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3C43F-F75C-4819-96D5-739F896B6A2A}" type="datetimeFigureOut">
              <a:rPr lang="tr-TR" smtClean="0"/>
              <a:t>20.03.2019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35B52-A70B-4101-BCF1-454CF0AE36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1469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1893-8556-43A2-9658-F234306BCD3A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3122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AD81-40CE-474C-A01C-6980A05378AD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183838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DA98-23FE-4A2D-8ADD-CFE05898DEB0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3960222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38821-B389-4F8D-BBD6-B22D38C2FFB4}" type="datetime1">
              <a:rPr lang="en-US" smtClean="0"/>
              <a:t>3/20/2019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906E7-E805-4AE4-8A11-9F57B1929B50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26AA-329F-48CB-92D4-D7325176AAC3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179942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0A34-C947-4D7F-8B41-2916DBA93AA9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347552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A248-CE57-43BE-9D56-B06A9EE939A1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245960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2BB4-EFF0-473E-9B18-62FF116CA8BC}" type="datetime1">
              <a:rPr lang="en-US" smtClean="0"/>
              <a:t>3/20/2019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274458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00C6-F35D-4BB3-9DB1-87CAFE2DB023}" type="datetime1">
              <a:rPr lang="en-US" smtClean="0"/>
              <a:t>3/20/2019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242555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7FCC-00BA-4993-BEEE-30CC8302E88C}" type="datetime1">
              <a:rPr lang="en-US" smtClean="0"/>
              <a:t>3/20/2019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245154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564B-2617-49AC-BB74-D069CDAE2C9A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162280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81E1-F45B-42D7-A165-7B3B7CD8F1B2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348405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1A6B7-A5EC-42A5-8C1E-6EF88734177A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54327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zluca.info/dersler.html)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3076257"/>
            <a:ext cx="8002905" cy="116522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 marR="5080" indent="218440">
              <a:lnSpc>
                <a:spcPts val="4120"/>
              </a:lnSpc>
              <a:spcBef>
                <a:spcPts val="844"/>
              </a:spcBef>
            </a:pPr>
            <a:r>
              <a:rPr sz="4050" spc="-455" dirty="0">
                <a:solidFill>
                  <a:srgbClr val="124262"/>
                </a:solidFill>
                <a:latin typeface="Arial"/>
                <a:cs typeface="Arial"/>
              </a:rPr>
              <a:t>YMT </a:t>
            </a:r>
            <a:r>
              <a:rPr sz="4050" spc="-335" dirty="0">
                <a:solidFill>
                  <a:srgbClr val="124262"/>
                </a:solidFill>
                <a:latin typeface="Arial"/>
                <a:cs typeface="Arial"/>
              </a:rPr>
              <a:t>312-Yazılım </a:t>
            </a:r>
            <a:r>
              <a:rPr sz="4050" spc="-375" dirty="0">
                <a:solidFill>
                  <a:srgbClr val="124262"/>
                </a:solidFill>
                <a:latin typeface="Arial"/>
                <a:cs typeface="Arial"/>
              </a:rPr>
              <a:t>Tasarım </a:t>
            </a:r>
            <a:r>
              <a:rPr sz="4050" spc="-480" dirty="0">
                <a:solidFill>
                  <a:srgbClr val="124262"/>
                </a:solidFill>
                <a:latin typeface="Arial"/>
                <a:cs typeface="Arial"/>
              </a:rPr>
              <a:t>Ve </a:t>
            </a:r>
            <a:r>
              <a:rPr sz="4050" spc="-155" dirty="0">
                <a:solidFill>
                  <a:srgbClr val="124262"/>
                </a:solidFill>
                <a:latin typeface="Arial"/>
                <a:cs typeface="Arial"/>
              </a:rPr>
              <a:t>Mimarisi  </a:t>
            </a:r>
            <a:r>
              <a:rPr sz="4050" spc="-330" dirty="0">
                <a:solidFill>
                  <a:srgbClr val="2583C5"/>
                </a:solidFill>
                <a:latin typeface="Arial"/>
                <a:cs typeface="Arial"/>
              </a:rPr>
              <a:t>Nesneye </a:t>
            </a:r>
            <a:r>
              <a:rPr sz="4050" spc="-305" dirty="0">
                <a:solidFill>
                  <a:srgbClr val="2583C5"/>
                </a:solidFill>
                <a:latin typeface="Arial"/>
                <a:cs typeface="Arial"/>
              </a:rPr>
              <a:t>Yönelik </a:t>
            </a:r>
            <a:r>
              <a:rPr sz="4050" spc="-310" dirty="0">
                <a:solidFill>
                  <a:srgbClr val="2583C5"/>
                </a:solidFill>
                <a:latin typeface="Arial"/>
                <a:cs typeface="Arial"/>
              </a:rPr>
              <a:t>Çözümleme </a:t>
            </a:r>
            <a:r>
              <a:rPr sz="4050" spc="-295" dirty="0">
                <a:solidFill>
                  <a:srgbClr val="2583C5"/>
                </a:solidFill>
                <a:latin typeface="Arial"/>
                <a:cs typeface="Arial"/>
              </a:rPr>
              <a:t>ve</a:t>
            </a:r>
            <a:r>
              <a:rPr sz="4050" spc="-49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4050" spc="-375" dirty="0">
                <a:solidFill>
                  <a:srgbClr val="2583C5"/>
                </a:solidFill>
                <a:latin typeface="Arial"/>
                <a:cs typeface="Arial"/>
              </a:rPr>
              <a:t>Tasarım</a:t>
            </a:r>
            <a:endParaRPr sz="40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08240" y="4152900"/>
            <a:ext cx="1455420" cy="1404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1396" y="4549013"/>
            <a:ext cx="909954" cy="353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9235" y="274320"/>
            <a:ext cx="6867525" cy="285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19960" y="4787900"/>
            <a:ext cx="3914140" cy="396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95340" y="4787900"/>
            <a:ext cx="937260" cy="396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19654" y="4826253"/>
            <a:ext cx="437388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200" dirty="0">
                <a:solidFill>
                  <a:srgbClr val="12171B"/>
                </a:solidFill>
                <a:latin typeface="Arial"/>
                <a:cs typeface="Arial"/>
              </a:rPr>
              <a:t>F</a:t>
            </a:r>
            <a:r>
              <a:rPr sz="1350" spc="-18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65" dirty="0">
                <a:solidFill>
                  <a:srgbClr val="12171B"/>
                </a:solidFill>
                <a:latin typeface="Arial"/>
                <a:cs typeface="Arial"/>
              </a:rPr>
              <a:t>ı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20" dirty="0">
                <a:solidFill>
                  <a:srgbClr val="12171B"/>
                </a:solidFill>
                <a:latin typeface="Arial"/>
                <a:cs typeface="Arial"/>
              </a:rPr>
              <a:t>r</a:t>
            </a:r>
            <a:r>
              <a:rPr sz="1350" spc="-19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00" dirty="0">
                <a:solidFill>
                  <a:srgbClr val="12171B"/>
                </a:solidFill>
                <a:latin typeface="Arial"/>
                <a:cs typeface="Arial"/>
              </a:rPr>
              <a:t>a</a:t>
            </a:r>
            <a:r>
              <a:rPr sz="1350" spc="-19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80" dirty="0">
                <a:solidFill>
                  <a:srgbClr val="12171B"/>
                </a:solidFill>
                <a:latin typeface="Arial"/>
                <a:cs typeface="Arial"/>
              </a:rPr>
              <a:t>t</a:t>
            </a:r>
            <a:r>
              <a:rPr sz="1350" spc="30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05" dirty="0">
                <a:solidFill>
                  <a:srgbClr val="12171B"/>
                </a:solidFill>
                <a:latin typeface="Arial"/>
                <a:cs typeface="Arial"/>
              </a:rPr>
              <a:t>Ü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n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i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65" dirty="0">
                <a:solidFill>
                  <a:srgbClr val="12171B"/>
                </a:solidFill>
                <a:latin typeface="Arial"/>
                <a:cs typeface="Arial"/>
              </a:rPr>
              <a:t>v</a:t>
            </a:r>
            <a:r>
              <a:rPr sz="1350" spc="-19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75" dirty="0">
                <a:solidFill>
                  <a:srgbClr val="12171B"/>
                </a:solidFill>
                <a:latin typeface="Arial"/>
                <a:cs typeface="Arial"/>
              </a:rPr>
              <a:t>e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20" dirty="0">
                <a:solidFill>
                  <a:srgbClr val="12171B"/>
                </a:solidFill>
                <a:latin typeface="Arial"/>
                <a:cs typeface="Arial"/>
              </a:rPr>
              <a:t>r</a:t>
            </a:r>
            <a:r>
              <a:rPr sz="1350" spc="-19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45" dirty="0">
                <a:solidFill>
                  <a:srgbClr val="12171B"/>
                </a:solidFill>
                <a:latin typeface="Arial"/>
                <a:cs typeface="Arial"/>
              </a:rPr>
              <a:t>s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i</a:t>
            </a:r>
            <a:r>
              <a:rPr sz="1350" spc="-19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80" dirty="0">
                <a:solidFill>
                  <a:srgbClr val="12171B"/>
                </a:solidFill>
                <a:latin typeface="Arial"/>
                <a:cs typeface="Arial"/>
              </a:rPr>
              <a:t>t</a:t>
            </a:r>
            <a:r>
              <a:rPr sz="1350" spc="-19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75" dirty="0">
                <a:solidFill>
                  <a:srgbClr val="12171B"/>
                </a:solidFill>
                <a:latin typeface="Arial"/>
                <a:cs typeface="Arial"/>
              </a:rPr>
              <a:t>e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45" dirty="0">
                <a:solidFill>
                  <a:srgbClr val="12171B"/>
                </a:solidFill>
                <a:latin typeface="Arial"/>
                <a:cs typeface="Arial"/>
              </a:rPr>
              <a:t>s</a:t>
            </a:r>
            <a:r>
              <a:rPr sz="1350" spc="-19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i</a:t>
            </a:r>
            <a:r>
              <a:rPr sz="1350" spc="2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14" dirty="0">
                <a:solidFill>
                  <a:srgbClr val="12171B"/>
                </a:solidFill>
                <a:latin typeface="Arial"/>
                <a:cs typeface="Arial"/>
              </a:rPr>
              <a:t>Ya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40" dirty="0">
                <a:solidFill>
                  <a:srgbClr val="12171B"/>
                </a:solidFill>
                <a:latin typeface="Arial"/>
                <a:cs typeface="Arial"/>
              </a:rPr>
              <a:t>z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65" dirty="0">
                <a:solidFill>
                  <a:srgbClr val="12171B"/>
                </a:solidFill>
                <a:latin typeface="Arial"/>
                <a:cs typeface="Arial"/>
              </a:rPr>
              <a:t>ı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l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65" dirty="0">
                <a:solidFill>
                  <a:srgbClr val="12171B"/>
                </a:solidFill>
                <a:latin typeface="Arial"/>
                <a:cs typeface="Arial"/>
              </a:rPr>
              <a:t>ı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m</a:t>
            </a:r>
            <a:r>
              <a:rPr sz="1350" spc="254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35" dirty="0">
                <a:solidFill>
                  <a:srgbClr val="12171B"/>
                </a:solidFill>
                <a:latin typeface="Arial"/>
                <a:cs typeface="Arial"/>
              </a:rPr>
              <a:t>M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ü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h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75" dirty="0">
                <a:solidFill>
                  <a:srgbClr val="12171B"/>
                </a:solidFill>
                <a:latin typeface="Arial"/>
                <a:cs typeface="Arial"/>
              </a:rPr>
              <a:t>e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n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d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i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45" dirty="0">
                <a:solidFill>
                  <a:srgbClr val="12171B"/>
                </a:solidFill>
                <a:latin typeface="Arial"/>
                <a:cs typeface="Arial"/>
              </a:rPr>
              <a:t>s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l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i</a:t>
            </a:r>
            <a:r>
              <a:rPr sz="1350" spc="-19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14" dirty="0">
                <a:solidFill>
                  <a:srgbClr val="12171B"/>
                </a:solidFill>
                <a:latin typeface="Arial"/>
                <a:cs typeface="Arial"/>
              </a:rPr>
              <a:t>ğ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i</a:t>
            </a:r>
            <a:r>
              <a:rPr sz="1350" spc="33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65" dirty="0">
                <a:solidFill>
                  <a:srgbClr val="12171B"/>
                </a:solidFill>
                <a:latin typeface="Arial"/>
                <a:cs typeface="Arial"/>
              </a:rPr>
              <a:t>B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35" dirty="0">
                <a:solidFill>
                  <a:srgbClr val="12171B"/>
                </a:solidFill>
                <a:latin typeface="Arial"/>
                <a:cs typeface="Arial"/>
              </a:rPr>
              <a:t>ö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l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ü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m</a:t>
            </a:r>
            <a:r>
              <a:rPr sz="1350" spc="-18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ü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7534" y="6568757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1160"/>
              </a:lnSpc>
            </a:pPr>
            <a:fld id="{81D60167-4931-47E6-BA6A-407CBD079E47}" type="slidenum">
              <a:rPr sz="10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10" name="Veri Yer Tutucusu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EBB84C6-772B-4DFE-8304-C964EFEA7E71}" type="datetime1">
              <a:rPr lang="en-US" smtClean="0"/>
              <a:t>3/20/2019</a:t>
            </a:fld>
            <a:endParaRPr lang="en-US"/>
          </a:p>
        </p:txBody>
      </p:sp>
      <p:sp>
        <p:nvSpPr>
          <p:cNvPr id="11" name="Slayt Numarası Yer Tutucusu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tr-TR" spc="-60" smtClean="0"/>
              <a:t>1</a:t>
            </a:fld>
            <a:endParaRPr lang="tr-TR" spc="-6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640079"/>
            <a:ext cx="6929755" cy="103949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 marR="5080">
              <a:lnSpc>
                <a:spcPts val="3660"/>
              </a:lnSpc>
              <a:spcBef>
                <a:spcPts val="770"/>
              </a:spcBef>
            </a:pPr>
            <a:r>
              <a:rPr sz="3600" u="none" spc="-305" dirty="0"/>
              <a:t>Nesne </a:t>
            </a:r>
            <a:r>
              <a:rPr sz="3600" u="none" spc="-235" dirty="0"/>
              <a:t>Yönelimli </a:t>
            </a:r>
            <a:r>
              <a:rPr sz="3600" u="none" spc="-225" dirty="0"/>
              <a:t>Sistemleri </a:t>
            </a:r>
            <a:r>
              <a:rPr sz="3600" u="none" spc="-260" dirty="0"/>
              <a:t>Destekleyen  </a:t>
            </a:r>
            <a:r>
              <a:rPr sz="3600" u="none" spc="-280" dirty="0"/>
              <a:t>Kavramlar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10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902017" y="1833879"/>
            <a:ext cx="6815455" cy="187261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Sadece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nesne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yönelimli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sistemlerde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olmayan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ama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nesne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yönelimli 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sistemleri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destekleyen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kavramlar;</a:t>
            </a:r>
            <a:endParaRPr sz="20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Soyutlama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(Abstraction),</a:t>
            </a:r>
            <a:endParaRPr sz="18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Bilgi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Gizleme</a:t>
            </a: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(Encapsulation),</a:t>
            </a:r>
            <a:endParaRPr sz="18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Paylaşım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(Sharing),</a:t>
            </a:r>
            <a:endParaRPr sz="18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Altsınıf </a:t>
            </a:r>
            <a:r>
              <a:rPr sz="1800" spc="-130" dirty="0">
                <a:solidFill>
                  <a:srgbClr val="404040"/>
                </a:solidFill>
                <a:latin typeface="Arial"/>
                <a:cs typeface="Arial"/>
              </a:rPr>
              <a:t>(Subclass)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"Aggregation"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dır.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37200" y="2590800"/>
            <a:ext cx="3017520" cy="3014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40279" y="4099559"/>
            <a:ext cx="1584959" cy="1584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DF0D-1D2F-417E-A722-72CA10898B63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330" dirty="0"/>
              <a:t>Soyutlama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11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1414933" y="2090420"/>
            <a:ext cx="6321275" cy="322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BA13C6C-4AB0-4CFB-8E8E-C2F68DB37250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265" dirty="0"/>
              <a:t>Bilgi</a:t>
            </a:r>
            <a:r>
              <a:rPr spc="-390" dirty="0"/>
              <a:t> </a:t>
            </a:r>
            <a:r>
              <a:rPr spc="-345" dirty="0"/>
              <a:t>Gizleme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12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1403194" y="2169160"/>
            <a:ext cx="6323320" cy="3223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081B88C-A854-478B-80E9-F6D7A54F9BFF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445" dirty="0"/>
              <a:t>Paylaşım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13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1410339" y="2174239"/>
            <a:ext cx="6323320" cy="3220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5CDFD41-C06B-417D-933F-6AA897A8C6A5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235" dirty="0"/>
              <a:t>Altsınıf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14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1411908" y="2176779"/>
            <a:ext cx="6320182" cy="3229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6A33747-FF1D-41B8-B0E9-957773A90A81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650" y="1137348"/>
            <a:ext cx="75006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85" dirty="0">
                <a:latin typeface="Times New Roman"/>
                <a:cs typeface="Times New Roman"/>
              </a:rPr>
              <a:t> </a:t>
            </a:r>
            <a:r>
              <a:rPr sz="3600" spc="-310" dirty="0"/>
              <a:t>Nesneye </a:t>
            </a:r>
            <a:r>
              <a:rPr sz="3600" spc="-290" dirty="0"/>
              <a:t>Yönelik </a:t>
            </a:r>
            <a:r>
              <a:rPr sz="3600" spc="-254" dirty="0"/>
              <a:t>Çözümlemenin</a:t>
            </a:r>
            <a:r>
              <a:rPr sz="3600" spc="-110" dirty="0"/>
              <a:t> </a:t>
            </a:r>
            <a:r>
              <a:rPr sz="3600" spc="-235" dirty="0"/>
              <a:t>Temelleri</a:t>
            </a:r>
            <a:r>
              <a:rPr sz="3600" spc="-395" dirty="0"/>
              <a:t> 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15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902017" y="1687060"/>
            <a:ext cx="7194550" cy="287083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2000" b="1" spc="-140" dirty="0">
                <a:solidFill>
                  <a:srgbClr val="404040"/>
                </a:solidFill>
                <a:latin typeface="Trebuchet MS"/>
                <a:cs typeface="Trebuchet MS"/>
              </a:rPr>
              <a:t>Çözümleme: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şeyi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anlayabilmek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parçalarına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ayırmak.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1160"/>
              </a:spcBef>
            </a:pP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Sistemi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anlamaya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yönelik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çalışmalardan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üst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düzey</a:t>
            </a: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planlama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eylemlerinden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oluşur.</a:t>
            </a:r>
            <a:endParaRPr sz="20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Uygulama/problem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alanının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anlaşılması.</a:t>
            </a:r>
            <a:endParaRPr sz="18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Kullanıcı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gereksinimlerinin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anlaşılması.</a:t>
            </a:r>
            <a:endParaRPr sz="1800">
              <a:latin typeface="Arial"/>
              <a:cs typeface="Arial"/>
            </a:endParaRPr>
          </a:p>
          <a:p>
            <a:pPr marL="304800" marR="5080" indent="-182880">
              <a:lnSpc>
                <a:spcPts val="1939"/>
              </a:lnSpc>
              <a:spcBef>
                <a:spcPts val="625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Koddaki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sınıflar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nesneler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bunların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arasındaki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üst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düzey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etkileşimlerin 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belirlenmesi: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Çözümleme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modelinin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oluşturulması.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“Bir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sorunu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anlamadan</a:t>
            </a:r>
            <a:r>
              <a:rPr sz="2000" spc="-2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çözemezsiniz.”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33059" y="4315459"/>
            <a:ext cx="1554480" cy="1554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EABD-7262-4490-9F9D-42F6960C4ABB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753427"/>
            <a:ext cx="6803390" cy="9302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ts val="3279"/>
              </a:lnSpc>
              <a:spcBef>
                <a:spcPts val="675"/>
              </a:spcBef>
            </a:pPr>
            <a:r>
              <a:rPr sz="3200" u="none" spc="-254" dirty="0"/>
              <a:t>Uygulama </a:t>
            </a:r>
            <a:r>
              <a:rPr sz="3200" u="none" spc="-220" dirty="0"/>
              <a:t>Alanının </a:t>
            </a:r>
            <a:r>
              <a:rPr sz="3200" u="none" spc="-250" dirty="0"/>
              <a:t>Çözümlenmesi </a:t>
            </a:r>
            <a:r>
              <a:rPr sz="3200" u="none" spc="-215" dirty="0"/>
              <a:t>(Domain  </a:t>
            </a:r>
            <a:r>
              <a:rPr sz="3200" u="none" spc="-254" dirty="0"/>
              <a:t>Analysis)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16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810577" y="1833879"/>
            <a:ext cx="6583045" cy="32702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04139" marR="5080" indent="-91440">
              <a:lnSpc>
                <a:spcPts val="2160"/>
              </a:lnSpc>
              <a:spcBef>
                <a:spcPts val="37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Amaç,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uygulama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alanını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anlamak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elde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edilen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bilgileri</a:t>
            </a:r>
            <a:r>
              <a:rPr sz="2000" spc="-22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analiz 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modeline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taşımaktır.</a:t>
            </a:r>
            <a:endParaRPr sz="20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Uygulama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alanı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hakkında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bilgi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edinilebilecek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kaynaklar:</a:t>
            </a:r>
            <a:endParaRPr sz="18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Teknik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literatür</a:t>
            </a:r>
            <a:endParaRPr sz="18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Mevcut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uygulamalar</a:t>
            </a:r>
            <a:endParaRPr sz="18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Müşteri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anketleri</a:t>
            </a:r>
            <a:endParaRPr sz="18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Uzman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tavsiyeleri</a:t>
            </a:r>
            <a:endParaRPr sz="18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Mevcut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gelecekteki</a:t>
            </a:r>
            <a:r>
              <a:rPr sz="18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gereksinimler</a:t>
            </a:r>
            <a:endParaRPr sz="1800">
              <a:latin typeface="Arial"/>
              <a:cs typeface="Arial"/>
            </a:endParaRPr>
          </a:p>
          <a:p>
            <a:pPr marL="104139" indent="-91440">
              <a:lnSpc>
                <a:spcPts val="2280"/>
              </a:lnSpc>
              <a:spcBef>
                <a:spcPts val="13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Problem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alanı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hakkında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bilgi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edinmeden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“müşterinin</a:t>
            </a:r>
            <a:r>
              <a:rPr sz="2000" spc="-3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dilinden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280"/>
              </a:lnSpc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konuşamazsınız”.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17B7-3A72-4534-9572-7996CB9E276E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345" dirty="0"/>
              <a:t>Genel Olarak </a:t>
            </a:r>
            <a:r>
              <a:rPr spc="-710" dirty="0"/>
              <a:t>NY</a:t>
            </a:r>
            <a:r>
              <a:rPr spc="-350" dirty="0"/>
              <a:t> </a:t>
            </a:r>
            <a:r>
              <a:rPr spc="-130" dirty="0"/>
              <a:t>Metodolojiler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17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16100"/>
            <a:ext cx="7494270" cy="394081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04139" marR="1205230" indent="-91440">
              <a:lnSpc>
                <a:spcPct val="79600"/>
              </a:lnSpc>
              <a:spcBef>
                <a:spcPts val="54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180" dirty="0">
                <a:solidFill>
                  <a:srgbClr val="404040"/>
                </a:solidFill>
                <a:latin typeface="Arial"/>
                <a:cs typeface="Arial"/>
              </a:rPr>
              <a:t>Sözü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geçen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değişik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modeller,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temelde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genellenebilecek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ortaklıklar 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göstermektedir.</a:t>
            </a:r>
            <a:endParaRPr sz="1800">
              <a:latin typeface="Arial"/>
              <a:cs typeface="Arial"/>
            </a:endParaRPr>
          </a:p>
          <a:p>
            <a:pPr marL="104139" marR="365125" indent="-91440">
              <a:lnSpc>
                <a:spcPct val="79700"/>
              </a:lnSpc>
              <a:spcBef>
                <a:spcPts val="142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özellikten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faydalanmak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önce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Fusion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sonra da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UML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metodolojileri 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ortaya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çıkmıştır.</a:t>
            </a:r>
            <a:endParaRPr sz="1800">
              <a:latin typeface="Arial"/>
              <a:cs typeface="Arial"/>
            </a:endParaRPr>
          </a:p>
          <a:p>
            <a:pPr marL="194945" indent="-182245">
              <a:lnSpc>
                <a:spcPts val="1950"/>
              </a:lnSpc>
              <a:spcBef>
                <a:spcPts val="96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İki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girişimde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önceki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yöntemlerin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iyi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taraflarının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alınarak,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standart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 daha</a:t>
            </a:r>
            <a:r>
              <a:rPr sz="1800" spc="-2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iyi</a:t>
            </a:r>
            <a:endParaRPr sz="1800">
              <a:latin typeface="Arial"/>
              <a:cs typeface="Arial"/>
            </a:endParaRPr>
          </a:p>
          <a:p>
            <a:pPr marL="104139">
              <a:lnSpc>
                <a:spcPts val="1950"/>
              </a:lnSpc>
            </a:pP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metodolojiye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ulaşılmak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isteği yer</a:t>
            </a:r>
            <a:r>
              <a:rPr sz="1800" spc="-2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almıştır.</a:t>
            </a:r>
            <a:endParaRPr sz="18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96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Genellenmiş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şekilde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işlemleri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aşağıdaki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gibi</a:t>
            </a: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özetleyebiliriz:</a:t>
            </a:r>
            <a:endParaRPr sz="1800">
              <a:latin typeface="Arial"/>
              <a:cs typeface="Arial"/>
            </a:endParaRPr>
          </a:p>
          <a:p>
            <a:pPr marL="697865" lvl="1" indent="-342265">
              <a:lnSpc>
                <a:spcPct val="100000"/>
              </a:lnSpc>
              <a:spcBef>
                <a:spcPts val="60"/>
              </a:spcBef>
              <a:buClr>
                <a:srgbClr val="1CACE3"/>
              </a:buClr>
              <a:buAutoNum type="arabicPeriod"/>
              <a:tabLst>
                <a:tab pos="697865" algn="l"/>
                <a:tab pos="698500" algn="l"/>
              </a:tabLst>
            </a:pP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Gereksinimler </a:t>
            </a:r>
            <a:r>
              <a:rPr sz="1500" spc="-25" dirty="0">
                <a:solidFill>
                  <a:srgbClr val="404040"/>
                </a:solidFill>
                <a:latin typeface="Arial"/>
                <a:cs typeface="Arial"/>
              </a:rPr>
              <a:t>belirlenir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(kullanım 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durumları </a:t>
            </a:r>
            <a:r>
              <a:rPr sz="1500" spc="-9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senaryolar</a:t>
            </a:r>
            <a:r>
              <a:rPr sz="15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kullanılır).</a:t>
            </a:r>
            <a:endParaRPr sz="1500">
              <a:latin typeface="Arial"/>
              <a:cs typeface="Arial"/>
            </a:endParaRPr>
          </a:p>
          <a:p>
            <a:pPr marL="697865" lvl="1" indent="-342265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AutoNum type="arabicPeriod"/>
              <a:tabLst>
                <a:tab pos="697865" algn="l"/>
                <a:tab pos="698500" algn="l"/>
              </a:tabLst>
            </a:pPr>
            <a:r>
              <a:rPr sz="1500" spc="-100" dirty="0">
                <a:solidFill>
                  <a:srgbClr val="404040"/>
                </a:solidFill>
                <a:latin typeface="Arial"/>
                <a:cs typeface="Arial"/>
              </a:rPr>
              <a:t>Sınıf </a:t>
            </a:r>
            <a:r>
              <a:rPr sz="1500" spc="-9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nesneler</a:t>
            </a:r>
            <a:r>
              <a:rPr sz="15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belirlenir.</a:t>
            </a:r>
            <a:endParaRPr sz="1500">
              <a:latin typeface="Arial"/>
              <a:cs typeface="Arial"/>
            </a:endParaRPr>
          </a:p>
          <a:p>
            <a:pPr marL="697865" lvl="1" indent="-342265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AutoNum type="arabicPeriod"/>
              <a:tabLst>
                <a:tab pos="697865" algn="l"/>
                <a:tab pos="698500" algn="l"/>
              </a:tabLst>
            </a:pP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Özellikler </a:t>
            </a:r>
            <a:r>
              <a:rPr sz="1500" spc="-9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işlemler</a:t>
            </a:r>
            <a:r>
              <a:rPr sz="15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tanımlanır.</a:t>
            </a:r>
            <a:endParaRPr sz="1500">
              <a:latin typeface="Arial"/>
              <a:cs typeface="Arial"/>
            </a:endParaRPr>
          </a:p>
          <a:p>
            <a:pPr marL="697865" lvl="1" indent="-342265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AutoNum type="arabicPeriod"/>
              <a:tabLst>
                <a:tab pos="697865" algn="l"/>
                <a:tab pos="698500" algn="l"/>
              </a:tabLst>
            </a:pP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Sınıfları </a:t>
            </a:r>
            <a:r>
              <a:rPr sz="1500" spc="-9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nesneleri </a:t>
            </a:r>
            <a:r>
              <a:rPr sz="1500" spc="-85" dirty="0">
                <a:solidFill>
                  <a:srgbClr val="404040"/>
                </a:solidFill>
                <a:latin typeface="Arial"/>
                <a:cs typeface="Arial"/>
              </a:rPr>
              <a:t>organize </a:t>
            </a:r>
            <a:r>
              <a:rPr sz="1500" spc="-90" dirty="0">
                <a:solidFill>
                  <a:srgbClr val="404040"/>
                </a:solidFill>
                <a:latin typeface="Arial"/>
                <a:cs typeface="Arial"/>
              </a:rPr>
              <a:t>edecek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hiyerarşiler </a:t>
            </a:r>
            <a:r>
              <a:rPr sz="1500" spc="-9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yapılar</a:t>
            </a:r>
            <a:r>
              <a:rPr sz="1500" spc="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belirlenir.</a:t>
            </a:r>
            <a:endParaRPr sz="1500">
              <a:latin typeface="Arial"/>
              <a:cs typeface="Arial"/>
            </a:endParaRPr>
          </a:p>
          <a:p>
            <a:pPr marL="697865" lvl="1" indent="-342265">
              <a:lnSpc>
                <a:spcPct val="100000"/>
              </a:lnSpc>
              <a:spcBef>
                <a:spcPts val="245"/>
              </a:spcBef>
              <a:buClr>
                <a:srgbClr val="1CACE3"/>
              </a:buClr>
              <a:buAutoNum type="arabicPeriod"/>
              <a:tabLst>
                <a:tab pos="697865" algn="l"/>
                <a:tab pos="698500" algn="l"/>
              </a:tabLst>
            </a:pPr>
            <a:r>
              <a:rPr sz="1500" spc="-80" dirty="0">
                <a:solidFill>
                  <a:srgbClr val="404040"/>
                </a:solidFill>
                <a:latin typeface="Arial"/>
                <a:cs typeface="Arial"/>
              </a:rPr>
              <a:t>Nesneler </a:t>
            </a:r>
            <a:r>
              <a:rPr sz="1500" spc="-100" dirty="0">
                <a:solidFill>
                  <a:srgbClr val="404040"/>
                </a:solidFill>
                <a:latin typeface="Arial"/>
                <a:cs typeface="Arial"/>
              </a:rPr>
              <a:t>arası </a:t>
            </a:r>
            <a:r>
              <a:rPr sz="1500" spc="-35" dirty="0">
                <a:solidFill>
                  <a:srgbClr val="404040"/>
                </a:solidFill>
                <a:latin typeface="Arial"/>
                <a:cs typeface="Arial"/>
              </a:rPr>
              <a:t>ilişkiler</a:t>
            </a:r>
            <a:r>
              <a:rPr sz="15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modellenir.</a:t>
            </a:r>
            <a:endParaRPr sz="1500">
              <a:latin typeface="Arial"/>
              <a:cs typeface="Arial"/>
            </a:endParaRPr>
          </a:p>
          <a:p>
            <a:pPr marL="697865" lvl="1" indent="-342265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AutoNum type="arabicPeriod"/>
              <a:tabLst>
                <a:tab pos="697865" algn="l"/>
                <a:tab pos="698500" algn="l"/>
              </a:tabLst>
            </a:pPr>
            <a:r>
              <a:rPr sz="1500" spc="-80" dirty="0">
                <a:solidFill>
                  <a:srgbClr val="404040"/>
                </a:solidFill>
                <a:latin typeface="Arial"/>
                <a:cs typeface="Arial"/>
              </a:rPr>
              <a:t>Nesneler </a:t>
            </a:r>
            <a:r>
              <a:rPr sz="1500" spc="-100" dirty="0">
                <a:solidFill>
                  <a:srgbClr val="404040"/>
                </a:solidFill>
                <a:latin typeface="Arial"/>
                <a:cs typeface="Arial"/>
              </a:rPr>
              <a:t>arası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etkileşim</a:t>
            </a:r>
            <a:r>
              <a:rPr sz="15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modellenir.</a:t>
            </a:r>
            <a:endParaRPr sz="1500">
              <a:latin typeface="Arial"/>
              <a:cs typeface="Arial"/>
            </a:endParaRPr>
          </a:p>
          <a:p>
            <a:pPr marL="697865" lvl="1" indent="-342265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AutoNum type="arabicPeriod"/>
              <a:tabLst>
                <a:tab pos="697865" algn="l"/>
                <a:tab pos="698500" algn="l"/>
              </a:tabLst>
            </a:pP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Ortaya </a:t>
            </a:r>
            <a:r>
              <a:rPr sz="1500" spc="-90" dirty="0">
                <a:solidFill>
                  <a:srgbClr val="404040"/>
                </a:solidFill>
                <a:latin typeface="Arial"/>
                <a:cs typeface="Arial"/>
              </a:rPr>
              <a:t>çıkan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modeller, kullanım </a:t>
            </a:r>
            <a:r>
              <a:rPr sz="1500" spc="-35" dirty="0">
                <a:solidFill>
                  <a:srgbClr val="404040"/>
                </a:solidFill>
                <a:latin typeface="Arial"/>
                <a:cs typeface="Arial"/>
              </a:rPr>
              <a:t>örnekleri </a:t>
            </a:r>
            <a:r>
              <a:rPr sz="1500" spc="-9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senaryolar 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denenir </a:t>
            </a:r>
            <a:r>
              <a:rPr sz="1500" spc="-95" dirty="0">
                <a:solidFill>
                  <a:srgbClr val="404040"/>
                </a:solidFill>
                <a:latin typeface="Arial"/>
                <a:cs typeface="Arial"/>
              </a:rPr>
              <a:t>ve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iyileştirilir.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E660-2B4D-4B5C-80FF-9EF0E997ABFD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77646"/>
            <a:ext cx="71647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295" dirty="0"/>
              <a:t>Gereksinim </a:t>
            </a:r>
            <a:r>
              <a:rPr sz="4400" u="none" spc="-225" dirty="0"/>
              <a:t>Belirleme</a:t>
            </a:r>
            <a:r>
              <a:rPr sz="4400" u="none" spc="-295" dirty="0"/>
              <a:t> </a:t>
            </a:r>
            <a:r>
              <a:rPr sz="4400" u="none" spc="-335" dirty="0"/>
              <a:t>Çalışmaları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18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810577" y="1808867"/>
            <a:ext cx="7126605" cy="222821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29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bölümde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sözü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geçecek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olan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iki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teknik;</a:t>
            </a:r>
            <a:endParaRPr sz="20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Kullanım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Durumları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</a:t>
            </a:r>
            <a:endParaRPr sz="18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Sınıf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Sorumluluk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İşbirlikçi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modelleridir.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1CACE3"/>
              </a:buClr>
              <a:buFont typeface="Arial"/>
              <a:buChar char="◦"/>
            </a:pP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1CACE3"/>
              </a:buClr>
              <a:buFont typeface="Arial"/>
              <a:buChar char="◦"/>
            </a:pPr>
            <a:endParaRPr sz="155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Kullanım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Durumları, </a:t>
            </a:r>
            <a:r>
              <a:rPr sz="2000" spc="-254" dirty="0">
                <a:solidFill>
                  <a:srgbClr val="404040"/>
                </a:solidFill>
                <a:latin typeface="Arial"/>
                <a:cs typeface="Arial"/>
              </a:rPr>
              <a:t>NY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olmayan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ortamlara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da</a:t>
            </a:r>
            <a:r>
              <a:rPr sz="2000" spc="-4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uyarlanabilir.</a:t>
            </a:r>
            <a:endParaRPr sz="2000">
              <a:latin typeface="Arial"/>
              <a:cs typeface="Arial"/>
            </a:endParaRPr>
          </a:p>
          <a:p>
            <a:pPr marL="214629" indent="-20193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Ancak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tekniğin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ortaya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çıkışı </a:t>
            </a:r>
            <a:r>
              <a:rPr sz="2000" spc="-254" dirty="0">
                <a:solidFill>
                  <a:srgbClr val="404040"/>
                </a:solidFill>
                <a:latin typeface="Arial"/>
                <a:cs typeface="Arial"/>
              </a:rPr>
              <a:t>NY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metodolojilerle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birlikte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olmuştur.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63520" y="3944620"/>
            <a:ext cx="3708400" cy="269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64BD-0B7D-4A26-A222-4590798A21D8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25" dirty="0"/>
              <a:t>Kullanım</a:t>
            </a:r>
            <a:r>
              <a:rPr spc="-330" dirty="0"/>
              <a:t> </a:t>
            </a:r>
            <a:r>
              <a:rPr spc="-240" dirty="0"/>
              <a:t>Durumları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19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33879"/>
            <a:ext cx="7256145" cy="26073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4139" marR="5080" indent="-91440">
              <a:lnSpc>
                <a:spcPct val="90000"/>
              </a:lnSpc>
              <a:spcBef>
                <a:spcPts val="34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İlk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gereksinim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derleme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çalışmalarından sonra,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sistemin kullanımıyla 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ilgili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senaryoları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denemeye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yönelik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modeller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çizilir.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Bunlarda</a:t>
            </a:r>
            <a:r>
              <a:rPr sz="2000" spc="-3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'aktörler' 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sistemin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işlemesinde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temel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bazı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süreçlerin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harekete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geçirilmesini 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sağlarlar.</a:t>
            </a:r>
            <a:endParaRPr sz="2000">
              <a:latin typeface="Arial"/>
              <a:cs typeface="Arial"/>
            </a:endParaRPr>
          </a:p>
          <a:p>
            <a:pPr marL="215265" indent="-202565">
              <a:lnSpc>
                <a:spcPts val="228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Aktörler,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insan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veya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sistemin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öğesi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olabilir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(işletim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sistemi,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2000" spc="-3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dış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280"/>
              </a:lnSpc>
            </a:pP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etken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vb.).</a:t>
            </a:r>
            <a:endParaRPr sz="2000">
              <a:latin typeface="Arial"/>
              <a:cs typeface="Arial"/>
            </a:endParaRPr>
          </a:p>
          <a:p>
            <a:pPr marL="215265" indent="-202565">
              <a:lnSpc>
                <a:spcPts val="228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Yalnızca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süreci başlatmak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değil,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işlem</a:t>
            </a:r>
            <a:r>
              <a:rPr sz="2000" spc="-40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boyunca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280"/>
              </a:lnSpc>
            </a:pP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herhangi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etkileşimde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bulunmak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üzere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yer</a:t>
            </a:r>
            <a:r>
              <a:rPr sz="2000" spc="-4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alabilirler.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75659" y="4203700"/>
            <a:ext cx="2438400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A1A-D46E-49F7-AD79-9327823CDB5B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423669"/>
            <a:ext cx="7907020" cy="386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423669"/>
            <a:ext cx="7907020" cy="386080"/>
          </a:xfrm>
          <a:custGeom>
            <a:avLst/>
            <a:gdLst/>
            <a:ahLst/>
            <a:cxnLst/>
            <a:rect l="l" t="t" r="r" b="b"/>
            <a:pathLst>
              <a:path w="7907020" h="386080">
                <a:moveTo>
                  <a:pt x="0" y="38607"/>
                </a:moveTo>
                <a:lnTo>
                  <a:pt x="3033" y="23574"/>
                </a:lnTo>
                <a:lnTo>
                  <a:pt x="11307" y="11302"/>
                </a:lnTo>
                <a:lnTo>
                  <a:pt x="23579" y="3032"/>
                </a:lnTo>
                <a:lnTo>
                  <a:pt x="38607" y="0"/>
                </a:lnTo>
                <a:lnTo>
                  <a:pt x="7868411" y="0"/>
                </a:lnTo>
                <a:lnTo>
                  <a:pt x="7883445" y="3032"/>
                </a:lnTo>
                <a:lnTo>
                  <a:pt x="7895717" y="11302"/>
                </a:lnTo>
                <a:lnTo>
                  <a:pt x="7903987" y="23574"/>
                </a:lnTo>
                <a:lnTo>
                  <a:pt x="7907020" y="38607"/>
                </a:lnTo>
                <a:lnTo>
                  <a:pt x="7907020" y="347471"/>
                </a:lnTo>
                <a:lnTo>
                  <a:pt x="7903987" y="362505"/>
                </a:lnTo>
                <a:lnTo>
                  <a:pt x="7895717" y="374776"/>
                </a:lnTo>
                <a:lnTo>
                  <a:pt x="7883445" y="383047"/>
                </a:lnTo>
                <a:lnTo>
                  <a:pt x="7868411" y="386079"/>
                </a:lnTo>
                <a:lnTo>
                  <a:pt x="38607" y="386079"/>
                </a:lnTo>
                <a:lnTo>
                  <a:pt x="23579" y="383047"/>
                </a:lnTo>
                <a:lnTo>
                  <a:pt x="11307" y="374776"/>
                </a:lnTo>
                <a:lnTo>
                  <a:pt x="3033" y="362505"/>
                </a:lnTo>
                <a:lnTo>
                  <a:pt x="0" y="347471"/>
                </a:lnTo>
                <a:lnTo>
                  <a:pt x="0" y="38607"/>
                </a:lnTo>
                <a:close/>
              </a:path>
            </a:pathLst>
          </a:custGeom>
          <a:ln w="12700">
            <a:solidFill>
              <a:srgbClr val="28C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8430" y="1809750"/>
            <a:ext cx="781050" cy="346710"/>
          </a:xfrm>
          <a:custGeom>
            <a:avLst/>
            <a:gdLst/>
            <a:ahLst/>
            <a:cxnLst/>
            <a:rect l="l" t="t" r="r" b="b"/>
            <a:pathLst>
              <a:path w="781050" h="346710">
                <a:moveTo>
                  <a:pt x="0" y="0"/>
                </a:moveTo>
                <a:lnTo>
                  <a:pt x="0" y="346201"/>
                </a:lnTo>
                <a:lnTo>
                  <a:pt x="781050" y="346201"/>
                </a:lnTo>
              </a:path>
            </a:pathLst>
          </a:custGeom>
          <a:ln w="12700">
            <a:solidFill>
              <a:srgbClr val="1388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2650" y="1330261"/>
            <a:ext cx="75006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1545" algn="l"/>
                <a:tab pos="7487284" algn="l"/>
              </a:tabLst>
            </a:pPr>
            <a:r>
              <a:rPr sz="3000" b="1" spc="-225" dirty="0">
                <a:solidFill>
                  <a:srgbClr val="000000"/>
                </a:solidFill>
                <a:latin typeface="Trebuchet MS"/>
                <a:cs typeface="Trebuchet MS"/>
              </a:rPr>
              <a:t> 	</a:t>
            </a:r>
            <a:r>
              <a:rPr sz="3000" b="1" spc="-135" dirty="0">
                <a:solidFill>
                  <a:srgbClr val="000000"/>
                </a:solidFill>
                <a:latin typeface="Trebuchet MS"/>
                <a:cs typeface="Trebuchet MS"/>
              </a:rPr>
              <a:t>Bu </a:t>
            </a:r>
            <a:r>
              <a:rPr sz="3000" b="1" spc="-160" dirty="0">
                <a:solidFill>
                  <a:srgbClr val="000000"/>
                </a:solidFill>
                <a:latin typeface="Trebuchet MS"/>
                <a:cs typeface="Trebuchet MS"/>
              </a:rPr>
              <a:t>Haftaki</a:t>
            </a:r>
            <a:r>
              <a:rPr sz="3000" b="1" spc="-3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000" b="1" spc="-160" dirty="0">
                <a:solidFill>
                  <a:srgbClr val="000000"/>
                </a:solidFill>
                <a:latin typeface="Trebuchet MS"/>
                <a:cs typeface="Trebuchet MS"/>
              </a:rPr>
              <a:t>Konular	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88210" y="2018029"/>
            <a:ext cx="5753100" cy="274320"/>
          </a:xfrm>
          <a:custGeom>
            <a:avLst/>
            <a:gdLst/>
            <a:ahLst/>
            <a:cxnLst/>
            <a:rect l="l" t="t" r="r" b="b"/>
            <a:pathLst>
              <a:path w="5753100" h="274319">
                <a:moveTo>
                  <a:pt x="0" y="27432"/>
                </a:moveTo>
                <a:lnTo>
                  <a:pt x="2160" y="16769"/>
                </a:lnTo>
                <a:lnTo>
                  <a:pt x="8048" y="8048"/>
                </a:lnTo>
                <a:lnTo>
                  <a:pt x="16769" y="2160"/>
                </a:lnTo>
                <a:lnTo>
                  <a:pt x="27431" y="0"/>
                </a:lnTo>
                <a:lnTo>
                  <a:pt x="5725668" y="0"/>
                </a:lnTo>
                <a:lnTo>
                  <a:pt x="5736330" y="2160"/>
                </a:lnTo>
                <a:lnTo>
                  <a:pt x="5745051" y="8048"/>
                </a:lnTo>
                <a:lnTo>
                  <a:pt x="5750939" y="16769"/>
                </a:lnTo>
                <a:lnTo>
                  <a:pt x="5753099" y="27432"/>
                </a:lnTo>
                <a:lnTo>
                  <a:pt x="5753099" y="246887"/>
                </a:lnTo>
                <a:lnTo>
                  <a:pt x="5750939" y="257550"/>
                </a:lnTo>
                <a:lnTo>
                  <a:pt x="5745051" y="266271"/>
                </a:lnTo>
                <a:lnTo>
                  <a:pt x="5736330" y="272159"/>
                </a:lnTo>
                <a:lnTo>
                  <a:pt x="5725668" y="274320"/>
                </a:lnTo>
                <a:lnTo>
                  <a:pt x="27431" y="274320"/>
                </a:lnTo>
                <a:lnTo>
                  <a:pt x="16769" y="272159"/>
                </a:lnTo>
                <a:lnTo>
                  <a:pt x="8048" y="266271"/>
                </a:lnTo>
                <a:lnTo>
                  <a:pt x="2160" y="257550"/>
                </a:lnTo>
                <a:lnTo>
                  <a:pt x="0" y="246887"/>
                </a:lnTo>
                <a:lnTo>
                  <a:pt x="0" y="27432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8430" y="1809750"/>
            <a:ext cx="791210" cy="697865"/>
          </a:xfrm>
          <a:custGeom>
            <a:avLst/>
            <a:gdLst/>
            <a:ahLst/>
            <a:cxnLst/>
            <a:rect l="l" t="t" r="r" b="b"/>
            <a:pathLst>
              <a:path w="791210" h="697864">
                <a:moveTo>
                  <a:pt x="0" y="0"/>
                </a:moveTo>
                <a:lnTo>
                  <a:pt x="0" y="697611"/>
                </a:lnTo>
                <a:lnTo>
                  <a:pt x="790701" y="697611"/>
                </a:lnTo>
              </a:path>
            </a:pathLst>
          </a:custGeom>
          <a:ln w="12700">
            <a:solidFill>
              <a:srgbClr val="1388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98370" y="2368550"/>
            <a:ext cx="5753100" cy="274320"/>
          </a:xfrm>
          <a:custGeom>
            <a:avLst/>
            <a:gdLst/>
            <a:ahLst/>
            <a:cxnLst/>
            <a:rect l="l" t="t" r="r" b="b"/>
            <a:pathLst>
              <a:path w="5753100" h="274319">
                <a:moveTo>
                  <a:pt x="0" y="27432"/>
                </a:moveTo>
                <a:lnTo>
                  <a:pt x="2160" y="16769"/>
                </a:lnTo>
                <a:lnTo>
                  <a:pt x="8048" y="8048"/>
                </a:lnTo>
                <a:lnTo>
                  <a:pt x="16769" y="2160"/>
                </a:lnTo>
                <a:lnTo>
                  <a:pt x="27431" y="0"/>
                </a:lnTo>
                <a:lnTo>
                  <a:pt x="5725668" y="0"/>
                </a:lnTo>
                <a:lnTo>
                  <a:pt x="5736330" y="2160"/>
                </a:lnTo>
                <a:lnTo>
                  <a:pt x="5745051" y="8048"/>
                </a:lnTo>
                <a:lnTo>
                  <a:pt x="5750939" y="16769"/>
                </a:lnTo>
                <a:lnTo>
                  <a:pt x="5753100" y="27432"/>
                </a:lnTo>
                <a:lnTo>
                  <a:pt x="5753100" y="246887"/>
                </a:lnTo>
                <a:lnTo>
                  <a:pt x="5750939" y="257550"/>
                </a:lnTo>
                <a:lnTo>
                  <a:pt x="5745051" y="266271"/>
                </a:lnTo>
                <a:lnTo>
                  <a:pt x="5736330" y="272159"/>
                </a:lnTo>
                <a:lnTo>
                  <a:pt x="5725668" y="274320"/>
                </a:lnTo>
                <a:lnTo>
                  <a:pt x="27431" y="274320"/>
                </a:lnTo>
                <a:lnTo>
                  <a:pt x="16769" y="272159"/>
                </a:lnTo>
                <a:lnTo>
                  <a:pt x="8048" y="266271"/>
                </a:lnTo>
                <a:lnTo>
                  <a:pt x="2160" y="257550"/>
                </a:lnTo>
                <a:lnTo>
                  <a:pt x="0" y="246887"/>
                </a:lnTo>
                <a:lnTo>
                  <a:pt x="0" y="27432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08430" y="1809750"/>
            <a:ext cx="781685" cy="1040765"/>
          </a:xfrm>
          <a:custGeom>
            <a:avLst/>
            <a:gdLst/>
            <a:ahLst/>
            <a:cxnLst/>
            <a:rect l="l" t="t" r="r" b="b"/>
            <a:pathLst>
              <a:path w="781685" h="1040764">
                <a:moveTo>
                  <a:pt x="0" y="0"/>
                </a:moveTo>
                <a:lnTo>
                  <a:pt x="0" y="1040511"/>
                </a:lnTo>
                <a:lnTo>
                  <a:pt x="781431" y="1040511"/>
                </a:lnTo>
              </a:path>
            </a:pathLst>
          </a:custGeom>
          <a:ln w="12700">
            <a:solidFill>
              <a:srgbClr val="1388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88210" y="2711450"/>
            <a:ext cx="5753100" cy="274320"/>
          </a:xfrm>
          <a:custGeom>
            <a:avLst/>
            <a:gdLst/>
            <a:ahLst/>
            <a:cxnLst/>
            <a:rect l="l" t="t" r="r" b="b"/>
            <a:pathLst>
              <a:path w="5753100" h="274319">
                <a:moveTo>
                  <a:pt x="0" y="27432"/>
                </a:moveTo>
                <a:lnTo>
                  <a:pt x="2160" y="16769"/>
                </a:lnTo>
                <a:lnTo>
                  <a:pt x="8048" y="8048"/>
                </a:lnTo>
                <a:lnTo>
                  <a:pt x="16769" y="2160"/>
                </a:lnTo>
                <a:lnTo>
                  <a:pt x="27431" y="0"/>
                </a:lnTo>
                <a:lnTo>
                  <a:pt x="5725668" y="0"/>
                </a:lnTo>
                <a:lnTo>
                  <a:pt x="5736330" y="2160"/>
                </a:lnTo>
                <a:lnTo>
                  <a:pt x="5745051" y="8048"/>
                </a:lnTo>
                <a:lnTo>
                  <a:pt x="5750939" y="16769"/>
                </a:lnTo>
                <a:lnTo>
                  <a:pt x="5753099" y="27432"/>
                </a:lnTo>
                <a:lnTo>
                  <a:pt x="5753099" y="246887"/>
                </a:lnTo>
                <a:lnTo>
                  <a:pt x="5750939" y="257550"/>
                </a:lnTo>
                <a:lnTo>
                  <a:pt x="5745051" y="266271"/>
                </a:lnTo>
                <a:lnTo>
                  <a:pt x="5736330" y="272159"/>
                </a:lnTo>
                <a:lnTo>
                  <a:pt x="5725668" y="274320"/>
                </a:lnTo>
                <a:lnTo>
                  <a:pt x="27431" y="274320"/>
                </a:lnTo>
                <a:lnTo>
                  <a:pt x="16769" y="272159"/>
                </a:lnTo>
                <a:lnTo>
                  <a:pt x="8048" y="266271"/>
                </a:lnTo>
                <a:lnTo>
                  <a:pt x="2160" y="257550"/>
                </a:lnTo>
                <a:lnTo>
                  <a:pt x="0" y="246887"/>
                </a:lnTo>
                <a:lnTo>
                  <a:pt x="0" y="27432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08430" y="1809750"/>
            <a:ext cx="782320" cy="1401445"/>
          </a:xfrm>
          <a:custGeom>
            <a:avLst/>
            <a:gdLst/>
            <a:ahLst/>
            <a:cxnLst/>
            <a:rect l="l" t="t" r="r" b="b"/>
            <a:pathLst>
              <a:path w="782319" h="1401445">
                <a:moveTo>
                  <a:pt x="0" y="0"/>
                </a:moveTo>
                <a:lnTo>
                  <a:pt x="0" y="1401317"/>
                </a:lnTo>
                <a:lnTo>
                  <a:pt x="781938" y="1401317"/>
                </a:lnTo>
              </a:path>
            </a:pathLst>
          </a:custGeom>
          <a:ln w="12700">
            <a:solidFill>
              <a:srgbClr val="1388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88210" y="3072129"/>
            <a:ext cx="5755640" cy="274320"/>
          </a:xfrm>
          <a:custGeom>
            <a:avLst/>
            <a:gdLst/>
            <a:ahLst/>
            <a:cxnLst/>
            <a:rect l="l" t="t" r="r" b="b"/>
            <a:pathLst>
              <a:path w="5755640" h="274320">
                <a:moveTo>
                  <a:pt x="0" y="27432"/>
                </a:moveTo>
                <a:lnTo>
                  <a:pt x="2160" y="16769"/>
                </a:lnTo>
                <a:lnTo>
                  <a:pt x="8048" y="8048"/>
                </a:lnTo>
                <a:lnTo>
                  <a:pt x="16769" y="2160"/>
                </a:lnTo>
                <a:lnTo>
                  <a:pt x="27431" y="0"/>
                </a:lnTo>
                <a:lnTo>
                  <a:pt x="5728208" y="0"/>
                </a:lnTo>
                <a:lnTo>
                  <a:pt x="5738870" y="2160"/>
                </a:lnTo>
                <a:lnTo>
                  <a:pt x="5747591" y="8048"/>
                </a:lnTo>
                <a:lnTo>
                  <a:pt x="5753479" y="16769"/>
                </a:lnTo>
                <a:lnTo>
                  <a:pt x="5755640" y="27432"/>
                </a:lnTo>
                <a:lnTo>
                  <a:pt x="5755640" y="246887"/>
                </a:lnTo>
                <a:lnTo>
                  <a:pt x="5753479" y="257550"/>
                </a:lnTo>
                <a:lnTo>
                  <a:pt x="5747591" y="266271"/>
                </a:lnTo>
                <a:lnTo>
                  <a:pt x="5738870" y="272159"/>
                </a:lnTo>
                <a:lnTo>
                  <a:pt x="5728208" y="274320"/>
                </a:lnTo>
                <a:lnTo>
                  <a:pt x="27431" y="274320"/>
                </a:lnTo>
                <a:lnTo>
                  <a:pt x="16769" y="272159"/>
                </a:lnTo>
                <a:lnTo>
                  <a:pt x="8048" y="266271"/>
                </a:lnTo>
                <a:lnTo>
                  <a:pt x="2160" y="257550"/>
                </a:lnTo>
                <a:lnTo>
                  <a:pt x="0" y="246887"/>
                </a:lnTo>
                <a:lnTo>
                  <a:pt x="0" y="27432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8430" y="1809750"/>
            <a:ext cx="782320" cy="1747520"/>
          </a:xfrm>
          <a:custGeom>
            <a:avLst/>
            <a:gdLst/>
            <a:ahLst/>
            <a:cxnLst/>
            <a:rect l="l" t="t" r="r" b="b"/>
            <a:pathLst>
              <a:path w="782319" h="1747520">
                <a:moveTo>
                  <a:pt x="0" y="0"/>
                </a:moveTo>
                <a:lnTo>
                  <a:pt x="0" y="1747265"/>
                </a:lnTo>
                <a:lnTo>
                  <a:pt x="781938" y="1747265"/>
                </a:lnTo>
              </a:path>
            </a:pathLst>
          </a:custGeom>
          <a:ln w="12700">
            <a:solidFill>
              <a:srgbClr val="1388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88210" y="3420109"/>
            <a:ext cx="5755640" cy="274320"/>
          </a:xfrm>
          <a:custGeom>
            <a:avLst/>
            <a:gdLst/>
            <a:ahLst/>
            <a:cxnLst/>
            <a:rect l="l" t="t" r="r" b="b"/>
            <a:pathLst>
              <a:path w="5755640" h="274320">
                <a:moveTo>
                  <a:pt x="0" y="27431"/>
                </a:moveTo>
                <a:lnTo>
                  <a:pt x="2160" y="16769"/>
                </a:lnTo>
                <a:lnTo>
                  <a:pt x="8048" y="8048"/>
                </a:lnTo>
                <a:lnTo>
                  <a:pt x="16769" y="2160"/>
                </a:lnTo>
                <a:lnTo>
                  <a:pt x="27431" y="0"/>
                </a:lnTo>
                <a:lnTo>
                  <a:pt x="5728208" y="0"/>
                </a:lnTo>
                <a:lnTo>
                  <a:pt x="5738870" y="2160"/>
                </a:lnTo>
                <a:lnTo>
                  <a:pt x="5747591" y="8048"/>
                </a:lnTo>
                <a:lnTo>
                  <a:pt x="5753479" y="16769"/>
                </a:lnTo>
                <a:lnTo>
                  <a:pt x="5755640" y="27431"/>
                </a:lnTo>
                <a:lnTo>
                  <a:pt x="5755640" y="246887"/>
                </a:lnTo>
                <a:lnTo>
                  <a:pt x="5753479" y="257550"/>
                </a:lnTo>
                <a:lnTo>
                  <a:pt x="5747591" y="266271"/>
                </a:lnTo>
                <a:lnTo>
                  <a:pt x="5738870" y="272159"/>
                </a:lnTo>
                <a:lnTo>
                  <a:pt x="5728208" y="274319"/>
                </a:lnTo>
                <a:lnTo>
                  <a:pt x="27431" y="274319"/>
                </a:lnTo>
                <a:lnTo>
                  <a:pt x="16769" y="272159"/>
                </a:lnTo>
                <a:lnTo>
                  <a:pt x="8048" y="266271"/>
                </a:lnTo>
                <a:lnTo>
                  <a:pt x="2160" y="257550"/>
                </a:lnTo>
                <a:lnTo>
                  <a:pt x="0" y="246887"/>
                </a:lnTo>
                <a:lnTo>
                  <a:pt x="0" y="27431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8430" y="1809750"/>
            <a:ext cx="789940" cy="2092325"/>
          </a:xfrm>
          <a:custGeom>
            <a:avLst/>
            <a:gdLst/>
            <a:ahLst/>
            <a:cxnLst/>
            <a:rect l="l" t="t" r="r" b="b"/>
            <a:pathLst>
              <a:path w="789939" h="2092325">
                <a:moveTo>
                  <a:pt x="0" y="0"/>
                </a:moveTo>
                <a:lnTo>
                  <a:pt x="0" y="2092070"/>
                </a:lnTo>
                <a:lnTo>
                  <a:pt x="789686" y="2092070"/>
                </a:lnTo>
              </a:path>
            </a:pathLst>
          </a:custGeom>
          <a:ln w="12700">
            <a:solidFill>
              <a:srgbClr val="1388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95829" y="3763009"/>
            <a:ext cx="5755640" cy="274320"/>
          </a:xfrm>
          <a:custGeom>
            <a:avLst/>
            <a:gdLst/>
            <a:ahLst/>
            <a:cxnLst/>
            <a:rect l="l" t="t" r="r" b="b"/>
            <a:pathLst>
              <a:path w="5755640" h="274320">
                <a:moveTo>
                  <a:pt x="0" y="27431"/>
                </a:moveTo>
                <a:lnTo>
                  <a:pt x="2160" y="16769"/>
                </a:lnTo>
                <a:lnTo>
                  <a:pt x="8048" y="8048"/>
                </a:lnTo>
                <a:lnTo>
                  <a:pt x="16769" y="2160"/>
                </a:lnTo>
                <a:lnTo>
                  <a:pt x="27431" y="0"/>
                </a:lnTo>
                <a:lnTo>
                  <a:pt x="5728208" y="0"/>
                </a:lnTo>
                <a:lnTo>
                  <a:pt x="5738870" y="2160"/>
                </a:lnTo>
                <a:lnTo>
                  <a:pt x="5747591" y="8048"/>
                </a:lnTo>
                <a:lnTo>
                  <a:pt x="5753479" y="16769"/>
                </a:lnTo>
                <a:lnTo>
                  <a:pt x="5755640" y="27431"/>
                </a:lnTo>
                <a:lnTo>
                  <a:pt x="5755640" y="246887"/>
                </a:lnTo>
                <a:lnTo>
                  <a:pt x="5753479" y="257550"/>
                </a:lnTo>
                <a:lnTo>
                  <a:pt x="5747591" y="266271"/>
                </a:lnTo>
                <a:lnTo>
                  <a:pt x="5738870" y="272159"/>
                </a:lnTo>
                <a:lnTo>
                  <a:pt x="5728208" y="274319"/>
                </a:lnTo>
                <a:lnTo>
                  <a:pt x="27431" y="274319"/>
                </a:lnTo>
                <a:lnTo>
                  <a:pt x="16769" y="272159"/>
                </a:lnTo>
                <a:lnTo>
                  <a:pt x="8048" y="266271"/>
                </a:lnTo>
                <a:lnTo>
                  <a:pt x="2160" y="257550"/>
                </a:lnTo>
                <a:lnTo>
                  <a:pt x="0" y="246887"/>
                </a:lnTo>
                <a:lnTo>
                  <a:pt x="0" y="27431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430" y="1809750"/>
            <a:ext cx="782320" cy="2444750"/>
          </a:xfrm>
          <a:custGeom>
            <a:avLst/>
            <a:gdLst/>
            <a:ahLst/>
            <a:cxnLst/>
            <a:rect l="l" t="t" r="r" b="b"/>
            <a:pathLst>
              <a:path w="782319" h="2444750">
                <a:moveTo>
                  <a:pt x="0" y="0"/>
                </a:moveTo>
                <a:lnTo>
                  <a:pt x="0" y="2444623"/>
                </a:lnTo>
                <a:lnTo>
                  <a:pt x="781938" y="2444623"/>
                </a:lnTo>
              </a:path>
            </a:pathLst>
          </a:custGeom>
          <a:ln w="12700">
            <a:solidFill>
              <a:srgbClr val="1388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88210" y="4116070"/>
            <a:ext cx="5755640" cy="274320"/>
          </a:xfrm>
          <a:custGeom>
            <a:avLst/>
            <a:gdLst/>
            <a:ahLst/>
            <a:cxnLst/>
            <a:rect l="l" t="t" r="r" b="b"/>
            <a:pathLst>
              <a:path w="5755640" h="274320">
                <a:moveTo>
                  <a:pt x="0" y="27431"/>
                </a:moveTo>
                <a:lnTo>
                  <a:pt x="2160" y="16769"/>
                </a:lnTo>
                <a:lnTo>
                  <a:pt x="8048" y="8048"/>
                </a:lnTo>
                <a:lnTo>
                  <a:pt x="16769" y="2160"/>
                </a:lnTo>
                <a:lnTo>
                  <a:pt x="27431" y="0"/>
                </a:lnTo>
                <a:lnTo>
                  <a:pt x="5728208" y="0"/>
                </a:lnTo>
                <a:lnTo>
                  <a:pt x="5738870" y="2160"/>
                </a:lnTo>
                <a:lnTo>
                  <a:pt x="5747591" y="8048"/>
                </a:lnTo>
                <a:lnTo>
                  <a:pt x="5753479" y="16769"/>
                </a:lnTo>
                <a:lnTo>
                  <a:pt x="5755640" y="27431"/>
                </a:lnTo>
                <a:lnTo>
                  <a:pt x="5755640" y="246887"/>
                </a:lnTo>
                <a:lnTo>
                  <a:pt x="5753479" y="257550"/>
                </a:lnTo>
                <a:lnTo>
                  <a:pt x="5747591" y="266271"/>
                </a:lnTo>
                <a:lnTo>
                  <a:pt x="5738870" y="272159"/>
                </a:lnTo>
                <a:lnTo>
                  <a:pt x="5728208" y="274319"/>
                </a:lnTo>
                <a:lnTo>
                  <a:pt x="27431" y="274319"/>
                </a:lnTo>
                <a:lnTo>
                  <a:pt x="16769" y="272159"/>
                </a:lnTo>
                <a:lnTo>
                  <a:pt x="8048" y="266271"/>
                </a:lnTo>
                <a:lnTo>
                  <a:pt x="2160" y="257550"/>
                </a:lnTo>
                <a:lnTo>
                  <a:pt x="0" y="246887"/>
                </a:lnTo>
                <a:lnTo>
                  <a:pt x="0" y="27431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08430" y="1809750"/>
            <a:ext cx="788670" cy="2802890"/>
          </a:xfrm>
          <a:custGeom>
            <a:avLst/>
            <a:gdLst/>
            <a:ahLst/>
            <a:cxnLst/>
            <a:rect l="l" t="t" r="r" b="b"/>
            <a:pathLst>
              <a:path w="788669" h="2802890">
                <a:moveTo>
                  <a:pt x="0" y="0"/>
                </a:moveTo>
                <a:lnTo>
                  <a:pt x="0" y="2802763"/>
                </a:lnTo>
                <a:lnTo>
                  <a:pt x="788543" y="2802763"/>
                </a:lnTo>
              </a:path>
            </a:pathLst>
          </a:custGeom>
          <a:ln w="12700">
            <a:solidFill>
              <a:srgbClr val="1388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95829" y="4474209"/>
            <a:ext cx="5753100" cy="274320"/>
          </a:xfrm>
          <a:custGeom>
            <a:avLst/>
            <a:gdLst/>
            <a:ahLst/>
            <a:cxnLst/>
            <a:rect l="l" t="t" r="r" b="b"/>
            <a:pathLst>
              <a:path w="5753100" h="274320">
                <a:moveTo>
                  <a:pt x="0" y="27431"/>
                </a:moveTo>
                <a:lnTo>
                  <a:pt x="2160" y="16769"/>
                </a:lnTo>
                <a:lnTo>
                  <a:pt x="8048" y="8048"/>
                </a:lnTo>
                <a:lnTo>
                  <a:pt x="16769" y="2160"/>
                </a:lnTo>
                <a:lnTo>
                  <a:pt x="27431" y="0"/>
                </a:lnTo>
                <a:lnTo>
                  <a:pt x="5725668" y="0"/>
                </a:lnTo>
                <a:lnTo>
                  <a:pt x="5736330" y="2160"/>
                </a:lnTo>
                <a:lnTo>
                  <a:pt x="5745051" y="8048"/>
                </a:lnTo>
                <a:lnTo>
                  <a:pt x="5750939" y="16769"/>
                </a:lnTo>
                <a:lnTo>
                  <a:pt x="5753100" y="27431"/>
                </a:lnTo>
                <a:lnTo>
                  <a:pt x="5753100" y="246887"/>
                </a:lnTo>
                <a:lnTo>
                  <a:pt x="5750939" y="257550"/>
                </a:lnTo>
                <a:lnTo>
                  <a:pt x="5745051" y="266271"/>
                </a:lnTo>
                <a:lnTo>
                  <a:pt x="5736330" y="272159"/>
                </a:lnTo>
                <a:lnTo>
                  <a:pt x="5725668" y="274319"/>
                </a:lnTo>
                <a:lnTo>
                  <a:pt x="27431" y="274319"/>
                </a:lnTo>
                <a:lnTo>
                  <a:pt x="16769" y="272159"/>
                </a:lnTo>
                <a:lnTo>
                  <a:pt x="8048" y="266271"/>
                </a:lnTo>
                <a:lnTo>
                  <a:pt x="2160" y="257550"/>
                </a:lnTo>
                <a:lnTo>
                  <a:pt x="0" y="246887"/>
                </a:lnTo>
                <a:lnTo>
                  <a:pt x="0" y="27431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08430" y="1809750"/>
            <a:ext cx="789940" cy="3147695"/>
          </a:xfrm>
          <a:custGeom>
            <a:avLst/>
            <a:gdLst/>
            <a:ahLst/>
            <a:cxnLst/>
            <a:rect l="l" t="t" r="r" b="b"/>
            <a:pathLst>
              <a:path w="789939" h="3147695">
                <a:moveTo>
                  <a:pt x="0" y="0"/>
                </a:moveTo>
                <a:lnTo>
                  <a:pt x="0" y="3147568"/>
                </a:lnTo>
                <a:lnTo>
                  <a:pt x="789686" y="3147568"/>
                </a:lnTo>
              </a:path>
            </a:pathLst>
          </a:custGeom>
          <a:ln w="12700">
            <a:solidFill>
              <a:srgbClr val="1388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95829" y="4819650"/>
            <a:ext cx="5755640" cy="274320"/>
          </a:xfrm>
          <a:custGeom>
            <a:avLst/>
            <a:gdLst/>
            <a:ahLst/>
            <a:cxnLst/>
            <a:rect l="l" t="t" r="r" b="b"/>
            <a:pathLst>
              <a:path w="5755640" h="274320">
                <a:moveTo>
                  <a:pt x="0" y="27431"/>
                </a:moveTo>
                <a:lnTo>
                  <a:pt x="2160" y="16769"/>
                </a:lnTo>
                <a:lnTo>
                  <a:pt x="8048" y="8048"/>
                </a:lnTo>
                <a:lnTo>
                  <a:pt x="16769" y="2160"/>
                </a:lnTo>
                <a:lnTo>
                  <a:pt x="27431" y="0"/>
                </a:lnTo>
                <a:lnTo>
                  <a:pt x="5728208" y="0"/>
                </a:lnTo>
                <a:lnTo>
                  <a:pt x="5738870" y="2160"/>
                </a:lnTo>
                <a:lnTo>
                  <a:pt x="5747591" y="8048"/>
                </a:lnTo>
                <a:lnTo>
                  <a:pt x="5753479" y="16769"/>
                </a:lnTo>
                <a:lnTo>
                  <a:pt x="5755640" y="27431"/>
                </a:lnTo>
                <a:lnTo>
                  <a:pt x="5755640" y="246887"/>
                </a:lnTo>
                <a:lnTo>
                  <a:pt x="5753479" y="257550"/>
                </a:lnTo>
                <a:lnTo>
                  <a:pt x="5747591" y="266271"/>
                </a:lnTo>
                <a:lnTo>
                  <a:pt x="5738870" y="272159"/>
                </a:lnTo>
                <a:lnTo>
                  <a:pt x="5728208" y="274319"/>
                </a:lnTo>
                <a:lnTo>
                  <a:pt x="27431" y="274319"/>
                </a:lnTo>
                <a:lnTo>
                  <a:pt x="16769" y="272159"/>
                </a:lnTo>
                <a:lnTo>
                  <a:pt x="8048" y="266271"/>
                </a:lnTo>
                <a:lnTo>
                  <a:pt x="2160" y="257550"/>
                </a:lnTo>
                <a:lnTo>
                  <a:pt x="0" y="246887"/>
                </a:lnTo>
                <a:lnTo>
                  <a:pt x="0" y="27431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8430" y="1809750"/>
            <a:ext cx="788670" cy="3399154"/>
          </a:xfrm>
          <a:custGeom>
            <a:avLst/>
            <a:gdLst/>
            <a:ahLst/>
            <a:cxnLst/>
            <a:rect l="l" t="t" r="r" b="b"/>
            <a:pathLst>
              <a:path w="788669" h="3399154">
                <a:moveTo>
                  <a:pt x="0" y="0"/>
                </a:moveTo>
                <a:lnTo>
                  <a:pt x="0" y="3399154"/>
                </a:lnTo>
                <a:lnTo>
                  <a:pt x="788543" y="3399154"/>
                </a:lnTo>
              </a:path>
            </a:pathLst>
          </a:custGeom>
          <a:ln w="12700">
            <a:solidFill>
              <a:srgbClr val="1388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95829" y="5071109"/>
            <a:ext cx="5753100" cy="274320"/>
          </a:xfrm>
          <a:custGeom>
            <a:avLst/>
            <a:gdLst/>
            <a:ahLst/>
            <a:cxnLst/>
            <a:rect l="l" t="t" r="r" b="b"/>
            <a:pathLst>
              <a:path w="5753100" h="274320">
                <a:moveTo>
                  <a:pt x="5725668" y="0"/>
                </a:moveTo>
                <a:lnTo>
                  <a:pt x="27431" y="0"/>
                </a:lnTo>
                <a:lnTo>
                  <a:pt x="16769" y="2160"/>
                </a:lnTo>
                <a:lnTo>
                  <a:pt x="8048" y="8048"/>
                </a:lnTo>
                <a:lnTo>
                  <a:pt x="2160" y="16769"/>
                </a:lnTo>
                <a:lnTo>
                  <a:pt x="0" y="27431"/>
                </a:lnTo>
                <a:lnTo>
                  <a:pt x="0" y="246887"/>
                </a:lnTo>
                <a:lnTo>
                  <a:pt x="2160" y="257550"/>
                </a:lnTo>
                <a:lnTo>
                  <a:pt x="8048" y="266271"/>
                </a:lnTo>
                <a:lnTo>
                  <a:pt x="16769" y="272159"/>
                </a:lnTo>
                <a:lnTo>
                  <a:pt x="27431" y="274319"/>
                </a:lnTo>
                <a:lnTo>
                  <a:pt x="5725668" y="274319"/>
                </a:lnTo>
                <a:lnTo>
                  <a:pt x="5736330" y="272159"/>
                </a:lnTo>
                <a:lnTo>
                  <a:pt x="5745051" y="266271"/>
                </a:lnTo>
                <a:lnTo>
                  <a:pt x="5750939" y="257550"/>
                </a:lnTo>
                <a:lnTo>
                  <a:pt x="5753100" y="246887"/>
                </a:lnTo>
                <a:lnTo>
                  <a:pt x="5753100" y="27431"/>
                </a:lnTo>
                <a:lnTo>
                  <a:pt x="5750939" y="16769"/>
                </a:lnTo>
                <a:lnTo>
                  <a:pt x="5745051" y="8048"/>
                </a:lnTo>
                <a:lnTo>
                  <a:pt x="5736330" y="2160"/>
                </a:lnTo>
                <a:lnTo>
                  <a:pt x="5725668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95829" y="5071109"/>
            <a:ext cx="5753100" cy="274320"/>
          </a:xfrm>
          <a:custGeom>
            <a:avLst/>
            <a:gdLst/>
            <a:ahLst/>
            <a:cxnLst/>
            <a:rect l="l" t="t" r="r" b="b"/>
            <a:pathLst>
              <a:path w="5753100" h="274320">
                <a:moveTo>
                  <a:pt x="0" y="27431"/>
                </a:moveTo>
                <a:lnTo>
                  <a:pt x="2160" y="16769"/>
                </a:lnTo>
                <a:lnTo>
                  <a:pt x="8048" y="8048"/>
                </a:lnTo>
                <a:lnTo>
                  <a:pt x="16769" y="2160"/>
                </a:lnTo>
                <a:lnTo>
                  <a:pt x="27431" y="0"/>
                </a:lnTo>
                <a:lnTo>
                  <a:pt x="5725668" y="0"/>
                </a:lnTo>
                <a:lnTo>
                  <a:pt x="5736330" y="2160"/>
                </a:lnTo>
                <a:lnTo>
                  <a:pt x="5745051" y="8048"/>
                </a:lnTo>
                <a:lnTo>
                  <a:pt x="5750939" y="16769"/>
                </a:lnTo>
                <a:lnTo>
                  <a:pt x="5753100" y="27431"/>
                </a:lnTo>
                <a:lnTo>
                  <a:pt x="5753100" y="246887"/>
                </a:lnTo>
                <a:lnTo>
                  <a:pt x="5750939" y="257550"/>
                </a:lnTo>
                <a:lnTo>
                  <a:pt x="5745051" y="266271"/>
                </a:lnTo>
                <a:lnTo>
                  <a:pt x="5736330" y="272159"/>
                </a:lnTo>
                <a:lnTo>
                  <a:pt x="5725668" y="274319"/>
                </a:lnTo>
                <a:lnTo>
                  <a:pt x="27431" y="274319"/>
                </a:lnTo>
                <a:lnTo>
                  <a:pt x="16769" y="272159"/>
                </a:lnTo>
                <a:lnTo>
                  <a:pt x="8048" y="266271"/>
                </a:lnTo>
                <a:lnTo>
                  <a:pt x="2160" y="257550"/>
                </a:lnTo>
                <a:lnTo>
                  <a:pt x="0" y="246887"/>
                </a:lnTo>
                <a:lnTo>
                  <a:pt x="0" y="27431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212720" y="1881377"/>
            <a:ext cx="5722620" cy="3431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12065" indent="1270" algn="just">
              <a:lnSpc>
                <a:spcPct val="153200"/>
              </a:lnSpc>
              <a:spcBef>
                <a:spcPts val="110"/>
              </a:spcBef>
            </a:pPr>
            <a:r>
              <a:rPr sz="1500" spc="-105" dirty="0">
                <a:latin typeface="Arial"/>
                <a:cs typeface="Arial"/>
              </a:rPr>
              <a:t>Nesneye </a:t>
            </a:r>
            <a:r>
              <a:rPr sz="1500" spc="-95" dirty="0">
                <a:latin typeface="Arial"/>
                <a:cs typeface="Arial"/>
              </a:rPr>
              <a:t>Yönelik </a:t>
            </a:r>
            <a:r>
              <a:rPr sz="1500" spc="-300" dirty="0">
                <a:latin typeface="Arial"/>
                <a:cs typeface="Arial"/>
              </a:rPr>
              <a:t>Kavramlar……………………………………..………………………..…...5  </a:t>
            </a:r>
            <a:r>
              <a:rPr sz="1500" spc="-110" dirty="0">
                <a:latin typeface="Arial"/>
                <a:cs typeface="Arial"/>
              </a:rPr>
              <a:t>Nesne </a:t>
            </a:r>
            <a:r>
              <a:rPr sz="1500" spc="-70" dirty="0">
                <a:latin typeface="Arial"/>
                <a:cs typeface="Arial"/>
              </a:rPr>
              <a:t>Yönelimli Sistemleri </a:t>
            </a:r>
            <a:r>
              <a:rPr sz="1500" spc="-85" dirty="0">
                <a:latin typeface="Arial"/>
                <a:cs typeface="Arial"/>
              </a:rPr>
              <a:t>Destekleyen </a:t>
            </a:r>
            <a:r>
              <a:rPr sz="1500" spc="-75" dirty="0">
                <a:latin typeface="Arial"/>
                <a:cs typeface="Arial"/>
              </a:rPr>
              <a:t>Kavramlar….........................…...10  </a:t>
            </a:r>
            <a:r>
              <a:rPr sz="1500" spc="-105" dirty="0">
                <a:latin typeface="Arial"/>
                <a:cs typeface="Arial"/>
              </a:rPr>
              <a:t>Nesneye </a:t>
            </a:r>
            <a:r>
              <a:rPr sz="1500" spc="-95" dirty="0">
                <a:latin typeface="Arial"/>
                <a:cs typeface="Arial"/>
              </a:rPr>
              <a:t>Yönelik </a:t>
            </a:r>
            <a:r>
              <a:rPr sz="1500" spc="-80" dirty="0">
                <a:latin typeface="Arial"/>
                <a:cs typeface="Arial"/>
              </a:rPr>
              <a:t>Çözümlemenin </a:t>
            </a:r>
            <a:r>
              <a:rPr sz="1500" spc="-280" dirty="0">
                <a:latin typeface="Arial"/>
                <a:cs typeface="Arial"/>
              </a:rPr>
              <a:t>Temelleri……………………………………..…….15  </a:t>
            </a:r>
            <a:r>
              <a:rPr sz="1500" spc="-80" dirty="0">
                <a:latin typeface="Arial"/>
                <a:cs typeface="Arial"/>
              </a:rPr>
              <a:t>Gereksinim </a:t>
            </a:r>
            <a:r>
              <a:rPr sz="1500" spc="-55" dirty="0">
                <a:latin typeface="Arial"/>
                <a:cs typeface="Arial"/>
              </a:rPr>
              <a:t>Belirleme </a:t>
            </a:r>
            <a:r>
              <a:rPr sz="1500" spc="-320" dirty="0">
                <a:latin typeface="Arial"/>
                <a:cs typeface="Arial"/>
              </a:rPr>
              <a:t>Çalışmaları…………………………………………….……………18  </a:t>
            </a:r>
            <a:r>
              <a:rPr sz="1500" spc="-105" dirty="0">
                <a:latin typeface="Arial"/>
                <a:cs typeface="Arial"/>
              </a:rPr>
              <a:t>Nesneye </a:t>
            </a:r>
            <a:r>
              <a:rPr sz="1500" spc="-95" dirty="0">
                <a:latin typeface="Arial"/>
                <a:cs typeface="Arial"/>
              </a:rPr>
              <a:t>Yönelik Çözümleme </a:t>
            </a:r>
            <a:r>
              <a:rPr sz="1500" spc="-290" dirty="0">
                <a:latin typeface="Arial"/>
                <a:cs typeface="Arial"/>
              </a:rPr>
              <a:t>Teknikleri……………………………….…………….…24  </a:t>
            </a:r>
            <a:r>
              <a:rPr sz="1500" spc="-20" dirty="0">
                <a:latin typeface="Arial"/>
                <a:cs typeface="Arial"/>
              </a:rPr>
              <a:t>Alt </a:t>
            </a:r>
            <a:r>
              <a:rPr sz="1500" spc="-100" dirty="0">
                <a:latin typeface="Arial"/>
                <a:cs typeface="Arial"/>
              </a:rPr>
              <a:t>Sistem </a:t>
            </a:r>
            <a:r>
              <a:rPr sz="1500" spc="-305" dirty="0">
                <a:latin typeface="Arial"/>
                <a:cs typeface="Arial"/>
              </a:rPr>
              <a:t>Modellemesi………………………………………………….………………...…28  </a:t>
            </a:r>
            <a:r>
              <a:rPr sz="1500" spc="-105" dirty="0">
                <a:latin typeface="Arial"/>
                <a:cs typeface="Arial"/>
              </a:rPr>
              <a:t>Nesneye </a:t>
            </a:r>
            <a:r>
              <a:rPr sz="1500" spc="-95" dirty="0">
                <a:latin typeface="Arial"/>
                <a:cs typeface="Arial"/>
              </a:rPr>
              <a:t>Yönelik </a:t>
            </a:r>
            <a:r>
              <a:rPr sz="1500" spc="-350" dirty="0">
                <a:latin typeface="Arial"/>
                <a:cs typeface="Arial"/>
              </a:rPr>
              <a:t>Tasarım………………………………………………….…………….….…39  </a:t>
            </a:r>
            <a:r>
              <a:rPr sz="1500" spc="-105" dirty="0">
                <a:latin typeface="Arial"/>
                <a:cs typeface="Arial"/>
              </a:rPr>
              <a:t>Nesneye </a:t>
            </a:r>
            <a:r>
              <a:rPr sz="1500" spc="-95" dirty="0">
                <a:latin typeface="Arial"/>
                <a:cs typeface="Arial"/>
              </a:rPr>
              <a:t>Yönelik </a:t>
            </a:r>
            <a:r>
              <a:rPr sz="1500" spc="-114" dirty="0">
                <a:latin typeface="Arial"/>
                <a:cs typeface="Arial"/>
              </a:rPr>
              <a:t>Tasarım </a:t>
            </a:r>
            <a:r>
              <a:rPr sz="1500" spc="-229" dirty="0">
                <a:latin typeface="Arial"/>
                <a:cs typeface="Arial"/>
              </a:rPr>
              <a:t>Metodolojileri……………………………..……….…….…47  </a:t>
            </a:r>
            <a:r>
              <a:rPr sz="1500" spc="-200" dirty="0">
                <a:latin typeface="Arial"/>
                <a:cs typeface="Arial"/>
              </a:rPr>
              <a:t>NY </a:t>
            </a:r>
            <a:r>
              <a:rPr sz="1500" spc="-20" dirty="0">
                <a:latin typeface="Arial"/>
                <a:cs typeface="Arial"/>
              </a:rPr>
              <a:t>Metodolojilerinin </a:t>
            </a:r>
            <a:r>
              <a:rPr sz="1500" spc="-120" dirty="0">
                <a:latin typeface="Arial"/>
                <a:cs typeface="Arial"/>
              </a:rPr>
              <a:t>Tasarım </a:t>
            </a:r>
            <a:r>
              <a:rPr sz="1500" spc="-260" dirty="0">
                <a:latin typeface="Arial"/>
                <a:cs typeface="Arial"/>
              </a:rPr>
              <a:t>Yöntemleri…………………………..………..…….…49</a:t>
            </a:r>
            <a:endParaRPr sz="1500">
              <a:latin typeface="Arial"/>
              <a:cs typeface="Arial"/>
            </a:endParaRPr>
          </a:p>
          <a:p>
            <a:pPr marL="18415" algn="just">
              <a:lnSpc>
                <a:spcPct val="100000"/>
              </a:lnSpc>
              <a:spcBef>
                <a:spcPts val="180"/>
              </a:spcBef>
            </a:pPr>
            <a:r>
              <a:rPr sz="1500" spc="-95" dirty="0">
                <a:latin typeface="Arial"/>
                <a:cs typeface="Arial"/>
              </a:rPr>
              <a:t>Genel </a:t>
            </a:r>
            <a:r>
              <a:rPr sz="1500" spc="-100" dirty="0">
                <a:latin typeface="Arial"/>
                <a:cs typeface="Arial"/>
              </a:rPr>
              <a:t>Sistem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330" dirty="0">
                <a:latin typeface="Arial"/>
                <a:cs typeface="Arial"/>
              </a:rPr>
              <a:t>Tasarımı…………………………………………………………..…………...…57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17534" y="6568757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1160"/>
              </a:lnSpc>
            </a:pPr>
            <a:fld id="{81D60167-4931-47E6-BA6A-407CBD079E47}" type="slidenum">
              <a:rPr sz="105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E842-6E2D-4C45-82CC-702254045EF2}" type="datetime1">
              <a:rPr lang="en-US" smtClean="0"/>
              <a:t>3/20/2019</a:t>
            </a:fld>
            <a:endParaRPr lang="en-US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tr-TR" spc="-60" smtClean="0"/>
              <a:t>2</a:t>
            </a:fld>
            <a:endParaRPr lang="tr-TR" spc="-6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25" dirty="0"/>
              <a:t>Kullanım </a:t>
            </a:r>
            <a:r>
              <a:rPr spc="-254" dirty="0"/>
              <a:t>Durumu</a:t>
            </a:r>
            <a:r>
              <a:rPr spc="-265" dirty="0"/>
              <a:t> </a:t>
            </a:r>
            <a:r>
              <a:rPr spc="-355" dirty="0"/>
              <a:t>Diyagramı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20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1727200" y="2136139"/>
            <a:ext cx="5654040" cy="3159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F4A95B9-87F8-49AE-8DE3-767B6A2CBC2F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753427"/>
            <a:ext cx="6259195" cy="9302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ts val="3279"/>
              </a:lnSpc>
              <a:spcBef>
                <a:spcPts val="675"/>
              </a:spcBef>
            </a:pPr>
            <a:r>
              <a:rPr sz="3200" u="none" spc="-235" dirty="0"/>
              <a:t>Bankamatik </a:t>
            </a:r>
            <a:r>
              <a:rPr sz="3200" u="none" spc="-240" dirty="0"/>
              <a:t>Sistemi </a:t>
            </a:r>
            <a:r>
              <a:rPr sz="3200" u="none" spc="-210" dirty="0"/>
              <a:t>Örneğinde </a:t>
            </a:r>
            <a:r>
              <a:rPr sz="3200" u="none" spc="-235" dirty="0"/>
              <a:t>Kullanım  </a:t>
            </a:r>
            <a:r>
              <a:rPr sz="3200" u="none" spc="-254" dirty="0"/>
              <a:t>Diyagramı</a:t>
            </a:r>
            <a:r>
              <a:rPr sz="3200" u="none" spc="-185" dirty="0"/>
              <a:t> </a:t>
            </a:r>
            <a:r>
              <a:rPr sz="3200" u="none" spc="-170" dirty="0"/>
              <a:t>Modellemesi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21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1579880" y="2044700"/>
            <a:ext cx="5984240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783BBA4-5EA5-41D8-BB36-2693E7310BA0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77646"/>
            <a:ext cx="72237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210" dirty="0"/>
              <a:t>Sınıf/Sorumluluk/İşbirlikçi</a:t>
            </a:r>
            <a:r>
              <a:rPr sz="4400" u="none" spc="-310" dirty="0"/>
              <a:t> </a:t>
            </a:r>
            <a:r>
              <a:rPr sz="4400" u="none" spc="-140" dirty="0"/>
              <a:t>Modeli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22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810577" y="1866900"/>
            <a:ext cx="7484109" cy="377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marR="641985" indent="-914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Kullanım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senaryoları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irdelendikten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sonra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sistemi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oluşturan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temel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sınıflar,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bunların 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sorumlulukları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etkileşimleri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ortaya</a:t>
            </a:r>
            <a:r>
              <a:rPr sz="16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çıkarılmalıdır.</a:t>
            </a:r>
            <a:endParaRPr sz="16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140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Sınıf/Sorumluluk/İşbirlikçi </a:t>
            </a:r>
            <a:r>
              <a:rPr sz="1600" spc="-165" dirty="0">
                <a:solidFill>
                  <a:srgbClr val="404040"/>
                </a:solidFill>
                <a:latin typeface="Arial"/>
                <a:cs typeface="Arial"/>
              </a:rPr>
              <a:t>(SSİ)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modeli,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sınıfları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temsil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eden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kartlar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kümesidir.</a:t>
            </a:r>
            <a:endParaRPr sz="16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140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125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kartların </a:t>
            </a:r>
            <a:r>
              <a:rPr sz="1600" spc="-110" dirty="0">
                <a:solidFill>
                  <a:srgbClr val="404040"/>
                </a:solidFill>
                <a:latin typeface="Arial"/>
                <a:cs typeface="Arial"/>
              </a:rPr>
              <a:t>başına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sınıfın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adı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yazılır.</a:t>
            </a:r>
            <a:endParaRPr sz="1600">
              <a:latin typeface="Arial"/>
              <a:cs typeface="Arial"/>
            </a:endParaRPr>
          </a:p>
          <a:p>
            <a:pPr marL="104139" marR="266700" indent="-91440">
              <a:lnSpc>
                <a:spcPct val="100000"/>
              </a:lnSpc>
              <a:spcBef>
                <a:spcPts val="1405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30" dirty="0">
                <a:solidFill>
                  <a:srgbClr val="404040"/>
                </a:solidFill>
                <a:latin typeface="Arial"/>
                <a:cs typeface="Arial"/>
              </a:rPr>
              <a:t>Altta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ise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sınıfın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sorumlulukları,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solda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600" spc="-130" dirty="0">
                <a:solidFill>
                  <a:srgbClr val="404040"/>
                </a:solidFill>
                <a:latin typeface="Arial"/>
                <a:cs typeface="Arial"/>
              </a:rPr>
              <a:t>sağda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işbirliği </a:t>
            </a:r>
            <a:r>
              <a:rPr sz="1600" spc="-114" dirty="0">
                <a:solidFill>
                  <a:srgbClr val="404040"/>
                </a:solidFill>
                <a:latin typeface="Arial"/>
                <a:cs typeface="Arial"/>
              </a:rPr>
              <a:t>yapacak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diğer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sınıfların adları 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yazılır.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Kartlar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sanal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da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Arial"/>
                <a:cs typeface="Arial"/>
              </a:rPr>
              <a:t>tutulabilir.</a:t>
            </a:r>
            <a:endParaRPr sz="16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140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Sınıflar, </a:t>
            </a:r>
            <a:r>
              <a:rPr sz="1600" spc="-110" dirty="0">
                <a:solidFill>
                  <a:srgbClr val="404040"/>
                </a:solidFill>
                <a:latin typeface="Arial"/>
                <a:cs typeface="Arial"/>
              </a:rPr>
              <a:t>dış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varlıklar,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doğal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nesneler,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olaylar,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roller,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kurum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yapı </a:t>
            </a:r>
            <a:r>
              <a:rPr sz="1600" spc="-20" dirty="0">
                <a:solidFill>
                  <a:srgbClr val="404040"/>
                </a:solidFill>
                <a:latin typeface="Arial"/>
                <a:cs typeface="Arial"/>
              </a:rPr>
              <a:t>birimleri,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yerler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ve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yapılar</a:t>
            </a:r>
            <a:endParaRPr sz="16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</a:pP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gibi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değişik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kavramları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temsil</a:t>
            </a:r>
            <a:r>
              <a:rPr sz="16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edebilirler.</a:t>
            </a:r>
            <a:endParaRPr sz="1600">
              <a:latin typeface="Arial"/>
              <a:cs typeface="Arial"/>
            </a:endParaRPr>
          </a:p>
          <a:p>
            <a:pPr marL="104139" marR="5080" indent="-91440">
              <a:lnSpc>
                <a:spcPct val="100000"/>
              </a:lnSpc>
              <a:spcBef>
                <a:spcPts val="140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Doğal </a:t>
            </a:r>
            <a:r>
              <a:rPr sz="1600" spc="-15" dirty="0">
                <a:solidFill>
                  <a:srgbClr val="404040"/>
                </a:solidFill>
                <a:latin typeface="Arial"/>
                <a:cs typeface="Arial"/>
              </a:rPr>
              <a:t>dil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yapılmış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tanımından </a:t>
            </a:r>
            <a:r>
              <a:rPr sz="1600" spc="-25" dirty="0">
                <a:solidFill>
                  <a:srgbClr val="404040"/>
                </a:solidFill>
                <a:latin typeface="Arial"/>
                <a:cs typeface="Arial"/>
              </a:rPr>
              <a:t>ilk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önce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dilbilimce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isim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nitelendirilebilecek 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olanlar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sınıf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olmaya</a:t>
            </a: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adaydırlar.</a:t>
            </a:r>
            <a:endParaRPr sz="16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1405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Genelde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seçimin sınıf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olması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600" spc="-30" dirty="0">
                <a:solidFill>
                  <a:srgbClr val="404040"/>
                </a:solidFill>
                <a:latin typeface="Arial"/>
                <a:cs typeface="Arial"/>
              </a:rPr>
              <a:t>altı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özelliği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bulundurması</a:t>
            </a:r>
            <a:r>
              <a:rPr sz="1600" spc="-2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istenir.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2F3F-47BB-4CC9-BA2E-1079BAA82C7C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407415"/>
            <a:ext cx="7225030" cy="126809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900"/>
              </a:spcBef>
            </a:pPr>
            <a:r>
              <a:rPr sz="4400" u="none" spc="-210" dirty="0"/>
              <a:t>Sınıf/Sorumluluk/İşbirlikçi</a:t>
            </a:r>
            <a:r>
              <a:rPr sz="4400" u="none" spc="-305" dirty="0"/>
              <a:t> </a:t>
            </a:r>
            <a:r>
              <a:rPr sz="4400" u="none" spc="-140" dirty="0"/>
              <a:t>Modeli  </a:t>
            </a:r>
            <a:r>
              <a:rPr sz="4400" u="none" spc="-285" dirty="0"/>
              <a:t>Örnek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23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734059" y="2395220"/>
            <a:ext cx="5293360" cy="263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95695" y="2313940"/>
            <a:ext cx="2291080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latin typeface="Arial"/>
                <a:cs typeface="Arial"/>
              </a:rPr>
              <a:t>Bu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özellikler;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550545" indent="-80645">
              <a:lnSpc>
                <a:spcPct val="100000"/>
              </a:lnSpc>
              <a:buSzPct val="94444"/>
              <a:buChar char="•"/>
              <a:tabLst>
                <a:tab pos="551180" algn="l"/>
              </a:tabLst>
            </a:pPr>
            <a:r>
              <a:rPr sz="1800" spc="-70" dirty="0">
                <a:latin typeface="Arial"/>
                <a:cs typeface="Arial"/>
              </a:rPr>
              <a:t>Bilgi</a:t>
            </a:r>
            <a:r>
              <a:rPr sz="1800" spc="-110" dirty="0">
                <a:latin typeface="Arial"/>
                <a:cs typeface="Arial"/>
              </a:rPr>
              <a:t> saklama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85" dirty="0">
                <a:latin typeface="Arial"/>
                <a:cs typeface="Arial"/>
              </a:rPr>
              <a:t>gereği,</a:t>
            </a:r>
            <a:endParaRPr sz="1800">
              <a:latin typeface="Arial"/>
              <a:cs typeface="Arial"/>
            </a:endParaRPr>
          </a:p>
          <a:p>
            <a:pPr marL="550545" indent="-80645">
              <a:lnSpc>
                <a:spcPct val="100000"/>
              </a:lnSpc>
              <a:buSzPct val="94444"/>
              <a:buChar char="•"/>
              <a:tabLst>
                <a:tab pos="551180" algn="l"/>
              </a:tabLst>
            </a:pPr>
            <a:r>
              <a:rPr sz="1800" spc="-85" dirty="0">
                <a:latin typeface="Arial"/>
                <a:cs typeface="Arial"/>
              </a:rPr>
              <a:t>İşlem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beklentisi,</a:t>
            </a:r>
            <a:endParaRPr sz="1800">
              <a:latin typeface="Arial"/>
              <a:cs typeface="Arial"/>
            </a:endParaRPr>
          </a:p>
          <a:p>
            <a:pPr marL="550545" indent="-80645">
              <a:lnSpc>
                <a:spcPct val="100000"/>
              </a:lnSpc>
              <a:buSzPct val="94444"/>
              <a:buChar char="•"/>
              <a:tabLst>
                <a:tab pos="551180" algn="l"/>
              </a:tabLst>
            </a:pPr>
            <a:r>
              <a:rPr sz="1800" spc="-75" dirty="0">
                <a:latin typeface="Arial"/>
                <a:cs typeface="Arial"/>
              </a:rPr>
              <a:t>Birden </a:t>
            </a:r>
            <a:r>
              <a:rPr sz="1800" spc="-105" dirty="0">
                <a:latin typeface="Arial"/>
                <a:cs typeface="Arial"/>
              </a:rPr>
              <a:t>çok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özellik,</a:t>
            </a:r>
            <a:endParaRPr sz="1800">
              <a:latin typeface="Arial"/>
              <a:cs typeface="Arial"/>
            </a:endParaRPr>
          </a:p>
          <a:p>
            <a:pPr marL="550545" indent="-80645">
              <a:lnSpc>
                <a:spcPct val="100000"/>
              </a:lnSpc>
              <a:buSzPct val="94444"/>
              <a:buChar char="•"/>
              <a:tabLst>
                <a:tab pos="551180" algn="l"/>
              </a:tabLst>
            </a:pPr>
            <a:r>
              <a:rPr sz="1800" spc="-70" dirty="0">
                <a:latin typeface="Arial"/>
                <a:cs typeface="Arial"/>
              </a:rPr>
              <a:t>Ortak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özellikler,</a:t>
            </a:r>
            <a:endParaRPr sz="1800">
              <a:latin typeface="Arial"/>
              <a:cs typeface="Arial"/>
            </a:endParaRPr>
          </a:p>
          <a:p>
            <a:pPr marL="550545" indent="-80645">
              <a:lnSpc>
                <a:spcPct val="100000"/>
              </a:lnSpc>
              <a:buSzPct val="94444"/>
              <a:buChar char="•"/>
              <a:tabLst>
                <a:tab pos="551180" algn="l"/>
              </a:tabLst>
            </a:pPr>
            <a:r>
              <a:rPr sz="1800" spc="-70" dirty="0">
                <a:latin typeface="Arial"/>
                <a:cs typeface="Arial"/>
              </a:rPr>
              <a:t>Ortak </a:t>
            </a:r>
            <a:r>
              <a:rPr sz="1800" spc="-55" dirty="0">
                <a:latin typeface="Arial"/>
                <a:cs typeface="Arial"/>
              </a:rPr>
              <a:t>işlemler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ve</a:t>
            </a:r>
            <a:endParaRPr sz="1800">
              <a:latin typeface="Arial"/>
              <a:cs typeface="Arial"/>
            </a:endParaRPr>
          </a:p>
          <a:p>
            <a:pPr marL="550545" indent="-80645">
              <a:lnSpc>
                <a:spcPct val="100000"/>
              </a:lnSpc>
              <a:buSzPct val="94444"/>
              <a:buChar char="•"/>
              <a:tabLst>
                <a:tab pos="551180" algn="l"/>
              </a:tabLst>
            </a:pPr>
            <a:r>
              <a:rPr sz="1800" spc="-130" dirty="0">
                <a:latin typeface="Arial"/>
                <a:cs typeface="Arial"/>
              </a:rPr>
              <a:t>Temel </a:t>
            </a:r>
            <a:r>
              <a:rPr sz="1800" spc="-50" dirty="0">
                <a:latin typeface="Arial"/>
                <a:cs typeface="Arial"/>
              </a:rPr>
              <a:t>ihtiyaç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olma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5" dirty="0">
                <a:latin typeface="Arial"/>
                <a:cs typeface="Arial"/>
              </a:rPr>
              <a:t>biçimindedir.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698-C434-4D3F-A9AF-E055C152485A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06106"/>
            <a:ext cx="6870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310" dirty="0"/>
              <a:t>Nesneye </a:t>
            </a:r>
            <a:r>
              <a:rPr sz="3600" u="none" spc="-290" dirty="0"/>
              <a:t>Yönelik </a:t>
            </a:r>
            <a:r>
              <a:rPr sz="3600" u="none" spc="-295" dirty="0"/>
              <a:t>Çözümleme</a:t>
            </a:r>
            <a:r>
              <a:rPr sz="3600" u="none" spc="-110" dirty="0"/>
              <a:t> </a:t>
            </a:r>
            <a:r>
              <a:rPr sz="3600" u="none" spc="-235" dirty="0"/>
              <a:t>Teknikleri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24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810577" y="1836420"/>
            <a:ext cx="7376795" cy="249555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04139" marR="428625" indent="-91440">
              <a:lnSpc>
                <a:spcPts val="1960"/>
              </a:lnSpc>
              <a:spcBef>
                <a:spcPts val="33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Önceki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sayfalarda </a:t>
            </a:r>
            <a:r>
              <a:rPr sz="1800" spc="-160" dirty="0">
                <a:solidFill>
                  <a:srgbClr val="404040"/>
                </a:solidFill>
                <a:latin typeface="Arial"/>
                <a:cs typeface="Arial"/>
              </a:rPr>
              <a:t>söz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edilen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teknikler,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bu bölümde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biraz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daha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ayrıntılı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bir 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şekilde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incelenmektedir.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2100">
              <a:latin typeface="Times New Roman"/>
              <a:cs typeface="Times New Roman"/>
            </a:endParaRPr>
          </a:p>
          <a:p>
            <a:pPr marL="104139" indent="-91440">
              <a:lnSpc>
                <a:spcPts val="2050"/>
              </a:lnSpc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125" dirty="0">
                <a:solidFill>
                  <a:srgbClr val="404040"/>
                </a:solidFill>
                <a:latin typeface="Arial"/>
                <a:cs typeface="Arial"/>
              </a:rPr>
              <a:t>Ancak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örnek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verilecek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diyagramların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değişik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metodolojilerde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farklılıklar</a:t>
            </a:r>
            <a:endParaRPr sz="1800">
              <a:latin typeface="Arial"/>
              <a:cs typeface="Arial"/>
            </a:endParaRPr>
          </a:p>
          <a:p>
            <a:pPr marL="104139">
              <a:lnSpc>
                <a:spcPts val="2050"/>
              </a:lnSpc>
            </a:pP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gösteren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çizimlerinin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olacağı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hatırlanmalıdır.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ayrılıklar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konunun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anlatımı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açısından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çok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önemli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değildir.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28339" y="4541520"/>
            <a:ext cx="2631440" cy="180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F2C-EF73-4E91-8913-07EE4DC42DE6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495" dirty="0"/>
              <a:t>Yapısal</a:t>
            </a:r>
            <a:r>
              <a:rPr spc="-355" dirty="0"/>
              <a:t> </a:t>
            </a:r>
            <a:r>
              <a:rPr spc="-195" dirty="0"/>
              <a:t>İlişkiler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25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33879"/>
            <a:ext cx="7536815" cy="323723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04139" marR="5080" indent="-91440">
              <a:lnSpc>
                <a:spcPts val="2160"/>
              </a:lnSpc>
              <a:spcBef>
                <a:spcPts val="37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Gereksinim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çalışması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sırasında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sistemi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tanımlamada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kullanılabilecek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 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çok yazılı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belge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oluşacaktır.</a:t>
            </a:r>
            <a:endParaRPr sz="2000">
              <a:latin typeface="Arial"/>
              <a:cs typeface="Arial"/>
            </a:endParaRPr>
          </a:p>
          <a:p>
            <a:pPr marL="104139" marR="288290" indent="-91440">
              <a:lnSpc>
                <a:spcPts val="2160"/>
              </a:lnSpc>
              <a:spcBef>
                <a:spcPts val="14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belgelerde,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nesne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olmaya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aday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olan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varlıklar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sınıf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olmaya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aday 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olan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varlıklar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önce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belirlenir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bunların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arasında yapısal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ilişkisel  bağlantılar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kurularak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modelleme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işlemi</a:t>
            </a:r>
            <a:r>
              <a:rPr sz="2000" spc="-2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başlar.</a:t>
            </a:r>
            <a:endParaRPr sz="20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113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Yalnızca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sınıflar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ya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yalnızca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nesneler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başlamak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zorunlu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değildir.</a:t>
            </a:r>
            <a:endParaRPr sz="20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Yapısal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ilişkiler,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başlıca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kalıtım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içerim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kavramlarına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dayalıdır.</a:t>
            </a:r>
            <a:endParaRPr sz="2000">
              <a:latin typeface="Arial"/>
              <a:cs typeface="Arial"/>
            </a:endParaRPr>
          </a:p>
          <a:p>
            <a:pPr marL="104139" indent="-91440">
              <a:lnSpc>
                <a:spcPts val="228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Sistemde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bulunacak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nesne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sınıflarında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genelleştirme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</a:t>
            </a:r>
            <a:r>
              <a:rPr sz="2000" spc="-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özelleştirme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280"/>
              </a:lnSpc>
            </a:pP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ilişkileri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aranarak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bunlar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modele kalıtım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bağlantısı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olarak</a:t>
            </a:r>
            <a:r>
              <a:rPr sz="2000" spc="-3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yansıtılır.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1BA7-28A0-496D-859C-1B0DE1B672E5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50095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495" dirty="0"/>
              <a:t>Yapısal </a:t>
            </a:r>
            <a:r>
              <a:rPr u="none" spc="-195" dirty="0"/>
              <a:t>İlişkiler</a:t>
            </a:r>
            <a:r>
              <a:rPr u="none" spc="-100" dirty="0"/>
              <a:t> </a:t>
            </a:r>
            <a:r>
              <a:rPr u="none" spc="-305" dirty="0"/>
              <a:t>Örnek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26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617219" y="1737677"/>
            <a:ext cx="7920355" cy="454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indent="-914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Araçlar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daha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genel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olup, </a:t>
            </a:r>
            <a:r>
              <a:rPr sz="1400" spc="-105" dirty="0">
                <a:solidFill>
                  <a:srgbClr val="404040"/>
                </a:solidFill>
                <a:latin typeface="Arial"/>
                <a:cs typeface="Arial"/>
              </a:rPr>
              <a:t>su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veya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hava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ortamlarında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yol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alabilirler,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yük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taşıma amacıyla</a:t>
            </a:r>
            <a:r>
              <a:rPr sz="14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kullanılabilirler.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250">
              <a:latin typeface="Times New Roman"/>
              <a:cs typeface="Times New Roman"/>
            </a:endParaRPr>
          </a:p>
          <a:p>
            <a:pPr marL="104139" marR="626110" indent="-91440">
              <a:lnSpc>
                <a:spcPts val="1500"/>
              </a:lnSpc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aracın taşıma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kapasitesi,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boş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ağırlığı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boyutları,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onun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durağan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özellikleri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modellenebilir. 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İşlemler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yükleme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gitme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gibi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örnekler</a:t>
            </a:r>
            <a:r>
              <a:rPr sz="1400" spc="-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verebiliriz.</a:t>
            </a:r>
            <a:endParaRPr sz="1400">
              <a:latin typeface="Arial"/>
              <a:cs typeface="Arial"/>
            </a:endParaRPr>
          </a:p>
          <a:p>
            <a:pPr marL="104139" indent="-91440">
              <a:lnSpc>
                <a:spcPts val="1600"/>
              </a:lnSpc>
              <a:spcBef>
                <a:spcPts val="1220"/>
              </a:spcBef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135" dirty="0">
                <a:solidFill>
                  <a:srgbClr val="404040"/>
                </a:solidFill>
                <a:latin typeface="Arial"/>
                <a:cs typeface="Arial"/>
              </a:rPr>
              <a:t>Sözü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geçen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özellik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işlemler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sarmalanmış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olan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araç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sınıfının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özelleştirmesi olarak 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otomobil</a:t>
            </a:r>
            <a:r>
              <a:rPr sz="14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sınıfını</a:t>
            </a:r>
            <a:endParaRPr sz="1400">
              <a:latin typeface="Arial"/>
              <a:cs typeface="Arial"/>
            </a:endParaRPr>
          </a:p>
          <a:p>
            <a:pPr marL="103505">
              <a:lnSpc>
                <a:spcPts val="1600"/>
              </a:lnSpc>
            </a:pP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tanımlayabiliriz.</a:t>
            </a:r>
            <a:endParaRPr sz="1400">
              <a:latin typeface="Arial"/>
              <a:cs typeface="Arial"/>
            </a:endParaRPr>
          </a:p>
          <a:p>
            <a:pPr marL="104139" indent="-91440">
              <a:lnSpc>
                <a:spcPts val="1600"/>
              </a:lnSpc>
              <a:spcBef>
                <a:spcPts val="1220"/>
              </a:spcBef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Otomobil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sınıfı, </a:t>
            </a:r>
            <a:r>
              <a:rPr sz="1400" spc="-105" dirty="0">
                <a:solidFill>
                  <a:srgbClr val="404040"/>
                </a:solidFill>
                <a:latin typeface="Arial"/>
                <a:cs typeface="Arial"/>
              </a:rPr>
              <a:t>sözü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geçen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özellik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işlemleri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kalıtım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yolu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edindiğinden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kendisininmişçesine</a:t>
            </a:r>
            <a:r>
              <a:rPr sz="14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içerir.</a:t>
            </a:r>
            <a:endParaRPr sz="1400">
              <a:latin typeface="Arial"/>
              <a:cs typeface="Arial"/>
            </a:endParaRPr>
          </a:p>
          <a:p>
            <a:pPr marL="103505">
              <a:lnSpc>
                <a:spcPts val="1600"/>
              </a:lnSpc>
            </a:pP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Ayrıca 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otomobil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sınıfına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özel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eklemeler</a:t>
            </a:r>
            <a:r>
              <a:rPr sz="1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yapılabilir.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04139" marR="441325" indent="-91440">
              <a:lnSpc>
                <a:spcPts val="1520"/>
              </a:lnSpc>
              <a:spcBef>
                <a:spcPts val="5"/>
              </a:spcBef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Örneğin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dört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tekerlek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gibi. </a:t>
            </a:r>
            <a:r>
              <a:rPr sz="1400" spc="-11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dört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tekerlek, basit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veri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yapısı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tanımlanabileceği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gibi,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birer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nesne 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da</a:t>
            </a:r>
            <a:r>
              <a:rPr sz="1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modellenebilir.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"/>
            </a:pPr>
            <a:endParaRPr sz="1200">
              <a:latin typeface="Times New Roman"/>
              <a:cs typeface="Times New Roman"/>
            </a:endParaRPr>
          </a:p>
          <a:p>
            <a:pPr marL="104139" marR="691515" indent="-91440">
              <a:lnSpc>
                <a:spcPts val="1500"/>
              </a:lnSpc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Otomobil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sınıfının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özelliği olarak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yer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alan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tekerlek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nesneleri,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aslında 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'içerim'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yolu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yapısal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bağ 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kurmuşlardır.</a:t>
            </a:r>
            <a:endParaRPr sz="1400">
              <a:latin typeface="Arial"/>
              <a:cs typeface="Arial"/>
            </a:endParaRPr>
          </a:p>
          <a:p>
            <a:pPr marL="104139" indent="-91440">
              <a:lnSpc>
                <a:spcPts val="1590"/>
              </a:lnSpc>
              <a:spcBef>
                <a:spcPts val="1220"/>
              </a:spcBef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otomobil,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araç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sınıfına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bağlı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olduğu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gibi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tekerlek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sınıfına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bağlı 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olabilir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(programcılar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kolaylığa</a:t>
            </a:r>
            <a:r>
              <a:rPr sz="1400" spc="-2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kaçıcı</a:t>
            </a:r>
            <a:endParaRPr sz="1400">
              <a:latin typeface="Arial"/>
              <a:cs typeface="Arial"/>
            </a:endParaRPr>
          </a:p>
          <a:p>
            <a:pPr marL="103505">
              <a:lnSpc>
                <a:spcPts val="1590"/>
              </a:lnSpc>
            </a:pP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yolu </a:t>
            </a:r>
            <a:r>
              <a:rPr sz="1400" spc="-95" dirty="0">
                <a:solidFill>
                  <a:srgbClr val="404040"/>
                </a:solidFill>
                <a:latin typeface="Arial"/>
                <a:cs typeface="Arial"/>
              </a:rPr>
              <a:t>bazen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yeğlerler),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ancak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bu, modelleme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açısından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doğru 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yaklaşım</a:t>
            </a:r>
            <a:r>
              <a:rPr sz="1400" spc="-2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olmaz.</a:t>
            </a:r>
            <a:endParaRPr sz="14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1245"/>
              </a:spcBef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95" dirty="0">
                <a:solidFill>
                  <a:srgbClr val="404040"/>
                </a:solidFill>
                <a:latin typeface="Arial"/>
                <a:cs typeface="Arial"/>
              </a:rPr>
              <a:t>Çünkü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kalıtım,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genelleme/özelleşme</a:t>
            </a:r>
            <a:r>
              <a:rPr sz="14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ilişkisidir.</a:t>
            </a:r>
            <a:endParaRPr sz="1400">
              <a:latin typeface="Arial"/>
              <a:cs typeface="Arial"/>
            </a:endParaRPr>
          </a:p>
          <a:p>
            <a:pPr marL="104139" marR="599440" indent="-91440">
              <a:lnSpc>
                <a:spcPts val="1500"/>
              </a:lnSpc>
              <a:spcBef>
                <a:spcPts val="1440"/>
              </a:spcBef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Otomobiller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araçtırlar,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ama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tekerlek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değildirler.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sonraki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slaytta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Kalıtım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İçerim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bağlarını 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birlikte 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gösteren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örnek</a:t>
            </a:r>
            <a:r>
              <a:rPr sz="14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içermektedir.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2909-6085-46FA-939A-6307ACAD2155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15" dirty="0"/>
              <a:t>Kalıtım </a:t>
            </a:r>
            <a:r>
              <a:rPr spc="-340" dirty="0"/>
              <a:t>ve </a:t>
            </a:r>
            <a:r>
              <a:rPr spc="-215" dirty="0"/>
              <a:t>İçerim</a:t>
            </a:r>
            <a:r>
              <a:rPr spc="-315" dirty="0"/>
              <a:t> </a:t>
            </a:r>
            <a:r>
              <a:rPr spc="-310" dirty="0"/>
              <a:t>Örnek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27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1637634" y="2027381"/>
            <a:ext cx="5795977" cy="33699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67C722F-24FD-4D40-9D5F-D3E7BBB99464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56311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30" dirty="0"/>
              <a:t>Alt </a:t>
            </a:r>
            <a:r>
              <a:rPr u="none" spc="-375" dirty="0"/>
              <a:t>Sistem</a:t>
            </a:r>
            <a:r>
              <a:rPr u="none" spc="-540" dirty="0"/>
              <a:t> </a:t>
            </a:r>
            <a:r>
              <a:rPr u="none" spc="-235" dirty="0"/>
              <a:t>Modellemesi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28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857567" y="1723309"/>
            <a:ext cx="7362190" cy="454723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04139" indent="-91440">
              <a:lnSpc>
                <a:spcPct val="100000"/>
              </a:lnSpc>
              <a:spcBef>
                <a:spcPts val="505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Çözümleme </a:t>
            </a:r>
            <a:r>
              <a:rPr sz="1600" spc="-114" dirty="0">
                <a:solidFill>
                  <a:srgbClr val="404040"/>
                </a:solidFill>
                <a:latin typeface="Arial"/>
                <a:cs typeface="Arial"/>
              </a:rPr>
              <a:t>aşamasında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modelin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mantıksal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anlaşılabilirliği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bu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anlamsal</a:t>
            </a:r>
            <a:endParaRPr sz="1600">
              <a:latin typeface="Arial"/>
              <a:cs typeface="Arial"/>
            </a:endParaRPr>
          </a:p>
          <a:p>
            <a:pPr marL="103505">
              <a:lnSpc>
                <a:spcPct val="100000"/>
              </a:lnSpc>
              <a:spcBef>
                <a:spcPts val="400"/>
              </a:spcBef>
            </a:pP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bağların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doğru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taşınmasında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yarar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vardır.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130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1600" spc="-114" dirty="0">
                <a:solidFill>
                  <a:srgbClr val="404040"/>
                </a:solidFill>
                <a:latin typeface="Arial"/>
                <a:cs typeface="Arial"/>
              </a:rPr>
              <a:t>aşamasında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ise, </a:t>
            </a:r>
            <a:r>
              <a:rPr sz="1600" spc="-30" dirty="0">
                <a:solidFill>
                  <a:srgbClr val="404040"/>
                </a:solidFill>
                <a:latin typeface="Arial"/>
                <a:cs typeface="Arial"/>
              </a:rPr>
              <a:t>verimlilik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gibi </a:t>
            </a:r>
            <a:r>
              <a:rPr sz="1600" spc="-110" dirty="0">
                <a:solidFill>
                  <a:srgbClr val="404040"/>
                </a:solidFill>
                <a:latin typeface="Arial"/>
                <a:cs typeface="Arial"/>
              </a:rPr>
              <a:t>bazı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etkenlerin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çok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önemli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olmaları</a:t>
            </a:r>
            <a:r>
              <a:rPr sz="16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durumunda</a:t>
            </a:r>
            <a:endParaRPr sz="1600">
              <a:latin typeface="Arial"/>
              <a:cs typeface="Arial"/>
            </a:endParaRPr>
          </a:p>
          <a:p>
            <a:pPr marL="103505">
              <a:lnSpc>
                <a:spcPct val="100000"/>
              </a:lnSpc>
              <a:spcBef>
                <a:spcPts val="380"/>
              </a:spcBef>
            </a:pPr>
            <a:r>
              <a:rPr sz="1600" spc="-110" dirty="0">
                <a:solidFill>
                  <a:srgbClr val="404040"/>
                </a:solidFill>
                <a:latin typeface="Arial"/>
                <a:cs typeface="Arial"/>
              </a:rPr>
              <a:t>bazı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değişiklikler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sonradan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yapılabilir.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155" dirty="0">
                <a:solidFill>
                  <a:srgbClr val="404040"/>
                </a:solidFill>
                <a:latin typeface="Arial"/>
                <a:cs typeface="Arial"/>
              </a:rPr>
              <a:t>Sözü </a:t>
            </a: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geçen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yapısal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ilişkiler,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modelinin </a:t>
            </a: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sıra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düzensel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olarak</a:t>
            </a:r>
            <a:r>
              <a:rPr sz="16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ayrıştırılması</a:t>
            </a:r>
            <a:endParaRPr sz="1600">
              <a:latin typeface="Arial"/>
              <a:cs typeface="Arial"/>
            </a:endParaRPr>
          </a:p>
          <a:p>
            <a:pPr marL="103505" marR="106680">
              <a:lnSpc>
                <a:spcPts val="2320"/>
              </a:lnSpc>
              <a:spcBef>
                <a:spcPts val="125"/>
              </a:spcBef>
            </a:pP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kavramına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karşı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düşerler. </a:t>
            </a:r>
            <a:r>
              <a:rPr sz="1600" spc="-125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önemli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kavramı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destekleyen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üçüncü </a:t>
            </a: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araç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ise </a:t>
            </a:r>
            <a:r>
              <a:rPr sz="1600" dirty="0">
                <a:solidFill>
                  <a:srgbClr val="404040"/>
                </a:solidFill>
                <a:latin typeface="Arial"/>
                <a:cs typeface="Arial"/>
              </a:rPr>
              <a:t>'alt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sistem' 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öğeleridir.</a:t>
            </a:r>
            <a:endParaRPr sz="1600">
              <a:latin typeface="Arial"/>
              <a:cs typeface="Arial"/>
            </a:endParaRPr>
          </a:p>
          <a:p>
            <a:pPr marL="104139" marR="262255" indent="-91440" algn="just">
              <a:lnSpc>
                <a:spcPct val="119800"/>
              </a:lnSpc>
              <a:spcBef>
                <a:spcPts val="126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120" dirty="0">
                <a:solidFill>
                  <a:srgbClr val="404040"/>
                </a:solidFill>
                <a:latin typeface="Arial"/>
                <a:cs typeface="Arial"/>
              </a:rPr>
              <a:t>Yapışıklık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prensibinden hareketle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işlem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grubunun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çalıştırılmasında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emeği </a:t>
            </a:r>
            <a:r>
              <a:rPr sz="1600" spc="-110" dirty="0">
                <a:solidFill>
                  <a:srgbClr val="404040"/>
                </a:solidFill>
                <a:latin typeface="Arial"/>
                <a:cs typeface="Arial"/>
              </a:rPr>
              <a:t>geçecek 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nesnelerin </a:t>
            </a:r>
            <a:r>
              <a:rPr sz="1600" spc="-1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600" spc="-110" dirty="0">
                <a:solidFill>
                  <a:srgbClr val="404040"/>
                </a:solidFill>
                <a:latin typeface="Arial"/>
                <a:cs typeface="Arial"/>
              </a:rPr>
              <a:t>araya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toplanarak </a:t>
            </a: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yapay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büyük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nesne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gibi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değerlendirilmeleri,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600" spc="-15" dirty="0">
                <a:solidFill>
                  <a:srgbClr val="404040"/>
                </a:solidFill>
                <a:latin typeface="Arial"/>
                <a:cs typeface="Arial"/>
              </a:rPr>
              <a:t>alt 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sistemin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tanımlanmasıdır.</a:t>
            </a:r>
            <a:endParaRPr sz="1600">
              <a:latin typeface="Arial"/>
              <a:cs typeface="Arial"/>
            </a:endParaRPr>
          </a:p>
          <a:p>
            <a:pPr marL="104139" marR="5080" indent="-91440">
              <a:lnSpc>
                <a:spcPct val="120400"/>
              </a:lnSpc>
              <a:spcBef>
                <a:spcPts val="139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145" dirty="0">
                <a:solidFill>
                  <a:srgbClr val="404040"/>
                </a:solidFill>
                <a:latin typeface="Arial"/>
                <a:cs typeface="Arial"/>
              </a:rPr>
              <a:t>Bazı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yöntemlerde </a:t>
            </a:r>
            <a:r>
              <a:rPr sz="1600" spc="-15" dirty="0">
                <a:solidFill>
                  <a:srgbClr val="404040"/>
                </a:solidFill>
                <a:latin typeface="Arial"/>
                <a:cs typeface="Arial"/>
              </a:rPr>
              <a:t>alt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sistemlere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'özne' </a:t>
            </a:r>
            <a:r>
              <a:rPr sz="1600" spc="-114" dirty="0">
                <a:solidFill>
                  <a:srgbClr val="404040"/>
                </a:solidFill>
                <a:latin typeface="Arial"/>
                <a:cs typeface="Arial"/>
              </a:rPr>
              <a:t>veya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'öğe' gibi isimler verilmiştir. </a:t>
            </a:r>
            <a:r>
              <a:rPr sz="1600" spc="-204" dirty="0">
                <a:solidFill>
                  <a:srgbClr val="404040"/>
                </a:solidFill>
                <a:latin typeface="Arial"/>
                <a:cs typeface="Arial"/>
              </a:rPr>
              <a:t>NY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tekniklerde  </a:t>
            </a:r>
            <a:r>
              <a:rPr sz="1600" spc="-15" dirty="0">
                <a:solidFill>
                  <a:srgbClr val="404040"/>
                </a:solidFill>
                <a:latin typeface="Arial"/>
                <a:cs typeface="Arial"/>
              </a:rPr>
              <a:t>alt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anlayışı ve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içerim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kavramının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kullanımının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yanı </a:t>
            </a: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sıra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en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ağırlıklı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kalıtım 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kavramı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çözümleme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modelleri</a:t>
            </a: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oluşturur.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5F79-96F2-4D21-968D-6B46822B6310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130" dirty="0"/>
              <a:t>Alt </a:t>
            </a:r>
            <a:r>
              <a:rPr spc="-375" dirty="0"/>
              <a:t>Sistem </a:t>
            </a:r>
            <a:r>
              <a:rPr spc="-235" dirty="0"/>
              <a:t>Modellemesi</a:t>
            </a:r>
            <a:r>
              <a:rPr spc="-405" dirty="0"/>
              <a:t> </a:t>
            </a:r>
            <a:r>
              <a:rPr spc="-310" dirty="0"/>
              <a:t>Örnek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29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2247900" y="1871979"/>
            <a:ext cx="4648200" cy="3685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02AD2DE-29AF-42AD-AB7F-0EB8B9BDDC02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15" dirty="0"/>
              <a:t>Amaçlar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1687060"/>
            <a:ext cx="6915150" cy="409575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Nesneye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Yönelik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Kavramlar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Hakkında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Bilgilenmek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Kalıtım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Çoklu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Kalıtım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Kavramlarını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Öğrenmek</a:t>
            </a:r>
            <a:endParaRPr sz="2000">
              <a:latin typeface="Arial"/>
              <a:cs typeface="Arial"/>
            </a:endParaRPr>
          </a:p>
          <a:p>
            <a:pPr marL="12700" marR="938530">
              <a:lnSpc>
                <a:spcPts val="3560"/>
              </a:lnSpc>
              <a:spcBef>
                <a:spcPts val="315"/>
              </a:spcBef>
            </a:pP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Nesne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Yönelimli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Sistemleri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Destekleyen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Kavramları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Bilmek 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Gereksinim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Belirleme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Çalışmalarını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Öğrenmek</a:t>
            </a:r>
            <a:endParaRPr sz="2000">
              <a:latin typeface="Arial"/>
              <a:cs typeface="Arial"/>
            </a:endParaRPr>
          </a:p>
          <a:p>
            <a:pPr marL="12700" marR="1572260">
              <a:lnSpc>
                <a:spcPts val="3560"/>
              </a:lnSpc>
            </a:pP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Nesneye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Yönelik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Çözümleme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Tekniklerini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Öğrenmek 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Alt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Modellemesini</a:t>
            </a: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Kavramak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Nesneye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Yönelik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Katmanlarını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Öğrenmek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48300"/>
              </a:lnSpc>
            </a:pP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Nesneye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Yönelik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Metodolojilerinin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Yöntemlerini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Öğrenmek 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Genel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Tasarımı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Yapmak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1420" y="294640"/>
            <a:ext cx="2321560" cy="2293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27120" y="6556057"/>
            <a:ext cx="18942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FFFFFF"/>
                </a:solidFill>
                <a:latin typeface="Arial"/>
                <a:cs typeface="Arial"/>
              </a:rPr>
              <a:t>YMT312 </a:t>
            </a:r>
            <a:r>
              <a:rPr sz="900" spc="-80" dirty="0">
                <a:solidFill>
                  <a:srgbClr val="FFFFFF"/>
                </a:solidFill>
                <a:latin typeface="Arial"/>
                <a:cs typeface="Arial"/>
              </a:rPr>
              <a:t>YAZILIM </a:t>
            </a:r>
            <a:r>
              <a:rPr sz="900" spc="-95" dirty="0">
                <a:solidFill>
                  <a:srgbClr val="FFFFFF"/>
                </a:solidFill>
                <a:latin typeface="Arial"/>
                <a:cs typeface="Arial"/>
              </a:rPr>
              <a:t>TASARIM </a:t>
            </a:r>
            <a:r>
              <a:rPr sz="900" spc="-125" dirty="0">
                <a:solidFill>
                  <a:srgbClr val="FFFFFF"/>
                </a:solidFill>
                <a:latin typeface="Arial"/>
                <a:cs typeface="Arial"/>
              </a:rPr>
              <a:t>VE</a:t>
            </a:r>
            <a:r>
              <a:rPr sz="9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65" dirty="0">
                <a:solidFill>
                  <a:srgbClr val="FFFFFF"/>
                </a:solidFill>
                <a:latin typeface="Arial"/>
                <a:cs typeface="Arial"/>
              </a:rPr>
              <a:t>MİMARİSİ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7855" y="6542087"/>
            <a:ext cx="9398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708B-7F1B-487A-92B7-5A754A87830A}" type="datetime1">
              <a:rPr lang="en-US" smtClean="0"/>
              <a:t>3/20/2019</a:t>
            </a:fld>
            <a:endParaRPr lang="en-US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tr-TR" spc="-60" smtClean="0"/>
              <a:t>3</a:t>
            </a:fld>
            <a:endParaRPr lang="tr-TR" spc="-6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60" dirty="0"/>
              <a:t>Çoklu </a:t>
            </a:r>
            <a:r>
              <a:rPr spc="-315" dirty="0"/>
              <a:t>Kalıtım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30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3216275" y="1852548"/>
            <a:ext cx="5266690" cy="441134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04139" marR="78740" indent="-91440">
              <a:lnSpc>
                <a:spcPts val="1739"/>
              </a:lnSpc>
              <a:spcBef>
                <a:spcPts val="305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145" dirty="0">
                <a:solidFill>
                  <a:srgbClr val="404040"/>
                </a:solidFill>
                <a:latin typeface="Arial"/>
                <a:cs typeface="Arial"/>
              </a:rPr>
              <a:t>Bazı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durumlarda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birden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çok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sınıfın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özelliklerini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kalıtım yolu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ile 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almak uygun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olabilir.</a:t>
            </a:r>
            <a:endParaRPr sz="1600">
              <a:latin typeface="Arial"/>
              <a:cs typeface="Arial"/>
            </a:endParaRPr>
          </a:p>
          <a:p>
            <a:pPr marL="104139" marR="5080" indent="-91440">
              <a:lnSpc>
                <a:spcPts val="1739"/>
              </a:lnSpc>
              <a:spcBef>
                <a:spcPts val="1385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Kalıtımı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alan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sınıfa, </a:t>
            </a:r>
            <a:r>
              <a:rPr sz="1600" spc="-50" dirty="0">
                <a:solidFill>
                  <a:srgbClr val="C00000"/>
                </a:solidFill>
                <a:latin typeface="Arial"/>
                <a:cs typeface="Arial"/>
              </a:rPr>
              <a:t>özelliklendirilmiş </a:t>
            </a:r>
            <a:r>
              <a:rPr sz="1600" spc="-90" dirty="0">
                <a:solidFill>
                  <a:srgbClr val="C00000"/>
                </a:solidFill>
                <a:latin typeface="Arial"/>
                <a:cs typeface="Arial"/>
              </a:rPr>
              <a:t>sınıf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kalıtım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alınanlara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1600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C00000"/>
                </a:solidFill>
                <a:latin typeface="Arial"/>
                <a:cs typeface="Arial"/>
              </a:rPr>
              <a:t>genel </a:t>
            </a:r>
            <a:r>
              <a:rPr sz="1600" spc="-65" dirty="0">
                <a:solidFill>
                  <a:srgbClr val="C00000"/>
                </a:solidFill>
                <a:latin typeface="Arial"/>
                <a:cs typeface="Arial"/>
              </a:rPr>
              <a:t>sınıflar</a:t>
            </a:r>
            <a:r>
              <a:rPr sz="1600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denebilir.</a:t>
            </a:r>
            <a:endParaRPr sz="1600">
              <a:latin typeface="Arial"/>
              <a:cs typeface="Arial"/>
            </a:endParaRPr>
          </a:p>
          <a:p>
            <a:pPr marL="104139" marR="247015" indent="-91440">
              <a:lnSpc>
                <a:spcPct val="90100"/>
              </a:lnSpc>
              <a:spcBef>
                <a:spcPts val="1365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125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durumda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özelliklendirilmiş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sınıf,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kavramsal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her </a:t>
            </a:r>
            <a:r>
              <a:rPr sz="1600" spc="-25" dirty="0">
                <a:solidFill>
                  <a:srgbClr val="404040"/>
                </a:solidFill>
                <a:latin typeface="Arial"/>
                <a:cs typeface="Arial"/>
              </a:rPr>
              <a:t>iki 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genel sınıfın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içinde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bulunabilmelidir </a:t>
            </a:r>
            <a:r>
              <a:rPr sz="1600" spc="-25" dirty="0">
                <a:solidFill>
                  <a:srgbClr val="404040"/>
                </a:solidFill>
                <a:latin typeface="Arial"/>
                <a:cs typeface="Arial"/>
              </a:rPr>
              <a:t>(bir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elmanın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hem 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meyva,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hem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kabuklu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cisim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sınıflarına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girebileceği</a:t>
            </a:r>
            <a:r>
              <a:rPr sz="16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gibi.)</a:t>
            </a:r>
            <a:endParaRPr sz="1600">
              <a:latin typeface="Arial"/>
              <a:cs typeface="Arial"/>
            </a:endParaRPr>
          </a:p>
          <a:p>
            <a:pPr marL="104139" marR="272415" indent="-91440">
              <a:lnSpc>
                <a:spcPts val="1739"/>
              </a:lnSpc>
              <a:spcBef>
                <a:spcPts val="141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Genelde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kalıtım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geçerli olan kural,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bu durumda </a:t>
            </a:r>
            <a:r>
              <a:rPr sz="1600" spc="-25" dirty="0">
                <a:solidFill>
                  <a:srgbClr val="404040"/>
                </a:solidFill>
                <a:latin typeface="Arial"/>
                <a:cs typeface="Arial"/>
              </a:rPr>
              <a:t>iki</a:t>
            </a:r>
            <a:r>
              <a:rPr sz="1600" spc="-2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kere 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uygulanabilir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olmalıdır:</a:t>
            </a:r>
            <a:endParaRPr sz="1600">
              <a:latin typeface="Arial"/>
              <a:cs typeface="Arial"/>
            </a:endParaRPr>
          </a:p>
          <a:p>
            <a:pPr marL="104139" indent="-91440">
              <a:lnSpc>
                <a:spcPts val="1820"/>
              </a:lnSpc>
              <a:spcBef>
                <a:spcPts val="117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"</a:t>
            </a:r>
            <a:r>
              <a:rPr sz="1600" spc="-50" dirty="0">
                <a:solidFill>
                  <a:srgbClr val="C00000"/>
                </a:solidFill>
                <a:latin typeface="Arial"/>
                <a:cs typeface="Arial"/>
              </a:rPr>
              <a:t>Özelliklendirilmiş </a:t>
            </a:r>
            <a:r>
              <a:rPr sz="1600" spc="-90" dirty="0">
                <a:solidFill>
                  <a:srgbClr val="C00000"/>
                </a:solidFill>
                <a:latin typeface="Arial"/>
                <a:cs typeface="Arial"/>
              </a:rPr>
              <a:t>sınıf, </a:t>
            </a:r>
            <a:r>
              <a:rPr sz="1600" spc="-75" dirty="0">
                <a:solidFill>
                  <a:srgbClr val="C00000"/>
                </a:solidFill>
                <a:latin typeface="Arial"/>
                <a:cs typeface="Arial"/>
              </a:rPr>
              <a:t>genel 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bir </a:t>
            </a:r>
            <a:r>
              <a:rPr sz="1600" spc="-75" dirty="0">
                <a:solidFill>
                  <a:srgbClr val="C00000"/>
                </a:solidFill>
                <a:latin typeface="Arial"/>
                <a:cs typeface="Arial"/>
              </a:rPr>
              <a:t>sınıfın </a:t>
            </a:r>
            <a:r>
              <a:rPr sz="1600" spc="-60" dirty="0">
                <a:solidFill>
                  <a:srgbClr val="C00000"/>
                </a:solidFill>
                <a:latin typeface="Arial"/>
                <a:cs typeface="Arial"/>
              </a:rPr>
              <a:t>üyesidir.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"</a:t>
            </a:r>
            <a:r>
              <a:rPr sz="16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ifadesi</a:t>
            </a:r>
            <a:endParaRPr sz="1600">
              <a:latin typeface="Arial"/>
              <a:cs typeface="Arial"/>
            </a:endParaRPr>
          </a:p>
          <a:p>
            <a:pPr marL="103505">
              <a:lnSpc>
                <a:spcPts val="1820"/>
              </a:lnSpc>
            </a:pP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geçerli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ise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kalıtım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anlamlıdır.</a:t>
            </a:r>
            <a:endParaRPr sz="1600">
              <a:latin typeface="Arial"/>
              <a:cs typeface="Arial"/>
            </a:endParaRPr>
          </a:p>
          <a:p>
            <a:pPr marL="104139" marR="598805" indent="-91440">
              <a:lnSpc>
                <a:spcPct val="90200"/>
              </a:lnSpc>
              <a:spcBef>
                <a:spcPts val="141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125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ifadeyi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elma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örneğine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uygularsak,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"</a:t>
            </a:r>
            <a:r>
              <a:rPr sz="1600" spc="-80" dirty="0">
                <a:solidFill>
                  <a:srgbClr val="C00000"/>
                </a:solidFill>
                <a:latin typeface="Arial"/>
                <a:cs typeface="Arial"/>
              </a:rPr>
              <a:t>Elma 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bir </a:t>
            </a:r>
            <a:r>
              <a:rPr sz="1600" spc="-60" dirty="0">
                <a:solidFill>
                  <a:srgbClr val="C00000"/>
                </a:solidFill>
                <a:latin typeface="Arial"/>
                <a:cs typeface="Arial"/>
              </a:rPr>
              <a:t>çeşit  meyvedir.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"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"</a:t>
            </a:r>
            <a:r>
              <a:rPr sz="1600" spc="-80" dirty="0">
                <a:solidFill>
                  <a:srgbClr val="C00000"/>
                </a:solidFill>
                <a:latin typeface="Arial"/>
                <a:cs typeface="Arial"/>
              </a:rPr>
              <a:t>Elma 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bir </a:t>
            </a:r>
            <a:r>
              <a:rPr sz="1600" spc="-60" dirty="0">
                <a:solidFill>
                  <a:srgbClr val="C00000"/>
                </a:solidFill>
                <a:latin typeface="Arial"/>
                <a:cs typeface="Arial"/>
              </a:rPr>
              <a:t>çeşit </a:t>
            </a:r>
            <a:r>
              <a:rPr sz="1600" spc="-70" dirty="0">
                <a:solidFill>
                  <a:srgbClr val="C00000"/>
                </a:solidFill>
                <a:latin typeface="Arial"/>
                <a:cs typeface="Arial"/>
              </a:rPr>
              <a:t>kabuklu </a:t>
            </a:r>
            <a:r>
              <a:rPr sz="1600" spc="-50" dirty="0">
                <a:solidFill>
                  <a:srgbClr val="C00000"/>
                </a:solidFill>
                <a:latin typeface="Arial"/>
                <a:cs typeface="Arial"/>
              </a:rPr>
              <a:t>cisimdir.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"</a:t>
            </a:r>
            <a:r>
              <a:rPr sz="1600" spc="-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ifadeleri 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anlamsal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geçerli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ifadelerdir.</a:t>
            </a:r>
            <a:endParaRPr sz="16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195" dirty="0">
                <a:solidFill>
                  <a:srgbClr val="404040"/>
                </a:solidFill>
                <a:latin typeface="Arial"/>
                <a:cs typeface="Arial"/>
              </a:rPr>
              <a:t>Yan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tarafta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çoklu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kalıtım örneği</a:t>
            </a:r>
            <a:r>
              <a:rPr sz="1600" spc="-2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modellenmektedir.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340" y="2087879"/>
            <a:ext cx="2402002" cy="3266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9DD3-FF26-4FA9-B69D-31199E82AB85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77646"/>
            <a:ext cx="7129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330" dirty="0"/>
              <a:t>Çoklu </a:t>
            </a:r>
            <a:r>
              <a:rPr sz="4400" u="none" spc="-285" dirty="0"/>
              <a:t>Kalıtım </a:t>
            </a:r>
            <a:r>
              <a:rPr sz="4400" u="none" spc="-175" dirty="0"/>
              <a:t>İlişkilerin</a:t>
            </a:r>
            <a:r>
              <a:rPr sz="4400" u="none" spc="-250" dirty="0"/>
              <a:t> </a:t>
            </a:r>
            <a:r>
              <a:rPr sz="4400" u="none" spc="-235" dirty="0"/>
              <a:t>Gösterimi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31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810577" y="1864359"/>
            <a:ext cx="7527290" cy="377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marR="384175" indent="-9144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Geleneksel 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çözümleme </a:t>
            </a: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tekniği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900" spc="-130" dirty="0">
                <a:solidFill>
                  <a:srgbClr val="404040"/>
                </a:solidFill>
                <a:latin typeface="Arial"/>
                <a:cs typeface="Arial"/>
              </a:rPr>
              <a:t>karşımıza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çıkmış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olan </a:t>
            </a:r>
            <a:r>
              <a:rPr sz="1900" spc="-135" dirty="0">
                <a:solidFill>
                  <a:srgbClr val="404040"/>
                </a:solidFill>
                <a:latin typeface="Arial"/>
                <a:cs typeface="Arial"/>
              </a:rPr>
              <a:t>Nesne </a:t>
            </a:r>
            <a:r>
              <a:rPr sz="1900" spc="-55" dirty="0">
                <a:solidFill>
                  <a:srgbClr val="404040"/>
                </a:solidFill>
                <a:latin typeface="Arial"/>
                <a:cs typeface="Arial"/>
              </a:rPr>
              <a:t>İlişki 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Diyagramları, </a:t>
            </a:r>
            <a:r>
              <a:rPr sz="1900" spc="-250" dirty="0">
                <a:solidFill>
                  <a:srgbClr val="404040"/>
                </a:solidFill>
                <a:latin typeface="Arial"/>
                <a:cs typeface="Arial"/>
              </a:rPr>
              <a:t>NY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teknolojisine </a:t>
            </a:r>
            <a:r>
              <a:rPr sz="1900" spc="-80" dirty="0">
                <a:solidFill>
                  <a:srgbClr val="404040"/>
                </a:solidFill>
                <a:latin typeface="Arial"/>
                <a:cs typeface="Arial"/>
              </a:rPr>
              <a:t>uyarlanarak </a:t>
            </a:r>
            <a:r>
              <a:rPr sz="1900" spc="-170" dirty="0">
                <a:solidFill>
                  <a:srgbClr val="404040"/>
                </a:solidFill>
                <a:latin typeface="Arial"/>
                <a:cs typeface="Arial"/>
              </a:rPr>
              <a:t>az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değişiklikle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kendisini </a:t>
            </a:r>
            <a:r>
              <a:rPr sz="1900" spc="-80" dirty="0">
                <a:solidFill>
                  <a:srgbClr val="404040"/>
                </a:solidFill>
                <a:latin typeface="Arial"/>
                <a:cs typeface="Arial"/>
              </a:rPr>
              <a:t>kabul  </a:t>
            </a:r>
            <a:r>
              <a:rPr sz="1900" spc="-25" dirty="0">
                <a:solidFill>
                  <a:srgbClr val="404040"/>
                </a:solidFill>
                <a:latin typeface="Arial"/>
                <a:cs typeface="Arial"/>
              </a:rPr>
              <a:t>ettirmiştir.</a:t>
            </a:r>
            <a:endParaRPr sz="1900">
              <a:latin typeface="Arial"/>
              <a:cs typeface="Arial"/>
            </a:endParaRPr>
          </a:p>
          <a:p>
            <a:pPr marL="104139" indent="-91440">
              <a:lnSpc>
                <a:spcPts val="2280"/>
              </a:lnSpc>
              <a:spcBef>
                <a:spcPts val="60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135" dirty="0">
                <a:solidFill>
                  <a:srgbClr val="404040"/>
                </a:solidFill>
                <a:latin typeface="Arial"/>
                <a:cs typeface="Arial"/>
              </a:rPr>
              <a:t>Yine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nesneler </a:t>
            </a:r>
            <a:r>
              <a:rPr sz="1900" spc="-125" dirty="0">
                <a:solidFill>
                  <a:srgbClr val="404040"/>
                </a:solidFill>
                <a:latin typeface="Arial"/>
                <a:cs typeface="Arial"/>
              </a:rPr>
              <a:t>arası </a:t>
            </a:r>
            <a:r>
              <a:rPr sz="1900" spc="-35" dirty="0">
                <a:solidFill>
                  <a:srgbClr val="404040"/>
                </a:solidFill>
                <a:latin typeface="Arial"/>
                <a:cs typeface="Arial"/>
              </a:rPr>
              <a:t>ilişkiler </a:t>
            </a: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isimleri 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konarak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çoğullama</a:t>
            </a:r>
            <a:r>
              <a:rPr sz="1900" spc="-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Arial"/>
                <a:cs typeface="Arial"/>
              </a:rPr>
              <a:t>belirtimi</a:t>
            </a:r>
            <a:endParaRPr sz="19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</a:pP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kullanılarak</a:t>
            </a:r>
            <a:r>
              <a:rPr sz="19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çizilmektedir.</a:t>
            </a:r>
            <a:endParaRPr sz="1900">
              <a:latin typeface="Arial"/>
              <a:cs typeface="Arial"/>
            </a:endParaRPr>
          </a:p>
          <a:p>
            <a:pPr marL="104139" marR="67945" indent="-91440">
              <a:lnSpc>
                <a:spcPct val="100000"/>
              </a:lnSpc>
              <a:spcBef>
                <a:spcPts val="60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Genelde </a:t>
            </a:r>
            <a:r>
              <a:rPr sz="1900" spc="-10" dirty="0">
                <a:solidFill>
                  <a:srgbClr val="404040"/>
                </a:solidFill>
                <a:latin typeface="Arial"/>
                <a:cs typeface="Arial"/>
              </a:rPr>
              <a:t>ikili </a:t>
            </a:r>
            <a:r>
              <a:rPr sz="1900" spc="-35" dirty="0">
                <a:solidFill>
                  <a:srgbClr val="404040"/>
                </a:solidFill>
                <a:latin typeface="Arial"/>
                <a:cs typeface="Arial"/>
              </a:rPr>
              <a:t>ilişkiler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kullanılmakla </a:t>
            </a:r>
            <a:r>
              <a:rPr sz="1900" spc="-15" dirty="0">
                <a:solidFill>
                  <a:srgbClr val="404040"/>
                </a:solidFill>
                <a:latin typeface="Arial"/>
                <a:cs typeface="Arial"/>
              </a:rPr>
              <a:t>birlikte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üçlü 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(üç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nesne arasında </a:t>
            </a:r>
            <a:r>
              <a:rPr sz="1900" spc="-10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1900" spc="-3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ilişki) 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daha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çoklu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olanlarını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tanımlamak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mümkündür. </a:t>
            </a:r>
            <a:r>
              <a:rPr sz="1900" spc="-250" dirty="0">
                <a:solidFill>
                  <a:srgbClr val="404040"/>
                </a:solidFill>
                <a:latin typeface="Arial"/>
                <a:cs typeface="Arial"/>
              </a:rPr>
              <a:t>NY</a:t>
            </a:r>
            <a:r>
              <a:rPr sz="1900" spc="-2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tekniklerinde</a:t>
            </a:r>
            <a:endParaRPr sz="1900">
              <a:latin typeface="Arial"/>
              <a:cs typeface="Arial"/>
            </a:endParaRPr>
          </a:p>
          <a:p>
            <a:pPr marL="104139" marR="1068070">
              <a:lnSpc>
                <a:spcPct val="100000"/>
              </a:lnSpc>
            </a:pPr>
            <a:r>
              <a:rPr sz="1900" spc="-35" dirty="0">
                <a:solidFill>
                  <a:srgbClr val="404040"/>
                </a:solidFill>
                <a:latin typeface="Arial"/>
                <a:cs typeface="Arial"/>
              </a:rPr>
              <a:t>ilişkiler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20" dirty="0">
                <a:solidFill>
                  <a:srgbClr val="404040"/>
                </a:solidFill>
                <a:latin typeface="Arial"/>
                <a:cs typeface="Arial"/>
              </a:rPr>
              <a:t>yalnızca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isim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olmanın</a:t>
            </a:r>
            <a:r>
              <a:rPr sz="19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yanında,</a:t>
            </a:r>
            <a:r>
              <a:rPr sz="19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ayrı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nesne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olarak</a:t>
            </a:r>
            <a:r>
              <a:rPr sz="1900" spc="-110" dirty="0">
                <a:solidFill>
                  <a:srgbClr val="404040"/>
                </a:solidFill>
                <a:latin typeface="Arial"/>
                <a:cs typeface="Arial"/>
              </a:rPr>
              <a:t> da 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tanımlanabilir. </a:t>
            </a: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İlişkilerin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iç özellik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işlemleri</a:t>
            </a:r>
            <a:r>
              <a:rPr sz="1900" spc="-3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olabilir.</a:t>
            </a:r>
            <a:endParaRPr sz="1900">
              <a:latin typeface="Arial"/>
              <a:cs typeface="Arial"/>
            </a:endParaRPr>
          </a:p>
          <a:p>
            <a:pPr marL="104139" indent="-91440">
              <a:lnSpc>
                <a:spcPts val="2170"/>
              </a:lnSpc>
              <a:spcBef>
                <a:spcPts val="819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Ayrıca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dönüşlü </a:t>
            </a:r>
            <a:r>
              <a:rPr sz="1900" spc="-35" dirty="0">
                <a:solidFill>
                  <a:srgbClr val="404040"/>
                </a:solidFill>
                <a:latin typeface="Arial"/>
                <a:cs typeface="Arial"/>
              </a:rPr>
              <a:t>ilişkiler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de</a:t>
            </a:r>
            <a:r>
              <a:rPr sz="1900" spc="-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tanımlanabilir.</a:t>
            </a:r>
            <a:endParaRPr sz="1900">
              <a:latin typeface="Arial"/>
              <a:cs typeface="Arial"/>
            </a:endParaRPr>
          </a:p>
          <a:p>
            <a:pPr marL="396240" marR="5080" lvl="1" indent="-182880">
              <a:lnSpc>
                <a:spcPct val="70600"/>
              </a:lnSpc>
              <a:spcBef>
                <a:spcPts val="495"/>
              </a:spcBef>
              <a:buClr>
                <a:srgbClr val="1CACE3"/>
              </a:buClr>
              <a:buChar char="◦"/>
              <a:tabLst>
                <a:tab pos="443865" algn="l"/>
                <a:tab pos="444500" algn="l"/>
              </a:tabLst>
            </a:pP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Örneğin</a:t>
            </a:r>
            <a:r>
              <a:rPr sz="17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45" dirty="0">
                <a:solidFill>
                  <a:srgbClr val="404040"/>
                </a:solidFill>
                <a:latin typeface="Arial"/>
                <a:cs typeface="Arial"/>
              </a:rPr>
              <a:t>'personel'</a:t>
            </a:r>
            <a:r>
              <a:rPr sz="17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sınıfı</a:t>
            </a:r>
            <a:r>
              <a:rPr sz="17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olarak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modellenen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sınıf</a:t>
            </a:r>
            <a:r>
              <a:rPr sz="17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içerisinde</a:t>
            </a:r>
            <a:r>
              <a:rPr sz="17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Arial"/>
                <a:cs typeface="Arial"/>
              </a:rPr>
              <a:t>amir/memur</a:t>
            </a:r>
            <a:r>
              <a:rPr sz="17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ilişkisi  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tanımlanabilir</a:t>
            </a:r>
            <a:r>
              <a:rPr sz="17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10" dirty="0">
                <a:solidFill>
                  <a:srgbClr val="404040"/>
                </a:solidFill>
                <a:latin typeface="Arial"/>
                <a:cs typeface="Arial"/>
              </a:rPr>
              <a:t>ve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bu,</a:t>
            </a:r>
            <a:r>
              <a:rPr sz="17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diyagramda</a:t>
            </a:r>
            <a:r>
              <a:rPr sz="17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aynı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sınıftan</a:t>
            </a:r>
            <a:r>
              <a:rPr sz="17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Arial"/>
                <a:cs typeface="Arial"/>
              </a:rPr>
              <a:t>çıkıp</a:t>
            </a:r>
            <a:r>
              <a:rPr sz="17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aynı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sınıfta</a:t>
            </a:r>
            <a:r>
              <a:rPr sz="17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Arial"/>
                <a:cs typeface="Arial"/>
              </a:rPr>
              <a:t>sonlanan</a:t>
            </a:r>
            <a:r>
              <a:rPr sz="17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17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45" dirty="0">
                <a:solidFill>
                  <a:srgbClr val="404040"/>
                </a:solidFill>
                <a:latin typeface="Arial"/>
                <a:cs typeface="Arial"/>
              </a:rPr>
              <a:t>oklu</a:t>
            </a:r>
            <a:endParaRPr sz="1700">
              <a:latin typeface="Arial"/>
              <a:cs typeface="Arial"/>
            </a:endParaRPr>
          </a:p>
          <a:p>
            <a:pPr marL="396240">
              <a:lnSpc>
                <a:spcPts val="1420"/>
              </a:lnSpc>
            </a:pPr>
            <a:r>
              <a:rPr sz="1700" spc="-90" dirty="0">
                <a:solidFill>
                  <a:srgbClr val="404040"/>
                </a:solidFill>
                <a:latin typeface="Arial"/>
                <a:cs typeface="Arial"/>
              </a:rPr>
              <a:t>çizgi 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üzerine </a:t>
            </a:r>
            <a:r>
              <a:rPr sz="1700" spc="-20" dirty="0">
                <a:solidFill>
                  <a:srgbClr val="404040"/>
                </a:solidFill>
                <a:latin typeface="Arial"/>
                <a:cs typeface="Arial"/>
              </a:rPr>
              <a:t>'memur' </a:t>
            </a:r>
            <a:r>
              <a:rPr sz="1700" spc="-35" dirty="0">
                <a:solidFill>
                  <a:srgbClr val="404040"/>
                </a:solidFill>
                <a:latin typeface="Arial"/>
                <a:cs typeface="Arial"/>
              </a:rPr>
              <a:t>ilişki</a:t>
            </a:r>
            <a:r>
              <a:rPr sz="1700" spc="-3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tanımı </a:t>
            </a: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yazılarak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yapılabilir.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08B0-24BE-4B2A-83DF-8C4264C1FB52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80" dirty="0"/>
              <a:t>Sınıf </a:t>
            </a:r>
            <a:r>
              <a:rPr spc="-345" dirty="0"/>
              <a:t>Diyagramında</a:t>
            </a:r>
            <a:r>
              <a:rPr spc="-229" dirty="0"/>
              <a:t> </a:t>
            </a:r>
            <a:r>
              <a:rPr spc="-195" dirty="0"/>
              <a:t>İlişkiler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32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1231900" y="2016760"/>
            <a:ext cx="6685280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BFEF885-1A51-4DE3-8F87-E915A8B89F9C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195" dirty="0"/>
              <a:t>İşbirliği</a:t>
            </a:r>
            <a:r>
              <a:rPr spc="-370" dirty="0"/>
              <a:t> </a:t>
            </a:r>
            <a:r>
              <a:rPr spc="-310" dirty="0"/>
              <a:t>Diyagramları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33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64359"/>
            <a:ext cx="7499350" cy="421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marR="30480" indent="-914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Kullanım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durumu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diyagramları </a:t>
            </a:r>
            <a:r>
              <a:rPr sz="1900" spc="-30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irdelenen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1900" spc="-80" dirty="0">
                <a:solidFill>
                  <a:srgbClr val="404040"/>
                </a:solidFill>
                <a:latin typeface="Arial"/>
                <a:cs typeface="Arial"/>
              </a:rPr>
              <a:t>düzeyindeki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işlemlerin  </a:t>
            </a:r>
            <a:r>
              <a:rPr sz="1900" spc="-55" dirty="0">
                <a:solidFill>
                  <a:srgbClr val="404040"/>
                </a:solidFill>
                <a:latin typeface="Arial"/>
                <a:cs typeface="Arial"/>
              </a:rPr>
              <a:t>gerçekleştirilmeleri </a:t>
            </a: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900" spc="-15" dirty="0">
                <a:solidFill>
                  <a:srgbClr val="404040"/>
                </a:solidFill>
                <a:latin typeface="Arial"/>
                <a:cs typeface="Arial"/>
              </a:rPr>
              <a:t>birlikte </a:t>
            </a:r>
            <a:r>
              <a:rPr sz="1900" spc="-125" dirty="0">
                <a:solidFill>
                  <a:srgbClr val="404040"/>
                </a:solidFill>
                <a:latin typeface="Arial"/>
                <a:cs typeface="Arial"/>
              </a:rPr>
              <a:t>çalışması </a:t>
            </a:r>
            <a:r>
              <a:rPr sz="1900" spc="-110" dirty="0">
                <a:solidFill>
                  <a:srgbClr val="404040"/>
                </a:solidFill>
                <a:latin typeface="Arial"/>
                <a:cs typeface="Arial"/>
              </a:rPr>
              <a:t>gereken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nesnelerin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900" spc="-30" dirty="0">
                <a:solidFill>
                  <a:srgbClr val="404040"/>
                </a:solidFill>
                <a:latin typeface="Arial"/>
                <a:cs typeface="Arial"/>
              </a:rPr>
              <a:t>işbirliklerini  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yansıtır.</a:t>
            </a:r>
            <a:endParaRPr sz="1900">
              <a:latin typeface="Arial"/>
              <a:cs typeface="Arial"/>
            </a:endParaRPr>
          </a:p>
          <a:p>
            <a:pPr marL="104139" marR="1018540" indent="-91440">
              <a:lnSpc>
                <a:spcPct val="100000"/>
              </a:lnSpc>
              <a:spcBef>
                <a:spcPts val="140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İlk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tekniklerdeki 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genelde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sınıf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ve nesne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diyagramı </a:t>
            </a:r>
            <a:r>
              <a:rPr sz="1900" spc="-30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900" spc="-80" dirty="0">
                <a:solidFill>
                  <a:srgbClr val="404040"/>
                </a:solidFill>
                <a:latin typeface="Arial"/>
                <a:cs typeface="Arial"/>
              </a:rPr>
              <a:t>yola</a:t>
            </a:r>
            <a:r>
              <a:rPr sz="1900" spc="-2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çıkılma 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anlayışında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nesne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diyagramları, </a:t>
            </a:r>
            <a:r>
              <a:rPr sz="1900" dirty="0">
                <a:solidFill>
                  <a:srgbClr val="404040"/>
                </a:solidFill>
                <a:latin typeface="Arial"/>
                <a:cs typeface="Arial"/>
              </a:rPr>
              <a:t>ileti </a:t>
            </a:r>
            <a:r>
              <a:rPr sz="1900" spc="-25" dirty="0">
                <a:solidFill>
                  <a:srgbClr val="404040"/>
                </a:solidFill>
                <a:latin typeface="Arial"/>
                <a:cs typeface="Arial"/>
              </a:rPr>
              <a:t>trafiğini </a:t>
            </a:r>
            <a:r>
              <a:rPr sz="1900" spc="-80" dirty="0">
                <a:solidFill>
                  <a:srgbClr val="404040"/>
                </a:solidFill>
                <a:latin typeface="Arial"/>
                <a:cs typeface="Arial"/>
              </a:rPr>
              <a:t>yansıtmakta</a:t>
            </a:r>
            <a:r>
              <a:rPr sz="1900" spc="-3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Arial"/>
                <a:cs typeface="Arial"/>
              </a:rPr>
              <a:t>idi.</a:t>
            </a:r>
            <a:endParaRPr sz="19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140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15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nesne </a:t>
            </a:r>
            <a:r>
              <a:rPr sz="1900" spc="-80" dirty="0">
                <a:solidFill>
                  <a:srgbClr val="404040"/>
                </a:solidFill>
                <a:latin typeface="Arial"/>
                <a:cs typeface="Arial"/>
              </a:rPr>
              <a:t>diyagramlarına </a:t>
            </a:r>
            <a:r>
              <a:rPr sz="1900" spc="-120" dirty="0">
                <a:solidFill>
                  <a:srgbClr val="404040"/>
                </a:solidFill>
                <a:latin typeface="Arial"/>
                <a:cs typeface="Arial"/>
              </a:rPr>
              <a:t>karşı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düşen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yeni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tekniklerde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ise </a:t>
            </a: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işbirliği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diyagramı</a:t>
            </a:r>
            <a:endParaRPr sz="19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</a:pP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kullanılmaktadır.</a:t>
            </a:r>
            <a:endParaRPr sz="1900">
              <a:latin typeface="Arial"/>
              <a:cs typeface="Arial"/>
            </a:endParaRPr>
          </a:p>
          <a:p>
            <a:pPr marL="104139" marR="355600" indent="-91440">
              <a:lnSpc>
                <a:spcPct val="100000"/>
              </a:lnSpc>
              <a:spcBef>
                <a:spcPts val="140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Biraz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daha </a:t>
            </a:r>
            <a:r>
              <a:rPr sz="1900" spc="-100" dirty="0">
                <a:solidFill>
                  <a:srgbClr val="404040"/>
                </a:solidFill>
                <a:latin typeface="Arial"/>
                <a:cs typeface="Arial"/>
              </a:rPr>
              <a:t>organize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hangi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işleminin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yansıtıldığı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sınırları</a:t>
            </a:r>
            <a:r>
              <a:rPr sz="1900" spc="-3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30" dirty="0">
                <a:solidFill>
                  <a:srgbClr val="404040"/>
                </a:solidFill>
                <a:latin typeface="Arial"/>
                <a:cs typeface="Arial"/>
              </a:rPr>
              <a:t>ile  </a:t>
            </a:r>
            <a:r>
              <a:rPr sz="1900" spc="-25" dirty="0">
                <a:solidFill>
                  <a:srgbClr val="404040"/>
                </a:solidFill>
                <a:latin typeface="Arial"/>
                <a:cs typeface="Arial"/>
              </a:rPr>
              <a:t>belirtilerek </a:t>
            </a:r>
            <a:r>
              <a:rPr sz="1900" spc="-11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kullanım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örneği, </a:t>
            </a:r>
            <a:r>
              <a:rPr sz="1900" spc="-280" dirty="0">
                <a:solidFill>
                  <a:srgbClr val="404040"/>
                </a:solidFill>
                <a:latin typeface="Arial"/>
                <a:cs typeface="Arial"/>
              </a:rPr>
              <a:t>SSİ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gibi </a:t>
            </a: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tekniklerle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modellenmiş 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gereksinimlere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dayandırılarak</a:t>
            </a:r>
            <a:r>
              <a:rPr sz="19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çizilir.</a:t>
            </a:r>
            <a:endParaRPr sz="19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140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35" dirty="0">
                <a:solidFill>
                  <a:srgbClr val="404040"/>
                </a:solidFill>
                <a:latin typeface="Arial"/>
                <a:cs typeface="Arial"/>
              </a:rPr>
              <a:t>Modeller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arsındaki </a:t>
            </a:r>
            <a:r>
              <a:rPr sz="1900" spc="-10" dirty="0">
                <a:solidFill>
                  <a:srgbClr val="404040"/>
                </a:solidFill>
                <a:latin typeface="Arial"/>
                <a:cs typeface="Arial"/>
              </a:rPr>
              <a:t>iletilerin 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sıralandırması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biçemi </a:t>
            </a:r>
            <a:r>
              <a:rPr sz="1900" spc="-25" dirty="0">
                <a:solidFill>
                  <a:srgbClr val="404040"/>
                </a:solidFill>
                <a:latin typeface="Arial"/>
                <a:cs typeface="Arial"/>
              </a:rPr>
              <a:t>belirtilerek</a:t>
            </a:r>
            <a:r>
              <a:rPr sz="1900" spc="-3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sistem</a:t>
            </a:r>
            <a:endParaRPr sz="19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</a:pP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işleminin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gerçekleştirilmesi</a:t>
            </a:r>
            <a:r>
              <a:rPr sz="19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modellenir.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1088-2C62-4C6C-8F39-A2C610FF032A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195" dirty="0"/>
              <a:t>İşbirliği</a:t>
            </a:r>
            <a:r>
              <a:rPr spc="-345" dirty="0"/>
              <a:t> </a:t>
            </a:r>
            <a:r>
              <a:rPr spc="-355" dirty="0"/>
              <a:t>Diyagramı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34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1991052" y="1996874"/>
            <a:ext cx="5154275" cy="35174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B6CF18C-8034-4591-97C4-17ABEAA42397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400" dirty="0"/>
              <a:t>Davranış</a:t>
            </a:r>
            <a:r>
              <a:rPr spc="-340" dirty="0"/>
              <a:t> </a:t>
            </a:r>
            <a:r>
              <a:rPr spc="-235" dirty="0"/>
              <a:t>Modellemesi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35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11020"/>
            <a:ext cx="7359650" cy="393319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04139" marR="120650" indent="-91440">
              <a:lnSpc>
                <a:spcPts val="1839"/>
              </a:lnSpc>
              <a:spcBef>
                <a:spcPts val="52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Çözümleme </a:t>
            </a:r>
            <a:r>
              <a:rPr sz="1900" spc="-120" dirty="0">
                <a:solidFill>
                  <a:srgbClr val="404040"/>
                </a:solidFill>
                <a:latin typeface="Arial"/>
                <a:cs typeface="Arial"/>
              </a:rPr>
              <a:t>sırasında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ayrıntıya </a:t>
            </a:r>
            <a:r>
              <a:rPr sz="1900" spc="-55" dirty="0">
                <a:solidFill>
                  <a:srgbClr val="404040"/>
                </a:solidFill>
                <a:latin typeface="Arial"/>
                <a:cs typeface="Arial"/>
              </a:rPr>
              <a:t>girildikçe </a:t>
            </a:r>
            <a:r>
              <a:rPr sz="1900" spc="-80" dirty="0">
                <a:solidFill>
                  <a:srgbClr val="404040"/>
                </a:solidFill>
                <a:latin typeface="Arial"/>
                <a:cs typeface="Arial"/>
              </a:rPr>
              <a:t>tasarımı </a:t>
            </a: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ilgilendiren</a:t>
            </a:r>
            <a:r>
              <a:rPr sz="1900" spc="-20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80" dirty="0">
                <a:solidFill>
                  <a:srgbClr val="404040"/>
                </a:solidFill>
                <a:latin typeface="Arial"/>
                <a:cs typeface="Arial"/>
              </a:rPr>
              <a:t>düşünceler  </a:t>
            </a:r>
            <a:r>
              <a:rPr sz="1900" spc="-165" dirty="0">
                <a:solidFill>
                  <a:srgbClr val="404040"/>
                </a:solidFill>
                <a:latin typeface="Arial"/>
                <a:cs typeface="Arial"/>
              </a:rPr>
              <a:t>söz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konusu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olur.</a:t>
            </a:r>
            <a:endParaRPr sz="19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95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120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davranışı, </a:t>
            </a: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işbirliği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diyagramları </a:t>
            </a:r>
            <a:r>
              <a:rPr sz="1900" spc="-30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üst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düzeyde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ortaya</a:t>
            </a:r>
            <a:r>
              <a:rPr sz="190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konmuştur.</a:t>
            </a:r>
            <a:endParaRPr sz="1900">
              <a:latin typeface="Arial"/>
              <a:cs typeface="Arial"/>
            </a:endParaRPr>
          </a:p>
          <a:p>
            <a:pPr marL="104139" marR="374650" indent="-91440">
              <a:lnSpc>
                <a:spcPct val="79900"/>
              </a:lnSpc>
              <a:spcBef>
                <a:spcPts val="140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130" dirty="0">
                <a:solidFill>
                  <a:srgbClr val="404040"/>
                </a:solidFill>
                <a:latin typeface="Arial"/>
                <a:cs typeface="Arial"/>
              </a:rPr>
              <a:t>Ancak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işbirliği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diyagramlarının </a:t>
            </a:r>
            <a:r>
              <a:rPr sz="1900" spc="-125" dirty="0">
                <a:solidFill>
                  <a:srgbClr val="404040"/>
                </a:solidFill>
                <a:latin typeface="Arial"/>
                <a:cs typeface="Arial"/>
              </a:rPr>
              <a:t>bazı </a:t>
            </a:r>
            <a:r>
              <a:rPr sz="1900" spc="-110" dirty="0">
                <a:solidFill>
                  <a:srgbClr val="404040"/>
                </a:solidFill>
                <a:latin typeface="Arial"/>
                <a:cs typeface="Arial"/>
              </a:rPr>
              <a:t>karmaşık </a:t>
            </a:r>
            <a:r>
              <a:rPr sz="1900" spc="-35" dirty="0">
                <a:solidFill>
                  <a:srgbClr val="404040"/>
                </a:solidFill>
                <a:latin typeface="Arial"/>
                <a:cs typeface="Arial"/>
              </a:rPr>
              <a:t>kontrol </a:t>
            </a:r>
            <a:r>
              <a:rPr sz="1900" spc="-55" dirty="0">
                <a:solidFill>
                  <a:srgbClr val="404040"/>
                </a:solidFill>
                <a:latin typeface="Arial"/>
                <a:cs typeface="Arial"/>
              </a:rPr>
              <a:t>gerektiren 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durumlarda </a:t>
            </a:r>
            <a:r>
              <a:rPr sz="1900" dirty="0">
                <a:solidFill>
                  <a:srgbClr val="404040"/>
                </a:solidFill>
                <a:latin typeface="Arial"/>
                <a:cs typeface="Arial"/>
              </a:rPr>
              <a:t>ileti 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sıralandırması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gibi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kararları </a:t>
            </a:r>
            <a:r>
              <a:rPr sz="1900" spc="-110" dirty="0">
                <a:solidFill>
                  <a:srgbClr val="404040"/>
                </a:solidFill>
                <a:latin typeface="Arial"/>
                <a:cs typeface="Arial"/>
              </a:rPr>
              <a:t>neye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dayanarak</a:t>
            </a:r>
            <a:r>
              <a:rPr sz="1900" spc="-3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80" dirty="0">
                <a:solidFill>
                  <a:srgbClr val="404040"/>
                </a:solidFill>
                <a:latin typeface="Arial"/>
                <a:cs typeface="Arial"/>
              </a:rPr>
              <a:t>yaptığının  </a:t>
            </a:r>
            <a:r>
              <a:rPr sz="1900" spc="-35" dirty="0">
                <a:solidFill>
                  <a:srgbClr val="404040"/>
                </a:solidFill>
                <a:latin typeface="Arial"/>
                <a:cs typeface="Arial"/>
              </a:rPr>
              <a:t>belirtilmesi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istenebilir.</a:t>
            </a:r>
            <a:endParaRPr sz="1900">
              <a:latin typeface="Arial"/>
              <a:cs typeface="Arial"/>
            </a:endParaRPr>
          </a:p>
          <a:p>
            <a:pPr marL="104139" indent="-91440">
              <a:lnSpc>
                <a:spcPts val="2050"/>
              </a:lnSpc>
              <a:spcBef>
                <a:spcPts val="96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110" dirty="0">
                <a:solidFill>
                  <a:srgbClr val="404040"/>
                </a:solidFill>
                <a:latin typeface="Arial"/>
                <a:cs typeface="Arial"/>
              </a:rPr>
              <a:t>Nesneler,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daha </a:t>
            </a:r>
            <a:r>
              <a:rPr sz="1900" spc="-80" dirty="0">
                <a:solidFill>
                  <a:srgbClr val="404040"/>
                </a:solidFill>
                <a:latin typeface="Arial"/>
                <a:cs typeface="Arial"/>
              </a:rPr>
              <a:t>önceki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işlemlerin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sonucu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9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duruma </a:t>
            </a: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gelirler</a:t>
            </a:r>
            <a:r>
              <a:rPr sz="1900" spc="-2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ve</a:t>
            </a:r>
            <a:endParaRPr sz="1900">
              <a:latin typeface="Arial"/>
              <a:cs typeface="Arial"/>
            </a:endParaRPr>
          </a:p>
          <a:p>
            <a:pPr marL="104139">
              <a:lnSpc>
                <a:spcPts val="2050"/>
              </a:lnSpc>
            </a:pP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davranışları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bu durumlara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bağlı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ortaya</a:t>
            </a:r>
            <a:r>
              <a:rPr sz="1900" spc="-3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80" dirty="0">
                <a:solidFill>
                  <a:srgbClr val="404040"/>
                </a:solidFill>
                <a:latin typeface="Arial"/>
                <a:cs typeface="Arial"/>
              </a:rPr>
              <a:t>konulur.</a:t>
            </a:r>
            <a:endParaRPr sz="19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94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15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noktada </a:t>
            </a:r>
            <a:r>
              <a:rPr sz="1900" spc="-30" dirty="0">
                <a:solidFill>
                  <a:srgbClr val="404040"/>
                </a:solidFill>
                <a:latin typeface="Arial"/>
                <a:cs typeface="Arial"/>
              </a:rPr>
              <a:t>'durum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modellemesi'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konusuna </a:t>
            </a:r>
            <a:r>
              <a:rPr sz="1900" spc="-55" dirty="0">
                <a:solidFill>
                  <a:srgbClr val="404040"/>
                </a:solidFill>
                <a:latin typeface="Arial"/>
                <a:cs typeface="Arial"/>
              </a:rPr>
              <a:t>girilmesi</a:t>
            </a:r>
            <a:r>
              <a:rPr sz="190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gerekir.</a:t>
            </a:r>
            <a:endParaRPr sz="1900">
              <a:latin typeface="Arial"/>
              <a:cs typeface="Arial"/>
            </a:endParaRPr>
          </a:p>
          <a:p>
            <a:pPr marL="104139" indent="-91440">
              <a:lnSpc>
                <a:spcPts val="2050"/>
              </a:lnSpc>
              <a:spcBef>
                <a:spcPts val="94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165" dirty="0">
                <a:solidFill>
                  <a:srgbClr val="404040"/>
                </a:solidFill>
                <a:latin typeface="Arial"/>
                <a:cs typeface="Arial"/>
              </a:rPr>
              <a:t>Bazı </a:t>
            </a: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metodolojiler,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durum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modellemesi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konusunun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çok </a:t>
            </a:r>
            <a:r>
              <a:rPr sz="1900" spc="-55" dirty="0">
                <a:solidFill>
                  <a:srgbClr val="404040"/>
                </a:solidFill>
                <a:latin typeface="Arial"/>
                <a:cs typeface="Arial"/>
              </a:rPr>
              <a:t>ayrıntılı</a:t>
            </a:r>
            <a:r>
              <a:rPr sz="1900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olduğunu</a:t>
            </a:r>
            <a:endParaRPr sz="1900">
              <a:latin typeface="Arial"/>
              <a:cs typeface="Arial"/>
            </a:endParaRPr>
          </a:p>
          <a:p>
            <a:pPr marL="104139">
              <a:lnSpc>
                <a:spcPts val="2050"/>
              </a:lnSpc>
            </a:pP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daha </a:t>
            </a:r>
            <a:r>
              <a:rPr sz="1900" spc="-110" dirty="0">
                <a:solidFill>
                  <a:srgbClr val="404040"/>
                </a:solidFill>
                <a:latin typeface="Arial"/>
                <a:cs typeface="Arial"/>
              </a:rPr>
              <a:t>çok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tasarıma 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bırakılacak </a:t>
            </a:r>
            <a:r>
              <a:rPr sz="19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uğraşı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olduğunu</a:t>
            </a:r>
            <a:r>
              <a:rPr sz="1900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savunurlar.</a:t>
            </a:r>
            <a:endParaRPr sz="19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96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80" dirty="0">
                <a:solidFill>
                  <a:srgbClr val="404040"/>
                </a:solidFill>
                <a:latin typeface="Arial"/>
                <a:cs typeface="Arial"/>
              </a:rPr>
              <a:t>Durum </a:t>
            </a:r>
            <a:r>
              <a:rPr sz="1900" spc="-150" dirty="0">
                <a:solidFill>
                  <a:srgbClr val="404040"/>
                </a:solidFill>
                <a:latin typeface="Arial"/>
                <a:cs typeface="Arial"/>
              </a:rPr>
              <a:t>sayısı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artınca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model </a:t>
            </a:r>
            <a:r>
              <a:rPr sz="1900" spc="-100" dirty="0">
                <a:solidFill>
                  <a:srgbClr val="404040"/>
                </a:solidFill>
                <a:latin typeface="Arial"/>
                <a:cs typeface="Arial"/>
              </a:rPr>
              <a:t>karmaşıklaşır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anlaşılması</a:t>
            </a:r>
            <a:r>
              <a:rPr sz="19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00" dirty="0">
                <a:solidFill>
                  <a:srgbClr val="404040"/>
                </a:solidFill>
                <a:latin typeface="Arial"/>
                <a:cs typeface="Arial"/>
              </a:rPr>
              <a:t>zorlaşır.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EE7D-2218-4C44-93CF-FF8F1622C173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400" dirty="0"/>
              <a:t>Davranış</a:t>
            </a:r>
            <a:r>
              <a:rPr spc="-340" dirty="0"/>
              <a:t> </a:t>
            </a:r>
            <a:r>
              <a:rPr spc="-235" dirty="0"/>
              <a:t>Modellemesi	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36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616267" y="1947545"/>
            <a:ext cx="6724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24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'Durum Makinesi'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modelleri,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sistemin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tümü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çok karmaşık</a:t>
            </a:r>
            <a:r>
              <a:rPr sz="1800" spc="-2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olacaktır.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6267" y="2374519"/>
            <a:ext cx="1268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24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  <a:tab pos="591185" algn="l"/>
              </a:tabLst>
            </a:pP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Bu	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yü</a:t>
            </a: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z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den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6125" y="2374519"/>
            <a:ext cx="651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4505" algn="l"/>
                <a:tab pos="1503680" algn="l"/>
                <a:tab pos="1892300" algn="l"/>
                <a:tab pos="3162935" algn="l"/>
                <a:tab pos="3805554" algn="l"/>
                <a:tab pos="4349115" algn="l"/>
                <a:tab pos="4836795" algn="l"/>
                <a:tab pos="5866130" algn="l"/>
              </a:tabLst>
            </a:pPr>
            <a:r>
              <a:rPr sz="1800" spc="-165" dirty="0">
                <a:solidFill>
                  <a:srgbClr val="404040"/>
                </a:solidFill>
                <a:latin typeface="Arial"/>
                <a:cs typeface="Arial"/>
              </a:rPr>
              <a:t>ç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k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şl</a:t>
            </a:r>
            <a:r>
              <a:rPr sz="1800" spc="-13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ili</a:t>
            </a:r>
            <a:r>
              <a:rPr sz="1800" spc="-165" dirty="0">
                <a:solidFill>
                  <a:srgbClr val="404040"/>
                </a:solidFill>
                <a:latin typeface="Arial"/>
                <a:cs typeface="Arial"/>
              </a:rPr>
              <a:t>ğ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sıt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b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il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en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800" spc="50" dirty="0">
                <a:solidFill>
                  <a:srgbClr val="404040"/>
                </a:solidFill>
                <a:latin typeface="Arial"/>
                <a:cs typeface="Arial"/>
              </a:rPr>
              <a:t>'</a:t>
            </a:r>
            <a:r>
              <a:rPr sz="1800" spc="-30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1800" spc="5" dirty="0">
                <a:solidFill>
                  <a:srgbClr val="404040"/>
                </a:solidFill>
                <a:latin typeface="Arial"/>
                <a:cs typeface="Arial"/>
              </a:rPr>
              <a:t>et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Net'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800" spc="-165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b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del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ı</a:t>
            </a:r>
            <a:r>
              <a:rPr sz="1800" spc="-1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800" spc="-19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267" y="2471563"/>
            <a:ext cx="7915275" cy="228663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275"/>
              </a:spcBef>
            </a:pP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teknolojiler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zamanında </a:t>
            </a:r>
            <a:r>
              <a:rPr sz="1800" spc="-145" dirty="0">
                <a:solidFill>
                  <a:srgbClr val="404040"/>
                </a:solidFill>
                <a:latin typeface="Arial"/>
                <a:cs typeface="Arial"/>
              </a:rPr>
              <a:t>sıkça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kullanılmışlardır.</a:t>
            </a:r>
            <a:endParaRPr sz="1800">
              <a:latin typeface="Arial"/>
              <a:cs typeface="Arial"/>
            </a:endParaRPr>
          </a:p>
          <a:p>
            <a:pPr marL="104139" marR="5080" indent="-91440" algn="just">
              <a:lnSpc>
                <a:spcPct val="89900"/>
              </a:lnSpc>
              <a:spcBef>
                <a:spcPts val="14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Genelde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çözümleyicinin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gibi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diyagramları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çizmesini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istemektense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şekilde 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serbestçe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tanımladığı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bilgilerden </a:t>
            </a:r>
            <a:r>
              <a:rPr sz="1800" spc="-190" dirty="0">
                <a:solidFill>
                  <a:srgbClr val="404040"/>
                </a:solidFill>
                <a:latin typeface="Arial"/>
                <a:cs typeface="Arial"/>
              </a:rPr>
              <a:t>BDYM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araçlarınca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iç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belirtim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kullanılmak 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üzere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otomatik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elde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edilmişlerdir.</a:t>
            </a:r>
            <a:endParaRPr sz="1800">
              <a:latin typeface="Arial"/>
              <a:cs typeface="Arial"/>
            </a:endParaRPr>
          </a:p>
          <a:p>
            <a:pPr marL="104139" marR="7620" indent="-91440" algn="just">
              <a:lnSpc>
                <a:spcPts val="1939"/>
              </a:lnSpc>
              <a:spcBef>
                <a:spcPts val="145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125" dirty="0">
                <a:solidFill>
                  <a:srgbClr val="404040"/>
                </a:solidFill>
                <a:latin typeface="Arial"/>
                <a:cs typeface="Arial"/>
              </a:rPr>
              <a:t>Ancak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çok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işlemliliği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sağlamanın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yolu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bilinen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durum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makineleri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tabanlı 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modelleri,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değişik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nesneler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içerisinde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ayrı ayrı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oluşturup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(her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biri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tek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işlemli 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modeller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olarak)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bunların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işbirliğine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imkan</a:t>
            </a:r>
            <a:r>
              <a:rPr sz="18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tanımaktır.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6267" y="4882515"/>
            <a:ext cx="2425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24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  <a:tab pos="1033780" algn="l"/>
              </a:tabLst>
            </a:pP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Durum	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diyagramlarına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5385" y="4882515"/>
            <a:ext cx="5314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2960" algn="l"/>
                <a:tab pos="1610360" algn="l"/>
                <a:tab pos="2410460" algn="l"/>
                <a:tab pos="3706495" algn="l"/>
                <a:tab pos="4237355" algn="l"/>
                <a:tab pos="5067935" algn="l"/>
              </a:tabLst>
            </a:pP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800" spc="-1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800" spc="-1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800" spc="7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ek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1800" spc="-15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800" spc="-1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ak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dışı</a:t>
            </a:r>
            <a:r>
              <a:rPr sz="1800" spc="-125" dirty="0">
                <a:solidFill>
                  <a:srgbClr val="404040"/>
                </a:solidFill>
                <a:latin typeface="Arial"/>
                <a:cs typeface="Arial"/>
              </a:rPr>
              <a:t>k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di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1800" spc="-15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800" spc="-165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aml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ar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800" spc="-165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b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800" spc="-1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çlar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da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6267" y="4977023"/>
            <a:ext cx="7583805" cy="87884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295"/>
              </a:spcBef>
            </a:pP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kullanılmaktadır.</a:t>
            </a:r>
            <a:endParaRPr sz="1800">
              <a:latin typeface="Arial"/>
              <a:cs typeface="Arial"/>
            </a:endParaRPr>
          </a:p>
          <a:p>
            <a:pPr marL="194945" indent="-182245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Sonraki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slaytlarda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durum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diyagramı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ardışık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diyagramı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örnekleri</a:t>
            </a:r>
            <a:r>
              <a:rPr sz="18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verilmektedir.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Veri Yer Tutucusu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7799-E962-4806-A5E6-464771C62034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260" dirty="0"/>
              <a:t>Durum</a:t>
            </a:r>
            <a:r>
              <a:rPr spc="-365" dirty="0"/>
              <a:t> </a:t>
            </a:r>
            <a:r>
              <a:rPr spc="-355" dirty="0"/>
              <a:t>Diyagramı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37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1623060" y="1948179"/>
            <a:ext cx="5897879" cy="3533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C6D12F6-DC9A-4D2C-9B5A-F00F7CD05F97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50" dirty="0"/>
              <a:t>Ardışık </a:t>
            </a:r>
            <a:r>
              <a:rPr spc="-355" dirty="0"/>
              <a:t>Diyagramı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38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1897379" y="1963420"/>
            <a:ext cx="5349240" cy="3502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AAD07C2-346A-45B3-A607-4E1EC14E0C91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58629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390" dirty="0"/>
              <a:t>Nesneye </a:t>
            </a:r>
            <a:r>
              <a:rPr u="none" spc="-370" dirty="0"/>
              <a:t>Yönelik</a:t>
            </a:r>
            <a:r>
              <a:rPr u="none" spc="-290" dirty="0"/>
              <a:t> </a:t>
            </a:r>
            <a:r>
              <a:rPr u="none" spc="-450" dirty="0"/>
              <a:t>Tasarım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39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637540" y="2110739"/>
            <a:ext cx="3012440" cy="234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9944" y="1753615"/>
            <a:ext cx="7984490" cy="454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0" indent="-91440">
              <a:lnSpc>
                <a:spcPts val="1600"/>
              </a:lnSpc>
              <a:spcBef>
                <a:spcPts val="100"/>
              </a:spcBef>
              <a:buClr>
                <a:srgbClr val="1CACE3"/>
              </a:buClr>
              <a:buSzPct val="92857"/>
              <a:buFont typeface="Wingdings"/>
              <a:buChar char=""/>
              <a:tabLst>
                <a:tab pos="3067685" algn="l"/>
              </a:tabLst>
            </a:pPr>
            <a:r>
              <a:rPr sz="1400" spc="-95" dirty="0">
                <a:solidFill>
                  <a:srgbClr val="404040"/>
                </a:solidFill>
                <a:latin typeface="Arial"/>
                <a:cs typeface="Arial"/>
              </a:rPr>
              <a:t>Nesneye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Yönelik </a:t>
            </a:r>
            <a:r>
              <a:rPr sz="1400" spc="-114" dirty="0">
                <a:solidFill>
                  <a:srgbClr val="404040"/>
                </a:solidFill>
                <a:latin typeface="Arial"/>
                <a:cs typeface="Arial"/>
              </a:rPr>
              <a:t>(NY) </a:t>
            </a:r>
            <a:r>
              <a:rPr sz="1400" spc="-100" dirty="0">
                <a:solidFill>
                  <a:srgbClr val="404040"/>
                </a:solidFill>
                <a:latin typeface="Arial"/>
                <a:cs typeface="Arial"/>
              </a:rPr>
              <a:t>Tasarım, </a:t>
            </a:r>
            <a:r>
              <a:rPr sz="1400" spc="-180" dirty="0">
                <a:solidFill>
                  <a:srgbClr val="404040"/>
                </a:solidFill>
                <a:latin typeface="Arial"/>
                <a:cs typeface="Arial"/>
              </a:rPr>
              <a:t>NY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Çözümleme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elde</a:t>
            </a:r>
            <a:r>
              <a:rPr sz="1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edilen</a:t>
            </a:r>
            <a:endParaRPr sz="1400">
              <a:latin typeface="Arial"/>
              <a:cs typeface="Arial"/>
            </a:endParaRPr>
          </a:p>
          <a:p>
            <a:pPr marL="3016250" marR="77470">
              <a:lnSpc>
                <a:spcPts val="1500"/>
              </a:lnSpc>
              <a:spcBef>
                <a:spcPts val="120"/>
              </a:spcBef>
            </a:pP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modelin,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yazılımın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oluşturulması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yeterli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tanımı </a:t>
            </a:r>
            <a:r>
              <a:rPr sz="1400" spc="-100" dirty="0">
                <a:solidFill>
                  <a:srgbClr val="404040"/>
                </a:solidFill>
                <a:latin typeface="Arial"/>
                <a:cs typeface="Arial"/>
              </a:rPr>
              <a:t>sağlayacak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şekile 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dönüştürülmesidir.</a:t>
            </a:r>
            <a:endParaRPr sz="1400">
              <a:latin typeface="Arial"/>
              <a:cs typeface="Arial"/>
            </a:endParaRPr>
          </a:p>
          <a:p>
            <a:pPr marL="3016250" indent="-9144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2857"/>
              <a:buFont typeface="Wingdings"/>
              <a:buChar char=""/>
              <a:tabLst>
                <a:tab pos="3067685" algn="l"/>
              </a:tabLst>
            </a:pPr>
            <a:r>
              <a:rPr sz="1400" spc="-100" dirty="0">
                <a:solidFill>
                  <a:srgbClr val="404040"/>
                </a:solidFill>
                <a:latin typeface="Arial"/>
                <a:cs typeface="Arial"/>
              </a:rPr>
              <a:t>Kavram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geleneksel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benzerlikler</a:t>
            </a:r>
            <a:r>
              <a:rPr sz="1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gösterir.</a:t>
            </a:r>
            <a:endParaRPr sz="1400">
              <a:latin typeface="Arial"/>
              <a:cs typeface="Arial"/>
            </a:endParaRPr>
          </a:p>
          <a:p>
            <a:pPr marL="3016250" indent="-91440">
              <a:lnSpc>
                <a:spcPct val="100000"/>
              </a:lnSpc>
              <a:spcBef>
                <a:spcPts val="1240"/>
              </a:spcBef>
              <a:buClr>
                <a:srgbClr val="1CACE3"/>
              </a:buClr>
              <a:buSzPct val="92857"/>
              <a:buFont typeface="Wingdings"/>
              <a:buChar char=""/>
              <a:tabLst>
                <a:tab pos="3067685" algn="l"/>
              </a:tabLst>
            </a:pP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İki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yaklaşımda da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veri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ve süreç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belirtimi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benzer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şekilde</a:t>
            </a:r>
            <a:r>
              <a:rPr sz="14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yapılabilir.</a:t>
            </a:r>
            <a:endParaRPr sz="1400">
              <a:latin typeface="Arial"/>
              <a:cs typeface="Arial"/>
            </a:endParaRPr>
          </a:p>
          <a:p>
            <a:pPr marL="3016250" indent="-9144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2857"/>
              <a:buFont typeface="Wingdings"/>
              <a:buChar char=""/>
              <a:tabLst>
                <a:tab pos="3067685" algn="l"/>
              </a:tabLst>
            </a:pP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Algoritmik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düzeyde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süreç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tanımları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farklı</a:t>
            </a:r>
            <a:r>
              <a:rPr sz="1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değildir.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250">
              <a:latin typeface="Times New Roman"/>
              <a:cs typeface="Times New Roman"/>
            </a:endParaRPr>
          </a:p>
          <a:p>
            <a:pPr marL="3016250" marR="561340" indent="-91440">
              <a:lnSpc>
                <a:spcPts val="1500"/>
              </a:lnSpc>
              <a:buClr>
                <a:srgbClr val="1CACE3"/>
              </a:buClr>
              <a:buSzPct val="92857"/>
              <a:buFont typeface="Wingdings"/>
              <a:buChar char=""/>
              <a:tabLst>
                <a:tab pos="3067685" algn="l"/>
              </a:tabLst>
            </a:pPr>
            <a:r>
              <a:rPr sz="1400" spc="-185" dirty="0">
                <a:solidFill>
                  <a:srgbClr val="404040"/>
                </a:solidFill>
                <a:latin typeface="Arial"/>
                <a:cs typeface="Arial"/>
              </a:rPr>
              <a:t>NY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teknikler,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tasarımının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ilkeleri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olan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soyutlama,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bilgi 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saklama,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işlevsel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bağımsızlık ve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modülerliğe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çok</a:t>
            </a:r>
            <a:r>
              <a:rPr sz="1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yatkındırlar.</a:t>
            </a:r>
            <a:endParaRPr sz="1400">
              <a:latin typeface="Arial"/>
              <a:cs typeface="Arial"/>
            </a:endParaRPr>
          </a:p>
          <a:p>
            <a:pPr marL="3016250" indent="-9144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2857"/>
              <a:buFont typeface="Wingdings"/>
              <a:buChar char=""/>
              <a:tabLst>
                <a:tab pos="3067685" algn="l"/>
              </a:tabLst>
            </a:pPr>
            <a:r>
              <a:rPr sz="1400" spc="-185" dirty="0">
                <a:solidFill>
                  <a:srgbClr val="404040"/>
                </a:solidFill>
                <a:latin typeface="Arial"/>
                <a:cs typeface="Arial"/>
              </a:rPr>
              <a:t>NY </a:t>
            </a:r>
            <a:r>
              <a:rPr sz="1400" spc="-105" dirty="0">
                <a:solidFill>
                  <a:srgbClr val="404040"/>
                </a:solidFill>
                <a:latin typeface="Arial"/>
                <a:cs typeface="Arial"/>
              </a:rPr>
              <a:t>Tasarımı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yanda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görüldüğü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gibi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dört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katman olarak</a:t>
            </a:r>
            <a:r>
              <a:rPr sz="1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inceleyebiliriz: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90"/>
              </a:lnSpc>
              <a:spcBef>
                <a:spcPts val="1245"/>
              </a:spcBef>
              <a:tabLst>
                <a:tab pos="2924810" algn="l"/>
              </a:tabLst>
            </a:pPr>
            <a:r>
              <a:rPr sz="2025" spc="-127" baseline="2057" dirty="0">
                <a:latin typeface="Arial"/>
                <a:cs typeface="Arial"/>
              </a:rPr>
              <a:t>Nesneye </a:t>
            </a:r>
            <a:r>
              <a:rPr sz="2025" spc="-112" baseline="2057" dirty="0">
                <a:latin typeface="Arial"/>
                <a:cs typeface="Arial"/>
              </a:rPr>
              <a:t>Yönelik</a:t>
            </a:r>
            <a:r>
              <a:rPr sz="2025" spc="-209" baseline="2057" dirty="0">
                <a:latin typeface="Arial"/>
                <a:cs typeface="Arial"/>
              </a:rPr>
              <a:t> </a:t>
            </a:r>
            <a:r>
              <a:rPr sz="2025" spc="-142" baseline="2057" dirty="0">
                <a:latin typeface="Arial"/>
                <a:cs typeface="Arial"/>
              </a:rPr>
              <a:t>Tasarımda</a:t>
            </a:r>
            <a:r>
              <a:rPr sz="2025" spc="-172" baseline="2057" dirty="0">
                <a:latin typeface="Arial"/>
                <a:cs typeface="Arial"/>
              </a:rPr>
              <a:t> </a:t>
            </a:r>
            <a:r>
              <a:rPr sz="2025" spc="-82" baseline="2057" dirty="0">
                <a:latin typeface="Arial"/>
                <a:cs typeface="Arial"/>
              </a:rPr>
              <a:t>Katmanlar	</a:t>
            </a:r>
            <a:r>
              <a:rPr sz="1400" spc="-70" dirty="0">
                <a:solidFill>
                  <a:srgbClr val="1CACE3"/>
                </a:solidFill>
                <a:latin typeface="Wingdings"/>
                <a:cs typeface="Wingdings"/>
              </a:rPr>
              <a:t>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Ayrıca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bütün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bu katmanlar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'saha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nesneleri'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bilgisinin</a:t>
            </a:r>
            <a:r>
              <a:rPr sz="1400" spc="-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oluşmasına</a:t>
            </a:r>
            <a:endParaRPr sz="1400">
              <a:latin typeface="Arial"/>
              <a:cs typeface="Arial"/>
            </a:endParaRPr>
          </a:p>
          <a:p>
            <a:pPr marR="1296035" algn="ctr">
              <a:lnSpc>
                <a:spcPts val="1590"/>
              </a:lnSpc>
            </a:pP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dayalıdır.</a:t>
            </a:r>
            <a:endParaRPr sz="1400">
              <a:latin typeface="Arial"/>
              <a:cs typeface="Arial"/>
            </a:endParaRPr>
          </a:p>
          <a:p>
            <a:pPr marL="3016250" indent="-91440">
              <a:lnSpc>
                <a:spcPts val="1590"/>
              </a:lnSpc>
              <a:spcBef>
                <a:spcPts val="1240"/>
              </a:spcBef>
              <a:buClr>
                <a:srgbClr val="1CACE3"/>
              </a:buClr>
              <a:buSzPct val="92857"/>
              <a:buFont typeface="Wingdings"/>
              <a:buChar char=""/>
              <a:tabLst>
                <a:tab pos="3067685" algn="l"/>
              </a:tabLst>
            </a:pP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Belirli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konuda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geliştirilirken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o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konu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ilgili</a:t>
            </a:r>
            <a:r>
              <a:rPr sz="1400" spc="-2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genel</a:t>
            </a:r>
            <a:endParaRPr sz="1400">
              <a:latin typeface="Arial"/>
              <a:cs typeface="Arial"/>
            </a:endParaRPr>
          </a:p>
          <a:p>
            <a:pPr marL="3016250" marR="289560">
              <a:lnSpc>
                <a:spcPts val="1520"/>
              </a:lnSpc>
              <a:spcBef>
                <a:spcPts val="95"/>
              </a:spcBef>
            </a:pP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modeller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bunların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uzantısı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olan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nesneler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kitaplığı</a:t>
            </a:r>
            <a:r>
              <a:rPr sz="1400" spc="-2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kurulmuş 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olmalıdır.</a:t>
            </a:r>
            <a:endParaRPr sz="1400">
              <a:latin typeface="Arial"/>
              <a:cs typeface="Arial"/>
            </a:endParaRPr>
          </a:p>
          <a:p>
            <a:pPr marL="3016250" indent="-91440">
              <a:lnSpc>
                <a:spcPts val="1590"/>
              </a:lnSpc>
              <a:spcBef>
                <a:spcPts val="1215"/>
              </a:spcBef>
              <a:buClr>
                <a:srgbClr val="1CACE3"/>
              </a:buClr>
              <a:buSzPct val="92857"/>
              <a:buFont typeface="Wingdings"/>
              <a:buChar char=""/>
              <a:tabLst>
                <a:tab pos="3067685" algn="l"/>
              </a:tabLst>
            </a:pP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Böyle 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yapı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hazır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değil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ise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eldeki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projeler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gerekli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altyapı</a:t>
            </a:r>
            <a:r>
              <a:rPr sz="1400" spc="-2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olarak</a:t>
            </a:r>
            <a:endParaRPr sz="1400">
              <a:latin typeface="Arial"/>
              <a:cs typeface="Arial"/>
            </a:endParaRPr>
          </a:p>
          <a:p>
            <a:pPr marL="3016250">
              <a:lnSpc>
                <a:spcPts val="1590"/>
              </a:lnSpc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taraftan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1400" spc="-105" dirty="0">
                <a:solidFill>
                  <a:srgbClr val="404040"/>
                </a:solidFill>
                <a:latin typeface="Arial"/>
                <a:cs typeface="Arial"/>
              </a:rPr>
              <a:t>saha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altyapısının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tasarımı</a:t>
            </a:r>
            <a:r>
              <a:rPr sz="14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yapılır.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0679-2CF5-46E4-8B56-838074063308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295" dirty="0"/>
              <a:t>Giriş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4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56739"/>
            <a:ext cx="7421880" cy="390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marR="90170" indent="-91440">
              <a:lnSpc>
                <a:spcPct val="119400"/>
              </a:lnSpc>
              <a:spcBef>
                <a:spcPts val="100"/>
              </a:spcBef>
              <a:buClr>
                <a:srgbClr val="1CACE3"/>
              </a:buClr>
              <a:buSzPct val="91666"/>
              <a:buFont typeface="Wingdings"/>
              <a:buChar char=""/>
              <a:tabLst>
                <a:tab pos="134620" algn="l"/>
              </a:tabLst>
            </a:pPr>
            <a:r>
              <a:rPr sz="1200" spc="-105" dirty="0">
                <a:solidFill>
                  <a:srgbClr val="404040"/>
                </a:solidFill>
                <a:latin typeface="Arial"/>
                <a:cs typeface="Arial"/>
              </a:rPr>
              <a:t>Yapısal</a:t>
            </a:r>
            <a:r>
              <a:rPr sz="12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"/>
                <a:cs typeface="Arial"/>
              </a:rPr>
              <a:t>tekniklerle</a:t>
            </a:r>
            <a:r>
              <a:rPr sz="12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404040"/>
                </a:solidFill>
                <a:latin typeface="Arial"/>
                <a:cs typeface="Arial"/>
              </a:rPr>
              <a:t>güçlenen</a:t>
            </a:r>
            <a:r>
              <a:rPr sz="12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404040"/>
                </a:solidFill>
                <a:latin typeface="Arial"/>
                <a:cs typeface="Arial"/>
              </a:rPr>
              <a:t>yazılım</a:t>
            </a:r>
            <a:r>
              <a:rPr sz="12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404040"/>
                </a:solidFill>
                <a:latin typeface="Arial"/>
                <a:cs typeface="Arial"/>
              </a:rPr>
              <a:t>mühendisliğine,</a:t>
            </a:r>
            <a:r>
              <a:rPr sz="12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404040"/>
                </a:solidFill>
                <a:latin typeface="Arial"/>
                <a:cs typeface="Arial"/>
              </a:rPr>
              <a:t>programlama</a:t>
            </a:r>
            <a:r>
              <a:rPr sz="12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404040"/>
                </a:solidFill>
                <a:latin typeface="Arial"/>
                <a:cs typeface="Arial"/>
              </a:rPr>
              <a:t>düzeyinden</a:t>
            </a:r>
            <a:r>
              <a:rPr sz="12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404040"/>
                </a:solidFill>
                <a:latin typeface="Arial"/>
                <a:cs typeface="Arial"/>
              </a:rPr>
              <a:t>yukarıya</a:t>
            </a:r>
            <a:r>
              <a:rPr sz="12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404040"/>
                </a:solidFill>
                <a:latin typeface="Arial"/>
                <a:cs typeface="Arial"/>
              </a:rPr>
              <a:t>doğru</a:t>
            </a:r>
            <a:r>
              <a:rPr sz="12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12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404040"/>
                </a:solidFill>
                <a:latin typeface="Arial"/>
                <a:cs typeface="Arial"/>
              </a:rPr>
              <a:t>gelişme</a:t>
            </a:r>
            <a:r>
              <a:rPr sz="1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Arial"/>
                <a:cs typeface="Arial"/>
              </a:rPr>
              <a:t>ile</a:t>
            </a:r>
            <a:r>
              <a:rPr sz="12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404040"/>
                </a:solidFill>
                <a:latin typeface="Arial"/>
                <a:cs typeface="Arial"/>
              </a:rPr>
              <a:t>Nesneye  </a:t>
            </a:r>
            <a:r>
              <a:rPr sz="1200" spc="-70" dirty="0">
                <a:solidFill>
                  <a:srgbClr val="404040"/>
                </a:solidFill>
                <a:latin typeface="Arial"/>
                <a:cs typeface="Arial"/>
              </a:rPr>
              <a:t>Yönelik </a:t>
            </a:r>
            <a:r>
              <a:rPr sz="1200" spc="-100" dirty="0">
                <a:solidFill>
                  <a:srgbClr val="404040"/>
                </a:solidFill>
                <a:latin typeface="Arial"/>
                <a:cs typeface="Arial"/>
              </a:rPr>
              <a:t>(NY) </a:t>
            </a:r>
            <a:r>
              <a:rPr sz="1200" spc="-60" dirty="0">
                <a:solidFill>
                  <a:srgbClr val="404040"/>
                </a:solidFill>
                <a:latin typeface="Arial"/>
                <a:cs typeface="Arial"/>
              </a:rPr>
              <a:t>yaklaşımlar</a:t>
            </a:r>
            <a:r>
              <a:rPr sz="1200" spc="-55" dirty="0">
                <a:solidFill>
                  <a:srgbClr val="404040"/>
                </a:solidFill>
                <a:latin typeface="Arial"/>
                <a:cs typeface="Arial"/>
              </a:rPr>
              <a:t> kazandırıldı.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Font typeface="Wingdings"/>
              <a:buChar char=""/>
            </a:pPr>
            <a:endParaRPr sz="1200">
              <a:latin typeface="Times New Roman"/>
              <a:cs typeface="Times New Roman"/>
            </a:endParaRPr>
          </a:p>
          <a:p>
            <a:pPr marL="104139" marR="359410" indent="-91440">
              <a:lnSpc>
                <a:spcPct val="119500"/>
              </a:lnSpc>
              <a:buClr>
                <a:srgbClr val="1CACE3"/>
              </a:buClr>
              <a:buSzPct val="91666"/>
              <a:buFont typeface="Wingdings"/>
              <a:buChar char=""/>
              <a:tabLst>
                <a:tab pos="134620" algn="l"/>
              </a:tabLst>
            </a:pPr>
            <a:r>
              <a:rPr sz="1200" spc="-155" dirty="0">
                <a:solidFill>
                  <a:srgbClr val="404040"/>
                </a:solidFill>
                <a:latin typeface="Arial"/>
                <a:cs typeface="Arial"/>
              </a:rPr>
              <a:t>NY </a:t>
            </a:r>
            <a:r>
              <a:rPr sz="1200" spc="-50" dirty="0">
                <a:solidFill>
                  <a:srgbClr val="404040"/>
                </a:solidFill>
                <a:latin typeface="Arial"/>
                <a:cs typeface="Arial"/>
              </a:rPr>
              <a:t>programlama </a:t>
            </a:r>
            <a:r>
              <a:rPr sz="1200" spc="-15" dirty="0">
                <a:solidFill>
                  <a:srgbClr val="404040"/>
                </a:solidFill>
                <a:latin typeface="Arial"/>
                <a:cs typeface="Arial"/>
              </a:rPr>
              <a:t>dillerinin </a:t>
            </a:r>
            <a:r>
              <a:rPr sz="1200" spc="-50" dirty="0">
                <a:solidFill>
                  <a:srgbClr val="404040"/>
                </a:solidFill>
                <a:latin typeface="Arial"/>
                <a:cs typeface="Arial"/>
              </a:rPr>
              <a:t>gördüğü </a:t>
            </a:r>
            <a:r>
              <a:rPr sz="1200" spc="-45" dirty="0">
                <a:solidFill>
                  <a:srgbClr val="404040"/>
                </a:solidFill>
                <a:latin typeface="Arial"/>
                <a:cs typeface="Arial"/>
              </a:rPr>
              <a:t>büyük </a:t>
            </a:r>
            <a:r>
              <a:rPr sz="1200" spc="-25" dirty="0">
                <a:solidFill>
                  <a:srgbClr val="404040"/>
                </a:solidFill>
                <a:latin typeface="Arial"/>
                <a:cs typeface="Arial"/>
              </a:rPr>
              <a:t>ilgi, </a:t>
            </a:r>
            <a:r>
              <a:rPr sz="1200" spc="-70" dirty="0">
                <a:solidFill>
                  <a:srgbClr val="404040"/>
                </a:solidFill>
                <a:latin typeface="Arial"/>
                <a:cs typeface="Arial"/>
              </a:rPr>
              <a:t>çok geçmeden </a:t>
            </a:r>
            <a:r>
              <a:rPr sz="1200" spc="-35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200" spc="-70" dirty="0">
                <a:solidFill>
                  <a:srgbClr val="404040"/>
                </a:solidFill>
                <a:latin typeface="Arial"/>
                <a:cs typeface="Arial"/>
              </a:rPr>
              <a:t>yaklaşımın </a:t>
            </a:r>
            <a:r>
              <a:rPr sz="1200" spc="-55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1200" spc="-8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200" spc="-65" dirty="0">
                <a:solidFill>
                  <a:srgbClr val="404040"/>
                </a:solidFill>
                <a:latin typeface="Arial"/>
                <a:cs typeface="Arial"/>
              </a:rPr>
              <a:t>çözümleme </a:t>
            </a:r>
            <a:r>
              <a:rPr sz="1200" spc="-45" dirty="0">
                <a:solidFill>
                  <a:srgbClr val="404040"/>
                </a:solidFill>
                <a:latin typeface="Arial"/>
                <a:cs typeface="Arial"/>
              </a:rPr>
              <a:t>konularına </a:t>
            </a:r>
            <a:r>
              <a:rPr sz="1200" spc="-65" dirty="0">
                <a:solidFill>
                  <a:srgbClr val="404040"/>
                </a:solidFill>
                <a:latin typeface="Arial"/>
                <a:cs typeface="Arial"/>
              </a:rPr>
              <a:t>da  </a:t>
            </a:r>
            <a:r>
              <a:rPr sz="1200" spc="-85" dirty="0">
                <a:solidFill>
                  <a:srgbClr val="404040"/>
                </a:solidFill>
                <a:latin typeface="Arial"/>
                <a:cs typeface="Arial"/>
              </a:rPr>
              <a:t>yansıması </a:t>
            </a:r>
            <a:r>
              <a:rPr sz="1200" spc="-8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200" spc="-65" dirty="0">
                <a:solidFill>
                  <a:srgbClr val="404040"/>
                </a:solidFill>
                <a:latin typeface="Arial"/>
                <a:cs typeface="Arial"/>
              </a:rPr>
              <a:t>daha </a:t>
            </a:r>
            <a:r>
              <a:rPr sz="1200" spc="-60" dirty="0">
                <a:solidFill>
                  <a:srgbClr val="404040"/>
                </a:solidFill>
                <a:latin typeface="Arial"/>
                <a:cs typeface="Arial"/>
              </a:rPr>
              <a:t>sonra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tüm</a:t>
            </a:r>
            <a:r>
              <a:rPr sz="1200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404040"/>
                </a:solidFill>
                <a:latin typeface="Arial"/>
                <a:cs typeface="Arial"/>
              </a:rPr>
              <a:t>süreç </a:t>
            </a:r>
            <a:r>
              <a:rPr sz="1200" spc="-25" dirty="0">
                <a:solidFill>
                  <a:srgbClr val="404040"/>
                </a:solidFill>
                <a:latin typeface="Arial"/>
                <a:cs typeface="Arial"/>
              </a:rPr>
              <a:t>modeli </a:t>
            </a:r>
            <a:r>
              <a:rPr sz="1200" spc="-8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200" spc="-20" dirty="0">
                <a:solidFill>
                  <a:srgbClr val="404040"/>
                </a:solidFill>
                <a:latin typeface="Arial"/>
                <a:cs typeface="Arial"/>
              </a:rPr>
              <a:t>metodoloji </a:t>
            </a:r>
            <a:r>
              <a:rPr sz="1200" spc="-45" dirty="0">
                <a:solidFill>
                  <a:srgbClr val="404040"/>
                </a:solidFill>
                <a:latin typeface="Arial"/>
                <a:cs typeface="Arial"/>
              </a:rPr>
              <a:t>uyarlamaları </a:t>
            </a:r>
            <a:r>
              <a:rPr sz="1200" spc="-20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200" spc="-35" dirty="0">
                <a:solidFill>
                  <a:srgbClr val="404040"/>
                </a:solidFill>
                <a:latin typeface="Arial"/>
                <a:cs typeface="Arial"/>
              </a:rPr>
              <a:t>izlendi.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Wingdings"/>
              <a:buChar char=""/>
            </a:pPr>
            <a:endParaRPr sz="145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buClr>
                <a:srgbClr val="1CACE3"/>
              </a:buClr>
              <a:buSzPct val="91666"/>
              <a:buFont typeface="Wingdings"/>
              <a:buChar char=""/>
              <a:tabLst>
                <a:tab pos="134620" algn="l"/>
              </a:tabLst>
            </a:pPr>
            <a:r>
              <a:rPr sz="1200" spc="-75" dirty="0">
                <a:solidFill>
                  <a:srgbClr val="404040"/>
                </a:solidFill>
                <a:latin typeface="Arial"/>
                <a:cs typeface="Arial"/>
              </a:rPr>
              <a:t>Bugün</a:t>
            </a:r>
            <a:r>
              <a:rPr sz="12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404040"/>
                </a:solidFill>
                <a:latin typeface="Arial"/>
                <a:cs typeface="Arial"/>
              </a:rPr>
              <a:t>yeni</a:t>
            </a:r>
            <a:r>
              <a:rPr sz="12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Arial"/>
                <a:cs typeface="Arial"/>
              </a:rPr>
              <a:t>projeler</a:t>
            </a:r>
            <a:r>
              <a:rPr sz="12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404040"/>
                </a:solidFill>
                <a:latin typeface="Arial"/>
                <a:cs typeface="Arial"/>
              </a:rPr>
              <a:t>için</a:t>
            </a:r>
            <a:r>
              <a:rPr sz="1200" spc="-65" dirty="0">
                <a:solidFill>
                  <a:srgbClr val="404040"/>
                </a:solidFill>
                <a:latin typeface="Arial"/>
                <a:cs typeface="Arial"/>
              </a:rPr>
              <a:t> geleneksel/NY</a:t>
            </a:r>
            <a:r>
              <a:rPr sz="1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404040"/>
                </a:solidFill>
                <a:latin typeface="Arial"/>
                <a:cs typeface="Arial"/>
              </a:rPr>
              <a:t>tartışması, </a:t>
            </a:r>
            <a:r>
              <a:rPr sz="1200" spc="-155" dirty="0">
                <a:solidFill>
                  <a:srgbClr val="404040"/>
                </a:solidFill>
                <a:latin typeface="Arial"/>
                <a:cs typeface="Arial"/>
              </a:rPr>
              <a:t>NY</a:t>
            </a:r>
            <a:r>
              <a:rPr sz="12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404040"/>
                </a:solidFill>
                <a:latin typeface="Arial"/>
                <a:cs typeface="Arial"/>
              </a:rPr>
              <a:t>lehinde</a:t>
            </a:r>
            <a:r>
              <a:rPr sz="12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404040"/>
                </a:solidFill>
                <a:latin typeface="Arial"/>
                <a:cs typeface="Arial"/>
              </a:rPr>
              <a:t>kararlarla</a:t>
            </a:r>
            <a:r>
              <a:rPr sz="12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404040"/>
                </a:solidFill>
                <a:latin typeface="Arial"/>
                <a:cs typeface="Arial"/>
              </a:rPr>
              <a:t>sonuçlanma</a:t>
            </a:r>
            <a:r>
              <a:rPr sz="12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404040"/>
                </a:solidFill>
                <a:latin typeface="Arial"/>
                <a:cs typeface="Arial"/>
              </a:rPr>
              <a:t>yönünde</a:t>
            </a:r>
            <a:r>
              <a:rPr sz="12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404040"/>
                </a:solidFill>
                <a:latin typeface="Arial"/>
                <a:cs typeface="Arial"/>
              </a:rPr>
              <a:t>değişmektedir.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"/>
            </a:pPr>
            <a:endParaRPr sz="145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1666"/>
              <a:buFont typeface="Wingdings"/>
              <a:buChar char=""/>
              <a:tabLst>
                <a:tab pos="134620" algn="l"/>
              </a:tabLst>
            </a:pPr>
            <a:r>
              <a:rPr sz="1200" spc="-55" dirty="0">
                <a:solidFill>
                  <a:srgbClr val="404040"/>
                </a:solidFill>
                <a:latin typeface="Arial"/>
                <a:cs typeface="Arial"/>
              </a:rPr>
              <a:t>Geçerli </a:t>
            </a:r>
            <a:r>
              <a:rPr sz="1200" spc="-50" dirty="0">
                <a:solidFill>
                  <a:srgbClr val="404040"/>
                </a:solidFill>
                <a:latin typeface="Arial"/>
                <a:cs typeface="Arial"/>
              </a:rPr>
              <a:t>neden </a:t>
            </a:r>
            <a:r>
              <a:rPr sz="1200" spc="-55" dirty="0">
                <a:solidFill>
                  <a:srgbClr val="404040"/>
                </a:solidFill>
                <a:latin typeface="Arial"/>
                <a:cs typeface="Arial"/>
              </a:rPr>
              <a:t>olmadığı </a:t>
            </a:r>
            <a:r>
              <a:rPr sz="1200" spc="-35" dirty="0">
                <a:solidFill>
                  <a:srgbClr val="404040"/>
                </a:solidFill>
                <a:latin typeface="Arial"/>
                <a:cs typeface="Arial"/>
              </a:rPr>
              <a:t>durumlarda </a:t>
            </a:r>
            <a:r>
              <a:rPr sz="1200" spc="-25" dirty="0">
                <a:solidFill>
                  <a:srgbClr val="404040"/>
                </a:solidFill>
                <a:latin typeface="Arial"/>
                <a:cs typeface="Arial"/>
              </a:rPr>
              <a:t>artık </a:t>
            </a:r>
            <a:r>
              <a:rPr sz="1200" spc="-155" dirty="0">
                <a:solidFill>
                  <a:srgbClr val="404040"/>
                </a:solidFill>
                <a:latin typeface="Arial"/>
                <a:cs typeface="Arial"/>
              </a:rPr>
              <a:t>NY </a:t>
            </a:r>
            <a:r>
              <a:rPr sz="1200" spc="-35" dirty="0">
                <a:solidFill>
                  <a:srgbClr val="404040"/>
                </a:solidFill>
                <a:latin typeface="Arial"/>
                <a:cs typeface="Arial"/>
              </a:rPr>
              <a:t>ortamlarda </a:t>
            </a:r>
            <a:r>
              <a:rPr sz="1200" spc="-40" dirty="0">
                <a:solidFill>
                  <a:srgbClr val="404040"/>
                </a:solidFill>
                <a:latin typeface="Arial"/>
                <a:cs typeface="Arial"/>
              </a:rPr>
              <a:t>geliştirme </a:t>
            </a:r>
            <a:r>
              <a:rPr sz="1200" spc="-85" dirty="0">
                <a:solidFill>
                  <a:srgbClr val="404040"/>
                </a:solidFill>
                <a:latin typeface="Arial"/>
                <a:cs typeface="Arial"/>
              </a:rPr>
              <a:t>çalışması </a:t>
            </a:r>
            <a:r>
              <a:rPr sz="1200" spc="-65" dirty="0">
                <a:solidFill>
                  <a:srgbClr val="404040"/>
                </a:solidFill>
                <a:latin typeface="Arial"/>
                <a:cs typeface="Arial"/>
              </a:rPr>
              <a:t>yapmak</a:t>
            </a:r>
            <a:r>
              <a:rPr sz="1200" spc="-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404040"/>
                </a:solidFill>
                <a:latin typeface="Arial"/>
                <a:cs typeface="Arial"/>
              </a:rPr>
              <a:t>gerekmektedir.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Wingdings"/>
              <a:buChar char=""/>
            </a:pPr>
            <a:endParaRPr sz="145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buClr>
                <a:srgbClr val="1CACE3"/>
              </a:buClr>
              <a:buSzPct val="91666"/>
              <a:buFont typeface="Wingdings"/>
              <a:buChar char=""/>
              <a:tabLst>
                <a:tab pos="134620" algn="l"/>
              </a:tabLst>
            </a:pPr>
            <a:r>
              <a:rPr sz="1200" spc="-9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200" spc="-35" dirty="0">
                <a:solidFill>
                  <a:srgbClr val="404040"/>
                </a:solidFill>
                <a:latin typeface="Arial"/>
                <a:cs typeface="Arial"/>
              </a:rPr>
              <a:t>bölümde </a:t>
            </a:r>
            <a:r>
              <a:rPr sz="1200" spc="-60" dirty="0">
                <a:solidFill>
                  <a:srgbClr val="404040"/>
                </a:solidFill>
                <a:latin typeface="Arial"/>
                <a:cs typeface="Arial"/>
              </a:rPr>
              <a:t>önce </a:t>
            </a:r>
            <a:r>
              <a:rPr sz="1200" spc="-155" dirty="0">
                <a:solidFill>
                  <a:srgbClr val="404040"/>
                </a:solidFill>
                <a:latin typeface="Arial"/>
                <a:cs typeface="Arial"/>
              </a:rPr>
              <a:t>NY </a:t>
            </a:r>
            <a:r>
              <a:rPr sz="1200" spc="-55" dirty="0">
                <a:solidFill>
                  <a:srgbClr val="404040"/>
                </a:solidFill>
                <a:latin typeface="Arial"/>
                <a:cs typeface="Arial"/>
              </a:rPr>
              <a:t>kavramlar </a:t>
            </a:r>
            <a:r>
              <a:rPr sz="1200" spc="-100" dirty="0">
                <a:solidFill>
                  <a:srgbClr val="404040"/>
                </a:solidFill>
                <a:latin typeface="Arial"/>
                <a:cs typeface="Arial"/>
              </a:rPr>
              <a:t>kısaca </a:t>
            </a:r>
            <a:r>
              <a:rPr sz="1200" spc="-55" dirty="0">
                <a:solidFill>
                  <a:srgbClr val="404040"/>
                </a:solidFill>
                <a:latin typeface="Arial"/>
                <a:cs typeface="Arial"/>
              </a:rPr>
              <a:t>özetlenecek </a:t>
            </a:r>
            <a:r>
              <a:rPr sz="1200" spc="-8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200" spc="-60" dirty="0">
                <a:solidFill>
                  <a:srgbClr val="404040"/>
                </a:solidFill>
                <a:latin typeface="Arial"/>
                <a:cs typeface="Arial"/>
              </a:rPr>
              <a:t>sonra </a:t>
            </a:r>
            <a:r>
              <a:rPr sz="1200" spc="-65" dirty="0">
                <a:solidFill>
                  <a:srgbClr val="404040"/>
                </a:solidFill>
                <a:latin typeface="Arial"/>
                <a:cs typeface="Arial"/>
              </a:rPr>
              <a:t>çözümleme </a:t>
            </a:r>
            <a:r>
              <a:rPr sz="1200" spc="-25" dirty="0">
                <a:solidFill>
                  <a:srgbClr val="404040"/>
                </a:solidFill>
                <a:latin typeface="Arial"/>
                <a:cs typeface="Arial"/>
              </a:rPr>
              <a:t>teknikleri</a:t>
            </a:r>
            <a:r>
              <a:rPr sz="12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404040"/>
                </a:solidFill>
                <a:latin typeface="Arial"/>
                <a:cs typeface="Arial"/>
              </a:rPr>
              <a:t>sunulacaktır.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CACE3"/>
              </a:buClr>
              <a:buFont typeface="Wingdings"/>
              <a:buChar char=""/>
            </a:pPr>
            <a:endParaRPr sz="1200">
              <a:latin typeface="Times New Roman"/>
              <a:cs typeface="Times New Roman"/>
            </a:endParaRPr>
          </a:p>
          <a:p>
            <a:pPr marL="104139" marR="5080" indent="-91440">
              <a:lnSpc>
                <a:spcPct val="119400"/>
              </a:lnSpc>
              <a:buClr>
                <a:srgbClr val="1CACE3"/>
              </a:buClr>
              <a:buSzPct val="91666"/>
              <a:buFont typeface="Wingdings"/>
              <a:buChar char=""/>
              <a:tabLst>
                <a:tab pos="134620" algn="l"/>
              </a:tabLst>
            </a:pPr>
            <a:r>
              <a:rPr sz="1200" spc="-70" dirty="0">
                <a:solidFill>
                  <a:srgbClr val="404040"/>
                </a:solidFill>
                <a:latin typeface="Arial"/>
                <a:cs typeface="Arial"/>
              </a:rPr>
              <a:t>Geleneksel </a:t>
            </a:r>
            <a:r>
              <a:rPr sz="1200" spc="-60" dirty="0">
                <a:solidFill>
                  <a:srgbClr val="404040"/>
                </a:solidFill>
                <a:latin typeface="Arial"/>
                <a:cs typeface="Arial"/>
              </a:rPr>
              <a:t>yaklaşımların </a:t>
            </a:r>
            <a:r>
              <a:rPr sz="1200" spc="-45" dirty="0">
                <a:solidFill>
                  <a:srgbClr val="404040"/>
                </a:solidFill>
                <a:latin typeface="Arial"/>
                <a:cs typeface="Arial"/>
              </a:rPr>
              <a:t>geldiği </a:t>
            </a:r>
            <a:r>
              <a:rPr sz="1200" spc="-50" dirty="0">
                <a:solidFill>
                  <a:srgbClr val="404040"/>
                </a:solidFill>
                <a:latin typeface="Arial"/>
                <a:cs typeface="Arial"/>
              </a:rPr>
              <a:t>noktaya, </a:t>
            </a:r>
            <a:r>
              <a:rPr sz="1200" spc="-155" dirty="0">
                <a:solidFill>
                  <a:srgbClr val="404040"/>
                </a:solidFill>
                <a:latin typeface="Arial"/>
                <a:cs typeface="Arial"/>
              </a:rPr>
              <a:t>NY </a:t>
            </a:r>
            <a:r>
              <a:rPr sz="1200" spc="-60" dirty="0">
                <a:solidFill>
                  <a:srgbClr val="404040"/>
                </a:solidFill>
                <a:latin typeface="Arial"/>
                <a:cs typeface="Arial"/>
              </a:rPr>
              <a:t>yaklaşımlar </a:t>
            </a:r>
            <a:r>
              <a:rPr sz="1200" spc="-80" dirty="0">
                <a:solidFill>
                  <a:srgbClr val="404040"/>
                </a:solidFill>
                <a:latin typeface="Arial"/>
                <a:cs typeface="Arial"/>
              </a:rPr>
              <a:t>çabucak </a:t>
            </a:r>
            <a:r>
              <a:rPr sz="1200" spc="-55" dirty="0">
                <a:solidFill>
                  <a:srgbClr val="404040"/>
                </a:solidFill>
                <a:latin typeface="Arial"/>
                <a:cs typeface="Arial"/>
              </a:rPr>
              <a:t>gelerek, </a:t>
            </a:r>
            <a:r>
              <a:rPr sz="1200" spc="-50" dirty="0">
                <a:solidFill>
                  <a:srgbClr val="404040"/>
                </a:solidFill>
                <a:latin typeface="Arial"/>
                <a:cs typeface="Arial"/>
              </a:rPr>
              <a:t>kabul </a:t>
            </a:r>
            <a:r>
              <a:rPr sz="1200" spc="-55" dirty="0">
                <a:solidFill>
                  <a:srgbClr val="404040"/>
                </a:solidFill>
                <a:latin typeface="Arial"/>
                <a:cs typeface="Arial"/>
              </a:rPr>
              <a:t>görmüş </a:t>
            </a:r>
            <a:r>
              <a:rPr sz="1200" spc="-20" dirty="0">
                <a:solidFill>
                  <a:srgbClr val="404040"/>
                </a:solidFill>
                <a:latin typeface="Arial"/>
                <a:cs typeface="Arial"/>
              </a:rPr>
              <a:t>metodolojiler </a:t>
            </a:r>
            <a:r>
              <a:rPr sz="1200" spc="-90" dirty="0">
                <a:solidFill>
                  <a:srgbClr val="404040"/>
                </a:solidFill>
                <a:latin typeface="Arial"/>
                <a:cs typeface="Arial"/>
              </a:rPr>
              <a:t>yaygınca </a:t>
            </a:r>
            <a:r>
              <a:rPr sz="1200" spc="-25" dirty="0">
                <a:solidFill>
                  <a:srgbClr val="404040"/>
                </a:solidFill>
                <a:latin typeface="Arial"/>
                <a:cs typeface="Arial"/>
              </a:rPr>
              <a:t>bilinen  </a:t>
            </a:r>
            <a:r>
              <a:rPr sz="1200" spc="-35" dirty="0">
                <a:solidFill>
                  <a:srgbClr val="404040"/>
                </a:solidFill>
                <a:latin typeface="Arial"/>
                <a:cs typeface="Arial"/>
              </a:rPr>
              <a:t>standartlar halinde</a:t>
            </a:r>
            <a:r>
              <a:rPr sz="12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404040"/>
                </a:solidFill>
                <a:latin typeface="Arial"/>
                <a:cs typeface="Arial"/>
              </a:rPr>
              <a:t>gelişmiştir.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Wingdings"/>
              <a:buChar char=""/>
            </a:pPr>
            <a:endParaRPr sz="1450">
              <a:latin typeface="Times New Roman"/>
              <a:cs typeface="Times New Roman"/>
            </a:endParaRPr>
          </a:p>
          <a:p>
            <a:pPr marL="134620" indent="-12192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1666"/>
              <a:buFont typeface="Wingdings"/>
              <a:buChar char=""/>
              <a:tabLst>
                <a:tab pos="135255" algn="l"/>
              </a:tabLst>
            </a:pPr>
            <a:r>
              <a:rPr sz="1200" spc="-50" dirty="0">
                <a:solidFill>
                  <a:srgbClr val="404040"/>
                </a:solidFill>
                <a:latin typeface="Arial"/>
                <a:cs typeface="Arial"/>
              </a:rPr>
              <a:t>Hatta </a:t>
            </a:r>
            <a:r>
              <a:rPr sz="1200" spc="-35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200" spc="-55" dirty="0">
                <a:solidFill>
                  <a:srgbClr val="404040"/>
                </a:solidFill>
                <a:latin typeface="Arial"/>
                <a:cs typeface="Arial"/>
              </a:rPr>
              <a:t>yaklaşımlardaki </a:t>
            </a:r>
            <a:r>
              <a:rPr sz="1200" spc="-35" dirty="0">
                <a:solidFill>
                  <a:srgbClr val="404040"/>
                </a:solidFill>
                <a:latin typeface="Arial"/>
                <a:cs typeface="Arial"/>
              </a:rPr>
              <a:t>benzerlikler</a:t>
            </a:r>
            <a:r>
              <a:rPr sz="1200" spc="-2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200" spc="-65" dirty="0">
                <a:solidFill>
                  <a:srgbClr val="404040"/>
                </a:solidFill>
                <a:latin typeface="Arial"/>
                <a:cs typeface="Arial"/>
              </a:rPr>
              <a:t>piyasanın da </a:t>
            </a:r>
            <a:r>
              <a:rPr sz="1200" spc="-50" dirty="0">
                <a:solidFill>
                  <a:srgbClr val="404040"/>
                </a:solidFill>
                <a:latin typeface="Arial"/>
                <a:cs typeface="Arial"/>
              </a:rPr>
              <a:t>motivasyonu </a:t>
            </a:r>
            <a:r>
              <a:rPr sz="1200" spc="-60" dirty="0">
                <a:solidFill>
                  <a:srgbClr val="404040"/>
                </a:solidFill>
                <a:latin typeface="Arial"/>
                <a:cs typeface="Arial"/>
              </a:rPr>
              <a:t>sonucunda </a:t>
            </a:r>
            <a:r>
              <a:rPr sz="1200" spc="-55" dirty="0">
                <a:solidFill>
                  <a:srgbClr val="404040"/>
                </a:solidFill>
                <a:latin typeface="Arial"/>
                <a:cs typeface="Arial"/>
              </a:rPr>
              <a:t>değişik </a:t>
            </a:r>
            <a:r>
              <a:rPr sz="1200" spc="-60" dirty="0">
                <a:solidFill>
                  <a:srgbClr val="404040"/>
                </a:solidFill>
                <a:latin typeface="Arial"/>
                <a:cs typeface="Arial"/>
              </a:rPr>
              <a:t>yaklaşımlar </a:t>
            </a:r>
            <a:r>
              <a:rPr sz="1200" spc="-70" dirty="0">
                <a:solidFill>
                  <a:srgbClr val="404040"/>
                </a:solidFill>
                <a:latin typeface="Arial"/>
                <a:cs typeface="Arial"/>
              </a:rPr>
              <a:t>arasında </a:t>
            </a:r>
            <a:r>
              <a:rPr sz="1200" spc="-45" dirty="0">
                <a:solidFill>
                  <a:srgbClr val="404040"/>
                </a:solidFill>
                <a:latin typeface="Arial"/>
                <a:cs typeface="Arial"/>
              </a:rPr>
              <a:t>uyum</a:t>
            </a:r>
            <a:endParaRPr sz="12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spcBef>
                <a:spcPts val="300"/>
              </a:spcBef>
            </a:pPr>
            <a:r>
              <a:rPr sz="1200" spc="-60" dirty="0">
                <a:solidFill>
                  <a:srgbClr val="404040"/>
                </a:solidFill>
                <a:latin typeface="Arial"/>
                <a:cs typeface="Arial"/>
              </a:rPr>
              <a:t>çalışmaları </a:t>
            </a:r>
            <a:r>
              <a:rPr sz="1200" spc="-55" dirty="0">
                <a:solidFill>
                  <a:srgbClr val="404040"/>
                </a:solidFill>
                <a:latin typeface="Arial"/>
                <a:cs typeface="Arial"/>
              </a:rPr>
              <a:t>yapılmıştır.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buClr>
                <a:srgbClr val="1CACE3"/>
              </a:buClr>
              <a:buSzPct val="91666"/>
              <a:buFont typeface="Wingdings"/>
              <a:buChar char=""/>
              <a:tabLst>
                <a:tab pos="134620" algn="l"/>
              </a:tabLst>
            </a:pPr>
            <a:r>
              <a:rPr sz="1200" spc="-70" dirty="0">
                <a:solidFill>
                  <a:srgbClr val="404040"/>
                </a:solidFill>
                <a:latin typeface="Arial"/>
                <a:cs typeface="Arial"/>
              </a:rPr>
              <a:t>Fusion </a:t>
            </a:r>
            <a:r>
              <a:rPr sz="1200" spc="-8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200" spc="-70" dirty="0">
                <a:solidFill>
                  <a:srgbClr val="404040"/>
                </a:solidFill>
                <a:latin typeface="Arial"/>
                <a:cs typeface="Arial"/>
              </a:rPr>
              <a:t>UML, </a:t>
            </a:r>
            <a:r>
              <a:rPr sz="1200" spc="-35" dirty="0">
                <a:solidFill>
                  <a:srgbClr val="404040"/>
                </a:solidFill>
                <a:latin typeface="Arial"/>
                <a:cs typeface="Arial"/>
              </a:rPr>
              <a:t>bu birleştirme/standartlaşma </a:t>
            </a:r>
            <a:r>
              <a:rPr sz="1200" spc="-55" dirty="0">
                <a:solidFill>
                  <a:srgbClr val="404040"/>
                </a:solidFill>
                <a:latin typeface="Arial"/>
                <a:cs typeface="Arial"/>
              </a:rPr>
              <a:t>çabalarının </a:t>
            </a:r>
            <a:r>
              <a:rPr sz="1200" spc="-80" dirty="0">
                <a:solidFill>
                  <a:srgbClr val="404040"/>
                </a:solidFill>
                <a:latin typeface="Arial"/>
                <a:cs typeface="Arial"/>
              </a:rPr>
              <a:t>başlıca </a:t>
            </a:r>
            <a:r>
              <a:rPr sz="1200" spc="-20" dirty="0">
                <a:solidFill>
                  <a:srgbClr val="404040"/>
                </a:solidFill>
                <a:latin typeface="Arial"/>
                <a:cs typeface="Arial"/>
              </a:rPr>
              <a:t>iki </a:t>
            </a:r>
            <a:r>
              <a:rPr sz="1200" spc="-30" dirty="0">
                <a:solidFill>
                  <a:srgbClr val="404040"/>
                </a:solidFill>
                <a:latin typeface="Arial"/>
                <a:cs typeface="Arial"/>
              </a:rPr>
              <a:t>örneğini</a:t>
            </a:r>
            <a:r>
              <a:rPr sz="1200" spc="-2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404040"/>
                </a:solidFill>
                <a:latin typeface="Arial"/>
                <a:cs typeface="Arial"/>
              </a:rPr>
              <a:t>oluştururlar.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136-B249-4092-88AA-EDCFD132C802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90" dirty="0"/>
              <a:t>Nesneye </a:t>
            </a:r>
            <a:r>
              <a:rPr spc="-370" dirty="0"/>
              <a:t>Yönelik</a:t>
            </a:r>
            <a:r>
              <a:rPr spc="-295" dirty="0"/>
              <a:t> </a:t>
            </a:r>
            <a:r>
              <a:rPr spc="-450" dirty="0"/>
              <a:t>Tasarım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40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33879"/>
            <a:ext cx="7211695" cy="29629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04139" marR="5080" indent="-91440">
              <a:lnSpc>
                <a:spcPts val="2160"/>
              </a:lnSpc>
              <a:spcBef>
                <a:spcPts val="37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Geleneksel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tasarımın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tersine, </a:t>
            </a:r>
            <a:r>
              <a:rPr sz="2000" spc="-254" dirty="0">
                <a:solidFill>
                  <a:srgbClr val="404040"/>
                </a:solidFill>
                <a:latin typeface="Arial"/>
                <a:cs typeface="Arial"/>
              </a:rPr>
              <a:t>NY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tasarımda </a:t>
            </a:r>
            <a:r>
              <a:rPr sz="2000" spc="-254" dirty="0">
                <a:solidFill>
                  <a:srgbClr val="404040"/>
                </a:solidFill>
                <a:latin typeface="Arial"/>
                <a:cs typeface="Arial"/>
              </a:rPr>
              <a:t>NY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çözümlemeden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devir 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alınacak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yapılar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oldukça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sadık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kalınarak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kullanılır.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215265" indent="-202565">
              <a:lnSpc>
                <a:spcPts val="228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Ancak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ihtiyaçlar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çalışmasında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kullanılan </a:t>
            </a:r>
            <a:r>
              <a:rPr sz="2000" spc="-254" dirty="0">
                <a:solidFill>
                  <a:srgbClr val="404040"/>
                </a:solidFill>
                <a:latin typeface="Arial"/>
                <a:cs typeface="Arial"/>
              </a:rPr>
              <a:t>NY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olması</a:t>
            </a:r>
            <a:r>
              <a:rPr sz="2000" spc="-2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gerekmeyen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280"/>
              </a:lnSpc>
            </a:pP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modeller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şekilde </a:t>
            </a:r>
            <a:r>
              <a:rPr sz="2000" spc="-254" dirty="0">
                <a:solidFill>
                  <a:srgbClr val="404040"/>
                </a:solidFill>
                <a:latin typeface="Arial"/>
                <a:cs typeface="Arial"/>
              </a:rPr>
              <a:t>NY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yapılara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yansımalıdır.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04139" marR="38735" indent="-91440">
              <a:lnSpc>
                <a:spcPts val="216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Sonraki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slaytlarda </a:t>
            </a:r>
            <a:r>
              <a:rPr sz="2000" spc="-254" dirty="0">
                <a:solidFill>
                  <a:srgbClr val="404040"/>
                </a:solidFill>
                <a:latin typeface="Arial"/>
                <a:cs typeface="Arial"/>
              </a:rPr>
              <a:t>NY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çözümlemeden </a:t>
            </a:r>
            <a:r>
              <a:rPr sz="2000" spc="-254" dirty="0">
                <a:solidFill>
                  <a:srgbClr val="404040"/>
                </a:solidFill>
                <a:latin typeface="Arial"/>
                <a:cs typeface="Arial"/>
              </a:rPr>
              <a:t>NY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Tasarıma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geçişte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kullanılan 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kavram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ortamları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gösterilmektedir.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BC61-9517-4BF5-A08D-7629A3F6BE10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753427"/>
            <a:ext cx="6953250" cy="9302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ts val="3279"/>
              </a:lnSpc>
              <a:spcBef>
                <a:spcPts val="675"/>
              </a:spcBef>
            </a:pPr>
            <a:r>
              <a:rPr sz="3200" u="none" spc="-280" dirty="0"/>
              <a:t>Nesneye </a:t>
            </a:r>
            <a:r>
              <a:rPr sz="3200" u="none" spc="-270" dirty="0"/>
              <a:t>Yönelik </a:t>
            </a:r>
            <a:r>
              <a:rPr sz="3200" u="none" spc="-320" dirty="0"/>
              <a:t>Yaklaşımda </a:t>
            </a:r>
            <a:r>
              <a:rPr sz="3200" u="none" spc="-245" dirty="0"/>
              <a:t>Çözümlemeden  </a:t>
            </a:r>
            <a:r>
              <a:rPr sz="3200" u="none" spc="-320" dirty="0"/>
              <a:t>Tasarıma</a:t>
            </a:r>
            <a:r>
              <a:rPr sz="3200" u="none" spc="-185" dirty="0"/>
              <a:t> </a:t>
            </a:r>
            <a:r>
              <a:rPr sz="3200" u="none" spc="-315" dirty="0"/>
              <a:t>Geçiş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41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1421606" y="2118044"/>
            <a:ext cx="6322218" cy="3214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F6B0290-F083-4B64-8997-44694C0215D1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753427"/>
            <a:ext cx="6953250" cy="9302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ts val="3279"/>
              </a:lnSpc>
              <a:spcBef>
                <a:spcPts val="675"/>
              </a:spcBef>
            </a:pPr>
            <a:r>
              <a:rPr sz="3200" u="none" spc="-280" dirty="0">
                <a:solidFill>
                  <a:srgbClr val="1F3863"/>
                </a:solidFill>
              </a:rPr>
              <a:t>Nesneye </a:t>
            </a:r>
            <a:r>
              <a:rPr sz="3200" u="none" spc="-270" dirty="0">
                <a:solidFill>
                  <a:srgbClr val="1F3863"/>
                </a:solidFill>
              </a:rPr>
              <a:t>Yönelik </a:t>
            </a:r>
            <a:r>
              <a:rPr sz="3200" u="none" spc="-320" dirty="0">
                <a:solidFill>
                  <a:srgbClr val="1F3863"/>
                </a:solidFill>
              </a:rPr>
              <a:t>Yaklaşımda </a:t>
            </a:r>
            <a:r>
              <a:rPr sz="3200" u="none" spc="-245" dirty="0">
                <a:solidFill>
                  <a:srgbClr val="1F3863"/>
                </a:solidFill>
              </a:rPr>
              <a:t>Çözümlemeden  </a:t>
            </a:r>
            <a:r>
              <a:rPr sz="3200" u="none" spc="-320" dirty="0">
                <a:solidFill>
                  <a:srgbClr val="1F3863"/>
                </a:solidFill>
              </a:rPr>
              <a:t>Tasarıma</a:t>
            </a:r>
            <a:r>
              <a:rPr sz="3200" u="none" spc="-185" dirty="0">
                <a:solidFill>
                  <a:srgbClr val="1F3863"/>
                </a:solidFill>
              </a:rPr>
              <a:t> </a:t>
            </a:r>
            <a:r>
              <a:rPr sz="3200" u="none" spc="-315" dirty="0">
                <a:solidFill>
                  <a:srgbClr val="1F3863"/>
                </a:solidFill>
              </a:rPr>
              <a:t>Geçiş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42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1419050" y="2201870"/>
            <a:ext cx="6320182" cy="3243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9A20364-2805-4723-829A-FBB61CABD4D1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753427"/>
            <a:ext cx="6953250" cy="9302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ts val="3279"/>
              </a:lnSpc>
              <a:spcBef>
                <a:spcPts val="675"/>
              </a:spcBef>
            </a:pPr>
            <a:r>
              <a:rPr sz="3200" u="none" spc="-280" dirty="0">
                <a:solidFill>
                  <a:srgbClr val="1F3863"/>
                </a:solidFill>
              </a:rPr>
              <a:t>Nesneye </a:t>
            </a:r>
            <a:r>
              <a:rPr sz="3200" u="none" spc="-270" dirty="0">
                <a:solidFill>
                  <a:srgbClr val="1F3863"/>
                </a:solidFill>
              </a:rPr>
              <a:t>Yönelik </a:t>
            </a:r>
            <a:r>
              <a:rPr sz="3200" u="none" spc="-320" dirty="0">
                <a:solidFill>
                  <a:srgbClr val="1F3863"/>
                </a:solidFill>
              </a:rPr>
              <a:t>Yaklaşımda </a:t>
            </a:r>
            <a:r>
              <a:rPr sz="3200" u="none" spc="-245" dirty="0">
                <a:solidFill>
                  <a:srgbClr val="1F3863"/>
                </a:solidFill>
              </a:rPr>
              <a:t>Çözümlemeden  </a:t>
            </a:r>
            <a:r>
              <a:rPr sz="3200" u="none" spc="-320" dirty="0">
                <a:solidFill>
                  <a:srgbClr val="1F3863"/>
                </a:solidFill>
              </a:rPr>
              <a:t>Tasarıma</a:t>
            </a:r>
            <a:r>
              <a:rPr sz="3200" u="none" spc="-185" dirty="0">
                <a:solidFill>
                  <a:srgbClr val="1F3863"/>
                </a:solidFill>
              </a:rPr>
              <a:t> </a:t>
            </a:r>
            <a:r>
              <a:rPr sz="3200" u="none" spc="-315" dirty="0">
                <a:solidFill>
                  <a:srgbClr val="1F3863"/>
                </a:solidFill>
              </a:rPr>
              <a:t>Geçiş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43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1422548" y="2199303"/>
            <a:ext cx="6320328" cy="3248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CECE838-D51E-41B0-8D66-DB54341523F5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753427"/>
            <a:ext cx="6953250" cy="9302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ts val="3279"/>
              </a:lnSpc>
              <a:spcBef>
                <a:spcPts val="675"/>
              </a:spcBef>
            </a:pPr>
            <a:r>
              <a:rPr sz="3200" u="none" spc="-280" dirty="0">
                <a:solidFill>
                  <a:srgbClr val="1F3863"/>
                </a:solidFill>
              </a:rPr>
              <a:t>Nesneye </a:t>
            </a:r>
            <a:r>
              <a:rPr sz="3200" u="none" spc="-270" dirty="0">
                <a:solidFill>
                  <a:srgbClr val="1F3863"/>
                </a:solidFill>
              </a:rPr>
              <a:t>Yönelik </a:t>
            </a:r>
            <a:r>
              <a:rPr sz="3200" u="none" spc="-320" dirty="0">
                <a:solidFill>
                  <a:srgbClr val="1F3863"/>
                </a:solidFill>
              </a:rPr>
              <a:t>Yaklaşımda </a:t>
            </a:r>
            <a:r>
              <a:rPr sz="3200" u="none" spc="-245" dirty="0">
                <a:solidFill>
                  <a:srgbClr val="1F3863"/>
                </a:solidFill>
              </a:rPr>
              <a:t>Çözümlemeden  </a:t>
            </a:r>
            <a:r>
              <a:rPr sz="3200" u="none" spc="-320" dirty="0">
                <a:solidFill>
                  <a:srgbClr val="1F3863"/>
                </a:solidFill>
              </a:rPr>
              <a:t>Tasarıma</a:t>
            </a:r>
            <a:r>
              <a:rPr sz="3200" u="none" spc="-185" dirty="0">
                <a:solidFill>
                  <a:srgbClr val="1F3863"/>
                </a:solidFill>
              </a:rPr>
              <a:t> </a:t>
            </a:r>
            <a:r>
              <a:rPr sz="3200" u="none" spc="-315" dirty="0">
                <a:solidFill>
                  <a:srgbClr val="1F3863"/>
                </a:solidFill>
              </a:rPr>
              <a:t>Geçiş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44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1407790" y="2195662"/>
            <a:ext cx="6321275" cy="3213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3895AB0-8C77-4F31-BA40-F357FA2DBD8B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753427"/>
            <a:ext cx="6953250" cy="9302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ts val="3279"/>
              </a:lnSpc>
              <a:spcBef>
                <a:spcPts val="675"/>
              </a:spcBef>
            </a:pPr>
            <a:r>
              <a:rPr sz="3200" u="none" spc="-280" dirty="0">
                <a:solidFill>
                  <a:srgbClr val="1F3863"/>
                </a:solidFill>
              </a:rPr>
              <a:t>Nesneye </a:t>
            </a:r>
            <a:r>
              <a:rPr sz="3200" u="none" spc="-270" dirty="0">
                <a:solidFill>
                  <a:srgbClr val="1F3863"/>
                </a:solidFill>
              </a:rPr>
              <a:t>Yönelik </a:t>
            </a:r>
            <a:r>
              <a:rPr sz="3200" u="none" spc="-320" dirty="0">
                <a:solidFill>
                  <a:srgbClr val="1F3863"/>
                </a:solidFill>
              </a:rPr>
              <a:t>Yaklaşımda </a:t>
            </a:r>
            <a:r>
              <a:rPr sz="3200" u="none" spc="-245" dirty="0">
                <a:solidFill>
                  <a:srgbClr val="1F3863"/>
                </a:solidFill>
              </a:rPr>
              <a:t>Çözümlemeden  </a:t>
            </a:r>
            <a:r>
              <a:rPr sz="3200" u="none" spc="-320" dirty="0">
                <a:solidFill>
                  <a:srgbClr val="1F3863"/>
                </a:solidFill>
              </a:rPr>
              <a:t>Tasarıma</a:t>
            </a:r>
            <a:r>
              <a:rPr sz="3200" u="none" spc="-185" dirty="0">
                <a:solidFill>
                  <a:srgbClr val="1F3863"/>
                </a:solidFill>
              </a:rPr>
              <a:t> </a:t>
            </a:r>
            <a:r>
              <a:rPr sz="3200" u="none" spc="-315" dirty="0">
                <a:solidFill>
                  <a:srgbClr val="1F3863"/>
                </a:solidFill>
              </a:rPr>
              <a:t>Geçiş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45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810577" y="1833879"/>
            <a:ext cx="7352030" cy="396430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04139" marR="552450" indent="-91440">
              <a:lnSpc>
                <a:spcPts val="2160"/>
              </a:lnSpc>
              <a:spcBef>
                <a:spcPts val="37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Geleneksel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254" dirty="0">
                <a:solidFill>
                  <a:srgbClr val="404040"/>
                </a:solidFill>
                <a:latin typeface="Arial"/>
                <a:cs typeface="Arial"/>
              </a:rPr>
              <a:t>NY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yaklaşımlarında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en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büyük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fark,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yapısal 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modellemelerde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ortaya</a:t>
            </a: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çıkar.</a:t>
            </a:r>
            <a:endParaRPr sz="2000">
              <a:latin typeface="Arial"/>
              <a:cs typeface="Arial"/>
            </a:endParaRPr>
          </a:p>
          <a:p>
            <a:pPr marL="104139" marR="64135" indent="-91440">
              <a:lnSpc>
                <a:spcPts val="2160"/>
              </a:lnSpc>
              <a:spcBef>
                <a:spcPts val="14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Bütüncül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yaklaşımla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geleneksel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tasarımda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merkezi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yapı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kontrol 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hiyerarşisi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kurulurken </a:t>
            </a:r>
            <a:r>
              <a:rPr sz="2000" spc="-254" dirty="0">
                <a:solidFill>
                  <a:srgbClr val="404040"/>
                </a:solidFill>
                <a:latin typeface="Arial"/>
                <a:cs typeface="Arial"/>
              </a:rPr>
              <a:t>NY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yaklaşımda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dağıtık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yapı </a:t>
            </a: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söz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konusudur.</a:t>
            </a:r>
            <a:endParaRPr sz="2000">
              <a:latin typeface="Arial"/>
              <a:cs typeface="Arial"/>
            </a:endParaRPr>
          </a:p>
          <a:p>
            <a:pPr marL="104139" marR="668020" indent="-91440">
              <a:lnSpc>
                <a:spcPts val="2160"/>
              </a:lnSpc>
              <a:spcBef>
                <a:spcPts val="14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Sistem,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etkileşimleri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belirtilen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bağımsız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nesnelerin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tümü</a:t>
            </a:r>
            <a:r>
              <a:rPr sz="2000" spc="-2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olarak 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yapılanır.</a:t>
            </a:r>
            <a:endParaRPr sz="20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113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Kontrol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kavramı da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benzer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şekildedir.</a:t>
            </a:r>
            <a:endParaRPr sz="2000">
              <a:latin typeface="Arial"/>
              <a:cs typeface="Arial"/>
            </a:endParaRPr>
          </a:p>
          <a:p>
            <a:pPr marL="104139" indent="-91440">
              <a:lnSpc>
                <a:spcPts val="228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Sistemin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durumu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dolayısıyla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kontrol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mekanizması,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geleneksel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280"/>
              </a:lnSpc>
            </a:pP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yaklaşımda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merkezidir.</a:t>
            </a:r>
            <a:endParaRPr sz="2000">
              <a:latin typeface="Arial"/>
              <a:cs typeface="Arial"/>
            </a:endParaRPr>
          </a:p>
          <a:p>
            <a:pPr marL="104139" indent="-91440">
              <a:lnSpc>
                <a:spcPts val="2280"/>
              </a:lnSpc>
              <a:spcBef>
                <a:spcPts val="116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254" dirty="0">
                <a:solidFill>
                  <a:srgbClr val="404040"/>
                </a:solidFill>
                <a:latin typeface="Arial"/>
                <a:cs typeface="Arial"/>
              </a:rPr>
              <a:t>NY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yaklaşımda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ise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iletilerle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bağlantı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kurulan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dağıtık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nesneler,</a:t>
            </a:r>
            <a:r>
              <a:rPr sz="2000" spc="-3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sistemin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280"/>
              </a:lnSpc>
            </a:pP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genel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durumunu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belirler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kontrol</a:t>
            </a:r>
            <a:r>
              <a:rPr sz="2000" spc="-3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dağıtık olarak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sağlanır.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43CE-6F25-412B-B706-25E065CFDD7C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753427"/>
            <a:ext cx="6953250" cy="9302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ts val="3279"/>
              </a:lnSpc>
              <a:spcBef>
                <a:spcPts val="675"/>
              </a:spcBef>
            </a:pPr>
            <a:r>
              <a:rPr sz="3200" u="none" spc="-280" dirty="0">
                <a:solidFill>
                  <a:srgbClr val="1F3863"/>
                </a:solidFill>
              </a:rPr>
              <a:t>Nesneye </a:t>
            </a:r>
            <a:r>
              <a:rPr sz="3200" u="none" spc="-270" dirty="0">
                <a:solidFill>
                  <a:srgbClr val="1F3863"/>
                </a:solidFill>
              </a:rPr>
              <a:t>Yönelik </a:t>
            </a:r>
            <a:r>
              <a:rPr sz="3200" u="none" spc="-320" dirty="0">
                <a:solidFill>
                  <a:srgbClr val="1F3863"/>
                </a:solidFill>
              </a:rPr>
              <a:t>Yaklaşımda </a:t>
            </a:r>
            <a:r>
              <a:rPr sz="3200" u="none" spc="-245" dirty="0">
                <a:solidFill>
                  <a:srgbClr val="1F3863"/>
                </a:solidFill>
              </a:rPr>
              <a:t>Çözümlemeden  </a:t>
            </a:r>
            <a:r>
              <a:rPr sz="3200" u="none" spc="-320" dirty="0">
                <a:solidFill>
                  <a:srgbClr val="1F3863"/>
                </a:solidFill>
              </a:rPr>
              <a:t>Tasarıma</a:t>
            </a:r>
            <a:r>
              <a:rPr sz="3200" u="none" spc="-185" dirty="0">
                <a:solidFill>
                  <a:srgbClr val="1F3863"/>
                </a:solidFill>
              </a:rPr>
              <a:t> </a:t>
            </a:r>
            <a:r>
              <a:rPr sz="3200" u="none" spc="-315" dirty="0">
                <a:solidFill>
                  <a:srgbClr val="1F3863"/>
                </a:solidFill>
              </a:rPr>
              <a:t>Geçiş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46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902017" y="1775459"/>
            <a:ext cx="7362825" cy="377317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ct val="70500"/>
              </a:lnSpc>
              <a:spcBef>
                <a:spcPts val="875"/>
              </a:spcBef>
            </a:pPr>
            <a:r>
              <a:rPr sz="2200" spc="-55" dirty="0">
                <a:solidFill>
                  <a:srgbClr val="404040"/>
                </a:solidFill>
                <a:latin typeface="Arial"/>
                <a:cs typeface="Arial"/>
              </a:rPr>
              <a:t>Birbirinden farklı </a:t>
            </a:r>
            <a:r>
              <a:rPr sz="2200" spc="-75" dirty="0">
                <a:solidFill>
                  <a:srgbClr val="404040"/>
                </a:solidFill>
                <a:latin typeface="Arial"/>
                <a:cs typeface="Arial"/>
              </a:rPr>
              <a:t>olan </a:t>
            </a:r>
            <a:r>
              <a:rPr sz="2200" spc="-114" dirty="0">
                <a:solidFill>
                  <a:srgbClr val="404040"/>
                </a:solidFill>
                <a:latin typeface="Arial"/>
                <a:cs typeface="Arial"/>
              </a:rPr>
              <a:t>geleneksel </a:t>
            </a:r>
            <a:r>
              <a:rPr sz="2200" spc="-13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200" spc="-285" dirty="0">
                <a:solidFill>
                  <a:srgbClr val="404040"/>
                </a:solidFill>
                <a:latin typeface="Arial"/>
                <a:cs typeface="Arial"/>
              </a:rPr>
              <a:t>NY </a:t>
            </a:r>
            <a:r>
              <a:rPr sz="2200" spc="-90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2200" spc="-35" dirty="0">
                <a:solidFill>
                  <a:srgbClr val="404040"/>
                </a:solidFill>
                <a:latin typeface="Arial"/>
                <a:cs typeface="Arial"/>
              </a:rPr>
              <a:t>metodolojilerinin  </a:t>
            </a:r>
            <a:r>
              <a:rPr sz="2200" spc="-105" dirty="0">
                <a:solidFill>
                  <a:srgbClr val="404040"/>
                </a:solidFill>
                <a:latin typeface="Arial"/>
                <a:cs typeface="Arial"/>
              </a:rPr>
              <a:t>karşılaştırılmasında </a:t>
            </a:r>
            <a:r>
              <a:rPr sz="2200" spc="-80" dirty="0">
                <a:solidFill>
                  <a:srgbClr val="404040"/>
                </a:solidFill>
                <a:latin typeface="Arial"/>
                <a:cs typeface="Arial"/>
              </a:rPr>
              <a:t>kullanılmak </a:t>
            </a:r>
            <a:r>
              <a:rPr sz="2200" spc="-120" dirty="0">
                <a:solidFill>
                  <a:srgbClr val="404040"/>
                </a:solidFill>
                <a:latin typeface="Arial"/>
                <a:cs typeface="Arial"/>
              </a:rPr>
              <a:t>üzere </a:t>
            </a:r>
            <a:r>
              <a:rPr sz="2200" spc="-110" dirty="0">
                <a:solidFill>
                  <a:srgbClr val="404040"/>
                </a:solidFill>
                <a:latin typeface="Arial"/>
                <a:cs typeface="Arial"/>
              </a:rPr>
              <a:t>10 </a:t>
            </a:r>
            <a:r>
              <a:rPr sz="2200" spc="-70" dirty="0">
                <a:solidFill>
                  <a:srgbClr val="404040"/>
                </a:solidFill>
                <a:latin typeface="Arial"/>
                <a:cs typeface="Arial"/>
              </a:rPr>
              <a:t>özellikten </a:t>
            </a:r>
            <a:r>
              <a:rPr sz="2200" spc="-190" dirty="0">
                <a:solidFill>
                  <a:srgbClr val="404040"/>
                </a:solidFill>
                <a:latin typeface="Arial"/>
                <a:cs typeface="Arial"/>
              </a:rPr>
              <a:t>söz</a:t>
            </a:r>
            <a:r>
              <a:rPr sz="2200" spc="-2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Arial"/>
                <a:cs typeface="Arial"/>
              </a:rPr>
              <a:t>edilebilir: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/>
              <a:cs typeface="Times New Roman"/>
            </a:endParaRPr>
          </a:p>
          <a:p>
            <a:pPr marL="606425" indent="-342265">
              <a:lnSpc>
                <a:spcPts val="2240"/>
              </a:lnSpc>
              <a:buClr>
                <a:srgbClr val="1CACE3"/>
              </a:buClr>
              <a:buAutoNum type="arabicPeriod"/>
              <a:tabLst>
                <a:tab pos="606425" algn="l"/>
                <a:tab pos="607060" algn="l"/>
              </a:tabLst>
            </a:pPr>
            <a:r>
              <a:rPr sz="1900" spc="-30" dirty="0">
                <a:solidFill>
                  <a:srgbClr val="404040"/>
                </a:solidFill>
                <a:latin typeface="Arial"/>
                <a:cs typeface="Arial"/>
              </a:rPr>
              <a:t>Modül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sıradüzen</a:t>
            </a:r>
            <a:r>
              <a:rPr sz="1900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gösterimi</a:t>
            </a:r>
            <a:endParaRPr sz="1900">
              <a:latin typeface="Arial"/>
              <a:cs typeface="Arial"/>
            </a:endParaRPr>
          </a:p>
          <a:p>
            <a:pPr marL="606425" indent="-342265">
              <a:lnSpc>
                <a:spcPts val="2200"/>
              </a:lnSpc>
              <a:buClr>
                <a:srgbClr val="1CACE3"/>
              </a:buClr>
              <a:buAutoNum type="arabicPeriod"/>
              <a:tabLst>
                <a:tab pos="606425" algn="l"/>
                <a:tab pos="607060" algn="l"/>
              </a:tabLst>
            </a:pP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Veri </a:t>
            </a:r>
            <a:r>
              <a:rPr sz="1900" spc="-55" dirty="0">
                <a:solidFill>
                  <a:srgbClr val="404040"/>
                </a:solidFill>
                <a:latin typeface="Arial"/>
                <a:cs typeface="Arial"/>
              </a:rPr>
              <a:t>tanımları</a:t>
            </a:r>
            <a:r>
              <a:rPr sz="19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Arial"/>
                <a:cs typeface="Arial"/>
              </a:rPr>
              <a:t>belirtimi</a:t>
            </a:r>
            <a:endParaRPr sz="1900">
              <a:latin typeface="Arial"/>
              <a:cs typeface="Arial"/>
            </a:endParaRPr>
          </a:p>
          <a:p>
            <a:pPr marL="606425" indent="-342265">
              <a:lnSpc>
                <a:spcPts val="2190"/>
              </a:lnSpc>
              <a:buClr>
                <a:srgbClr val="1CACE3"/>
              </a:buClr>
              <a:buAutoNum type="arabicPeriod"/>
              <a:tabLst>
                <a:tab pos="606425" algn="l"/>
                <a:tab pos="607060" algn="l"/>
              </a:tabLst>
            </a:pP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İşlem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mantığı</a:t>
            </a:r>
            <a:r>
              <a:rPr sz="1900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Arial"/>
                <a:cs typeface="Arial"/>
              </a:rPr>
              <a:t>belirtimi</a:t>
            </a:r>
            <a:endParaRPr sz="1900">
              <a:latin typeface="Arial"/>
              <a:cs typeface="Arial"/>
            </a:endParaRPr>
          </a:p>
          <a:p>
            <a:pPr marL="606425" indent="-342265">
              <a:lnSpc>
                <a:spcPts val="2190"/>
              </a:lnSpc>
              <a:buClr>
                <a:srgbClr val="1CACE3"/>
              </a:buClr>
              <a:buAutoNum type="arabicPeriod"/>
              <a:tabLst>
                <a:tab pos="606425" algn="l"/>
                <a:tab pos="607060" algn="l"/>
              </a:tabLst>
            </a:pPr>
            <a:r>
              <a:rPr sz="1900" spc="-130" dirty="0">
                <a:solidFill>
                  <a:srgbClr val="404040"/>
                </a:solidFill>
                <a:latin typeface="Arial"/>
                <a:cs typeface="Arial"/>
              </a:rPr>
              <a:t>Sondan </a:t>
            </a:r>
            <a:r>
              <a:rPr sz="1900" spc="-125" dirty="0">
                <a:solidFill>
                  <a:srgbClr val="404040"/>
                </a:solidFill>
                <a:latin typeface="Arial"/>
                <a:cs typeface="Arial"/>
              </a:rPr>
              <a:t>sona </a:t>
            </a:r>
            <a:r>
              <a:rPr sz="1900" spc="-110" dirty="0">
                <a:solidFill>
                  <a:srgbClr val="404040"/>
                </a:solidFill>
                <a:latin typeface="Arial"/>
                <a:cs typeface="Arial"/>
              </a:rPr>
              <a:t>süreç </a:t>
            </a:r>
            <a:r>
              <a:rPr sz="1900" spc="-80" dirty="0">
                <a:solidFill>
                  <a:srgbClr val="404040"/>
                </a:solidFill>
                <a:latin typeface="Arial"/>
                <a:cs typeface="Arial"/>
              </a:rPr>
              <a:t>sıralamalarının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gösterimi</a:t>
            </a:r>
            <a:endParaRPr sz="1900">
              <a:latin typeface="Arial"/>
              <a:cs typeface="Arial"/>
            </a:endParaRPr>
          </a:p>
          <a:p>
            <a:pPr marL="606425" indent="-342265">
              <a:lnSpc>
                <a:spcPts val="2200"/>
              </a:lnSpc>
              <a:buClr>
                <a:srgbClr val="1CACE3"/>
              </a:buClr>
              <a:buAutoNum type="arabicPeriod"/>
              <a:tabLst>
                <a:tab pos="606425" algn="l"/>
                <a:tab pos="607060" algn="l"/>
              </a:tabLst>
            </a:pPr>
            <a:r>
              <a:rPr sz="1900" spc="-135" dirty="0">
                <a:solidFill>
                  <a:srgbClr val="404040"/>
                </a:solidFill>
                <a:latin typeface="Arial"/>
                <a:cs typeface="Arial"/>
              </a:rPr>
              <a:t>Nesne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durumları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durum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geçişlerinin</a:t>
            </a:r>
            <a:r>
              <a:rPr sz="19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gösterimi</a:t>
            </a:r>
            <a:endParaRPr sz="1900">
              <a:latin typeface="Arial"/>
              <a:cs typeface="Arial"/>
            </a:endParaRPr>
          </a:p>
          <a:p>
            <a:pPr marL="606425" indent="-342265">
              <a:lnSpc>
                <a:spcPts val="2200"/>
              </a:lnSpc>
              <a:buClr>
                <a:srgbClr val="1CACE3"/>
              </a:buClr>
              <a:buAutoNum type="arabicPeriod"/>
              <a:tabLst>
                <a:tab pos="606425" algn="l"/>
                <a:tab pos="607060" algn="l"/>
              </a:tabLst>
            </a:pPr>
            <a:r>
              <a:rPr sz="1900" spc="-120" dirty="0">
                <a:solidFill>
                  <a:srgbClr val="404040"/>
                </a:solidFill>
                <a:latin typeface="Arial"/>
                <a:cs typeface="Arial"/>
              </a:rPr>
              <a:t>Sınıf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ve sıradüzen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404040"/>
                </a:solidFill>
                <a:latin typeface="Arial"/>
                <a:cs typeface="Arial"/>
              </a:rPr>
              <a:t>tanımları</a:t>
            </a:r>
            <a:endParaRPr sz="1900">
              <a:latin typeface="Arial"/>
              <a:cs typeface="Arial"/>
            </a:endParaRPr>
          </a:p>
          <a:p>
            <a:pPr marL="606425" indent="-342265">
              <a:lnSpc>
                <a:spcPts val="2200"/>
              </a:lnSpc>
              <a:buClr>
                <a:srgbClr val="1CACE3"/>
              </a:buClr>
              <a:buAutoNum type="arabicPeriod"/>
              <a:tabLst>
                <a:tab pos="606425" algn="l"/>
                <a:tab pos="607060" algn="l"/>
              </a:tabLst>
            </a:pPr>
            <a:r>
              <a:rPr sz="1900" spc="-100" dirty="0">
                <a:solidFill>
                  <a:srgbClr val="404040"/>
                </a:solidFill>
                <a:latin typeface="Arial"/>
                <a:cs typeface="Arial"/>
              </a:rPr>
              <a:t>Sınıflara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işlemlerin tayin</a:t>
            </a:r>
            <a:r>
              <a:rPr sz="19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edilmesi</a:t>
            </a:r>
            <a:endParaRPr sz="1900">
              <a:latin typeface="Arial"/>
              <a:cs typeface="Arial"/>
            </a:endParaRPr>
          </a:p>
          <a:p>
            <a:pPr marL="606425" indent="-342265">
              <a:lnSpc>
                <a:spcPts val="2190"/>
              </a:lnSpc>
              <a:buClr>
                <a:srgbClr val="1CACE3"/>
              </a:buClr>
              <a:buAutoNum type="arabicPeriod"/>
              <a:tabLst>
                <a:tab pos="606425" algn="l"/>
                <a:tab pos="607060" algn="l"/>
              </a:tabLst>
            </a:pPr>
            <a:r>
              <a:rPr sz="1900" spc="-55" dirty="0">
                <a:solidFill>
                  <a:srgbClr val="404040"/>
                </a:solidFill>
                <a:latin typeface="Arial"/>
                <a:cs typeface="Arial"/>
              </a:rPr>
              <a:t>İşlemlerin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detaylı</a:t>
            </a:r>
            <a:r>
              <a:rPr sz="19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tanımı</a:t>
            </a:r>
            <a:endParaRPr sz="1900">
              <a:latin typeface="Arial"/>
              <a:cs typeface="Arial"/>
            </a:endParaRPr>
          </a:p>
          <a:p>
            <a:pPr marL="606425" indent="-342265">
              <a:lnSpc>
                <a:spcPts val="2190"/>
              </a:lnSpc>
              <a:buClr>
                <a:srgbClr val="1CACE3"/>
              </a:buClr>
              <a:buAutoNum type="arabicPeriod"/>
              <a:tabLst>
                <a:tab pos="606425" algn="l"/>
                <a:tab pos="607060" algn="l"/>
              </a:tabLst>
            </a:pPr>
            <a:r>
              <a:rPr sz="1900" spc="-10" dirty="0">
                <a:solidFill>
                  <a:srgbClr val="404040"/>
                </a:solidFill>
                <a:latin typeface="Arial"/>
                <a:cs typeface="Arial"/>
              </a:rPr>
              <a:t>İleti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bağlantılarının</a:t>
            </a:r>
            <a:r>
              <a:rPr sz="1900" spc="-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Arial"/>
                <a:cs typeface="Arial"/>
              </a:rPr>
              <a:t>belirtimi</a:t>
            </a:r>
            <a:endParaRPr sz="1900">
              <a:latin typeface="Arial"/>
              <a:cs typeface="Arial"/>
            </a:endParaRPr>
          </a:p>
          <a:p>
            <a:pPr marL="606425" indent="-342265">
              <a:lnSpc>
                <a:spcPts val="2240"/>
              </a:lnSpc>
              <a:buClr>
                <a:srgbClr val="1CACE3"/>
              </a:buClr>
              <a:buAutoNum type="arabicPeriod"/>
              <a:tabLst>
                <a:tab pos="607060" algn="l"/>
              </a:tabLst>
            </a:pPr>
            <a:r>
              <a:rPr sz="1900" spc="-120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işlemlerinin</a:t>
            </a:r>
            <a:r>
              <a:rPr sz="19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tanımlanması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5AE7-F8E7-4460-B414-B7F9BEBE145C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06106"/>
            <a:ext cx="69672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310" dirty="0"/>
              <a:t>Nesneye </a:t>
            </a:r>
            <a:r>
              <a:rPr sz="3600" u="none" spc="-290" dirty="0"/>
              <a:t>Yönelik </a:t>
            </a:r>
            <a:r>
              <a:rPr sz="3600" u="none" spc="-350" dirty="0"/>
              <a:t>Tasarım</a:t>
            </a:r>
            <a:r>
              <a:rPr sz="3600" u="none" spc="-165" dirty="0"/>
              <a:t> </a:t>
            </a:r>
            <a:r>
              <a:rPr sz="3600" u="none" spc="-110" dirty="0"/>
              <a:t>Metodolojileri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47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810577" y="1841500"/>
            <a:ext cx="7570470" cy="441134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04139" marR="5080" algn="just">
              <a:lnSpc>
                <a:spcPct val="90300"/>
              </a:lnSpc>
              <a:spcBef>
                <a:spcPts val="285"/>
              </a:spcBef>
            </a:pP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Çözümlemede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olduğu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gibi</a:t>
            </a:r>
            <a:r>
              <a:rPr sz="1600" spc="3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tasarımda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çok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farklı  gibi 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görünen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yöntem 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kullanılmaktadır.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Aslında </a:t>
            </a:r>
            <a:r>
              <a:rPr sz="1600" spc="-25" dirty="0">
                <a:solidFill>
                  <a:srgbClr val="404040"/>
                </a:solidFill>
                <a:latin typeface="Arial"/>
                <a:cs typeface="Arial"/>
              </a:rPr>
              <a:t>metodolojiler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genelde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çözümleme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safhalarını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diğer 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safhalar </a:t>
            </a:r>
            <a:r>
              <a:rPr sz="1600" spc="-30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600" spc="-20" dirty="0">
                <a:solidFill>
                  <a:srgbClr val="404040"/>
                </a:solidFill>
                <a:latin typeface="Arial"/>
                <a:cs typeface="Arial"/>
              </a:rPr>
              <a:t>birlikte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içerirler. </a:t>
            </a:r>
            <a:r>
              <a:rPr sz="1600" spc="-30" dirty="0">
                <a:solidFill>
                  <a:srgbClr val="404040"/>
                </a:solidFill>
                <a:latin typeface="Arial"/>
                <a:cs typeface="Arial"/>
              </a:rPr>
              <a:t>Modüler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yapının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öneminden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daha</a:t>
            </a:r>
            <a:r>
              <a:rPr sz="1600" spc="2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önce </a:t>
            </a:r>
            <a:r>
              <a:rPr sz="1600" spc="-140" dirty="0">
                <a:solidFill>
                  <a:srgbClr val="404040"/>
                </a:solidFill>
                <a:latin typeface="Arial"/>
                <a:cs typeface="Arial"/>
              </a:rPr>
              <a:t>söz 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edilmişti.</a:t>
            </a:r>
            <a:endParaRPr sz="1600">
              <a:latin typeface="Arial"/>
              <a:cs typeface="Arial"/>
            </a:endParaRPr>
          </a:p>
          <a:p>
            <a:pPr marL="104139">
              <a:lnSpc>
                <a:spcPts val="1820"/>
              </a:lnSpc>
              <a:spcBef>
                <a:spcPts val="1200"/>
              </a:spcBef>
            </a:pP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metodunun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modülerlik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ilişkili </a:t>
            </a:r>
            <a:r>
              <a:rPr sz="1600" spc="-204" dirty="0">
                <a:solidFill>
                  <a:srgbClr val="404040"/>
                </a:solidFill>
                <a:latin typeface="Arial"/>
                <a:cs typeface="Arial"/>
              </a:rPr>
              <a:t>NY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kavramlarını desteklemesi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600" spc="-110" dirty="0">
                <a:solidFill>
                  <a:srgbClr val="404040"/>
                </a:solidFill>
                <a:latin typeface="Arial"/>
                <a:cs typeface="Arial"/>
              </a:rPr>
              <a:t>beş</a:t>
            </a:r>
            <a:r>
              <a:rPr sz="1600" spc="-3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kriter</a:t>
            </a:r>
            <a:endParaRPr sz="1600">
              <a:latin typeface="Arial"/>
              <a:cs typeface="Arial"/>
            </a:endParaRPr>
          </a:p>
          <a:p>
            <a:pPr marL="104139">
              <a:lnSpc>
                <a:spcPts val="1820"/>
              </a:lnSpc>
            </a:pP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ortaya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atılmıştır: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398780" marR="610235" indent="-386080">
              <a:lnSpc>
                <a:spcPts val="1720"/>
              </a:lnSpc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1600" b="1" spc="-114" dirty="0">
                <a:solidFill>
                  <a:srgbClr val="C00000"/>
                </a:solidFill>
                <a:latin typeface="Trebuchet MS"/>
                <a:cs typeface="Trebuchet MS"/>
              </a:rPr>
              <a:t>Çözünürlük: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Büyük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problemin,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çözülmesi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daha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kolay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olan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küçük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problemlere 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ayrıştırılması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yöntemidir.</a:t>
            </a:r>
            <a:endParaRPr sz="1600">
              <a:latin typeface="Arial"/>
              <a:cs typeface="Arial"/>
            </a:endParaRPr>
          </a:p>
          <a:p>
            <a:pPr marL="398780" marR="1214755" indent="-386080">
              <a:lnSpc>
                <a:spcPts val="1720"/>
              </a:lnSpc>
              <a:spcBef>
                <a:spcPts val="1420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1600" b="1" spc="-95" dirty="0">
                <a:solidFill>
                  <a:srgbClr val="C00000"/>
                </a:solidFill>
                <a:latin typeface="Trebuchet MS"/>
                <a:cs typeface="Trebuchet MS"/>
              </a:rPr>
              <a:t>Bütünleştirme: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Geliştirilecek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modüllerin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ne kolaylıkla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değişik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sistemlerce 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kullanılabileceğidir.</a:t>
            </a:r>
            <a:endParaRPr sz="1600">
              <a:latin typeface="Arial"/>
              <a:cs typeface="Arial"/>
            </a:endParaRPr>
          </a:p>
          <a:p>
            <a:pPr marL="398780" indent="-386080">
              <a:lnSpc>
                <a:spcPct val="100000"/>
              </a:lnSpc>
              <a:spcBef>
                <a:spcPts val="1180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1600" b="1" spc="-90" dirty="0">
                <a:solidFill>
                  <a:srgbClr val="C00000"/>
                </a:solidFill>
                <a:latin typeface="Trebuchet MS"/>
                <a:cs typeface="Trebuchet MS"/>
              </a:rPr>
              <a:t>Anlaşılırlık: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bileşenin,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diğerlerine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başvurmadan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ne kolaylıkla</a:t>
            </a:r>
            <a:r>
              <a:rPr sz="1600" spc="-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anlaşılabildiğidir.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Trebuchet MS"/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marL="398780" marR="921385" indent="-386080">
              <a:lnSpc>
                <a:spcPts val="1720"/>
              </a:lnSpc>
              <a:spcBef>
                <a:spcPts val="5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1600" b="1" spc="-90" dirty="0">
                <a:solidFill>
                  <a:srgbClr val="C00000"/>
                </a:solidFill>
                <a:latin typeface="Trebuchet MS"/>
                <a:cs typeface="Trebuchet MS"/>
              </a:rPr>
              <a:t>Devamlılık: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Programda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yapılacak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değişikliğin </a:t>
            </a:r>
            <a:r>
              <a:rPr sz="1600" spc="-110" dirty="0">
                <a:solidFill>
                  <a:srgbClr val="404040"/>
                </a:solidFill>
                <a:latin typeface="Arial"/>
                <a:cs typeface="Arial"/>
              </a:rPr>
              <a:t>yalnızca </a:t>
            </a:r>
            <a:r>
              <a:rPr sz="1600" spc="-1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600" spc="-114" dirty="0">
                <a:solidFill>
                  <a:srgbClr val="404040"/>
                </a:solidFill>
                <a:latin typeface="Arial"/>
                <a:cs typeface="Arial"/>
              </a:rPr>
              <a:t>veya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birkaç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modülü 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etkilemesidir.</a:t>
            </a:r>
            <a:endParaRPr sz="1600">
              <a:latin typeface="Arial"/>
              <a:cs typeface="Arial"/>
            </a:endParaRPr>
          </a:p>
          <a:p>
            <a:pPr marL="398780" marR="1137285" indent="-386080">
              <a:lnSpc>
                <a:spcPts val="1720"/>
              </a:lnSpc>
              <a:spcBef>
                <a:spcPts val="1420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1600" b="1" spc="-95" dirty="0">
                <a:solidFill>
                  <a:srgbClr val="C00000"/>
                </a:solidFill>
                <a:latin typeface="Trebuchet MS"/>
                <a:cs typeface="Trebuchet MS"/>
              </a:rPr>
              <a:t>Koruma: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Programda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yapılacak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değişikliğin </a:t>
            </a:r>
            <a:r>
              <a:rPr sz="1600" spc="-110" dirty="0">
                <a:solidFill>
                  <a:srgbClr val="404040"/>
                </a:solidFill>
                <a:latin typeface="Arial"/>
                <a:cs typeface="Arial"/>
              </a:rPr>
              <a:t>yalnızca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600" spc="-114" dirty="0">
                <a:solidFill>
                  <a:srgbClr val="404040"/>
                </a:solidFill>
                <a:latin typeface="Arial"/>
                <a:cs typeface="Arial"/>
              </a:rPr>
              <a:t>veya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birkaç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modülü 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etkilemesidir.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BC45-8617-4E77-AE26-ACE9DBAC93AE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06106"/>
            <a:ext cx="69672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310" dirty="0"/>
              <a:t>Nesneye </a:t>
            </a:r>
            <a:r>
              <a:rPr sz="3600" u="none" spc="-290" dirty="0"/>
              <a:t>Yönelik </a:t>
            </a:r>
            <a:r>
              <a:rPr sz="3600" u="none" spc="-350" dirty="0"/>
              <a:t>Tasarım</a:t>
            </a:r>
            <a:r>
              <a:rPr sz="3600" u="none" spc="-165" dirty="0"/>
              <a:t> </a:t>
            </a:r>
            <a:r>
              <a:rPr sz="3600" u="none" spc="-110" dirty="0"/>
              <a:t>Metodolojileri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48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810577" y="1684548"/>
            <a:ext cx="7558405" cy="434467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295"/>
              </a:spcBef>
            </a:pP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Aynı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şekilde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modüler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yapının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sağlanması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1800" spc="-125" dirty="0">
                <a:solidFill>
                  <a:srgbClr val="404040"/>
                </a:solidFill>
                <a:latin typeface="Arial"/>
                <a:cs typeface="Arial"/>
              </a:rPr>
              <a:t>beş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prensipten </a:t>
            </a:r>
            <a:r>
              <a:rPr sz="1800" spc="-160" dirty="0">
                <a:solidFill>
                  <a:srgbClr val="404040"/>
                </a:solidFill>
                <a:latin typeface="Arial"/>
                <a:cs typeface="Arial"/>
              </a:rPr>
              <a:t>söz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edilebilir:</a:t>
            </a:r>
            <a:endParaRPr sz="1800">
              <a:latin typeface="Arial"/>
              <a:cs typeface="Arial"/>
            </a:endParaRPr>
          </a:p>
          <a:p>
            <a:pPr marL="398780" indent="-386080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Modüler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yapıyı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destekleyici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dil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ögelerinin</a:t>
            </a:r>
            <a:r>
              <a:rPr sz="1800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bulunması,</a:t>
            </a:r>
            <a:endParaRPr sz="1800">
              <a:latin typeface="Arial"/>
              <a:cs typeface="Arial"/>
            </a:endParaRPr>
          </a:p>
          <a:p>
            <a:pPr marL="398780" indent="-386080">
              <a:lnSpc>
                <a:spcPct val="100000"/>
              </a:lnSpc>
              <a:spcBef>
                <a:spcPts val="1180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1800" spc="-175" dirty="0">
                <a:solidFill>
                  <a:srgbClr val="404040"/>
                </a:solidFill>
                <a:latin typeface="Arial"/>
                <a:cs typeface="Arial"/>
              </a:rPr>
              <a:t>Az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arayüz,</a:t>
            </a:r>
            <a:endParaRPr sz="1800">
              <a:latin typeface="Arial"/>
              <a:cs typeface="Arial"/>
            </a:endParaRPr>
          </a:p>
          <a:p>
            <a:pPr marL="398780" indent="-386080">
              <a:lnSpc>
                <a:spcPct val="100000"/>
              </a:lnSpc>
              <a:spcBef>
                <a:spcPts val="1180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Arayüz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içinde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sınırlı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bilgi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akışı,</a:t>
            </a:r>
            <a:endParaRPr sz="1800">
              <a:latin typeface="Arial"/>
              <a:cs typeface="Arial"/>
            </a:endParaRPr>
          </a:p>
          <a:p>
            <a:pPr marL="398780" marR="384810" indent="-386080">
              <a:lnSpc>
                <a:spcPts val="1939"/>
              </a:lnSpc>
              <a:spcBef>
                <a:spcPts val="1430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Arayüzün </a:t>
            </a:r>
            <a:r>
              <a:rPr sz="1800" spc="-125" dirty="0">
                <a:solidFill>
                  <a:srgbClr val="404040"/>
                </a:solidFill>
                <a:latin typeface="Arial"/>
                <a:cs typeface="Arial"/>
              </a:rPr>
              <a:t>bağımsız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açıkça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anlaşılabilmesi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(örneğin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merkezi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yapılara  başvurulmaması),</a:t>
            </a:r>
            <a:endParaRPr sz="1800">
              <a:latin typeface="Arial"/>
              <a:cs typeface="Arial"/>
            </a:endParaRPr>
          </a:p>
          <a:p>
            <a:pPr marL="398780" indent="-386080">
              <a:lnSpc>
                <a:spcPct val="100000"/>
              </a:lnSpc>
              <a:spcBef>
                <a:spcPts val="1175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Bilgi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saklama.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104139" marR="865505" indent="-91440">
              <a:lnSpc>
                <a:spcPts val="1939"/>
              </a:lnSpc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Her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ne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kadar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prensipler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geleneksel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geçerli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ise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1800" spc="-235" dirty="0">
                <a:solidFill>
                  <a:srgbClr val="404040"/>
                </a:solidFill>
                <a:latin typeface="Arial"/>
                <a:cs typeface="Arial"/>
              </a:rPr>
              <a:t>NY 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yaklaşımların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daha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etkili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prensipleri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elde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ettiği</a:t>
            </a:r>
            <a:r>
              <a:rPr sz="1800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görülmektedir.</a:t>
            </a:r>
            <a:endParaRPr sz="18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1155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Özellikle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arayüz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tanımları,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bileşen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tabanlı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yaklaşımlarda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iyice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önemli</a:t>
            </a:r>
            <a:r>
              <a:rPr sz="18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olmaktadır.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B97E-9176-412F-A5B4-8C73C6F58EAD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06106"/>
            <a:ext cx="71558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40" dirty="0"/>
              <a:t>NY </a:t>
            </a:r>
            <a:r>
              <a:rPr sz="3600" u="none" spc="-114" dirty="0"/>
              <a:t>Metodolojilerinin </a:t>
            </a:r>
            <a:r>
              <a:rPr sz="3600" u="none" spc="-350" dirty="0"/>
              <a:t>Tasarım</a:t>
            </a:r>
            <a:r>
              <a:rPr sz="3600" u="none" spc="-545" dirty="0"/>
              <a:t> </a:t>
            </a:r>
            <a:r>
              <a:rPr sz="3600" u="none" spc="-225" dirty="0"/>
              <a:t>Yöntemleri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49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810577" y="1833879"/>
            <a:ext cx="7194550" cy="241427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sz="2000" spc="-180" dirty="0">
                <a:solidFill>
                  <a:srgbClr val="404040"/>
                </a:solidFill>
                <a:latin typeface="Arial"/>
                <a:cs typeface="Arial"/>
              </a:rPr>
              <a:t>Bazı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Nesne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Yönelimli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metodolojilerinin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yöntemlerini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aşağıdaki 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şekilde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maddelersek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bunlar;</a:t>
            </a:r>
            <a:endParaRPr sz="2000">
              <a:latin typeface="Arial"/>
              <a:cs typeface="Arial"/>
            </a:endParaRPr>
          </a:p>
          <a:p>
            <a:pPr marL="398780" indent="-386080">
              <a:lnSpc>
                <a:spcPct val="100000"/>
              </a:lnSpc>
              <a:spcBef>
                <a:spcPts val="1130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Booch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Metodu</a:t>
            </a:r>
            <a:endParaRPr sz="2000">
              <a:latin typeface="Arial"/>
              <a:cs typeface="Arial"/>
            </a:endParaRPr>
          </a:p>
          <a:p>
            <a:pPr marL="398780" indent="-38608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Coad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Yourdon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Metodu</a:t>
            </a:r>
            <a:endParaRPr sz="2000">
              <a:latin typeface="Arial"/>
              <a:cs typeface="Arial"/>
            </a:endParaRPr>
          </a:p>
          <a:p>
            <a:pPr marL="398780" indent="-386080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Jacobson </a:t>
            </a:r>
            <a:r>
              <a:rPr sz="2000" spc="-235" dirty="0">
                <a:solidFill>
                  <a:srgbClr val="404040"/>
                </a:solidFill>
                <a:latin typeface="Arial"/>
                <a:cs typeface="Arial"/>
              </a:rPr>
              <a:t>(OOSE)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Metodu</a:t>
            </a:r>
            <a:endParaRPr sz="2000">
              <a:latin typeface="Arial"/>
              <a:cs typeface="Arial"/>
            </a:endParaRPr>
          </a:p>
          <a:p>
            <a:pPr marL="398780" indent="-38608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Rambaugh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(OMT)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Metodu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79738" y="2840476"/>
            <a:ext cx="2458972" cy="1345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6D0F-04C6-413D-BB12-1A516A4DF58A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90" dirty="0"/>
              <a:t>Nesneye </a:t>
            </a:r>
            <a:r>
              <a:rPr spc="-370" dirty="0"/>
              <a:t>Yönelik</a:t>
            </a:r>
            <a:r>
              <a:rPr spc="-270" dirty="0"/>
              <a:t> </a:t>
            </a:r>
            <a:r>
              <a:rPr spc="-355" dirty="0"/>
              <a:t>Kavramlar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5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33879"/>
            <a:ext cx="7475220" cy="323723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04139" marR="239395">
              <a:lnSpc>
                <a:spcPts val="2160"/>
              </a:lnSpc>
              <a:spcBef>
                <a:spcPts val="370"/>
              </a:spcBef>
            </a:pP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Doğal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çevremizdeki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nesnelerin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özellikleri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ilgili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oldukları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süreçler</a:t>
            </a:r>
            <a:r>
              <a:rPr sz="2000" spc="-2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 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arada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düşünülür.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nesnenin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özellikleri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olduğu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gibi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onun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yapacağı</a:t>
            </a:r>
            <a:endParaRPr sz="2000">
              <a:latin typeface="Arial"/>
              <a:cs typeface="Arial"/>
            </a:endParaRPr>
          </a:p>
          <a:p>
            <a:pPr marL="104139" marR="5080" algn="just">
              <a:lnSpc>
                <a:spcPts val="2160"/>
              </a:lnSpc>
              <a:spcBef>
                <a:spcPts val="5"/>
              </a:spcBef>
            </a:pP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işlemler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vardır. </a:t>
            </a:r>
            <a:r>
              <a:rPr sz="2000" spc="-254" dirty="0">
                <a:solidFill>
                  <a:srgbClr val="404040"/>
                </a:solidFill>
                <a:latin typeface="Arial"/>
                <a:cs typeface="Arial"/>
              </a:rPr>
              <a:t>NY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modellerin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ilk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özelliği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olarak,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veri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süreçlerin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 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nesne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arada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değerlendirilmesi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tanımlanır. </a:t>
            </a:r>
            <a:r>
              <a:rPr sz="2000" spc="-254" dirty="0">
                <a:solidFill>
                  <a:srgbClr val="404040"/>
                </a:solidFill>
                <a:latin typeface="Arial"/>
                <a:cs typeface="Arial"/>
              </a:rPr>
              <a:t>NY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kavramların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temeli 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olarak,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aşağıdaki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dört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özelliği</a:t>
            </a:r>
            <a:r>
              <a:rPr sz="2000" spc="-22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sıralayabiliriz:</a:t>
            </a:r>
            <a:endParaRPr sz="2000">
              <a:latin typeface="Arial"/>
              <a:cs typeface="Arial"/>
            </a:endParaRPr>
          </a:p>
          <a:p>
            <a:pPr marL="398780" indent="-386080">
              <a:lnSpc>
                <a:spcPct val="100000"/>
              </a:lnSpc>
              <a:spcBef>
                <a:spcPts val="1130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Kimlik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(Identity)</a:t>
            </a:r>
            <a:endParaRPr sz="2000">
              <a:latin typeface="Arial"/>
              <a:cs typeface="Arial"/>
            </a:endParaRPr>
          </a:p>
          <a:p>
            <a:pPr marL="398780" indent="-38608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Sınıflama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(Classification)</a:t>
            </a:r>
            <a:endParaRPr sz="2000">
              <a:latin typeface="Arial"/>
              <a:cs typeface="Arial"/>
            </a:endParaRPr>
          </a:p>
          <a:p>
            <a:pPr marL="398780" indent="-38608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Kalıtım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(inheritance)</a:t>
            </a:r>
            <a:endParaRPr sz="2000">
              <a:latin typeface="Arial"/>
              <a:cs typeface="Arial"/>
            </a:endParaRPr>
          </a:p>
          <a:p>
            <a:pPr marL="398780" indent="-38608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2000" spc="-180" dirty="0">
                <a:solidFill>
                  <a:srgbClr val="404040"/>
                </a:solidFill>
                <a:latin typeface="Arial"/>
                <a:cs typeface="Arial"/>
              </a:rPr>
              <a:t>Çok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Şekillilik/Biçimlilik(Polimorphism)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6404" y="3764957"/>
            <a:ext cx="2257425" cy="1334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3C2-D073-4C71-94A4-7FA364FF49DE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355" dirty="0"/>
              <a:t>Booch</a:t>
            </a:r>
            <a:r>
              <a:rPr spc="-365" dirty="0"/>
              <a:t> </a:t>
            </a:r>
            <a:r>
              <a:rPr spc="-145" dirty="0"/>
              <a:t>Metodu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50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902017" y="1790700"/>
            <a:ext cx="7103109" cy="376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70"/>
              </a:lnSpc>
              <a:spcBef>
                <a:spcPts val="100"/>
              </a:spcBef>
            </a:pPr>
            <a:r>
              <a:rPr sz="1900" b="1" spc="-120" dirty="0">
                <a:solidFill>
                  <a:srgbClr val="C00000"/>
                </a:solidFill>
                <a:latin typeface="Trebuchet MS"/>
                <a:cs typeface="Trebuchet MS"/>
              </a:rPr>
              <a:t>Yapısal</a:t>
            </a:r>
            <a:r>
              <a:rPr sz="1900" b="1" spc="-1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900" b="1" spc="-100" dirty="0">
                <a:solidFill>
                  <a:srgbClr val="C00000"/>
                </a:solidFill>
                <a:latin typeface="Trebuchet MS"/>
                <a:cs typeface="Trebuchet MS"/>
              </a:rPr>
              <a:t>Planlama:</a:t>
            </a:r>
            <a:endParaRPr sz="1900">
              <a:latin typeface="Trebuchet MS"/>
              <a:cs typeface="Trebuchet MS"/>
            </a:endParaRPr>
          </a:p>
          <a:p>
            <a:pPr marL="304800" indent="-182880">
              <a:lnSpc>
                <a:spcPts val="1930"/>
              </a:lnSpc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700" spc="-114" dirty="0">
                <a:solidFill>
                  <a:srgbClr val="404040"/>
                </a:solidFill>
                <a:latin typeface="Arial"/>
                <a:cs typeface="Arial"/>
              </a:rPr>
              <a:t>Benzer 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nesneler 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ayrı kısımlarda</a:t>
            </a:r>
            <a:r>
              <a:rPr sz="17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toplanır.</a:t>
            </a:r>
            <a:endParaRPr sz="1700">
              <a:latin typeface="Arial"/>
              <a:cs typeface="Arial"/>
            </a:endParaRPr>
          </a:p>
          <a:p>
            <a:pPr marL="304800" indent="-182880">
              <a:lnSpc>
                <a:spcPts val="2030"/>
              </a:lnSpc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700" spc="-85" dirty="0">
                <a:solidFill>
                  <a:srgbClr val="404040"/>
                </a:solidFill>
                <a:latin typeface="Arial"/>
                <a:cs typeface="Arial"/>
              </a:rPr>
              <a:t>Nesneler 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soyutlama düzeylerine 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göre 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katmanlara</a:t>
            </a:r>
            <a:r>
              <a:rPr sz="170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ayrılır.</a:t>
            </a:r>
            <a:endParaRPr sz="1700">
              <a:latin typeface="Arial"/>
              <a:cs typeface="Arial"/>
            </a:endParaRPr>
          </a:p>
          <a:p>
            <a:pPr marL="304800" indent="-182880">
              <a:lnSpc>
                <a:spcPts val="2030"/>
              </a:lnSpc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700" spc="-90" dirty="0">
                <a:solidFill>
                  <a:srgbClr val="404040"/>
                </a:solidFill>
                <a:latin typeface="Arial"/>
                <a:cs typeface="Arial"/>
              </a:rPr>
              <a:t>Senaryolar</a:t>
            </a:r>
            <a:r>
              <a:rPr sz="17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tanımlanır.</a:t>
            </a:r>
            <a:endParaRPr sz="1700">
              <a:latin typeface="Arial"/>
              <a:cs typeface="Arial"/>
            </a:endParaRPr>
          </a:p>
          <a:p>
            <a:pPr marL="304800" indent="-182880">
              <a:lnSpc>
                <a:spcPts val="2030"/>
              </a:lnSpc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700" spc="-135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1700" spc="-10" dirty="0">
                <a:solidFill>
                  <a:srgbClr val="404040"/>
                </a:solidFill>
                <a:latin typeface="Arial"/>
                <a:cs typeface="Arial"/>
              </a:rPr>
              <a:t>öntipi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45" dirty="0">
                <a:solidFill>
                  <a:srgbClr val="404040"/>
                </a:solidFill>
                <a:latin typeface="Arial"/>
                <a:cs typeface="Arial"/>
              </a:rPr>
              <a:t>oluşturulur.</a:t>
            </a:r>
            <a:endParaRPr sz="1700">
              <a:latin typeface="Arial"/>
              <a:cs typeface="Arial"/>
            </a:endParaRPr>
          </a:p>
          <a:p>
            <a:pPr marL="304800" indent="-182880">
              <a:lnSpc>
                <a:spcPts val="2030"/>
              </a:lnSpc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700" spc="-45" dirty="0">
                <a:solidFill>
                  <a:srgbClr val="404040"/>
                </a:solidFill>
                <a:latin typeface="Arial"/>
                <a:cs typeface="Arial"/>
              </a:rPr>
              <a:t>Öntip, 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kullanış senaryoları </a:t>
            </a:r>
            <a:r>
              <a:rPr sz="1700" spc="-25" dirty="0">
                <a:solidFill>
                  <a:srgbClr val="404040"/>
                </a:solidFill>
                <a:latin typeface="Arial"/>
                <a:cs typeface="Arial"/>
              </a:rPr>
              <a:t>ile</a:t>
            </a:r>
            <a:r>
              <a:rPr sz="1700" spc="-2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sınanır.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Arial"/>
              <a:buChar char="◦"/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180"/>
              </a:lnSpc>
              <a:spcBef>
                <a:spcPts val="985"/>
              </a:spcBef>
            </a:pPr>
            <a:r>
              <a:rPr sz="1900" b="1" spc="-150" dirty="0">
                <a:solidFill>
                  <a:srgbClr val="C00000"/>
                </a:solidFill>
                <a:latin typeface="Trebuchet MS"/>
                <a:cs typeface="Trebuchet MS"/>
              </a:rPr>
              <a:t>Taktik</a:t>
            </a:r>
            <a:r>
              <a:rPr sz="1900" b="1" spc="-1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900" b="1" spc="-140" dirty="0">
                <a:solidFill>
                  <a:srgbClr val="C00000"/>
                </a:solidFill>
                <a:latin typeface="Trebuchet MS"/>
                <a:cs typeface="Trebuchet MS"/>
              </a:rPr>
              <a:t>Tasarım:</a:t>
            </a:r>
            <a:endParaRPr sz="1900">
              <a:latin typeface="Trebuchet MS"/>
              <a:cs typeface="Trebuchet MS"/>
            </a:endParaRPr>
          </a:p>
          <a:p>
            <a:pPr marL="304800" indent="-182880">
              <a:lnSpc>
                <a:spcPts val="1930"/>
              </a:lnSpc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Özellik </a:t>
            </a:r>
            <a:r>
              <a:rPr sz="1700" spc="-10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işlem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kullanım kurallarının</a:t>
            </a:r>
            <a:r>
              <a:rPr sz="1700" spc="-3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tanımını,</a:t>
            </a:r>
            <a:endParaRPr sz="1700">
              <a:latin typeface="Arial"/>
              <a:cs typeface="Arial"/>
            </a:endParaRPr>
          </a:p>
          <a:p>
            <a:pPr marL="304800" indent="-182880">
              <a:lnSpc>
                <a:spcPts val="2020"/>
              </a:lnSpc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Bellek 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idaresi,</a:t>
            </a:r>
            <a:r>
              <a:rPr sz="17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hata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mesajları</a:t>
            </a: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45" dirty="0">
                <a:solidFill>
                  <a:srgbClr val="404040"/>
                </a:solidFill>
                <a:latin typeface="Arial"/>
                <a:cs typeface="Arial"/>
              </a:rPr>
              <a:t>gibi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altyapı</a:t>
            </a: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işlevleri</a:t>
            </a:r>
            <a:r>
              <a:rPr sz="17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Arial"/>
                <a:cs typeface="Arial"/>
              </a:rPr>
              <a:t>ile</a:t>
            </a:r>
            <a:r>
              <a:rPr sz="17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Arial"/>
                <a:cs typeface="Arial"/>
              </a:rPr>
              <a:t>ilgili</a:t>
            </a: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kuralların</a:t>
            </a:r>
            <a:r>
              <a:rPr sz="17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tanımını,</a:t>
            </a:r>
            <a:endParaRPr sz="1700">
              <a:latin typeface="Arial"/>
              <a:cs typeface="Arial"/>
            </a:endParaRPr>
          </a:p>
          <a:p>
            <a:pPr marL="304800" indent="-182880">
              <a:lnSpc>
                <a:spcPts val="2030"/>
              </a:lnSpc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Kuralların 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anlamını 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tanımlayan </a:t>
            </a:r>
            <a:r>
              <a:rPr sz="1700" spc="-5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1700" spc="-3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senaryonun </a:t>
            </a:r>
            <a:r>
              <a:rPr sz="1700" spc="-45" dirty="0">
                <a:solidFill>
                  <a:srgbClr val="404040"/>
                </a:solidFill>
                <a:latin typeface="Arial"/>
                <a:cs typeface="Arial"/>
              </a:rPr>
              <a:t>geliştirilmesini,</a:t>
            </a:r>
            <a:endParaRPr sz="1700">
              <a:latin typeface="Arial"/>
              <a:cs typeface="Arial"/>
            </a:endParaRPr>
          </a:p>
          <a:p>
            <a:pPr marL="304800" indent="-182880">
              <a:lnSpc>
                <a:spcPts val="2030"/>
              </a:lnSpc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700" spc="-85" dirty="0">
                <a:solidFill>
                  <a:srgbClr val="404040"/>
                </a:solidFill>
                <a:latin typeface="Arial"/>
                <a:cs typeface="Arial"/>
              </a:rPr>
              <a:t>Her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kural </a:t>
            </a:r>
            <a:r>
              <a:rPr sz="1700" spc="-30" dirty="0">
                <a:solidFill>
                  <a:srgbClr val="404040"/>
                </a:solidFill>
                <a:latin typeface="Arial"/>
                <a:cs typeface="Arial"/>
              </a:rPr>
              <a:t>(politika) 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700" spc="-5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1700" spc="-3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Arial"/>
                <a:cs typeface="Arial"/>
              </a:rPr>
              <a:t>öntipini,</a:t>
            </a:r>
            <a:endParaRPr sz="1700">
              <a:latin typeface="Arial"/>
              <a:cs typeface="Arial"/>
            </a:endParaRPr>
          </a:p>
          <a:p>
            <a:pPr marL="304800" indent="-182880">
              <a:lnSpc>
                <a:spcPts val="2030"/>
              </a:lnSpc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Öntip</a:t>
            </a:r>
            <a:r>
              <a:rPr sz="17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45" dirty="0">
                <a:solidFill>
                  <a:srgbClr val="404040"/>
                </a:solidFill>
                <a:latin typeface="Arial"/>
                <a:cs typeface="Arial"/>
              </a:rPr>
              <a:t>iyileştirmesini,</a:t>
            </a:r>
            <a:endParaRPr sz="17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700" spc="-90" dirty="0">
                <a:solidFill>
                  <a:srgbClr val="404040"/>
                </a:solidFill>
                <a:latin typeface="Arial"/>
                <a:cs typeface="Arial"/>
              </a:rPr>
              <a:t>Her 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politikanın, 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yapısal 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vizyonu </a:t>
            </a:r>
            <a:r>
              <a:rPr sz="1700" spc="-45" dirty="0">
                <a:solidFill>
                  <a:srgbClr val="404040"/>
                </a:solidFill>
                <a:latin typeface="Arial"/>
                <a:cs typeface="Arial"/>
              </a:rPr>
              <a:t>iletmesi 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açısından </a:t>
            </a:r>
            <a:r>
              <a:rPr sz="1700" spc="-114" dirty="0">
                <a:solidFill>
                  <a:srgbClr val="404040"/>
                </a:solidFill>
                <a:latin typeface="Arial"/>
                <a:cs typeface="Arial"/>
              </a:rPr>
              <a:t>gözden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geçirilmesini</a:t>
            </a:r>
            <a:r>
              <a:rPr sz="1700" spc="-2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14" dirty="0">
                <a:solidFill>
                  <a:srgbClr val="404040"/>
                </a:solidFill>
                <a:latin typeface="Arial"/>
                <a:cs typeface="Arial"/>
              </a:rPr>
              <a:t>kapsar.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C25-177C-4CEA-AF3C-4896971C65E3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465" dirty="0"/>
              <a:t>Coad </a:t>
            </a:r>
            <a:r>
              <a:rPr spc="-340" dirty="0"/>
              <a:t>ve </a:t>
            </a:r>
            <a:r>
              <a:rPr spc="-365" dirty="0"/>
              <a:t>Yourdon</a:t>
            </a:r>
            <a:r>
              <a:rPr spc="-175" dirty="0"/>
              <a:t> </a:t>
            </a:r>
            <a:r>
              <a:rPr spc="-145" dirty="0"/>
              <a:t>Metodu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51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902017" y="1802130"/>
            <a:ext cx="6006465" cy="428561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800" b="1" spc="-105" dirty="0">
                <a:solidFill>
                  <a:srgbClr val="C00000"/>
                </a:solidFill>
                <a:latin typeface="Trebuchet MS"/>
                <a:cs typeface="Trebuchet MS"/>
              </a:rPr>
              <a:t>Problem </a:t>
            </a:r>
            <a:r>
              <a:rPr sz="1800" b="1" spc="-95" dirty="0">
                <a:solidFill>
                  <a:srgbClr val="C00000"/>
                </a:solidFill>
                <a:latin typeface="Trebuchet MS"/>
                <a:cs typeface="Trebuchet MS"/>
              </a:rPr>
              <a:t>Ortamı</a:t>
            </a:r>
            <a:r>
              <a:rPr sz="1800" b="1" spc="-16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100" dirty="0">
                <a:solidFill>
                  <a:srgbClr val="C00000"/>
                </a:solidFill>
                <a:latin typeface="Trebuchet MS"/>
                <a:cs typeface="Trebuchet MS"/>
              </a:rPr>
              <a:t>Bileşeni</a:t>
            </a:r>
            <a:endParaRPr sz="1800">
              <a:latin typeface="Trebuchet MS"/>
              <a:cs typeface="Trebuchet MS"/>
            </a:endParaRPr>
          </a:p>
          <a:p>
            <a:pPr marL="304800" indent="-182880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Ortamı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oluşturan </a:t>
            </a:r>
            <a:r>
              <a:rPr sz="1600" spc="-30" dirty="0">
                <a:solidFill>
                  <a:srgbClr val="404040"/>
                </a:solidFill>
                <a:latin typeface="Arial"/>
                <a:cs typeface="Arial"/>
              </a:rPr>
              <a:t>bütün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sınıflar</a:t>
            </a:r>
            <a:r>
              <a:rPr sz="16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gruplandırılır.</a:t>
            </a:r>
            <a:endParaRPr sz="16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Uygulama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sınıfları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hiyerarşi</a:t>
            </a:r>
            <a:r>
              <a:rPr sz="16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oluşturulur.</a:t>
            </a:r>
            <a:endParaRPr sz="16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Uygun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düştükçe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kalıtım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basitleştirilir.</a:t>
            </a:r>
            <a:endParaRPr sz="16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Verimlilik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tasarım</a:t>
            </a:r>
            <a:r>
              <a:rPr sz="16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uyarlanır.</a:t>
            </a:r>
            <a:endParaRPr sz="16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600" spc="-20" dirty="0">
                <a:solidFill>
                  <a:srgbClr val="404040"/>
                </a:solidFill>
                <a:latin typeface="Arial"/>
                <a:cs typeface="Arial"/>
              </a:rPr>
              <a:t>Alt </a:t>
            </a: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düzey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nesneleri,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gerektikçe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eklenir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ve</a:t>
            </a:r>
            <a:r>
              <a:rPr sz="16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Arial"/>
                <a:cs typeface="Arial"/>
              </a:rPr>
              <a:t>iyileştirilir.</a:t>
            </a:r>
            <a:endParaRPr sz="16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600" spc="-130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gözden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geçirilir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çözümlemeye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yapılacak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ilaveler</a:t>
            </a:r>
            <a:r>
              <a:rPr sz="1600" spc="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sorgulanır.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800" b="1" spc="-75" dirty="0">
                <a:solidFill>
                  <a:srgbClr val="C00000"/>
                </a:solidFill>
                <a:latin typeface="Trebuchet MS"/>
                <a:cs typeface="Trebuchet MS"/>
              </a:rPr>
              <a:t>İnsan </a:t>
            </a:r>
            <a:r>
              <a:rPr sz="1800" b="1" spc="-110" dirty="0">
                <a:solidFill>
                  <a:srgbClr val="C00000"/>
                </a:solidFill>
                <a:latin typeface="Trebuchet MS"/>
                <a:cs typeface="Trebuchet MS"/>
              </a:rPr>
              <a:t>Etkileşim</a:t>
            </a:r>
            <a:r>
              <a:rPr sz="1800" b="1" spc="-2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100" dirty="0">
                <a:solidFill>
                  <a:srgbClr val="C00000"/>
                </a:solidFill>
                <a:latin typeface="Trebuchet MS"/>
                <a:cs typeface="Trebuchet MS"/>
              </a:rPr>
              <a:t>Bileşeni</a:t>
            </a:r>
            <a:endParaRPr sz="1800">
              <a:latin typeface="Trebuchet MS"/>
              <a:cs typeface="Trebuchet MS"/>
            </a:endParaRPr>
          </a:p>
          <a:p>
            <a:pPr marL="304800" indent="-182880">
              <a:lnSpc>
                <a:spcPct val="100000"/>
              </a:lnSpc>
              <a:spcBef>
                <a:spcPts val="22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Kullanıcılar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belirlenir.</a:t>
            </a:r>
            <a:endParaRPr sz="16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Görev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senaryoları</a:t>
            </a:r>
            <a:r>
              <a:rPr sz="16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geliştirilir.</a:t>
            </a:r>
            <a:endParaRPr sz="16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Kullanıcı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komutları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sıradüzeni</a:t>
            </a: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tanımlanır.</a:t>
            </a:r>
            <a:endParaRPr sz="16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Kullanıcı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etkileşim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sıralandırması</a:t>
            </a: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Arial"/>
                <a:cs typeface="Arial"/>
              </a:rPr>
              <a:t>iyileştirilir.</a:t>
            </a:r>
            <a:endParaRPr sz="16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600" spc="-30" dirty="0">
                <a:solidFill>
                  <a:srgbClr val="404040"/>
                </a:solidFill>
                <a:latin typeface="Arial"/>
                <a:cs typeface="Arial"/>
              </a:rPr>
              <a:t>İlgili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sınıflar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sıradüzenleri</a:t>
            </a: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tasarlanır.</a:t>
            </a:r>
            <a:endParaRPr sz="16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Grafik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arayüz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sınıfları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ile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Arial"/>
                <a:cs typeface="Arial"/>
              </a:rPr>
              <a:t>bütünleştirilir.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75034" y="4398124"/>
            <a:ext cx="1358674" cy="1357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E576-DE7E-40FF-BD2C-11879DB3F87D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465" dirty="0"/>
              <a:t>Coad </a:t>
            </a:r>
            <a:r>
              <a:rPr spc="-340" dirty="0"/>
              <a:t>ve </a:t>
            </a:r>
            <a:r>
              <a:rPr spc="-365" dirty="0"/>
              <a:t>Yourdon</a:t>
            </a:r>
            <a:r>
              <a:rPr spc="-175" dirty="0"/>
              <a:t> </a:t>
            </a:r>
            <a:r>
              <a:rPr spc="-145" dirty="0"/>
              <a:t>Metodu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52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902017" y="1808867"/>
            <a:ext cx="5827395" cy="36918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000" b="1" spc="-114" dirty="0">
                <a:solidFill>
                  <a:srgbClr val="C00000"/>
                </a:solidFill>
                <a:latin typeface="Trebuchet MS"/>
                <a:cs typeface="Trebuchet MS"/>
              </a:rPr>
              <a:t>Görev </a:t>
            </a:r>
            <a:r>
              <a:rPr sz="2000" b="1" spc="-140" dirty="0">
                <a:solidFill>
                  <a:srgbClr val="C00000"/>
                </a:solidFill>
                <a:latin typeface="Trebuchet MS"/>
                <a:cs typeface="Trebuchet MS"/>
              </a:rPr>
              <a:t>Yönetimi</a:t>
            </a:r>
            <a:r>
              <a:rPr sz="2000" b="1" spc="-2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105" dirty="0">
                <a:solidFill>
                  <a:srgbClr val="C00000"/>
                </a:solidFill>
                <a:latin typeface="Trebuchet MS"/>
                <a:cs typeface="Trebuchet MS"/>
              </a:rPr>
              <a:t>Bileşeni</a:t>
            </a:r>
            <a:endParaRPr sz="2000">
              <a:latin typeface="Trebuchet MS"/>
              <a:cs typeface="Trebuchet MS"/>
            </a:endParaRPr>
          </a:p>
          <a:p>
            <a:pPr marL="304800" indent="-182880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Görev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çeşitleri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(olay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veya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saat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ile tetiklenen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gibi)</a:t>
            </a:r>
            <a:r>
              <a:rPr sz="18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tanımlanır.</a:t>
            </a:r>
            <a:endParaRPr sz="18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Öncelikler</a:t>
            </a:r>
            <a:r>
              <a:rPr sz="1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oluşturulur.</a:t>
            </a:r>
            <a:endParaRPr sz="18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görev,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diğerlerinin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yöneticisi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olarak</a:t>
            </a:r>
            <a:r>
              <a:rPr sz="18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atanır.</a:t>
            </a:r>
            <a:endParaRPr sz="18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375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Her görev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uygun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nesneler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tasarlanır.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Arial"/>
              <a:buChar char="◦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CACE3"/>
              </a:buClr>
              <a:buFont typeface="Arial"/>
              <a:buChar char="◦"/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40" dirty="0">
                <a:solidFill>
                  <a:srgbClr val="C00000"/>
                </a:solidFill>
                <a:latin typeface="Trebuchet MS"/>
                <a:cs typeface="Trebuchet MS"/>
              </a:rPr>
              <a:t>Veri </a:t>
            </a:r>
            <a:r>
              <a:rPr sz="2000" b="1" spc="-135" dirty="0">
                <a:solidFill>
                  <a:srgbClr val="C00000"/>
                </a:solidFill>
                <a:latin typeface="Trebuchet MS"/>
                <a:cs typeface="Trebuchet MS"/>
              </a:rPr>
              <a:t>Yönetimi</a:t>
            </a:r>
            <a:r>
              <a:rPr sz="2000" b="1" spc="-18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105" dirty="0">
                <a:solidFill>
                  <a:srgbClr val="C00000"/>
                </a:solidFill>
                <a:latin typeface="Trebuchet MS"/>
                <a:cs typeface="Trebuchet MS"/>
              </a:rPr>
              <a:t>Bileşeni</a:t>
            </a:r>
            <a:endParaRPr sz="2000">
              <a:latin typeface="Trebuchet MS"/>
              <a:cs typeface="Trebuchet MS"/>
            </a:endParaRPr>
          </a:p>
          <a:p>
            <a:pPr marL="304800" indent="-182880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Veri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yapıları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tasarlanır.</a:t>
            </a:r>
            <a:endParaRPr sz="18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Veri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yapılarının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idaresi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gerekli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servis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işlemleri</a:t>
            </a:r>
            <a:r>
              <a:rPr sz="1800" spc="-2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tasarlanır.</a:t>
            </a:r>
            <a:endParaRPr sz="18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384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Veri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idaresi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araçlar</a:t>
            </a:r>
            <a:r>
              <a:rPr sz="18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tanımlanır.</a:t>
            </a:r>
            <a:endParaRPr sz="18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Uygun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sınıf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hiyerarşiler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tasarlanır.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7166-BE24-4F3F-9481-62814C0D5FF6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425" dirty="0"/>
              <a:t>Jacobson </a:t>
            </a:r>
            <a:r>
              <a:rPr spc="-620" dirty="0"/>
              <a:t>(OOSE)</a:t>
            </a:r>
            <a:r>
              <a:rPr spc="-220" dirty="0"/>
              <a:t> </a:t>
            </a:r>
            <a:r>
              <a:rPr spc="-145" dirty="0"/>
              <a:t>Metodu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53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687060"/>
            <a:ext cx="7128509" cy="357759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398780" indent="-386080">
              <a:lnSpc>
                <a:spcPct val="100000"/>
              </a:lnSpc>
              <a:spcBef>
                <a:spcPts val="1255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Çözümleme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modelinde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gerçek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dünyaya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uygunluk</a:t>
            </a:r>
            <a:r>
              <a:rPr sz="200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ayarlamaları.</a:t>
            </a:r>
            <a:endParaRPr sz="2000">
              <a:latin typeface="Arial"/>
              <a:cs typeface="Arial"/>
            </a:endParaRPr>
          </a:p>
          <a:p>
            <a:pPr marL="398780" indent="-38608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Temel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nesnesi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‘</a:t>
            </a:r>
            <a:r>
              <a:rPr sz="2000" spc="-35" dirty="0">
                <a:solidFill>
                  <a:srgbClr val="C00000"/>
                </a:solidFill>
                <a:latin typeface="Arial"/>
                <a:cs typeface="Arial"/>
              </a:rPr>
              <a:t>öbek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’lerin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tanımlanması:</a:t>
            </a:r>
            <a:endParaRPr sz="20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İlgili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çözümleme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nesnelerinin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uygulanacağı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blok</a:t>
            </a:r>
            <a:r>
              <a:rPr sz="1800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tanımlanır.</a:t>
            </a:r>
            <a:endParaRPr sz="18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395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Arayüz,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varlık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kontrol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blokları</a:t>
            </a: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tanımlanır.</a:t>
            </a:r>
            <a:endParaRPr sz="18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İşletim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sırasında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blokların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nasıl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haberleşeceğim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açıklanır.</a:t>
            </a:r>
            <a:endParaRPr sz="18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Bloklar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arası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uyarı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işaretleri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bunların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haberleşeceği</a:t>
            </a:r>
            <a:r>
              <a:rPr sz="18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açıklanır.</a:t>
            </a:r>
            <a:endParaRPr sz="1800">
              <a:latin typeface="Arial"/>
              <a:cs typeface="Arial"/>
            </a:endParaRPr>
          </a:p>
          <a:p>
            <a:pPr marL="398780" indent="-386080">
              <a:lnSpc>
                <a:spcPct val="100000"/>
              </a:lnSpc>
              <a:spcBef>
                <a:spcPts val="1345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Bloklar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arası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uyarı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iletilerini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gösteren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etkileşim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diyagramları</a:t>
            </a: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çizilir.</a:t>
            </a:r>
            <a:endParaRPr sz="2000">
              <a:latin typeface="Arial"/>
              <a:cs typeface="Arial"/>
            </a:endParaRPr>
          </a:p>
          <a:p>
            <a:pPr marL="398780" indent="-386080">
              <a:lnSpc>
                <a:spcPct val="100000"/>
              </a:lnSpc>
              <a:spcBef>
                <a:spcPts val="1155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Bloklar,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alt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sistemler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altında</a:t>
            </a:r>
            <a:r>
              <a:rPr sz="2000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düzenlenir.</a:t>
            </a:r>
            <a:endParaRPr sz="2000">
              <a:latin typeface="Arial"/>
              <a:cs typeface="Arial"/>
            </a:endParaRPr>
          </a:p>
          <a:p>
            <a:pPr marL="398780" indent="-386080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gözden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geçirilir.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3525-5D4C-4135-8FA8-C39B41D85E85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415" dirty="0"/>
              <a:t>Rambaugh </a:t>
            </a:r>
            <a:r>
              <a:rPr spc="-345" dirty="0"/>
              <a:t>(OMT)</a:t>
            </a:r>
            <a:r>
              <a:rPr spc="-235" dirty="0"/>
              <a:t> </a:t>
            </a:r>
            <a:r>
              <a:rPr spc="-145" dirty="0"/>
              <a:t>Metodu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54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88669" y="1803762"/>
            <a:ext cx="4098290" cy="262191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98780" indent="-386080">
              <a:lnSpc>
                <a:spcPct val="100000"/>
              </a:lnSpc>
              <a:spcBef>
                <a:spcPts val="395"/>
              </a:spcBef>
              <a:buClr>
                <a:srgbClr val="1CACE3"/>
              </a:buClr>
              <a:buAutoNum type="arabicPeriod"/>
              <a:tabLst>
                <a:tab pos="398780" algn="l"/>
                <a:tab pos="399415" algn="l"/>
              </a:tabLst>
            </a:pPr>
            <a:r>
              <a:rPr sz="1600" spc="-105" dirty="0">
                <a:solidFill>
                  <a:srgbClr val="C00000"/>
                </a:solidFill>
                <a:latin typeface="Arial"/>
                <a:cs typeface="Arial"/>
              </a:rPr>
              <a:t>Sistem</a:t>
            </a:r>
            <a:r>
              <a:rPr sz="1600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C00000"/>
                </a:solidFill>
                <a:latin typeface="Arial"/>
                <a:cs typeface="Arial"/>
              </a:rPr>
              <a:t>Tasarımı</a:t>
            </a:r>
            <a:endParaRPr sz="16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260"/>
              </a:spcBef>
              <a:buClr>
                <a:srgbClr val="1CACE3"/>
              </a:buClr>
              <a:buChar char="◦"/>
              <a:tabLst>
                <a:tab pos="396875" algn="l"/>
              </a:tabLst>
            </a:pP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Çözümleme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modeli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alt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sistemlere</a:t>
            </a:r>
            <a:r>
              <a:rPr sz="14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ayrılır.</a:t>
            </a:r>
            <a:endParaRPr sz="14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Char char="◦"/>
              <a:tabLst>
                <a:tab pos="396875" algn="l"/>
              </a:tabLst>
            </a:pP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Problemin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gerektirdiği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eşzamanlılıklar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tanımlanır.</a:t>
            </a:r>
            <a:endParaRPr sz="14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445"/>
              </a:spcBef>
              <a:buClr>
                <a:srgbClr val="1CACE3"/>
              </a:buClr>
              <a:buChar char="◦"/>
              <a:tabLst>
                <a:tab pos="396875" algn="l"/>
              </a:tabLst>
            </a:pP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Altsistemler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süreçleyiciler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görevlere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dağıtılır.</a:t>
            </a:r>
            <a:endParaRPr sz="14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Char char="◦"/>
              <a:tabLst>
                <a:tab pos="396875" algn="l"/>
              </a:tabLst>
            </a:pP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Veri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idaresi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için temel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strateji</a:t>
            </a:r>
            <a:r>
              <a:rPr sz="1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seçilir.</a:t>
            </a:r>
            <a:endParaRPr sz="1400">
              <a:latin typeface="Arial"/>
              <a:cs typeface="Arial"/>
            </a:endParaRPr>
          </a:p>
          <a:p>
            <a:pPr marL="396240" lvl="1" indent="-182880">
              <a:lnSpc>
                <a:spcPts val="1600"/>
              </a:lnSpc>
              <a:spcBef>
                <a:spcPts val="440"/>
              </a:spcBef>
              <a:buClr>
                <a:srgbClr val="1CACE3"/>
              </a:buClr>
              <a:buChar char="◦"/>
              <a:tabLst>
                <a:tab pos="396875" algn="l"/>
              </a:tabLst>
            </a:pP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Ortak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kaynaklar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bunlara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erişim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kontrol</a:t>
            </a:r>
            <a:r>
              <a:rPr sz="14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edecek</a:t>
            </a:r>
            <a:endParaRPr sz="1400">
              <a:latin typeface="Arial"/>
              <a:cs typeface="Arial"/>
            </a:endParaRPr>
          </a:p>
          <a:p>
            <a:pPr marL="396240">
              <a:lnSpc>
                <a:spcPts val="1600"/>
              </a:lnSpc>
            </a:pP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yapılar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tanımlanır.</a:t>
            </a:r>
            <a:endParaRPr sz="14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Char char="◦"/>
              <a:tabLst>
                <a:tab pos="396875" algn="l"/>
              </a:tabLst>
            </a:pPr>
            <a:r>
              <a:rPr sz="1400" spc="-95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uygun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kontrol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mekanizması</a:t>
            </a:r>
            <a:r>
              <a:rPr sz="14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tasarlanır,</a:t>
            </a:r>
            <a:endParaRPr sz="14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440"/>
              </a:spcBef>
              <a:buClr>
                <a:srgbClr val="1CACE3"/>
              </a:buClr>
              <a:buChar char="◦"/>
              <a:tabLst>
                <a:tab pos="396875" algn="l"/>
              </a:tabLst>
            </a:pPr>
            <a:r>
              <a:rPr sz="1400" spc="-95" dirty="0">
                <a:solidFill>
                  <a:srgbClr val="404040"/>
                </a:solidFill>
                <a:latin typeface="Arial"/>
                <a:cs typeface="Arial"/>
              </a:rPr>
              <a:t>Sınır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koşulları </a:t>
            </a:r>
            <a:r>
              <a:rPr sz="1400" spc="-114" dirty="0">
                <a:solidFill>
                  <a:srgbClr val="404040"/>
                </a:solidFill>
                <a:latin typeface="Arial"/>
                <a:cs typeface="Arial"/>
              </a:rPr>
              <a:t>göze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alınır.</a:t>
            </a:r>
            <a:endParaRPr sz="14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Char char="◦"/>
              <a:tabLst>
                <a:tab pos="396875" algn="l"/>
              </a:tabLst>
            </a:pP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Parametreler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arası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çıkar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çatışmaları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gözden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geçirilir.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8301" y="1866900"/>
            <a:ext cx="14744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5" dirty="0">
                <a:solidFill>
                  <a:srgbClr val="2583C5"/>
                </a:solidFill>
                <a:latin typeface="Arial"/>
                <a:cs typeface="Arial"/>
              </a:rPr>
              <a:t>2</a:t>
            </a:r>
            <a:r>
              <a:rPr sz="1600" spc="-55" dirty="0">
                <a:solidFill>
                  <a:srgbClr val="C00000"/>
                </a:solidFill>
                <a:latin typeface="Arial"/>
                <a:cs typeface="Arial"/>
              </a:rPr>
              <a:t>. </a:t>
            </a:r>
            <a:r>
              <a:rPr sz="1600" spc="-110" dirty="0">
                <a:solidFill>
                  <a:srgbClr val="C00000"/>
                </a:solidFill>
                <a:latin typeface="Arial"/>
                <a:cs typeface="Arial"/>
              </a:rPr>
              <a:t>Nesne</a:t>
            </a:r>
            <a:r>
              <a:rPr sz="1600" spc="-1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C00000"/>
                </a:solidFill>
                <a:latin typeface="Arial"/>
                <a:cs typeface="Arial"/>
              </a:rPr>
              <a:t>Tasarımı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5754" y="2110740"/>
            <a:ext cx="3134360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100" dirty="0">
                <a:solidFill>
                  <a:srgbClr val="585858"/>
                </a:solidFill>
                <a:latin typeface="Arial"/>
                <a:cs typeface="Arial"/>
              </a:rPr>
              <a:t>Çözümleme </a:t>
            </a:r>
            <a:r>
              <a:rPr sz="1600" spc="-50" dirty="0">
                <a:solidFill>
                  <a:srgbClr val="585858"/>
                </a:solidFill>
                <a:latin typeface="Arial"/>
                <a:cs typeface="Arial"/>
              </a:rPr>
              <a:t>modelinden</a:t>
            </a:r>
            <a:r>
              <a:rPr sz="16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585858"/>
                </a:solidFill>
                <a:latin typeface="Arial"/>
                <a:cs typeface="Arial"/>
              </a:rPr>
              <a:t>işlemler</a:t>
            </a:r>
            <a:endParaRPr sz="160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</a:pPr>
            <a:r>
              <a:rPr sz="1600" spc="-70" dirty="0">
                <a:solidFill>
                  <a:srgbClr val="585858"/>
                </a:solidFill>
                <a:latin typeface="Arial"/>
                <a:cs typeface="Arial"/>
              </a:rPr>
              <a:t>seçilir.</a:t>
            </a:r>
            <a:endParaRPr sz="1600">
              <a:latin typeface="Arial"/>
              <a:cs typeface="Arial"/>
            </a:endParaRPr>
          </a:p>
          <a:p>
            <a:pPr marL="29972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80" dirty="0">
                <a:solidFill>
                  <a:srgbClr val="585858"/>
                </a:solidFill>
                <a:latin typeface="Arial"/>
                <a:cs typeface="Arial"/>
              </a:rPr>
              <a:t>Her </a:t>
            </a:r>
            <a:r>
              <a:rPr sz="1600" spc="-65" dirty="0">
                <a:solidFill>
                  <a:srgbClr val="585858"/>
                </a:solidFill>
                <a:latin typeface="Arial"/>
                <a:cs typeface="Arial"/>
              </a:rPr>
              <a:t>işlem </a:t>
            </a:r>
            <a:r>
              <a:rPr sz="1600" spc="-40" dirty="0">
                <a:solidFill>
                  <a:srgbClr val="585858"/>
                </a:solidFill>
                <a:latin typeface="Arial"/>
                <a:cs typeface="Arial"/>
              </a:rPr>
              <a:t>için </a:t>
            </a:r>
            <a:r>
              <a:rPr sz="1600" spc="-70" dirty="0">
                <a:solidFill>
                  <a:srgbClr val="585858"/>
                </a:solidFill>
                <a:latin typeface="Arial"/>
                <a:cs typeface="Arial"/>
              </a:rPr>
              <a:t>yordam</a:t>
            </a:r>
            <a:r>
              <a:rPr sz="1600" spc="-1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585858"/>
                </a:solidFill>
                <a:latin typeface="Arial"/>
                <a:cs typeface="Arial"/>
              </a:rPr>
              <a:t>tanımlanır.</a:t>
            </a:r>
            <a:endParaRPr sz="1600">
              <a:latin typeface="Arial"/>
              <a:cs typeface="Arial"/>
            </a:endParaRPr>
          </a:p>
          <a:p>
            <a:pPr marL="29972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90" dirty="0">
                <a:solidFill>
                  <a:srgbClr val="585858"/>
                </a:solidFill>
                <a:latin typeface="Arial"/>
                <a:cs typeface="Arial"/>
              </a:rPr>
              <a:t>Yordamlar </a:t>
            </a:r>
            <a:r>
              <a:rPr sz="1600" spc="-40" dirty="0">
                <a:solidFill>
                  <a:srgbClr val="585858"/>
                </a:solidFill>
                <a:latin typeface="Arial"/>
                <a:cs typeface="Arial"/>
              </a:rPr>
              <a:t>için </a:t>
            </a:r>
            <a:r>
              <a:rPr sz="1600" spc="-80" dirty="0">
                <a:solidFill>
                  <a:srgbClr val="585858"/>
                </a:solidFill>
                <a:latin typeface="Arial"/>
                <a:cs typeface="Arial"/>
              </a:rPr>
              <a:t>uygun </a:t>
            </a:r>
            <a:r>
              <a:rPr sz="1600" spc="-40" dirty="0">
                <a:solidFill>
                  <a:srgbClr val="585858"/>
                </a:solidFill>
                <a:latin typeface="Arial"/>
                <a:cs typeface="Arial"/>
              </a:rPr>
              <a:t>veri</a:t>
            </a:r>
            <a:r>
              <a:rPr sz="1600" spc="-1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585858"/>
                </a:solidFill>
                <a:latin typeface="Arial"/>
                <a:cs typeface="Arial"/>
              </a:rPr>
              <a:t>yapıları</a:t>
            </a:r>
            <a:endParaRPr sz="160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</a:pPr>
            <a:r>
              <a:rPr sz="1600" spc="-65" dirty="0">
                <a:solidFill>
                  <a:srgbClr val="585858"/>
                </a:solidFill>
                <a:latin typeface="Arial"/>
                <a:cs typeface="Arial"/>
              </a:rPr>
              <a:t>tanımlanır.</a:t>
            </a:r>
            <a:endParaRPr sz="1600">
              <a:latin typeface="Arial"/>
              <a:cs typeface="Arial"/>
            </a:endParaRPr>
          </a:p>
          <a:p>
            <a:pPr marL="29972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85" dirty="0">
                <a:solidFill>
                  <a:srgbClr val="585858"/>
                </a:solidFill>
                <a:latin typeface="Arial"/>
                <a:cs typeface="Arial"/>
              </a:rPr>
              <a:t>İç </a:t>
            </a:r>
            <a:r>
              <a:rPr sz="1600" spc="-65" dirty="0">
                <a:solidFill>
                  <a:srgbClr val="585858"/>
                </a:solidFill>
                <a:latin typeface="Arial"/>
                <a:cs typeface="Arial"/>
              </a:rPr>
              <a:t>sınıflar</a:t>
            </a:r>
            <a:r>
              <a:rPr sz="16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585858"/>
                </a:solidFill>
                <a:latin typeface="Arial"/>
                <a:cs typeface="Arial"/>
              </a:rPr>
              <a:t>tanımlanır.</a:t>
            </a:r>
            <a:endParaRPr sz="1600">
              <a:latin typeface="Arial"/>
              <a:cs typeface="Arial"/>
            </a:endParaRPr>
          </a:p>
          <a:p>
            <a:pPr marL="299720" marR="508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110" dirty="0">
                <a:solidFill>
                  <a:srgbClr val="585858"/>
                </a:solidFill>
                <a:latin typeface="Arial"/>
                <a:cs typeface="Arial"/>
              </a:rPr>
              <a:t>Nesne </a:t>
            </a:r>
            <a:r>
              <a:rPr sz="1600" spc="-80" dirty="0">
                <a:solidFill>
                  <a:srgbClr val="585858"/>
                </a:solidFill>
                <a:latin typeface="Arial"/>
                <a:cs typeface="Arial"/>
              </a:rPr>
              <a:t>düzenlemesi </a:t>
            </a:r>
            <a:r>
              <a:rPr sz="1600" spc="-40" dirty="0">
                <a:solidFill>
                  <a:srgbClr val="585858"/>
                </a:solidFill>
                <a:latin typeface="Arial"/>
                <a:cs typeface="Arial"/>
              </a:rPr>
              <a:t>veri </a:t>
            </a:r>
            <a:r>
              <a:rPr sz="1600" spc="-85" dirty="0">
                <a:solidFill>
                  <a:srgbClr val="585858"/>
                </a:solidFill>
                <a:latin typeface="Arial"/>
                <a:cs typeface="Arial"/>
              </a:rPr>
              <a:t>ulaşımı </a:t>
            </a:r>
            <a:r>
              <a:rPr sz="1600" spc="-100" dirty="0">
                <a:solidFill>
                  <a:srgbClr val="585858"/>
                </a:solidFill>
                <a:latin typeface="Arial"/>
                <a:cs typeface="Arial"/>
              </a:rPr>
              <a:t>ve  </a:t>
            </a:r>
            <a:r>
              <a:rPr sz="1600" spc="-95" dirty="0">
                <a:solidFill>
                  <a:srgbClr val="585858"/>
                </a:solidFill>
                <a:latin typeface="Arial"/>
                <a:cs typeface="Arial"/>
              </a:rPr>
              <a:t>hesaplama </a:t>
            </a:r>
            <a:r>
              <a:rPr sz="1600" spc="-40" dirty="0">
                <a:solidFill>
                  <a:srgbClr val="585858"/>
                </a:solidFill>
                <a:latin typeface="Arial"/>
                <a:cs typeface="Arial"/>
              </a:rPr>
              <a:t>verimi </a:t>
            </a:r>
            <a:r>
              <a:rPr sz="1600" spc="-105" dirty="0">
                <a:solidFill>
                  <a:srgbClr val="585858"/>
                </a:solidFill>
                <a:latin typeface="Arial"/>
                <a:cs typeface="Arial"/>
              </a:rPr>
              <a:t>açısından  gözden</a:t>
            </a:r>
            <a:r>
              <a:rPr sz="16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55" dirty="0">
                <a:solidFill>
                  <a:srgbClr val="585858"/>
                </a:solidFill>
                <a:latin typeface="Arial"/>
                <a:cs typeface="Arial"/>
              </a:rPr>
              <a:t>geçirilir.</a:t>
            </a:r>
            <a:endParaRPr sz="1600">
              <a:latin typeface="Arial"/>
              <a:cs typeface="Arial"/>
            </a:endParaRPr>
          </a:p>
          <a:p>
            <a:pPr marL="29972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105" dirty="0">
                <a:solidFill>
                  <a:srgbClr val="585858"/>
                </a:solidFill>
                <a:latin typeface="Arial"/>
                <a:cs typeface="Arial"/>
              </a:rPr>
              <a:t>Sınıf </a:t>
            </a:r>
            <a:r>
              <a:rPr sz="1600" spc="-50" dirty="0">
                <a:solidFill>
                  <a:srgbClr val="585858"/>
                </a:solidFill>
                <a:latin typeface="Arial"/>
                <a:cs typeface="Arial"/>
              </a:rPr>
              <a:t>özellikleri </a:t>
            </a:r>
            <a:r>
              <a:rPr sz="1600" spc="-75" dirty="0">
                <a:solidFill>
                  <a:srgbClr val="585858"/>
                </a:solidFill>
                <a:latin typeface="Arial"/>
                <a:cs typeface="Arial"/>
              </a:rPr>
              <a:t>tasarlanır.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4466" y="4884420"/>
            <a:ext cx="52400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indent="-226060">
              <a:lnSpc>
                <a:spcPct val="100000"/>
              </a:lnSpc>
              <a:spcBef>
                <a:spcPts val="100"/>
              </a:spcBef>
              <a:buClr>
                <a:srgbClr val="2583C5"/>
              </a:buClr>
              <a:buAutoNum type="arabicPeriod" startAt="3"/>
              <a:tabLst>
                <a:tab pos="238760" algn="l"/>
              </a:tabLst>
            </a:pP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tasarımındaki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kontrol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mekanizmaları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uygulanır.</a:t>
            </a:r>
            <a:endParaRPr sz="1800">
              <a:latin typeface="Arial"/>
              <a:cs typeface="Arial"/>
            </a:endParaRPr>
          </a:p>
          <a:p>
            <a:pPr marL="238760" indent="-226060">
              <a:lnSpc>
                <a:spcPct val="100000"/>
              </a:lnSpc>
              <a:buClr>
                <a:srgbClr val="2583C5"/>
              </a:buClr>
              <a:buAutoNum type="arabicPeriod" startAt="3"/>
              <a:tabLst>
                <a:tab pos="238760" algn="l"/>
              </a:tabLst>
            </a:pP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Sınıf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yapıları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kalıtımı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kuvvetlendirici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yönde</a:t>
            </a:r>
            <a:r>
              <a:rPr sz="1800" spc="-20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ayarlanır.</a:t>
            </a:r>
            <a:endParaRPr sz="1800">
              <a:latin typeface="Arial"/>
              <a:cs typeface="Arial"/>
            </a:endParaRPr>
          </a:p>
          <a:p>
            <a:pPr marL="238760" indent="-226060">
              <a:lnSpc>
                <a:spcPct val="100000"/>
              </a:lnSpc>
              <a:buClr>
                <a:srgbClr val="2583C5"/>
              </a:buClr>
              <a:buAutoNum type="arabicPeriod" startAt="3"/>
              <a:tabLst>
                <a:tab pos="238760" algn="l"/>
              </a:tabLst>
            </a:pPr>
            <a:r>
              <a:rPr sz="1800" spc="-125" dirty="0">
                <a:solidFill>
                  <a:srgbClr val="404040"/>
                </a:solidFill>
                <a:latin typeface="Arial"/>
                <a:cs typeface="Arial"/>
              </a:rPr>
              <a:t>Nesne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ilişkileri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800" spc="5" dirty="0">
                <a:solidFill>
                  <a:srgbClr val="404040"/>
                </a:solidFill>
                <a:latin typeface="Arial"/>
                <a:cs typeface="Arial"/>
              </a:rPr>
              <a:t>ileti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tasarımı</a:t>
            </a:r>
            <a:r>
              <a:rPr sz="1800" spc="-3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yapılır.</a:t>
            </a:r>
            <a:endParaRPr sz="1800">
              <a:latin typeface="Arial"/>
              <a:cs typeface="Arial"/>
            </a:endParaRPr>
          </a:p>
          <a:p>
            <a:pPr marL="238760" indent="-226060">
              <a:lnSpc>
                <a:spcPct val="100000"/>
              </a:lnSpc>
              <a:buClr>
                <a:srgbClr val="2583C5"/>
              </a:buClr>
              <a:buAutoNum type="arabicPeriod" startAt="3"/>
              <a:tabLst>
                <a:tab pos="238760" algn="l"/>
              </a:tabLst>
            </a:pP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Sınıflar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modüller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altında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toplanır.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4D4E-4D38-4E02-9540-68C4538ED9E0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345" dirty="0"/>
              <a:t>Genel Olarak </a:t>
            </a:r>
            <a:r>
              <a:rPr spc="-710" dirty="0"/>
              <a:t>NY</a:t>
            </a:r>
            <a:r>
              <a:rPr spc="-350" dirty="0"/>
              <a:t> </a:t>
            </a:r>
            <a:r>
              <a:rPr spc="-130" dirty="0"/>
              <a:t>Metodolojiler	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55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140580" y="1767848"/>
            <a:ext cx="4488180" cy="26041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4139" marR="6985" indent="-91440" algn="just">
              <a:lnSpc>
                <a:spcPct val="119700"/>
              </a:lnSpc>
              <a:spcBef>
                <a:spcPts val="85"/>
              </a:spcBef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185" dirty="0">
                <a:solidFill>
                  <a:srgbClr val="404040"/>
                </a:solidFill>
                <a:latin typeface="Arial"/>
                <a:cs typeface="Arial"/>
              </a:rPr>
              <a:t>NY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çözümlemede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olduğu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gibi, </a:t>
            </a:r>
            <a:r>
              <a:rPr sz="1400" spc="-185" dirty="0">
                <a:solidFill>
                  <a:srgbClr val="404040"/>
                </a:solidFill>
                <a:latin typeface="Arial"/>
                <a:cs typeface="Arial"/>
              </a:rPr>
              <a:t>NY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tasarımda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değişik  yaklaşımlar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olmasına rağmen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benzer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işlemler 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uygulamaktadır.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CACE3"/>
              </a:buClr>
              <a:buFont typeface="Wingdings"/>
              <a:buChar char=""/>
            </a:pPr>
            <a:endParaRPr sz="1200">
              <a:latin typeface="Times New Roman"/>
              <a:cs typeface="Times New Roman"/>
            </a:endParaRPr>
          </a:p>
          <a:p>
            <a:pPr marL="104139" marR="6350" indent="-91440" algn="just">
              <a:lnSpc>
                <a:spcPct val="120400"/>
              </a:lnSpc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185" dirty="0">
                <a:solidFill>
                  <a:srgbClr val="404040"/>
                </a:solidFill>
                <a:latin typeface="Arial"/>
                <a:cs typeface="Arial"/>
              </a:rPr>
              <a:t>NY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yaklaşımlarda </a:t>
            </a:r>
            <a:r>
              <a:rPr sz="1400" spc="-95" dirty="0">
                <a:solidFill>
                  <a:srgbClr val="404040"/>
                </a:solidFill>
                <a:latin typeface="Arial"/>
                <a:cs typeface="Arial"/>
              </a:rPr>
              <a:t>bazen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çözümleme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arasındaki 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ayırımı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yapmak</a:t>
            </a:r>
            <a:r>
              <a:rPr sz="1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zorlaşır.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CACE3"/>
              </a:buClr>
              <a:buFont typeface="Wingdings"/>
              <a:buChar char=""/>
            </a:pPr>
            <a:endParaRPr sz="150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185" dirty="0">
                <a:solidFill>
                  <a:srgbClr val="404040"/>
                </a:solidFill>
                <a:latin typeface="Arial"/>
                <a:cs typeface="Arial"/>
              </a:rPr>
              <a:t>NY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Çözümleme,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sınıflandırma</a:t>
            </a:r>
            <a:r>
              <a:rPr sz="140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işlemidir.</a:t>
            </a:r>
            <a:endParaRPr sz="1400">
              <a:latin typeface="Arial"/>
              <a:cs typeface="Arial"/>
            </a:endParaRPr>
          </a:p>
          <a:p>
            <a:pPr marL="104139" marR="5080" indent="-91440" algn="just">
              <a:lnSpc>
                <a:spcPct val="120200"/>
              </a:lnSpc>
              <a:spcBef>
                <a:spcPts val="1380"/>
              </a:spcBef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Problem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yapısı, nesne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sınıfları olarak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organize 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edilir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ve  nesne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ilişkileri ile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problemin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davranışı</a:t>
            </a:r>
            <a:r>
              <a:rPr sz="14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modellenir.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0580" y="4523789"/>
            <a:ext cx="4483100" cy="53975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54940" indent="-142240">
              <a:lnSpc>
                <a:spcPct val="100000"/>
              </a:lnSpc>
              <a:spcBef>
                <a:spcPts val="445"/>
              </a:spcBef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  <a:tab pos="1417320" algn="l"/>
                <a:tab pos="2176780" algn="l"/>
                <a:tab pos="2664460" algn="l"/>
                <a:tab pos="3269615" algn="l"/>
                <a:tab pos="3795395" algn="l"/>
              </a:tabLst>
            </a:pPr>
            <a:r>
              <a:rPr sz="1400" spc="-275" dirty="0">
                <a:solidFill>
                  <a:srgbClr val="404040"/>
                </a:solidFill>
                <a:latin typeface="Arial"/>
                <a:cs typeface="Arial"/>
              </a:rPr>
              <a:t>Ç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ö</a:t>
            </a:r>
            <a:r>
              <a:rPr sz="1400" spc="-150" dirty="0">
                <a:solidFill>
                  <a:srgbClr val="404040"/>
                </a:solidFill>
                <a:latin typeface="Arial"/>
                <a:cs typeface="Arial"/>
              </a:rPr>
              <a:t>z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ümleme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en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400" spc="5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spc="-10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400" spc="-1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400" spc="-10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400" spc="1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ıma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400" spc="-145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1400" spc="-10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ç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iş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400" spc="-15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ü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400" spc="-10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i,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400" spc="-145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en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el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400" spc="7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la</a:t>
            </a:r>
            <a:r>
              <a:rPr sz="1400" spc="1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ıyla</a:t>
            </a:r>
            <a:endParaRPr sz="14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spcBef>
                <a:spcPts val="340"/>
              </a:spcBef>
            </a:pP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yanda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gösterildiği gibi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çevrim</a:t>
            </a:r>
            <a:r>
              <a:rPr sz="14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içerir.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0580" y="5217667"/>
            <a:ext cx="4484370" cy="53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marR="5080" indent="-91440">
              <a:lnSpc>
                <a:spcPct val="119200"/>
              </a:lnSpc>
              <a:spcBef>
                <a:spcPts val="100"/>
              </a:spcBef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110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ise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tanımlanmış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sınıflardan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çıkarılacak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nesneleri 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tanımlar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nesnelerin 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birbirleri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ilişkisini</a:t>
            </a:r>
            <a:r>
              <a:rPr sz="1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gösterir.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0580" y="5947409"/>
            <a:ext cx="42576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indent="-1422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Ayrıca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nesnelerin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davranışları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haberleşmeleri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belirtilir.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0100" y="2115820"/>
            <a:ext cx="3050540" cy="2664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79194" y="4868926"/>
            <a:ext cx="2291715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42900" marR="5080" indent="-330835">
              <a:lnSpc>
                <a:spcPct val="100000"/>
              </a:lnSpc>
              <a:spcBef>
                <a:spcPts val="110"/>
              </a:spcBef>
            </a:pPr>
            <a:r>
              <a:rPr sz="1350" spc="-85" dirty="0">
                <a:latin typeface="Arial"/>
                <a:cs typeface="Arial"/>
              </a:rPr>
              <a:t>Nesneye </a:t>
            </a:r>
            <a:r>
              <a:rPr sz="1350" spc="-75" dirty="0">
                <a:latin typeface="Arial"/>
                <a:cs typeface="Arial"/>
              </a:rPr>
              <a:t>Yönelik</a:t>
            </a:r>
            <a:r>
              <a:rPr sz="1350" spc="-170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Çözümlemeden  </a:t>
            </a:r>
            <a:r>
              <a:rPr sz="1350" spc="-100" dirty="0">
                <a:latin typeface="Arial"/>
                <a:cs typeface="Arial"/>
              </a:rPr>
              <a:t>Tasarıma Geçiş</a:t>
            </a:r>
            <a:r>
              <a:rPr sz="1350" spc="-155" dirty="0">
                <a:latin typeface="Arial"/>
                <a:cs typeface="Arial"/>
              </a:rPr>
              <a:t> </a:t>
            </a:r>
            <a:r>
              <a:rPr sz="1350" spc="-55" dirty="0">
                <a:latin typeface="Arial"/>
                <a:cs typeface="Arial"/>
              </a:rPr>
              <a:t>Çevrimi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Veri Yer Tutucus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10F0-C4D4-4963-959C-DC34CEE3C8C8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345" dirty="0"/>
              <a:t>Genel Olarak </a:t>
            </a:r>
            <a:r>
              <a:rPr spc="-710" dirty="0"/>
              <a:t>NY</a:t>
            </a:r>
            <a:r>
              <a:rPr spc="-350" dirty="0"/>
              <a:t> </a:t>
            </a:r>
            <a:r>
              <a:rPr spc="-130" dirty="0"/>
              <a:t>Metodolojiler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56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3874515" y="1884439"/>
            <a:ext cx="3881120" cy="18522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94945" indent="-182245">
              <a:lnSpc>
                <a:spcPct val="100000"/>
              </a:lnSpc>
              <a:spcBef>
                <a:spcPts val="535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130" dirty="0">
                <a:solidFill>
                  <a:srgbClr val="404040"/>
                </a:solidFill>
                <a:latin typeface="Arial"/>
                <a:cs typeface="Arial"/>
              </a:rPr>
              <a:t>Tasarımcı,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önce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sistemin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bütününü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ele</a:t>
            </a:r>
            <a:endParaRPr sz="1800">
              <a:latin typeface="Arial"/>
              <a:cs typeface="Arial"/>
            </a:endParaRPr>
          </a:p>
          <a:p>
            <a:pPr marL="103505">
              <a:lnSpc>
                <a:spcPct val="100000"/>
              </a:lnSpc>
              <a:spcBef>
                <a:spcPts val="440"/>
              </a:spcBef>
            </a:pP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almalıdır.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194945" indent="-182245">
              <a:lnSpc>
                <a:spcPct val="100000"/>
              </a:lnSpc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Kullanıcı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istekleri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</a:t>
            </a:r>
            <a:r>
              <a:rPr sz="18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bunların</a:t>
            </a:r>
            <a:endParaRPr sz="1800">
              <a:latin typeface="Arial"/>
              <a:cs typeface="Arial"/>
            </a:endParaRPr>
          </a:p>
          <a:p>
            <a:pPr marL="103505">
              <a:lnSpc>
                <a:spcPct val="100000"/>
              </a:lnSpc>
              <a:spcBef>
                <a:spcPts val="440"/>
              </a:spcBef>
            </a:pP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gerçekleştirilmeleri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gerekli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alt</a:t>
            </a:r>
            <a:r>
              <a:rPr sz="1800" spc="-2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sistem</a:t>
            </a:r>
            <a:endParaRPr sz="1800">
              <a:latin typeface="Arial"/>
              <a:cs typeface="Arial"/>
            </a:endParaRPr>
          </a:p>
          <a:p>
            <a:pPr marL="103505">
              <a:lnSpc>
                <a:spcPct val="100000"/>
              </a:lnSpc>
              <a:spcBef>
                <a:spcPts val="445"/>
              </a:spcBef>
            </a:pP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karakteristiklerinin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tanımlanması</a:t>
            </a:r>
            <a:r>
              <a:rPr sz="18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gerekir.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4515" y="3885613"/>
            <a:ext cx="4587875" cy="10147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4139" marR="5080" indent="-91440" algn="just">
              <a:lnSpc>
                <a:spcPct val="120000"/>
              </a:lnSpc>
              <a:spcBef>
                <a:spcPts val="11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Alt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sistemlerin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tasarımı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sırasında </a:t>
            </a:r>
            <a:r>
              <a:rPr sz="1800" spc="-150" dirty="0">
                <a:solidFill>
                  <a:srgbClr val="404040"/>
                </a:solidFill>
                <a:latin typeface="Arial"/>
                <a:cs typeface="Arial"/>
              </a:rPr>
              <a:t>Coad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Yourdon 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metodolojisinde </a:t>
            </a: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sözü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geçen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dört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önemli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tasarım 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bileşeni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tanımlanır.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4515" y="5108575"/>
            <a:ext cx="4558030" cy="113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24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Daha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sonra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nesne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tasarımına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sıra</a:t>
            </a:r>
            <a:r>
              <a:rPr sz="18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gelir.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1600">
              <a:latin typeface="Times New Roman"/>
              <a:cs typeface="Times New Roman"/>
            </a:endParaRPr>
          </a:p>
          <a:p>
            <a:pPr marL="194945" indent="-182245">
              <a:lnSpc>
                <a:spcPct val="100000"/>
              </a:lnSpc>
              <a:buClr>
                <a:srgbClr val="1CACE3"/>
              </a:buClr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sz="1800" spc="-170" dirty="0">
                <a:solidFill>
                  <a:srgbClr val="404040"/>
                </a:solidFill>
                <a:latin typeface="Arial"/>
                <a:cs typeface="Arial"/>
              </a:rPr>
              <a:t>Yanda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gösterildiği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gibi,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Sınıf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Sorumluluk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İşbirliği</a:t>
            </a:r>
            <a:endParaRPr sz="1800">
              <a:latin typeface="Arial"/>
              <a:cs typeface="Arial"/>
            </a:endParaRPr>
          </a:p>
          <a:p>
            <a:pPr marL="90805" algn="ctr">
              <a:lnSpc>
                <a:spcPct val="100000"/>
              </a:lnSpc>
              <a:spcBef>
                <a:spcPts val="420"/>
              </a:spcBef>
            </a:pPr>
            <a:r>
              <a:rPr sz="1800" spc="-190" dirty="0">
                <a:solidFill>
                  <a:srgbClr val="404040"/>
                </a:solidFill>
                <a:latin typeface="Arial"/>
                <a:cs typeface="Arial"/>
              </a:rPr>
              <a:t>(SSİ)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modelindeki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öğeler,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tasarıma</a:t>
            </a:r>
            <a:r>
              <a:rPr sz="1800" spc="-2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dönüştürülür.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5339" y="2275839"/>
            <a:ext cx="2989580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407" y="4135373"/>
            <a:ext cx="214884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398780">
              <a:lnSpc>
                <a:spcPct val="100000"/>
              </a:lnSpc>
              <a:spcBef>
                <a:spcPts val="110"/>
              </a:spcBef>
            </a:pPr>
            <a:r>
              <a:rPr sz="1350" spc="-85" dirty="0">
                <a:latin typeface="Arial"/>
                <a:cs typeface="Arial"/>
              </a:rPr>
              <a:t>Nesne Tasarımında  </a:t>
            </a:r>
            <a:r>
              <a:rPr sz="1350" spc="-80" dirty="0">
                <a:latin typeface="Arial"/>
                <a:cs typeface="Arial"/>
              </a:rPr>
              <a:t>Çözümleme </a:t>
            </a:r>
            <a:r>
              <a:rPr sz="1350" spc="-25" dirty="0">
                <a:latin typeface="Arial"/>
                <a:cs typeface="Arial"/>
              </a:rPr>
              <a:t>Modelinden</a:t>
            </a:r>
            <a:r>
              <a:rPr sz="1350" spc="-254" dirty="0">
                <a:latin typeface="Arial"/>
                <a:cs typeface="Arial"/>
              </a:rPr>
              <a:t> </a:t>
            </a:r>
            <a:r>
              <a:rPr sz="1350" spc="-100" dirty="0">
                <a:latin typeface="Arial"/>
                <a:cs typeface="Arial"/>
              </a:rPr>
              <a:t>Geçiş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Veri Yer Tutucusu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A557-8CBB-4C53-98FB-0B8A8995AEDF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45" dirty="0"/>
              <a:t>Genel </a:t>
            </a:r>
            <a:r>
              <a:rPr spc="-375" dirty="0"/>
              <a:t>Sistem</a:t>
            </a:r>
            <a:r>
              <a:rPr spc="-320" dirty="0"/>
              <a:t> </a:t>
            </a:r>
            <a:r>
              <a:rPr spc="-440" dirty="0"/>
              <a:t>Tasarımı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57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33879"/>
            <a:ext cx="7307580" cy="29629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04139" marR="93345" indent="-91440">
              <a:lnSpc>
                <a:spcPts val="2160"/>
              </a:lnSpc>
              <a:spcBef>
                <a:spcPts val="37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Değişik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yaklaşımlardan </a:t>
            </a: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söz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edilmiş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ise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de sistem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tasarımı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konusunda 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Rambaugh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yaklaşımı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burada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tercih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edilmiştir.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215265" indent="-202565">
              <a:lnSpc>
                <a:spcPts val="228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Daha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önce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tanımlanan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tasarımı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adımlarında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yapılacak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ayrıntılı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280"/>
              </a:lnSpc>
            </a:pP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işlemler,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bu bölümde</a:t>
            </a:r>
            <a:r>
              <a:rPr sz="20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açıklanmaktadır.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04139" marR="165100" indent="-91440">
              <a:lnSpc>
                <a:spcPts val="216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Çoğu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yaklaşım,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önce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sistem/alt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sistem ayrıştırması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ayrıştırılan 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bileşenler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arası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arayüzün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tanımı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tasarıma</a:t>
            </a:r>
            <a:r>
              <a:rPr sz="2000" spc="-22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başlar.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8C56-5BD2-4AD5-832C-D89005F27CD6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042034"/>
            <a:ext cx="71316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none" spc="-320" dirty="0"/>
              <a:t>Çözümleme </a:t>
            </a:r>
            <a:r>
              <a:rPr sz="4000" u="none" spc="-145" dirty="0"/>
              <a:t>Modelinin</a:t>
            </a:r>
            <a:r>
              <a:rPr sz="4000" u="none" spc="-220" dirty="0"/>
              <a:t> </a:t>
            </a:r>
            <a:r>
              <a:rPr sz="4000" u="none" spc="-250" dirty="0"/>
              <a:t>Ayrıştırılması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58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810577" y="1727517"/>
            <a:ext cx="7479030" cy="463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indent="-91440">
              <a:lnSpc>
                <a:spcPts val="2060"/>
              </a:lnSpc>
              <a:spcBef>
                <a:spcPts val="1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Alt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sistemleri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tanımlarken,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sistemin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sınıf,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ilişki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davranışlarını 'yapışık</a:t>
            </a:r>
            <a:r>
              <a:rPr sz="180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gruplar'</a:t>
            </a:r>
            <a:endParaRPr sz="1800">
              <a:latin typeface="Arial"/>
              <a:cs typeface="Arial"/>
            </a:endParaRPr>
          </a:p>
          <a:p>
            <a:pPr marL="104139">
              <a:lnSpc>
                <a:spcPts val="2060"/>
              </a:lnSpc>
            </a:pP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araya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getirmek</a:t>
            </a: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gerekir.</a:t>
            </a:r>
            <a:endParaRPr sz="1800">
              <a:latin typeface="Arial"/>
              <a:cs typeface="Arial"/>
            </a:endParaRPr>
          </a:p>
          <a:p>
            <a:pPr marL="194945" indent="-182245">
              <a:lnSpc>
                <a:spcPct val="100000"/>
              </a:lnSpc>
              <a:spcBef>
                <a:spcPts val="118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alt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içerisinde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bulunacak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bileşenlerin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ortak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yanı</a:t>
            </a:r>
            <a:r>
              <a:rPr sz="1800" spc="-2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bulunmalıdır.</a:t>
            </a:r>
            <a:endParaRPr sz="1800">
              <a:latin typeface="Arial"/>
              <a:cs typeface="Arial"/>
            </a:endParaRPr>
          </a:p>
          <a:p>
            <a:pPr marL="104139" marR="62230" indent="-91440">
              <a:lnSpc>
                <a:spcPts val="1939"/>
              </a:lnSpc>
              <a:spcBef>
                <a:spcPts val="143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Aynı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işlemini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yerine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getirmek,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aynı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donanım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birimi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içerisinde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bulunmak 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veya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aynı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kaynakları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idare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etmek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gibi.</a:t>
            </a:r>
            <a:endParaRPr sz="1800">
              <a:latin typeface="Arial"/>
              <a:cs typeface="Arial"/>
            </a:endParaRPr>
          </a:p>
          <a:p>
            <a:pPr marL="194945" indent="-182245">
              <a:lnSpc>
                <a:spcPct val="100000"/>
              </a:lnSpc>
              <a:spcBef>
                <a:spcPts val="1155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açısından,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alt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sistemler sorumluluklarına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göre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tanımlanırlar.</a:t>
            </a:r>
            <a:endParaRPr sz="1800">
              <a:latin typeface="Arial"/>
              <a:cs typeface="Arial"/>
            </a:endParaRPr>
          </a:p>
          <a:p>
            <a:pPr marL="194945" indent="-182245">
              <a:lnSpc>
                <a:spcPts val="2050"/>
              </a:lnSpc>
              <a:spcBef>
                <a:spcPts val="12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tanımlama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yapılırken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aşağıdaki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kriterleri </a:t>
            </a:r>
            <a:r>
              <a:rPr sz="1800" spc="-155" dirty="0">
                <a:solidFill>
                  <a:srgbClr val="404040"/>
                </a:solidFill>
                <a:latin typeface="Arial"/>
                <a:cs typeface="Arial"/>
              </a:rPr>
              <a:t>göz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önünde</a:t>
            </a:r>
            <a:endParaRPr sz="1800">
              <a:latin typeface="Arial"/>
              <a:cs typeface="Arial"/>
            </a:endParaRPr>
          </a:p>
          <a:p>
            <a:pPr marL="104139">
              <a:lnSpc>
                <a:spcPts val="2050"/>
              </a:lnSpc>
            </a:pP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bulundurulur:</a:t>
            </a:r>
            <a:endParaRPr sz="1800">
              <a:latin typeface="Arial"/>
              <a:cs typeface="Arial"/>
            </a:endParaRPr>
          </a:p>
          <a:p>
            <a:pPr marL="396240" marR="121920" lvl="1" indent="-182880">
              <a:lnSpc>
                <a:spcPts val="1720"/>
              </a:lnSpc>
              <a:spcBef>
                <a:spcPts val="445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Sistemin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gerisi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yapılacak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haberleşmenin </a:t>
            </a:r>
            <a:r>
              <a:rPr sz="1600" spc="-25" dirty="0">
                <a:solidFill>
                  <a:srgbClr val="404040"/>
                </a:solidFill>
                <a:latin typeface="Arial"/>
                <a:cs typeface="Arial"/>
              </a:rPr>
              <a:t>tümü, iyi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belirlenmiş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arayüz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üzerinden 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olmalıdır.</a:t>
            </a:r>
            <a:endParaRPr sz="1600">
              <a:latin typeface="Arial"/>
              <a:cs typeface="Arial"/>
            </a:endParaRPr>
          </a:p>
          <a:p>
            <a:pPr marL="396240" marR="5080" lvl="1" indent="-182880">
              <a:lnSpc>
                <a:spcPts val="1720"/>
              </a:lnSpc>
              <a:spcBef>
                <a:spcPts val="62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Sınıflar, </a:t>
            </a:r>
            <a:r>
              <a:rPr sz="1600" spc="-110" dirty="0">
                <a:solidFill>
                  <a:srgbClr val="404040"/>
                </a:solidFill>
                <a:latin typeface="Arial"/>
                <a:cs typeface="Arial"/>
              </a:rPr>
              <a:t>yalnızca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aynı </a:t>
            </a:r>
            <a:r>
              <a:rPr sz="1600" spc="-15" dirty="0">
                <a:solidFill>
                  <a:srgbClr val="404040"/>
                </a:solidFill>
                <a:latin typeface="Arial"/>
                <a:cs typeface="Arial"/>
              </a:rPr>
              <a:t>alt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içerisinde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işbirliği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yapmalıdırlar </a:t>
            </a:r>
            <a:r>
              <a:rPr sz="1600" spc="-135" dirty="0">
                <a:solidFill>
                  <a:srgbClr val="404040"/>
                </a:solidFill>
                <a:latin typeface="Arial"/>
                <a:cs typeface="Arial"/>
              </a:rPr>
              <a:t>(Yalnızca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küçük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sayıdaki 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haberleşme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sınıfları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dışında).</a:t>
            </a:r>
            <a:endParaRPr sz="16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600" spc="-20" dirty="0">
                <a:solidFill>
                  <a:srgbClr val="404040"/>
                </a:solidFill>
                <a:latin typeface="Arial"/>
                <a:cs typeface="Arial"/>
              </a:rPr>
              <a:t>Alt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1600" spc="-130" dirty="0">
                <a:solidFill>
                  <a:srgbClr val="404040"/>
                </a:solidFill>
                <a:latin typeface="Arial"/>
                <a:cs typeface="Arial"/>
              </a:rPr>
              <a:t>sayısı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küçük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tutulmalıdır.</a:t>
            </a:r>
            <a:endParaRPr sz="16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Karmaşıklığı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azaltmak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üzere </a:t>
            </a:r>
            <a:r>
              <a:rPr sz="1600" spc="-15" dirty="0">
                <a:solidFill>
                  <a:srgbClr val="404040"/>
                </a:solidFill>
                <a:latin typeface="Arial"/>
                <a:cs typeface="Arial"/>
              </a:rPr>
              <a:t>alt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sistemler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kendi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içlerinde</a:t>
            </a:r>
            <a:r>
              <a:rPr sz="16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bölünebilirler.</a:t>
            </a:r>
            <a:endParaRPr sz="16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Haberleşen </a:t>
            </a:r>
            <a:r>
              <a:rPr sz="1600" spc="-15" dirty="0">
                <a:solidFill>
                  <a:srgbClr val="404040"/>
                </a:solidFill>
                <a:latin typeface="Arial"/>
                <a:cs typeface="Arial"/>
              </a:rPr>
              <a:t>alt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sistemler istemci/sunucu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gibi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bağlantı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protokollerine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sahip</a:t>
            </a:r>
            <a:r>
              <a:rPr sz="1600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olabilirler.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E1D7-4992-416A-9AB9-72910CA16F2F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042034"/>
            <a:ext cx="70250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none" spc="-335" dirty="0"/>
              <a:t>Eşzamanlılık </a:t>
            </a:r>
            <a:r>
              <a:rPr sz="4000" u="none" spc="-295" dirty="0"/>
              <a:t>ve </a:t>
            </a:r>
            <a:r>
              <a:rPr sz="4000" u="none" spc="-114" dirty="0"/>
              <a:t>Alt </a:t>
            </a:r>
            <a:r>
              <a:rPr sz="4000" u="none" spc="-320" dirty="0"/>
              <a:t>Sistem</a:t>
            </a:r>
            <a:r>
              <a:rPr sz="4000" u="none" spc="-409" dirty="0"/>
              <a:t> </a:t>
            </a:r>
            <a:r>
              <a:rPr sz="4000" u="none" spc="-215" dirty="0"/>
              <a:t>Belirleme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59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810577" y="1833879"/>
            <a:ext cx="7454900" cy="31051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04139" marR="65405" indent="-91440">
              <a:lnSpc>
                <a:spcPts val="2160"/>
              </a:lnSpc>
              <a:spcBef>
                <a:spcPts val="37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Nesne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davranış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modeli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açısından,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iki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nesne aynı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zamanda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aktif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değilse 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eşzamanlılık</a:t>
            </a:r>
            <a:r>
              <a:rPr sz="2000" spc="-1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yoktur.</a:t>
            </a:r>
            <a:endParaRPr sz="20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113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iki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nesne aynı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donanım (süreçleyici)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üzerinde</a:t>
            </a: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uygulanabilirler.</a:t>
            </a:r>
            <a:endParaRPr sz="2000">
              <a:latin typeface="Arial"/>
              <a:cs typeface="Arial"/>
            </a:endParaRPr>
          </a:p>
          <a:p>
            <a:pPr marL="215265" indent="-202565">
              <a:lnSpc>
                <a:spcPts val="228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Ancak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eğer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iki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nesne aynı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zamanda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asenkron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olaylara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karşılık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280"/>
              </a:lnSpc>
            </a:pP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veriyorlarsa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eşanlılık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vardır.</a:t>
            </a:r>
            <a:endParaRPr sz="20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Eşanlı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alt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sistemler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iki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yerleştirme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seçeneği</a:t>
            </a:r>
            <a:r>
              <a:rPr sz="2000" spc="-3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vardır:</a:t>
            </a:r>
            <a:endParaRPr sz="2000">
              <a:latin typeface="Arial"/>
              <a:cs typeface="Arial"/>
            </a:endParaRPr>
          </a:p>
          <a:p>
            <a:pPr marL="697865" lvl="1" indent="-342265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AutoNum type="arabicPeriod"/>
              <a:tabLst>
                <a:tab pos="697865" algn="l"/>
                <a:tab pos="698500" algn="l"/>
              </a:tabLst>
            </a:pP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Ayrı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süreçleyicilere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yerleştirme,</a:t>
            </a:r>
            <a:endParaRPr sz="1800">
              <a:latin typeface="Arial"/>
              <a:cs typeface="Arial"/>
            </a:endParaRPr>
          </a:p>
          <a:p>
            <a:pPr marL="697865" marR="5080" lvl="1" indent="-342265">
              <a:lnSpc>
                <a:spcPts val="1939"/>
              </a:lnSpc>
              <a:spcBef>
                <a:spcPts val="645"/>
              </a:spcBef>
              <a:buClr>
                <a:srgbClr val="1CACE3"/>
              </a:buClr>
              <a:buAutoNum type="arabicPeriod"/>
              <a:tabLst>
                <a:tab pos="697865" algn="l"/>
                <a:tab pos="698500" algn="l"/>
              </a:tabLst>
            </a:pP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Aynı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süreçleyiciye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yerleştirme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işletim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sisteminin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eşzamanlılık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desteğini  kullanma.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56000" y="4846320"/>
            <a:ext cx="1943100" cy="171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888E-C2E1-4E14-8F8F-7FD6480BE872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270" dirty="0"/>
              <a:t>Kimlik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6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1349674" y="2095500"/>
            <a:ext cx="6459569" cy="3291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D5E48E2-815E-4DD0-BA75-D739F9B1E705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50" dirty="0"/>
              <a:t>Görev </a:t>
            </a:r>
            <a:r>
              <a:rPr spc="-290" dirty="0"/>
              <a:t>Yönetimi</a:t>
            </a:r>
            <a:r>
              <a:rPr spc="-355" dirty="0"/>
              <a:t> </a:t>
            </a:r>
            <a:r>
              <a:rPr spc="-300" dirty="0"/>
              <a:t>Bileşeni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60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66900"/>
            <a:ext cx="7510780" cy="3674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marR="407034" indent="-914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130" dirty="0">
                <a:solidFill>
                  <a:srgbClr val="404040"/>
                </a:solidFill>
                <a:latin typeface="Arial"/>
                <a:cs typeface="Arial"/>
              </a:rPr>
              <a:t>Eşzamanlı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görevleri 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yöneten nesnelerin 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tasarımı 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700" spc="-145" dirty="0">
                <a:solidFill>
                  <a:srgbClr val="404040"/>
                </a:solidFill>
                <a:latin typeface="Arial"/>
                <a:cs typeface="Arial"/>
              </a:rPr>
              <a:t>Coad </a:t>
            </a:r>
            <a:r>
              <a:rPr sz="1700" spc="-10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Yourdon </a:t>
            </a:r>
            <a:r>
              <a:rPr sz="1700" spc="-105" dirty="0">
                <a:solidFill>
                  <a:srgbClr val="404040"/>
                </a:solidFill>
                <a:latin typeface="Arial"/>
                <a:cs typeface="Arial"/>
              </a:rPr>
              <a:t>aşağıdaki  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stratejiyi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Arial"/>
                <a:cs typeface="Arial"/>
              </a:rPr>
              <a:t>önermektedirler:</a:t>
            </a:r>
            <a:endParaRPr sz="1700">
              <a:latin typeface="Arial"/>
              <a:cs typeface="Arial"/>
            </a:endParaRPr>
          </a:p>
          <a:p>
            <a:pPr marL="697865" lvl="1" indent="-342265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AutoNum type="arabicPeriod"/>
              <a:tabLst>
                <a:tab pos="697865" algn="l"/>
                <a:tab pos="698500" algn="l"/>
              </a:tabLst>
            </a:pP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Görevin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özellikleri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ortaya</a:t>
            </a:r>
            <a:r>
              <a:rPr sz="15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çıkarılır:</a:t>
            </a:r>
            <a:endParaRPr sz="1500">
              <a:latin typeface="Arial"/>
              <a:cs typeface="Arial"/>
            </a:endParaRPr>
          </a:p>
          <a:p>
            <a:pPr marL="579120" indent="-182880">
              <a:lnSpc>
                <a:spcPct val="100000"/>
              </a:lnSpc>
              <a:spcBef>
                <a:spcPts val="620"/>
              </a:spcBef>
              <a:buClr>
                <a:srgbClr val="1CACE3"/>
              </a:buClr>
              <a:buChar char="◦"/>
              <a:tabLst>
                <a:tab pos="579120" algn="l"/>
                <a:tab pos="579755" algn="l"/>
              </a:tabLst>
            </a:pPr>
            <a:r>
              <a:rPr sz="1200" spc="-50" dirty="0">
                <a:solidFill>
                  <a:srgbClr val="404040"/>
                </a:solidFill>
                <a:latin typeface="Arial"/>
                <a:cs typeface="Arial"/>
              </a:rPr>
              <a:t>başlatılma (olay </a:t>
            </a:r>
            <a:r>
              <a:rPr sz="1200" spc="-85" dirty="0">
                <a:solidFill>
                  <a:srgbClr val="404040"/>
                </a:solidFill>
                <a:latin typeface="Arial"/>
                <a:cs typeface="Arial"/>
              </a:rPr>
              <a:t>veya </a:t>
            </a:r>
            <a:r>
              <a:rPr sz="1200" spc="-70" dirty="0">
                <a:solidFill>
                  <a:srgbClr val="404040"/>
                </a:solidFill>
                <a:latin typeface="Arial"/>
                <a:cs typeface="Arial"/>
              </a:rPr>
              <a:t>saat </a:t>
            </a:r>
            <a:r>
              <a:rPr sz="1200" spc="-20" dirty="0">
                <a:solidFill>
                  <a:srgbClr val="404040"/>
                </a:solidFill>
                <a:latin typeface="Arial"/>
                <a:cs typeface="Arial"/>
              </a:rPr>
              <a:t>ile</a:t>
            </a:r>
            <a:r>
              <a:rPr sz="12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"/>
                <a:cs typeface="Arial"/>
              </a:rPr>
              <a:t>tetiklenme..)</a:t>
            </a:r>
            <a:endParaRPr sz="1200">
              <a:latin typeface="Arial"/>
              <a:cs typeface="Arial"/>
            </a:endParaRPr>
          </a:p>
          <a:p>
            <a:pPr marL="579120" indent="-182880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Char char="◦"/>
              <a:tabLst>
                <a:tab pos="579120" algn="l"/>
                <a:tab pos="579755" algn="l"/>
              </a:tabLst>
            </a:pPr>
            <a:r>
              <a:rPr sz="1200" spc="-40" dirty="0">
                <a:solidFill>
                  <a:srgbClr val="404040"/>
                </a:solidFill>
                <a:latin typeface="Arial"/>
                <a:cs typeface="Arial"/>
              </a:rPr>
              <a:t>öncelik </a:t>
            </a:r>
            <a:r>
              <a:rPr sz="1200" spc="-35" dirty="0">
                <a:solidFill>
                  <a:srgbClr val="404040"/>
                </a:solidFill>
                <a:latin typeface="Arial"/>
                <a:cs typeface="Arial"/>
              </a:rPr>
              <a:t>(görevlerin </a:t>
            </a:r>
            <a:r>
              <a:rPr sz="1200" spc="-20" dirty="0">
                <a:solidFill>
                  <a:srgbClr val="404040"/>
                </a:solidFill>
                <a:latin typeface="Arial"/>
                <a:cs typeface="Arial"/>
              </a:rPr>
              <a:t>birbirinden</a:t>
            </a:r>
            <a:r>
              <a:rPr sz="1200" spc="-2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404040"/>
                </a:solidFill>
                <a:latin typeface="Arial"/>
                <a:cs typeface="Arial"/>
              </a:rPr>
              <a:t>önce </a:t>
            </a:r>
            <a:r>
              <a:rPr sz="1200" spc="-55" dirty="0">
                <a:solidFill>
                  <a:srgbClr val="404040"/>
                </a:solidFill>
                <a:latin typeface="Arial"/>
                <a:cs typeface="Arial"/>
              </a:rPr>
              <a:t>başlatılması)</a:t>
            </a:r>
            <a:endParaRPr sz="1200">
              <a:latin typeface="Arial"/>
              <a:cs typeface="Arial"/>
            </a:endParaRPr>
          </a:p>
          <a:p>
            <a:pPr marL="579120" indent="-182880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Char char="◦"/>
              <a:tabLst>
                <a:tab pos="579120" algn="l"/>
                <a:tab pos="579755" algn="l"/>
              </a:tabLst>
            </a:pPr>
            <a:r>
              <a:rPr sz="1200" spc="-25" dirty="0">
                <a:solidFill>
                  <a:srgbClr val="404040"/>
                </a:solidFill>
                <a:latin typeface="Arial"/>
                <a:cs typeface="Arial"/>
              </a:rPr>
              <a:t>önemlilik </a:t>
            </a:r>
            <a:r>
              <a:rPr sz="1200" spc="-10" dirty="0">
                <a:solidFill>
                  <a:srgbClr val="404040"/>
                </a:solidFill>
                <a:latin typeface="Arial"/>
                <a:cs typeface="Arial"/>
              </a:rPr>
              <a:t>(kritik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1200" spc="-2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404040"/>
                </a:solidFill>
                <a:latin typeface="Arial"/>
                <a:cs typeface="Arial"/>
              </a:rPr>
              <a:t>görevin </a:t>
            </a:r>
            <a:r>
              <a:rPr sz="1200" spc="-55" dirty="0">
                <a:solidFill>
                  <a:srgbClr val="404040"/>
                </a:solidFill>
                <a:latin typeface="Arial"/>
                <a:cs typeface="Arial"/>
              </a:rPr>
              <a:t>kesilmemesi)</a:t>
            </a:r>
            <a:endParaRPr sz="1200">
              <a:latin typeface="Arial"/>
              <a:cs typeface="Arial"/>
            </a:endParaRPr>
          </a:p>
          <a:p>
            <a:pPr marL="697865" indent="-342265">
              <a:lnSpc>
                <a:spcPct val="100000"/>
              </a:lnSpc>
              <a:spcBef>
                <a:spcPts val="585"/>
              </a:spcBef>
              <a:buClr>
                <a:srgbClr val="1CACE3"/>
              </a:buClr>
              <a:buAutoNum type="arabicPeriod" startAt="2"/>
              <a:tabLst>
                <a:tab pos="697865" algn="l"/>
                <a:tab pos="698500" algn="l"/>
              </a:tabLst>
            </a:pP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yönetici 'görev' </a:t>
            </a:r>
            <a:r>
              <a:rPr sz="1500" spc="-9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ilişkili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nesneler</a:t>
            </a:r>
            <a:r>
              <a:rPr sz="15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tanımlanır.</a:t>
            </a:r>
            <a:endParaRPr sz="1500">
              <a:latin typeface="Arial"/>
              <a:cs typeface="Arial"/>
            </a:endParaRPr>
          </a:p>
          <a:p>
            <a:pPr marL="697865" indent="-342265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AutoNum type="arabicPeriod" startAt="2"/>
              <a:tabLst>
                <a:tab pos="697865" algn="l"/>
                <a:tab pos="698500" algn="l"/>
              </a:tabLst>
            </a:pP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Yönetici </a:t>
            </a:r>
            <a:r>
              <a:rPr sz="1500" spc="-9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diğer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görevler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bütünleştirilir.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85" dirty="0">
                <a:solidFill>
                  <a:srgbClr val="404040"/>
                </a:solidFill>
                <a:latin typeface="Arial"/>
                <a:cs typeface="Arial"/>
              </a:rPr>
              <a:t>Görevler,</a:t>
            </a:r>
            <a:r>
              <a:rPr sz="17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standart</a:t>
            </a:r>
            <a:r>
              <a:rPr sz="17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tasarım</a:t>
            </a:r>
            <a:r>
              <a:rPr sz="17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modeline</a:t>
            </a:r>
            <a:r>
              <a:rPr sz="17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girmeden</a:t>
            </a:r>
            <a:r>
              <a:rPr sz="17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Arial"/>
                <a:cs typeface="Arial"/>
              </a:rPr>
              <a:t>önce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17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şablon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Arial"/>
                <a:cs typeface="Arial"/>
              </a:rPr>
              <a:t>ile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şekillendirilirler.</a:t>
            </a:r>
            <a:endParaRPr sz="1700">
              <a:latin typeface="Arial"/>
              <a:cs typeface="Arial"/>
            </a:endParaRPr>
          </a:p>
          <a:p>
            <a:pPr marL="104139" marR="5080" indent="-91440">
              <a:lnSpc>
                <a:spcPct val="100000"/>
              </a:lnSpc>
              <a:spcBef>
                <a:spcPts val="140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Burada</a:t>
            </a:r>
            <a:r>
              <a:rPr sz="17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görevin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ismi,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açıklanması,</a:t>
            </a:r>
            <a:r>
              <a:rPr sz="17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önceliği,</a:t>
            </a:r>
            <a:r>
              <a:rPr sz="17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sorumlu</a:t>
            </a:r>
            <a:r>
              <a:rPr sz="17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olduğu</a:t>
            </a:r>
            <a:r>
              <a:rPr sz="17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işlemler,</a:t>
            </a:r>
            <a:r>
              <a:rPr sz="17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90" dirty="0">
                <a:solidFill>
                  <a:srgbClr val="404040"/>
                </a:solidFill>
                <a:latin typeface="Arial"/>
                <a:cs typeface="Arial"/>
              </a:rPr>
              <a:t>nasıl</a:t>
            </a:r>
            <a:r>
              <a:rPr sz="17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başlatıldığı  </a:t>
            </a:r>
            <a:r>
              <a:rPr sz="1700" spc="-11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haberleşmesindeki </a:t>
            </a:r>
            <a:r>
              <a:rPr sz="1700" spc="-30" dirty="0">
                <a:solidFill>
                  <a:srgbClr val="404040"/>
                </a:solidFill>
                <a:latin typeface="Arial"/>
                <a:cs typeface="Arial"/>
              </a:rPr>
              <a:t>girdi/çıktı </a:t>
            </a:r>
            <a:r>
              <a:rPr sz="1700" spc="-45" dirty="0">
                <a:solidFill>
                  <a:srgbClr val="404040"/>
                </a:solidFill>
                <a:latin typeface="Arial"/>
                <a:cs typeface="Arial"/>
              </a:rPr>
              <a:t>veri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değerleri</a:t>
            </a:r>
            <a:r>
              <a:rPr sz="1700" spc="-2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bulunur.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0C7F-01E5-4A79-96D0-C957E533172F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05" dirty="0"/>
              <a:t>Veri </a:t>
            </a:r>
            <a:r>
              <a:rPr spc="-325" dirty="0"/>
              <a:t>Yönetim</a:t>
            </a:r>
            <a:r>
              <a:rPr spc="-345" dirty="0"/>
              <a:t> </a:t>
            </a:r>
            <a:r>
              <a:rPr spc="-305" dirty="0"/>
              <a:t>Bileşeni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61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08479"/>
            <a:ext cx="7517765" cy="390271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04139" marR="5080" indent="-91440">
              <a:lnSpc>
                <a:spcPts val="1920"/>
              </a:lnSpc>
              <a:spcBef>
                <a:spcPts val="5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açısından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bakıldığında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tek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2000" spc="-4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veri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tabanı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yönetim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sistemi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her 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türlü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ihtiyaç</a:t>
            </a:r>
            <a:r>
              <a:rPr sz="2000" spc="-2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karşılanmaktadır.</a:t>
            </a:r>
            <a:endParaRPr sz="2000">
              <a:latin typeface="Arial"/>
              <a:cs typeface="Arial"/>
            </a:endParaRPr>
          </a:p>
          <a:p>
            <a:pPr marL="104139" marR="424815" indent="-91440">
              <a:lnSpc>
                <a:spcPts val="1920"/>
              </a:lnSpc>
              <a:spcBef>
                <a:spcPts val="14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Ancak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düzeyindeki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ihtiyaçlar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veri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yapılarının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işlemleri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için 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gereken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alt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düzeydeki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ihtiyaçların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ayırt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edilmesi</a:t>
            </a:r>
            <a:r>
              <a:rPr sz="2000" spc="-2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gerekir.</a:t>
            </a:r>
            <a:endParaRPr sz="2000">
              <a:latin typeface="Arial"/>
              <a:cs typeface="Arial"/>
            </a:endParaRPr>
          </a:p>
          <a:p>
            <a:pPr marL="215265" indent="-202565">
              <a:lnSpc>
                <a:spcPts val="2160"/>
              </a:lnSpc>
              <a:spcBef>
                <a:spcPts val="93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Nesnelerin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özelliklerinin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kaydedilebilmesi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yeniden</a:t>
            </a:r>
            <a:r>
              <a:rPr sz="2000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okunabilmesi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160"/>
              </a:lnSpc>
            </a:pP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gerekir.</a:t>
            </a:r>
            <a:endParaRPr sz="2000">
              <a:latin typeface="Arial"/>
              <a:cs typeface="Arial"/>
            </a:endParaRPr>
          </a:p>
          <a:p>
            <a:pPr marL="215265" indent="-202565">
              <a:lnSpc>
                <a:spcPts val="2160"/>
              </a:lnSpc>
              <a:spcBef>
                <a:spcPts val="919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Nesneye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yönelik veritabanı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yönetim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sistemleri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artık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ticari</a:t>
            </a:r>
            <a:r>
              <a:rPr sz="2000" spc="-3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ürünler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160"/>
              </a:lnSpc>
            </a:pP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piyasaya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sürülmüşlerse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henüz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fazlaca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kullanılmamışlardır.</a:t>
            </a:r>
            <a:endParaRPr sz="2000">
              <a:latin typeface="Arial"/>
              <a:cs typeface="Arial"/>
            </a:endParaRPr>
          </a:p>
          <a:p>
            <a:pPr marL="104139" indent="-91440">
              <a:lnSpc>
                <a:spcPts val="2160"/>
              </a:lnSpc>
              <a:spcBef>
                <a:spcPts val="92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Çoğu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zaman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uygulamada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nesneler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şekilde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ilişkisel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veri</a:t>
            </a: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tabanlarında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160"/>
              </a:lnSpc>
            </a:pP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saklanmaktadır.</a:t>
            </a:r>
            <a:endParaRPr sz="2000">
              <a:latin typeface="Arial"/>
              <a:cs typeface="Arial"/>
            </a:endParaRPr>
          </a:p>
          <a:p>
            <a:pPr marL="104139" marR="713105" indent="-91440">
              <a:lnSpc>
                <a:spcPct val="80000"/>
              </a:lnSpc>
              <a:spcBef>
                <a:spcPts val="14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Nesnelerin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kayıt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yeniden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okunma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işlemlerini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yönetmek</a:t>
            </a:r>
            <a:r>
              <a:rPr sz="2000" spc="-22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üzere 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önlemler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alınmalıdır.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D726-C56B-4B49-9E6E-362365C4B480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480" dirty="0"/>
              <a:t>Kaynak </a:t>
            </a:r>
            <a:r>
              <a:rPr spc="-290" dirty="0"/>
              <a:t>Yönetimi</a:t>
            </a:r>
            <a:r>
              <a:rPr spc="-180" dirty="0"/>
              <a:t> </a:t>
            </a:r>
            <a:r>
              <a:rPr spc="-300" dirty="0"/>
              <a:t>Bileşeni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62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687060"/>
            <a:ext cx="7433309" cy="338391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04139" indent="-91440">
              <a:lnSpc>
                <a:spcPct val="100000"/>
              </a:lnSpc>
              <a:spcBef>
                <a:spcPts val="125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Genel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olarak,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alt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sistemler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kaynaklar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için</a:t>
            </a: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yarışırlar.</a:t>
            </a:r>
            <a:endParaRPr sz="2000">
              <a:latin typeface="Arial"/>
              <a:cs typeface="Arial"/>
            </a:endParaRPr>
          </a:p>
          <a:p>
            <a:pPr marL="215265" indent="-202565">
              <a:lnSpc>
                <a:spcPts val="228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Kaynakların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kontrolsüz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şekilde,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isteyen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birime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atanması</a:t>
            </a:r>
            <a:r>
              <a:rPr sz="2000" spc="-3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sorun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280"/>
              </a:lnSpc>
            </a:pP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çıkarır.</a:t>
            </a:r>
            <a:endParaRPr sz="2000">
              <a:latin typeface="Arial"/>
              <a:cs typeface="Arial"/>
            </a:endParaRPr>
          </a:p>
          <a:p>
            <a:pPr marL="215265" indent="-202565">
              <a:lnSpc>
                <a:spcPts val="228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'Gözetleyici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Nesneler'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ile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kaynağın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kullanımı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için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hangi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alt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sistemin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280"/>
              </a:lnSpc>
            </a:pP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nasıl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ne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zaman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erişime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kavuşabileceği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düzenlenebilir.</a:t>
            </a:r>
            <a:endParaRPr sz="2000">
              <a:latin typeface="Arial"/>
              <a:cs typeface="Arial"/>
            </a:endParaRPr>
          </a:p>
          <a:p>
            <a:pPr marL="104139" marR="5080" indent="-91440">
              <a:lnSpc>
                <a:spcPts val="2160"/>
              </a:lnSpc>
              <a:spcBef>
                <a:spcPts val="143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Alt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sistemler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önce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gözetleyiciler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ile</a:t>
            </a:r>
            <a:r>
              <a:rPr sz="2000" spc="-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haberleşerek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izin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aldıktan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sonra 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kaynağa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erişebilirler.</a:t>
            </a:r>
            <a:endParaRPr sz="2000">
              <a:latin typeface="Arial"/>
              <a:cs typeface="Arial"/>
            </a:endParaRPr>
          </a:p>
          <a:p>
            <a:pPr marL="104139" indent="-91440">
              <a:lnSpc>
                <a:spcPts val="2280"/>
              </a:lnSpc>
              <a:spcBef>
                <a:spcPts val="113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erişim politikası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çizilmeli,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gözetleyici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nesnelerin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bu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politikalar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280"/>
              </a:lnSpc>
            </a:pP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doğrultusunda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işlemleri</a:t>
            </a:r>
            <a:r>
              <a:rPr sz="20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tanımlanmalıdır.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EE8A-4CE6-4D7E-8F09-BE9B67FCAC48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40" dirty="0"/>
              <a:t>Kullanıcı </a:t>
            </a:r>
            <a:r>
              <a:rPr spc="-370" dirty="0"/>
              <a:t>Arayüzü</a:t>
            </a:r>
            <a:r>
              <a:rPr spc="-245" dirty="0"/>
              <a:t> </a:t>
            </a:r>
            <a:r>
              <a:rPr spc="-300" dirty="0"/>
              <a:t>Bileşeni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63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33879"/>
            <a:ext cx="7385684" cy="305943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04139" marR="326390" indent="-91440">
              <a:lnSpc>
                <a:spcPts val="2160"/>
              </a:lnSpc>
              <a:spcBef>
                <a:spcPts val="37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Kullanım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örnekleri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gibi ortamlardan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yola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çıkarak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kullanıcı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</a:t>
            </a:r>
            <a:r>
              <a:rPr sz="2000" spc="-3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sistem 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etkileşimlerini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tanımlamak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doğaldır.</a:t>
            </a:r>
            <a:endParaRPr sz="2000">
              <a:latin typeface="Arial"/>
              <a:cs typeface="Arial"/>
            </a:endParaRPr>
          </a:p>
          <a:p>
            <a:pPr marL="104139" marR="5080" indent="-91440">
              <a:lnSpc>
                <a:spcPts val="2160"/>
              </a:lnSpc>
              <a:spcBef>
                <a:spcPts val="14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Roller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kullanım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senaryoları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tanımlandıktan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sonra,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komut</a:t>
            </a:r>
            <a:r>
              <a:rPr sz="2000" spc="-2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hiyerarşisi 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ortaya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çıkarılır.</a:t>
            </a:r>
            <a:endParaRPr sz="2000">
              <a:latin typeface="Arial"/>
              <a:cs typeface="Arial"/>
            </a:endParaRPr>
          </a:p>
          <a:p>
            <a:pPr marL="104139" marR="356870" indent="-91440">
              <a:lnSpc>
                <a:spcPts val="2160"/>
              </a:lnSpc>
              <a:spcBef>
                <a:spcPts val="14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Komut hiyerarşisi,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bütün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kullanım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örnekleri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kapsanana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kadar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ana 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menüden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başlayarak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alt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menülerin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daha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alt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kumanda</a:t>
            </a:r>
            <a:r>
              <a:rPr sz="2000" spc="-3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yapılarının 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tanımlanması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ile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tasarlanır.</a:t>
            </a:r>
            <a:endParaRPr sz="2000">
              <a:latin typeface="Arial"/>
              <a:cs typeface="Arial"/>
            </a:endParaRPr>
          </a:p>
          <a:p>
            <a:pPr marL="104139" marR="897890" indent="-91440">
              <a:lnSpc>
                <a:spcPts val="2160"/>
              </a:lnSpc>
              <a:spcBef>
                <a:spcPts val="14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konuda yardımcı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olabilecek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hazır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nesneler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çoğu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geliştirme 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ortamında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mevcuttur;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örneğin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Visual </a:t>
            </a:r>
            <a:r>
              <a:rPr sz="2000" spc="-260" dirty="0">
                <a:solidFill>
                  <a:srgbClr val="404040"/>
                </a:solidFill>
                <a:latin typeface="Arial"/>
                <a:cs typeface="Arial"/>
              </a:rPr>
              <a:t>BASIC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veya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Delphi.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0E1B-4DD6-4A10-A7B7-CC50F7E69B64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6172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30" dirty="0"/>
              <a:t>Alt </a:t>
            </a:r>
            <a:r>
              <a:rPr u="none" spc="-295" dirty="0"/>
              <a:t>Sistemler </a:t>
            </a:r>
            <a:r>
              <a:rPr u="none" spc="-405" dirty="0"/>
              <a:t>Arası</a:t>
            </a:r>
            <a:r>
              <a:rPr u="none" spc="-565" dirty="0"/>
              <a:t> </a:t>
            </a:r>
            <a:r>
              <a:rPr u="none" spc="-180" dirty="0"/>
              <a:t>İletişim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64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747394" y="1727517"/>
            <a:ext cx="7745095" cy="45389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15"/>
              </a:spcBef>
            </a:pP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Alt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sistemler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tanımlandıktan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sonra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bunlar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arasındaki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iletişim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yöntemlerinin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de 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belirtilmesi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gerekir.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Alt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sistemlerde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genelde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iki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tür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haberleşme </a:t>
            </a:r>
            <a:r>
              <a:rPr sz="1800" spc="15" dirty="0">
                <a:solidFill>
                  <a:srgbClr val="404040"/>
                </a:solidFill>
                <a:latin typeface="Arial"/>
                <a:cs typeface="Arial"/>
              </a:rPr>
              <a:t>tipi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yaygındır.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Bu 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haberleşme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tipleri,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istemci/sunucu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veya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benzerler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arası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bağlantı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tiplerinden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oluşur. 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Alt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sistemler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arasındaki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haberleşmeyi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istem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karşılığında sunulacak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hizmet 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şeklinde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genellersek,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hizmet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sunusu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aşağıdaki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adımları  uygulanmalıdır:</a:t>
            </a:r>
            <a:endParaRPr sz="1800">
              <a:latin typeface="Arial"/>
              <a:cs typeface="Arial"/>
            </a:endParaRPr>
          </a:p>
          <a:p>
            <a:pPr marL="650240" indent="-386080">
              <a:lnSpc>
                <a:spcPts val="1820"/>
              </a:lnSpc>
              <a:spcBef>
                <a:spcPts val="240"/>
              </a:spcBef>
              <a:buClr>
                <a:srgbClr val="1CACE3"/>
              </a:buClr>
              <a:buAutoNum type="arabicPeriod"/>
              <a:tabLst>
                <a:tab pos="650240" algn="l"/>
                <a:tab pos="650875" algn="l"/>
              </a:tabLst>
            </a:pPr>
            <a:r>
              <a:rPr sz="1600" spc="-20" dirty="0">
                <a:solidFill>
                  <a:srgbClr val="404040"/>
                </a:solidFill>
                <a:latin typeface="Arial"/>
                <a:cs typeface="Arial"/>
              </a:rPr>
              <a:t>Alt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işbirliğinde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bulunanlarca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yapılabilecek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istemler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sıralanır.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İstemler</a:t>
            </a:r>
            <a:r>
              <a:rPr sz="16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alt</a:t>
            </a:r>
            <a:endParaRPr sz="1600">
              <a:latin typeface="Arial"/>
              <a:cs typeface="Arial"/>
            </a:endParaRPr>
          </a:p>
          <a:p>
            <a:pPr marL="650240">
              <a:lnSpc>
                <a:spcPts val="1820"/>
              </a:lnSpc>
            </a:pP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sistemlere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göre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gruplanır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sunular </a:t>
            </a:r>
            <a:r>
              <a:rPr sz="1600" spc="-30" dirty="0">
                <a:solidFill>
                  <a:srgbClr val="404040"/>
                </a:solidFill>
                <a:latin typeface="Arial"/>
                <a:cs typeface="Arial"/>
              </a:rPr>
              <a:t>ile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ilişkilendirilir.</a:t>
            </a:r>
            <a:endParaRPr sz="1600">
              <a:latin typeface="Arial"/>
              <a:cs typeface="Arial"/>
            </a:endParaRPr>
          </a:p>
          <a:p>
            <a:pPr marL="650240" indent="-386080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AutoNum type="arabicPeriod" startAt="2"/>
              <a:tabLst>
                <a:tab pos="650240" algn="l"/>
                <a:tab pos="650875" algn="l"/>
              </a:tabLst>
            </a:pP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Her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sunu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nesne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işlemleri </a:t>
            </a:r>
            <a:r>
              <a:rPr sz="1600" spc="-25" dirty="0">
                <a:solidFill>
                  <a:srgbClr val="404040"/>
                </a:solidFill>
                <a:latin typeface="Arial"/>
                <a:cs typeface="Arial"/>
              </a:rPr>
              <a:t>belirlenir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bunlar </a:t>
            </a:r>
            <a:r>
              <a:rPr sz="1600" spc="-15" dirty="0">
                <a:solidFill>
                  <a:srgbClr val="404040"/>
                </a:solidFill>
                <a:latin typeface="Arial"/>
                <a:cs typeface="Arial"/>
              </a:rPr>
              <a:t>alt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dışından</a:t>
            </a:r>
            <a:r>
              <a:rPr sz="1600" spc="-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olmamalıdır.</a:t>
            </a:r>
            <a:endParaRPr sz="1600">
              <a:latin typeface="Arial"/>
              <a:cs typeface="Arial"/>
            </a:endParaRPr>
          </a:p>
          <a:p>
            <a:pPr marL="650240" indent="-386080">
              <a:lnSpc>
                <a:spcPts val="1820"/>
              </a:lnSpc>
              <a:spcBef>
                <a:spcPts val="420"/>
              </a:spcBef>
              <a:buClr>
                <a:srgbClr val="1CACE3"/>
              </a:buClr>
              <a:buAutoNum type="arabicPeriod" startAt="2"/>
              <a:tabLst>
                <a:tab pos="650240" algn="l"/>
                <a:tab pos="650875" algn="l"/>
              </a:tabLst>
            </a:pP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Her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sununun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yer </a:t>
            </a:r>
            <a:r>
              <a:rPr sz="1600" spc="-110" dirty="0">
                <a:solidFill>
                  <a:srgbClr val="404040"/>
                </a:solidFill>
                <a:latin typeface="Arial"/>
                <a:cs typeface="Arial"/>
              </a:rPr>
              <a:t>alacağı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Şekil</a:t>
            </a:r>
            <a:r>
              <a:rPr sz="1600" spc="2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9.16'daki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gibi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tablo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oluşturulur. </a:t>
            </a:r>
            <a:r>
              <a:rPr sz="1600" spc="-125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tablodaki</a:t>
            </a:r>
            <a:endParaRPr sz="1600">
              <a:latin typeface="Arial"/>
              <a:cs typeface="Arial"/>
            </a:endParaRPr>
          </a:p>
          <a:p>
            <a:pPr marL="650240">
              <a:lnSpc>
                <a:spcPts val="1820"/>
              </a:lnSpc>
            </a:pP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sütunlar:</a:t>
            </a:r>
            <a:endParaRPr sz="1600">
              <a:latin typeface="Arial"/>
              <a:cs typeface="Arial"/>
            </a:endParaRPr>
          </a:p>
          <a:p>
            <a:pPr marL="487680" indent="-182880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Char char="◦"/>
              <a:tabLst>
                <a:tab pos="487680" algn="l"/>
              </a:tabLst>
            </a:pP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Tip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(İstemci/sunucu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vb.)</a:t>
            </a:r>
            <a:endParaRPr sz="1600">
              <a:latin typeface="Arial"/>
              <a:cs typeface="Arial"/>
            </a:endParaRPr>
          </a:p>
          <a:p>
            <a:pPr marL="487680" indent="-182880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Char char="◦"/>
              <a:tabLst>
                <a:tab pos="487680" algn="l"/>
              </a:tabLst>
            </a:pP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İşbirlikçiler: </a:t>
            </a:r>
            <a:r>
              <a:rPr sz="1600" spc="-125" dirty="0">
                <a:solidFill>
                  <a:srgbClr val="404040"/>
                </a:solidFill>
                <a:latin typeface="Arial"/>
                <a:cs typeface="Arial"/>
              </a:rPr>
              <a:t>Sunu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600" spc="-20" dirty="0">
                <a:solidFill>
                  <a:srgbClr val="404040"/>
                </a:solidFill>
                <a:latin typeface="Arial"/>
                <a:cs typeface="Arial"/>
              </a:rPr>
              <a:t>ilgili </a:t>
            </a:r>
            <a:r>
              <a:rPr sz="1600" spc="-15" dirty="0">
                <a:solidFill>
                  <a:srgbClr val="404040"/>
                </a:solidFill>
                <a:latin typeface="Arial"/>
                <a:cs typeface="Arial"/>
              </a:rPr>
              <a:t>alt</a:t>
            </a:r>
            <a:r>
              <a:rPr sz="16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sistemler</a:t>
            </a:r>
            <a:endParaRPr sz="1600">
              <a:latin typeface="Arial"/>
              <a:cs typeface="Arial"/>
            </a:endParaRPr>
          </a:p>
          <a:p>
            <a:pPr marL="487680" indent="-182880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Char char="◦"/>
              <a:tabLst>
                <a:tab pos="487680" algn="l"/>
              </a:tabLst>
            </a:pP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Sınıf: </a:t>
            </a:r>
            <a:r>
              <a:rPr sz="1600" spc="-125" dirty="0">
                <a:solidFill>
                  <a:srgbClr val="404040"/>
                </a:solidFill>
                <a:latin typeface="Arial"/>
                <a:cs typeface="Arial"/>
              </a:rPr>
              <a:t>Sunu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gerekli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'nesne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işlemleri'ni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içeren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sınıf</a:t>
            </a:r>
            <a:r>
              <a:rPr sz="16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isimleri</a:t>
            </a:r>
            <a:endParaRPr sz="1600">
              <a:latin typeface="Arial"/>
              <a:cs typeface="Arial"/>
            </a:endParaRPr>
          </a:p>
          <a:p>
            <a:pPr marL="487680" indent="-182880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Char char="◦"/>
              <a:tabLst>
                <a:tab pos="487680" algn="l"/>
              </a:tabLst>
            </a:pP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İşlem: </a:t>
            </a:r>
            <a:r>
              <a:rPr sz="1600" spc="-30" dirty="0">
                <a:solidFill>
                  <a:srgbClr val="404040"/>
                </a:solidFill>
                <a:latin typeface="Arial"/>
                <a:cs typeface="Arial"/>
              </a:rPr>
              <a:t>Belirtilen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sınıf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içerisinde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sunuyu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gerçekleştiren</a:t>
            </a:r>
            <a:r>
              <a:rPr sz="16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işlemler</a:t>
            </a:r>
            <a:endParaRPr sz="1600">
              <a:latin typeface="Arial"/>
              <a:cs typeface="Arial"/>
            </a:endParaRPr>
          </a:p>
          <a:p>
            <a:pPr marL="487680" marR="9525" indent="-182880">
              <a:lnSpc>
                <a:spcPts val="1739"/>
              </a:lnSpc>
              <a:spcBef>
                <a:spcPts val="605"/>
              </a:spcBef>
              <a:buClr>
                <a:srgbClr val="1CACE3"/>
              </a:buClr>
              <a:buChar char="◦"/>
              <a:tabLst>
                <a:tab pos="487680" algn="l"/>
              </a:tabLst>
            </a:pP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İleti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biçemi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şeklindedir. </a:t>
            </a:r>
            <a:r>
              <a:rPr sz="1600" spc="-130" dirty="0">
                <a:solidFill>
                  <a:srgbClr val="404040"/>
                </a:solidFill>
                <a:latin typeface="Arial"/>
                <a:cs typeface="Arial"/>
              </a:rPr>
              <a:t>Eğer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etkileşim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karmaşık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ise,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çeşit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'</a:t>
            </a:r>
            <a:r>
              <a:rPr sz="1600" b="1" spc="-55" dirty="0">
                <a:solidFill>
                  <a:srgbClr val="404040"/>
                </a:solidFill>
                <a:latin typeface="Trebuchet MS"/>
                <a:cs typeface="Trebuchet MS"/>
              </a:rPr>
              <a:t>olay </a:t>
            </a:r>
            <a:r>
              <a:rPr sz="1600" b="1" spc="-60" dirty="0">
                <a:solidFill>
                  <a:srgbClr val="404040"/>
                </a:solidFill>
                <a:latin typeface="Trebuchet MS"/>
                <a:cs typeface="Trebuchet MS"/>
              </a:rPr>
              <a:t>akışı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' olan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diyagram 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çizilir.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3C8-EA8D-4125-83C7-9E47766E7728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130" dirty="0"/>
              <a:t>Alt </a:t>
            </a:r>
            <a:r>
              <a:rPr spc="-375" dirty="0"/>
              <a:t>Sistem</a:t>
            </a:r>
            <a:r>
              <a:rPr spc="-585" dirty="0"/>
              <a:t> </a:t>
            </a:r>
            <a:r>
              <a:rPr spc="-195" dirty="0"/>
              <a:t>İşbirliği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65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853439" y="1894839"/>
            <a:ext cx="3827779" cy="179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39" y="3870959"/>
            <a:ext cx="3848100" cy="1503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59020" y="2473578"/>
            <a:ext cx="26504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65" dirty="0">
                <a:latin typeface="Trebuchet MS"/>
                <a:cs typeface="Trebuchet MS"/>
              </a:rPr>
              <a:t>Alt </a:t>
            </a:r>
            <a:r>
              <a:rPr sz="1400" b="1" spc="-80" dirty="0">
                <a:latin typeface="Trebuchet MS"/>
                <a:cs typeface="Trebuchet MS"/>
              </a:rPr>
              <a:t>Sistem </a:t>
            </a:r>
            <a:r>
              <a:rPr sz="1400" b="1" spc="-65" dirty="0">
                <a:latin typeface="Trebuchet MS"/>
                <a:cs typeface="Trebuchet MS"/>
              </a:rPr>
              <a:t>İşbirliği </a:t>
            </a:r>
            <a:r>
              <a:rPr sz="1400" b="1" spc="-30" dirty="0">
                <a:latin typeface="Trebuchet MS"/>
                <a:cs typeface="Trebuchet MS"/>
              </a:rPr>
              <a:t>Modeli</a:t>
            </a:r>
            <a:r>
              <a:rPr sz="1400" b="1" spc="-175" dirty="0">
                <a:latin typeface="Trebuchet MS"/>
                <a:cs typeface="Trebuchet MS"/>
              </a:rPr>
              <a:t> </a:t>
            </a:r>
            <a:r>
              <a:rPr sz="1400" b="1" spc="-90" dirty="0">
                <a:latin typeface="Trebuchet MS"/>
                <a:cs typeface="Trebuchet MS"/>
              </a:rPr>
              <a:t>Örnekleri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9020" y="4450460"/>
            <a:ext cx="37014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65" dirty="0">
                <a:latin typeface="Trebuchet MS"/>
                <a:cs typeface="Trebuchet MS"/>
              </a:rPr>
              <a:t>Alt </a:t>
            </a:r>
            <a:r>
              <a:rPr sz="1400" b="1" spc="-80" dirty="0">
                <a:latin typeface="Trebuchet MS"/>
                <a:cs typeface="Trebuchet MS"/>
              </a:rPr>
              <a:t>Sistem </a:t>
            </a:r>
            <a:r>
              <a:rPr sz="1400" b="1" spc="-65" dirty="0">
                <a:latin typeface="Trebuchet MS"/>
                <a:cs typeface="Trebuchet MS"/>
              </a:rPr>
              <a:t>İşbirliği </a:t>
            </a:r>
            <a:r>
              <a:rPr sz="1400" b="1" spc="-80" dirty="0">
                <a:latin typeface="Trebuchet MS"/>
                <a:cs typeface="Trebuchet MS"/>
              </a:rPr>
              <a:t>İçin </a:t>
            </a:r>
            <a:r>
              <a:rPr sz="1400" b="1" spc="-70" dirty="0">
                <a:latin typeface="Trebuchet MS"/>
                <a:cs typeface="Trebuchet MS"/>
              </a:rPr>
              <a:t>Olay </a:t>
            </a:r>
            <a:r>
              <a:rPr sz="1400" b="1" spc="-65" dirty="0">
                <a:latin typeface="Trebuchet MS"/>
                <a:cs typeface="Trebuchet MS"/>
              </a:rPr>
              <a:t>Akış </a:t>
            </a:r>
            <a:r>
              <a:rPr sz="1400" b="1" spc="-70" dirty="0">
                <a:latin typeface="Trebuchet MS"/>
                <a:cs typeface="Trebuchet MS"/>
              </a:rPr>
              <a:t>Diyagramı</a:t>
            </a:r>
            <a:r>
              <a:rPr sz="1400" b="1" spc="-260" dirty="0">
                <a:latin typeface="Trebuchet MS"/>
                <a:cs typeface="Trebuchet MS"/>
              </a:rPr>
              <a:t> </a:t>
            </a:r>
            <a:r>
              <a:rPr sz="1400" b="1" spc="-75" dirty="0">
                <a:latin typeface="Trebuchet MS"/>
                <a:cs typeface="Trebuchet MS"/>
              </a:rPr>
              <a:t>Örneği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98DB-605B-418F-901C-F9ED7A0242ED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77646"/>
            <a:ext cx="6994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370" dirty="0"/>
              <a:t>Nesne </a:t>
            </a:r>
            <a:r>
              <a:rPr sz="4400" u="none" spc="-340" dirty="0"/>
              <a:t>Tasarımları-Nesne</a:t>
            </a:r>
            <a:r>
              <a:rPr sz="4400" u="none" spc="-165" dirty="0"/>
              <a:t> </a:t>
            </a:r>
            <a:r>
              <a:rPr sz="4400" u="none" spc="-405" dirty="0"/>
              <a:t>Tanımı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66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838200" y="2402839"/>
            <a:ext cx="7470140" cy="784860"/>
          </a:xfrm>
          <a:custGeom>
            <a:avLst/>
            <a:gdLst/>
            <a:ahLst/>
            <a:cxnLst/>
            <a:rect l="l" t="t" r="r" b="b"/>
            <a:pathLst>
              <a:path w="7470140" h="784860">
                <a:moveTo>
                  <a:pt x="0" y="130810"/>
                </a:moveTo>
                <a:lnTo>
                  <a:pt x="10278" y="79884"/>
                </a:lnTo>
                <a:lnTo>
                  <a:pt x="38311" y="38306"/>
                </a:lnTo>
                <a:lnTo>
                  <a:pt x="79890" y="10277"/>
                </a:lnTo>
                <a:lnTo>
                  <a:pt x="130809" y="0"/>
                </a:lnTo>
                <a:lnTo>
                  <a:pt x="7339330" y="0"/>
                </a:lnTo>
                <a:lnTo>
                  <a:pt x="7390255" y="10277"/>
                </a:lnTo>
                <a:lnTo>
                  <a:pt x="7431833" y="38306"/>
                </a:lnTo>
                <a:lnTo>
                  <a:pt x="7459862" y="79884"/>
                </a:lnTo>
                <a:lnTo>
                  <a:pt x="7470140" y="130810"/>
                </a:lnTo>
                <a:lnTo>
                  <a:pt x="7470140" y="654050"/>
                </a:lnTo>
                <a:lnTo>
                  <a:pt x="7459862" y="704975"/>
                </a:lnTo>
                <a:lnTo>
                  <a:pt x="7431833" y="746553"/>
                </a:lnTo>
                <a:lnTo>
                  <a:pt x="7390255" y="774582"/>
                </a:lnTo>
                <a:lnTo>
                  <a:pt x="7339330" y="784860"/>
                </a:lnTo>
                <a:lnTo>
                  <a:pt x="130809" y="784860"/>
                </a:lnTo>
                <a:lnTo>
                  <a:pt x="79890" y="774582"/>
                </a:lnTo>
                <a:lnTo>
                  <a:pt x="38311" y="746553"/>
                </a:lnTo>
                <a:lnTo>
                  <a:pt x="10278" y="704975"/>
                </a:lnTo>
                <a:lnTo>
                  <a:pt x="0" y="654050"/>
                </a:lnTo>
                <a:lnTo>
                  <a:pt x="0" y="130810"/>
                </a:lnTo>
                <a:close/>
              </a:path>
            </a:pathLst>
          </a:custGeom>
          <a:ln w="15240">
            <a:solidFill>
              <a:srgbClr val="61A2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17" y="1836420"/>
            <a:ext cx="7228205" cy="128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Tasarımda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nesnenin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tanımı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iki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öğe</a:t>
            </a:r>
            <a:r>
              <a:rPr sz="1800" spc="-2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vardır: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</a:pPr>
            <a:r>
              <a:rPr sz="1500" b="1" spc="-90" dirty="0">
                <a:solidFill>
                  <a:srgbClr val="0D5671"/>
                </a:solidFill>
                <a:latin typeface="Trebuchet MS"/>
                <a:cs typeface="Trebuchet MS"/>
              </a:rPr>
              <a:t>Protokol </a:t>
            </a:r>
            <a:r>
              <a:rPr sz="1500" b="1" spc="-120" dirty="0">
                <a:solidFill>
                  <a:srgbClr val="0D5671"/>
                </a:solidFill>
                <a:latin typeface="Trebuchet MS"/>
                <a:cs typeface="Trebuchet MS"/>
              </a:rPr>
              <a:t>Tanımı</a:t>
            </a:r>
            <a:endParaRPr sz="1500">
              <a:latin typeface="Trebuchet MS"/>
              <a:cs typeface="Trebuchet MS"/>
            </a:endParaRPr>
          </a:p>
          <a:p>
            <a:pPr marL="65405">
              <a:lnSpc>
                <a:spcPct val="100000"/>
              </a:lnSpc>
              <a:spcBef>
                <a:spcPts val="10"/>
              </a:spcBef>
            </a:pPr>
            <a:r>
              <a:rPr sz="1350" spc="-60" dirty="0">
                <a:latin typeface="Arial"/>
                <a:cs typeface="Arial"/>
              </a:rPr>
              <a:t>Nesnenin</a:t>
            </a:r>
            <a:r>
              <a:rPr sz="1350" spc="-130" dirty="0">
                <a:latin typeface="Arial"/>
                <a:cs typeface="Arial"/>
              </a:rPr>
              <a:t> </a:t>
            </a:r>
            <a:r>
              <a:rPr sz="1350" spc="-50" dirty="0">
                <a:latin typeface="Arial"/>
                <a:cs typeface="Arial"/>
              </a:rPr>
              <a:t>alabileceği</a:t>
            </a:r>
            <a:r>
              <a:rPr sz="1350" spc="-145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her</a:t>
            </a:r>
            <a:r>
              <a:rPr sz="1350" spc="-80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ileti</a:t>
            </a:r>
            <a:r>
              <a:rPr sz="1350" spc="-100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ve</a:t>
            </a:r>
            <a:r>
              <a:rPr sz="1350" spc="-70" dirty="0">
                <a:latin typeface="Arial"/>
                <a:cs typeface="Arial"/>
              </a:rPr>
              <a:t> </a:t>
            </a:r>
            <a:r>
              <a:rPr sz="1350" spc="-65" dirty="0">
                <a:latin typeface="Arial"/>
                <a:cs typeface="Arial"/>
              </a:rPr>
              <a:t>sonucunda</a:t>
            </a:r>
            <a:r>
              <a:rPr sz="1350" spc="-140" dirty="0">
                <a:latin typeface="Arial"/>
                <a:cs typeface="Arial"/>
              </a:rPr>
              <a:t> </a:t>
            </a:r>
            <a:r>
              <a:rPr sz="1350" spc="-80" dirty="0">
                <a:latin typeface="Arial"/>
                <a:cs typeface="Arial"/>
              </a:rPr>
              <a:t>yapması</a:t>
            </a:r>
            <a:r>
              <a:rPr sz="1350" spc="-125" dirty="0">
                <a:latin typeface="Arial"/>
                <a:cs typeface="Arial"/>
              </a:rPr>
              <a:t> </a:t>
            </a:r>
            <a:r>
              <a:rPr sz="1350" spc="-70" dirty="0">
                <a:latin typeface="Arial"/>
                <a:cs typeface="Arial"/>
              </a:rPr>
              <a:t>gereken</a:t>
            </a:r>
            <a:r>
              <a:rPr sz="1350" spc="-100" dirty="0">
                <a:latin typeface="Arial"/>
                <a:cs typeface="Arial"/>
              </a:rPr>
              <a:t> </a:t>
            </a:r>
            <a:r>
              <a:rPr sz="1350" spc="-35" dirty="0">
                <a:latin typeface="Arial"/>
                <a:cs typeface="Arial"/>
              </a:rPr>
              <a:t>işlemin</a:t>
            </a:r>
            <a:r>
              <a:rPr sz="1350" spc="-105" dirty="0">
                <a:latin typeface="Arial"/>
                <a:cs typeface="Arial"/>
              </a:rPr>
              <a:t> </a:t>
            </a:r>
            <a:r>
              <a:rPr sz="1350" spc="-60" dirty="0">
                <a:latin typeface="Arial"/>
                <a:cs typeface="Arial"/>
              </a:rPr>
              <a:t>tanımlanması</a:t>
            </a:r>
            <a:r>
              <a:rPr sz="1350" spc="-120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ile</a:t>
            </a:r>
            <a:r>
              <a:rPr sz="1350" spc="-90" dirty="0">
                <a:latin typeface="Arial"/>
                <a:cs typeface="Arial"/>
              </a:rPr>
              <a:t> </a:t>
            </a:r>
            <a:r>
              <a:rPr sz="1350" spc="-55" dirty="0">
                <a:latin typeface="Arial"/>
                <a:cs typeface="Arial"/>
              </a:rPr>
              <a:t>oluşan</a:t>
            </a:r>
            <a:r>
              <a:rPr sz="1350" spc="-125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nesne</a:t>
            </a:r>
            <a:r>
              <a:rPr sz="1350" spc="-110" dirty="0">
                <a:latin typeface="Arial"/>
                <a:cs typeface="Arial"/>
              </a:rPr>
              <a:t> </a:t>
            </a:r>
            <a:r>
              <a:rPr sz="1350" spc="-65" dirty="0">
                <a:latin typeface="Arial"/>
                <a:cs typeface="Arial"/>
              </a:rPr>
              <a:t>ara</a:t>
            </a:r>
            <a:endParaRPr sz="135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</a:pPr>
            <a:r>
              <a:rPr sz="1350" spc="-60" dirty="0">
                <a:latin typeface="Arial"/>
                <a:cs typeface="Arial"/>
              </a:rPr>
              <a:t>yüzüdür.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2960" y="3827779"/>
            <a:ext cx="7470140" cy="784860"/>
          </a:xfrm>
          <a:custGeom>
            <a:avLst/>
            <a:gdLst/>
            <a:ahLst/>
            <a:cxnLst/>
            <a:rect l="l" t="t" r="r" b="b"/>
            <a:pathLst>
              <a:path w="7470140" h="784860">
                <a:moveTo>
                  <a:pt x="0" y="130810"/>
                </a:moveTo>
                <a:lnTo>
                  <a:pt x="10278" y="79884"/>
                </a:lnTo>
                <a:lnTo>
                  <a:pt x="38311" y="38306"/>
                </a:lnTo>
                <a:lnTo>
                  <a:pt x="79890" y="10277"/>
                </a:lnTo>
                <a:lnTo>
                  <a:pt x="130809" y="0"/>
                </a:lnTo>
                <a:lnTo>
                  <a:pt x="7339330" y="0"/>
                </a:lnTo>
                <a:lnTo>
                  <a:pt x="7390255" y="10277"/>
                </a:lnTo>
                <a:lnTo>
                  <a:pt x="7431833" y="38306"/>
                </a:lnTo>
                <a:lnTo>
                  <a:pt x="7459862" y="79884"/>
                </a:lnTo>
                <a:lnTo>
                  <a:pt x="7470140" y="130810"/>
                </a:lnTo>
                <a:lnTo>
                  <a:pt x="7470140" y="654050"/>
                </a:lnTo>
                <a:lnTo>
                  <a:pt x="7459862" y="704975"/>
                </a:lnTo>
                <a:lnTo>
                  <a:pt x="7431833" y="746553"/>
                </a:lnTo>
                <a:lnTo>
                  <a:pt x="7390255" y="774582"/>
                </a:lnTo>
                <a:lnTo>
                  <a:pt x="7339330" y="784860"/>
                </a:lnTo>
                <a:lnTo>
                  <a:pt x="130809" y="784860"/>
                </a:lnTo>
                <a:lnTo>
                  <a:pt x="79890" y="774582"/>
                </a:lnTo>
                <a:lnTo>
                  <a:pt x="38311" y="746553"/>
                </a:lnTo>
                <a:lnTo>
                  <a:pt x="10278" y="704975"/>
                </a:lnTo>
                <a:lnTo>
                  <a:pt x="0" y="654050"/>
                </a:lnTo>
                <a:lnTo>
                  <a:pt x="0" y="130810"/>
                </a:lnTo>
                <a:close/>
              </a:path>
            </a:pathLst>
          </a:custGeom>
          <a:ln w="15240">
            <a:solidFill>
              <a:srgbClr val="61A2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2007" y="3877309"/>
            <a:ext cx="7320280" cy="1553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00"/>
              </a:spcBef>
            </a:pPr>
            <a:r>
              <a:rPr sz="1500" b="1" spc="-70" dirty="0">
                <a:solidFill>
                  <a:srgbClr val="0D5671"/>
                </a:solidFill>
                <a:latin typeface="Trebuchet MS"/>
                <a:cs typeface="Trebuchet MS"/>
              </a:rPr>
              <a:t>Uygulama</a:t>
            </a:r>
            <a:r>
              <a:rPr sz="1500" b="1" spc="-140" dirty="0">
                <a:solidFill>
                  <a:srgbClr val="0D5671"/>
                </a:solidFill>
                <a:latin typeface="Trebuchet MS"/>
                <a:cs typeface="Trebuchet MS"/>
              </a:rPr>
              <a:t> </a:t>
            </a:r>
            <a:r>
              <a:rPr sz="1500" b="1" spc="-120" dirty="0">
                <a:solidFill>
                  <a:srgbClr val="0D5671"/>
                </a:solidFill>
                <a:latin typeface="Trebuchet MS"/>
                <a:cs typeface="Trebuchet MS"/>
              </a:rPr>
              <a:t>Tanımı</a:t>
            </a:r>
            <a:endParaRPr sz="1500">
              <a:latin typeface="Trebuchet MS"/>
              <a:cs typeface="Trebuchet MS"/>
            </a:endParaRPr>
          </a:p>
          <a:p>
            <a:pPr marL="130810" marR="621665">
              <a:lnSpc>
                <a:spcPct val="100000"/>
              </a:lnSpc>
              <a:spcBef>
                <a:spcPts val="10"/>
              </a:spcBef>
            </a:pPr>
            <a:r>
              <a:rPr sz="1350" dirty="0">
                <a:latin typeface="Arial"/>
                <a:cs typeface="Arial"/>
              </a:rPr>
              <a:t>İleti</a:t>
            </a:r>
            <a:r>
              <a:rPr sz="1350" spc="-105" dirty="0">
                <a:latin typeface="Arial"/>
                <a:cs typeface="Arial"/>
              </a:rPr>
              <a:t> </a:t>
            </a:r>
            <a:r>
              <a:rPr sz="1350" spc="-65" dirty="0">
                <a:latin typeface="Arial"/>
                <a:cs typeface="Arial"/>
              </a:rPr>
              <a:t>sonucunda</a:t>
            </a:r>
            <a:r>
              <a:rPr sz="1350" spc="-145" dirty="0">
                <a:latin typeface="Arial"/>
                <a:cs typeface="Arial"/>
              </a:rPr>
              <a:t> </a:t>
            </a:r>
            <a:r>
              <a:rPr sz="1350" spc="-60" dirty="0">
                <a:latin typeface="Arial"/>
                <a:cs typeface="Arial"/>
              </a:rPr>
              <a:t>başlatılacak</a:t>
            </a:r>
            <a:r>
              <a:rPr sz="1350" spc="-130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her</a:t>
            </a:r>
            <a:r>
              <a:rPr sz="1350" spc="-80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nesne</a:t>
            </a:r>
            <a:r>
              <a:rPr sz="1350" spc="-110" dirty="0">
                <a:latin typeface="Arial"/>
                <a:cs typeface="Arial"/>
              </a:rPr>
              <a:t> </a:t>
            </a:r>
            <a:r>
              <a:rPr sz="1350" spc="-35" dirty="0">
                <a:latin typeface="Arial"/>
                <a:cs typeface="Arial"/>
              </a:rPr>
              <a:t>işlemi</a:t>
            </a:r>
            <a:r>
              <a:rPr sz="1350" spc="-130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için</a:t>
            </a:r>
            <a:r>
              <a:rPr sz="1350" spc="-85" dirty="0">
                <a:latin typeface="Arial"/>
                <a:cs typeface="Arial"/>
              </a:rPr>
              <a:t> </a:t>
            </a:r>
            <a:r>
              <a:rPr sz="1350" spc="-70" dirty="0">
                <a:latin typeface="Arial"/>
                <a:cs typeface="Arial"/>
              </a:rPr>
              <a:t>süreç</a:t>
            </a:r>
            <a:r>
              <a:rPr sz="1350" spc="-10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belirtimi</a:t>
            </a:r>
            <a:r>
              <a:rPr sz="1350" spc="-125" dirty="0">
                <a:latin typeface="Arial"/>
                <a:cs typeface="Arial"/>
              </a:rPr>
              <a:t> </a:t>
            </a:r>
            <a:r>
              <a:rPr sz="1350" spc="-70" dirty="0">
                <a:latin typeface="Arial"/>
                <a:cs typeface="Arial"/>
              </a:rPr>
              <a:t>yapılması</a:t>
            </a:r>
            <a:r>
              <a:rPr sz="1350" spc="-140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ve</a:t>
            </a:r>
            <a:r>
              <a:rPr sz="1350" spc="-70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nesne</a:t>
            </a:r>
            <a:r>
              <a:rPr sz="1350" spc="-105" dirty="0">
                <a:latin typeface="Arial"/>
                <a:cs typeface="Arial"/>
              </a:rPr>
              <a:t> </a:t>
            </a:r>
            <a:r>
              <a:rPr sz="1350" spc="-25" dirty="0">
                <a:latin typeface="Arial"/>
                <a:cs typeface="Arial"/>
              </a:rPr>
              <a:t>içi</a:t>
            </a:r>
            <a:r>
              <a:rPr sz="1350" spc="-85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özel</a:t>
            </a:r>
            <a:r>
              <a:rPr sz="1350" spc="-80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veri  </a:t>
            </a:r>
            <a:r>
              <a:rPr sz="1350" spc="-50" dirty="0">
                <a:latin typeface="Arial"/>
                <a:cs typeface="Arial"/>
              </a:rPr>
              <a:t>yapılarının</a:t>
            </a:r>
            <a:r>
              <a:rPr sz="1350" spc="-135" dirty="0">
                <a:latin typeface="Arial"/>
                <a:cs typeface="Arial"/>
              </a:rPr>
              <a:t> </a:t>
            </a:r>
            <a:r>
              <a:rPr sz="1350" spc="-65" dirty="0">
                <a:latin typeface="Arial"/>
                <a:cs typeface="Arial"/>
              </a:rPr>
              <a:t>(nesne</a:t>
            </a:r>
            <a:r>
              <a:rPr sz="1350" spc="-135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özelliklerinin)</a:t>
            </a:r>
            <a:r>
              <a:rPr sz="1350" spc="-130" dirty="0">
                <a:latin typeface="Arial"/>
                <a:cs typeface="Arial"/>
              </a:rPr>
              <a:t> </a:t>
            </a:r>
            <a:r>
              <a:rPr sz="1350" spc="-40" dirty="0">
                <a:latin typeface="Arial"/>
                <a:cs typeface="Arial"/>
              </a:rPr>
              <a:t>ayrıntılarının</a:t>
            </a:r>
            <a:r>
              <a:rPr sz="1350" spc="-135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belirtimidir.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750"/>
              </a:spcBef>
            </a:pPr>
            <a:r>
              <a:rPr sz="1350" dirty="0">
                <a:latin typeface="Arial"/>
                <a:cs typeface="Arial"/>
              </a:rPr>
              <a:t>Burada </a:t>
            </a:r>
            <a:r>
              <a:rPr sz="1350" spc="-5" dirty="0">
                <a:latin typeface="Arial"/>
                <a:cs typeface="Arial"/>
              </a:rPr>
              <a:t>daha </a:t>
            </a:r>
            <a:r>
              <a:rPr sz="1350" spc="-10" dirty="0">
                <a:latin typeface="Arial"/>
                <a:cs typeface="Arial"/>
              </a:rPr>
              <a:t>önce </a:t>
            </a:r>
            <a:r>
              <a:rPr sz="1350" spc="-5" dirty="0">
                <a:latin typeface="Arial"/>
                <a:cs typeface="Arial"/>
              </a:rPr>
              <a:t>karşılaşılan </a:t>
            </a:r>
            <a:r>
              <a:rPr sz="1350" dirty="0">
                <a:latin typeface="Arial"/>
                <a:cs typeface="Arial"/>
              </a:rPr>
              <a:t>'ne' </a:t>
            </a:r>
            <a:r>
              <a:rPr sz="1350" spc="5" dirty="0">
                <a:latin typeface="Arial"/>
                <a:cs typeface="Arial"/>
              </a:rPr>
              <a:t>ve </a:t>
            </a:r>
            <a:r>
              <a:rPr sz="1350" spc="-5" dirty="0">
                <a:latin typeface="Arial"/>
                <a:cs typeface="Arial"/>
              </a:rPr>
              <a:t>'nasıl' </a:t>
            </a:r>
            <a:r>
              <a:rPr sz="1350" dirty="0">
                <a:latin typeface="Arial"/>
                <a:cs typeface="Arial"/>
              </a:rPr>
              <a:t>soruları </a:t>
            </a:r>
            <a:r>
              <a:rPr sz="1350" spc="-5" dirty="0">
                <a:latin typeface="Arial"/>
                <a:cs typeface="Arial"/>
              </a:rPr>
              <a:t>yine </a:t>
            </a:r>
            <a:r>
              <a:rPr sz="1350" spc="-15" dirty="0">
                <a:latin typeface="Arial"/>
                <a:cs typeface="Arial"/>
              </a:rPr>
              <a:t>geçerlidir. </a:t>
            </a:r>
            <a:r>
              <a:rPr sz="1350" spc="-5" dirty="0">
                <a:latin typeface="Arial"/>
                <a:cs typeface="Arial"/>
              </a:rPr>
              <a:t>Protokol tanımı, '</a:t>
            </a:r>
            <a:r>
              <a:rPr sz="1350" b="1" spc="-5" dirty="0">
                <a:latin typeface="Arial"/>
                <a:cs typeface="Arial"/>
              </a:rPr>
              <a:t>ne</a:t>
            </a:r>
            <a:r>
              <a:rPr sz="1350" spc="-5" dirty="0">
                <a:latin typeface="Arial"/>
                <a:cs typeface="Arial"/>
              </a:rPr>
              <a:t>'  </a:t>
            </a:r>
            <a:r>
              <a:rPr sz="1350" spc="5" dirty="0">
                <a:latin typeface="Arial"/>
                <a:cs typeface="Arial"/>
              </a:rPr>
              <a:t>sorusuna,</a:t>
            </a:r>
            <a:r>
              <a:rPr sz="1350" spc="-7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uygulama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tanımı</a:t>
            </a:r>
            <a:r>
              <a:rPr sz="1350" spc="-1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ise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'</a:t>
            </a:r>
            <a:r>
              <a:rPr sz="1350" b="1" dirty="0">
                <a:latin typeface="Arial"/>
                <a:cs typeface="Arial"/>
              </a:rPr>
              <a:t>nasıl</a:t>
            </a:r>
            <a:r>
              <a:rPr sz="1350" dirty="0">
                <a:latin typeface="Arial"/>
                <a:cs typeface="Arial"/>
              </a:rPr>
              <a:t>'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sorusuna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cevap</a:t>
            </a:r>
            <a:r>
              <a:rPr sz="1350" spc="-7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verir.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Veri Yer Tutucusu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DB5-478A-439E-9DE3-3FF2614D37A1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707" y="590867"/>
            <a:ext cx="7675880" cy="115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440"/>
              </a:lnSpc>
              <a:spcBef>
                <a:spcPts val="100"/>
              </a:spcBef>
            </a:pPr>
            <a:r>
              <a:rPr sz="4000" u="none" spc="-335" dirty="0"/>
              <a:t>Nesne</a:t>
            </a:r>
            <a:r>
              <a:rPr sz="4000" u="none" spc="-300" dirty="0"/>
              <a:t> Tasarımları-</a:t>
            </a:r>
            <a:endParaRPr sz="4000"/>
          </a:p>
          <a:p>
            <a:pPr marL="12700">
              <a:lnSpc>
                <a:spcPts val="4440"/>
              </a:lnSpc>
              <a:tabLst>
                <a:tab pos="7662545" algn="l"/>
              </a:tabLst>
            </a:pPr>
            <a:r>
              <a:rPr sz="4000" u="none" spc="-370" dirty="0"/>
              <a:t>Y</a:t>
            </a:r>
            <a:r>
              <a:rPr sz="4000" spc="-370" dirty="0"/>
              <a:t>ordam </a:t>
            </a:r>
            <a:r>
              <a:rPr sz="4000" spc="-295" dirty="0"/>
              <a:t>ve </a:t>
            </a:r>
            <a:r>
              <a:rPr sz="4000" spc="-260" dirty="0"/>
              <a:t>Veri </a:t>
            </a:r>
            <a:r>
              <a:rPr sz="4000" spc="-465" dirty="0"/>
              <a:t>Yapısı</a:t>
            </a:r>
            <a:r>
              <a:rPr sz="4000" spc="-195" dirty="0"/>
              <a:t> </a:t>
            </a:r>
            <a:r>
              <a:rPr sz="4000" spc="-375" dirty="0"/>
              <a:t>Tasarımı	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67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33107" y="1699697"/>
            <a:ext cx="7886065" cy="409575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04139" indent="-91440">
              <a:lnSpc>
                <a:spcPct val="100000"/>
              </a:lnSpc>
              <a:spcBef>
                <a:spcPts val="81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Veri </a:t>
            </a:r>
            <a:r>
              <a:rPr sz="1900" spc="-80" dirty="0">
                <a:solidFill>
                  <a:srgbClr val="404040"/>
                </a:solidFill>
                <a:latin typeface="Arial"/>
                <a:cs typeface="Arial"/>
              </a:rPr>
              <a:t>yapıları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yordamlar </a:t>
            </a:r>
            <a:r>
              <a:rPr sz="1900" spc="-15" dirty="0">
                <a:solidFill>
                  <a:srgbClr val="404040"/>
                </a:solidFill>
                <a:latin typeface="Arial"/>
                <a:cs typeface="Arial"/>
              </a:rPr>
              <a:t>birlikte</a:t>
            </a:r>
            <a:r>
              <a:rPr sz="1900" spc="-1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tasarlanırlar.</a:t>
            </a:r>
            <a:endParaRPr sz="1900">
              <a:latin typeface="Arial"/>
              <a:cs typeface="Arial"/>
            </a:endParaRPr>
          </a:p>
          <a:p>
            <a:pPr marL="104139" indent="-91440">
              <a:lnSpc>
                <a:spcPts val="1930"/>
              </a:lnSpc>
              <a:spcBef>
                <a:spcPts val="72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düzeyinde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yordam, </a:t>
            </a:r>
            <a:r>
              <a:rPr sz="19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900" spc="-35" dirty="0">
                <a:solidFill>
                  <a:srgbClr val="404040"/>
                </a:solidFill>
                <a:latin typeface="Arial"/>
                <a:cs typeface="Arial"/>
              </a:rPr>
              <a:t>bütünlük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içerisindeki işlemi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gerçekleştiren</a:t>
            </a:r>
            <a:r>
              <a:rPr sz="19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10" dirty="0">
                <a:solidFill>
                  <a:srgbClr val="404040"/>
                </a:solidFill>
                <a:latin typeface="Arial"/>
                <a:cs typeface="Arial"/>
              </a:rPr>
              <a:t>süreç</a:t>
            </a:r>
            <a:endParaRPr sz="1900">
              <a:latin typeface="Arial"/>
              <a:cs typeface="Arial"/>
            </a:endParaRPr>
          </a:p>
          <a:p>
            <a:pPr marL="103505">
              <a:lnSpc>
                <a:spcPts val="1930"/>
              </a:lnSpc>
            </a:pP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olarak</a:t>
            </a:r>
            <a:r>
              <a:rPr sz="19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404040"/>
                </a:solidFill>
                <a:latin typeface="Arial"/>
                <a:cs typeface="Arial"/>
              </a:rPr>
              <a:t>tanımlanabilir.</a:t>
            </a:r>
            <a:endParaRPr sz="1900">
              <a:latin typeface="Arial"/>
              <a:cs typeface="Arial"/>
            </a:endParaRPr>
          </a:p>
          <a:p>
            <a:pPr marL="104139" marR="6350" indent="-91440">
              <a:lnSpc>
                <a:spcPct val="70200"/>
              </a:lnSpc>
              <a:spcBef>
                <a:spcPts val="140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  <a:tab pos="932180" algn="l"/>
                <a:tab pos="1320800" algn="l"/>
                <a:tab pos="2088514" algn="l"/>
                <a:tab pos="2451735" algn="l"/>
                <a:tab pos="3437254" algn="l"/>
                <a:tab pos="4575810" algn="l"/>
                <a:tab pos="5718810" algn="l"/>
                <a:tab pos="6329045" algn="l"/>
                <a:tab pos="6950709" algn="l"/>
                <a:tab pos="7576184" algn="l"/>
              </a:tabLst>
            </a:pPr>
            <a:r>
              <a:rPr sz="1900" spc="-1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900" spc="-10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900" spc="-17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1900" spc="-14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k</a:t>
            </a:r>
            <a:r>
              <a:rPr sz="19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900" spc="-14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900" spc="60" dirty="0">
                <a:solidFill>
                  <a:srgbClr val="404040"/>
                </a:solidFill>
                <a:latin typeface="Arial"/>
                <a:cs typeface="Arial"/>
              </a:rPr>
              <a:t>lt</a:t>
            </a:r>
            <a:r>
              <a:rPr sz="19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900" spc="-125" dirty="0">
                <a:solidFill>
                  <a:srgbClr val="404040"/>
                </a:solidFill>
                <a:latin typeface="Arial"/>
                <a:cs typeface="Arial"/>
              </a:rPr>
              <a:t>si</a:t>
            </a:r>
            <a:r>
              <a:rPr sz="1900" spc="-18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900" spc="9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em</a:t>
            </a:r>
            <a:r>
              <a:rPr sz="19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900" spc="-120" dirty="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sz="1900" spc="-11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9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900" spc="-135" dirty="0">
                <a:solidFill>
                  <a:srgbClr val="404040"/>
                </a:solidFill>
                <a:latin typeface="Arial"/>
                <a:cs typeface="Arial"/>
              </a:rPr>
              <a:t>ne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nele</a:t>
            </a: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9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dü</a:t>
            </a:r>
            <a:r>
              <a:rPr sz="1900" spc="-130" dirty="0">
                <a:solidFill>
                  <a:srgbClr val="404040"/>
                </a:solidFill>
                <a:latin typeface="Arial"/>
                <a:cs typeface="Arial"/>
              </a:rPr>
              <a:t>z</a:t>
            </a:r>
            <a:r>
              <a:rPr sz="1900" spc="-14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yin</a:t>
            </a:r>
            <a:r>
              <a:rPr sz="1900" spc="-5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9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1900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900" spc="-11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900" spc="-1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1900" spc="-14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900" spc="2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9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900" spc="-15" dirty="0">
                <a:solidFill>
                  <a:srgbClr val="404040"/>
                </a:solidFill>
                <a:latin typeface="Arial"/>
                <a:cs typeface="Arial"/>
              </a:rPr>
              <a:t>bi</a:t>
            </a: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900" spc="-14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900" spc="-200" dirty="0">
                <a:solidFill>
                  <a:srgbClr val="404040"/>
                </a:solidFill>
                <a:latin typeface="Arial"/>
                <a:cs typeface="Arial"/>
              </a:rPr>
              <a:t>z</a:t>
            </a:r>
            <a:r>
              <a:rPr sz="19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900" spc="-11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900" spc="-110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9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900" spc="5" dirty="0">
                <a:solidFill>
                  <a:srgbClr val="404040"/>
                </a:solidFill>
                <a:latin typeface="Arial"/>
                <a:cs typeface="Arial"/>
              </a:rPr>
              <a:t>f</a:t>
            </a:r>
            <a:r>
              <a:rPr sz="1900" spc="-14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900" spc="-35" dirty="0">
                <a:solidFill>
                  <a:srgbClr val="404040"/>
                </a:solidFill>
                <a:latin typeface="Arial"/>
                <a:cs typeface="Arial"/>
              </a:rPr>
              <a:t>rklı</a:t>
            </a:r>
            <a:r>
              <a:rPr sz="19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900" spc="-12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le 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alınırlar.</a:t>
            </a:r>
            <a:endParaRPr sz="1900">
              <a:latin typeface="Arial"/>
              <a:cs typeface="Arial"/>
            </a:endParaRPr>
          </a:p>
          <a:p>
            <a:pPr marL="104139" marR="5080" indent="-91440">
              <a:lnSpc>
                <a:spcPct val="70200"/>
              </a:lnSpc>
              <a:spcBef>
                <a:spcPts val="140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  <a:tab pos="904240" algn="l"/>
                <a:tab pos="2258695" algn="l"/>
                <a:tab pos="3592829" algn="l"/>
                <a:tab pos="4451350" algn="l"/>
                <a:tab pos="5398770" algn="l"/>
                <a:tab pos="6666865" algn="l"/>
              </a:tabLst>
            </a:pPr>
            <a:r>
              <a:rPr sz="1900" spc="-215" dirty="0">
                <a:solidFill>
                  <a:srgbClr val="404040"/>
                </a:solidFill>
                <a:latin typeface="Arial"/>
                <a:cs typeface="Arial"/>
              </a:rPr>
              <a:t>Ü</a:t>
            </a:r>
            <a:r>
              <a:rPr sz="1900" spc="-17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900" spc="10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9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dü</a:t>
            </a:r>
            <a:r>
              <a:rPr sz="1900" spc="-130" dirty="0">
                <a:solidFill>
                  <a:srgbClr val="404040"/>
                </a:solidFill>
                <a:latin typeface="Arial"/>
                <a:cs typeface="Arial"/>
              </a:rPr>
              <a:t>z</a:t>
            </a:r>
            <a:r>
              <a:rPr sz="1900" spc="-14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de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k</a:t>
            </a:r>
            <a:r>
              <a:rPr sz="1900" spc="1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9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işle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900" spc="-25" dirty="0">
                <a:solidFill>
                  <a:srgbClr val="404040"/>
                </a:solidFill>
                <a:latin typeface="Arial"/>
                <a:cs typeface="Arial"/>
              </a:rPr>
              <a:t>le</a:t>
            </a:r>
            <a:r>
              <a:rPr sz="1900" spc="-3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900" spc="-2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9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900" spc="-11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900" spc="-110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9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küçük</a:t>
            </a:r>
            <a:r>
              <a:rPr sz="19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900" spc="-55" dirty="0">
                <a:solidFill>
                  <a:srgbClr val="404040"/>
                </a:solidFill>
                <a:latin typeface="Arial"/>
                <a:cs typeface="Arial"/>
              </a:rPr>
              <a:t>işlemle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9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900" spc="-18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yrı</a:t>
            </a:r>
            <a:r>
              <a:rPr sz="1900" spc="-140" dirty="0">
                <a:solidFill>
                  <a:srgbClr val="404040"/>
                </a:solidFill>
                <a:latin typeface="Arial"/>
                <a:cs typeface="Arial"/>
              </a:rPr>
              <a:t>ş</a:t>
            </a:r>
            <a:r>
              <a:rPr sz="1900" spc="5" dirty="0">
                <a:solidFill>
                  <a:srgbClr val="404040"/>
                </a:solidFill>
                <a:latin typeface="Arial"/>
                <a:cs typeface="Arial"/>
              </a:rPr>
              <a:t>tı</a:t>
            </a: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rıl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900" spc="-2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900" spc="-14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k  </a:t>
            </a:r>
            <a:r>
              <a:rPr sz="1900" spc="-55" dirty="0">
                <a:solidFill>
                  <a:srgbClr val="404040"/>
                </a:solidFill>
                <a:latin typeface="Arial"/>
                <a:cs typeface="Arial"/>
              </a:rPr>
              <a:t>gerçekleştirilmeleri </a:t>
            </a:r>
            <a:r>
              <a:rPr sz="1900" spc="-165" dirty="0">
                <a:solidFill>
                  <a:srgbClr val="404040"/>
                </a:solidFill>
                <a:latin typeface="Arial"/>
                <a:cs typeface="Arial"/>
              </a:rPr>
              <a:t>söz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konusu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 olur.</a:t>
            </a:r>
            <a:endParaRPr sz="1900">
              <a:latin typeface="Arial"/>
              <a:cs typeface="Arial"/>
            </a:endParaRPr>
          </a:p>
          <a:p>
            <a:pPr marL="104139" indent="-91440">
              <a:lnSpc>
                <a:spcPts val="1939"/>
              </a:lnSpc>
              <a:spcBef>
                <a:spcPts val="70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110" dirty="0">
                <a:solidFill>
                  <a:srgbClr val="404040"/>
                </a:solidFill>
                <a:latin typeface="Arial"/>
                <a:cs typeface="Arial"/>
              </a:rPr>
              <a:t>Burada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yine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Rambaugh'dan </a:t>
            </a:r>
            <a:r>
              <a:rPr sz="1900" spc="-80" dirty="0">
                <a:solidFill>
                  <a:srgbClr val="404040"/>
                </a:solidFill>
                <a:latin typeface="Arial"/>
                <a:cs typeface="Arial"/>
              </a:rPr>
              <a:t>alınan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eniyileme </a:t>
            </a: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önerilerinden </a:t>
            </a:r>
            <a:r>
              <a:rPr sz="1900" spc="-165" dirty="0">
                <a:solidFill>
                  <a:srgbClr val="404040"/>
                </a:solidFill>
                <a:latin typeface="Arial"/>
                <a:cs typeface="Arial"/>
              </a:rPr>
              <a:t>söz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etmek</a:t>
            </a:r>
            <a:r>
              <a:rPr sz="19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yerinde</a:t>
            </a:r>
            <a:endParaRPr sz="1900">
              <a:latin typeface="Arial"/>
              <a:cs typeface="Arial"/>
            </a:endParaRPr>
          </a:p>
          <a:p>
            <a:pPr marL="103505">
              <a:lnSpc>
                <a:spcPts val="1820"/>
              </a:lnSpc>
            </a:pPr>
            <a:r>
              <a:rPr sz="1900" spc="-20" dirty="0">
                <a:solidFill>
                  <a:srgbClr val="404040"/>
                </a:solidFill>
                <a:latin typeface="Arial"/>
                <a:cs typeface="Arial"/>
              </a:rPr>
              <a:t>olur:</a:t>
            </a:r>
            <a:endParaRPr sz="1900">
              <a:latin typeface="Arial"/>
              <a:cs typeface="Arial"/>
            </a:endParaRPr>
          </a:p>
          <a:p>
            <a:pPr marL="396240" marR="8890" lvl="1" indent="-182880">
              <a:lnSpc>
                <a:spcPct val="70300"/>
              </a:lnSpc>
              <a:spcBef>
                <a:spcPts val="525"/>
              </a:spcBef>
              <a:buClr>
                <a:srgbClr val="1CACE3"/>
              </a:buClr>
              <a:buChar char="◦"/>
              <a:tabLst>
                <a:tab pos="396875" algn="l"/>
              </a:tabLst>
            </a:pPr>
            <a:r>
              <a:rPr sz="1800" spc="-125" dirty="0">
                <a:solidFill>
                  <a:srgbClr val="404040"/>
                </a:solidFill>
                <a:latin typeface="Arial"/>
                <a:cs typeface="Arial"/>
              </a:rPr>
              <a:t>Nesne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ilişki modelini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verimlilik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ışığında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gözden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geçirin,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gerekirse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tekrarlanan 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yapılar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tanımlayın.</a:t>
            </a:r>
            <a:endParaRPr sz="1800">
              <a:latin typeface="Arial"/>
              <a:cs typeface="Arial"/>
            </a:endParaRPr>
          </a:p>
          <a:p>
            <a:pPr marL="396240" lvl="1" indent="-182880">
              <a:lnSpc>
                <a:spcPts val="1780"/>
              </a:lnSpc>
              <a:buClr>
                <a:srgbClr val="1CACE3"/>
              </a:buClr>
              <a:buChar char="◦"/>
              <a:tabLst>
                <a:tab pos="396875" algn="l"/>
              </a:tabLst>
            </a:pPr>
            <a:r>
              <a:rPr sz="1800" spc="-125" dirty="0">
                <a:solidFill>
                  <a:srgbClr val="404040"/>
                </a:solidFill>
                <a:latin typeface="Arial"/>
                <a:cs typeface="Arial"/>
              </a:rPr>
              <a:t>Nesne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içi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veri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yapılarını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işlem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yordamlarını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yine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verimlilik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ışığında</a:t>
            </a:r>
            <a:r>
              <a:rPr sz="1800" spc="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gözden</a:t>
            </a:r>
            <a:endParaRPr sz="1800">
              <a:latin typeface="Arial"/>
              <a:cs typeface="Arial"/>
            </a:endParaRPr>
          </a:p>
          <a:p>
            <a:pPr marL="396240">
              <a:lnSpc>
                <a:spcPts val="1810"/>
              </a:lnSpc>
            </a:pP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geçirin</a:t>
            </a:r>
            <a:endParaRPr sz="1800">
              <a:latin typeface="Arial"/>
              <a:cs typeface="Arial"/>
            </a:endParaRPr>
          </a:p>
          <a:p>
            <a:pPr marL="396240" lvl="1" indent="-182880">
              <a:lnSpc>
                <a:spcPts val="1810"/>
              </a:lnSpc>
              <a:buClr>
                <a:srgbClr val="1CACE3"/>
              </a:buClr>
              <a:buChar char="◦"/>
              <a:tabLst>
                <a:tab pos="396875" algn="l"/>
              </a:tabLst>
            </a:pP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Türetilen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bilgiyi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saklamak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üzere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fazla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işlemi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önlemek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gerekiyorsa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ek</a:t>
            </a:r>
            <a:endParaRPr sz="1800">
              <a:latin typeface="Arial"/>
              <a:cs typeface="Arial"/>
            </a:endParaRPr>
          </a:p>
          <a:p>
            <a:pPr marL="396240">
              <a:lnSpc>
                <a:spcPts val="1839"/>
              </a:lnSpc>
            </a:pP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özellikler</a:t>
            </a:r>
            <a:r>
              <a:rPr sz="1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tanımlayın.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39FF-3156-4EF3-B377-97C2E6D564DB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450" dirty="0"/>
              <a:t>Tasarım</a:t>
            </a:r>
            <a:r>
              <a:rPr spc="-340" dirty="0"/>
              <a:t> </a:t>
            </a:r>
            <a:r>
              <a:rPr spc="-325" dirty="0"/>
              <a:t>Kalıpları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68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53122" y="1699259"/>
            <a:ext cx="7522845" cy="421830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04139" indent="-91440">
              <a:lnSpc>
                <a:spcPct val="100000"/>
              </a:lnSpc>
              <a:spcBef>
                <a:spcPts val="1000"/>
              </a:spcBef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Diğer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alanlarda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tasarımcılar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'kalıp' 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fikrini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başarı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ile</a:t>
            </a:r>
            <a:r>
              <a:rPr sz="1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uygulamaktadırlar.</a:t>
            </a:r>
            <a:endParaRPr sz="1400">
              <a:latin typeface="Arial"/>
              <a:cs typeface="Arial"/>
            </a:endParaRPr>
          </a:p>
          <a:p>
            <a:pPr marL="104139" indent="-91440">
              <a:lnSpc>
                <a:spcPts val="1430"/>
              </a:lnSpc>
              <a:spcBef>
                <a:spcPts val="900"/>
              </a:spcBef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Örneğin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ev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mimarisinde </a:t>
            </a:r>
            <a:r>
              <a:rPr sz="1400" spc="-114" dirty="0">
                <a:solidFill>
                  <a:srgbClr val="404040"/>
                </a:solidFill>
                <a:latin typeface="Arial"/>
                <a:cs typeface="Arial"/>
              </a:rPr>
              <a:t>sıkça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kullanılacak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kapı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belirli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mesafeden sonra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pencere</a:t>
            </a:r>
            <a:r>
              <a:rPr sz="1400" spc="-2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kümesi,</a:t>
            </a:r>
            <a:endParaRPr sz="1400">
              <a:latin typeface="Arial"/>
              <a:cs typeface="Arial"/>
            </a:endParaRPr>
          </a:p>
          <a:p>
            <a:pPr marL="104139">
              <a:lnSpc>
                <a:spcPts val="1180"/>
              </a:lnSpc>
            </a:pP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kalıp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tanımlanabilir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her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oda tasarımında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kalıp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kullanılmağa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çalışılabilir.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Böylece</a:t>
            </a:r>
            <a:r>
              <a:rPr sz="1400" spc="-22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yeniden</a:t>
            </a:r>
            <a:endParaRPr sz="1400">
              <a:latin typeface="Arial"/>
              <a:cs typeface="Arial"/>
            </a:endParaRPr>
          </a:p>
          <a:p>
            <a:pPr marL="104139">
              <a:lnSpc>
                <a:spcPts val="1430"/>
              </a:lnSpc>
            </a:pP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kullanılabilirlik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arttırılmış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 olur.</a:t>
            </a:r>
            <a:endParaRPr sz="1400">
              <a:latin typeface="Arial"/>
              <a:cs typeface="Arial"/>
            </a:endParaRPr>
          </a:p>
          <a:p>
            <a:pPr marL="104139" indent="-91440">
              <a:lnSpc>
                <a:spcPts val="1650"/>
              </a:lnSpc>
              <a:spcBef>
                <a:spcPts val="880"/>
              </a:spcBef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95" dirty="0">
                <a:solidFill>
                  <a:srgbClr val="404040"/>
                </a:solidFill>
                <a:latin typeface="Arial"/>
                <a:cs typeface="Arial"/>
              </a:rPr>
              <a:t>Yerleşmiş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kalıp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kullanımı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kalıplar,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dört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özellikle</a:t>
            </a:r>
            <a:r>
              <a:rPr sz="1400" spc="-2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tanımlanabilir:</a:t>
            </a:r>
            <a:endParaRPr sz="1400">
              <a:latin typeface="Arial"/>
              <a:cs typeface="Arial"/>
            </a:endParaRPr>
          </a:p>
          <a:p>
            <a:pPr marL="396240" lvl="1" indent="-182880">
              <a:lnSpc>
                <a:spcPts val="1530"/>
              </a:lnSpc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300" spc="-75" dirty="0">
                <a:solidFill>
                  <a:srgbClr val="404040"/>
                </a:solidFill>
                <a:latin typeface="Arial"/>
                <a:cs typeface="Arial"/>
              </a:rPr>
              <a:t>Kalıbın</a:t>
            </a:r>
            <a:r>
              <a:rPr sz="13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spc="-45" dirty="0">
                <a:solidFill>
                  <a:srgbClr val="404040"/>
                </a:solidFill>
                <a:latin typeface="Arial"/>
                <a:cs typeface="Arial"/>
              </a:rPr>
              <a:t>ismi</a:t>
            </a:r>
            <a:endParaRPr sz="13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14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300" spc="-75" dirty="0">
                <a:solidFill>
                  <a:srgbClr val="404040"/>
                </a:solidFill>
                <a:latin typeface="Arial"/>
                <a:cs typeface="Arial"/>
              </a:rPr>
              <a:t>Genelde </a:t>
            </a:r>
            <a:r>
              <a:rPr sz="1300" spc="-55" dirty="0">
                <a:solidFill>
                  <a:srgbClr val="404040"/>
                </a:solidFill>
                <a:latin typeface="Arial"/>
                <a:cs typeface="Arial"/>
              </a:rPr>
              <a:t>kalıbın </a:t>
            </a:r>
            <a:r>
              <a:rPr sz="1300" spc="-65" dirty="0">
                <a:solidFill>
                  <a:srgbClr val="404040"/>
                </a:solidFill>
                <a:latin typeface="Arial"/>
                <a:cs typeface="Arial"/>
              </a:rPr>
              <a:t>uygulandığı </a:t>
            </a:r>
            <a:r>
              <a:rPr sz="1300" spc="-4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13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türü</a:t>
            </a:r>
            <a:endParaRPr sz="1300">
              <a:latin typeface="Arial"/>
              <a:cs typeface="Arial"/>
            </a:endParaRPr>
          </a:p>
          <a:p>
            <a:pPr marL="396240" marR="872490" lvl="1" indent="-182880">
              <a:lnSpc>
                <a:spcPct val="70500"/>
              </a:lnSpc>
              <a:spcBef>
                <a:spcPts val="585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300" spc="-75" dirty="0">
                <a:solidFill>
                  <a:srgbClr val="404040"/>
                </a:solidFill>
                <a:latin typeface="Arial"/>
                <a:cs typeface="Arial"/>
              </a:rPr>
              <a:t>Kalıbın </a:t>
            </a:r>
            <a:r>
              <a:rPr sz="1300" spc="-40" dirty="0">
                <a:solidFill>
                  <a:srgbClr val="404040"/>
                </a:solidFill>
                <a:latin typeface="Arial"/>
                <a:cs typeface="Arial"/>
              </a:rPr>
              <a:t>karakteristiği </a:t>
            </a:r>
            <a:r>
              <a:rPr sz="1300" spc="-60" dirty="0">
                <a:solidFill>
                  <a:srgbClr val="404040"/>
                </a:solidFill>
                <a:latin typeface="Arial"/>
                <a:cs typeface="Arial"/>
              </a:rPr>
              <a:t>(tasarımda </a:t>
            </a:r>
            <a:r>
              <a:rPr sz="1300" spc="-65" dirty="0">
                <a:solidFill>
                  <a:srgbClr val="404040"/>
                </a:solidFill>
                <a:latin typeface="Arial"/>
                <a:cs typeface="Arial"/>
              </a:rPr>
              <a:t>hangi </a:t>
            </a:r>
            <a:r>
              <a:rPr sz="1300" spc="-35" dirty="0">
                <a:solidFill>
                  <a:srgbClr val="404040"/>
                </a:solidFill>
                <a:latin typeface="Arial"/>
                <a:cs typeface="Arial"/>
              </a:rPr>
              <a:t>özelliklerin </a:t>
            </a:r>
            <a:r>
              <a:rPr sz="1300" spc="-40" dirty="0">
                <a:solidFill>
                  <a:srgbClr val="404040"/>
                </a:solidFill>
                <a:latin typeface="Arial"/>
                <a:cs typeface="Arial"/>
              </a:rPr>
              <a:t>değiştirilmesi </a:t>
            </a:r>
            <a:r>
              <a:rPr sz="1300" spc="-20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300" spc="-55" dirty="0">
                <a:solidFill>
                  <a:srgbClr val="404040"/>
                </a:solidFill>
                <a:latin typeface="Arial"/>
                <a:cs typeface="Arial"/>
              </a:rPr>
              <a:t>kalıbın </a:t>
            </a:r>
            <a:r>
              <a:rPr sz="1300" spc="-65" dirty="0">
                <a:solidFill>
                  <a:srgbClr val="404040"/>
                </a:solidFill>
                <a:latin typeface="Arial"/>
                <a:cs typeface="Arial"/>
              </a:rPr>
              <a:t>değişik </a:t>
            </a:r>
            <a:r>
              <a:rPr sz="1300" spc="-40" dirty="0">
                <a:solidFill>
                  <a:srgbClr val="404040"/>
                </a:solidFill>
                <a:latin typeface="Arial"/>
                <a:cs typeface="Arial"/>
              </a:rPr>
              <a:t>problemlere  </a:t>
            </a:r>
            <a:r>
              <a:rPr sz="1300" spc="-70" dirty="0">
                <a:solidFill>
                  <a:srgbClr val="404040"/>
                </a:solidFill>
                <a:latin typeface="Arial"/>
                <a:cs typeface="Arial"/>
              </a:rPr>
              <a:t>uyarlanacağı)</a:t>
            </a:r>
            <a:endParaRPr sz="13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12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300" spc="-75" dirty="0">
                <a:solidFill>
                  <a:srgbClr val="404040"/>
                </a:solidFill>
                <a:latin typeface="Arial"/>
                <a:cs typeface="Arial"/>
              </a:rPr>
              <a:t>Kalıbın </a:t>
            </a:r>
            <a:r>
              <a:rPr sz="1300" spc="-70" dirty="0">
                <a:solidFill>
                  <a:srgbClr val="404040"/>
                </a:solidFill>
                <a:latin typeface="Arial"/>
                <a:cs typeface="Arial"/>
              </a:rPr>
              <a:t>uygulanmasının</a:t>
            </a:r>
            <a:r>
              <a:rPr sz="13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spc="-15" dirty="0">
                <a:solidFill>
                  <a:srgbClr val="404040"/>
                </a:solidFill>
                <a:latin typeface="Arial"/>
                <a:cs typeface="Arial"/>
              </a:rPr>
              <a:t>etkileri</a:t>
            </a:r>
            <a:endParaRPr sz="1300">
              <a:latin typeface="Arial"/>
              <a:cs typeface="Arial"/>
            </a:endParaRPr>
          </a:p>
          <a:p>
            <a:pPr marL="175260" indent="-162560">
              <a:lnSpc>
                <a:spcPct val="100000"/>
              </a:lnSpc>
              <a:spcBef>
                <a:spcPts val="1019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204" dirty="0">
                <a:solidFill>
                  <a:srgbClr val="404040"/>
                </a:solidFill>
                <a:latin typeface="Arial"/>
                <a:cs typeface="Arial"/>
              </a:rPr>
              <a:t>NY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tasarımda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kalıpları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oluşturmak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600" spc="-25" dirty="0">
                <a:solidFill>
                  <a:srgbClr val="404040"/>
                </a:solidFill>
                <a:latin typeface="Arial"/>
                <a:cs typeface="Arial"/>
              </a:rPr>
              <a:t>iki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mekanizma</a:t>
            </a:r>
            <a:r>
              <a:rPr sz="16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yararlıdır.</a:t>
            </a:r>
            <a:endParaRPr sz="1600">
              <a:latin typeface="Arial"/>
              <a:cs typeface="Arial"/>
            </a:endParaRPr>
          </a:p>
          <a:p>
            <a:pPr marL="175260" indent="-162560">
              <a:lnSpc>
                <a:spcPct val="100000"/>
              </a:lnSpc>
              <a:spcBef>
                <a:spcPts val="84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Kalıtım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yolu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kalıp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tanımlandıktan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sonra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değişik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problemlere</a:t>
            </a:r>
            <a:r>
              <a:rPr sz="1600" spc="-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uygulanabilir.</a:t>
            </a:r>
            <a:endParaRPr sz="1600">
              <a:latin typeface="Arial"/>
              <a:cs typeface="Arial"/>
            </a:endParaRPr>
          </a:p>
          <a:p>
            <a:pPr marL="175260" indent="-162560">
              <a:lnSpc>
                <a:spcPct val="100000"/>
              </a:lnSpc>
              <a:spcBef>
                <a:spcPts val="819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Diğer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mekanizma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ise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nesneleri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600" spc="-110" dirty="0">
                <a:solidFill>
                  <a:srgbClr val="404040"/>
                </a:solidFill>
                <a:latin typeface="Arial"/>
                <a:cs typeface="Arial"/>
              </a:rPr>
              <a:t>araya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getirerek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oluşturulacak</a:t>
            </a:r>
            <a:r>
              <a:rPr sz="16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Arial"/>
                <a:cs typeface="Arial"/>
              </a:rPr>
              <a:t>'içerim'dir.</a:t>
            </a:r>
            <a:endParaRPr sz="1600">
              <a:latin typeface="Arial"/>
              <a:cs typeface="Arial"/>
            </a:endParaRPr>
          </a:p>
          <a:p>
            <a:pPr marL="104139" marR="791845" indent="-91440">
              <a:lnSpc>
                <a:spcPct val="69800"/>
              </a:lnSpc>
              <a:spcBef>
                <a:spcPts val="1405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114" dirty="0">
                <a:solidFill>
                  <a:srgbClr val="404040"/>
                </a:solidFill>
                <a:latin typeface="Arial"/>
                <a:cs typeface="Arial"/>
              </a:rPr>
              <a:t>Karmaşık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işlemi </a:t>
            </a:r>
            <a:r>
              <a:rPr sz="1600" spc="-25" dirty="0">
                <a:solidFill>
                  <a:srgbClr val="404040"/>
                </a:solidFill>
                <a:latin typeface="Arial"/>
                <a:cs typeface="Arial"/>
              </a:rPr>
              <a:t>(alt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sisteme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karşı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düşebilir)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nesneler </a:t>
            </a:r>
            <a:r>
              <a:rPr sz="1600" spc="-30" dirty="0">
                <a:solidFill>
                  <a:srgbClr val="404040"/>
                </a:solidFill>
                <a:latin typeface="Arial"/>
                <a:cs typeface="Arial"/>
              </a:rPr>
              <a:t>bütünü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ile</a:t>
            </a:r>
            <a:r>
              <a:rPr sz="1600" spc="-3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uygulama 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yöntemidir.</a:t>
            </a:r>
            <a:endParaRPr sz="1600">
              <a:latin typeface="Arial"/>
              <a:cs typeface="Arial"/>
            </a:endParaRPr>
          </a:p>
          <a:p>
            <a:pPr marL="175260" indent="-162560">
              <a:lnSpc>
                <a:spcPct val="100000"/>
              </a:lnSpc>
              <a:spcBef>
                <a:spcPts val="82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125" dirty="0">
                <a:solidFill>
                  <a:srgbClr val="404040"/>
                </a:solidFill>
                <a:latin typeface="Arial"/>
                <a:cs typeface="Arial"/>
              </a:rPr>
              <a:t>Seçenek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olduğu </a:t>
            </a:r>
            <a:r>
              <a:rPr sz="1600" spc="-25" dirty="0">
                <a:solidFill>
                  <a:srgbClr val="404040"/>
                </a:solidFill>
                <a:latin typeface="Arial"/>
                <a:cs typeface="Arial"/>
              </a:rPr>
              <a:t>taktirde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içerim,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kalıtıma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karşı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tercih</a:t>
            </a:r>
            <a:r>
              <a:rPr sz="16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edilmektedir.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81A-168C-4889-962F-22A5F8544E31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11252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660" dirty="0"/>
              <a:t>Ö</a:t>
            </a:r>
            <a:r>
              <a:rPr u="none" spc="-700" dirty="0"/>
              <a:t>z</a:t>
            </a:r>
            <a:r>
              <a:rPr u="none" spc="-375" dirty="0"/>
              <a:t>e</a:t>
            </a:r>
            <a:r>
              <a:rPr u="none" spc="240" dirty="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04139" indent="-91440">
              <a:lnSpc>
                <a:spcPct val="100000"/>
              </a:lnSpc>
              <a:spcBef>
                <a:spcPts val="99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pc="-204" dirty="0"/>
              <a:t>NY </a:t>
            </a:r>
            <a:r>
              <a:rPr spc="-75" dirty="0"/>
              <a:t>kavramların </a:t>
            </a:r>
            <a:r>
              <a:rPr spc="-30" dirty="0"/>
              <a:t>temeli </a:t>
            </a:r>
            <a:r>
              <a:rPr spc="-70" dirty="0"/>
              <a:t>olarak, </a:t>
            </a:r>
            <a:r>
              <a:rPr spc="-105" dirty="0"/>
              <a:t>aşağıdaki </a:t>
            </a:r>
            <a:r>
              <a:rPr dirty="0"/>
              <a:t>dört </a:t>
            </a:r>
            <a:r>
              <a:rPr spc="-60" dirty="0"/>
              <a:t>özelliği</a:t>
            </a:r>
            <a:r>
              <a:rPr spc="-300" dirty="0"/>
              <a:t> </a:t>
            </a:r>
            <a:r>
              <a:rPr spc="-65" dirty="0"/>
              <a:t>sıralayabiliriz:</a:t>
            </a:r>
          </a:p>
          <a:p>
            <a:pPr marL="396240" lvl="1" indent="-182880">
              <a:lnSpc>
                <a:spcPct val="100000"/>
              </a:lnSpc>
              <a:spcBef>
                <a:spcPts val="78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Kimlik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(Identity)</a:t>
            </a:r>
            <a:endParaRPr sz="14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94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Sınıflama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(Classification)</a:t>
            </a:r>
            <a:endParaRPr sz="14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919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Kalıtım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(inheritance)</a:t>
            </a:r>
            <a:endParaRPr sz="14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94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400" spc="-130" dirty="0">
                <a:solidFill>
                  <a:srgbClr val="404040"/>
                </a:solidFill>
                <a:latin typeface="Arial"/>
                <a:cs typeface="Arial"/>
              </a:rPr>
              <a:t>Çok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Şekillilik/Biçimlilik(Polimorphism)</a:t>
            </a:r>
            <a:endParaRPr sz="14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965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pc="-70" dirty="0"/>
              <a:t>Kalıtım: </a:t>
            </a:r>
            <a:r>
              <a:rPr spc="-75" dirty="0"/>
              <a:t>Hiyerarşik </a:t>
            </a:r>
            <a:r>
              <a:rPr spc="-60" dirty="0"/>
              <a:t>ilişkiye </a:t>
            </a:r>
            <a:r>
              <a:rPr spc="-100" dirty="0"/>
              <a:t>dayanan </a:t>
            </a:r>
            <a:r>
              <a:rPr spc="-65" dirty="0"/>
              <a:t>sınıflar </a:t>
            </a:r>
            <a:r>
              <a:rPr spc="-100" dirty="0"/>
              <a:t>arasında </a:t>
            </a:r>
            <a:r>
              <a:rPr spc="-65" dirty="0"/>
              <a:t>özellik </a:t>
            </a:r>
            <a:r>
              <a:rPr spc="-100" dirty="0"/>
              <a:t>ve </a:t>
            </a:r>
            <a:r>
              <a:rPr spc="-50" dirty="0"/>
              <a:t>işlevlerin</a:t>
            </a:r>
            <a:r>
              <a:rPr spc="50" dirty="0"/>
              <a:t> </a:t>
            </a:r>
            <a:r>
              <a:rPr spc="-95" dirty="0"/>
              <a:t>paylaşılmasıdır.</a:t>
            </a:r>
          </a:p>
          <a:p>
            <a:pPr marL="104139" indent="-91440">
              <a:lnSpc>
                <a:spcPct val="100000"/>
              </a:lnSpc>
              <a:spcBef>
                <a:spcPts val="78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pc="-145" dirty="0"/>
              <a:t>Çok </a:t>
            </a:r>
            <a:r>
              <a:rPr spc="-40" dirty="0"/>
              <a:t>şekillilik: </a:t>
            </a:r>
            <a:r>
              <a:rPr spc="-100" dirty="0"/>
              <a:t>Aynı </a:t>
            </a:r>
            <a:r>
              <a:rPr spc="-65" dirty="0"/>
              <a:t>işlem, </a:t>
            </a:r>
            <a:r>
              <a:rPr spc="-50" dirty="0"/>
              <a:t>farklı </a:t>
            </a:r>
            <a:r>
              <a:rPr spc="-70" dirty="0"/>
              <a:t>sınıflarda </a:t>
            </a:r>
            <a:r>
              <a:rPr spc="-80" dirty="0"/>
              <a:t>değişik </a:t>
            </a:r>
            <a:r>
              <a:rPr spc="-55" dirty="0"/>
              <a:t>davranabilir </a:t>
            </a:r>
            <a:r>
              <a:rPr spc="-75" dirty="0"/>
              <a:t>mantığına</a:t>
            </a:r>
            <a:r>
              <a:rPr spc="-60" dirty="0"/>
              <a:t> </a:t>
            </a:r>
            <a:r>
              <a:rPr spc="-95" dirty="0"/>
              <a:t>dayanır.</a:t>
            </a:r>
          </a:p>
          <a:p>
            <a:pPr marL="104139" indent="-91440">
              <a:lnSpc>
                <a:spcPct val="100000"/>
              </a:lnSpc>
              <a:spcBef>
                <a:spcPts val="78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pc="-110" dirty="0"/>
              <a:t>Nesne </a:t>
            </a:r>
            <a:r>
              <a:rPr spc="-40" dirty="0"/>
              <a:t>yönelimli </a:t>
            </a:r>
            <a:r>
              <a:rPr spc="-55" dirty="0"/>
              <a:t>sistemleri </a:t>
            </a:r>
            <a:r>
              <a:rPr spc="-75" dirty="0"/>
              <a:t>destekleyen </a:t>
            </a:r>
            <a:r>
              <a:rPr spc="-70" dirty="0"/>
              <a:t>kavramlar;</a:t>
            </a:r>
          </a:p>
          <a:p>
            <a:pPr marL="396240" lvl="1" indent="-182880">
              <a:lnSpc>
                <a:spcPct val="100000"/>
              </a:lnSpc>
              <a:spcBef>
                <a:spcPts val="78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Soyutlama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(Abstraction),</a:t>
            </a:r>
            <a:endParaRPr sz="14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919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Bilgi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Gizleme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(Encapsulation),</a:t>
            </a:r>
            <a:endParaRPr sz="14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944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400" spc="-105" dirty="0">
                <a:solidFill>
                  <a:srgbClr val="404040"/>
                </a:solidFill>
                <a:latin typeface="Arial"/>
                <a:cs typeface="Arial"/>
              </a:rPr>
              <a:t>Paylaşım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(Sharing),</a:t>
            </a:r>
            <a:endParaRPr sz="14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94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Altsınıf </a:t>
            </a:r>
            <a:r>
              <a:rPr sz="1400" spc="-100" dirty="0">
                <a:solidFill>
                  <a:srgbClr val="404040"/>
                </a:solidFill>
                <a:latin typeface="Arial"/>
                <a:cs typeface="Arial"/>
              </a:rPr>
              <a:t>(Subclass)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"Aggregation"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dır.</a:t>
            </a:r>
            <a:endParaRPr sz="1400">
              <a:latin typeface="Arial"/>
              <a:cs typeface="Arial"/>
            </a:endParaRPr>
          </a:p>
          <a:p>
            <a:pPr marL="104139" marR="5080" indent="-91440">
              <a:lnSpc>
                <a:spcPct val="119800"/>
              </a:lnSpc>
              <a:spcBef>
                <a:spcPts val="58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pc="-95" dirty="0"/>
              <a:t>Uygulama </a:t>
            </a:r>
            <a:r>
              <a:rPr spc="-80" dirty="0"/>
              <a:t>Alanının </a:t>
            </a:r>
            <a:r>
              <a:rPr spc="-90" dirty="0"/>
              <a:t>Çözümlenmesinde </a:t>
            </a:r>
            <a:r>
              <a:rPr spc="-105" dirty="0"/>
              <a:t>Amaç, </a:t>
            </a:r>
            <a:r>
              <a:rPr spc="-85" dirty="0"/>
              <a:t>uygulama </a:t>
            </a:r>
            <a:r>
              <a:rPr spc="-80" dirty="0"/>
              <a:t>alanını </a:t>
            </a:r>
            <a:r>
              <a:rPr spc="-85" dirty="0"/>
              <a:t>anlamak </a:t>
            </a:r>
            <a:r>
              <a:rPr spc="-100" dirty="0"/>
              <a:t>ve </a:t>
            </a:r>
            <a:r>
              <a:rPr spc="-60" dirty="0"/>
              <a:t>elde </a:t>
            </a:r>
            <a:r>
              <a:rPr spc="-50" dirty="0"/>
              <a:t>edilen </a:t>
            </a:r>
            <a:r>
              <a:rPr spc="-30" dirty="0"/>
              <a:t>bilgileri  </a:t>
            </a:r>
            <a:r>
              <a:rPr spc="-85" dirty="0"/>
              <a:t>analiz </a:t>
            </a:r>
            <a:r>
              <a:rPr spc="-50" dirty="0"/>
              <a:t>modeline</a:t>
            </a:r>
            <a:r>
              <a:rPr spc="-60" dirty="0"/>
              <a:t> </a:t>
            </a:r>
            <a:r>
              <a:rPr spc="-70" dirty="0"/>
              <a:t>taşımaktır.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69</a:t>
            </a:fld>
            <a:endParaRPr spc="-60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B6C2-7612-48D5-AF60-AA2F0501BEDE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80" dirty="0"/>
              <a:t>Sınıf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7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1340452" y="2082800"/>
            <a:ext cx="6448521" cy="3286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34817DF-3C86-4539-BC07-01DD8EC35070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75" dirty="0"/>
              <a:t>Özet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70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02130"/>
            <a:ext cx="7496809" cy="404177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370"/>
              </a:spcBef>
            </a:pP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Gereksinim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Belirleme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Çalışmalarında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iki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teknik</a:t>
            </a:r>
            <a:r>
              <a:rPr sz="180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vardır;</a:t>
            </a:r>
            <a:endParaRPr sz="1800">
              <a:latin typeface="Arial"/>
              <a:cs typeface="Arial"/>
            </a:endParaRPr>
          </a:p>
          <a:p>
            <a:pPr marL="396240" indent="-182880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Kullanım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Durumları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 ve</a:t>
            </a:r>
            <a:endParaRPr sz="1600">
              <a:latin typeface="Arial"/>
              <a:cs typeface="Arial"/>
            </a:endParaRPr>
          </a:p>
          <a:p>
            <a:pPr marL="396240" indent="-182880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Sınıf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Sorumluluk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İşbirlikçi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modelleridir.</a:t>
            </a:r>
            <a:endParaRPr sz="16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spcBef>
                <a:spcPts val="360"/>
              </a:spcBef>
            </a:pPr>
            <a:r>
              <a:rPr sz="1800" spc="-125" dirty="0">
                <a:solidFill>
                  <a:srgbClr val="404040"/>
                </a:solidFill>
                <a:latin typeface="Arial"/>
                <a:cs typeface="Arial"/>
              </a:rPr>
              <a:t>Nesneye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Yönelik </a:t>
            </a: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Tasarımda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Katmanlar </a:t>
            </a:r>
            <a:r>
              <a:rPr sz="1800" spc="-130" dirty="0">
                <a:solidFill>
                  <a:srgbClr val="404040"/>
                </a:solidFill>
                <a:latin typeface="Arial"/>
                <a:cs typeface="Arial"/>
              </a:rPr>
              <a:t>şu</a:t>
            </a:r>
            <a:r>
              <a:rPr sz="18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şekildedir:</a:t>
            </a:r>
            <a:endParaRPr sz="1800">
              <a:latin typeface="Arial"/>
              <a:cs typeface="Arial"/>
            </a:endParaRPr>
          </a:p>
          <a:p>
            <a:pPr marL="396240" indent="-182880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Sorumluluk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04040"/>
                </a:solidFill>
                <a:latin typeface="Arial"/>
                <a:cs typeface="Arial"/>
              </a:rPr>
              <a:t>Tasarımı</a:t>
            </a:r>
            <a:endParaRPr sz="1600">
              <a:latin typeface="Arial"/>
              <a:cs typeface="Arial"/>
            </a:endParaRPr>
          </a:p>
          <a:p>
            <a:pPr marL="396240" indent="-182880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İleti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04040"/>
                </a:solidFill>
                <a:latin typeface="Arial"/>
                <a:cs typeface="Arial"/>
              </a:rPr>
              <a:t>Tasarımı</a:t>
            </a:r>
            <a:endParaRPr sz="1600">
              <a:latin typeface="Arial"/>
              <a:cs typeface="Arial"/>
            </a:endParaRPr>
          </a:p>
          <a:p>
            <a:pPr marL="396240" indent="-182880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Sınıf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600" spc="-110" dirty="0">
                <a:solidFill>
                  <a:srgbClr val="404040"/>
                </a:solidFill>
                <a:latin typeface="Arial"/>
                <a:cs typeface="Arial"/>
              </a:rPr>
              <a:t>Nesne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04040"/>
                </a:solidFill>
                <a:latin typeface="Arial"/>
                <a:cs typeface="Arial"/>
              </a:rPr>
              <a:t>Tasarımı</a:t>
            </a:r>
            <a:endParaRPr sz="1600">
              <a:latin typeface="Arial"/>
              <a:cs typeface="Arial"/>
            </a:endParaRPr>
          </a:p>
          <a:p>
            <a:pPr marL="396240" indent="-182880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600" spc="-20" dirty="0">
                <a:solidFill>
                  <a:srgbClr val="404040"/>
                </a:solidFill>
                <a:latin typeface="Arial"/>
                <a:cs typeface="Arial"/>
              </a:rPr>
              <a:t>Alt </a:t>
            </a: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Sistem</a:t>
            </a:r>
            <a:r>
              <a:rPr sz="16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04040"/>
                </a:solidFill>
                <a:latin typeface="Arial"/>
                <a:cs typeface="Arial"/>
              </a:rPr>
              <a:t>Tasarımı</a:t>
            </a:r>
            <a:endParaRPr sz="1600">
              <a:latin typeface="Arial"/>
              <a:cs typeface="Arial"/>
            </a:endParaRPr>
          </a:p>
          <a:p>
            <a:pPr marL="104139" marR="856615" indent="-91440">
              <a:lnSpc>
                <a:spcPts val="1939"/>
              </a:lnSpc>
              <a:spcBef>
                <a:spcPts val="61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235" dirty="0">
                <a:solidFill>
                  <a:srgbClr val="404040"/>
                </a:solidFill>
                <a:latin typeface="Arial"/>
                <a:cs typeface="Arial"/>
              </a:rPr>
              <a:t>NY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metodolojilerinin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karşılaştırılmasında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kullanılmak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üzere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10 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özellikten </a:t>
            </a:r>
            <a:r>
              <a:rPr sz="1800" spc="-160" dirty="0">
                <a:solidFill>
                  <a:srgbClr val="404040"/>
                </a:solidFill>
                <a:latin typeface="Arial"/>
                <a:cs typeface="Arial"/>
              </a:rPr>
              <a:t>söz</a:t>
            </a:r>
            <a:r>
              <a:rPr sz="18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edilebilir:</a:t>
            </a:r>
            <a:endParaRPr sz="1800">
              <a:latin typeface="Arial"/>
              <a:cs typeface="Arial"/>
            </a:endParaRPr>
          </a:p>
          <a:p>
            <a:pPr marL="194945" indent="-182245">
              <a:lnSpc>
                <a:spcPts val="2050"/>
              </a:lnSpc>
              <a:spcBef>
                <a:spcPts val="17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metodunun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modülerlik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ilişkili </a:t>
            </a:r>
            <a:r>
              <a:rPr sz="1800" spc="-229" dirty="0">
                <a:solidFill>
                  <a:srgbClr val="404040"/>
                </a:solidFill>
                <a:latin typeface="Arial"/>
                <a:cs typeface="Arial"/>
              </a:rPr>
              <a:t>NY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kavramlarını desteklemesi</a:t>
            </a:r>
            <a:r>
              <a:rPr sz="1800" spc="-3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için</a:t>
            </a:r>
            <a:endParaRPr sz="1800">
              <a:latin typeface="Arial"/>
              <a:cs typeface="Arial"/>
            </a:endParaRPr>
          </a:p>
          <a:p>
            <a:pPr marL="104139">
              <a:lnSpc>
                <a:spcPts val="2050"/>
              </a:lnSpc>
            </a:pPr>
            <a:r>
              <a:rPr sz="1800" spc="-125" dirty="0">
                <a:solidFill>
                  <a:srgbClr val="404040"/>
                </a:solidFill>
                <a:latin typeface="Arial"/>
                <a:cs typeface="Arial"/>
              </a:rPr>
              <a:t>beş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kriter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ortaya</a:t>
            </a:r>
            <a:r>
              <a:rPr sz="1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atılmıştır.</a:t>
            </a:r>
            <a:endParaRPr sz="1800">
              <a:latin typeface="Arial"/>
              <a:cs typeface="Arial"/>
            </a:endParaRPr>
          </a:p>
          <a:p>
            <a:pPr marL="104139" indent="-91440">
              <a:lnSpc>
                <a:spcPts val="2050"/>
              </a:lnSpc>
              <a:spcBef>
                <a:spcPts val="18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125" dirty="0">
                <a:solidFill>
                  <a:srgbClr val="404040"/>
                </a:solidFill>
                <a:latin typeface="Arial"/>
                <a:cs typeface="Arial"/>
              </a:rPr>
              <a:t>Nesne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Yönelimli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metodolojilerinin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yöntemleri;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Booch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Metodu, </a:t>
            </a:r>
            <a:r>
              <a:rPr sz="1800" spc="-155" dirty="0">
                <a:solidFill>
                  <a:srgbClr val="404040"/>
                </a:solidFill>
                <a:latin typeface="Arial"/>
                <a:cs typeface="Arial"/>
              </a:rPr>
              <a:t>Coad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</a:t>
            </a:r>
            <a:endParaRPr sz="1800">
              <a:latin typeface="Arial"/>
              <a:cs typeface="Arial"/>
            </a:endParaRPr>
          </a:p>
          <a:p>
            <a:pPr marL="104139">
              <a:lnSpc>
                <a:spcPts val="2050"/>
              </a:lnSpc>
            </a:pP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Yourdon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Metodu,Jacobson </a:t>
            </a:r>
            <a:r>
              <a:rPr sz="1800" spc="-204" dirty="0">
                <a:solidFill>
                  <a:srgbClr val="404040"/>
                </a:solidFill>
                <a:latin typeface="Arial"/>
                <a:cs typeface="Arial"/>
              </a:rPr>
              <a:t>(OOSE)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Metodu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800" spc="-130" dirty="0">
                <a:solidFill>
                  <a:srgbClr val="404040"/>
                </a:solidFill>
                <a:latin typeface="Arial"/>
                <a:cs typeface="Arial"/>
              </a:rPr>
              <a:t>Rambaugh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(OMT)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 Metodu’dur.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2A74-9468-4A53-B403-77162CE238A0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295" dirty="0"/>
              <a:t>Sorular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71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616267" y="1844547"/>
            <a:ext cx="7529195" cy="346646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260"/>
              </a:spcBef>
              <a:buClr>
                <a:srgbClr val="1CACE3"/>
              </a:buClr>
              <a:buAutoNum type="arabicPeriod"/>
              <a:tabLst>
                <a:tab pos="269240" algn="l"/>
              </a:tabLst>
            </a:pP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Nesneye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Yönelik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Kavramlar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nelerdir?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Açıklayınız.</a:t>
            </a:r>
            <a:endParaRPr sz="20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AutoNum type="arabicPeriod"/>
              <a:tabLst>
                <a:tab pos="269240" algn="l"/>
              </a:tabLst>
            </a:pP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Kalıtım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Çoklu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Kalıtım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arasındaki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farkı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açıklayınız.</a:t>
            </a:r>
            <a:endParaRPr sz="20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AutoNum type="arabicPeriod"/>
              <a:tabLst>
                <a:tab pos="269240" algn="l"/>
              </a:tabLst>
            </a:pP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Nesne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Yönelimli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Sistemleri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Destekleyen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Kavramlar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nelerdir?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Açıklayınız</a:t>
            </a:r>
            <a:endParaRPr sz="20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AutoNum type="arabicPeriod"/>
              <a:tabLst>
                <a:tab pos="269240" algn="l"/>
              </a:tabLst>
            </a:pP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Sınıf/Sorumluluk/İşbirlikçi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Modelini</a:t>
            </a:r>
            <a:r>
              <a:rPr sz="2000" spc="-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açıklayınız.</a:t>
            </a:r>
            <a:endParaRPr sz="20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AutoNum type="arabicPeriod"/>
              <a:tabLst>
                <a:tab pos="269240" algn="l"/>
              </a:tabLst>
            </a:pP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Alt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İşbirliğini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açıklayınız.</a:t>
            </a:r>
            <a:endParaRPr sz="2000">
              <a:latin typeface="Arial"/>
              <a:cs typeface="Arial"/>
            </a:endParaRPr>
          </a:p>
          <a:p>
            <a:pPr marL="269240" marR="434340" indent="-256540">
              <a:lnSpc>
                <a:spcPts val="2160"/>
              </a:lnSpc>
              <a:spcBef>
                <a:spcPts val="1430"/>
              </a:spcBef>
              <a:buClr>
                <a:srgbClr val="1CACE3"/>
              </a:buClr>
              <a:buAutoNum type="arabicPeriod"/>
              <a:tabLst>
                <a:tab pos="269240" algn="l"/>
              </a:tabLst>
            </a:pP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Nesne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Yönelimli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metodolojilerinin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yöntemleri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kaç</a:t>
            </a:r>
            <a:r>
              <a:rPr sz="2000" spc="-2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tanedir? 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Bunları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açıklayınız.</a:t>
            </a:r>
            <a:endParaRPr sz="20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130"/>
              </a:spcBef>
              <a:buClr>
                <a:srgbClr val="1CACE3"/>
              </a:buClr>
              <a:buAutoNum type="arabicPeriod"/>
              <a:tabLst>
                <a:tab pos="269240" algn="l"/>
              </a:tabLst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Tasarımda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Nesne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kavramı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nedir?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CCA1-5C6E-4D58-B1EE-CCB3009FF28F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23082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380" dirty="0"/>
              <a:t>Kaynaklar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72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913130" y="1714500"/>
            <a:ext cx="7576820" cy="4619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“Software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Engineering </a:t>
            </a:r>
            <a:r>
              <a:rPr sz="1600" spc="-14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Practitioner’s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Approach” </a:t>
            </a:r>
            <a:r>
              <a:rPr sz="1600" spc="-30" dirty="0">
                <a:solidFill>
                  <a:srgbClr val="404040"/>
                </a:solidFill>
                <a:latin typeface="Arial"/>
                <a:cs typeface="Arial"/>
              </a:rPr>
              <a:t>(7th. </a:t>
            </a: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Ed.), </a:t>
            </a:r>
            <a:r>
              <a:rPr sz="1600" spc="-125" dirty="0">
                <a:solidFill>
                  <a:srgbClr val="404040"/>
                </a:solidFill>
                <a:latin typeface="Arial"/>
                <a:cs typeface="Arial"/>
              </a:rPr>
              <a:t>Roger </a:t>
            </a:r>
            <a:r>
              <a:rPr sz="1600" spc="-190" dirty="0">
                <a:solidFill>
                  <a:srgbClr val="404040"/>
                </a:solidFill>
                <a:latin typeface="Arial"/>
                <a:cs typeface="Arial"/>
              </a:rPr>
              <a:t>S. </a:t>
            </a:r>
            <a:r>
              <a:rPr sz="1600" spc="-110" dirty="0">
                <a:solidFill>
                  <a:srgbClr val="404040"/>
                </a:solidFill>
                <a:latin typeface="Arial"/>
                <a:cs typeface="Arial"/>
              </a:rPr>
              <a:t>Pressman,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2013.</a:t>
            </a:r>
            <a:endParaRPr sz="1600">
              <a:latin typeface="Arial"/>
              <a:cs typeface="Arial"/>
            </a:endParaRPr>
          </a:p>
          <a:p>
            <a:pPr marL="12700" marR="2364740">
              <a:lnSpc>
                <a:spcPct val="192800"/>
              </a:lnSpc>
              <a:spcBef>
                <a:spcPts val="15"/>
              </a:spcBef>
            </a:pP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“Software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Engineering” </a:t>
            </a:r>
            <a:r>
              <a:rPr sz="1600" spc="-25" dirty="0">
                <a:solidFill>
                  <a:srgbClr val="404040"/>
                </a:solidFill>
                <a:latin typeface="Arial"/>
                <a:cs typeface="Arial"/>
              </a:rPr>
              <a:t>(8th. </a:t>
            </a: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Ed.),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Ian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Sommerville,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2007. 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“Guide </a:t>
            </a:r>
            <a:r>
              <a:rPr sz="1600" spc="1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6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Software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Engineering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Body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Knowledge”,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2004.  </a:t>
            </a:r>
            <a:r>
              <a:rPr sz="1600" spc="135" dirty="0">
                <a:solidFill>
                  <a:srgbClr val="404040"/>
                </a:solidFill>
                <a:latin typeface="Arial"/>
                <a:cs typeface="Arial"/>
              </a:rPr>
              <a:t>” </a:t>
            </a:r>
            <a:r>
              <a:rPr sz="1600" spc="-135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Mühendisliğine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Giriş”, </a:t>
            </a: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TBİL-211, </a:t>
            </a:r>
            <a:r>
              <a:rPr sz="1600" spc="-120" dirty="0">
                <a:solidFill>
                  <a:srgbClr val="404040"/>
                </a:solidFill>
                <a:latin typeface="Arial"/>
                <a:cs typeface="Arial"/>
              </a:rPr>
              <a:t>Dr.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Ali</a:t>
            </a:r>
            <a:r>
              <a:rPr sz="160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Arifoğlu.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”Yazılım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Mühendisliği”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(2. </a:t>
            </a:r>
            <a:r>
              <a:rPr sz="1600" spc="-110" dirty="0">
                <a:solidFill>
                  <a:srgbClr val="404040"/>
                </a:solidFill>
                <a:latin typeface="Arial"/>
                <a:cs typeface="Arial"/>
              </a:rPr>
              <a:t>Basım), </a:t>
            </a:r>
            <a:r>
              <a:rPr sz="1600" spc="-120" dirty="0">
                <a:solidFill>
                  <a:srgbClr val="404040"/>
                </a:solidFill>
                <a:latin typeface="Arial"/>
                <a:cs typeface="Arial"/>
              </a:rPr>
              <a:t>Dr.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M.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Erhan </a:t>
            </a: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Sarıdoğan,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2008,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İstanbul: </a:t>
            </a:r>
            <a:r>
              <a:rPr sz="1600" spc="-110" dirty="0">
                <a:solidFill>
                  <a:srgbClr val="404040"/>
                </a:solidFill>
                <a:latin typeface="Arial"/>
                <a:cs typeface="Arial"/>
              </a:rPr>
              <a:t>Papatya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04040"/>
                </a:solidFill>
                <a:latin typeface="Arial"/>
                <a:cs typeface="Arial"/>
              </a:rPr>
              <a:t>Yayıncılık.</a:t>
            </a:r>
            <a:endParaRPr sz="1600">
              <a:latin typeface="Arial"/>
              <a:cs typeface="Arial"/>
            </a:endParaRPr>
          </a:p>
          <a:p>
            <a:pPr marL="12700" marR="131445">
              <a:lnSpc>
                <a:spcPct val="120800"/>
              </a:lnSpc>
              <a:spcBef>
                <a:spcPts val="1380"/>
              </a:spcBef>
            </a:pP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Kalıpsiz, O.,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Buharalı,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A.,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Biricik, </a:t>
            </a:r>
            <a:r>
              <a:rPr sz="1600" spc="-145" dirty="0">
                <a:solidFill>
                  <a:srgbClr val="404040"/>
                </a:solidFill>
                <a:latin typeface="Arial"/>
                <a:cs typeface="Arial"/>
              </a:rPr>
              <a:t>G.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(2005).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Bilgisayar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Bilimlerinde </a:t>
            </a: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Analizi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600" spc="-120" dirty="0">
                <a:solidFill>
                  <a:srgbClr val="404040"/>
                </a:solidFill>
                <a:latin typeface="Arial"/>
                <a:cs typeface="Arial"/>
              </a:rPr>
              <a:t>Tasarımı  </a:t>
            </a:r>
            <a:r>
              <a:rPr sz="1600" spc="-110" dirty="0">
                <a:solidFill>
                  <a:srgbClr val="404040"/>
                </a:solidFill>
                <a:latin typeface="Arial"/>
                <a:cs typeface="Arial"/>
              </a:rPr>
              <a:t>Nesneye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Yönelik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Modelleme.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İstanbul: </a:t>
            </a:r>
            <a:r>
              <a:rPr sz="1600" spc="-110" dirty="0">
                <a:solidFill>
                  <a:srgbClr val="404040"/>
                </a:solidFill>
                <a:latin typeface="Arial"/>
                <a:cs typeface="Arial"/>
              </a:rPr>
              <a:t>Papatya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04040"/>
                </a:solidFill>
                <a:latin typeface="Arial"/>
                <a:cs typeface="Arial"/>
              </a:rPr>
              <a:t>Yayıncılık.</a:t>
            </a:r>
            <a:endParaRPr sz="1600">
              <a:latin typeface="Arial"/>
              <a:cs typeface="Arial"/>
            </a:endParaRPr>
          </a:p>
          <a:p>
            <a:pPr marL="12700" marR="2566035">
              <a:lnSpc>
                <a:spcPct val="119800"/>
              </a:lnSpc>
              <a:spcBef>
                <a:spcPts val="1405"/>
              </a:spcBef>
            </a:pP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Buzluca, </a:t>
            </a:r>
            <a:r>
              <a:rPr sz="1600" spc="-225" dirty="0">
                <a:solidFill>
                  <a:srgbClr val="404040"/>
                </a:solidFill>
                <a:latin typeface="Arial"/>
                <a:cs typeface="Arial"/>
              </a:rPr>
              <a:t>F.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(2010) </a:t>
            </a:r>
            <a:r>
              <a:rPr sz="1600" spc="-135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Modelleme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600" spc="-120" dirty="0">
                <a:solidFill>
                  <a:srgbClr val="404040"/>
                </a:solidFill>
                <a:latin typeface="Arial"/>
                <a:cs typeface="Arial"/>
              </a:rPr>
              <a:t>Tasarımı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ders </a:t>
            </a:r>
            <a:r>
              <a:rPr sz="1600" spc="-30" dirty="0">
                <a:solidFill>
                  <a:srgbClr val="404040"/>
                </a:solidFill>
                <a:latin typeface="Arial"/>
                <a:cs typeface="Arial"/>
              </a:rPr>
              <a:t>notları 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(h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tp://www.buzluca.info/dersler.html)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Hacettepe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Üniversitesi </a:t>
            </a:r>
            <a:r>
              <a:rPr sz="1600" spc="-130" dirty="0">
                <a:solidFill>
                  <a:srgbClr val="404040"/>
                </a:solidFill>
                <a:latin typeface="Arial"/>
                <a:cs typeface="Arial"/>
              </a:rPr>
              <a:t>BBS-651,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A. </a:t>
            </a: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Tarhan,</a:t>
            </a:r>
            <a:r>
              <a:rPr sz="16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2010.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35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Proje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Yönetimi, </a:t>
            </a:r>
            <a:r>
              <a:rPr sz="1600" spc="-120" dirty="0">
                <a:solidFill>
                  <a:srgbClr val="404040"/>
                </a:solidFill>
                <a:latin typeface="Arial"/>
                <a:cs typeface="Arial"/>
              </a:rPr>
              <a:t>Yrd. </a:t>
            </a: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Doç. </a:t>
            </a:r>
            <a:r>
              <a:rPr sz="1600" spc="-120" dirty="0">
                <a:solidFill>
                  <a:srgbClr val="404040"/>
                </a:solidFill>
                <a:latin typeface="Arial"/>
                <a:cs typeface="Arial"/>
              </a:rPr>
              <a:t>Dr.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Hacer</a:t>
            </a:r>
            <a:r>
              <a:rPr sz="16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204" dirty="0">
                <a:solidFill>
                  <a:srgbClr val="404040"/>
                </a:solidFill>
                <a:latin typeface="Arial"/>
                <a:cs typeface="Arial"/>
              </a:rPr>
              <a:t>KARACAN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1247-90CD-478C-A18E-CB7A0C71F994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157" y="886142"/>
            <a:ext cx="12871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60" dirty="0">
                <a:solidFill>
                  <a:srgbClr val="404040"/>
                </a:solidFill>
                <a:latin typeface="Arial"/>
                <a:cs typeface="Arial"/>
              </a:rPr>
              <a:t>Ö</a:t>
            </a:r>
            <a:r>
              <a:rPr sz="4800" spc="-23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4800" spc="-37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4800" spc="-290" dirty="0">
                <a:solidFill>
                  <a:srgbClr val="404040"/>
                </a:solidFill>
                <a:latin typeface="Arial"/>
                <a:cs typeface="Arial"/>
              </a:rPr>
              <a:t>v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13779" y="949960"/>
            <a:ext cx="1907539" cy="184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9157" y="2050796"/>
            <a:ext cx="4511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Mimari </a:t>
            </a:r>
            <a:r>
              <a:rPr sz="1800" spc="-145" dirty="0">
                <a:latin typeface="Arial"/>
                <a:cs typeface="Arial"/>
              </a:rPr>
              <a:t>Tasarım </a:t>
            </a:r>
            <a:r>
              <a:rPr sz="1800" spc="-110" dirty="0">
                <a:latin typeface="Arial"/>
                <a:cs typeface="Arial"/>
              </a:rPr>
              <a:t>Hakkında </a:t>
            </a:r>
            <a:r>
              <a:rPr sz="1800" spc="-80" dirty="0">
                <a:latin typeface="Arial"/>
                <a:cs typeface="Arial"/>
              </a:rPr>
              <a:t>Araştırma </a:t>
            </a:r>
            <a:r>
              <a:rPr sz="1800" spc="-140" dirty="0">
                <a:latin typeface="Arial"/>
                <a:cs typeface="Arial"/>
              </a:rPr>
              <a:t>Yapınız.  </a:t>
            </a:r>
            <a:r>
              <a:rPr sz="1800" spc="-145" dirty="0">
                <a:latin typeface="Arial"/>
                <a:cs typeface="Arial"/>
              </a:rPr>
              <a:t>Yazılım </a:t>
            </a:r>
            <a:r>
              <a:rPr sz="1800" spc="-50" dirty="0">
                <a:latin typeface="Arial"/>
                <a:cs typeface="Arial"/>
              </a:rPr>
              <a:t>Mimarisinde </a:t>
            </a:r>
            <a:r>
              <a:rPr sz="1800" spc="-80" dirty="0">
                <a:latin typeface="Arial"/>
                <a:cs typeface="Arial"/>
              </a:rPr>
              <a:t>Kullanılan </a:t>
            </a:r>
            <a:r>
              <a:rPr sz="1800" spc="-40" dirty="0">
                <a:latin typeface="Arial"/>
                <a:cs typeface="Arial"/>
              </a:rPr>
              <a:t>Stilleri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Araştırınız.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08579" y="3190239"/>
            <a:ext cx="4191000" cy="304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73</a:t>
            </a:fld>
            <a:endParaRPr spc="-60" dirty="0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24B9-287D-40B7-9C0F-95BB97A19160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15" dirty="0"/>
              <a:t>Kalıtım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8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1387665" y="2075179"/>
            <a:ext cx="6364445" cy="3244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17240" y="3014979"/>
            <a:ext cx="4122419" cy="1859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1B9654B-26D0-4297-9E09-FFCB15C2DEDF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495" dirty="0"/>
              <a:t>Çok</a:t>
            </a:r>
            <a:r>
              <a:rPr spc="-405" dirty="0"/>
              <a:t> </a:t>
            </a:r>
            <a:r>
              <a:rPr spc="-250" dirty="0"/>
              <a:t>Şekillilik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9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1427960" y="2100579"/>
            <a:ext cx="6288078" cy="3207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04920" y="3139439"/>
            <a:ext cx="3251200" cy="1656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0E71C30-6EC4-4C50-9CDB-E782EA7A22E6}" type="datetime1">
              <a:rPr lang="en-US" smtClean="0"/>
              <a:t>3/20/2019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4489</Words>
  <Application>Microsoft Office PowerPoint</Application>
  <PresentationFormat>Ekran Gösterisi (4:3)</PresentationFormat>
  <Paragraphs>714</Paragraphs>
  <Slides>73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73</vt:i4>
      </vt:variant>
    </vt:vector>
  </HeadingPairs>
  <TitlesOfParts>
    <vt:vector size="74" baseType="lpstr">
      <vt:lpstr>Ofis Teması</vt:lpstr>
      <vt:lpstr>PowerPoint Sunusu</vt:lpstr>
      <vt:lpstr>  Bu Haftaki Konular </vt:lpstr>
      <vt:lpstr> Amaçlar </vt:lpstr>
      <vt:lpstr> Giriş </vt:lpstr>
      <vt:lpstr> Nesneye Yönelik Kavramlar </vt:lpstr>
      <vt:lpstr>Kimlik </vt:lpstr>
      <vt:lpstr> Sınıf </vt:lpstr>
      <vt:lpstr> Kalıtım </vt:lpstr>
      <vt:lpstr> Çok Şekillilik </vt:lpstr>
      <vt:lpstr>Nesne Yönelimli Sistemleri Destekleyen  Kavramlar</vt:lpstr>
      <vt:lpstr>Soyutlama </vt:lpstr>
      <vt:lpstr>Bilgi Gizleme </vt:lpstr>
      <vt:lpstr> Paylaşım </vt:lpstr>
      <vt:lpstr> Altsınıf </vt:lpstr>
      <vt:lpstr> Nesneye Yönelik Çözümlemenin Temelleri </vt:lpstr>
      <vt:lpstr>Uygulama Alanının Çözümlenmesi (Domain  Analysis)</vt:lpstr>
      <vt:lpstr>Genel Olarak NY Metodolojiler </vt:lpstr>
      <vt:lpstr>Gereksinim Belirleme Çalışmaları</vt:lpstr>
      <vt:lpstr> Kullanım Durumları </vt:lpstr>
      <vt:lpstr> Kullanım Durumu Diyagramı </vt:lpstr>
      <vt:lpstr>Bankamatik Sistemi Örneğinde Kullanım  Diyagramı Modellemesi</vt:lpstr>
      <vt:lpstr>Sınıf/Sorumluluk/İşbirlikçi Modeli</vt:lpstr>
      <vt:lpstr>Sınıf/Sorumluluk/İşbirlikçi Modeli  Örnek</vt:lpstr>
      <vt:lpstr>Nesneye Yönelik Çözümleme Teknikleri</vt:lpstr>
      <vt:lpstr> Yapısal İlişkiler </vt:lpstr>
      <vt:lpstr>Yapısal İlişkiler Örnek</vt:lpstr>
      <vt:lpstr> Kalıtım ve İçerim Örnek </vt:lpstr>
      <vt:lpstr>Alt Sistem Modellemesi</vt:lpstr>
      <vt:lpstr>Alt Sistem Modellemesi Örnek </vt:lpstr>
      <vt:lpstr> Çoklu Kalıtım </vt:lpstr>
      <vt:lpstr>Çoklu Kalıtım İlişkilerin Gösterimi</vt:lpstr>
      <vt:lpstr> Sınıf Diyagramında İlişkiler </vt:lpstr>
      <vt:lpstr> İşbirliği Diyagramları </vt:lpstr>
      <vt:lpstr> İşbirliği Diyagramı </vt:lpstr>
      <vt:lpstr> Davranış Modellemesi </vt:lpstr>
      <vt:lpstr> Davranış Modellemesi </vt:lpstr>
      <vt:lpstr> Durum Diyagramı </vt:lpstr>
      <vt:lpstr> Ardışık Diyagramı </vt:lpstr>
      <vt:lpstr>Nesneye Yönelik Tasarım</vt:lpstr>
      <vt:lpstr> Nesneye Yönelik Tasarım </vt:lpstr>
      <vt:lpstr>Nesneye Yönelik Yaklaşımda Çözümlemeden  Tasarıma Geçiş</vt:lpstr>
      <vt:lpstr>Nesneye Yönelik Yaklaşımda Çözümlemeden  Tasarıma Geçiş</vt:lpstr>
      <vt:lpstr>Nesneye Yönelik Yaklaşımda Çözümlemeden  Tasarıma Geçiş</vt:lpstr>
      <vt:lpstr>Nesneye Yönelik Yaklaşımda Çözümlemeden  Tasarıma Geçiş</vt:lpstr>
      <vt:lpstr>Nesneye Yönelik Yaklaşımda Çözümlemeden  Tasarıma Geçiş</vt:lpstr>
      <vt:lpstr>Nesneye Yönelik Yaklaşımda Çözümlemeden  Tasarıma Geçiş</vt:lpstr>
      <vt:lpstr>Nesneye Yönelik Tasarım Metodolojileri</vt:lpstr>
      <vt:lpstr>Nesneye Yönelik Tasarım Metodolojileri</vt:lpstr>
      <vt:lpstr>NY Metodolojilerinin Tasarım Yöntemleri</vt:lpstr>
      <vt:lpstr>Booch Metodu </vt:lpstr>
      <vt:lpstr>Coad ve Yourdon Metodu </vt:lpstr>
      <vt:lpstr>Coad ve Yourdon Metodu </vt:lpstr>
      <vt:lpstr>Jacobson (OOSE) Metodu </vt:lpstr>
      <vt:lpstr>Rambaugh (OMT) Metodu </vt:lpstr>
      <vt:lpstr>Genel Olarak NY Metodolojiler </vt:lpstr>
      <vt:lpstr>Genel Olarak NY Metodolojiler </vt:lpstr>
      <vt:lpstr> Genel Sistem Tasarımı </vt:lpstr>
      <vt:lpstr>Çözümleme Modelinin Ayrıştırılması</vt:lpstr>
      <vt:lpstr>Eşzamanlılık ve Alt Sistem Belirleme</vt:lpstr>
      <vt:lpstr> Görev Yönetimi Bileşeni </vt:lpstr>
      <vt:lpstr> Veri Yönetim Bileşeni </vt:lpstr>
      <vt:lpstr> Kaynak Yönetimi Bileşeni </vt:lpstr>
      <vt:lpstr> Kullanıcı Arayüzü Bileşeni </vt:lpstr>
      <vt:lpstr>Alt Sistemler Arası İletişim</vt:lpstr>
      <vt:lpstr>Alt Sistem İşbirliği </vt:lpstr>
      <vt:lpstr>Nesne Tasarımları-Nesne Tanımı</vt:lpstr>
      <vt:lpstr>Nesne Tasarımları- Yordam ve Veri Yapısı Tasarımı </vt:lpstr>
      <vt:lpstr> Tasarım Kalıpları </vt:lpstr>
      <vt:lpstr>Özet</vt:lpstr>
      <vt:lpstr> Özet </vt:lpstr>
      <vt:lpstr>Sorular </vt:lpstr>
      <vt:lpstr>Kaynaklar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Muhammet BAYKARA</dc:creator>
  <cp:lastModifiedBy>SAİT</cp:lastModifiedBy>
  <cp:revision>2</cp:revision>
  <dcterms:created xsi:type="dcterms:W3CDTF">2019-03-20T10:07:21Z</dcterms:created>
  <dcterms:modified xsi:type="dcterms:W3CDTF">2019-03-20T12:37:38Z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2019-03-20T00:00:00Z</vt:filetime>
  </property>
</Properties>
</file>