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xpertiza.ncsu.edu/index.php/CSC/ECE_517_Fall_2011/ch6_6d_sk" TargetMode="External"/><Relationship Id="rId2" Type="http://schemas.openxmlformats.org/officeDocument/2006/relationships/hyperlink" Target="http://www.cclub.metu.edu.tr/bergi_yeni/e-bergi/2008/Ekim/Cevik-Modelleme-ve-Cevik-Yazilim-Gelistir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aglarkaya.piquestion.com/2014/07/01/244/" TargetMode="External"/><Relationship Id="rId4" Type="http://schemas.openxmlformats.org/officeDocument/2006/relationships/hyperlink" Target="http://dsdmofagilemethodology.wikido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350" y="4337050"/>
            <a:ext cx="7410450" cy="6350"/>
          </a:xfrm>
          <a:custGeom>
            <a:avLst/>
            <a:gdLst>
              <a:gd name="connsiteX0" fmla="*/ 12700 w 7410450"/>
              <a:gd name="connsiteY0" fmla="*/ 7620 h 6350"/>
              <a:gd name="connsiteX1" fmla="*/ 7419340 w 7410450"/>
              <a:gd name="connsiteY1" fmla="*/ 762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6350">
                <a:moveTo>
                  <a:pt x="12700" y="7620"/>
                </a:moveTo>
                <a:lnTo>
                  <a:pt x="7419340" y="762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4145279"/>
            <a:ext cx="1485900" cy="14325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59079"/>
            <a:ext cx="7642859" cy="289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80" y="4770120"/>
            <a:ext cx="4648200" cy="42672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953452" y="3113484"/>
            <a:ext cx="7445725" cy="363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50" spc="-129" dirty="0">
                <a:solidFill>
                  <a:srgbClr val="114161"/>
                </a:solidFill>
                <a:latin typeface="Calibri"/>
                <a:ea typeface="Calibri"/>
              </a:rPr>
              <a:t>YMT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4" dirty="0">
                <a:solidFill>
                  <a:srgbClr val="114161"/>
                </a:solidFill>
                <a:latin typeface="Calibri"/>
                <a:ea typeface="Calibri"/>
              </a:rPr>
              <a:t>312</a:t>
            </a:r>
            <a:r>
              <a:rPr lang="en-US" altLang="zh-CN" sz="4050" spc="-69" dirty="0">
                <a:solidFill>
                  <a:srgbClr val="114161"/>
                </a:solidFill>
                <a:latin typeface="Calibri"/>
                <a:ea typeface="Calibri"/>
              </a:rPr>
              <a:t>-</a:t>
            </a:r>
            <a:r>
              <a:rPr lang="en-US" altLang="zh-CN" sz="4050" spc="-85" dirty="0">
                <a:solidFill>
                  <a:srgbClr val="114161"/>
                </a:solidFill>
                <a:latin typeface="Calibri"/>
                <a:ea typeface="Calibri"/>
              </a:rPr>
              <a:t>Yazılım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0" dirty="0">
                <a:solidFill>
                  <a:srgbClr val="114161"/>
                </a:solidFill>
                <a:latin typeface="Calibri"/>
                <a:ea typeface="Calibri"/>
              </a:rPr>
              <a:t>Tasarım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10" dirty="0">
                <a:solidFill>
                  <a:srgbClr val="114161"/>
                </a:solidFill>
                <a:latin typeface="Calibri"/>
                <a:ea typeface="Calibri"/>
              </a:rPr>
              <a:t>Ve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94" dirty="0">
                <a:solidFill>
                  <a:srgbClr val="114161"/>
                </a:solidFill>
                <a:latin typeface="Calibri"/>
                <a:ea typeface="Calibri"/>
              </a:rPr>
              <a:t>Mimarisi</a:t>
            </a:r>
          </a:p>
          <a:p>
            <a:pPr marL="0" indent="2263838">
              <a:lnSpc>
                <a:spcPct val="100000"/>
              </a:lnSpc>
            </a:pPr>
            <a:r>
              <a:rPr lang="en-US" altLang="zh-CN" sz="4050" spc="-94" dirty="0">
                <a:solidFill>
                  <a:srgbClr val="2482C4"/>
                </a:solidFill>
                <a:latin typeface="Calibri"/>
                <a:ea typeface="Calibri"/>
              </a:rPr>
              <a:t>Mimari</a:t>
            </a:r>
            <a:r>
              <a:rPr lang="en-US" altLang="zh-CN" sz="4050" spc="-90" dirty="0">
                <a:solidFill>
                  <a:srgbClr val="2482C4"/>
                </a:solidFill>
                <a:latin typeface="Calibri"/>
                <a:ea typeface="Calibri"/>
              </a:rPr>
              <a:t>Tasa</a:t>
            </a:r>
            <a:r>
              <a:rPr lang="en-US" altLang="zh-CN" sz="4050" spc="-85" dirty="0">
                <a:solidFill>
                  <a:srgbClr val="2482C4"/>
                </a:solidFill>
                <a:latin typeface="Calibri"/>
                <a:ea typeface="Calibri"/>
              </a:rPr>
              <a:t>rım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1378902">
              <a:lnSpc>
                <a:spcPct val="100000"/>
              </a:lnSpc>
            </a:pPr>
            <a:r>
              <a:rPr lang="en-US" altLang="zh-CN" sz="1350" spc="175" dirty="0">
                <a:solidFill>
                  <a:srgbClr val="11161A"/>
                </a:solidFill>
                <a:latin typeface="Calibri"/>
                <a:ea typeface="Calibri"/>
              </a:rPr>
              <a:t>Fırat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85" dirty="0">
                <a:solidFill>
                  <a:srgbClr val="11161A"/>
                </a:solidFill>
                <a:latin typeface="Calibri"/>
                <a:ea typeface="Calibri"/>
              </a:rPr>
              <a:t>Üniversitesi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95" dirty="0">
                <a:solidFill>
                  <a:srgbClr val="11161A"/>
                </a:solidFill>
                <a:latin typeface="Calibri"/>
                <a:ea typeface="Calibri"/>
              </a:rPr>
              <a:t>Yazılım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04" dirty="0">
                <a:solidFill>
                  <a:srgbClr val="11161A"/>
                </a:solidFill>
                <a:latin typeface="Calibri"/>
                <a:ea typeface="Calibri"/>
              </a:rPr>
              <a:t>Mühendisliği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54" dirty="0">
                <a:solidFill>
                  <a:srgbClr val="11161A"/>
                </a:solidFill>
                <a:latin typeface="Calibri"/>
                <a:ea typeface="Calibri"/>
              </a:rPr>
              <a:t>Bölümü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7289482">
              <a:lnSpc>
                <a:spcPct val="100000"/>
              </a:lnSpc>
            </a:pPr>
            <a:r>
              <a:rPr lang="en-US" altLang="zh-CN" sz="1200" spc="-10" dirty="0">
                <a:solidFill>
                  <a:srgbClr val="FEFEFE"/>
                </a:solidFill>
                <a:latin typeface="Calibri"/>
                <a:ea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1744980"/>
            <a:ext cx="3619500" cy="4617720"/>
          </a:xfrm>
          <a:prstGeom prst="rect">
            <a:avLst/>
          </a:prstGeom>
        </p:spPr>
      </p:pic>
      <p:sp>
        <p:nvSpPr>
          <p:cNvPr id="2" name="TextBox 74"/>
          <p:cNvSpPr txBox="1"/>
          <p:nvPr/>
        </p:nvSpPr>
        <p:spPr>
          <a:xfrm>
            <a:off x="914717" y="1019476"/>
            <a:ext cx="5408705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8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9"/>
          <p:cNvSpPr txBox="1"/>
          <p:nvPr/>
        </p:nvSpPr>
        <p:spPr>
          <a:xfrm>
            <a:off x="823277" y="1074166"/>
            <a:ext cx="7310871" cy="4159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4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(SAD)</a:t>
            </a:r>
          </a:p>
          <a:p>
            <a:pPr>
              <a:lnSpc>
                <a:spcPts val="9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Ürüne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Genel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Bakış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(Product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Overview)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—Ürün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vizyonu,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paydaşlar,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hedeflenen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pazar,</a:t>
            </a:r>
            <a:r>
              <a:rPr lang="en-US" altLang="zh-CN" sz="20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vs.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Modeller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(Architectural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Models)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—Statik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dinamik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</a:p>
          <a:p>
            <a:pPr marL="200660" indent="-109219" hangingPunct="0">
              <a:lnSpc>
                <a:spcPct val="95833"/>
              </a:lnSpc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modellere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ilişkin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spesifikasyonlar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9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DeSCRIPTR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Modellerin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Eşleştiği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(Mapping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Between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Models)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—Modellere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tablolar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bilgiler</a:t>
            </a:r>
          </a:p>
          <a:p>
            <a:pPr>
              <a:lnSpc>
                <a:spcPts val="830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Gerekçesi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(Architectural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Design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Rationale)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—Zor,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önemli,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kafa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karıştıcı,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değiştirilmesi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zor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kararlarına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açık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lamalar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2011680"/>
            <a:ext cx="5113020" cy="2270760"/>
          </a:xfrm>
          <a:prstGeom prst="rect">
            <a:avLst/>
          </a:prstGeom>
        </p:spPr>
      </p:pic>
      <p:sp>
        <p:nvSpPr>
          <p:cNvPr id="2" name="Freeform 85"/>
          <p:cNvSpPr/>
          <p:nvPr/>
        </p:nvSpPr>
        <p:spPr>
          <a:xfrm>
            <a:off x="2024379" y="2011679"/>
            <a:ext cx="5100320" cy="2255520"/>
          </a:xfrm>
          <a:custGeom>
            <a:avLst/>
            <a:gdLst>
              <a:gd name="connsiteX0" fmla="*/ 10160 w 5100320"/>
              <a:gd name="connsiteY0" fmla="*/ 392049 h 2255520"/>
              <a:gd name="connsiteX1" fmla="*/ 384429 w 5100320"/>
              <a:gd name="connsiteY1" fmla="*/ 17780 h 2255520"/>
              <a:gd name="connsiteX2" fmla="*/ 4731130 w 5100320"/>
              <a:gd name="connsiteY2" fmla="*/ 17780 h 2255520"/>
              <a:gd name="connsiteX3" fmla="*/ 5105400 w 5100320"/>
              <a:gd name="connsiteY3" fmla="*/ 392049 h 2255520"/>
              <a:gd name="connsiteX4" fmla="*/ 5105400 w 5100320"/>
              <a:gd name="connsiteY4" fmla="*/ 1888871 h 2255520"/>
              <a:gd name="connsiteX5" fmla="*/ 4731130 w 5100320"/>
              <a:gd name="connsiteY5" fmla="*/ 2263140 h 2255520"/>
              <a:gd name="connsiteX6" fmla="*/ 384429 w 5100320"/>
              <a:gd name="connsiteY6" fmla="*/ 2263140 h 2255520"/>
              <a:gd name="connsiteX7" fmla="*/ 10160 w 5100320"/>
              <a:gd name="connsiteY7" fmla="*/ 1888871 h 2255520"/>
              <a:gd name="connsiteX8" fmla="*/ 10160 w 5100320"/>
              <a:gd name="connsiteY8" fmla="*/ 392049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0320" h="2255520">
                <a:moveTo>
                  <a:pt x="10160" y="392049"/>
                </a:moveTo>
                <a:cubicBezTo>
                  <a:pt x="10160" y="185293"/>
                  <a:pt x="177673" y="17780"/>
                  <a:pt x="384429" y="17780"/>
                </a:cubicBezTo>
                <a:lnTo>
                  <a:pt x="4731130" y="17780"/>
                </a:lnTo>
                <a:cubicBezTo>
                  <a:pt x="4937887" y="17780"/>
                  <a:pt x="5105400" y="185293"/>
                  <a:pt x="5105400" y="392049"/>
                </a:cubicBezTo>
                <a:lnTo>
                  <a:pt x="5105400" y="1888871"/>
                </a:lnTo>
                <a:cubicBezTo>
                  <a:pt x="5105400" y="2095627"/>
                  <a:pt x="4937887" y="2263140"/>
                  <a:pt x="4731130" y="2263140"/>
                </a:cubicBezTo>
                <a:lnTo>
                  <a:pt x="384429" y="2263140"/>
                </a:lnTo>
                <a:cubicBezTo>
                  <a:pt x="177673" y="2263140"/>
                  <a:pt x="10160" y="2095627"/>
                  <a:pt x="10160" y="1888871"/>
                </a:cubicBezTo>
                <a:lnTo>
                  <a:pt x="10160" y="39204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/>
          <p:cNvSpPr/>
          <p:nvPr/>
        </p:nvSpPr>
        <p:spPr>
          <a:xfrm>
            <a:off x="1935479" y="1998979"/>
            <a:ext cx="5125720" cy="2179320"/>
          </a:xfrm>
          <a:custGeom>
            <a:avLst/>
            <a:gdLst>
              <a:gd name="connsiteX0" fmla="*/ 15240 w 5125720"/>
              <a:gd name="connsiteY0" fmla="*/ 376301 h 2179320"/>
              <a:gd name="connsiteX1" fmla="*/ 376301 w 5125720"/>
              <a:gd name="connsiteY1" fmla="*/ 15240 h 2179320"/>
              <a:gd name="connsiteX2" fmla="*/ 4774819 w 5125720"/>
              <a:gd name="connsiteY2" fmla="*/ 15240 h 2179320"/>
              <a:gd name="connsiteX3" fmla="*/ 5135879 w 5125720"/>
              <a:gd name="connsiteY3" fmla="*/ 376301 h 2179320"/>
              <a:gd name="connsiteX4" fmla="*/ 5135879 w 5125720"/>
              <a:gd name="connsiteY4" fmla="*/ 1820799 h 2179320"/>
              <a:gd name="connsiteX5" fmla="*/ 4774819 w 5125720"/>
              <a:gd name="connsiteY5" fmla="*/ 2181860 h 2179320"/>
              <a:gd name="connsiteX6" fmla="*/ 376301 w 5125720"/>
              <a:gd name="connsiteY6" fmla="*/ 2181860 h 2179320"/>
              <a:gd name="connsiteX7" fmla="*/ 15240 w 5125720"/>
              <a:gd name="connsiteY7" fmla="*/ 1820799 h 2179320"/>
              <a:gd name="connsiteX8" fmla="*/ 15240 w 5125720"/>
              <a:gd name="connsiteY8" fmla="*/ 376301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5720" h="2179320">
                <a:moveTo>
                  <a:pt x="15240" y="376301"/>
                </a:moveTo>
                <a:cubicBezTo>
                  <a:pt x="15240" y="176911"/>
                  <a:pt x="176911" y="15240"/>
                  <a:pt x="376301" y="15240"/>
                </a:cubicBezTo>
                <a:lnTo>
                  <a:pt x="4774819" y="15240"/>
                </a:lnTo>
                <a:cubicBezTo>
                  <a:pt x="4974209" y="15240"/>
                  <a:pt x="5135879" y="176911"/>
                  <a:pt x="5135879" y="376301"/>
                </a:cubicBezTo>
                <a:lnTo>
                  <a:pt x="5135879" y="1820799"/>
                </a:lnTo>
                <a:cubicBezTo>
                  <a:pt x="5135879" y="2020189"/>
                  <a:pt x="4974209" y="2181860"/>
                  <a:pt x="4774819" y="2181860"/>
                </a:cubicBezTo>
                <a:lnTo>
                  <a:pt x="376301" y="2181860"/>
                </a:lnTo>
                <a:cubicBezTo>
                  <a:pt x="176911" y="2181860"/>
                  <a:pt x="15240" y="2020189"/>
                  <a:pt x="15240" y="1820799"/>
                </a:cubicBezTo>
                <a:lnTo>
                  <a:pt x="15240" y="3763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1935479" y="1998979"/>
            <a:ext cx="5125720" cy="2179320"/>
          </a:xfrm>
          <a:custGeom>
            <a:avLst/>
            <a:gdLst>
              <a:gd name="connsiteX0" fmla="*/ 15240 w 5125720"/>
              <a:gd name="connsiteY0" fmla="*/ 376301 h 2179320"/>
              <a:gd name="connsiteX1" fmla="*/ 376301 w 5125720"/>
              <a:gd name="connsiteY1" fmla="*/ 15240 h 2179320"/>
              <a:gd name="connsiteX2" fmla="*/ 4774819 w 5125720"/>
              <a:gd name="connsiteY2" fmla="*/ 15240 h 2179320"/>
              <a:gd name="connsiteX3" fmla="*/ 5135879 w 5125720"/>
              <a:gd name="connsiteY3" fmla="*/ 376301 h 2179320"/>
              <a:gd name="connsiteX4" fmla="*/ 5135879 w 5125720"/>
              <a:gd name="connsiteY4" fmla="*/ 1820799 h 2179320"/>
              <a:gd name="connsiteX5" fmla="*/ 4774819 w 5125720"/>
              <a:gd name="connsiteY5" fmla="*/ 2181860 h 2179320"/>
              <a:gd name="connsiteX6" fmla="*/ 376301 w 5125720"/>
              <a:gd name="connsiteY6" fmla="*/ 2181860 h 2179320"/>
              <a:gd name="connsiteX7" fmla="*/ 15240 w 5125720"/>
              <a:gd name="connsiteY7" fmla="*/ 1820799 h 2179320"/>
              <a:gd name="connsiteX8" fmla="*/ 15240 w 5125720"/>
              <a:gd name="connsiteY8" fmla="*/ 376301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5720" h="2179320">
                <a:moveTo>
                  <a:pt x="15240" y="376301"/>
                </a:moveTo>
                <a:cubicBezTo>
                  <a:pt x="15240" y="176911"/>
                  <a:pt x="176911" y="15240"/>
                  <a:pt x="376301" y="15240"/>
                </a:cubicBezTo>
                <a:lnTo>
                  <a:pt x="4774819" y="15240"/>
                </a:lnTo>
                <a:cubicBezTo>
                  <a:pt x="4974209" y="15240"/>
                  <a:pt x="5135879" y="176911"/>
                  <a:pt x="5135879" y="376301"/>
                </a:cubicBezTo>
                <a:lnTo>
                  <a:pt x="5135879" y="1820799"/>
                </a:lnTo>
                <a:cubicBezTo>
                  <a:pt x="5135879" y="2020189"/>
                  <a:pt x="4974209" y="2181860"/>
                  <a:pt x="4774819" y="2181860"/>
                </a:cubicBezTo>
                <a:lnTo>
                  <a:pt x="376301" y="2181860"/>
                </a:lnTo>
                <a:cubicBezTo>
                  <a:pt x="176911" y="2181860"/>
                  <a:pt x="15240" y="2020189"/>
                  <a:pt x="15240" y="1820799"/>
                </a:cubicBezTo>
                <a:lnTo>
                  <a:pt x="15240" y="3763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8"/>
          <p:cNvSpPr txBox="1"/>
          <p:nvPr/>
        </p:nvSpPr>
        <p:spPr>
          <a:xfrm>
            <a:off x="914717" y="1130934"/>
            <a:ext cx="6965925" cy="4935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Quality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Attributes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25"/>
              </a:lnSpc>
            </a:pPr>
            <a:endParaRPr lang="en-US" dirty="0" smtClean="0"/>
          </a:p>
          <a:p>
            <a:pPr marL="1234122" hangingPunct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kalite</a:t>
            </a:r>
            <a:r>
              <a:rPr lang="en-US" altLang="zh-CN" sz="21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niteliği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altLang="zh-CN" sz="21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müşteri</a:t>
            </a:r>
            <a:r>
              <a:rPr lang="en-US" altLang="zh-CN" sz="210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gereksinimlerinin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karşılanması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bakımından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önemli</a:t>
            </a:r>
            <a:r>
              <a:rPr lang="en-US" altLang="zh-CN" sz="21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işlevlerinden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bağımsız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olarak,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yazılım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ürününün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karakteristiği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veya</a:t>
            </a:r>
            <a:r>
              <a:rPr lang="en-US" altLang="zh-CN" sz="2100" spc="-1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özelliğidir.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 indent="100647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olmayan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 indent="100647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büyük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etkisi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vardır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 indent="100647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Geliştirmeye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operasyona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yönelik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 indent="100647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kullanmak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(daha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sonra)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3840479"/>
            <a:ext cx="3992879" cy="2560320"/>
          </a:xfrm>
          <a:prstGeom prst="rect">
            <a:avLst/>
          </a:prstGeom>
        </p:spPr>
      </p:pic>
      <p:sp>
        <p:nvSpPr>
          <p:cNvPr id="2" name="TextBox 94"/>
          <p:cNvSpPr txBox="1"/>
          <p:nvPr/>
        </p:nvSpPr>
        <p:spPr>
          <a:xfrm>
            <a:off x="823277" y="1241980"/>
            <a:ext cx="7508207" cy="54937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Geliştirme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4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90" dirty="0">
                <a:solidFill>
                  <a:srgbClr val="3F3F3F"/>
                </a:solidFill>
                <a:latin typeface="Calibri"/>
                <a:ea typeface="Calibri"/>
              </a:rPr>
              <a:t>(Development</a:t>
            </a:r>
            <a:r>
              <a:rPr lang="en-US" altLang="zh-CN" sz="3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9" dirty="0">
                <a:solidFill>
                  <a:srgbClr val="3F3F3F"/>
                </a:solidFill>
                <a:latin typeface="Calibri"/>
                <a:ea typeface="Calibri"/>
              </a:rPr>
              <a:t>Attributes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150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Bakım</a:t>
            </a:r>
            <a:r>
              <a:rPr lang="en-US" altLang="zh-CN" sz="2000" b="1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Yapılabilirlik</a:t>
            </a:r>
            <a:r>
              <a:rPr lang="en-US" altLang="zh-CN" sz="2000" b="1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(Maintainability)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—Ürünün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hatalarının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düzeltilebilme,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iyileştirilebilme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başka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platforma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taşınabilme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(port)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kol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aylığı,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altbölümlere</a:t>
            </a:r>
            <a:r>
              <a:rPr lang="en-US" altLang="zh-CN" sz="20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ayrılır.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Yeniden</a:t>
            </a:r>
            <a:r>
              <a:rPr lang="en-US" altLang="zh-CN" sz="2000" b="1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Kullanılabilirlik</a:t>
            </a:r>
            <a:r>
              <a:rPr lang="en-US" altLang="zh-CN" sz="2000" b="1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(Reusability)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—Ürünün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parçalarının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başka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geliştirilmesinde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kullanılabilirliğinin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derecesi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Diğ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5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9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20" y="4526279"/>
            <a:ext cx="1813560" cy="1798320"/>
          </a:xfrm>
          <a:prstGeom prst="rect">
            <a:avLst/>
          </a:prstGeom>
        </p:spPr>
      </p:pic>
      <p:sp>
        <p:nvSpPr>
          <p:cNvPr id="2" name="TextBox 99"/>
          <p:cNvSpPr txBox="1"/>
          <p:nvPr/>
        </p:nvSpPr>
        <p:spPr>
          <a:xfrm>
            <a:off x="823277" y="1241980"/>
            <a:ext cx="7508207" cy="54937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3200" spc="-90" dirty="0">
                <a:solidFill>
                  <a:srgbClr val="3F3F3F"/>
                </a:solidFill>
                <a:latin typeface="Calibri"/>
                <a:ea typeface="Calibri"/>
              </a:rPr>
              <a:t>Operasyonel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9" dirty="0">
                <a:solidFill>
                  <a:srgbClr val="3F3F3F"/>
                </a:solidFill>
                <a:latin typeface="Calibri"/>
                <a:ea typeface="Calibri"/>
              </a:rPr>
              <a:t>Nitelikler</a:t>
            </a:r>
            <a:r>
              <a:rPr lang="en-US" altLang="zh-CN" sz="3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5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3200" spc="-85" dirty="0">
                <a:solidFill>
                  <a:srgbClr val="3F3F3F"/>
                </a:solidFill>
                <a:latin typeface="Calibri"/>
                <a:ea typeface="Calibri"/>
              </a:rPr>
              <a:t>Operational</a:t>
            </a:r>
            <a:r>
              <a:rPr lang="en-US" altLang="zh-CN" sz="3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Attributes</a:t>
            </a:r>
            <a:r>
              <a:rPr lang="en-US" altLang="zh-CN" sz="3200" spc="-8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Performans</a:t>
            </a:r>
            <a:r>
              <a:rPr lang="en-US" altLang="zh-CN" sz="2000" b="1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(Performance)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—Ürün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işlevlerinin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zaman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kaynak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limitleri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sağlanabilme</a:t>
            </a:r>
            <a:r>
              <a:rPr lang="en-US" altLang="zh-CN" sz="20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becerisi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Uygunluk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(Availability)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—Kullanıma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hazır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bulunma</a:t>
            </a:r>
            <a:r>
              <a:rPr lang="en-US" altLang="zh-CN" sz="20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durumu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Güvenilirlik</a:t>
            </a:r>
            <a:r>
              <a:rPr lang="en-US" altLang="zh-CN" sz="2000" b="1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(Reliability)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—Normal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çalışma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koşullarında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gereksinimlere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davranabilme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becerisi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Güvenlik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(Security)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—Kötü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niyetli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uygulamalar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etkiler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karşısında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zarar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görmeye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zarar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vermeye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koyabilme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becerisi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Diğ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4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3"/>
          <p:cNvSpPr txBox="1"/>
          <p:nvPr/>
        </p:nvSpPr>
        <p:spPr>
          <a:xfrm>
            <a:off x="914717" y="1074166"/>
            <a:ext cx="7463687" cy="5661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104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Spesifikasyon</a:t>
            </a:r>
            <a:r>
              <a:rPr lang="en-US" altLang="zh-CN" sz="4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9" dirty="0">
                <a:solidFill>
                  <a:srgbClr val="3F3F3F"/>
                </a:solidFill>
                <a:latin typeface="Calibri"/>
                <a:ea typeface="Calibri"/>
              </a:rPr>
              <a:t>Notasyonları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3973" y="1795399"/>
          <a:ext cx="7289126" cy="454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257"/>
                <a:gridCol w="3650869"/>
              </a:tblGrid>
              <a:tr h="318770">
                <a:tc>
                  <a:txBody>
                    <a:bodyPr/>
                    <a:lstStyle/>
                    <a:p>
                      <a:pPr marL="0" indent="6250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altLang="zh-CN" sz="1600" b="1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Spesifikasyon</a:t>
                      </a:r>
                      <a:r>
                        <a:rPr lang="en-US" altLang="zh-CN" sz="1600" b="1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Türü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altLang="zh-CN" sz="1600" b="1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Kullanışlı</a:t>
                      </a:r>
                      <a:r>
                        <a:rPr lang="en-US" altLang="zh-CN" sz="1600" b="1" spc="-7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b="1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Notasyonlar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235"/>
                        </a:lnSpc>
                      </a:pPr>
                      <a:endParaRPr lang="en-US" dirty="0" smtClean="0"/>
                    </a:p>
                    <a:p>
                      <a:pPr marL="0" indent="62509">
                        <a:lnSpc>
                          <a:spcPct val="100000"/>
                        </a:lnSpc>
                      </a:pP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Decom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position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4"/>
                        </a:lnSpc>
                      </a:pPr>
                      <a:endParaRPr lang="en-US" dirty="0" smtClean="0"/>
                    </a:p>
                    <a:p>
                      <a:pPr marL="57022" hangingPunct="0">
                        <a:lnSpc>
                          <a:spcPct val="95833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Box-and-line</a:t>
                      </a:r>
                      <a:r>
                        <a:rPr lang="en-US" altLang="zh-CN" sz="1600" spc="-8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8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</a:t>
                      </a:r>
                      <a:r>
                        <a:rPr lang="en-US" altLang="zh-CN" sz="1600" spc="-8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package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component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deployment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625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1600" spc="-3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Sta</a:t>
                      </a:r>
                      <a:r>
                        <a:rPr lang="en-US" altLang="zh-CN" sz="1600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State</a:t>
                      </a:r>
                      <a:r>
                        <a:rPr lang="en-US" altLang="zh-CN" sz="1600" spc="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239"/>
                        </a:lnSpc>
                      </a:pPr>
                      <a:endParaRPr lang="en-US" dirty="0" smtClean="0"/>
                    </a:p>
                    <a:p>
                      <a:pPr marL="0" indent="62509">
                        <a:lnSpc>
                          <a:spcPct val="100000"/>
                        </a:lnSpc>
                      </a:pP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Collabo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rations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endParaRPr lang="en-US" dirty="0" smtClean="0"/>
                    </a:p>
                    <a:p>
                      <a:pPr marL="57022" hangingPunct="0">
                        <a:lnSpc>
                          <a:spcPct val="95833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Sequence</a:t>
                      </a:r>
                      <a:r>
                        <a:rPr lang="en-US" altLang="zh-CN" sz="1600" spc="-8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and</a:t>
                      </a:r>
                      <a:r>
                        <a:rPr lang="en-US" altLang="zh-CN" sz="1600" spc="-8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communication</a:t>
                      </a:r>
                      <a:r>
                        <a:rPr lang="en-US" altLang="zh-CN" sz="1600" spc="-9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activity</a:t>
                      </a:r>
                      <a:r>
                        <a:rPr lang="en-US" altLang="zh-CN" sz="1600" spc="-1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10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box-and-line</a:t>
                      </a:r>
                      <a:r>
                        <a:rPr lang="en-US" altLang="zh-CN" sz="1600" spc="-10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use</a:t>
                      </a:r>
                      <a:r>
                        <a:rPr lang="en-US" altLang="zh-CN" sz="1600" spc="-6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case</a:t>
                      </a:r>
                      <a:r>
                        <a:rPr lang="en-US" altLang="zh-CN" sz="1600" spc="-6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models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259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endParaRPr lang="en-US" dirty="0" smtClean="0"/>
                    </a:p>
                    <a:p>
                      <a:pPr marL="0" indent="62509">
                        <a:lnSpc>
                          <a:spcPct val="100000"/>
                        </a:lnSpc>
                      </a:pP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Resp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onsibilities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box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and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-line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</a:t>
                      </a:r>
                    </a:p>
                    <a:p>
                      <a:pPr marL="0" indent="57022">
                        <a:lnSpc>
                          <a:spcPct val="100000"/>
                        </a:lnSpc>
                      </a:pPr>
                      <a:r>
                        <a:rPr lang="en-US" altLang="zh-CN" sz="1600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</a:t>
                      </a: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iagrams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625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zh-CN" sz="1600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Inter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faces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625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Properti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zh-CN" sz="1600" spc="-7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</a:t>
                      </a:r>
                      <a:r>
                        <a:rPr lang="en-US" altLang="zh-CN" sz="1600" spc="-6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0" indent="625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1600" spc="-3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</a:t>
                      </a:r>
                      <a:r>
                        <a:rPr lang="en-US" altLang="zh-CN" sz="1600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ransitions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7022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State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9162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244"/>
                        </a:lnSpc>
                      </a:pPr>
                      <a:endParaRPr lang="en-US" dirty="0" smtClean="0"/>
                    </a:p>
                    <a:p>
                      <a:pPr marL="0" indent="62509">
                        <a:lnSpc>
                          <a:spcPct val="100000"/>
                        </a:lnSpc>
                      </a:pPr>
                      <a:r>
                        <a:rPr lang="en-US" altLang="zh-CN" sz="16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Relatio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nships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44"/>
                        </a:lnSpc>
                      </a:pPr>
                      <a:endParaRPr lang="en-US" dirty="0" smtClean="0"/>
                    </a:p>
                    <a:p>
                      <a:pPr marL="57022" hangingPunct="0">
                        <a:lnSpc>
                          <a:spcPct val="95416"/>
                        </a:lnSpc>
                      </a:pP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Box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and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line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component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9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</a:t>
                      </a:r>
                      <a:r>
                        <a:rPr lang="en-US" altLang="zh-CN" sz="1600" spc="-1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spc="-10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deployment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diagrams,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6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1973579" y="2303779"/>
            <a:ext cx="5189220" cy="2407920"/>
          </a:xfrm>
          <a:custGeom>
            <a:avLst/>
            <a:gdLst>
              <a:gd name="connsiteX0" fmla="*/ 17780 w 5189220"/>
              <a:gd name="connsiteY0" fmla="*/ 412369 h 2407920"/>
              <a:gd name="connsiteX1" fmla="*/ 417449 w 5189220"/>
              <a:gd name="connsiteY1" fmla="*/ 12700 h 2407920"/>
              <a:gd name="connsiteX2" fmla="*/ 4799711 w 5189220"/>
              <a:gd name="connsiteY2" fmla="*/ 12700 h 2407920"/>
              <a:gd name="connsiteX3" fmla="*/ 5199379 w 5189220"/>
              <a:gd name="connsiteY3" fmla="*/ 412369 h 2407920"/>
              <a:gd name="connsiteX4" fmla="*/ 5199379 w 5189220"/>
              <a:gd name="connsiteY4" fmla="*/ 2010791 h 2407920"/>
              <a:gd name="connsiteX5" fmla="*/ 4799711 w 5189220"/>
              <a:gd name="connsiteY5" fmla="*/ 2410460 h 2407920"/>
              <a:gd name="connsiteX6" fmla="*/ 417449 w 5189220"/>
              <a:gd name="connsiteY6" fmla="*/ 2410460 h 2407920"/>
              <a:gd name="connsiteX7" fmla="*/ 17780 w 5189220"/>
              <a:gd name="connsiteY7" fmla="*/ 2010791 h 2407920"/>
              <a:gd name="connsiteX8" fmla="*/ 17780 w 5189220"/>
              <a:gd name="connsiteY8" fmla="*/ 412369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9220" h="2407920">
                <a:moveTo>
                  <a:pt x="17780" y="412369"/>
                </a:moveTo>
                <a:cubicBezTo>
                  <a:pt x="17780" y="191643"/>
                  <a:pt x="196723" y="12700"/>
                  <a:pt x="417449" y="12700"/>
                </a:cubicBezTo>
                <a:lnTo>
                  <a:pt x="4799711" y="12700"/>
                </a:lnTo>
                <a:cubicBezTo>
                  <a:pt x="5020437" y="12700"/>
                  <a:pt x="5199379" y="191643"/>
                  <a:pt x="5199379" y="412369"/>
                </a:cubicBezTo>
                <a:lnTo>
                  <a:pt x="5199379" y="2010791"/>
                </a:lnTo>
                <a:cubicBezTo>
                  <a:pt x="5199379" y="2231517"/>
                  <a:pt x="5020437" y="2410460"/>
                  <a:pt x="4799711" y="2410460"/>
                </a:cubicBezTo>
                <a:lnTo>
                  <a:pt x="417449" y="2410460"/>
                </a:lnTo>
                <a:cubicBezTo>
                  <a:pt x="196723" y="2410460"/>
                  <a:pt x="17780" y="2231517"/>
                  <a:pt x="17780" y="2010791"/>
                </a:cubicBezTo>
                <a:lnTo>
                  <a:pt x="17780" y="41236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0" y="2308860"/>
            <a:ext cx="5219700" cy="3939540"/>
          </a:xfrm>
          <a:prstGeom prst="rect">
            <a:avLst/>
          </a:prstGeom>
        </p:spPr>
      </p:pic>
      <p:sp>
        <p:nvSpPr>
          <p:cNvPr id="2" name="TextBox 110"/>
          <p:cNvSpPr txBox="1"/>
          <p:nvPr/>
        </p:nvSpPr>
        <p:spPr>
          <a:xfrm>
            <a:off x="914717" y="1019476"/>
            <a:ext cx="5738990" cy="3428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Arabirimler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Interfaces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9"/>
              </a:lnSpc>
            </a:pPr>
            <a:endParaRPr lang="en-US" dirty="0" smtClean="0"/>
          </a:p>
          <a:p>
            <a:pPr marL="0" indent="1969452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arabirim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varlıklar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arasındaki</a:t>
            </a:r>
          </a:p>
          <a:p>
            <a:pPr marL="0" indent="2807652">
              <a:lnSpc>
                <a:spcPct val="100000"/>
              </a:lnSpc>
            </a:pPr>
            <a:r>
              <a:rPr lang="en-US" altLang="zh-CN" sz="2100" spc="-15" dirty="0">
                <a:solidFill>
                  <a:srgbClr val="000000"/>
                </a:solidFill>
                <a:latin typeface="Calibri"/>
                <a:ea typeface="Calibri"/>
              </a:rPr>
              <a:t>iletişim</a:t>
            </a:r>
            <a:r>
              <a:rPr lang="en-US" altLang="zh-CN" sz="21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5" dirty="0">
                <a:solidFill>
                  <a:srgbClr val="000000"/>
                </a:solidFill>
                <a:latin typeface="Calibri"/>
                <a:ea typeface="Calibri"/>
              </a:rPr>
              <a:t>sınırıdır.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9"/>
              </a:lnSpc>
            </a:pPr>
            <a:endParaRPr lang="en-US" dirty="0" smtClean="0"/>
          </a:p>
          <a:p>
            <a:pPr marL="1296098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arabirim</a:t>
            </a:r>
            <a:r>
              <a:rPr lang="en-US" altLang="zh-CN" sz="2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spesifikasyonu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altLang="zh-CN" sz="2100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varlığın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içinde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bulunduğu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ortam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ile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haberleşmek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</a:t>
            </a:r>
            <a:r>
              <a:rPr lang="en-US" altLang="zh-CN" sz="2100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kullandığı</a:t>
            </a:r>
            <a:r>
              <a:rPr lang="en-US" altLang="zh-CN" sz="21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mekanizmayı</a:t>
            </a:r>
            <a:r>
              <a:rPr lang="en-US" altLang="zh-CN" sz="21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tanımlar.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5"/>
          <p:cNvSpPr txBox="1"/>
          <p:nvPr/>
        </p:nvSpPr>
        <p:spPr>
          <a:xfrm>
            <a:off x="823277" y="1019476"/>
            <a:ext cx="7684621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Sözdizim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(Syntax)—İletişim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ortamının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elemanları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bunların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mesaj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oluşturmak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kombine</a:t>
            </a:r>
            <a:r>
              <a:rPr lang="en-US" altLang="zh-CN" sz="2400" spc="-1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edildiği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Semantik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(Semantics)—Mesajların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anlamları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Pragmatik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(Pragmatics)—Mesajların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bağlam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görevleri</a:t>
            </a:r>
            <a:r>
              <a:rPr lang="en-US" altLang="zh-CN" sz="2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yerine</a:t>
            </a:r>
            <a:r>
              <a:rPr lang="en-US" altLang="zh-CN" sz="2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getirmek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kullanıldığı</a:t>
            </a:r>
          </a:p>
          <a:p>
            <a:pPr>
              <a:lnSpc>
                <a:spcPts val="1580"/>
              </a:lnSpc>
            </a:pPr>
            <a:endParaRPr lang="en-US" dirty="0" smtClean="0"/>
          </a:p>
          <a:p>
            <a:pPr marL="9144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onun</a:t>
            </a:r>
            <a:r>
              <a:rPr lang="en-US" altLang="zh-CN" sz="24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bulunduğu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ortamla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yaptığı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iletişimin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sözdizim,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semantik,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pragmatiklerini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içermelidir.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04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11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20" y="2461260"/>
            <a:ext cx="3284220" cy="3284220"/>
          </a:xfrm>
          <a:prstGeom prst="rect">
            <a:avLst/>
          </a:prstGeom>
        </p:spPr>
      </p:pic>
      <p:sp>
        <p:nvSpPr>
          <p:cNvPr id="2" name="TextBox 120"/>
          <p:cNvSpPr txBox="1"/>
          <p:nvPr/>
        </p:nvSpPr>
        <p:spPr>
          <a:xfrm>
            <a:off x="823277" y="1074166"/>
            <a:ext cx="7163008" cy="4245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400" spc="-89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Şablonu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b="1" dirty="0">
                <a:solidFill>
                  <a:srgbClr val="1BABE2"/>
                </a:solidFill>
                <a:latin typeface="Calibri"/>
                <a:ea typeface="Calibri"/>
              </a:rPr>
              <a:t>1.</a:t>
            </a:r>
            <a:r>
              <a:rPr lang="en-US" altLang="zh-CN" sz="2000" b="1" spc="34" dirty="0">
                <a:solidFill>
                  <a:srgbClr val="1BABE2"/>
                </a:solidFill>
                <a:latin typeface="Calibri"/>
                <a:cs typeface="Calibri"/>
              </a:rPr>
              <a:t> 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Sağlanan</a:t>
            </a:r>
            <a:r>
              <a:rPr lang="en-US" altLang="zh-CN" sz="20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Servisler</a:t>
            </a:r>
            <a:r>
              <a:rPr lang="en-US" altLang="zh-CN" sz="20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(Services</a:t>
            </a:r>
            <a:r>
              <a:rPr lang="en-US" altLang="zh-CN" sz="20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Provided)</a:t>
            </a:r>
          </a:p>
          <a:p>
            <a:pPr marL="0" indent="342900">
              <a:lnSpc>
                <a:spcPct val="100000"/>
              </a:lnSpc>
              <a:spcBef>
                <a:spcPts val="145"/>
              </a:spcBef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Sağlanan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servis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belirtilmelidir: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685736">
              <a:lnSpc>
                <a:spcPct val="100000"/>
              </a:lnSpc>
            </a:pP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a)</a:t>
            </a:r>
            <a:r>
              <a:rPr lang="en-US" altLang="zh-CN" sz="1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Sözdizim</a:t>
            </a:r>
            <a:r>
              <a:rPr lang="en-US" altLang="zh-CN" sz="1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(Syntax)</a:t>
            </a:r>
          </a:p>
          <a:p>
            <a:pPr>
              <a:lnSpc>
                <a:spcPts val="434"/>
              </a:lnSpc>
            </a:pPr>
            <a:endParaRPr lang="en-US" dirty="0" smtClean="0"/>
          </a:p>
          <a:p>
            <a:pPr marL="0" indent="685736">
              <a:lnSpc>
                <a:spcPct val="100000"/>
              </a:lnSpc>
            </a:pP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b)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Semantik</a:t>
            </a:r>
            <a:r>
              <a:rPr lang="en-US" altLang="zh-CN" sz="1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(Semantics)</a:t>
            </a:r>
          </a:p>
          <a:p>
            <a:pPr>
              <a:lnSpc>
                <a:spcPts val="440"/>
              </a:lnSpc>
            </a:pPr>
            <a:endParaRPr lang="en-US" dirty="0" smtClean="0"/>
          </a:p>
          <a:p>
            <a:pPr marL="0" indent="685736">
              <a:lnSpc>
                <a:spcPct val="100000"/>
              </a:lnSpc>
            </a:pP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c)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Pragmatik</a:t>
            </a:r>
            <a:r>
              <a:rPr lang="en-US" altLang="zh-CN" sz="1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Calibri"/>
                <a:ea typeface="Calibri"/>
              </a:rPr>
              <a:t>(Pragmatics)</a:t>
            </a:r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342900" indent="-342900" hangingPunct="0">
              <a:lnSpc>
                <a:spcPct val="112083"/>
              </a:lnSpc>
            </a:pPr>
            <a:r>
              <a:rPr lang="en-US" altLang="zh-CN" sz="2000" b="1" dirty="0">
                <a:solidFill>
                  <a:srgbClr val="1BABE2"/>
                </a:solidFill>
                <a:latin typeface="Calibri"/>
                <a:ea typeface="Calibri"/>
              </a:rPr>
              <a:t>2.</a:t>
            </a:r>
            <a:r>
              <a:rPr lang="en-US" altLang="zh-CN" sz="2000" b="1" dirty="0">
                <a:solidFill>
                  <a:srgbClr val="1BABE2"/>
                </a:solidFill>
                <a:latin typeface="Calibri"/>
                <a:cs typeface="Calibri"/>
              </a:rPr>
              <a:t> 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Gereksinilen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Servisler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(Services</a:t>
            </a:r>
            <a:r>
              <a:rPr lang="en-US" altLang="zh-CN" sz="2000" b="1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Required)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Gereksinilen</a:t>
            </a:r>
            <a:r>
              <a:rPr lang="en-US" altLang="zh-CN"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servis</a:t>
            </a:r>
            <a:r>
              <a:rPr lang="en-US" altLang="zh-CN"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adıyla</a:t>
            </a:r>
            <a:r>
              <a:rPr lang="en-US" altLang="zh-CN" sz="18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belirtilmelidir.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Servis</a:t>
            </a:r>
            <a:r>
              <a:rPr lang="en-US" altLang="zh-CN" sz="1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açıklaması</a:t>
            </a:r>
            <a:r>
              <a:rPr lang="en-US" altLang="zh-CN" sz="1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eklenebilir.</a:t>
            </a:r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b="1" dirty="0">
                <a:solidFill>
                  <a:srgbClr val="1BABE2"/>
                </a:solidFill>
                <a:latin typeface="Calibri"/>
                <a:ea typeface="Calibri"/>
              </a:rPr>
              <a:t>3.</a:t>
            </a:r>
            <a:r>
              <a:rPr lang="en-US" altLang="zh-CN" sz="2000" b="1" dirty="0">
                <a:solidFill>
                  <a:srgbClr val="1BABE2"/>
                </a:solidFill>
                <a:latin typeface="Calibri"/>
                <a:cs typeface="Calibri"/>
              </a:rPr>
              <a:t> 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Kullanım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Kılavuzu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(Usage</a:t>
            </a:r>
            <a:r>
              <a:rPr lang="en-US" altLang="zh-CN" sz="2000" b="1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Guide)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b="1" dirty="0">
                <a:solidFill>
                  <a:srgbClr val="1BABE2"/>
                </a:solidFill>
                <a:latin typeface="Calibri"/>
                <a:ea typeface="Calibri"/>
              </a:rPr>
              <a:t>4.</a:t>
            </a:r>
            <a:r>
              <a:rPr lang="en-US" altLang="zh-CN" sz="2000" b="1" dirty="0">
                <a:solidFill>
                  <a:srgbClr val="1BABE2"/>
                </a:solidFill>
                <a:latin typeface="Calibri"/>
                <a:cs typeface="Calibri"/>
              </a:rPr>
              <a:t> 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Gerekçesi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(Design</a:t>
            </a:r>
            <a:r>
              <a:rPr lang="en-US" altLang="zh-CN" sz="2000" b="1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Rationale)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5"/>
          <p:cNvSpPr txBox="1"/>
          <p:nvPr/>
        </p:nvSpPr>
        <p:spPr>
          <a:xfrm>
            <a:off x="747077" y="1074166"/>
            <a:ext cx="7788939" cy="5661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Semantik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6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Semantic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4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5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950"/>
              </a:lnSpc>
            </a:pPr>
            <a:endParaRPr lang="en-US" dirty="0" smtClean="0"/>
          </a:p>
          <a:p>
            <a:pPr marL="0" indent="7619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önkoşul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(precondition)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aktivite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başlangıcında</a:t>
            </a:r>
          </a:p>
          <a:p>
            <a:pPr marL="0" indent="1676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sağlanması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(doğru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olması)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koşuldur.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 indent="7619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sonkoşul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(postcondition)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aktivite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bitiminde</a:t>
            </a:r>
          </a:p>
          <a:p>
            <a:pPr marL="0" indent="1676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sağlanması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(doğru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olması)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koşuldur.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5"/>
              </a:lnSpc>
            </a:pPr>
            <a:endParaRPr lang="en-US" dirty="0" smtClean="0"/>
          </a:p>
          <a:p>
            <a:pPr marL="0" indent="7619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Önkoşullar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sonkoşullar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gerçekleştiğinde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ne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olması</a:t>
            </a:r>
          </a:p>
          <a:p>
            <a:pPr marL="0" indent="1676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gerektiğini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yani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semantiklerini</a:t>
            </a:r>
            <a:r>
              <a:rPr lang="en-US" altLang="zh-CN" sz="20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belirtirler.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4"/>
              </a:lnSpc>
            </a:pPr>
            <a:endParaRPr lang="en-US" dirty="0" smtClean="0"/>
          </a:p>
          <a:p>
            <a:pPr marL="0" indent="74348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409700"/>
            <a:ext cx="7947659" cy="419100"/>
          </a:xfrm>
          <a:prstGeom prst="rect">
            <a:avLst/>
          </a:prstGeom>
        </p:spPr>
      </p:pic>
      <p:sp>
        <p:nvSpPr>
          <p:cNvPr id="2" name="Freeform 10"/>
          <p:cNvSpPr/>
          <p:nvPr/>
        </p:nvSpPr>
        <p:spPr>
          <a:xfrm>
            <a:off x="1390650" y="1797050"/>
            <a:ext cx="806450" cy="361950"/>
          </a:xfrm>
          <a:custGeom>
            <a:avLst/>
            <a:gdLst>
              <a:gd name="connsiteX0" fmla="*/ 17780 w 806450"/>
              <a:gd name="connsiteY0" fmla="*/ 17780 h 361950"/>
              <a:gd name="connsiteX1" fmla="*/ 17780 w 806450"/>
              <a:gd name="connsiteY1" fmla="*/ 372491 h 361950"/>
              <a:gd name="connsiteX2" fmla="*/ 818007 w 806450"/>
              <a:gd name="connsiteY2" fmla="*/ 37249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361950">
                <a:moveTo>
                  <a:pt x="17780" y="17780"/>
                </a:moveTo>
                <a:lnTo>
                  <a:pt x="17780" y="372491"/>
                </a:lnTo>
                <a:lnTo>
                  <a:pt x="818007" y="372491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190750" y="1974850"/>
            <a:ext cx="5772150" cy="374650"/>
          </a:xfrm>
          <a:custGeom>
            <a:avLst/>
            <a:gdLst>
              <a:gd name="connsiteX0" fmla="*/ 17779 w 5772150"/>
              <a:gd name="connsiteY0" fmla="*/ 47244 h 374650"/>
              <a:gd name="connsiteX1" fmla="*/ 54864 w 5772150"/>
              <a:gd name="connsiteY1" fmla="*/ 10160 h 374650"/>
              <a:gd name="connsiteX2" fmla="*/ 5736335 w 5772150"/>
              <a:gd name="connsiteY2" fmla="*/ 10160 h 374650"/>
              <a:gd name="connsiteX3" fmla="*/ 5773419 w 5772150"/>
              <a:gd name="connsiteY3" fmla="*/ 47244 h 374650"/>
              <a:gd name="connsiteX4" fmla="*/ 5773419 w 5772150"/>
              <a:gd name="connsiteY4" fmla="*/ 343916 h 374650"/>
              <a:gd name="connsiteX5" fmla="*/ 5736335 w 5772150"/>
              <a:gd name="connsiteY5" fmla="*/ 381000 h 374650"/>
              <a:gd name="connsiteX6" fmla="*/ 54864 w 5772150"/>
              <a:gd name="connsiteY6" fmla="*/ 381000 h 374650"/>
              <a:gd name="connsiteX7" fmla="*/ 17779 w 5772150"/>
              <a:gd name="connsiteY7" fmla="*/ 343916 h 374650"/>
              <a:gd name="connsiteX8" fmla="*/ 17779 w 5772150"/>
              <a:gd name="connsiteY8" fmla="*/ 4724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47244"/>
                </a:moveTo>
                <a:cubicBezTo>
                  <a:pt x="17779" y="26797"/>
                  <a:pt x="34417" y="10160"/>
                  <a:pt x="54864" y="10160"/>
                </a:cubicBezTo>
                <a:lnTo>
                  <a:pt x="5736335" y="10160"/>
                </a:lnTo>
                <a:cubicBezTo>
                  <a:pt x="5756782" y="10160"/>
                  <a:pt x="5773419" y="26797"/>
                  <a:pt x="5773419" y="47244"/>
                </a:cubicBezTo>
                <a:lnTo>
                  <a:pt x="5773419" y="343916"/>
                </a:lnTo>
                <a:cubicBezTo>
                  <a:pt x="5773419" y="364363"/>
                  <a:pt x="5756782" y="381000"/>
                  <a:pt x="5736335" y="381000"/>
                </a:cubicBezTo>
                <a:lnTo>
                  <a:pt x="54864" y="381000"/>
                </a:lnTo>
                <a:cubicBezTo>
                  <a:pt x="34417" y="381000"/>
                  <a:pt x="17779" y="364363"/>
                  <a:pt x="17779" y="343916"/>
                </a:cubicBezTo>
                <a:lnTo>
                  <a:pt x="17779" y="4724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90650" y="1797050"/>
            <a:ext cx="819150" cy="857250"/>
          </a:xfrm>
          <a:custGeom>
            <a:avLst/>
            <a:gdLst>
              <a:gd name="connsiteX0" fmla="*/ 17780 w 819150"/>
              <a:gd name="connsiteY0" fmla="*/ 17780 h 857250"/>
              <a:gd name="connsiteX1" fmla="*/ 17780 w 819150"/>
              <a:gd name="connsiteY1" fmla="*/ 863219 h 857250"/>
              <a:gd name="connsiteX2" fmla="*/ 820927 w 819150"/>
              <a:gd name="connsiteY2" fmla="*/ 86321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857250">
                <a:moveTo>
                  <a:pt x="17780" y="17780"/>
                </a:moveTo>
                <a:lnTo>
                  <a:pt x="17780" y="863219"/>
                </a:lnTo>
                <a:lnTo>
                  <a:pt x="820927" y="863219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203450" y="2457450"/>
            <a:ext cx="5759450" cy="387350"/>
          </a:xfrm>
          <a:custGeom>
            <a:avLst/>
            <a:gdLst>
              <a:gd name="connsiteX0" fmla="*/ 7620 w 5759450"/>
              <a:gd name="connsiteY0" fmla="*/ 48768 h 387350"/>
              <a:gd name="connsiteX1" fmla="*/ 46227 w 5759450"/>
              <a:gd name="connsiteY1" fmla="*/ 10160 h 387350"/>
              <a:gd name="connsiteX2" fmla="*/ 5727192 w 5759450"/>
              <a:gd name="connsiteY2" fmla="*/ 10160 h 387350"/>
              <a:gd name="connsiteX3" fmla="*/ 5765800 w 5759450"/>
              <a:gd name="connsiteY3" fmla="*/ 48768 h 387350"/>
              <a:gd name="connsiteX4" fmla="*/ 5765800 w 5759450"/>
              <a:gd name="connsiteY4" fmla="*/ 357632 h 387350"/>
              <a:gd name="connsiteX5" fmla="*/ 5727192 w 5759450"/>
              <a:gd name="connsiteY5" fmla="*/ 396240 h 387350"/>
              <a:gd name="connsiteX6" fmla="*/ 46227 w 5759450"/>
              <a:gd name="connsiteY6" fmla="*/ 396240 h 387350"/>
              <a:gd name="connsiteX7" fmla="*/ 7620 w 5759450"/>
              <a:gd name="connsiteY7" fmla="*/ 357632 h 387350"/>
              <a:gd name="connsiteX8" fmla="*/ 7620 w 5759450"/>
              <a:gd name="connsiteY8" fmla="*/ 48768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87350">
                <a:moveTo>
                  <a:pt x="7620" y="48768"/>
                </a:moveTo>
                <a:cubicBezTo>
                  <a:pt x="7620" y="27432"/>
                  <a:pt x="24892" y="10160"/>
                  <a:pt x="46227" y="10160"/>
                </a:cubicBezTo>
                <a:lnTo>
                  <a:pt x="5727192" y="10160"/>
                </a:lnTo>
                <a:cubicBezTo>
                  <a:pt x="5748528" y="10160"/>
                  <a:pt x="5765800" y="27432"/>
                  <a:pt x="5765800" y="48768"/>
                </a:cubicBezTo>
                <a:lnTo>
                  <a:pt x="5765800" y="357632"/>
                </a:lnTo>
                <a:cubicBezTo>
                  <a:pt x="5765800" y="378968"/>
                  <a:pt x="5748528" y="396240"/>
                  <a:pt x="5727192" y="396240"/>
                </a:cubicBezTo>
                <a:lnTo>
                  <a:pt x="46227" y="396240"/>
                </a:lnTo>
                <a:cubicBezTo>
                  <a:pt x="24892" y="396240"/>
                  <a:pt x="7620" y="378968"/>
                  <a:pt x="7620" y="357632"/>
                </a:cubicBezTo>
                <a:lnTo>
                  <a:pt x="7620" y="487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90650" y="1797050"/>
            <a:ext cx="806450" cy="1327150"/>
          </a:xfrm>
          <a:custGeom>
            <a:avLst/>
            <a:gdLst>
              <a:gd name="connsiteX0" fmla="*/ 17780 w 806450"/>
              <a:gd name="connsiteY0" fmla="*/ 17780 h 1327150"/>
              <a:gd name="connsiteX1" fmla="*/ 17780 w 806450"/>
              <a:gd name="connsiteY1" fmla="*/ 1329944 h 1327150"/>
              <a:gd name="connsiteX2" fmla="*/ 818260 w 806450"/>
              <a:gd name="connsiteY2" fmla="*/ 1329944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1327150">
                <a:moveTo>
                  <a:pt x="17780" y="17780"/>
                </a:moveTo>
                <a:lnTo>
                  <a:pt x="17780" y="1329944"/>
                </a:lnTo>
                <a:lnTo>
                  <a:pt x="818260" y="1329944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190750" y="2940050"/>
            <a:ext cx="5746750" cy="349250"/>
          </a:xfrm>
          <a:custGeom>
            <a:avLst/>
            <a:gdLst>
              <a:gd name="connsiteX0" fmla="*/ 17779 w 5746750"/>
              <a:gd name="connsiteY0" fmla="*/ 49784 h 349250"/>
              <a:gd name="connsiteX1" fmla="*/ 52323 w 5746750"/>
              <a:gd name="connsiteY1" fmla="*/ 15240 h 349250"/>
              <a:gd name="connsiteX2" fmla="*/ 5723635 w 5746750"/>
              <a:gd name="connsiteY2" fmla="*/ 15240 h 349250"/>
              <a:gd name="connsiteX3" fmla="*/ 5758180 w 5746750"/>
              <a:gd name="connsiteY3" fmla="*/ 49784 h 349250"/>
              <a:gd name="connsiteX4" fmla="*/ 5758180 w 5746750"/>
              <a:gd name="connsiteY4" fmla="*/ 326136 h 349250"/>
              <a:gd name="connsiteX5" fmla="*/ 5723635 w 5746750"/>
              <a:gd name="connsiteY5" fmla="*/ 360680 h 349250"/>
              <a:gd name="connsiteX6" fmla="*/ 52323 w 5746750"/>
              <a:gd name="connsiteY6" fmla="*/ 360680 h 349250"/>
              <a:gd name="connsiteX7" fmla="*/ 17779 w 5746750"/>
              <a:gd name="connsiteY7" fmla="*/ 326136 h 349250"/>
              <a:gd name="connsiteX8" fmla="*/ 17779 w 5746750"/>
              <a:gd name="connsiteY8" fmla="*/ 4978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6750" h="349250">
                <a:moveTo>
                  <a:pt x="17779" y="49784"/>
                </a:moveTo>
                <a:cubicBezTo>
                  <a:pt x="17779" y="30734"/>
                  <a:pt x="33273" y="15240"/>
                  <a:pt x="52323" y="15240"/>
                </a:cubicBezTo>
                <a:lnTo>
                  <a:pt x="5723635" y="15240"/>
                </a:lnTo>
                <a:cubicBezTo>
                  <a:pt x="5742685" y="15240"/>
                  <a:pt x="5758180" y="30734"/>
                  <a:pt x="5758180" y="49784"/>
                </a:cubicBezTo>
                <a:lnTo>
                  <a:pt x="5758180" y="326136"/>
                </a:lnTo>
                <a:cubicBezTo>
                  <a:pt x="5758180" y="345186"/>
                  <a:pt x="5742685" y="360680"/>
                  <a:pt x="5723635" y="360680"/>
                </a:cubicBezTo>
                <a:lnTo>
                  <a:pt x="52323" y="360680"/>
                </a:lnTo>
                <a:cubicBezTo>
                  <a:pt x="33273" y="360680"/>
                  <a:pt x="17779" y="345186"/>
                  <a:pt x="17779" y="326136"/>
                </a:cubicBezTo>
                <a:lnTo>
                  <a:pt x="17779" y="4978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90650" y="1797050"/>
            <a:ext cx="806450" cy="1784350"/>
          </a:xfrm>
          <a:custGeom>
            <a:avLst/>
            <a:gdLst>
              <a:gd name="connsiteX0" fmla="*/ 17780 w 806450"/>
              <a:gd name="connsiteY0" fmla="*/ 17780 h 1784350"/>
              <a:gd name="connsiteX1" fmla="*/ 17780 w 806450"/>
              <a:gd name="connsiteY1" fmla="*/ 1793748 h 1784350"/>
              <a:gd name="connsiteX2" fmla="*/ 818895 w 806450"/>
              <a:gd name="connsiteY2" fmla="*/ 1793748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1784350">
                <a:moveTo>
                  <a:pt x="17780" y="17780"/>
                </a:moveTo>
                <a:lnTo>
                  <a:pt x="17780" y="1793748"/>
                </a:lnTo>
                <a:lnTo>
                  <a:pt x="818895" y="1793748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190750" y="3397250"/>
            <a:ext cx="5772150" cy="374650"/>
          </a:xfrm>
          <a:custGeom>
            <a:avLst/>
            <a:gdLst>
              <a:gd name="connsiteX0" fmla="*/ 17779 w 5772150"/>
              <a:gd name="connsiteY0" fmla="*/ 47244 h 374650"/>
              <a:gd name="connsiteX1" fmla="*/ 54864 w 5772150"/>
              <a:gd name="connsiteY1" fmla="*/ 10160 h 374650"/>
              <a:gd name="connsiteX2" fmla="*/ 5738876 w 5772150"/>
              <a:gd name="connsiteY2" fmla="*/ 10160 h 374650"/>
              <a:gd name="connsiteX3" fmla="*/ 5775959 w 5772150"/>
              <a:gd name="connsiteY3" fmla="*/ 47244 h 374650"/>
              <a:gd name="connsiteX4" fmla="*/ 5775959 w 5772150"/>
              <a:gd name="connsiteY4" fmla="*/ 343916 h 374650"/>
              <a:gd name="connsiteX5" fmla="*/ 5738876 w 5772150"/>
              <a:gd name="connsiteY5" fmla="*/ 381000 h 374650"/>
              <a:gd name="connsiteX6" fmla="*/ 54864 w 5772150"/>
              <a:gd name="connsiteY6" fmla="*/ 381000 h 374650"/>
              <a:gd name="connsiteX7" fmla="*/ 17779 w 5772150"/>
              <a:gd name="connsiteY7" fmla="*/ 343916 h 374650"/>
              <a:gd name="connsiteX8" fmla="*/ 17779 w 5772150"/>
              <a:gd name="connsiteY8" fmla="*/ 4724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47244"/>
                </a:moveTo>
                <a:cubicBezTo>
                  <a:pt x="17779" y="26797"/>
                  <a:pt x="34417" y="10160"/>
                  <a:pt x="54864" y="10160"/>
                </a:cubicBezTo>
                <a:lnTo>
                  <a:pt x="5738876" y="10160"/>
                </a:lnTo>
                <a:cubicBezTo>
                  <a:pt x="5759322" y="10160"/>
                  <a:pt x="5775959" y="26797"/>
                  <a:pt x="5775959" y="47244"/>
                </a:cubicBezTo>
                <a:lnTo>
                  <a:pt x="5775959" y="343916"/>
                </a:lnTo>
                <a:cubicBezTo>
                  <a:pt x="5775959" y="364363"/>
                  <a:pt x="5759322" y="381000"/>
                  <a:pt x="5738876" y="381000"/>
                </a:cubicBezTo>
                <a:lnTo>
                  <a:pt x="54864" y="381000"/>
                </a:lnTo>
                <a:cubicBezTo>
                  <a:pt x="34417" y="381000"/>
                  <a:pt x="17779" y="364363"/>
                  <a:pt x="17779" y="343916"/>
                </a:cubicBezTo>
                <a:lnTo>
                  <a:pt x="17779" y="4724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90650" y="1797050"/>
            <a:ext cx="806450" cy="2228850"/>
          </a:xfrm>
          <a:custGeom>
            <a:avLst/>
            <a:gdLst>
              <a:gd name="connsiteX0" fmla="*/ 17780 w 806450"/>
              <a:gd name="connsiteY0" fmla="*/ 17780 h 2228850"/>
              <a:gd name="connsiteX1" fmla="*/ 17780 w 806450"/>
              <a:gd name="connsiteY1" fmla="*/ 2228850 h 2228850"/>
              <a:gd name="connsiteX2" fmla="*/ 818895 w 806450"/>
              <a:gd name="connsiteY2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2228850">
                <a:moveTo>
                  <a:pt x="17780" y="17780"/>
                </a:moveTo>
                <a:lnTo>
                  <a:pt x="17780" y="2228850"/>
                </a:lnTo>
                <a:lnTo>
                  <a:pt x="818895" y="2228850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190750" y="3829050"/>
            <a:ext cx="5772150" cy="374650"/>
          </a:xfrm>
          <a:custGeom>
            <a:avLst/>
            <a:gdLst>
              <a:gd name="connsiteX0" fmla="*/ 17779 w 5772150"/>
              <a:gd name="connsiteY0" fmla="*/ 49784 h 374650"/>
              <a:gd name="connsiteX1" fmla="*/ 54864 w 5772150"/>
              <a:gd name="connsiteY1" fmla="*/ 12700 h 374650"/>
              <a:gd name="connsiteX2" fmla="*/ 5738876 w 5772150"/>
              <a:gd name="connsiteY2" fmla="*/ 12700 h 374650"/>
              <a:gd name="connsiteX3" fmla="*/ 5775959 w 5772150"/>
              <a:gd name="connsiteY3" fmla="*/ 49784 h 374650"/>
              <a:gd name="connsiteX4" fmla="*/ 5775959 w 5772150"/>
              <a:gd name="connsiteY4" fmla="*/ 346456 h 374650"/>
              <a:gd name="connsiteX5" fmla="*/ 5738876 w 5772150"/>
              <a:gd name="connsiteY5" fmla="*/ 383540 h 374650"/>
              <a:gd name="connsiteX6" fmla="*/ 54864 w 5772150"/>
              <a:gd name="connsiteY6" fmla="*/ 383540 h 374650"/>
              <a:gd name="connsiteX7" fmla="*/ 17779 w 5772150"/>
              <a:gd name="connsiteY7" fmla="*/ 346456 h 374650"/>
              <a:gd name="connsiteX8" fmla="*/ 17779 w 5772150"/>
              <a:gd name="connsiteY8" fmla="*/ 4978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49784"/>
                </a:moveTo>
                <a:cubicBezTo>
                  <a:pt x="17779" y="29337"/>
                  <a:pt x="34417" y="12700"/>
                  <a:pt x="54864" y="12700"/>
                </a:cubicBezTo>
                <a:lnTo>
                  <a:pt x="5738876" y="12700"/>
                </a:lnTo>
                <a:cubicBezTo>
                  <a:pt x="5759322" y="12700"/>
                  <a:pt x="5775959" y="29337"/>
                  <a:pt x="5775959" y="49784"/>
                </a:cubicBezTo>
                <a:lnTo>
                  <a:pt x="5775959" y="346456"/>
                </a:lnTo>
                <a:cubicBezTo>
                  <a:pt x="5775959" y="366903"/>
                  <a:pt x="5759322" y="383540"/>
                  <a:pt x="5738876" y="383540"/>
                </a:cubicBezTo>
                <a:lnTo>
                  <a:pt x="54864" y="383540"/>
                </a:lnTo>
                <a:cubicBezTo>
                  <a:pt x="34417" y="383540"/>
                  <a:pt x="17779" y="366903"/>
                  <a:pt x="17779" y="346456"/>
                </a:cubicBezTo>
                <a:lnTo>
                  <a:pt x="17779" y="49784"/>
                </a:lnTo>
                <a:close/>
              </a:path>
            </a:pathLst>
          </a:custGeom>
          <a:solidFill>
            <a:srgbClr val="00000E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390650" y="1797050"/>
            <a:ext cx="806450" cy="2660650"/>
          </a:xfrm>
          <a:custGeom>
            <a:avLst/>
            <a:gdLst>
              <a:gd name="connsiteX0" fmla="*/ 17780 w 806450"/>
              <a:gd name="connsiteY0" fmla="*/ 17780 h 2660650"/>
              <a:gd name="connsiteX1" fmla="*/ 17780 w 806450"/>
              <a:gd name="connsiteY1" fmla="*/ 2664079 h 2660650"/>
              <a:gd name="connsiteX2" fmla="*/ 818895 w 806450"/>
              <a:gd name="connsiteY2" fmla="*/ 2664079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2660650">
                <a:moveTo>
                  <a:pt x="17780" y="17780"/>
                </a:moveTo>
                <a:lnTo>
                  <a:pt x="17780" y="2664079"/>
                </a:lnTo>
                <a:lnTo>
                  <a:pt x="818895" y="2664079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2190750" y="4260850"/>
            <a:ext cx="5772150" cy="374650"/>
          </a:xfrm>
          <a:custGeom>
            <a:avLst/>
            <a:gdLst>
              <a:gd name="connsiteX0" fmla="*/ 17779 w 5772150"/>
              <a:gd name="connsiteY0" fmla="*/ 52324 h 374650"/>
              <a:gd name="connsiteX1" fmla="*/ 54864 w 5772150"/>
              <a:gd name="connsiteY1" fmla="*/ 15240 h 374650"/>
              <a:gd name="connsiteX2" fmla="*/ 5738876 w 5772150"/>
              <a:gd name="connsiteY2" fmla="*/ 15240 h 374650"/>
              <a:gd name="connsiteX3" fmla="*/ 5775959 w 5772150"/>
              <a:gd name="connsiteY3" fmla="*/ 52324 h 374650"/>
              <a:gd name="connsiteX4" fmla="*/ 5775959 w 5772150"/>
              <a:gd name="connsiteY4" fmla="*/ 348996 h 374650"/>
              <a:gd name="connsiteX5" fmla="*/ 5738876 w 5772150"/>
              <a:gd name="connsiteY5" fmla="*/ 386080 h 374650"/>
              <a:gd name="connsiteX6" fmla="*/ 54864 w 5772150"/>
              <a:gd name="connsiteY6" fmla="*/ 386080 h 374650"/>
              <a:gd name="connsiteX7" fmla="*/ 17779 w 5772150"/>
              <a:gd name="connsiteY7" fmla="*/ 348996 h 374650"/>
              <a:gd name="connsiteX8" fmla="*/ 17779 w 5772150"/>
              <a:gd name="connsiteY8" fmla="*/ 5232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52324"/>
                </a:moveTo>
                <a:cubicBezTo>
                  <a:pt x="17779" y="31877"/>
                  <a:pt x="34417" y="15240"/>
                  <a:pt x="54864" y="15240"/>
                </a:cubicBezTo>
                <a:lnTo>
                  <a:pt x="5738876" y="15240"/>
                </a:lnTo>
                <a:cubicBezTo>
                  <a:pt x="5759322" y="15240"/>
                  <a:pt x="5775959" y="31877"/>
                  <a:pt x="5775959" y="52324"/>
                </a:cubicBezTo>
                <a:lnTo>
                  <a:pt x="5775959" y="348996"/>
                </a:lnTo>
                <a:cubicBezTo>
                  <a:pt x="5775959" y="369443"/>
                  <a:pt x="5759322" y="386080"/>
                  <a:pt x="5738876" y="386080"/>
                </a:cubicBezTo>
                <a:lnTo>
                  <a:pt x="54864" y="386080"/>
                </a:lnTo>
                <a:cubicBezTo>
                  <a:pt x="34417" y="386080"/>
                  <a:pt x="17779" y="369443"/>
                  <a:pt x="17779" y="348996"/>
                </a:cubicBezTo>
                <a:lnTo>
                  <a:pt x="17779" y="5232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390650" y="1797050"/>
            <a:ext cx="806450" cy="3092450"/>
          </a:xfrm>
          <a:custGeom>
            <a:avLst/>
            <a:gdLst>
              <a:gd name="connsiteX0" fmla="*/ 17780 w 806450"/>
              <a:gd name="connsiteY0" fmla="*/ 17780 h 3092450"/>
              <a:gd name="connsiteX1" fmla="*/ 17780 w 806450"/>
              <a:gd name="connsiteY1" fmla="*/ 3099308 h 3092450"/>
              <a:gd name="connsiteX2" fmla="*/ 818895 w 806450"/>
              <a:gd name="connsiteY2" fmla="*/ 3099308 h 309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3092450">
                <a:moveTo>
                  <a:pt x="17780" y="17780"/>
                </a:moveTo>
                <a:lnTo>
                  <a:pt x="17780" y="3099308"/>
                </a:lnTo>
                <a:lnTo>
                  <a:pt x="818895" y="3099308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2190750" y="4705350"/>
            <a:ext cx="5772150" cy="374650"/>
          </a:xfrm>
          <a:custGeom>
            <a:avLst/>
            <a:gdLst>
              <a:gd name="connsiteX0" fmla="*/ 17779 w 5772150"/>
              <a:gd name="connsiteY0" fmla="*/ 44704 h 374650"/>
              <a:gd name="connsiteX1" fmla="*/ 54864 w 5772150"/>
              <a:gd name="connsiteY1" fmla="*/ 7620 h 374650"/>
              <a:gd name="connsiteX2" fmla="*/ 5738876 w 5772150"/>
              <a:gd name="connsiteY2" fmla="*/ 7620 h 374650"/>
              <a:gd name="connsiteX3" fmla="*/ 5775959 w 5772150"/>
              <a:gd name="connsiteY3" fmla="*/ 44704 h 374650"/>
              <a:gd name="connsiteX4" fmla="*/ 5775959 w 5772150"/>
              <a:gd name="connsiteY4" fmla="*/ 341376 h 374650"/>
              <a:gd name="connsiteX5" fmla="*/ 5738876 w 5772150"/>
              <a:gd name="connsiteY5" fmla="*/ 378460 h 374650"/>
              <a:gd name="connsiteX6" fmla="*/ 54864 w 5772150"/>
              <a:gd name="connsiteY6" fmla="*/ 378460 h 374650"/>
              <a:gd name="connsiteX7" fmla="*/ 17779 w 5772150"/>
              <a:gd name="connsiteY7" fmla="*/ 341376 h 374650"/>
              <a:gd name="connsiteX8" fmla="*/ 17779 w 5772150"/>
              <a:gd name="connsiteY8" fmla="*/ 4470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44704"/>
                </a:moveTo>
                <a:cubicBezTo>
                  <a:pt x="17779" y="24257"/>
                  <a:pt x="34417" y="7620"/>
                  <a:pt x="54864" y="7620"/>
                </a:cubicBezTo>
                <a:lnTo>
                  <a:pt x="5738876" y="7620"/>
                </a:lnTo>
                <a:cubicBezTo>
                  <a:pt x="5759322" y="7620"/>
                  <a:pt x="5775959" y="24257"/>
                  <a:pt x="5775959" y="44704"/>
                </a:cubicBezTo>
                <a:lnTo>
                  <a:pt x="5775959" y="341376"/>
                </a:lnTo>
                <a:cubicBezTo>
                  <a:pt x="5775959" y="361823"/>
                  <a:pt x="5759322" y="378460"/>
                  <a:pt x="5738876" y="378460"/>
                </a:cubicBezTo>
                <a:lnTo>
                  <a:pt x="54864" y="378460"/>
                </a:lnTo>
                <a:cubicBezTo>
                  <a:pt x="34417" y="378460"/>
                  <a:pt x="17779" y="361823"/>
                  <a:pt x="17779" y="341376"/>
                </a:cubicBezTo>
                <a:lnTo>
                  <a:pt x="17779" y="447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390650" y="1797050"/>
            <a:ext cx="806450" cy="3575050"/>
          </a:xfrm>
          <a:custGeom>
            <a:avLst/>
            <a:gdLst>
              <a:gd name="connsiteX0" fmla="*/ 17780 w 806450"/>
              <a:gd name="connsiteY0" fmla="*/ 17780 h 3575050"/>
              <a:gd name="connsiteX1" fmla="*/ 17780 w 806450"/>
              <a:gd name="connsiteY1" fmla="*/ 3582035 h 3575050"/>
              <a:gd name="connsiteX2" fmla="*/ 818895 w 806450"/>
              <a:gd name="connsiteY2" fmla="*/ 3582035 h 357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3575050">
                <a:moveTo>
                  <a:pt x="17780" y="17780"/>
                </a:moveTo>
                <a:lnTo>
                  <a:pt x="17780" y="3582035"/>
                </a:lnTo>
                <a:lnTo>
                  <a:pt x="818895" y="3582035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2190750" y="5187950"/>
            <a:ext cx="5772150" cy="374650"/>
          </a:xfrm>
          <a:custGeom>
            <a:avLst/>
            <a:gdLst>
              <a:gd name="connsiteX0" fmla="*/ 17779 w 5772150"/>
              <a:gd name="connsiteY0" fmla="*/ 44704 h 374650"/>
              <a:gd name="connsiteX1" fmla="*/ 54864 w 5772150"/>
              <a:gd name="connsiteY1" fmla="*/ 7620 h 374650"/>
              <a:gd name="connsiteX2" fmla="*/ 5738876 w 5772150"/>
              <a:gd name="connsiteY2" fmla="*/ 7620 h 374650"/>
              <a:gd name="connsiteX3" fmla="*/ 5775959 w 5772150"/>
              <a:gd name="connsiteY3" fmla="*/ 44704 h 374650"/>
              <a:gd name="connsiteX4" fmla="*/ 5775959 w 5772150"/>
              <a:gd name="connsiteY4" fmla="*/ 341376 h 374650"/>
              <a:gd name="connsiteX5" fmla="*/ 5738876 w 5772150"/>
              <a:gd name="connsiteY5" fmla="*/ 378460 h 374650"/>
              <a:gd name="connsiteX6" fmla="*/ 54864 w 5772150"/>
              <a:gd name="connsiteY6" fmla="*/ 378460 h 374650"/>
              <a:gd name="connsiteX7" fmla="*/ 17779 w 5772150"/>
              <a:gd name="connsiteY7" fmla="*/ 341376 h 374650"/>
              <a:gd name="connsiteX8" fmla="*/ 17779 w 5772150"/>
              <a:gd name="connsiteY8" fmla="*/ 4470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150" h="374650">
                <a:moveTo>
                  <a:pt x="17779" y="44704"/>
                </a:moveTo>
                <a:cubicBezTo>
                  <a:pt x="17779" y="24257"/>
                  <a:pt x="34417" y="7620"/>
                  <a:pt x="54864" y="7620"/>
                </a:cubicBezTo>
                <a:lnTo>
                  <a:pt x="5738876" y="7620"/>
                </a:lnTo>
                <a:cubicBezTo>
                  <a:pt x="5759322" y="7620"/>
                  <a:pt x="5775959" y="24257"/>
                  <a:pt x="5775959" y="44704"/>
                </a:cubicBezTo>
                <a:lnTo>
                  <a:pt x="5775959" y="341376"/>
                </a:lnTo>
                <a:cubicBezTo>
                  <a:pt x="5775959" y="361823"/>
                  <a:pt x="5759322" y="378460"/>
                  <a:pt x="5738876" y="378460"/>
                </a:cubicBezTo>
                <a:lnTo>
                  <a:pt x="54864" y="378460"/>
                </a:lnTo>
                <a:cubicBezTo>
                  <a:pt x="34417" y="378460"/>
                  <a:pt x="17779" y="361823"/>
                  <a:pt x="17779" y="341376"/>
                </a:cubicBezTo>
                <a:lnTo>
                  <a:pt x="17779" y="447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2346325" y="1407540"/>
            <a:ext cx="5534843" cy="422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43585">
              <a:lnSpc>
                <a:spcPct val="10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Bu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Haftaki</a:t>
            </a:r>
            <a:r>
              <a:rPr lang="en-US" altLang="zh-CN" sz="30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Konular</a:t>
            </a:r>
          </a:p>
          <a:p>
            <a:pPr>
              <a:lnSpc>
                <a:spcPts val="515"/>
              </a:lnSpc>
            </a:pPr>
            <a:endParaRPr lang="en-US" dirty="0" smtClean="0"/>
          </a:p>
          <a:p>
            <a:pPr marL="15239" hangingPunct="0">
              <a:lnSpc>
                <a:spcPct val="189166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Genel</a:t>
            </a:r>
            <a:r>
              <a:rPr lang="en-US" altLang="zh-CN" sz="16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16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Yazılım</a:t>
            </a:r>
            <a:r>
              <a:rPr lang="en-US" altLang="zh-CN" sz="16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Mühendislik</a:t>
            </a:r>
            <a:r>
              <a:rPr lang="en-US" altLang="zh-CN" sz="16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Tasarımı</a:t>
            </a:r>
            <a:r>
              <a:rPr lang="en-US" altLang="zh-CN" sz="16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Süreci….…………………….…...7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16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Tasarıma</a:t>
            </a:r>
            <a:r>
              <a:rPr lang="en-US" altLang="zh-CN" sz="16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Etki</a:t>
            </a:r>
            <a:r>
              <a:rPr lang="en-US" altLang="zh-CN" sz="16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Eden</a:t>
            </a:r>
            <a:r>
              <a:rPr lang="en-US" altLang="zh-CN" sz="16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Faktörler……………….…….…..................11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1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Tasarım</a:t>
            </a:r>
            <a:r>
              <a:rPr lang="en-US" altLang="zh-CN" sz="16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Süreci……………………………………………………………….12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Spesifikasyon</a:t>
            </a:r>
            <a:r>
              <a:rPr lang="en-US" altLang="zh-CN"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Notasyonları………………………………………….…17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Kutu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çizgi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diyagramları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</a:rPr>
              <a:t>………………………………………..…………….…25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Ortak</a:t>
            </a:r>
            <a:r>
              <a:rPr lang="en-US" altLang="zh-CN" sz="160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UML</a:t>
            </a:r>
            <a:r>
              <a:rPr lang="en-US" altLang="zh-CN" sz="1600" spc="-1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Notasyonları………………………………………………………….…28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Sağlanan</a:t>
            </a:r>
            <a:r>
              <a:rPr lang="en-US" altLang="zh-CN" sz="16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16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Gereksinilen</a:t>
            </a:r>
            <a:r>
              <a:rPr lang="en-US" altLang="zh-CN" sz="16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Arabirimler………………………..…………….…39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Mantıksal</a:t>
            </a:r>
            <a:r>
              <a:rPr lang="en-US" altLang="zh-CN" sz="16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16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Fiziksel</a:t>
            </a:r>
            <a:r>
              <a:rPr lang="en-US" altLang="zh-CN" sz="16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</a:rPr>
              <a:t>Mimari…………………………………………..……….…44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2202180"/>
            <a:ext cx="4960620" cy="3665220"/>
          </a:xfrm>
          <a:prstGeom prst="rect">
            <a:avLst/>
          </a:prstGeom>
        </p:spPr>
      </p:pic>
      <p:sp>
        <p:nvSpPr>
          <p:cNvPr id="2" name="TextBox 130"/>
          <p:cNvSpPr txBox="1"/>
          <p:nvPr/>
        </p:nvSpPr>
        <p:spPr>
          <a:xfrm>
            <a:off x="2293366" y="409128"/>
            <a:ext cx="4574515" cy="1352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dirty="0">
                <a:solidFill>
                  <a:srgbClr val="006EBF"/>
                </a:solidFill>
                <a:latin typeface="Arial"/>
                <a:ea typeface="Arial"/>
              </a:rPr>
              <a:t>Mimari</a:t>
            </a:r>
            <a:r>
              <a:rPr lang="en-US" altLang="zh-CN" sz="4400" spc="1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4400" spc="-5" dirty="0">
                <a:solidFill>
                  <a:srgbClr val="006EBF"/>
                </a:solidFill>
                <a:latin typeface="Arial"/>
                <a:ea typeface="Arial"/>
              </a:rPr>
              <a:t>Modelleme</a:t>
            </a:r>
          </a:p>
          <a:p>
            <a:pPr marL="0" indent="716152">
              <a:lnSpc>
                <a:spcPct val="100000"/>
              </a:lnSpc>
            </a:pPr>
            <a:r>
              <a:rPr lang="en-US" altLang="zh-CN" sz="4400" spc="-5" dirty="0">
                <a:solidFill>
                  <a:srgbClr val="006EBF"/>
                </a:solidFill>
                <a:latin typeface="Arial"/>
                <a:ea typeface="Arial"/>
              </a:rPr>
              <a:t>Nota</a:t>
            </a:r>
            <a:r>
              <a:rPr lang="en-US" altLang="zh-CN" sz="4400" dirty="0">
                <a:solidFill>
                  <a:srgbClr val="006EBF"/>
                </a:solidFill>
                <a:latin typeface="Arial"/>
                <a:ea typeface="Arial"/>
              </a:rPr>
              <a:t>syonları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2430780"/>
            <a:ext cx="2346960" cy="2308860"/>
          </a:xfrm>
          <a:prstGeom prst="rect">
            <a:avLst/>
          </a:prstGeom>
        </p:spPr>
      </p:pic>
      <p:sp>
        <p:nvSpPr>
          <p:cNvPr id="2" name="TextBox 136"/>
          <p:cNvSpPr txBox="1"/>
          <p:nvPr/>
        </p:nvSpPr>
        <p:spPr>
          <a:xfrm>
            <a:off x="914717" y="1019476"/>
            <a:ext cx="6387269" cy="483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modellemede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kullanılan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notasyonları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göster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mek</a:t>
            </a:r>
          </a:p>
          <a:p>
            <a:pPr marL="0" indent="109219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0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Box-and-line</a:t>
            </a:r>
            <a:r>
              <a:rPr lang="en-US" altLang="zh-CN" sz="2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</a:p>
          <a:p>
            <a:pPr marL="0" indent="109219">
              <a:lnSpc>
                <a:spcPct val="100000"/>
              </a:lnSpc>
              <a:spcBef>
                <a:spcPts val="35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package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</a:p>
          <a:p>
            <a:pPr marL="109219" hangingPunct="0">
              <a:lnSpc>
                <a:spcPct val="114583"/>
              </a:lnSpc>
              <a:spcBef>
                <a:spcPts val="1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5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component</a:t>
            </a:r>
            <a:r>
              <a:rPr lang="en-US" altLang="zh-CN" sz="20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5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deployment</a:t>
            </a:r>
            <a:r>
              <a:rPr lang="en-US" altLang="zh-CN" sz="20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marL="109219" indent="-109219" hangingPunct="0">
              <a:lnSpc>
                <a:spcPct val="95416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Ortak</a:t>
            </a:r>
            <a:r>
              <a:rPr lang="en-US" altLang="zh-CN" sz="24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notasyonlarını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7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Notes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8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Constraints</a:t>
            </a:r>
          </a:p>
          <a:p>
            <a:pPr marL="0" indent="109219">
              <a:lnSpc>
                <a:spcPct val="100000"/>
              </a:lnSpc>
              <a:spcBef>
                <a:spcPts val="35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5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Properties</a:t>
            </a:r>
          </a:p>
          <a:p>
            <a:pPr marL="0" indent="109219">
              <a:lnSpc>
                <a:spcPct val="100000"/>
              </a:lnSpc>
              <a:spcBef>
                <a:spcPts val="354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6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Stereotypes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4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4107179"/>
            <a:ext cx="3246120" cy="2362200"/>
          </a:xfrm>
          <a:prstGeom prst="rect">
            <a:avLst/>
          </a:prstGeom>
        </p:spPr>
      </p:pic>
      <p:sp>
        <p:nvSpPr>
          <p:cNvPr id="2" name="TextBox 142"/>
          <p:cNvSpPr txBox="1"/>
          <p:nvPr/>
        </p:nvSpPr>
        <p:spPr>
          <a:xfrm>
            <a:off x="823277" y="1019476"/>
            <a:ext cx="6815066" cy="3417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Kutu-ve-çizgi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(Box-and-line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diagrams)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notasyonları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Paketler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(Packages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and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package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diagrams)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(Components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and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component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Nodes,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artifacts,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deployment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diagrams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7"/>
          <p:cNvSpPr txBox="1"/>
          <p:nvPr/>
        </p:nvSpPr>
        <p:spPr>
          <a:xfrm>
            <a:off x="823277" y="592208"/>
            <a:ext cx="7397008" cy="3618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hangingPunct="0">
              <a:lnSpc>
                <a:spcPct val="95416"/>
              </a:lnSpc>
            </a:pP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Kutu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Çizgi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(Box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000" spc="-104" dirty="0">
                <a:solidFill>
                  <a:srgbClr val="3F3F3F"/>
                </a:solidFill>
                <a:latin typeface="Calibri"/>
                <a:ea typeface="Calibri"/>
              </a:rPr>
              <a:t>and</a:t>
            </a:r>
            <a:r>
              <a:rPr lang="en-US" altLang="zh-CN" sz="4000" spc="-65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69" dirty="0">
                <a:solidFill>
                  <a:srgbClr val="3F3F3F"/>
                </a:solidFill>
                <a:latin typeface="Calibri"/>
                <a:ea typeface="Calibri"/>
              </a:rPr>
              <a:t>Line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9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Çizgilerle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birleştirilen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simgeler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(kutular,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icon’lar)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şeklindedir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Oluşuma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kurallar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yoktur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statik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dinamik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kullanılırlar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Lejant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(gösterge)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eklenmesi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olur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1897380"/>
            <a:ext cx="3832860" cy="3627120"/>
          </a:xfrm>
          <a:prstGeom prst="rect">
            <a:avLst/>
          </a:prstGeom>
        </p:spPr>
      </p:pic>
      <p:sp>
        <p:nvSpPr>
          <p:cNvPr id="2" name="TextBox 153"/>
          <p:cNvSpPr txBox="1"/>
          <p:nvPr/>
        </p:nvSpPr>
        <p:spPr>
          <a:xfrm>
            <a:off x="914717" y="1019476"/>
            <a:ext cx="741676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Kutu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Çizgi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9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5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7"/>
          <p:cNvSpPr txBox="1"/>
          <p:nvPr/>
        </p:nvSpPr>
        <p:spPr>
          <a:xfrm>
            <a:off x="865822" y="372157"/>
            <a:ext cx="7158550" cy="4437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8894" hangingPunct="0">
              <a:lnSpc>
                <a:spcPct val="95416"/>
              </a:lnSpc>
            </a:pP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Kutu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34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ea typeface="Calibri"/>
              </a:rPr>
              <a:t>Çizgi</a:t>
            </a:r>
            <a:r>
              <a:rPr lang="en-US" altLang="zh-CN" sz="4800" spc="-5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Kurall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arı</a:t>
            </a:r>
          </a:p>
          <a:p>
            <a:pPr>
              <a:lnSpc>
                <a:spcPts val="15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Kutu-ve-çizgi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diyagramlarını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yalnızca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standart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notasyonların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yetersiz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kaldığı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durumlarda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kullanın.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Kutuları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çizgileri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basit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sade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tutun.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şeyler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semboller/simgeler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kullanın.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diyagramlarda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tutarlı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şekilde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kullanın.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isimlendirirken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gramer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kurallarına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uyun.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Statik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dinamik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birlikte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kullanmayın.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6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2"/>
          <p:cNvSpPr txBox="1"/>
          <p:nvPr/>
        </p:nvSpPr>
        <p:spPr>
          <a:xfrm>
            <a:off x="914717" y="1019476"/>
            <a:ext cx="7287311" cy="4367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44" dirty="0">
                <a:solidFill>
                  <a:srgbClr val="3F3F3F"/>
                </a:solidFill>
                <a:latin typeface="Calibri"/>
                <a:ea typeface="Calibri"/>
              </a:rPr>
              <a:t>UML’de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Notlar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3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Kısıtlar</a:t>
            </a:r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Not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(Note)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—Model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elemanlarına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kesik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çizgiyle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bağlanan,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köşesi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kıvrılmış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kutu</a:t>
            </a:r>
          </a:p>
          <a:p>
            <a:pPr marL="109219" hangingPunct="0">
              <a:lnSpc>
                <a:spcPct val="127499"/>
              </a:lnSpc>
              <a:spcBef>
                <a:spcPts val="189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İsteğe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bağlı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metin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içerebilir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Yorumlar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belirtimler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kullanılır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Kısıt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(Constraint)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—Model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elemanları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belirtilen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varlıklar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sağlanması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koşulu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ifade</a:t>
            </a:r>
          </a:p>
          <a:p>
            <a:pPr marL="109219" hangingPunct="0">
              <a:lnSpc>
                <a:spcPct val="127499"/>
              </a:lnSpc>
              <a:spcBef>
                <a:spcPts val="189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Küme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parantezi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yazılır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{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}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1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ea typeface="Calibri"/>
              </a:rPr>
              <a:t>elemanlarının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yanında</a:t>
            </a:r>
          </a:p>
          <a:p>
            <a:pPr marL="0" indent="109219">
              <a:lnSpc>
                <a:spcPct val="100000"/>
              </a:lnSpc>
              <a:spcBef>
                <a:spcPts val="309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elemanlarını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bağlayan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kesik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çizgilerin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yanında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6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4541520"/>
            <a:ext cx="3154680" cy="1775460"/>
          </a:xfrm>
          <a:prstGeom prst="rect">
            <a:avLst/>
          </a:prstGeom>
        </p:spPr>
      </p:pic>
      <p:sp>
        <p:nvSpPr>
          <p:cNvPr id="2" name="TextBox 168"/>
          <p:cNvSpPr txBox="1"/>
          <p:nvPr/>
        </p:nvSpPr>
        <p:spPr>
          <a:xfrm>
            <a:off x="914717" y="1074166"/>
            <a:ext cx="7416767" cy="5661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129" dirty="0">
                <a:solidFill>
                  <a:srgbClr val="3F3F3F"/>
                </a:solidFill>
                <a:latin typeface="Calibri"/>
                <a:ea typeface="Calibri"/>
              </a:rPr>
              <a:t>UML’de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Özellikler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1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Stereotipler</a:t>
            </a:r>
          </a:p>
          <a:p>
            <a:pPr>
              <a:lnSpc>
                <a:spcPts val="1585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Özellik</a:t>
            </a:r>
            <a:r>
              <a:rPr lang="en-US" altLang="zh-CN" sz="2000" b="1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(Property)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elemanı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belirtilen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varlığın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karakte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ristiği</a:t>
            </a:r>
          </a:p>
          <a:p>
            <a:pPr marL="0" indent="109219">
              <a:lnSpc>
                <a:spcPct val="100000"/>
              </a:lnSpc>
              <a:spcBef>
                <a:spcPts val="14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Küme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parantezi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etiketli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değerlerin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listesi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Etiketli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değer: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etiket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=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değer</a:t>
            </a:r>
          </a:p>
          <a:p>
            <a:pPr marL="0" indent="109219">
              <a:lnSpc>
                <a:spcPct val="100000"/>
              </a:lnSpc>
              <a:spcBef>
                <a:spcPts val="37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True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Boolean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özellikler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değer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eşittir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simgesi</a:t>
            </a:r>
            <a:r>
              <a:rPr lang="en-US" altLang="zh-CN" sz="1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yazılmayabilir.</a:t>
            </a:r>
          </a:p>
          <a:p>
            <a:pPr>
              <a:lnSpc>
                <a:spcPts val="1560"/>
              </a:lnSpc>
            </a:pPr>
            <a:endParaRPr lang="en-US" dirty="0" smtClean="0"/>
          </a:p>
          <a:p>
            <a:pPr marL="109219" indent="-109219" hangingPunct="0">
              <a:lnSpc>
                <a:spcPct val="95833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Stereotip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(Stereotype)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—Daha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anlam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verilen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Simgeler,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renkler,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grafiklerle</a:t>
            </a:r>
            <a:r>
              <a:rPr lang="en-US" altLang="zh-CN" sz="18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gösterilir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292100" indent="-182880" hangingPunct="0">
              <a:lnSpc>
                <a:spcPct val="95416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Stereotip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anahtar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sözcükleri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özel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çift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tırnaklar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arasına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yazılır,</a:t>
            </a:r>
            <a:r>
              <a:rPr lang="en-US" altLang="zh-CN" sz="18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örneğin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spc="-15" dirty="0">
                <a:solidFill>
                  <a:srgbClr val="3F3F3F"/>
                </a:solidFill>
                <a:latin typeface="Calibri"/>
                <a:ea typeface="Calibri"/>
              </a:rPr>
              <a:t>«</a:t>
            </a:r>
            <a:r>
              <a:rPr lang="en-US" altLang="zh-CN" sz="1800" b="1" spc="-10" dirty="0">
                <a:solidFill>
                  <a:srgbClr val="3F3F3F"/>
                </a:solidFill>
                <a:latin typeface="Calibri"/>
                <a:ea typeface="Calibri"/>
              </a:rPr>
              <a:t>interface»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70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1897380"/>
            <a:ext cx="4960620" cy="3733800"/>
          </a:xfrm>
          <a:prstGeom prst="rect">
            <a:avLst/>
          </a:prstGeom>
        </p:spPr>
      </p:pic>
      <p:sp>
        <p:nvSpPr>
          <p:cNvPr id="2" name="TextBox 173"/>
          <p:cNvSpPr txBox="1"/>
          <p:nvPr/>
        </p:nvSpPr>
        <p:spPr>
          <a:xfrm>
            <a:off x="914717" y="1019476"/>
            <a:ext cx="5844927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Ortak</a:t>
            </a:r>
            <a:r>
              <a:rPr lang="en-US" altLang="zh-CN" sz="48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Elemanlara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Örnek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1973580"/>
            <a:ext cx="4998720" cy="2270760"/>
          </a:xfrm>
          <a:prstGeom prst="rect">
            <a:avLst/>
          </a:prstGeom>
        </p:spPr>
      </p:pic>
      <p:sp>
        <p:nvSpPr>
          <p:cNvPr id="2" name="Freeform 179"/>
          <p:cNvSpPr/>
          <p:nvPr/>
        </p:nvSpPr>
        <p:spPr>
          <a:xfrm>
            <a:off x="2125979" y="1973579"/>
            <a:ext cx="4986020" cy="2242820"/>
          </a:xfrm>
          <a:custGeom>
            <a:avLst/>
            <a:gdLst>
              <a:gd name="connsiteX0" fmla="*/ 15240 w 4986020"/>
              <a:gd name="connsiteY0" fmla="*/ 381889 h 2242820"/>
              <a:gd name="connsiteX1" fmla="*/ 389509 w 4986020"/>
              <a:gd name="connsiteY1" fmla="*/ 7620 h 2242820"/>
              <a:gd name="connsiteX2" fmla="*/ 4616830 w 4986020"/>
              <a:gd name="connsiteY2" fmla="*/ 7620 h 2242820"/>
              <a:gd name="connsiteX3" fmla="*/ 4991100 w 4986020"/>
              <a:gd name="connsiteY3" fmla="*/ 381889 h 2242820"/>
              <a:gd name="connsiteX4" fmla="*/ 4991100 w 4986020"/>
              <a:gd name="connsiteY4" fmla="*/ 1878711 h 2242820"/>
              <a:gd name="connsiteX5" fmla="*/ 4616830 w 4986020"/>
              <a:gd name="connsiteY5" fmla="*/ 2252980 h 2242820"/>
              <a:gd name="connsiteX6" fmla="*/ 389509 w 4986020"/>
              <a:gd name="connsiteY6" fmla="*/ 2252980 h 2242820"/>
              <a:gd name="connsiteX7" fmla="*/ 15240 w 4986020"/>
              <a:gd name="connsiteY7" fmla="*/ 1878711 h 2242820"/>
              <a:gd name="connsiteX8" fmla="*/ 15240 w 4986020"/>
              <a:gd name="connsiteY8" fmla="*/ 381889 h 22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6020" h="2242820">
                <a:moveTo>
                  <a:pt x="15240" y="381889"/>
                </a:moveTo>
                <a:cubicBezTo>
                  <a:pt x="15240" y="175133"/>
                  <a:pt x="182752" y="7620"/>
                  <a:pt x="389509" y="7620"/>
                </a:cubicBezTo>
                <a:lnTo>
                  <a:pt x="4616830" y="7620"/>
                </a:lnTo>
                <a:cubicBezTo>
                  <a:pt x="4823587" y="7620"/>
                  <a:pt x="4991100" y="175133"/>
                  <a:pt x="4991100" y="381889"/>
                </a:cubicBezTo>
                <a:lnTo>
                  <a:pt x="4991100" y="1878711"/>
                </a:lnTo>
                <a:cubicBezTo>
                  <a:pt x="4991100" y="2085467"/>
                  <a:pt x="4823587" y="2252980"/>
                  <a:pt x="4616830" y="2252980"/>
                </a:cubicBezTo>
                <a:lnTo>
                  <a:pt x="389509" y="2252980"/>
                </a:lnTo>
                <a:cubicBezTo>
                  <a:pt x="182752" y="2252980"/>
                  <a:pt x="15240" y="2085467"/>
                  <a:pt x="15240" y="1878711"/>
                </a:cubicBezTo>
                <a:lnTo>
                  <a:pt x="15240" y="38188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2049779" y="1948179"/>
            <a:ext cx="4998720" cy="2179320"/>
          </a:xfrm>
          <a:custGeom>
            <a:avLst/>
            <a:gdLst>
              <a:gd name="connsiteX0" fmla="*/ 7620 w 4998720"/>
              <a:gd name="connsiteY0" fmla="*/ 376809 h 2179320"/>
              <a:gd name="connsiteX1" fmla="*/ 369189 w 4998720"/>
              <a:gd name="connsiteY1" fmla="*/ 15240 h 2179320"/>
              <a:gd name="connsiteX2" fmla="*/ 4647311 w 4998720"/>
              <a:gd name="connsiteY2" fmla="*/ 15240 h 2179320"/>
              <a:gd name="connsiteX3" fmla="*/ 5008879 w 4998720"/>
              <a:gd name="connsiteY3" fmla="*/ 376809 h 2179320"/>
              <a:gd name="connsiteX4" fmla="*/ 5008879 w 4998720"/>
              <a:gd name="connsiteY4" fmla="*/ 1822831 h 2179320"/>
              <a:gd name="connsiteX5" fmla="*/ 4647311 w 4998720"/>
              <a:gd name="connsiteY5" fmla="*/ 2184400 h 2179320"/>
              <a:gd name="connsiteX6" fmla="*/ 369189 w 4998720"/>
              <a:gd name="connsiteY6" fmla="*/ 2184400 h 2179320"/>
              <a:gd name="connsiteX7" fmla="*/ 7620 w 4998720"/>
              <a:gd name="connsiteY7" fmla="*/ 1822831 h 2179320"/>
              <a:gd name="connsiteX8" fmla="*/ 7620 w 4998720"/>
              <a:gd name="connsiteY8" fmla="*/ 376809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8720" h="2179320">
                <a:moveTo>
                  <a:pt x="7620" y="376809"/>
                </a:moveTo>
                <a:cubicBezTo>
                  <a:pt x="7620" y="177165"/>
                  <a:pt x="169545" y="15240"/>
                  <a:pt x="369189" y="15240"/>
                </a:cubicBezTo>
                <a:lnTo>
                  <a:pt x="4647311" y="15240"/>
                </a:lnTo>
                <a:cubicBezTo>
                  <a:pt x="4846954" y="15240"/>
                  <a:pt x="5008879" y="177165"/>
                  <a:pt x="5008879" y="376809"/>
                </a:cubicBezTo>
                <a:lnTo>
                  <a:pt x="5008879" y="1822831"/>
                </a:lnTo>
                <a:cubicBezTo>
                  <a:pt x="5008879" y="2022475"/>
                  <a:pt x="4846954" y="2184400"/>
                  <a:pt x="4647311" y="2184400"/>
                </a:cubicBezTo>
                <a:lnTo>
                  <a:pt x="369189" y="2184400"/>
                </a:lnTo>
                <a:cubicBezTo>
                  <a:pt x="169545" y="2184400"/>
                  <a:pt x="7620" y="2022475"/>
                  <a:pt x="7620" y="1822831"/>
                </a:cubicBezTo>
                <a:lnTo>
                  <a:pt x="7620" y="3768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2049779" y="1948179"/>
            <a:ext cx="4998720" cy="2179320"/>
          </a:xfrm>
          <a:custGeom>
            <a:avLst/>
            <a:gdLst>
              <a:gd name="connsiteX0" fmla="*/ 7620 w 4998720"/>
              <a:gd name="connsiteY0" fmla="*/ 376809 h 2179320"/>
              <a:gd name="connsiteX1" fmla="*/ 369189 w 4998720"/>
              <a:gd name="connsiteY1" fmla="*/ 15240 h 2179320"/>
              <a:gd name="connsiteX2" fmla="*/ 4647311 w 4998720"/>
              <a:gd name="connsiteY2" fmla="*/ 15240 h 2179320"/>
              <a:gd name="connsiteX3" fmla="*/ 5008879 w 4998720"/>
              <a:gd name="connsiteY3" fmla="*/ 376809 h 2179320"/>
              <a:gd name="connsiteX4" fmla="*/ 5008879 w 4998720"/>
              <a:gd name="connsiteY4" fmla="*/ 1822831 h 2179320"/>
              <a:gd name="connsiteX5" fmla="*/ 4647311 w 4998720"/>
              <a:gd name="connsiteY5" fmla="*/ 2184400 h 2179320"/>
              <a:gd name="connsiteX6" fmla="*/ 369189 w 4998720"/>
              <a:gd name="connsiteY6" fmla="*/ 2184400 h 2179320"/>
              <a:gd name="connsiteX7" fmla="*/ 7620 w 4998720"/>
              <a:gd name="connsiteY7" fmla="*/ 1822831 h 2179320"/>
              <a:gd name="connsiteX8" fmla="*/ 7620 w 4998720"/>
              <a:gd name="connsiteY8" fmla="*/ 376809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8720" h="2179320">
                <a:moveTo>
                  <a:pt x="7620" y="376809"/>
                </a:moveTo>
                <a:cubicBezTo>
                  <a:pt x="7620" y="177165"/>
                  <a:pt x="169545" y="15240"/>
                  <a:pt x="369189" y="15240"/>
                </a:cubicBezTo>
                <a:lnTo>
                  <a:pt x="4647311" y="15240"/>
                </a:lnTo>
                <a:cubicBezTo>
                  <a:pt x="4846954" y="15240"/>
                  <a:pt x="5008879" y="177165"/>
                  <a:pt x="5008879" y="376809"/>
                </a:cubicBezTo>
                <a:lnTo>
                  <a:pt x="5008879" y="1822831"/>
                </a:lnTo>
                <a:cubicBezTo>
                  <a:pt x="5008879" y="2022475"/>
                  <a:pt x="4846954" y="2184400"/>
                  <a:pt x="4647311" y="2184400"/>
                </a:cubicBezTo>
                <a:lnTo>
                  <a:pt x="369189" y="2184400"/>
                </a:lnTo>
                <a:cubicBezTo>
                  <a:pt x="169545" y="2184400"/>
                  <a:pt x="7620" y="2022475"/>
                  <a:pt x="7620" y="1822831"/>
                </a:cubicBezTo>
                <a:lnTo>
                  <a:pt x="7620" y="37680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2"/>
          <p:cNvSpPr txBox="1"/>
          <p:nvPr/>
        </p:nvSpPr>
        <p:spPr>
          <a:xfrm>
            <a:off x="651827" y="1187624"/>
            <a:ext cx="7751514" cy="5548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2890">
              <a:lnSpc>
                <a:spcPct val="100000"/>
              </a:lnSpc>
            </a:pPr>
            <a:r>
              <a:rPr lang="en-US" altLang="zh-CN" sz="3600" spc="-114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36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69" dirty="0">
                <a:solidFill>
                  <a:srgbClr val="3F3F3F"/>
                </a:solidFill>
                <a:latin typeface="Calibri"/>
                <a:ea typeface="Calibri"/>
              </a:rPr>
              <a:t>Bağımlılık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5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3600" spc="-89" dirty="0">
                <a:solidFill>
                  <a:srgbClr val="3F3F3F"/>
                </a:solidFill>
                <a:latin typeface="Calibri"/>
                <a:ea typeface="Calibri"/>
              </a:rPr>
              <a:t>Dependency</a:t>
            </a:r>
            <a:r>
              <a:rPr lang="en-US" altLang="zh-CN" sz="3600" spc="-64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36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55" dirty="0">
                <a:solidFill>
                  <a:srgbClr val="3F3F3F"/>
                </a:solidFill>
                <a:latin typeface="Calibri"/>
                <a:ea typeface="Calibri"/>
              </a:rPr>
              <a:t>İlişkileri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1603438">
              <a:lnSpc>
                <a:spcPct val="100000"/>
              </a:lnSpc>
            </a:pP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iki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varlık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olmak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üzere;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'da</a:t>
            </a:r>
            <a:r>
              <a:rPr lang="en-US" altLang="zh-CN" sz="210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(bağımsız</a:t>
            </a:r>
          </a:p>
          <a:p>
            <a:pPr marL="1603438" hangingPunct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independent)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değişiklik</a:t>
            </a:r>
            <a:r>
              <a:rPr lang="en-US" altLang="zh-CN" sz="21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'yi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(bağımlı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dependent)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etkiliyorsa,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21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bağımlılık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ilişkisi</a:t>
            </a:r>
            <a:r>
              <a:rPr lang="en-US" altLang="zh-CN" sz="2100" b="1" spc="-13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(dependency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25" dirty="0">
                <a:solidFill>
                  <a:srgbClr val="000000"/>
                </a:solidFill>
                <a:latin typeface="Calibri"/>
                <a:ea typeface="Calibri"/>
              </a:rPr>
              <a:t>relation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r>
              <a:rPr lang="en-US" altLang="zh-CN" sz="21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20" dirty="0">
                <a:solidFill>
                  <a:srgbClr val="000000"/>
                </a:solidFill>
                <a:latin typeface="Calibri"/>
                <a:ea typeface="Calibri"/>
              </a:rPr>
              <a:t>vardır.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Örneğin: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D</a:t>
            </a:r>
            <a:r>
              <a:rPr lang="en-US" altLang="zh-CN" sz="1900" i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’yı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kullanır,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D</a:t>
            </a:r>
            <a:r>
              <a:rPr lang="en-US" altLang="zh-CN" sz="1900" i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derlenebilmek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’ya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bağımlıdır,</a:t>
            </a:r>
            <a:r>
              <a:rPr lang="en-US" altLang="zh-CN" sz="19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D</a:t>
            </a:r>
            <a:r>
              <a:rPr lang="en-US" altLang="zh-CN" sz="1900" i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i="1" dirty="0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’yı</a:t>
            </a:r>
            <a:r>
              <a:rPr lang="en-US" altLang="zh-CN" sz="19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import</a:t>
            </a:r>
            <a:r>
              <a:rPr lang="en-US" altLang="zh-CN" sz="19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eder.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00" b="1" dirty="0">
                <a:solidFill>
                  <a:srgbClr val="3F3F3F"/>
                </a:solidFill>
                <a:latin typeface="Calibri"/>
                <a:ea typeface="Calibri"/>
              </a:rPr>
              <a:t>Bağımlılık</a:t>
            </a:r>
            <a:r>
              <a:rPr lang="en-US" altLang="zh-CN" sz="1900" b="1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b="1" dirty="0">
                <a:solidFill>
                  <a:srgbClr val="3F3F3F"/>
                </a:solidFill>
                <a:latin typeface="Calibri"/>
                <a:ea typeface="Calibri"/>
              </a:rPr>
              <a:t>okları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yla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(dependency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arrow)</a:t>
            </a:r>
            <a:r>
              <a:rPr lang="en-US" altLang="zh-CN" sz="19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edilir: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stereotipli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kesik</a:t>
            </a:r>
            <a:r>
              <a:rPr lang="en-US" altLang="zh-CN" sz="19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3F3F3F"/>
                </a:solidFill>
                <a:latin typeface="Calibri"/>
                <a:ea typeface="Calibri"/>
              </a:rPr>
              <a:t>çizgili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1900" spc="-40" dirty="0">
                <a:solidFill>
                  <a:srgbClr val="3F3F3F"/>
                </a:solidFill>
                <a:latin typeface="Calibri"/>
                <a:ea typeface="Calibri"/>
              </a:rPr>
              <a:t>okl</a:t>
            </a:r>
            <a:r>
              <a:rPr lang="en-US" altLang="zh-CN" sz="1900" spc="-30" dirty="0">
                <a:solidFill>
                  <a:srgbClr val="3F3F3F"/>
                </a:solidFill>
                <a:latin typeface="Calibri"/>
                <a:ea typeface="Calibri"/>
              </a:rPr>
              <a:t>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 indent="753014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1554480"/>
            <a:ext cx="2346960" cy="2324100"/>
          </a:xfrm>
          <a:prstGeom prst="rect">
            <a:avLst/>
          </a:prstGeom>
        </p:spPr>
      </p:pic>
      <p:sp>
        <p:nvSpPr>
          <p:cNvPr id="2" name="TextBox 32"/>
          <p:cNvSpPr txBox="1"/>
          <p:nvPr/>
        </p:nvSpPr>
        <p:spPr>
          <a:xfrm>
            <a:off x="914717" y="1019476"/>
            <a:ext cx="7116178" cy="3982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103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ta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rtışmak</a:t>
            </a:r>
          </a:p>
          <a:p>
            <a:pPr>
              <a:lnSpc>
                <a:spcPts val="580"/>
              </a:lnSpc>
            </a:pPr>
            <a:endParaRPr lang="en-US" dirty="0" smtClean="0"/>
          </a:p>
          <a:p>
            <a:pPr marL="0" hangingPunct="0">
              <a:lnSpc>
                <a:spcPct val="148333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faktörleri</a:t>
            </a:r>
            <a:r>
              <a:rPr lang="en-US" altLang="zh-CN" sz="20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listelemek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geçirmek</a:t>
            </a:r>
          </a:p>
          <a:p>
            <a:pPr>
              <a:lnSpc>
                <a:spcPts val="5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Dokümanı’nın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(SAD)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içeriğini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bunların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tasarımdaki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rolünü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açıklamak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notasyonlarını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(interface)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olanlarını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araştırmak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66176" y="569436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639820" y="6575742"/>
            <a:ext cx="480596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610735" algn="l"/>
              </a:tabLst>
            </a:pP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YMT312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YAZILIM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TASARIM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VE</a:t>
            </a:r>
            <a:r>
              <a:rPr lang="en-US" altLang="zh-CN" sz="900" spc="-2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MİMARİSİ	</a:t>
            </a:r>
            <a:r>
              <a:rPr lang="en-US" altLang="zh-CN" sz="1050" spc="-35" dirty="0">
                <a:solidFill>
                  <a:srgbClr val="FEFEFE"/>
                </a:solidFill>
                <a:latin typeface="Calibri"/>
                <a:ea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2065020"/>
            <a:ext cx="4236720" cy="3223260"/>
          </a:xfrm>
          <a:prstGeom prst="rect">
            <a:avLst/>
          </a:prstGeom>
        </p:spPr>
      </p:pic>
      <p:sp>
        <p:nvSpPr>
          <p:cNvPr id="2" name="TextBox 187"/>
          <p:cNvSpPr txBox="1"/>
          <p:nvPr/>
        </p:nvSpPr>
        <p:spPr>
          <a:xfrm>
            <a:off x="914717" y="1019476"/>
            <a:ext cx="6102921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Bağımlılık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İlişkisine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Örnek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9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2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5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Paketleri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Packages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paketi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(package),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üyeleri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(package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member)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adlandırılan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24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elemanlarının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koleksiyonudur.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sembolu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dosya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klasörü</a:t>
            </a:r>
            <a:r>
              <a:rPr lang="en-US" altLang="zh-CN" sz="24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Eğer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gövde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kısmı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doluysa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adı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sekmeye,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gövde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dolu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değilse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gövde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değilse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gövdeye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yazılır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Üyeler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gövde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kapsama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sembolü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(çember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artı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işareti)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kullanılarak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gösterilir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import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export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bağımlılık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oklarıyla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bağlanırlar.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3528060"/>
            <a:ext cx="2461260" cy="2468880"/>
          </a:xfrm>
          <a:prstGeom prst="rect">
            <a:avLst/>
          </a:prstGeom>
        </p:spPr>
      </p:pic>
      <p:sp>
        <p:nvSpPr>
          <p:cNvPr id="2" name="TextBox 197"/>
          <p:cNvSpPr txBox="1"/>
          <p:nvPr/>
        </p:nvSpPr>
        <p:spPr>
          <a:xfrm>
            <a:off x="823277" y="1019476"/>
            <a:ext cx="7182773" cy="3212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9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Temel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sembolleri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kullanılarak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oluşturulan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diyagramlara</a:t>
            </a:r>
            <a:r>
              <a:rPr lang="en-US" altLang="zh-CN" sz="2400" spc="-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-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400" spc="-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2400" spc="-1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denir.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Kullanım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alanı: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Modüllerin,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parçalarının,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onların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ilişkilerinin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statik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modellerinin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gö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sterimi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spc="1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1935480"/>
            <a:ext cx="4351020" cy="3550920"/>
          </a:xfrm>
          <a:prstGeom prst="rect">
            <a:avLst/>
          </a:prstGeom>
        </p:spPr>
      </p:pic>
      <p:sp>
        <p:nvSpPr>
          <p:cNvPr id="2" name="TextBox 203"/>
          <p:cNvSpPr txBox="1"/>
          <p:nvPr/>
        </p:nvSpPr>
        <p:spPr>
          <a:xfrm>
            <a:off x="914717" y="1019476"/>
            <a:ext cx="5683777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20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3611879"/>
            <a:ext cx="3924300" cy="2560320"/>
          </a:xfrm>
          <a:prstGeom prst="rect">
            <a:avLst/>
          </a:prstGeom>
        </p:spPr>
      </p:pic>
      <p:sp>
        <p:nvSpPr>
          <p:cNvPr id="2" name="TextBox 209"/>
          <p:cNvSpPr txBox="1"/>
          <p:nvPr/>
        </p:nvSpPr>
        <p:spPr>
          <a:xfrm>
            <a:off x="823277" y="1074166"/>
            <a:ext cx="7334967" cy="23832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400" spc="-85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4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0" dirty="0">
                <a:solidFill>
                  <a:srgbClr val="3F3F3F"/>
                </a:solidFill>
                <a:latin typeface="Calibri"/>
                <a:ea typeface="Calibri"/>
              </a:rPr>
              <a:t>Bileşenleri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(Components)</a:t>
            </a:r>
          </a:p>
          <a:p>
            <a:pPr>
              <a:lnSpc>
                <a:spcPts val="9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bileşeni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yeniden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kullanılabilir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değiştirilebilir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par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çasıdır.</a:t>
            </a:r>
          </a:p>
          <a:p>
            <a:pPr>
              <a:lnSpc>
                <a:spcPts val="830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Bileşen-tabanlı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geliştirme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ürünlerin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satınalınabilir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geliştirilmiş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kullanılarak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tasarlandığı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geliştirildiği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yaklaşımdır.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21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4"/>
          <p:cNvSpPr txBox="1"/>
          <p:nvPr/>
        </p:nvSpPr>
        <p:spPr>
          <a:xfrm>
            <a:off x="823277" y="1019476"/>
            <a:ext cx="7560654" cy="1241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bileşeni,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tanımlanmış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arabirimlere</a:t>
            </a:r>
            <a:r>
              <a:rPr lang="en-US" altLang="zh-CN" sz="2400" spc="10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sahip,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914717" y="2283380"/>
            <a:ext cx="758024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modüler,</a:t>
            </a:r>
            <a:r>
              <a:rPr lang="en-US" altLang="zh-CN" sz="2400" spc="125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129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başkasıyla</a:t>
            </a:r>
            <a:r>
              <a:rPr lang="en-US" altLang="zh-CN" sz="2400" spc="129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değiştirilebilir</a:t>
            </a:r>
            <a:r>
              <a:rPr lang="en-US" altLang="zh-CN" sz="2400" spc="129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(replacable)</a:t>
            </a:r>
            <a:r>
              <a:rPr lang="en-US" altLang="zh-CN" sz="2400" spc="125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914717" y="2649473"/>
            <a:ext cx="7468269" cy="1405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spc="-25" dirty="0">
                <a:solidFill>
                  <a:srgbClr val="3F3F3F"/>
                </a:solidFill>
                <a:latin typeface="Calibri"/>
                <a:ea typeface="Calibri"/>
              </a:rPr>
              <a:t>birimdir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  <a:p>
            <a:pPr marL="0" indent="109219">
              <a:lnSpc>
                <a:spcPct val="100000"/>
              </a:lnSpc>
              <a:spcBef>
                <a:spcPts val="3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sembolü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içeren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dikdörgendir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spc="2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«component»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ea typeface="Calibri"/>
              </a:rPr>
              <a:t>stereotipli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sağ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ea typeface="Calibri"/>
              </a:rPr>
              <a:t>üst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ea typeface="Calibri"/>
              </a:rPr>
              <a:t>köşesinde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ea typeface="Calibri"/>
              </a:rPr>
              <a:t>sembolü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ol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abilir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823277" y="4237772"/>
            <a:ext cx="767533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71537" algn="l"/>
                <a:tab pos="1740217" algn="l"/>
                <a:tab pos="2906331" algn="l"/>
                <a:tab pos="4403026" algn="l"/>
                <a:tab pos="6049327" algn="l"/>
              </a:tabLst>
            </a:pPr>
            <a:r>
              <a:rPr lang="en-US" altLang="zh-CN" sz="2400" spc="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	UML	bileşen	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diyagramı	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bileşenleri,	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ortamlarıyla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914717" y="4626149"/>
            <a:ext cx="4258816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ilişkilerini,</a:t>
            </a:r>
            <a:r>
              <a:rPr lang="en-US" altLang="zh-CN" sz="24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yapılarını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gösterir.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22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3"/>
          <p:cNvSpPr txBox="1"/>
          <p:nvPr/>
        </p:nvSpPr>
        <p:spPr>
          <a:xfrm>
            <a:off x="914717" y="1019476"/>
            <a:ext cx="7509464" cy="1263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34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Arabirimleri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Interfaces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8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85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arabirimi</a:t>
            </a:r>
            <a:r>
              <a:rPr lang="en-US" altLang="zh-CN" sz="2400" b="1" spc="8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(interface)</a:t>
            </a:r>
            <a:r>
              <a:rPr lang="en-US" altLang="zh-CN" sz="2400" spc="85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public</a:t>
            </a:r>
            <a:r>
              <a:rPr lang="en-US" altLang="zh-CN" sz="2400" spc="8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tanımlı</a:t>
            </a:r>
            <a:r>
              <a:rPr lang="en-US" altLang="zh-CN" sz="2400" spc="85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özellikler</a:t>
            </a:r>
            <a:r>
              <a:rPr lang="en-US" altLang="zh-CN" sz="2400" spc="8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914717" y="2283460"/>
            <a:ext cx="762088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143317" algn="l"/>
                <a:tab pos="2794698" algn="l"/>
                <a:tab pos="5101653" algn="l"/>
                <a:tab pos="7157148" algn="l"/>
              </a:tabLst>
            </a:pP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soyut	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(abstract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ea typeface="Calibri"/>
              </a:rPr>
              <a:t>)	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operasyonların	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adlandırılmış	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914717" y="2649473"/>
            <a:ext cx="7578126" cy="4086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spc="-25" dirty="0">
                <a:solidFill>
                  <a:srgbClr val="3F3F3F"/>
                </a:solidFill>
                <a:latin typeface="Calibri"/>
                <a:ea typeface="Calibri"/>
              </a:rPr>
              <a:t>koleksiyonudur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  <a:p>
            <a:pPr marL="109219" hangingPunct="0">
              <a:lnSpc>
                <a:spcPct val="125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Stereotipli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sembolüyle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(daha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sonra)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top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soket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sembolleriyle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edilir.</a:t>
            </a:r>
          </a:p>
          <a:p>
            <a:pPr>
              <a:lnSpc>
                <a:spcPts val="1444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400" spc="30" dirty="0">
                <a:solidFill>
                  <a:srgbClr val="3F3F3F"/>
                </a:solidFill>
                <a:latin typeface="Calibri"/>
                <a:ea typeface="Calibri"/>
              </a:rPr>
              <a:t>Not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ea typeface="Calibri"/>
              </a:rPr>
              <a:t>: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25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25" dirty="0">
                <a:solidFill>
                  <a:srgbClr val="3F3F3F"/>
                </a:solidFill>
                <a:latin typeface="Calibri"/>
                <a:ea typeface="Calibri"/>
              </a:rPr>
              <a:t>(interface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25" dirty="0">
                <a:solidFill>
                  <a:srgbClr val="3F3F3F"/>
                </a:solidFill>
                <a:latin typeface="Calibri"/>
                <a:ea typeface="Calibri"/>
              </a:rPr>
              <a:t>sözcüğünün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30" dirty="0">
                <a:solidFill>
                  <a:srgbClr val="3F3F3F"/>
                </a:solidFill>
                <a:latin typeface="Calibri"/>
                <a:ea typeface="Calibri"/>
              </a:rPr>
              <a:t>buradaki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30" dirty="0">
                <a:solidFill>
                  <a:srgbClr val="3F3F3F"/>
                </a:solidFill>
                <a:latin typeface="Calibri"/>
                <a:ea typeface="Calibri"/>
              </a:rPr>
              <a:t>anlamı</a:t>
            </a:r>
            <a:r>
              <a:rPr lang="en-US" altLang="zh-CN" sz="2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3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önce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gördüğümüz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iletişim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sınırı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anlamından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farklıdır.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4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22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9"/>
          <p:cNvSpPr txBox="1"/>
          <p:nvPr/>
        </p:nvSpPr>
        <p:spPr>
          <a:xfrm>
            <a:off x="823277" y="482385"/>
            <a:ext cx="7618178" cy="6253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hangingPunct="0">
              <a:lnSpc>
                <a:spcPct val="95416"/>
              </a:lnSpc>
            </a:pPr>
            <a:r>
              <a:rPr lang="en-US" altLang="zh-CN" sz="4400" spc="-89" dirty="0">
                <a:solidFill>
                  <a:srgbClr val="3F3F3F"/>
                </a:solidFill>
                <a:latin typeface="Calibri"/>
                <a:ea typeface="Calibri"/>
              </a:rPr>
              <a:t>Sağlanan</a:t>
            </a:r>
            <a:r>
              <a:rPr lang="en-US" altLang="zh-CN" sz="4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5" dirty="0">
                <a:solidFill>
                  <a:srgbClr val="3F3F3F"/>
                </a:solidFill>
                <a:latin typeface="Calibri"/>
                <a:ea typeface="Calibri"/>
              </a:rPr>
              <a:t>Gereksinilen</a:t>
            </a:r>
            <a:r>
              <a:rPr lang="en-US" altLang="zh-CN" sz="4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5" dirty="0">
                <a:solidFill>
                  <a:srgbClr val="3F3F3F"/>
                </a:solidFill>
                <a:latin typeface="Calibri"/>
                <a:ea typeface="Calibri"/>
              </a:rPr>
              <a:t>Arabir</a:t>
            </a:r>
            <a:r>
              <a:rPr lang="en-US" altLang="zh-CN" sz="4400" spc="-85" dirty="0">
                <a:solidFill>
                  <a:srgbClr val="3F3F3F"/>
                </a:solidFill>
                <a:latin typeface="Calibri"/>
                <a:ea typeface="Calibri"/>
              </a:rPr>
              <a:t>imler</a:t>
            </a:r>
          </a:p>
          <a:p>
            <a:pPr>
              <a:lnSpc>
                <a:spcPts val="725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arabirimin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tüm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özelliklerini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kendine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dahil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operasyonlarını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implemente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ederse,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gerçekliyor/gerçekleştiriyor</a:t>
            </a:r>
            <a:r>
              <a:rPr lang="en-US" altLang="zh-CN" sz="2000" b="1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(realize)</a:t>
            </a:r>
            <a:r>
              <a:rPr lang="en-US" altLang="zh-CN" sz="20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demektir.</a:t>
            </a:r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200660" indent="-109219" hangingPunct="0">
              <a:lnSpc>
                <a:spcPct val="95833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Sağlanan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(Provided)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—Sınıf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gerçeklenir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top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lolipop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sembolüyle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</a:p>
          <a:p>
            <a:pPr>
              <a:lnSpc>
                <a:spcPts val="1530"/>
              </a:lnSpc>
            </a:pPr>
            <a:endParaRPr lang="en-US" dirty="0" smtClean="0"/>
          </a:p>
          <a:p>
            <a:pPr marL="9144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Gereksinilen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(Required)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ihtiyaç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duyulur</a:t>
            </a:r>
          </a:p>
          <a:p>
            <a:pPr marL="0" indent="200660">
              <a:lnSpc>
                <a:spcPct val="100000"/>
              </a:lnSpc>
              <a:spcBef>
                <a:spcPts val="17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soket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sembolüyle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 indent="91440">
              <a:lnSpc>
                <a:spcPct val="100000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Montaj</a:t>
            </a:r>
            <a:r>
              <a:rPr lang="en-US" altLang="zh-CN" sz="2000" b="1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konnektörü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(assembly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connector)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arabirimleri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birbirine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3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2042160"/>
            <a:ext cx="5516880" cy="3421379"/>
          </a:xfrm>
          <a:prstGeom prst="rect">
            <a:avLst/>
          </a:prstGeom>
        </p:spPr>
      </p:pic>
      <p:sp>
        <p:nvSpPr>
          <p:cNvPr id="2" name="TextBox 234"/>
          <p:cNvSpPr txBox="1"/>
          <p:nvPr/>
        </p:nvSpPr>
        <p:spPr>
          <a:xfrm>
            <a:off x="914717" y="1074166"/>
            <a:ext cx="7043672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80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4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5" dirty="0">
                <a:solidFill>
                  <a:srgbClr val="3F3F3F"/>
                </a:solidFill>
                <a:latin typeface="Calibri"/>
                <a:ea typeface="Calibri"/>
              </a:rPr>
              <a:t>Sembollerine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0" dirty="0">
                <a:solidFill>
                  <a:srgbClr val="3F3F3F"/>
                </a:solidFill>
                <a:latin typeface="Calibri"/>
                <a:ea typeface="Calibri"/>
              </a:rPr>
              <a:t>Örnekler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3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0" y="3931920"/>
            <a:ext cx="2537460" cy="2537460"/>
          </a:xfrm>
          <a:prstGeom prst="rect">
            <a:avLst/>
          </a:prstGeom>
        </p:spPr>
      </p:pic>
      <p:sp>
        <p:nvSpPr>
          <p:cNvPr id="2" name="TextBox 240"/>
          <p:cNvSpPr txBox="1"/>
          <p:nvPr/>
        </p:nvSpPr>
        <p:spPr>
          <a:xfrm>
            <a:off x="823277" y="1019476"/>
            <a:ext cx="7327431" cy="3639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Bileşenlerin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İç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başka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bileşenleri</a:t>
            </a:r>
            <a:r>
              <a:rPr lang="en-US" altLang="zh-CN" sz="2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sınıfları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içerebilirler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içsel</a:t>
            </a:r>
            <a:r>
              <a:rPr lang="en-US" altLang="zh-CN" sz="24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yapılarını</a:t>
            </a:r>
            <a:r>
              <a:rPr lang="en-US" altLang="zh-CN" sz="2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gösterebilirler.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delegasyon</a:t>
            </a:r>
            <a:r>
              <a:rPr lang="en-US" altLang="zh-CN" sz="24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konnektörü</a:t>
            </a:r>
            <a:r>
              <a:rPr lang="en-US" altLang="zh-CN" sz="24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(delegation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connector),</a:t>
            </a:r>
            <a:r>
              <a:rPr lang="en-US" altLang="zh-CN" sz="2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arabirimini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arabirimi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gerçekleyen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kullanan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fazla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içsel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sınıfa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bileşene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bağlar.</a:t>
            </a:r>
          </a:p>
          <a:p>
            <a:pPr marL="0" indent="200660">
              <a:lnSpc>
                <a:spcPct val="100000"/>
              </a:lnSpc>
              <a:spcBef>
                <a:spcPts val="395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Düz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çizgili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oklar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«delegate»</a:t>
            </a:r>
            <a:r>
              <a:rPr lang="en-US" altLang="zh-CN" sz="2000" b="1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stereotipli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2651760"/>
            <a:ext cx="4206240" cy="3078480"/>
          </a:xfrm>
          <a:prstGeom prst="rect">
            <a:avLst/>
          </a:prstGeom>
        </p:spPr>
      </p:pic>
      <p:sp>
        <p:nvSpPr>
          <p:cNvPr id="2" name="TextBox 39"/>
          <p:cNvSpPr txBox="1"/>
          <p:nvPr/>
        </p:nvSpPr>
        <p:spPr>
          <a:xfrm>
            <a:off x="823277" y="1019476"/>
            <a:ext cx="5321320" cy="2960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etkileyen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faktörler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eeform 24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042160"/>
            <a:ext cx="6042660" cy="3345179"/>
          </a:xfrm>
          <a:prstGeom prst="rect">
            <a:avLst/>
          </a:prstGeom>
        </p:spPr>
      </p:pic>
      <p:sp>
        <p:nvSpPr>
          <p:cNvPr id="2" name="TextBox 246"/>
          <p:cNvSpPr txBox="1"/>
          <p:nvPr/>
        </p:nvSpPr>
        <p:spPr>
          <a:xfrm>
            <a:off x="914717" y="1019476"/>
            <a:ext cx="7070860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Bileşenlerin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İç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Yapısına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Örnek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5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1"/>
          <p:cNvSpPr txBox="1"/>
          <p:nvPr/>
        </p:nvSpPr>
        <p:spPr>
          <a:xfrm>
            <a:off x="823277" y="1019476"/>
            <a:ext cx="7342816" cy="3838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48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Kullanımı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bileşenlerinin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statik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modellerinin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gösteriminde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(yeniden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kullanılabilir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başkasıyla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değiştirilebilir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parçalar)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bileşenlerinin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modellenmesinde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20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ea typeface="Calibri"/>
              </a:rPr>
              <a:t>modeller</a:t>
            </a:r>
          </a:p>
          <a:p>
            <a:pPr marL="200660" hangingPunct="0">
              <a:lnSpc>
                <a:spcPct val="124583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Ortam</a:t>
            </a:r>
            <a:r>
              <a:rPr lang="en-US" altLang="zh-CN" sz="2000" spc="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Bileşenlerin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içsel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yapısının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modellenmesinde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reeform 25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3893820"/>
            <a:ext cx="4297679" cy="2407920"/>
          </a:xfrm>
          <a:prstGeom prst="rect">
            <a:avLst/>
          </a:prstGeom>
        </p:spPr>
      </p:pic>
      <p:sp>
        <p:nvSpPr>
          <p:cNvPr id="2" name="TextBox 257"/>
          <p:cNvSpPr txBox="1"/>
          <p:nvPr/>
        </p:nvSpPr>
        <p:spPr>
          <a:xfrm>
            <a:off x="823277" y="1019476"/>
            <a:ext cx="7508212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Mantıksal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Fiziksel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</a:p>
          <a:p>
            <a:pPr>
              <a:lnSpc>
                <a:spcPts val="810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Mantıksal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(Logical)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mimari—Bir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parçalarının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onların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ilişkilerinin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çalışan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kod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halinde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makinede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implementasyonundan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soyut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konfigürasyonu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Fiziksel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(Physical)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mimari—Bir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işlemsel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kaynaklar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kod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dosyaları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halinde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bulunmasının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çalışmasının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gerçekleştirilmesi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(deployment)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fiziksel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mimariyi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0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 26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1"/>
          <p:cNvSpPr txBox="1"/>
          <p:nvPr/>
        </p:nvSpPr>
        <p:spPr>
          <a:xfrm>
            <a:off x="865822" y="1019476"/>
            <a:ext cx="7301774" cy="4015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8894">
              <a:lnSpc>
                <a:spcPct val="100000"/>
              </a:lnSpc>
            </a:pPr>
            <a:r>
              <a:rPr lang="en-US" altLang="zh-CN" sz="4800" spc="-15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Artefaktları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Artifacts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6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artefaktı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(artifact)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geliştirme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işletim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sırasında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kullanılan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üretilen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verinin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fiziksel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temsilidir.</a:t>
            </a:r>
          </a:p>
          <a:p>
            <a:pPr marL="0" indent="20065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Örneğin: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dosyalar,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dokümanlar,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kodları,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veritabanı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tabloları,</a:t>
            </a:r>
            <a:r>
              <a:rPr lang="en-US" altLang="zh-CN" sz="18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</a:p>
          <a:p>
            <a:pPr>
              <a:lnSpc>
                <a:spcPts val="980"/>
              </a:lnSpc>
            </a:pPr>
            <a:endParaRPr lang="en-US" dirty="0" smtClean="0"/>
          </a:p>
          <a:p>
            <a:pPr marL="200659" indent="-200659" hangingPunct="0">
              <a:lnSpc>
                <a:spcPct val="11375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Artefaktların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tipleri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örnekleri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(instance)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vardır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İsim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içeren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dikdörtgenle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</a:p>
          <a:p>
            <a:pPr marL="200659" hangingPunct="0">
              <a:lnSpc>
                <a:spcPct val="117499"/>
              </a:lnSpc>
              <a:spcBef>
                <a:spcPts val="14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«artifact»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stereotiplidir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sağ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üst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köşesinde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artefakt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sembolü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vardır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Örneklerin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isimlerinin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altı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çizgilidir,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tiplerin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isimlerini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altı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çizgili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değildir</a:t>
            </a:r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Artefaktlar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mantıksal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varlıkların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gerçeklenmiş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şekilleridir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(sınıflar,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bileşenler,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vb.)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26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6"/>
          <p:cNvSpPr txBox="1"/>
          <p:nvPr/>
        </p:nvSpPr>
        <p:spPr>
          <a:xfrm>
            <a:off x="733107" y="1019476"/>
            <a:ext cx="7902781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161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48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Düğümleri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Nodes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8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1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10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düğüm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</a:t>
            </a:r>
            <a:r>
              <a:rPr lang="en-US" altLang="zh-CN" sz="2400" spc="10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(node)</a:t>
            </a:r>
            <a:r>
              <a:rPr lang="en-US" altLang="zh-CN" sz="2400" spc="10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işlemsel</a:t>
            </a:r>
            <a:r>
              <a:rPr lang="en-US" altLang="zh-CN" sz="2400" spc="10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(computational)</a:t>
            </a:r>
            <a:r>
              <a:rPr lang="en-US" altLang="zh-CN" sz="2400" spc="10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400" spc="-34" dirty="0">
                <a:solidFill>
                  <a:srgbClr val="3F3F3F"/>
                </a:solidFill>
                <a:latin typeface="Calibri"/>
                <a:ea typeface="Calibri"/>
              </a:rPr>
              <a:t>kaynaktır</a:t>
            </a:r>
            <a:r>
              <a:rPr lang="en-US" altLang="zh-CN" sz="2400" spc="-35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Cihaz</a:t>
            </a:r>
            <a:r>
              <a:rPr lang="en-US" altLang="zh-CN" sz="2000" b="1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(Device)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bilgisayar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gibi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fiziklsel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işlem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birimidir</a:t>
            </a:r>
          </a:p>
          <a:p>
            <a:pPr marL="383540" indent="-182880" hangingPunct="0">
              <a:lnSpc>
                <a:spcPct val="95416"/>
              </a:lnSpc>
              <a:spcBef>
                <a:spcPts val="27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İşletim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ortamı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(Execution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environment)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—İşletim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sistemi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10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yorumlayıcısı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ea typeface="Calibri"/>
              </a:rPr>
              <a:t>gibi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ea typeface="Calibri"/>
              </a:rPr>
              <a:t>makineyi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ea typeface="Calibri"/>
              </a:rPr>
              <a:t>implemente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50" dirty="0">
                <a:solidFill>
                  <a:srgbClr val="3F3F3F"/>
                </a:solidFill>
                <a:latin typeface="Calibri"/>
                <a:ea typeface="Calibri"/>
              </a:rPr>
              <a:t>eden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sistem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idir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UML’de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kutu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kütük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(slab)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sembolüyle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</a:p>
          <a:p>
            <a:pPr marL="200660" hangingPunct="0">
              <a:lnSpc>
                <a:spcPct val="114999"/>
              </a:lnSpc>
              <a:spcBef>
                <a:spcPts val="12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«device»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«execution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environment»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stereotiplidir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Tipler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örnekler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(instance)</a:t>
            </a:r>
          </a:p>
          <a:p>
            <a:pPr marL="0" indent="200660">
              <a:lnSpc>
                <a:spcPct val="100000"/>
              </a:lnSpc>
              <a:spcBef>
                <a:spcPts val="1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9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Tiplerin</a:t>
            </a:r>
            <a:r>
              <a:rPr lang="en-US" altLang="zh-CN" sz="2000" spc="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isimleri</a:t>
            </a:r>
            <a:r>
              <a:rPr lang="en-US" altLang="zh-CN" sz="2000" spc="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vardır</a:t>
            </a:r>
          </a:p>
          <a:p>
            <a:pPr marL="200660" hangingPunct="0">
              <a:lnSpc>
                <a:spcPct val="114999"/>
              </a:lnSpc>
              <a:spcBef>
                <a:spcPts val="175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Örneklerin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name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: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type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formunda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altı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çizgili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etiketleri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vardır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İsim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tipten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yazılmayabilir,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ikisi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birden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marL="0" indent="744886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26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1" name="Picture 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1950720"/>
            <a:ext cx="3680460" cy="4175760"/>
          </a:xfrm>
          <a:prstGeom prst="rect">
            <a:avLst/>
          </a:prstGeom>
        </p:spPr>
      </p:pic>
      <p:sp>
        <p:nvSpPr>
          <p:cNvPr id="2" name="TextBox 271"/>
          <p:cNvSpPr txBox="1"/>
          <p:nvPr/>
        </p:nvSpPr>
        <p:spPr>
          <a:xfrm>
            <a:off x="914717" y="1019476"/>
            <a:ext cx="6455322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Düğüm</a:t>
            </a:r>
            <a:r>
              <a:rPr lang="en-US" altLang="zh-CN" sz="4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Sembolü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ea typeface="Calibri"/>
              </a:rPr>
              <a:t>Örnekleri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27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6"/>
          <p:cNvSpPr txBox="1"/>
          <p:nvPr/>
        </p:nvSpPr>
        <p:spPr>
          <a:xfrm>
            <a:off x="823277" y="1130934"/>
            <a:ext cx="7208367" cy="417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9" dirty="0">
                <a:solidFill>
                  <a:srgbClr val="3F3F3F"/>
                </a:solidFill>
                <a:latin typeface="Calibri"/>
                <a:ea typeface="Calibri"/>
              </a:rPr>
              <a:t>(Deployment)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</a:p>
          <a:p>
            <a:pPr>
              <a:lnSpc>
                <a:spcPts val="1019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diyagramı,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işlemsel</a:t>
            </a:r>
            <a:r>
              <a:rPr lang="en-US" altLang="zh-CN" sz="2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kaynakları,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aralarındaki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iletişim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yollarını,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üzerlerinde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bulunan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işletilen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artefaktları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modeller.</a:t>
            </a:r>
          </a:p>
          <a:p>
            <a:pPr>
              <a:lnSpc>
                <a:spcPts val="1414"/>
              </a:lnSpc>
            </a:pPr>
            <a:endParaRPr lang="en-US" dirty="0" smtClean="0"/>
          </a:p>
          <a:p>
            <a:pPr marL="0" indent="91440">
              <a:lnSpc>
                <a:spcPct val="100000"/>
              </a:lnSpc>
            </a:pP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Kullanım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yeri:</a:t>
            </a:r>
          </a:p>
          <a:p>
            <a:pPr marL="200660" hangingPunct="0">
              <a:lnSpc>
                <a:spcPct val="124583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Sistemde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makineleri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Makineler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iletişim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yolunu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</a:p>
          <a:p>
            <a:pPr marL="383540" indent="-182880" hangingPunct="0">
              <a:lnSpc>
                <a:spcPct val="125833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Sistemi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dosyalarını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Yerleşim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(Residence)</a:t>
            </a:r>
          </a:p>
          <a:p>
            <a:pPr marL="0" indent="383540">
              <a:lnSpc>
                <a:spcPct val="100000"/>
              </a:lnSpc>
              <a:spcBef>
                <a:spcPts val="354"/>
              </a:spcBef>
            </a:pPr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İşletim</a:t>
            </a:r>
            <a:r>
              <a:rPr lang="en-US" altLang="zh-CN" sz="1600" spc="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(Execution)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8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1"/>
          <p:cNvSpPr txBox="1"/>
          <p:nvPr/>
        </p:nvSpPr>
        <p:spPr>
          <a:xfrm>
            <a:off x="914717" y="908258"/>
            <a:ext cx="6762447" cy="4645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29999"/>
              </a:lnSpc>
            </a:pPr>
            <a:r>
              <a:rPr lang="en-US" altLang="zh-CN" sz="4800" spc="-120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  <a:r>
              <a:rPr lang="en-US" altLang="zh-CN" sz="4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İşlemsel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kaynaklar</a:t>
            </a:r>
            <a:r>
              <a:rPr lang="en-US" altLang="zh-CN" sz="2400" spc="-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düğümlerdir</a:t>
            </a:r>
          </a:p>
          <a:p>
            <a:pPr>
              <a:lnSpc>
                <a:spcPts val="790"/>
              </a:lnSpc>
            </a:pPr>
            <a:endParaRPr lang="en-US" dirty="0" smtClean="0"/>
          </a:p>
          <a:p>
            <a:pPr marL="109219" indent="-109219" hangingPunct="0">
              <a:lnSpc>
                <a:spcPct val="114166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İletişim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yolları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düğümler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düz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çizgilerdir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9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Etiketlenebilir</a:t>
            </a:r>
          </a:p>
          <a:p>
            <a:pPr>
              <a:lnSpc>
                <a:spcPts val="44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5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Çoklukları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rol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isimleri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olabilir</a:t>
            </a:r>
          </a:p>
          <a:p>
            <a:pPr>
              <a:lnSpc>
                <a:spcPts val="16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Artefakt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sembolleri</a:t>
            </a:r>
          </a:p>
          <a:p>
            <a:pPr marL="0" indent="109219">
              <a:lnSpc>
                <a:spcPct val="100000"/>
              </a:lnSpc>
              <a:spcBef>
                <a:spcPts val="3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Düğüm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sembollerinin</a:t>
            </a:r>
            <a:r>
              <a:rPr lang="en-US" altLang="zh-CN" sz="20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görünebilir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Düğüm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sembollerinin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listelenebilir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«deploy»</a:t>
            </a:r>
            <a:r>
              <a:rPr lang="en-US" altLang="zh-CN" sz="2000" b="1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stereotipli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bağımlılık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oklarıyla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düğüm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sembollerine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bağla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nabilir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7" name="Picture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0" y="2042160"/>
            <a:ext cx="4602479" cy="3345179"/>
          </a:xfrm>
          <a:prstGeom prst="rect">
            <a:avLst/>
          </a:prstGeom>
        </p:spPr>
      </p:pic>
      <p:sp>
        <p:nvSpPr>
          <p:cNvPr id="2" name="TextBox 287"/>
          <p:cNvSpPr txBox="1"/>
          <p:nvPr/>
        </p:nvSpPr>
        <p:spPr>
          <a:xfrm>
            <a:off x="914717" y="1019476"/>
            <a:ext cx="6413849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9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2"/>
          <p:cNvSpPr txBox="1"/>
          <p:nvPr/>
        </p:nvSpPr>
        <p:spPr>
          <a:xfrm>
            <a:off x="796290" y="1019476"/>
            <a:ext cx="7848016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8427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5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fizibilitesinin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değerlendirilebilmesi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amacıyla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sırasında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başlamalıdır.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doğru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soyutlamanın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(abstraction)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derecesi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azalır.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(SAD)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bakış,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spesifikasyonlar,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gerekçesi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gibi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bölümlerden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oluşur.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kararların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büyük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etkisi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vardır.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mevcuttur.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200659" indent="-200659" hangingPunct="0">
              <a:lnSpc>
                <a:spcPct val="1129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spesifikasyonları,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iletişim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ortamına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tanımlamalar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içermelidir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1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Sözdizim</a:t>
            </a:r>
            <a:r>
              <a:rPr lang="en-US" altLang="zh-CN" sz="18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(Syntax),</a:t>
            </a:r>
          </a:p>
          <a:p>
            <a:pPr marL="200659" hangingPunct="0">
              <a:lnSpc>
                <a:spcPct val="117499"/>
              </a:lnSpc>
              <a:spcBef>
                <a:spcPts val="164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Semantik</a:t>
            </a:r>
            <a:r>
              <a:rPr lang="en-US" altLang="zh-CN" sz="18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(Semantics),</a:t>
            </a:r>
            <a:r>
              <a:rPr lang="en-US" altLang="zh-CN" sz="18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7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Pragmatik.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95"/>
              </a:lnSpc>
            </a:pPr>
            <a:endParaRPr lang="en-US" dirty="0" smtClean="0"/>
          </a:p>
          <a:p>
            <a:pPr marL="0" indent="7385684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1798320"/>
            <a:ext cx="3589020" cy="4442460"/>
          </a:xfrm>
          <a:prstGeom prst="rect">
            <a:avLst/>
          </a:prstGeom>
        </p:spPr>
      </p:pic>
      <p:sp>
        <p:nvSpPr>
          <p:cNvPr id="2" name="TextBox 45"/>
          <p:cNvSpPr txBox="1"/>
          <p:nvPr/>
        </p:nvSpPr>
        <p:spPr>
          <a:xfrm>
            <a:off x="914717" y="592208"/>
            <a:ext cx="5916730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Genel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Mühendislik</a:t>
            </a:r>
            <a:r>
              <a:rPr lang="en-US" altLang="zh-CN" sz="4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4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9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6"/>
          <p:cNvSpPr txBox="1"/>
          <p:nvPr/>
        </p:nvSpPr>
        <p:spPr>
          <a:xfrm>
            <a:off x="847725" y="1019476"/>
            <a:ext cx="7585455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6992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179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Kutu-ve-çizgi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statik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dinamik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oluşturmak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Notlar,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kısıtlar,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özellikler,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stereotipler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UML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diyagramında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kullanıl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abilir.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modulleri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modüllerin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parçalarını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modellemek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kullanıl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ır.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bileşenlerini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modellemek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Kurulum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fiziksel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modellemek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4"/>
              </a:lnSpc>
            </a:pPr>
            <a:endParaRPr lang="en-US" dirty="0" smtClean="0"/>
          </a:p>
          <a:p>
            <a:pPr marL="0" indent="733425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29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908050" y="5264150"/>
            <a:ext cx="6153150" cy="19050"/>
          </a:xfrm>
          <a:custGeom>
            <a:avLst/>
            <a:gdLst>
              <a:gd name="connsiteX0" fmla="*/ 6350 w 6153150"/>
              <a:gd name="connsiteY0" fmla="*/ 18161 h 19050"/>
              <a:gd name="connsiteX1" fmla="*/ 1543050 w 6153150"/>
              <a:gd name="connsiteY1" fmla="*/ 18161 h 19050"/>
              <a:gd name="connsiteX2" fmla="*/ 3079750 w 6153150"/>
              <a:gd name="connsiteY2" fmla="*/ 18161 h 19050"/>
              <a:gd name="connsiteX3" fmla="*/ 4616450 w 6153150"/>
              <a:gd name="connsiteY3" fmla="*/ 18161 h 19050"/>
              <a:gd name="connsiteX4" fmla="*/ 6153150 w 6153150"/>
              <a:gd name="connsiteY4" fmla="*/ 18161 h 19050"/>
              <a:gd name="connsiteX5" fmla="*/ 6153150 w 6153150"/>
              <a:gd name="connsiteY5" fmla="*/ 28321 h 19050"/>
              <a:gd name="connsiteX6" fmla="*/ 4616450 w 6153150"/>
              <a:gd name="connsiteY6" fmla="*/ 28321 h 19050"/>
              <a:gd name="connsiteX7" fmla="*/ 3079750 w 6153150"/>
              <a:gd name="connsiteY7" fmla="*/ 28321 h 19050"/>
              <a:gd name="connsiteX8" fmla="*/ 1543050 w 6153150"/>
              <a:gd name="connsiteY8" fmla="*/ 28321 h 19050"/>
              <a:gd name="connsiteX9" fmla="*/ 6350 w 6153150"/>
              <a:gd name="connsiteY9" fmla="*/ 28321 h 19050"/>
              <a:gd name="connsiteX10" fmla="*/ 6350 w 6153150"/>
              <a:gd name="connsiteY10" fmla="*/ 181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3150" h="19050">
                <a:moveTo>
                  <a:pt x="6350" y="18161"/>
                </a:moveTo>
                <a:lnTo>
                  <a:pt x="1543050" y="18161"/>
                </a:lnTo>
                <a:lnTo>
                  <a:pt x="3079750" y="18161"/>
                </a:lnTo>
                <a:lnTo>
                  <a:pt x="4616450" y="18161"/>
                </a:lnTo>
                <a:lnTo>
                  <a:pt x="6153150" y="18161"/>
                </a:lnTo>
                <a:lnTo>
                  <a:pt x="6153150" y="28321"/>
                </a:lnTo>
                <a:lnTo>
                  <a:pt x="4616450" y="28321"/>
                </a:lnTo>
                <a:lnTo>
                  <a:pt x="3079750" y="28321"/>
                </a:lnTo>
                <a:lnTo>
                  <a:pt x="1543050" y="28321"/>
                </a:lnTo>
                <a:lnTo>
                  <a:pt x="6350" y="28321"/>
                </a:lnTo>
                <a:lnTo>
                  <a:pt x="6350" y="18161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/>
          <p:cNvSpPr/>
          <p:nvPr/>
        </p:nvSpPr>
        <p:spPr>
          <a:xfrm>
            <a:off x="908050" y="5568950"/>
            <a:ext cx="4425950" cy="6350"/>
          </a:xfrm>
          <a:custGeom>
            <a:avLst/>
            <a:gdLst>
              <a:gd name="connsiteX0" fmla="*/ 6350 w 4425950"/>
              <a:gd name="connsiteY0" fmla="*/ 8001 h 6350"/>
              <a:gd name="connsiteX1" fmla="*/ 1480439 w 4425950"/>
              <a:gd name="connsiteY1" fmla="*/ 8001 h 6350"/>
              <a:gd name="connsiteX2" fmla="*/ 2954401 w 4425950"/>
              <a:gd name="connsiteY2" fmla="*/ 8001 h 6350"/>
              <a:gd name="connsiteX3" fmla="*/ 4428490 w 4425950"/>
              <a:gd name="connsiteY3" fmla="*/ 8001 h 6350"/>
              <a:gd name="connsiteX4" fmla="*/ 4428490 w 4425950"/>
              <a:gd name="connsiteY4" fmla="*/ 18161 h 6350"/>
              <a:gd name="connsiteX5" fmla="*/ 2954401 w 4425950"/>
              <a:gd name="connsiteY5" fmla="*/ 18161 h 6350"/>
              <a:gd name="connsiteX6" fmla="*/ 1480439 w 4425950"/>
              <a:gd name="connsiteY6" fmla="*/ 18161 h 6350"/>
              <a:gd name="connsiteX7" fmla="*/ 6350 w 4425950"/>
              <a:gd name="connsiteY7" fmla="*/ 18161 h 6350"/>
              <a:gd name="connsiteX8" fmla="*/ 6350 w 4425950"/>
              <a:gd name="connsiteY8" fmla="*/ 800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50" h="6350">
                <a:moveTo>
                  <a:pt x="6350" y="8001"/>
                </a:moveTo>
                <a:lnTo>
                  <a:pt x="1480439" y="8001"/>
                </a:lnTo>
                <a:lnTo>
                  <a:pt x="2954401" y="8001"/>
                </a:lnTo>
                <a:lnTo>
                  <a:pt x="4428490" y="8001"/>
                </a:lnTo>
                <a:lnTo>
                  <a:pt x="4428490" y="18161"/>
                </a:lnTo>
                <a:lnTo>
                  <a:pt x="2954401" y="18161"/>
                </a:lnTo>
                <a:lnTo>
                  <a:pt x="1480439" y="18161"/>
                </a:lnTo>
                <a:lnTo>
                  <a:pt x="6350" y="18161"/>
                </a:lnTo>
                <a:lnTo>
                  <a:pt x="6350" y="8001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/>
          <p:cNvSpPr/>
          <p:nvPr/>
        </p:nvSpPr>
        <p:spPr>
          <a:xfrm>
            <a:off x="908050" y="5861050"/>
            <a:ext cx="2622550" cy="19050"/>
          </a:xfrm>
          <a:custGeom>
            <a:avLst/>
            <a:gdLst>
              <a:gd name="connsiteX0" fmla="*/ 6350 w 2622550"/>
              <a:gd name="connsiteY0" fmla="*/ 10579 h 19050"/>
              <a:gd name="connsiteX1" fmla="*/ 1316989 w 2622550"/>
              <a:gd name="connsiteY1" fmla="*/ 10579 h 19050"/>
              <a:gd name="connsiteX2" fmla="*/ 2627629 w 2622550"/>
              <a:gd name="connsiteY2" fmla="*/ 10579 h 19050"/>
              <a:gd name="connsiteX3" fmla="*/ 2627629 w 2622550"/>
              <a:gd name="connsiteY3" fmla="*/ 20739 h 19050"/>
              <a:gd name="connsiteX4" fmla="*/ 1316989 w 2622550"/>
              <a:gd name="connsiteY4" fmla="*/ 20739 h 19050"/>
              <a:gd name="connsiteX5" fmla="*/ 6350 w 2622550"/>
              <a:gd name="connsiteY5" fmla="*/ 20739 h 19050"/>
              <a:gd name="connsiteX6" fmla="*/ 6350 w 2622550"/>
              <a:gd name="connsiteY6" fmla="*/ 10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2550" h="19050">
                <a:moveTo>
                  <a:pt x="6350" y="10579"/>
                </a:moveTo>
                <a:lnTo>
                  <a:pt x="1316989" y="10579"/>
                </a:lnTo>
                <a:lnTo>
                  <a:pt x="2627629" y="10579"/>
                </a:lnTo>
                <a:lnTo>
                  <a:pt x="2627629" y="20739"/>
                </a:lnTo>
                <a:lnTo>
                  <a:pt x="1316989" y="20739"/>
                </a:lnTo>
                <a:lnTo>
                  <a:pt x="6350" y="20739"/>
                </a:lnTo>
                <a:lnTo>
                  <a:pt x="6350" y="10579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/>
          <p:cNvSpPr/>
          <p:nvPr/>
        </p:nvSpPr>
        <p:spPr>
          <a:xfrm>
            <a:off x="908050" y="6153150"/>
            <a:ext cx="2952750" cy="19050"/>
          </a:xfrm>
          <a:custGeom>
            <a:avLst/>
            <a:gdLst>
              <a:gd name="connsiteX0" fmla="*/ 6350 w 2952750"/>
              <a:gd name="connsiteY0" fmla="*/ 13119 h 19050"/>
              <a:gd name="connsiteX1" fmla="*/ 1480820 w 2952750"/>
              <a:gd name="connsiteY1" fmla="*/ 13119 h 19050"/>
              <a:gd name="connsiteX2" fmla="*/ 2955290 w 2952750"/>
              <a:gd name="connsiteY2" fmla="*/ 13119 h 19050"/>
              <a:gd name="connsiteX3" fmla="*/ 2955290 w 2952750"/>
              <a:gd name="connsiteY3" fmla="*/ 23279 h 19050"/>
              <a:gd name="connsiteX4" fmla="*/ 1480820 w 2952750"/>
              <a:gd name="connsiteY4" fmla="*/ 23279 h 19050"/>
              <a:gd name="connsiteX5" fmla="*/ 6350 w 2952750"/>
              <a:gd name="connsiteY5" fmla="*/ 23279 h 19050"/>
              <a:gd name="connsiteX6" fmla="*/ 6350 w 2952750"/>
              <a:gd name="connsiteY6" fmla="*/ 131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2750" h="19050">
                <a:moveTo>
                  <a:pt x="6350" y="13119"/>
                </a:moveTo>
                <a:lnTo>
                  <a:pt x="1480820" y="13119"/>
                </a:lnTo>
                <a:lnTo>
                  <a:pt x="2955290" y="13119"/>
                </a:lnTo>
                <a:lnTo>
                  <a:pt x="2955290" y="23279"/>
                </a:lnTo>
                <a:lnTo>
                  <a:pt x="1480820" y="23279"/>
                </a:lnTo>
                <a:lnTo>
                  <a:pt x="6350" y="23279"/>
                </a:lnTo>
                <a:lnTo>
                  <a:pt x="6350" y="13119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4"/>
          <p:cNvSpPr txBox="1"/>
          <p:nvPr/>
        </p:nvSpPr>
        <p:spPr>
          <a:xfrm>
            <a:off x="914717" y="1019476"/>
            <a:ext cx="741676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Kayna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klar</a:t>
            </a:r>
          </a:p>
          <a:p>
            <a:pPr>
              <a:lnSpc>
                <a:spcPts val="8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Practitioner’s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Approach”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(7th.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Roger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Pressman,</a:t>
            </a:r>
            <a:r>
              <a:rPr lang="en-US" altLang="zh-CN" sz="1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2013.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hangingPunct="0">
              <a:lnSpc>
                <a:spcPct val="175416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(8th.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Ian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Sommerville,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2007.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“Guide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to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the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Software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Body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of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Knowledge”,</a:t>
            </a:r>
            <a:r>
              <a:rPr lang="en-US" altLang="zh-CN" sz="1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2004.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Mühendisliğine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Giriş”,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TBİL-211,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Ali</a:t>
            </a:r>
            <a:r>
              <a:rPr lang="en-US" altLang="zh-CN" sz="11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Arifoğlu.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”Yazılım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Mühendisliği”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Basım),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Erhan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Sarıdoğan,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2008,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Kalıpsiz,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O.,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Buharalı,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A.,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Biricik,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G.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(2005).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Bilgisayar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Bilimlerinde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Sistem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Analizi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Nesneye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Yönelik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Modelleme.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 hangingPunct="0">
              <a:lnSpc>
                <a:spcPct val="175416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Buzluca,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F.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(2010)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ders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notları</a:t>
            </a:r>
            <a:r>
              <a:rPr lang="en-US" altLang="zh-CN" sz="1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(http://www.buzluca.info/dersler.html)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Hacettepe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Üniversitesi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BBS-651,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Tarhan,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2010.</a:t>
            </a:r>
          </a:p>
          <a:p>
            <a:pPr marL="0" hangingPunct="0">
              <a:lnSpc>
                <a:spcPct val="175416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Proje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Yönetimi,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Yrd.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Doç.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Hacer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KARACAN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YZM211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–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Yrd.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Doç.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Volkan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TUNALI</a:t>
            </a:r>
          </a:p>
          <a:p>
            <a:pPr>
              <a:lnSpc>
                <a:spcPts val="950"/>
              </a:lnSpc>
            </a:pPr>
            <a:endParaRPr lang="en-US" dirty="0" smtClean="0"/>
          </a:p>
          <a:p>
            <a:pPr marL="0" hangingPunct="0">
              <a:lnSpc>
                <a:spcPct val="175416"/>
              </a:lnSpc>
            </a:pP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http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://www.cclub.metu.edu.tr/bergi_yeni/e</a:t>
            </a:r>
            <a:r>
              <a:rPr lang="en-US" altLang="zh-CN" sz="1100" spc="-2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bergi/2008/Ekim/Cevik</a:t>
            </a:r>
            <a:r>
              <a:rPr lang="en-US" altLang="zh-CN" sz="1100" spc="-1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Modelleme</a:t>
            </a:r>
            <a:r>
              <a:rPr lang="en-US" altLang="zh-CN" sz="1100" spc="-1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ve-Cevik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Yazilim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-G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elistirme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3"/>
              </a:rPr>
              <a:t>http://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wiki.expert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iza.ncsu.edu/index.php/CSC/ECE_517_Fall_2011/ch6_6d_sk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4"/>
              </a:rPr>
              <a:t>http://dsdmofagilemethodology.wikidot.com</a:t>
            </a:r>
            <a:r>
              <a:rPr lang="en-US" altLang="zh-CN" sz="1100" spc="-55" dirty="0">
                <a:solidFill>
                  <a:srgbClr val="6CAB1B"/>
                </a:solidFill>
                <a:latin typeface="Calibri"/>
                <a:ea typeface="Calibri"/>
              </a:rPr>
              <a:t>/</a:t>
            </a:r>
          </a:p>
          <a:p>
            <a:pPr>
              <a:lnSpc>
                <a:spcPts val="5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5"/>
              </a:rPr>
              <a:t>http://caglarkaya.piquestion.com/2014/07/01/244</a:t>
            </a:r>
            <a:r>
              <a:rPr lang="en-US" altLang="zh-CN" sz="1100" spc="-20" dirty="0">
                <a:solidFill>
                  <a:srgbClr val="6CAB1B"/>
                </a:solidFill>
                <a:latin typeface="Calibri"/>
                <a:ea typeface="Calibri"/>
              </a:rPr>
              <a:t>/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30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937260"/>
            <a:ext cx="1927860" cy="1874520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3108960"/>
            <a:ext cx="4183379" cy="2735580"/>
          </a:xfrm>
          <a:prstGeom prst="rect">
            <a:avLst/>
          </a:prstGeom>
        </p:spPr>
      </p:pic>
      <p:sp>
        <p:nvSpPr>
          <p:cNvPr id="2" name="TextBox 310"/>
          <p:cNvSpPr txBox="1"/>
          <p:nvPr/>
        </p:nvSpPr>
        <p:spPr>
          <a:xfrm>
            <a:off x="891857" y="990520"/>
            <a:ext cx="4499307" cy="1644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Öd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ev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44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18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Tasarım</a:t>
            </a:r>
            <a:r>
              <a:rPr lang="en-US" altLang="zh-CN" sz="18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Hakkında</a:t>
            </a:r>
            <a:r>
              <a:rPr lang="en-US" altLang="zh-CN" sz="18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Araştırma</a:t>
            </a:r>
            <a:r>
              <a:rPr lang="en-US" altLang="zh-CN" sz="18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Yapınız.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Yazılım</a:t>
            </a:r>
            <a:r>
              <a:rPr lang="en-US" altLang="zh-CN" sz="18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Mimarisinde</a:t>
            </a:r>
            <a:r>
              <a:rPr lang="en-US" altLang="zh-CN" sz="18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Kullanılan</a:t>
            </a:r>
            <a:r>
              <a:rPr lang="en-US" altLang="zh-CN" sz="18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Stilleri</a:t>
            </a:r>
            <a:r>
              <a:rPr lang="en-US" altLang="zh-CN" sz="18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Araştırınız.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8271256" y="6519227"/>
            <a:ext cx="280441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FEFEFE"/>
                </a:solidFill>
                <a:latin typeface="Calibri"/>
                <a:ea typeface="Calibri"/>
              </a:rPr>
              <a:t>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552700"/>
            <a:ext cx="6865620" cy="2339339"/>
          </a:xfrm>
          <a:prstGeom prst="rect">
            <a:avLst/>
          </a:prstGeom>
        </p:spPr>
      </p:pic>
      <p:sp>
        <p:nvSpPr>
          <p:cNvPr id="2" name="TextBox 51"/>
          <p:cNvSpPr txBox="1"/>
          <p:nvPr/>
        </p:nvSpPr>
        <p:spPr>
          <a:xfrm>
            <a:off x="914717" y="482385"/>
            <a:ext cx="6602338" cy="3993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4400" spc="-11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400" spc="-89" dirty="0">
                <a:solidFill>
                  <a:srgbClr val="3F3F3F"/>
                </a:solidFill>
                <a:latin typeface="Calibri"/>
                <a:ea typeface="Calibri"/>
              </a:rPr>
              <a:t>Architectural</a:t>
            </a:r>
            <a:r>
              <a:rPr lang="en-US" altLang="zh-CN" sz="4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80" dirty="0">
                <a:solidFill>
                  <a:srgbClr val="3F3F3F"/>
                </a:solidFill>
                <a:latin typeface="Calibri"/>
                <a:ea typeface="Calibri"/>
              </a:rPr>
              <a:t>Des</a:t>
            </a:r>
            <a:r>
              <a:rPr lang="en-US" altLang="zh-CN" sz="4400" spc="-69" dirty="0">
                <a:solidFill>
                  <a:srgbClr val="3F3F3F"/>
                </a:solidFill>
                <a:latin typeface="Calibri"/>
                <a:ea typeface="Calibri"/>
              </a:rPr>
              <a:t>ign)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60"/>
              </a:lnSpc>
            </a:pPr>
            <a:endParaRPr lang="en-US" dirty="0" smtClean="0"/>
          </a:p>
          <a:p>
            <a:pPr marL="0" indent="2395791">
              <a:lnSpc>
                <a:spcPct val="100000"/>
              </a:lnSpc>
            </a:pP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tasarım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programın</a:t>
            </a:r>
            <a:r>
              <a:rPr lang="en-US" altLang="zh-CN" sz="2100" spc="-1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büyük</a:t>
            </a:r>
          </a:p>
          <a:p>
            <a:pPr marL="0" indent="2070798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parçalarının,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bunların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sorumluluklarının,</a:t>
            </a:r>
          </a:p>
          <a:p>
            <a:pPr marL="0" indent="2169858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özelliklerinin,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arabirimlerinin;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bu</a:t>
            </a:r>
          </a:p>
          <a:p>
            <a:pPr marL="0" indent="2035111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parçalar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arasındaki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ilişki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etkileşimlerin</a:t>
            </a:r>
          </a:p>
          <a:p>
            <a:pPr marL="0" indent="2888678">
              <a:lnSpc>
                <a:spcPct val="100000"/>
              </a:lnSpc>
            </a:pPr>
            <a:r>
              <a:rPr lang="en-US" altLang="zh-CN" sz="2100" spc="-15" dirty="0">
                <a:solidFill>
                  <a:srgbClr val="000000"/>
                </a:solidFill>
                <a:latin typeface="Calibri"/>
                <a:ea typeface="Calibri"/>
              </a:rPr>
              <a:t>belirlenmesi</a:t>
            </a:r>
            <a:r>
              <a:rPr lang="en-US" altLang="zh-CN" sz="2100" spc="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aktivitesidir.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9" y="3535679"/>
            <a:ext cx="3261360" cy="2461260"/>
          </a:xfrm>
          <a:prstGeom prst="rect">
            <a:avLst/>
          </a:prstGeom>
        </p:spPr>
      </p:pic>
      <p:sp>
        <p:nvSpPr>
          <p:cNvPr id="2" name="TextBox 57"/>
          <p:cNvSpPr txBox="1"/>
          <p:nvPr/>
        </p:nvSpPr>
        <p:spPr>
          <a:xfrm>
            <a:off x="914717" y="1074166"/>
            <a:ext cx="7416767" cy="5661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11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Tasarımında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4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Mimariye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sırasında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gereksinim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duyulur.</a:t>
            </a:r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Fizibiliteyi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değerlendirmek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</a:p>
          <a:p>
            <a:pPr>
              <a:lnSpc>
                <a:spcPts val="1795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Paydaşları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(stakeholders)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gereksinimlerinin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karşılanabileceğine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ikna</a:t>
            </a:r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 indent="29210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etmek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109219" hangingPunct="0">
              <a:lnSpc>
                <a:spcPct val="175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Fayda-maliyet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analizi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yapmak</a:t>
            </a:r>
            <a:r>
              <a:rPr lang="en-US" altLang="zh-CN" sz="2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7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Projeyi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planlamak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45"/>
              </a:lnSpc>
            </a:pPr>
            <a:endParaRPr lang="en-US" dirty="0" smtClean="0"/>
          </a:p>
          <a:p>
            <a:pPr marL="0" indent="7335837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20" y="4259579"/>
            <a:ext cx="2674620" cy="204216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823277" y="1130934"/>
            <a:ext cx="7188598" cy="3199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119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9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1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1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bazen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yeterince</a:t>
            </a:r>
          </a:p>
          <a:p>
            <a:pPr>
              <a:lnSpc>
                <a:spcPts val="1350"/>
              </a:lnSpc>
            </a:pPr>
            <a:endParaRPr lang="en-US" dirty="0" smtClean="0"/>
          </a:p>
          <a:p>
            <a:pPr marL="0" indent="9144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belirgin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olmayabilir.</a:t>
            </a:r>
          </a:p>
          <a:p>
            <a:pPr>
              <a:lnSpc>
                <a:spcPts val="1510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“Büyük”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parçası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ne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demek?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200660" hangingPunct="0">
              <a:lnSpc>
                <a:spcPct val="177499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ne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kadar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soyut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(abstract)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olmalı?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küçük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mimarisi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nedir/nasıldır?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2849880"/>
            <a:ext cx="2499360" cy="249936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823277" y="1130934"/>
            <a:ext cx="7199743" cy="3079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104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Tasarıma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Etki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10" dirty="0">
                <a:solidFill>
                  <a:srgbClr val="3F3F3F"/>
                </a:solidFill>
                <a:latin typeface="Calibri"/>
                <a:ea typeface="Calibri"/>
              </a:rPr>
              <a:t>Eden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Faktörler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Kod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kütüphaneleri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diğer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kullanılabilir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varlıklar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(assets)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Kurumsal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(Organizational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structure)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Tasarımcıların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deneyimi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kişileri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kurumları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etkileyebilir.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1806</Words>
  <Application>Microsoft Office PowerPoint</Application>
  <PresentationFormat>Ekran Gösterisi (4:3)</PresentationFormat>
  <Paragraphs>805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3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SAİT</cp:lastModifiedBy>
  <cp:revision>2</cp:revision>
  <dcterms:created xsi:type="dcterms:W3CDTF">2011-01-21T15:00:27Z</dcterms:created>
  <dcterms:modified xsi:type="dcterms:W3CDTF">2019-04-04T08:06:35Z</dcterms:modified>
</cp:coreProperties>
</file>