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7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4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7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1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expertiza.ncsu.edu/index.php/CSC/ECE_517_Fall_2011/ch6_6d_sk" TargetMode="External"/><Relationship Id="rId2" Type="http://schemas.openxmlformats.org/officeDocument/2006/relationships/hyperlink" Target="http://www.cclub.metu.edu.tr/bergi_yeni/e-bergi/2008/Ekim/Cevik-Modelleme-ve-Cevik-Yazilim-Gelistirm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aglarkaya.piquestion.com/2014/07/01/244/" TargetMode="External"/><Relationship Id="rId4" Type="http://schemas.openxmlformats.org/officeDocument/2006/relationships/hyperlink" Target="http://dsdmofagilemethodology.wikido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5350" y="4337050"/>
            <a:ext cx="7410450" cy="6350"/>
          </a:xfrm>
          <a:custGeom>
            <a:avLst/>
            <a:gdLst>
              <a:gd name="connsiteX0" fmla="*/ 12700 w 7410450"/>
              <a:gd name="connsiteY0" fmla="*/ 7620 h 6350"/>
              <a:gd name="connsiteX1" fmla="*/ 7419340 w 7410450"/>
              <a:gd name="connsiteY1" fmla="*/ 762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0450" h="6350">
                <a:moveTo>
                  <a:pt x="12700" y="7620"/>
                </a:moveTo>
                <a:lnTo>
                  <a:pt x="7419340" y="762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4145279"/>
            <a:ext cx="1485900" cy="14325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59079"/>
            <a:ext cx="7642859" cy="289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180" y="4770120"/>
            <a:ext cx="4648200" cy="42672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953452" y="3113484"/>
            <a:ext cx="7445725" cy="3635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50" spc="-129" dirty="0">
                <a:solidFill>
                  <a:srgbClr val="114161"/>
                </a:solidFill>
                <a:latin typeface="Calibri"/>
                <a:ea typeface="Calibri"/>
              </a:rPr>
              <a:t>YMT</a:t>
            </a:r>
            <a:r>
              <a:rPr lang="en-US" altLang="zh-CN" sz="4050" spc="-44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104" dirty="0">
                <a:solidFill>
                  <a:srgbClr val="114161"/>
                </a:solidFill>
                <a:latin typeface="Calibri"/>
                <a:ea typeface="Calibri"/>
              </a:rPr>
              <a:t>312</a:t>
            </a:r>
            <a:r>
              <a:rPr lang="en-US" altLang="zh-CN" sz="4050" spc="-69" dirty="0">
                <a:solidFill>
                  <a:srgbClr val="114161"/>
                </a:solidFill>
                <a:latin typeface="Calibri"/>
                <a:ea typeface="Calibri"/>
              </a:rPr>
              <a:t>-</a:t>
            </a:r>
            <a:r>
              <a:rPr lang="en-US" altLang="zh-CN" sz="4050" spc="-85" dirty="0">
                <a:solidFill>
                  <a:srgbClr val="114161"/>
                </a:solidFill>
                <a:latin typeface="Calibri"/>
                <a:ea typeface="Calibri"/>
              </a:rPr>
              <a:t>Yazılım</a:t>
            </a:r>
            <a:r>
              <a:rPr lang="en-US" altLang="zh-CN" sz="4050" spc="-44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100" dirty="0">
                <a:solidFill>
                  <a:srgbClr val="114161"/>
                </a:solidFill>
                <a:latin typeface="Calibri"/>
                <a:ea typeface="Calibri"/>
              </a:rPr>
              <a:t>Tasarım</a:t>
            </a:r>
            <a:r>
              <a:rPr lang="en-US" altLang="zh-CN" sz="4050" spc="-50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110" dirty="0">
                <a:solidFill>
                  <a:srgbClr val="114161"/>
                </a:solidFill>
                <a:latin typeface="Calibri"/>
                <a:ea typeface="Calibri"/>
              </a:rPr>
              <a:t>Ve</a:t>
            </a:r>
            <a:r>
              <a:rPr lang="en-US" altLang="zh-CN" sz="4050" spc="-50" dirty="0">
                <a:solidFill>
                  <a:srgbClr val="114161"/>
                </a:solidFill>
                <a:latin typeface="Calibri"/>
                <a:cs typeface="Calibri"/>
              </a:rPr>
              <a:t> </a:t>
            </a:r>
            <a:r>
              <a:rPr lang="en-US" altLang="zh-CN" sz="4050" spc="-94" dirty="0">
                <a:solidFill>
                  <a:srgbClr val="114161"/>
                </a:solidFill>
                <a:latin typeface="Calibri"/>
                <a:ea typeface="Calibri"/>
              </a:rPr>
              <a:t>Mimarisi</a:t>
            </a:r>
          </a:p>
          <a:p>
            <a:pPr marL="0" indent="813117">
              <a:lnSpc>
                <a:spcPct val="100000"/>
              </a:lnSpc>
            </a:pPr>
            <a:r>
              <a:rPr lang="en-US" altLang="zh-CN" sz="4050" spc="-90" dirty="0">
                <a:solidFill>
                  <a:srgbClr val="2482C4"/>
                </a:solidFill>
                <a:latin typeface="Calibri"/>
                <a:ea typeface="Calibri"/>
              </a:rPr>
              <a:t>Mimari</a:t>
            </a:r>
            <a:r>
              <a:rPr lang="en-US" altLang="zh-CN" sz="4050" spc="-30" dirty="0">
                <a:solidFill>
                  <a:srgbClr val="2482C4"/>
                </a:solidFill>
                <a:latin typeface="Calibri"/>
                <a:cs typeface="Calibri"/>
              </a:rPr>
              <a:t> </a:t>
            </a:r>
            <a:r>
              <a:rPr lang="en-US" altLang="zh-CN" sz="4050" spc="-80" dirty="0">
                <a:solidFill>
                  <a:srgbClr val="2482C4"/>
                </a:solidFill>
                <a:latin typeface="Calibri"/>
                <a:ea typeface="Calibri"/>
              </a:rPr>
              <a:t>Tasarım</a:t>
            </a:r>
            <a:r>
              <a:rPr lang="en-US" altLang="zh-CN" sz="4050" spc="-35" dirty="0">
                <a:solidFill>
                  <a:srgbClr val="2482C4"/>
                </a:solidFill>
                <a:latin typeface="Calibri"/>
                <a:cs typeface="Calibri"/>
              </a:rPr>
              <a:t> </a:t>
            </a:r>
            <a:r>
              <a:rPr lang="en-US" altLang="zh-CN" sz="4050" spc="-90" dirty="0">
                <a:solidFill>
                  <a:srgbClr val="2482C4"/>
                </a:solidFill>
                <a:latin typeface="Calibri"/>
                <a:ea typeface="Calibri"/>
              </a:rPr>
              <a:t>Çözümlemesi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 indent="1378902">
              <a:lnSpc>
                <a:spcPct val="100000"/>
              </a:lnSpc>
            </a:pPr>
            <a:r>
              <a:rPr lang="en-US" altLang="zh-CN" sz="1350" spc="175" dirty="0">
                <a:solidFill>
                  <a:srgbClr val="11161A"/>
                </a:solidFill>
                <a:latin typeface="Calibri"/>
                <a:ea typeface="Calibri"/>
              </a:rPr>
              <a:t>Fırat</a:t>
            </a:r>
            <a:r>
              <a:rPr lang="en-US" altLang="zh-CN" sz="1350" spc="110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185" dirty="0">
                <a:solidFill>
                  <a:srgbClr val="11161A"/>
                </a:solidFill>
                <a:latin typeface="Calibri"/>
                <a:ea typeface="Calibri"/>
              </a:rPr>
              <a:t>Üniversitesi</a:t>
            </a:r>
            <a:r>
              <a:rPr lang="en-US" altLang="zh-CN" sz="1350" spc="114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195" dirty="0">
                <a:solidFill>
                  <a:srgbClr val="11161A"/>
                </a:solidFill>
                <a:latin typeface="Calibri"/>
                <a:ea typeface="Calibri"/>
              </a:rPr>
              <a:t>Yazılım</a:t>
            </a:r>
            <a:r>
              <a:rPr lang="en-US" altLang="zh-CN" sz="1350" spc="114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204" dirty="0">
                <a:solidFill>
                  <a:srgbClr val="11161A"/>
                </a:solidFill>
                <a:latin typeface="Calibri"/>
                <a:ea typeface="Calibri"/>
              </a:rPr>
              <a:t>Mühendisliği</a:t>
            </a:r>
            <a:r>
              <a:rPr lang="en-US" altLang="zh-CN" sz="1350" spc="110" dirty="0">
                <a:solidFill>
                  <a:srgbClr val="11161A"/>
                </a:solidFill>
                <a:latin typeface="Calibri"/>
                <a:cs typeface="Calibri"/>
              </a:rPr>
              <a:t> </a:t>
            </a:r>
            <a:r>
              <a:rPr lang="en-US" altLang="zh-CN" sz="1350" spc="254" dirty="0">
                <a:solidFill>
                  <a:srgbClr val="11161A"/>
                </a:solidFill>
                <a:latin typeface="Calibri"/>
                <a:ea typeface="Calibri"/>
              </a:rPr>
              <a:t>Bölümü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 indent="7289482">
              <a:lnSpc>
                <a:spcPct val="100000"/>
              </a:lnSpc>
            </a:pPr>
            <a:r>
              <a:rPr lang="en-US" altLang="zh-CN" sz="1200" spc="-10" dirty="0">
                <a:solidFill>
                  <a:srgbClr val="FEFEFE"/>
                </a:solidFill>
                <a:latin typeface="Calibri"/>
                <a:ea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0" y="2103120"/>
            <a:ext cx="4480560" cy="3398520"/>
          </a:xfrm>
          <a:prstGeom prst="rect">
            <a:avLst/>
          </a:prstGeom>
        </p:spPr>
      </p:pic>
      <p:sp>
        <p:nvSpPr>
          <p:cNvPr id="2" name="TextBox 68"/>
          <p:cNvSpPr txBox="1"/>
          <p:nvPr/>
        </p:nvSpPr>
        <p:spPr>
          <a:xfrm>
            <a:off x="914717" y="1019476"/>
            <a:ext cx="7313780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AquaLush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İşlevsel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Ayrıştırma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2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2103120"/>
            <a:ext cx="3855720" cy="4023360"/>
          </a:xfrm>
          <a:prstGeom prst="rect">
            <a:avLst/>
          </a:prstGeom>
        </p:spPr>
      </p:pic>
      <p:sp>
        <p:nvSpPr>
          <p:cNvPr id="2" name="TextBox 74"/>
          <p:cNvSpPr txBox="1"/>
          <p:nvPr/>
        </p:nvSpPr>
        <p:spPr>
          <a:xfrm>
            <a:off x="914717" y="1019476"/>
            <a:ext cx="7313780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AquaLush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İşlevsel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Ayrıştırma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3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20" y="2026920"/>
            <a:ext cx="3741420" cy="4084320"/>
          </a:xfrm>
          <a:prstGeom prst="rect">
            <a:avLst/>
          </a:prstGeom>
        </p:spPr>
      </p:pic>
      <p:sp>
        <p:nvSpPr>
          <p:cNvPr id="2" name="TextBox 80"/>
          <p:cNvSpPr txBox="1"/>
          <p:nvPr/>
        </p:nvSpPr>
        <p:spPr>
          <a:xfrm>
            <a:off x="914717" y="1019476"/>
            <a:ext cx="7313780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AquaLush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İşlevsel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Ayrıştırma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4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3230880"/>
            <a:ext cx="4998720" cy="2026920"/>
          </a:xfrm>
          <a:prstGeom prst="rect">
            <a:avLst/>
          </a:prstGeom>
        </p:spPr>
      </p:pic>
      <p:sp>
        <p:nvSpPr>
          <p:cNvPr id="2" name="Freeform 86"/>
          <p:cNvSpPr/>
          <p:nvPr/>
        </p:nvSpPr>
        <p:spPr>
          <a:xfrm>
            <a:off x="2176779" y="3230879"/>
            <a:ext cx="4986020" cy="2014220"/>
          </a:xfrm>
          <a:custGeom>
            <a:avLst/>
            <a:gdLst>
              <a:gd name="connsiteX0" fmla="*/ 10160 w 4986020"/>
              <a:gd name="connsiteY0" fmla="*/ 346710 h 2014220"/>
              <a:gd name="connsiteX1" fmla="*/ 344170 w 4986020"/>
              <a:gd name="connsiteY1" fmla="*/ 12700 h 2014220"/>
              <a:gd name="connsiteX2" fmla="*/ 4654550 w 4986020"/>
              <a:gd name="connsiteY2" fmla="*/ 12700 h 2014220"/>
              <a:gd name="connsiteX3" fmla="*/ 4988560 w 4986020"/>
              <a:gd name="connsiteY3" fmla="*/ 346710 h 2014220"/>
              <a:gd name="connsiteX4" fmla="*/ 4988560 w 4986020"/>
              <a:gd name="connsiteY4" fmla="*/ 1682750 h 2014220"/>
              <a:gd name="connsiteX5" fmla="*/ 4654550 w 4986020"/>
              <a:gd name="connsiteY5" fmla="*/ 2016760 h 2014220"/>
              <a:gd name="connsiteX6" fmla="*/ 344170 w 4986020"/>
              <a:gd name="connsiteY6" fmla="*/ 2016760 h 2014220"/>
              <a:gd name="connsiteX7" fmla="*/ 10160 w 4986020"/>
              <a:gd name="connsiteY7" fmla="*/ 1682750 h 2014220"/>
              <a:gd name="connsiteX8" fmla="*/ 10160 w 4986020"/>
              <a:gd name="connsiteY8" fmla="*/ 346710 h 201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86020" h="2014220">
                <a:moveTo>
                  <a:pt x="10160" y="346710"/>
                </a:moveTo>
                <a:cubicBezTo>
                  <a:pt x="10160" y="162306"/>
                  <a:pt x="159766" y="12700"/>
                  <a:pt x="344170" y="12700"/>
                </a:cubicBezTo>
                <a:lnTo>
                  <a:pt x="4654550" y="12700"/>
                </a:lnTo>
                <a:cubicBezTo>
                  <a:pt x="4838953" y="12700"/>
                  <a:pt x="4988560" y="162306"/>
                  <a:pt x="4988560" y="346710"/>
                </a:cubicBezTo>
                <a:lnTo>
                  <a:pt x="4988560" y="1682750"/>
                </a:lnTo>
                <a:cubicBezTo>
                  <a:pt x="4988560" y="1867154"/>
                  <a:pt x="4838953" y="2016760"/>
                  <a:pt x="4654550" y="2016760"/>
                </a:cubicBezTo>
                <a:lnTo>
                  <a:pt x="344170" y="2016760"/>
                </a:lnTo>
                <a:cubicBezTo>
                  <a:pt x="159766" y="2016760"/>
                  <a:pt x="10160" y="1867154"/>
                  <a:pt x="10160" y="1682750"/>
                </a:cubicBezTo>
                <a:lnTo>
                  <a:pt x="10160" y="34671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/>
          <p:cNvSpPr/>
          <p:nvPr/>
        </p:nvSpPr>
        <p:spPr>
          <a:xfrm>
            <a:off x="2087879" y="3218179"/>
            <a:ext cx="5011420" cy="1938020"/>
          </a:xfrm>
          <a:custGeom>
            <a:avLst/>
            <a:gdLst>
              <a:gd name="connsiteX0" fmla="*/ 17780 w 5011420"/>
              <a:gd name="connsiteY0" fmla="*/ 332359 h 1938020"/>
              <a:gd name="connsiteX1" fmla="*/ 339979 w 5011420"/>
              <a:gd name="connsiteY1" fmla="*/ 10160 h 1938020"/>
              <a:gd name="connsiteX2" fmla="*/ 4696840 w 5011420"/>
              <a:gd name="connsiteY2" fmla="*/ 10160 h 1938020"/>
              <a:gd name="connsiteX3" fmla="*/ 5019039 w 5011420"/>
              <a:gd name="connsiteY3" fmla="*/ 332359 h 1938020"/>
              <a:gd name="connsiteX4" fmla="*/ 5019039 w 5011420"/>
              <a:gd name="connsiteY4" fmla="*/ 1620901 h 1938020"/>
              <a:gd name="connsiteX5" fmla="*/ 4696840 w 5011420"/>
              <a:gd name="connsiteY5" fmla="*/ 1943100 h 1938020"/>
              <a:gd name="connsiteX6" fmla="*/ 339979 w 5011420"/>
              <a:gd name="connsiteY6" fmla="*/ 1943100 h 1938020"/>
              <a:gd name="connsiteX7" fmla="*/ 17780 w 5011420"/>
              <a:gd name="connsiteY7" fmla="*/ 1620901 h 1938020"/>
              <a:gd name="connsiteX8" fmla="*/ 17780 w 5011420"/>
              <a:gd name="connsiteY8" fmla="*/ 332359 h 19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1420" h="1938020">
                <a:moveTo>
                  <a:pt x="17780" y="332359"/>
                </a:moveTo>
                <a:cubicBezTo>
                  <a:pt x="17780" y="154432"/>
                  <a:pt x="162052" y="10160"/>
                  <a:pt x="339979" y="10160"/>
                </a:cubicBezTo>
                <a:lnTo>
                  <a:pt x="4696840" y="10160"/>
                </a:lnTo>
                <a:cubicBezTo>
                  <a:pt x="4874767" y="10160"/>
                  <a:pt x="5019039" y="154432"/>
                  <a:pt x="5019039" y="332359"/>
                </a:cubicBezTo>
                <a:lnTo>
                  <a:pt x="5019039" y="1620901"/>
                </a:lnTo>
                <a:cubicBezTo>
                  <a:pt x="5019039" y="1798828"/>
                  <a:pt x="4874767" y="1943100"/>
                  <a:pt x="4696840" y="1943100"/>
                </a:cubicBezTo>
                <a:lnTo>
                  <a:pt x="339979" y="1943100"/>
                </a:lnTo>
                <a:cubicBezTo>
                  <a:pt x="162052" y="1943100"/>
                  <a:pt x="17780" y="1798828"/>
                  <a:pt x="17780" y="1620901"/>
                </a:cubicBezTo>
                <a:lnTo>
                  <a:pt x="17780" y="33235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2087879" y="3218179"/>
            <a:ext cx="5011420" cy="1938020"/>
          </a:xfrm>
          <a:custGeom>
            <a:avLst/>
            <a:gdLst>
              <a:gd name="connsiteX0" fmla="*/ 17780 w 5011420"/>
              <a:gd name="connsiteY0" fmla="*/ 332359 h 1938020"/>
              <a:gd name="connsiteX1" fmla="*/ 339979 w 5011420"/>
              <a:gd name="connsiteY1" fmla="*/ 10160 h 1938020"/>
              <a:gd name="connsiteX2" fmla="*/ 4696840 w 5011420"/>
              <a:gd name="connsiteY2" fmla="*/ 10160 h 1938020"/>
              <a:gd name="connsiteX3" fmla="*/ 5019039 w 5011420"/>
              <a:gd name="connsiteY3" fmla="*/ 332359 h 1938020"/>
              <a:gd name="connsiteX4" fmla="*/ 5019039 w 5011420"/>
              <a:gd name="connsiteY4" fmla="*/ 1620901 h 1938020"/>
              <a:gd name="connsiteX5" fmla="*/ 4696840 w 5011420"/>
              <a:gd name="connsiteY5" fmla="*/ 1943100 h 1938020"/>
              <a:gd name="connsiteX6" fmla="*/ 339979 w 5011420"/>
              <a:gd name="connsiteY6" fmla="*/ 1943100 h 1938020"/>
              <a:gd name="connsiteX7" fmla="*/ 17780 w 5011420"/>
              <a:gd name="connsiteY7" fmla="*/ 1620901 h 1938020"/>
              <a:gd name="connsiteX8" fmla="*/ 17780 w 5011420"/>
              <a:gd name="connsiteY8" fmla="*/ 332359 h 193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1420" h="1938020">
                <a:moveTo>
                  <a:pt x="17780" y="332359"/>
                </a:moveTo>
                <a:cubicBezTo>
                  <a:pt x="17780" y="154432"/>
                  <a:pt x="162052" y="10160"/>
                  <a:pt x="339979" y="10160"/>
                </a:cubicBezTo>
                <a:lnTo>
                  <a:pt x="4696840" y="10160"/>
                </a:lnTo>
                <a:cubicBezTo>
                  <a:pt x="4874767" y="10160"/>
                  <a:pt x="5019039" y="154432"/>
                  <a:pt x="5019039" y="332359"/>
                </a:cubicBezTo>
                <a:lnTo>
                  <a:pt x="5019039" y="1620901"/>
                </a:lnTo>
                <a:cubicBezTo>
                  <a:pt x="5019039" y="1798828"/>
                  <a:pt x="4874767" y="1943100"/>
                  <a:pt x="4696840" y="1943100"/>
                </a:cubicBezTo>
                <a:lnTo>
                  <a:pt x="339979" y="1943100"/>
                </a:lnTo>
                <a:cubicBezTo>
                  <a:pt x="162052" y="1943100"/>
                  <a:pt x="17780" y="1798828"/>
                  <a:pt x="17780" y="1620901"/>
                </a:cubicBezTo>
                <a:lnTo>
                  <a:pt x="17780" y="33235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9"/>
          <p:cNvSpPr txBox="1"/>
          <p:nvPr/>
        </p:nvSpPr>
        <p:spPr>
          <a:xfrm>
            <a:off x="823277" y="1187624"/>
            <a:ext cx="7508207" cy="5548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3600" spc="-75" dirty="0">
                <a:solidFill>
                  <a:srgbClr val="3F3F3F"/>
                </a:solidFill>
                <a:latin typeface="Calibri"/>
                <a:ea typeface="Calibri"/>
              </a:rPr>
              <a:t>Uyarlanabilirlik</a:t>
            </a:r>
            <a:r>
              <a:rPr lang="en-US" altLang="zh-CN" sz="36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94" dirty="0">
                <a:solidFill>
                  <a:srgbClr val="3F3F3F"/>
                </a:solidFill>
                <a:latin typeface="Calibri"/>
                <a:ea typeface="Calibri"/>
              </a:rPr>
              <a:t>Sağlamak</a:t>
            </a:r>
            <a:r>
              <a:rPr lang="en-US" altLang="zh-CN" sz="36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60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3600" spc="-80" dirty="0">
                <a:solidFill>
                  <a:srgbClr val="3F3F3F"/>
                </a:solidFill>
                <a:latin typeface="Calibri"/>
                <a:ea typeface="Calibri"/>
              </a:rPr>
              <a:t>Adaptability</a:t>
            </a:r>
            <a:r>
              <a:rPr lang="en-US" altLang="zh-CN" sz="3600" spc="-64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Donanım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uyarlanabilirliği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sağlamanın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standart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yolu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sanal</a:t>
            </a:r>
            <a:r>
              <a:rPr lang="en-US" altLang="zh-CN" sz="2000" spc="-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aygıtlar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içeren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aygıt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modülü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(device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interface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module)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kullanmaktır.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79"/>
              </a:lnSpc>
            </a:pPr>
            <a:endParaRPr lang="en-US" dirty="0" smtClean="0"/>
          </a:p>
          <a:p>
            <a:pPr marL="1467802" hangingPunct="0">
              <a:lnSpc>
                <a:spcPct val="100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sanal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aygıt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(virtual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device),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gerçek</a:t>
            </a:r>
            <a:r>
              <a:rPr lang="en-US" altLang="zh-CN" sz="2100" spc="-8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donanım</a:t>
            </a:r>
            <a:r>
              <a:rPr lang="en-US" altLang="zh-CN" sz="210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aygıtı</a:t>
            </a:r>
            <a:r>
              <a:rPr lang="en-US" altLang="zh-CN" sz="2100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veya</a:t>
            </a:r>
            <a:r>
              <a:rPr lang="en-US" altLang="zh-CN" sz="2100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sisteminin</a:t>
            </a:r>
            <a:r>
              <a:rPr lang="en-US" altLang="zh-CN" sz="2100" spc="-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yazılımsal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simülasyon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u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ya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da</a:t>
            </a:r>
            <a:r>
              <a:rPr lang="en-US" altLang="zh-CN" sz="21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aygıta/sisteme</a:t>
            </a:r>
            <a:r>
              <a:rPr lang="en-US" altLang="zh-CN" sz="21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spc="-25" dirty="0">
                <a:solidFill>
                  <a:srgbClr val="000000"/>
                </a:solidFill>
                <a:latin typeface="Calibri"/>
                <a:ea typeface="Calibri"/>
              </a:rPr>
              <a:t>arabirim</a:t>
            </a:r>
            <a:r>
              <a:rPr lang="en-US" altLang="zh-CN" sz="2100" spc="-20" dirty="0">
                <a:solidFill>
                  <a:srgbClr val="000000"/>
                </a:solidFill>
                <a:latin typeface="Calibri"/>
                <a:ea typeface="Calibri"/>
              </a:rPr>
              <a:t>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25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9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3"/>
          <p:cNvSpPr txBox="1"/>
          <p:nvPr/>
        </p:nvSpPr>
        <p:spPr>
          <a:xfrm>
            <a:off x="914717" y="1019476"/>
            <a:ext cx="754014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Sanal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Aygıt</a:t>
            </a:r>
            <a:r>
              <a:rPr lang="en-US" altLang="zh-CN" sz="48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Karakteristikleri</a:t>
            </a:r>
          </a:p>
          <a:p>
            <a:pPr>
              <a:lnSpc>
                <a:spcPts val="10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“İdeal”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cihazı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simüle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eder</a:t>
            </a:r>
          </a:p>
          <a:p>
            <a:pPr marL="0" indent="109219">
              <a:lnSpc>
                <a:spcPct val="100000"/>
              </a:lnSpc>
              <a:spcBef>
                <a:spcPts val="114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Tamamen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sadece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yapar</a:t>
            </a:r>
            <a:r>
              <a:rPr lang="en-US" altLang="zh-CN" sz="2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(uyum/cohesion)</a:t>
            </a:r>
          </a:p>
          <a:p>
            <a:pPr marL="0" indent="109219">
              <a:lnSpc>
                <a:spcPct val="100000"/>
              </a:lnSpc>
              <a:spcBef>
                <a:spcPts val="359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Basit,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tutarlı,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eksiksiz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arabirime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sahipti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(basitlik/simplicity)</a:t>
            </a:r>
          </a:p>
          <a:p>
            <a:pPr marL="0" indent="109219">
              <a:lnSpc>
                <a:spcPct val="100000"/>
              </a:lnSpc>
              <a:spcBef>
                <a:spcPts val="354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Programın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geri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kalanıyla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gevşek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şekilde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bağlıdır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(bağlılık/coupling)</a:t>
            </a:r>
          </a:p>
          <a:p>
            <a:pPr marL="109219" hangingPunct="0">
              <a:lnSpc>
                <a:spcPct val="114583"/>
              </a:lnSpc>
              <a:spcBef>
                <a:spcPts val="179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İmplementasyonunu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saklar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(bilgi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saklama/information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hiding)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69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Asla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değişmez</a:t>
            </a:r>
            <a:r>
              <a:rPr lang="en-US" altLang="zh-CN" sz="20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(stabilite/stability)</a:t>
            </a:r>
          </a:p>
          <a:p>
            <a:pPr>
              <a:lnSpc>
                <a:spcPts val="1169"/>
              </a:lnSpc>
            </a:pPr>
            <a:endParaRPr lang="en-US" dirty="0" smtClean="0"/>
          </a:p>
          <a:p>
            <a:pPr marL="0" hangingPunct="0">
              <a:lnSpc>
                <a:spcPct val="95833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Farklı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gerçek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aygıtlar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sistemler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genellikle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ailesi</a:t>
            </a:r>
            <a:r>
              <a:rPr lang="en-US" altLang="zh-CN" sz="2400" spc="-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400" spc="-1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gerçeklenir.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54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9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80" y="2369820"/>
            <a:ext cx="5356860" cy="2865120"/>
          </a:xfrm>
          <a:prstGeom prst="rect">
            <a:avLst/>
          </a:prstGeom>
        </p:spPr>
      </p:pic>
      <p:sp>
        <p:nvSpPr>
          <p:cNvPr id="2" name="TextBox 98"/>
          <p:cNvSpPr txBox="1"/>
          <p:nvPr/>
        </p:nvSpPr>
        <p:spPr>
          <a:xfrm>
            <a:off x="914717" y="1241980"/>
            <a:ext cx="7416767" cy="54937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90" dirty="0">
                <a:solidFill>
                  <a:srgbClr val="3F3F3F"/>
                </a:solidFill>
                <a:latin typeface="Calibri"/>
                <a:ea typeface="Calibri"/>
              </a:rPr>
              <a:t>AquaLush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65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64" dirty="0">
                <a:solidFill>
                  <a:srgbClr val="3F3F3F"/>
                </a:solidFill>
                <a:latin typeface="Calibri"/>
                <a:ea typeface="Calibri"/>
              </a:rPr>
              <a:t>Niteliklerine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94" dirty="0">
                <a:solidFill>
                  <a:srgbClr val="3F3F3F"/>
                </a:solidFill>
                <a:latin typeface="Calibri"/>
                <a:ea typeface="Calibri"/>
              </a:rPr>
              <a:t>Göre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75" dirty="0">
                <a:solidFill>
                  <a:srgbClr val="3F3F3F"/>
                </a:solidFill>
                <a:latin typeface="Calibri"/>
                <a:ea typeface="Calibri"/>
              </a:rPr>
              <a:t>Ayrıştırma</a:t>
            </a:r>
            <a:r>
              <a:rPr lang="en-US" altLang="zh-CN" sz="32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75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0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80" y="1859280"/>
            <a:ext cx="4267200" cy="4152900"/>
          </a:xfrm>
          <a:prstGeom prst="rect">
            <a:avLst/>
          </a:prstGeom>
        </p:spPr>
      </p:pic>
      <p:sp>
        <p:nvSpPr>
          <p:cNvPr id="2" name="TextBox 103"/>
          <p:cNvSpPr txBox="1"/>
          <p:nvPr/>
        </p:nvSpPr>
        <p:spPr>
          <a:xfrm>
            <a:off x="914717" y="1241980"/>
            <a:ext cx="7416767" cy="54937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90" dirty="0">
                <a:solidFill>
                  <a:srgbClr val="3F3F3F"/>
                </a:solidFill>
                <a:latin typeface="Calibri"/>
                <a:ea typeface="Calibri"/>
              </a:rPr>
              <a:t>AquaLush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65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64" dirty="0">
                <a:solidFill>
                  <a:srgbClr val="3F3F3F"/>
                </a:solidFill>
                <a:latin typeface="Calibri"/>
                <a:ea typeface="Calibri"/>
              </a:rPr>
              <a:t>Niteliklerine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94" dirty="0">
                <a:solidFill>
                  <a:srgbClr val="3F3F3F"/>
                </a:solidFill>
                <a:latin typeface="Calibri"/>
                <a:ea typeface="Calibri"/>
              </a:rPr>
              <a:t>Göre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75" dirty="0">
                <a:solidFill>
                  <a:srgbClr val="3F3F3F"/>
                </a:solidFill>
                <a:latin typeface="Calibri"/>
                <a:ea typeface="Calibri"/>
              </a:rPr>
              <a:t>Ayrıştırma</a:t>
            </a:r>
            <a:r>
              <a:rPr lang="en-US" altLang="zh-CN" sz="32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75" dirty="0">
                <a:solidFill>
                  <a:srgbClr val="3F3F3F"/>
                </a:solidFill>
                <a:latin typeface="Calibri"/>
                <a:ea typeface="Calibri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10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60" y="1775460"/>
            <a:ext cx="3977640" cy="4465320"/>
          </a:xfrm>
          <a:prstGeom prst="rect">
            <a:avLst/>
          </a:prstGeom>
        </p:spPr>
      </p:pic>
      <p:sp>
        <p:nvSpPr>
          <p:cNvPr id="2" name="TextBox 108"/>
          <p:cNvSpPr txBox="1"/>
          <p:nvPr/>
        </p:nvSpPr>
        <p:spPr>
          <a:xfrm>
            <a:off x="914717" y="1241980"/>
            <a:ext cx="7416767" cy="54937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spc="-90" dirty="0">
                <a:solidFill>
                  <a:srgbClr val="3F3F3F"/>
                </a:solidFill>
                <a:latin typeface="Calibri"/>
                <a:ea typeface="Calibri"/>
              </a:rPr>
              <a:t>AquaLush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65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64" dirty="0">
                <a:solidFill>
                  <a:srgbClr val="3F3F3F"/>
                </a:solidFill>
                <a:latin typeface="Calibri"/>
                <a:ea typeface="Calibri"/>
              </a:rPr>
              <a:t>Niteliklerine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94" dirty="0">
                <a:solidFill>
                  <a:srgbClr val="3F3F3F"/>
                </a:solidFill>
                <a:latin typeface="Calibri"/>
                <a:ea typeface="Calibri"/>
              </a:rPr>
              <a:t>Göre</a:t>
            </a:r>
            <a:r>
              <a:rPr lang="en-US" altLang="zh-CN" sz="3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75" dirty="0">
                <a:solidFill>
                  <a:srgbClr val="3F3F3F"/>
                </a:solidFill>
                <a:latin typeface="Calibri"/>
                <a:ea typeface="Calibri"/>
              </a:rPr>
              <a:t>Ayrıştırma</a:t>
            </a:r>
            <a:r>
              <a:rPr lang="en-US" altLang="zh-CN" sz="32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200" spc="-75" dirty="0">
                <a:solidFill>
                  <a:srgbClr val="3F3F3F"/>
                </a:solidFill>
                <a:latin typeface="Calibri"/>
                <a:ea typeface="Calibri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1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Picture 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80" y="4008120"/>
            <a:ext cx="3185160" cy="2369820"/>
          </a:xfrm>
          <a:prstGeom prst="rect">
            <a:avLst/>
          </a:prstGeom>
        </p:spPr>
      </p:pic>
      <p:sp>
        <p:nvSpPr>
          <p:cNvPr id="2" name="TextBox 113"/>
          <p:cNvSpPr txBox="1"/>
          <p:nvPr/>
        </p:nvSpPr>
        <p:spPr>
          <a:xfrm>
            <a:off x="823277" y="1019476"/>
            <a:ext cx="7528150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Alternatiflerin</a:t>
            </a:r>
            <a:r>
              <a:rPr lang="en-US" altLang="zh-CN" sz="48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İyileştirilmesi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Alternatifleri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Kombine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Edin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—İki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fazla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alternatifin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iyi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özelliklerini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kombine</a:t>
            </a:r>
            <a:r>
              <a:rPr lang="en-US" altLang="zh-CN" sz="2000" spc="-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edin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b="1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b="1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Stilini</a:t>
            </a:r>
            <a:r>
              <a:rPr lang="en-US" altLang="zh-CN" sz="2000" b="1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Empoze</a:t>
            </a:r>
            <a:r>
              <a:rPr lang="en-US" altLang="zh-CN" sz="2000" b="1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Edin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—Bir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stiline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çok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yakın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değişiklik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yaparak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ilgili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stile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uygun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olmasını</a:t>
            </a:r>
            <a:r>
              <a:rPr lang="en-US" altLang="zh-CN" sz="20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sağlayın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Orta-düzey</a:t>
            </a:r>
            <a:r>
              <a:rPr lang="en-US" altLang="zh-CN" sz="2000" b="1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b="1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Kalıplarını</a:t>
            </a:r>
            <a:r>
              <a:rPr lang="en-US" altLang="zh-CN" sz="2000" b="1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Uygulayın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—Orta-düzey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kalıplarının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avantajlarından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yararlanmak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mimaride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değişiklik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39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11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4351020"/>
            <a:ext cx="3208020" cy="1927860"/>
          </a:xfrm>
          <a:prstGeom prst="rect">
            <a:avLst/>
          </a:prstGeom>
        </p:spPr>
      </p:pic>
      <p:sp>
        <p:nvSpPr>
          <p:cNvPr id="2" name="TextBox 118"/>
          <p:cNvSpPr txBox="1"/>
          <p:nvPr/>
        </p:nvSpPr>
        <p:spPr>
          <a:xfrm>
            <a:off x="823277" y="1074166"/>
            <a:ext cx="7408978" cy="3129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400" spc="-75" dirty="0">
                <a:solidFill>
                  <a:srgbClr val="3F3F3F"/>
                </a:solidFill>
                <a:latin typeface="Calibri"/>
                <a:ea typeface="Calibri"/>
              </a:rPr>
              <a:t>Alternatiflerin</a:t>
            </a:r>
            <a:r>
              <a:rPr lang="en-US" altLang="zh-CN" sz="4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400" spc="-90" dirty="0">
                <a:solidFill>
                  <a:srgbClr val="3F3F3F"/>
                </a:solidFill>
                <a:latin typeface="Calibri"/>
                <a:ea typeface="Calibri"/>
              </a:rPr>
              <a:t>Değerlendirilmesi</a:t>
            </a:r>
          </a:p>
          <a:p>
            <a:pPr>
              <a:lnSpc>
                <a:spcPts val="860"/>
              </a:lnSpc>
            </a:pPr>
            <a:endParaRPr lang="en-US" dirty="0" smtClean="0"/>
          </a:p>
          <a:p>
            <a:pPr marL="91440" indent="-9144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Tasarımcılar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spesifikasyona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oluşturulan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gereksinimleri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karşılayacağını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oluşturulmadan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nasıl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5" dirty="0">
                <a:solidFill>
                  <a:srgbClr val="3F3F3F"/>
                </a:solidFill>
                <a:latin typeface="Calibri"/>
                <a:ea typeface="Calibri"/>
              </a:rPr>
              <a:t>bileb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ilirler?</a:t>
            </a:r>
          </a:p>
          <a:p>
            <a:pPr>
              <a:lnSpc>
                <a:spcPts val="11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Bunun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nasıl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garanti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edileceğini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kimse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bilemez,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ancak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olasılığı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arttırıcı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bazı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teknikler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kullanılabilir.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Mimarilerin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değerlendirilmesi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senaryoların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prototiplerin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kullanımını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inceleyeceğiz.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" y="1402080"/>
            <a:ext cx="7924800" cy="419100"/>
          </a:xfrm>
          <a:prstGeom prst="rect">
            <a:avLst/>
          </a:prstGeom>
        </p:spPr>
      </p:pic>
      <p:sp>
        <p:nvSpPr>
          <p:cNvPr id="2" name="Freeform 10"/>
          <p:cNvSpPr/>
          <p:nvPr/>
        </p:nvSpPr>
        <p:spPr>
          <a:xfrm>
            <a:off x="1390650" y="1797050"/>
            <a:ext cx="793750" cy="628650"/>
          </a:xfrm>
          <a:custGeom>
            <a:avLst/>
            <a:gdLst>
              <a:gd name="connsiteX0" fmla="*/ 10160 w 793750"/>
              <a:gd name="connsiteY0" fmla="*/ 12700 h 628650"/>
              <a:gd name="connsiteX1" fmla="*/ 10160 w 793750"/>
              <a:gd name="connsiteY1" fmla="*/ 641223 h 628650"/>
              <a:gd name="connsiteX2" fmla="*/ 804545 w 793750"/>
              <a:gd name="connsiteY2" fmla="*/ 641223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628650">
                <a:moveTo>
                  <a:pt x="10160" y="12700"/>
                </a:moveTo>
                <a:lnTo>
                  <a:pt x="10160" y="641223"/>
                </a:lnTo>
                <a:lnTo>
                  <a:pt x="804545" y="641223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178050" y="2241550"/>
            <a:ext cx="5759450" cy="374650"/>
          </a:xfrm>
          <a:custGeom>
            <a:avLst/>
            <a:gdLst>
              <a:gd name="connsiteX0" fmla="*/ 17779 w 5759450"/>
              <a:gd name="connsiteY0" fmla="*/ 47244 h 374650"/>
              <a:gd name="connsiteX1" fmla="*/ 54864 w 5759450"/>
              <a:gd name="connsiteY1" fmla="*/ 10160 h 374650"/>
              <a:gd name="connsiteX2" fmla="*/ 5731256 w 5759450"/>
              <a:gd name="connsiteY2" fmla="*/ 10160 h 374650"/>
              <a:gd name="connsiteX3" fmla="*/ 5768340 w 5759450"/>
              <a:gd name="connsiteY3" fmla="*/ 47244 h 374650"/>
              <a:gd name="connsiteX4" fmla="*/ 5768340 w 5759450"/>
              <a:gd name="connsiteY4" fmla="*/ 343916 h 374650"/>
              <a:gd name="connsiteX5" fmla="*/ 5731256 w 5759450"/>
              <a:gd name="connsiteY5" fmla="*/ 381000 h 374650"/>
              <a:gd name="connsiteX6" fmla="*/ 54864 w 5759450"/>
              <a:gd name="connsiteY6" fmla="*/ 381000 h 374650"/>
              <a:gd name="connsiteX7" fmla="*/ 17779 w 5759450"/>
              <a:gd name="connsiteY7" fmla="*/ 343916 h 374650"/>
              <a:gd name="connsiteX8" fmla="*/ 17779 w 5759450"/>
              <a:gd name="connsiteY8" fmla="*/ 4724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74650">
                <a:moveTo>
                  <a:pt x="17779" y="47244"/>
                </a:moveTo>
                <a:cubicBezTo>
                  <a:pt x="17779" y="26797"/>
                  <a:pt x="34417" y="10160"/>
                  <a:pt x="54864" y="10160"/>
                </a:cubicBezTo>
                <a:lnTo>
                  <a:pt x="5731256" y="10160"/>
                </a:lnTo>
                <a:cubicBezTo>
                  <a:pt x="5751703" y="10160"/>
                  <a:pt x="5768340" y="26797"/>
                  <a:pt x="5768340" y="47244"/>
                </a:cubicBezTo>
                <a:lnTo>
                  <a:pt x="5768340" y="343916"/>
                </a:lnTo>
                <a:cubicBezTo>
                  <a:pt x="5768340" y="364363"/>
                  <a:pt x="5751703" y="381000"/>
                  <a:pt x="5731256" y="381000"/>
                </a:cubicBezTo>
                <a:lnTo>
                  <a:pt x="54864" y="381000"/>
                </a:lnTo>
                <a:cubicBezTo>
                  <a:pt x="34417" y="381000"/>
                  <a:pt x="17779" y="364363"/>
                  <a:pt x="17779" y="343916"/>
                </a:cubicBezTo>
                <a:lnTo>
                  <a:pt x="17779" y="4724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390650" y="1797050"/>
            <a:ext cx="806450" cy="1123950"/>
          </a:xfrm>
          <a:custGeom>
            <a:avLst/>
            <a:gdLst>
              <a:gd name="connsiteX0" fmla="*/ 10160 w 806450"/>
              <a:gd name="connsiteY0" fmla="*/ 12700 h 1123950"/>
              <a:gd name="connsiteX1" fmla="*/ 10160 w 806450"/>
              <a:gd name="connsiteY1" fmla="*/ 1131570 h 1123950"/>
              <a:gd name="connsiteX2" fmla="*/ 807466 w 806450"/>
              <a:gd name="connsiteY2" fmla="*/ 113157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50" h="1123950">
                <a:moveTo>
                  <a:pt x="10160" y="12700"/>
                </a:moveTo>
                <a:lnTo>
                  <a:pt x="10160" y="1131570"/>
                </a:lnTo>
                <a:lnTo>
                  <a:pt x="807466" y="1131570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190750" y="2724150"/>
            <a:ext cx="5759450" cy="387350"/>
          </a:xfrm>
          <a:custGeom>
            <a:avLst/>
            <a:gdLst>
              <a:gd name="connsiteX0" fmla="*/ 7620 w 5759450"/>
              <a:gd name="connsiteY0" fmla="*/ 48768 h 387350"/>
              <a:gd name="connsiteX1" fmla="*/ 46227 w 5759450"/>
              <a:gd name="connsiteY1" fmla="*/ 10160 h 387350"/>
              <a:gd name="connsiteX2" fmla="*/ 5722111 w 5759450"/>
              <a:gd name="connsiteY2" fmla="*/ 10160 h 387350"/>
              <a:gd name="connsiteX3" fmla="*/ 5760719 w 5759450"/>
              <a:gd name="connsiteY3" fmla="*/ 48768 h 387350"/>
              <a:gd name="connsiteX4" fmla="*/ 5760719 w 5759450"/>
              <a:gd name="connsiteY4" fmla="*/ 357632 h 387350"/>
              <a:gd name="connsiteX5" fmla="*/ 5722111 w 5759450"/>
              <a:gd name="connsiteY5" fmla="*/ 396240 h 387350"/>
              <a:gd name="connsiteX6" fmla="*/ 46227 w 5759450"/>
              <a:gd name="connsiteY6" fmla="*/ 396240 h 387350"/>
              <a:gd name="connsiteX7" fmla="*/ 7620 w 5759450"/>
              <a:gd name="connsiteY7" fmla="*/ 357632 h 387350"/>
              <a:gd name="connsiteX8" fmla="*/ 7620 w 5759450"/>
              <a:gd name="connsiteY8" fmla="*/ 48768 h 38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87350">
                <a:moveTo>
                  <a:pt x="7620" y="48768"/>
                </a:moveTo>
                <a:cubicBezTo>
                  <a:pt x="7620" y="27432"/>
                  <a:pt x="24892" y="10160"/>
                  <a:pt x="46227" y="10160"/>
                </a:cubicBezTo>
                <a:lnTo>
                  <a:pt x="5722111" y="10160"/>
                </a:lnTo>
                <a:cubicBezTo>
                  <a:pt x="5743447" y="10160"/>
                  <a:pt x="5760719" y="27432"/>
                  <a:pt x="5760719" y="48768"/>
                </a:cubicBezTo>
                <a:lnTo>
                  <a:pt x="5760719" y="357632"/>
                </a:lnTo>
                <a:cubicBezTo>
                  <a:pt x="5760719" y="378968"/>
                  <a:pt x="5743447" y="396240"/>
                  <a:pt x="5722111" y="396240"/>
                </a:cubicBezTo>
                <a:lnTo>
                  <a:pt x="46227" y="396240"/>
                </a:lnTo>
                <a:cubicBezTo>
                  <a:pt x="24892" y="396240"/>
                  <a:pt x="7620" y="378968"/>
                  <a:pt x="7620" y="357632"/>
                </a:cubicBezTo>
                <a:lnTo>
                  <a:pt x="7620" y="4876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390650" y="1797050"/>
            <a:ext cx="793750" cy="1593850"/>
          </a:xfrm>
          <a:custGeom>
            <a:avLst/>
            <a:gdLst>
              <a:gd name="connsiteX0" fmla="*/ 10160 w 793750"/>
              <a:gd name="connsiteY0" fmla="*/ 12700 h 1593850"/>
              <a:gd name="connsiteX1" fmla="*/ 10160 w 793750"/>
              <a:gd name="connsiteY1" fmla="*/ 1597787 h 1593850"/>
              <a:gd name="connsiteX2" fmla="*/ 804798 w 793750"/>
              <a:gd name="connsiteY2" fmla="*/ 1597787 h 159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1593850">
                <a:moveTo>
                  <a:pt x="10160" y="12700"/>
                </a:moveTo>
                <a:lnTo>
                  <a:pt x="10160" y="1597787"/>
                </a:lnTo>
                <a:lnTo>
                  <a:pt x="804798" y="1597787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178050" y="3206750"/>
            <a:ext cx="5746750" cy="349250"/>
          </a:xfrm>
          <a:custGeom>
            <a:avLst/>
            <a:gdLst>
              <a:gd name="connsiteX0" fmla="*/ 17779 w 5746750"/>
              <a:gd name="connsiteY0" fmla="*/ 49530 h 349250"/>
              <a:gd name="connsiteX1" fmla="*/ 52070 w 5746750"/>
              <a:gd name="connsiteY1" fmla="*/ 15240 h 349250"/>
              <a:gd name="connsiteX2" fmla="*/ 5718809 w 5746750"/>
              <a:gd name="connsiteY2" fmla="*/ 15240 h 349250"/>
              <a:gd name="connsiteX3" fmla="*/ 5753100 w 5746750"/>
              <a:gd name="connsiteY3" fmla="*/ 49530 h 349250"/>
              <a:gd name="connsiteX4" fmla="*/ 5753100 w 5746750"/>
              <a:gd name="connsiteY4" fmla="*/ 323850 h 349250"/>
              <a:gd name="connsiteX5" fmla="*/ 5718809 w 5746750"/>
              <a:gd name="connsiteY5" fmla="*/ 358140 h 349250"/>
              <a:gd name="connsiteX6" fmla="*/ 52070 w 5746750"/>
              <a:gd name="connsiteY6" fmla="*/ 358140 h 349250"/>
              <a:gd name="connsiteX7" fmla="*/ 17779 w 5746750"/>
              <a:gd name="connsiteY7" fmla="*/ 323850 h 349250"/>
              <a:gd name="connsiteX8" fmla="*/ 17779 w 5746750"/>
              <a:gd name="connsiteY8" fmla="*/ 4953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6750" h="349250">
                <a:moveTo>
                  <a:pt x="17779" y="49530"/>
                </a:moveTo>
                <a:cubicBezTo>
                  <a:pt x="17779" y="30607"/>
                  <a:pt x="33147" y="15240"/>
                  <a:pt x="52070" y="15240"/>
                </a:cubicBezTo>
                <a:lnTo>
                  <a:pt x="5718809" y="15240"/>
                </a:lnTo>
                <a:cubicBezTo>
                  <a:pt x="5737732" y="15240"/>
                  <a:pt x="5753100" y="30607"/>
                  <a:pt x="5753100" y="49530"/>
                </a:cubicBezTo>
                <a:lnTo>
                  <a:pt x="5753100" y="323850"/>
                </a:lnTo>
                <a:cubicBezTo>
                  <a:pt x="5753100" y="342773"/>
                  <a:pt x="5737732" y="358140"/>
                  <a:pt x="5718809" y="358140"/>
                </a:cubicBezTo>
                <a:lnTo>
                  <a:pt x="52070" y="358140"/>
                </a:lnTo>
                <a:cubicBezTo>
                  <a:pt x="33147" y="358140"/>
                  <a:pt x="17779" y="342773"/>
                  <a:pt x="17779" y="323850"/>
                </a:cubicBezTo>
                <a:lnTo>
                  <a:pt x="17779" y="4953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390650" y="1797050"/>
            <a:ext cx="793750" cy="2051050"/>
          </a:xfrm>
          <a:custGeom>
            <a:avLst/>
            <a:gdLst>
              <a:gd name="connsiteX0" fmla="*/ 10160 w 793750"/>
              <a:gd name="connsiteY0" fmla="*/ 12700 h 2051050"/>
              <a:gd name="connsiteX1" fmla="*/ 10160 w 793750"/>
              <a:gd name="connsiteY1" fmla="*/ 2061210 h 2051050"/>
              <a:gd name="connsiteX2" fmla="*/ 805433 w 793750"/>
              <a:gd name="connsiteY2" fmla="*/ 2061210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2051050">
                <a:moveTo>
                  <a:pt x="10160" y="12700"/>
                </a:moveTo>
                <a:lnTo>
                  <a:pt x="10160" y="2061210"/>
                </a:lnTo>
                <a:lnTo>
                  <a:pt x="805433" y="2061210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2178050" y="3663950"/>
            <a:ext cx="5759450" cy="374650"/>
          </a:xfrm>
          <a:custGeom>
            <a:avLst/>
            <a:gdLst>
              <a:gd name="connsiteX0" fmla="*/ 17779 w 5759450"/>
              <a:gd name="connsiteY0" fmla="*/ 44704 h 374650"/>
              <a:gd name="connsiteX1" fmla="*/ 54864 w 5759450"/>
              <a:gd name="connsiteY1" fmla="*/ 7620 h 374650"/>
              <a:gd name="connsiteX2" fmla="*/ 5733795 w 5759450"/>
              <a:gd name="connsiteY2" fmla="*/ 7620 h 374650"/>
              <a:gd name="connsiteX3" fmla="*/ 5770880 w 5759450"/>
              <a:gd name="connsiteY3" fmla="*/ 44704 h 374650"/>
              <a:gd name="connsiteX4" fmla="*/ 5770880 w 5759450"/>
              <a:gd name="connsiteY4" fmla="*/ 341376 h 374650"/>
              <a:gd name="connsiteX5" fmla="*/ 5733795 w 5759450"/>
              <a:gd name="connsiteY5" fmla="*/ 378460 h 374650"/>
              <a:gd name="connsiteX6" fmla="*/ 54864 w 5759450"/>
              <a:gd name="connsiteY6" fmla="*/ 378460 h 374650"/>
              <a:gd name="connsiteX7" fmla="*/ 17779 w 5759450"/>
              <a:gd name="connsiteY7" fmla="*/ 341376 h 374650"/>
              <a:gd name="connsiteX8" fmla="*/ 17779 w 5759450"/>
              <a:gd name="connsiteY8" fmla="*/ 4470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74650">
                <a:moveTo>
                  <a:pt x="17779" y="44704"/>
                </a:moveTo>
                <a:cubicBezTo>
                  <a:pt x="17779" y="24257"/>
                  <a:pt x="34417" y="7620"/>
                  <a:pt x="54864" y="7620"/>
                </a:cubicBezTo>
                <a:lnTo>
                  <a:pt x="5733795" y="7620"/>
                </a:lnTo>
                <a:cubicBezTo>
                  <a:pt x="5754243" y="7620"/>
                  <a:pt x="5770880" y="24257"/>
                  <a:pt x="5770880" y="44704"/>
                </a:cubicBezTo>
                <a:lnTo>
                  <a:pt x="5770880" y="341376"/>
                </a:lnTo>
                <a:cubicBezTo>
                  <a:pt x="5770880" y="361823"/>
                  <a:pt x="5754243" y="378460"/>
                  <a:pt x="5733795" y="378460"/>
                </a:cubicBezTo>
                <a:lnTo>
                  <a:pt x="54864" y="378460"/>
                </a:lnTo>
                <a:cubicBezTo>
                  <a:pt x="34417" y="378460"/>
                  <a:pt x="17779" y="361823"/>
                  <a:pt x="17779" y="341376"/>
                </a:cubicBezTo>
                <a:lnTo>
                  <a:pt x="17779" y="4470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390650" y="1797050"/>
            <a:ext cx="793750" cy="2495550"/>
          </a:xfrm>
          <a:custGeom>
            <a:avLst/>
            <a:gdLst>
              <a:gd name="connsiteX0" fmla="*/ 10160 w 793750"/>
              <a:gd name="connsiteY0" fmla="*/ 12700 h 2495550"/>
              <a:gd name="connsiteX1" fmla="*/ 10160 w 793750"/>
              <a:gd name="connsiteY1" fmla="*/ 2496058 h 2495550"/>
              <a:gd name="connsiteX2" fmla="*/ 805433 w 793750"/>
              <a:gd name="connsiteY2" fmla="*/ 2496058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3750" h="2495550">
                <a:moveTo>
                  <a:pt x="10160" y="12700"/>
                </a:moveTo>
                <a:lnTo>
                  <a:pt x="10160" y="2496058"/>
                </a:lnTo>
                <a:lnTo>
                  <a:pt x="805433" y="2496058"/>
                </a:lnTo>
              </a:path>
            </a:pathLst>
          </a:custGeom>
          <a:ln w="12700">
            <a:solidFill>
              <a:srgbClr val="1287B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178050" y="4095750"/>
            <a:ext cx="5759450" cy="374650"/>
          </a:xfrm>
          <a:custGeom>
            <a:avLst/>
            <a:gdLst>
              <a:gd name="connsiteX0" fmla="*/ 17779 w 5759450"/>
              <a:gd name="connsiteY0" fmla="*/ 47244 h 374650"/>
              <a:gd name="connsiteX1" fmla="*/ 54864 w 5759450"/>
              <a:gd name="connsiteY1" fmla="*/ 10160 h 374650"/>
              <a:gd name="connsiteX2" fmla="*/ 5733795 w 5759450"/>
              <a:gd name="connsiteY2" fmla="*/ 10160 h 374650"/>
              <a:gd name="connsiteX3" fmla="*/ 5770880 w 5759450"/>
              <a:gd name="connsiteY3" fmla="*/ 47244 h 374650"/>
              <a:gd name="connsiteX4" fmla="*/ 5770880 w 5759450"/>
              <a:gd name="connsiteY4" fmla="*/ 343916 h 374650"/>
              <a:gd name="connsiteX5" fmla="*/ 5733795 w 5759450"/>
              <a:gd name="connsiteY5" fmla="*/ 381000 h 374650"/>
              <a:gd name="connsiteX6" fmla="*/ 54864 w 5759450"/>
              <a:gd name="connsiteY6" fmla="*/ 381000 h 374650"/>
              <a:gd name="connsiteX7" fmla="*/ 17779 w 5759450"/>
              <a:gd name="connsiteY7" fmla="*/ 343916 h 374650"/>
              <a:gd name="connsiteX8" fmla="*/ 17779 w 5759450"/>
              <a:gd name="connsiteY8" fmla="*/ 47244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9450" h="374650">
                <a:moveTo>
                  <a:pt x="17779" y="47244"/>
                </a:moveTo>
                <a:cubicBezTo>
                  <a:pt x="17779" y="26797"/>
                  <a:pt x="34417" y="10160"/>
                  <a:pt x="54864" y="10160"/>
                </a:cubicBezTo>
                <a:lnTo>
                  <a:pt x="5733795" y="10160"/>
                </a:lnTo>
                <a:cubicBezTo>
                  <a:pt x="5754243" y="10160"/>
                  <a:pt x="5770880" y="26797"/>
                  <a:pt x="5770880" y="47244"/>
                </a:cubicBezTo>
                <a:lnTo>
                  <a:pt x="5770880" y="343916"/>
                </a:lnTo>
                <a:cubicBezTo>
                  <a:pt x="5770880" y="364363"/>
                  <a:pt x="5754243" y="381000"/>
                  <a:pt x="5733795" y="381000"/>
                </a:cubicBezTo>
                <a:lnTo>
                  <a:pt x="54864" y="381000"/>
                </a:lnTo>
                <a:cubicBezTo>
                  <a:pt x="34417" y="381000"/>
                  <a:pt x="17779" y="364363"/>
                  <a:pt x="17779" y="343916"/>
                </a:cubicBezTo>
                <a:lnTo>
                  <a:pt x="17779" y="47244"/>
                </a:lnTo>
                <a:close/>
              </a:path>
            </a:pathLst>
          </a:custGeom>
          <a:solidFill>
            <a:srgbClr val="000052">
              <a:alpha val="0"/>
            </a:srgbClr>
          </a:solidFill>
          <a:ln w="1270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2283205" y="1400349"/>
            <a:ext cx="5628311" cy="31176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95273">
              <a:lnSpc>
                <a:spcPct val="100000"/>
              </a:lnSpc>
            </a:pPr>
            <a:r>
              <a:rPr lang="en-US" altLang="zh-CN" sz="3000" b="1" dirty="0">
                <a:solidFill>
                  <a:srgbClr val="000000"/>
                </a:solidFill>
                <a:latin typeface="Calibri"/>
                <a:ea typeface="Calibri"/>
              </a:rPr>
              <a:t>Bu</a:t>
            </a:r>
            <a:r>
              <a:rPr lang="en-US" altLang="zh-CN" sz="30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0000"/>
                </a:solidFill>
                <a:latin typeface="Calibri"/>
                <a:ea typeface="Calibri"/>
              </a:rPr>
              <a:t>Haftaki</a:t>
            </a:r>
            <a:r>
              <a:rPr lang="en-US" altLang="zh-CN" sz="3000"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000000"/>
                </a:solidFill>
                <a:latin typeface="Calibri"/>
                <a:ea typeface="Calibri"/>
              </a:rPr>
              <a:t>Konular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95"/>
              </a:lnSpc>
            </a:pPr>
            <a:endParaRPr lang="en-US" dirty="0" smtClean="0"/>
          </a:p>
          <a:p>
            <a:pPr marL="0" hangingPunct="0">
              <a:lnSpc>
                <a:spcPct val="178750"/>
              </a:lnSpc>
            </a:pP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Mimari</a:t>
            </a:r>
            <a:r>
              <a:rPr lang="en-US" altLang="zh-CN" sz="17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Oluşturma</a:t>
            </a:r>
            <a:r>
              <a:rPr lang="en-US" altLang="zh-CN" sz="1700" spc="-8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Teknikleri..</a:t>
            </a:r>
            <a:r>
              <a:rPr lang="en-US" altLang="zh-CN" sz="1700" spc="-9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……………………………….………….…...7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AquaLush</a:t>
            </a:r>
            <a:r>
              <a:rPr lang="en-US" altLang="zh-CN" sz="1700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Kalite</a:t>
            </a:r>
            <a:r>
              <a:rPr lang="en-US" altLang="zh-CN" sz="1700" spc="-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Niteliklerine</a:t>
            </a:r>
            <a:r>
              <a:rPr lang="en-US" altLang="zh-CN" sz="1700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Göre</a:t>
            </a:r>
            <a:r>
              <a:rPr lang="en-US" altLang="zh-CN" sz="1700" spc="-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Ayrıştırma</a:t>
            </a:r>
            <a:r>
              <a:rPr lang="en-US" altLang="zh-CN" sz="1700" spc="-6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…….…................15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SAD</a:t>
            </a:r>
            <a:r>
              <a:rPr lang="en-US" altLang="zh-CN" sz="1700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kalite</a:t>
            </a:r>
            <a:r>
              <a:rPr lang="en-US" altLang="zh-CN" sz="1700" spc="-10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karakteristikleri……………………………..………………….….32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spc="-5" dirty="0">
                <a:solidFill>
                  <a:srgbClr val="000000"/>
                </a:solidFill>
                <a:latin typeface="Calibri"/>
                <a:ea typeface="Calibri"/>
              </a:rPr>
              <a:t>Profiller………………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……………………………………………………………...…23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Gözden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Geçirmeler</a:t>
            </a:r>
            <a:r>
              <a:rPr lang="en-US" altLang="zh-CN" sz="17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700" dirty="0">
                <a:solidFill>
                  <a:srgbClr val="000000"/>
                </a:solidFill>
                <a:latin typeface="Calibri"/>
                <a:ea typeface="Calibri"/>
              </a:rPr>
              <a:t>(Reviews)…………………………………………….…34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12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2118360"/>
            <a:ext cx="5013960" cy="1455420"/>
          </a:xfrm>
          <a:prstGeom prst="rect">
            <a:avLst/>
          </a:prstGeom>
        </p:spPr>
      </p:pic>
      <p:sp>
        <p:nvSpPr>
          <p:cNvPr id="2" name="Freeform 124"/>
          <p:cNvSpPr/>
          <p:nvPr/>
        </p:nvSpPr>
        <p:spPr>
          <a:xfrm>
            <a:off x="2151379" y="2113279"/>
            <a:ext cx="4986020" cy="1442719"/>
          </a:xfrm>
          <a:custGeom>
            <a:avLst/>
            <a:gdLst>
              <a:gd name="connsiteX0" fmla="*/ 12700 w 4986020"/>
              <a:gd name="connsiteY0" fmla="*/ 255651 h 1442719"/>
              <a:gd name="connsiteX1" fmla="*/ 250571 w 4986020"/>
              <a:gd name="connsiteY1" fmla="*/ 17780 h 1442719"/>
              <a:gd name="connsiteX2" fmla="*/ 4753228 w 4986020"/>
              <a:gd name="connsiteY2" fmla="*/ 17780 h 1442719"/>
              <a:gd name="connsiteX3" fmla="*/ 4991100 w 4986020"/>
              <a:gd name="connsiteY3" fmla="*/ 255651 h 1442719"/>
              <a:gd name="connsiteX4" fmla="*/ 4991100 w 4986020"/>
              <a:gd name="connsiteY4" fmla="*/ 1207389 h 1442719"/>
              <a:gd name="connsiteX5" fmla="*/ 4753228 w 4986020"/>
              <a:gd name="connsiteY5" fmla="*/ 1445260 h 1442719"/>
              <a:gd name="connsiteX6" fmla="*/ 250571 w 4986020"/>
              <a:gd name="connsiteY6" fmla="*/ 1445260 h 1442719"/>
              <a:gd name="connsiteX7" fmla="*/ 12700 w 4986020"/>
              <a:gd name="connsiteY7" fmla="*/ 1207389 h 1442719"/>
              <a:gd name="connsiteX8" fmla="*/ 12700 w 4986020"/>
              <a:gd name="connsiteY8" fmla="*/ 255651 h 144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86020" h="1442719">
                <a:moveTo>
                  <a:pt x="12700" y="255651"/>
                </a:moveTo>
                <a:cubicBezTo>
                  <a:pt x="12700" y="124333"/>
                  <a:pt x="119252" y="17780"/>
                  <a:pt x="250571" y="17780"/>
                </a:cubicBezTo>
                <a:lnTo>
                  <a:pt x="4753228" y="17780"/>
                </a:lnTo>
                <a:cubicBezTo>
                  <a:pt x="4884547" y="17780"/>
                  <a:pt x="4991100" y="124333"/>
                  <a:pt x="4991100" y="255651"/>
                </a:cubicBezTo>
                <a:lnTo>
                  <a:pt x="4991100" y="1207389"/>
                </a:lnTo>
                <a:cubicBezTo>
                  <a:pt x="4991100" y="1338707"/>
                  <a:pt x="4884547" y="1445260"/>
                  <a:pt x="4753228" y="1445260"/>
                </a:cubicBezTo>
                <a:lnTo>
                  <a:pt x="250571" y="1445260"/>
                </a:lnTo>
                <a:cubicBezTo>
                  <a:pt x="119252" y="1445260"/>
                  <a:pt x="12700" y="1338707"/>
                  <a:pt x="12700" y="1207389"/>
                </a:cubicBezTo>
                <a:lnTo>
                  <a:pt x="12700" y="25565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/>
          <p:cNvSpPr/>
          <p:nvPr/>
        </p:nvSpPr>
        <p:spPr>
          <a:xfrm>
            <a:off x="2062479" y="2100579"/>
            <a:ext cx="5011420" cy="1391919"/>
          </a:xfrm>
          <a:custGeom>
            <a:avLst/>
            <a:gdLst>
              <a:gd name="connsiteX0" fmla="*/ 17780 w 5011420"/>
              <a:gd name="connsiteY0" fmla="*/ 244729 h 1391919"/>
              <a:gd name="connsiteX1" fmla="*/ 247269 w 5011420"/>
              <a:gd name="connsiteY1" fmla="*/ 15240 h 1391919"/>
              <a:gd name="connsiteX2" fmla="*/ 4792090 w 5011420"/>
              <a:gd name="connsiteY2" fmla="*/ 15240 h 1391919"/>
              <a:gd name="connsiteX3" fmla="*/ 5021579 w 5011420"/>
              <a:gd name="connsiteY3" fmla="*/ 244729 h 1391919"/>
              <a:gd name="connsiteX4" fmla="*/ 5021579 w 5011420"/>
              <a:gd name="connsiteY4" fmla="*/ 1162431 h 1391919"/>
              <a:gd name="connsiteX5" fmla="*/ 4792090 w 5011420"/>
              <a:gd name="connsiteY5" fmla="*/ 1391920 h 1391919"/>
              <a:gd name="connsiteX6" fmla="*/ 247269 w 5011420"/>
              <a:gd name="connsiteY6" fmla="*/ 1391920 h 1391919"/>
              <a:gd name="connsiteX7" fmla="*/ 17780 w 5011420"/>
              <a:gd name="connsiteY7" fmla="*/ 1162431 h 1391919"/>
              <a:gd name="connsiteX8" fmla="*/ 17780 w 5011420"/>
              <a:gd name="connsiteY8" fmla="*/ 244729 h 13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1420" h="1391919">
                <a:moveTo>
                  <a:pt x="17780" y="244729"/>
                </a:moveTo>
                <a:cubicBezTo>
                  <a:pt x="17780" y="117983"/>
                  <a:pt x="120523" y="15240"/>
                  <a:pt x="247269" y="15240"/>
                </a:cubicBezTo>
                <a:lnTo>
                  <a:pt x="4792090" y="15240"/>
                </a:lnTo>
                <a:cubicBezTo>
                  <a:pt x="4918837" y="15240"/>
                  <a:pt x="5021579" y="117983"/>
                  <a:pt x="5021579" y="244729"/>
                </a:cubicBezTo>
                <a:lnTo>
                  <a:pt x="5021579" y="1162431"/>
                </a:lnTo>
                <a:cubicBezTo>
                  <a:pt x="5021579" y="1289177"/>
                  <a:pt x="4918837" y="1391920"/>
                  <a:pt x="4792090" y="1391920"/>
                </a:cubicBezTo>
                <a:lnTo>
                  <a:pt x="247269" y="1391920"/>
                </a:lnTo>
                <a:cubicBezTo>
                  <a:pt x="120523" y="1391920"/>
                  <a:pt x="17780" y="1289177"/>
                  <a:pt x="17780" y="1162431"/>
                </a:cubicBezTo>
                <a:lnTo>
                  <a:pt x="17780" y="24472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/>
          <p:cNvSpPr/>
          <p:nvPr/>
        </p:nvSpPr>
        <p:spPr>
          <a:xfrm>
            <a:off x="2062479" y="2100579"/>
            <a:ext cx="5011420" cy="1391919"/>
          </a:xfrm>
          <a:custGeom>
            <a:avLst/>
            <a:gdLst>
              <a:gd name="connsiteX0" fmla="*/ 17780 w 5011420"/>
              <a:gd name="connsiteY0" fmla="*/ 244729 h 1391919"/>
              <a:gd name="connsiteX1" fmla="*/ 247269 w 5011420"/>
              <a:gd name="connsiteY1" fmla="*/ 15240 h 1391919"/>
              <a:gd name="connsiteX2" fmla="*/ 4792090 w 5011420"/>
              <a:gd name="connsiteY2" fmla="*/ 15240 h 1391919"/>
              <a:gd name="connsiteX3" fmla="*/ 5021579 w 5011420"/>
              <a:gd name="connsiteY3" fmla="*/ 244729 h 1391919"/>
              <a:gd name="connsiteX4" fmla="*/ 5021579 w 5011420"/>
              <a:gd name="connsiteY4" fmla="*/ 1162431 h 1391919"/>
              <a:gd name="connsiteX5" fmla="*/ 4792090 w 5011420"/>
              <a:gd name="connsiteY5" fmla="*/ 1391920 h 1391919"/>
              <a:gd name="connsiteX6" fmla="*/ 247269 w 5011420"/>
              <a:gd name="connsiteY6" fmla="*/ 1391920 h 1391919"/>
              <a:gd name="connsiteX7" fmla="*/ 17780 w 5011420"/>
              <a:gd name="connsiteY7" fmla="*/ 1162431 h 1391919"/>
              <a:gd name="connsiteX8" fmla="*/ 17780 w 5011420"/>
              <a:gd name="connsiteY8" fmla="*/ 244729 h 139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11420" h="1391919">
                <a:moveTo>
                  <a:pt x="17780" y="244729"/>
                </a:moveTo>
                <a:cubicBezTo>
                  <a:pt x="17780" y="117983"/>
                  <a:pt x="120523" y="15240"/>
                  <a:pt x="247269" y="15240"/>
                </a:cubicBezTo>
                <a:lnTo>
                  <a:pt x="4792090" y="15240"/>
                </a:lnTo>
                <a:cubicBezTo>
                  <a:pt x="4918837" y="15240"/>
                  <a:pt x="5021579" y="117983"/>
                  <a:pt x="5021579" y="244729"/>
                </a:cubicBezTo>
                <a:lnTo>
                  <a:pt x="5021579" y="1162431"/>
                </a:lnTo>
                <a:cubicBezTo>
                  <a:pt x="5021579" y="1289177"/>
                  <a:pt x="4918837" y="1391920"/>
                  <a:pt x="4792090" y="1391920"/>
                </a:cubicBezTo>
                <a:lnTo>
                  <a:pt x="247269" y="1391920"/>
                </a:lnTo>
                <a:cubicBezTo>
                  <a:pt x="120523" y="1391920"/>
                  <a:pt x="17780" y="1289177"/>
                  <a:pt x="17780" y="1162431"/>
                </a:cubicBezTo>
                <a:lnTo>
                  <a:pt x="17780" y="24472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7"/>
          <p:cNvSpPr txBox="1"/>
          <p:nvPr/>
        </p:nvSpPr>
        <p:spPr>
          <a:xfrm>
            <a:off x="628967" y="1019476"/>
            <a:ext cx="7368382" cy="4090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5750">
              <a:lnSpc>
                <a:spcPct val="100000"/>
              </a:lnSpc>
            </a:pP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Senaryol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ar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55"/>
              </a:lnSpc>
            </a:pPr>
            <a:endParaRPr lang="en-US" dirty="0" smtClean="0"/>
          </a:p>
          <a:p>
            <a:pPr marL="1611312" hangingPunct="0">
              <a:lnSpc>
                <a:spcPct val="95416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senaryo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ürün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ile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belirli</a:t>
            </a:r>
            <a:r>
              <a:rPr lang="en-US" altLang="zh-CN" sz="21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bireyler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arasındaki</a:t>
            </a:r>
            <a:r>
              <a:rPr lang="en-US" altLang="zh-CN" sz="2100" spc="-1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13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etkileşimdir.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Use-case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örnekleri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aktörler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arasındaki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etkileşimlerdir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Daha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geniş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bakış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gerekli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çünkü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şimdi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herhangi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birey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arasındaki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etkileşimleri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dikkate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alıyoruz.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13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3970020"/>
            <a:ext cx="2286000" cy="2308860"/>
          </a:xfrm>
          <a:prstGeom prst="rect">
            <a:avLst/>
          </a:prstGeom>
        </p:spPr>
      </p:pic>
      <p:sp>
        <p:nvSpPr>
          <p:cNvPr id="2" name="TextBox 133"/>
          <p:cNvSpPr txBox="1"/>
          <p:nvPr/>
        </p:nvSpPr>
        <p:spPr>
          <a:xfrm>
            <a:off x="823277" y="1019476"/>
            <a:ext cx="6507514" cy="3286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5" dirty="0">
                <a:solidFill>
                  <a:srgbClr val="3F3F3F"/>
                </a:solidFill>
                <a:latin typeface="Calibri"/>
                <a:ea typeface="Calibri"/>
              </a:rPr>
              <a:t>Yazma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Kuralları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5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8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senaryoyu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açıklayıcı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ifadeyle</a:t>
            </a:r>
            <a:r>
              <a:rPr lang="en-US" altLang="zh-CN" sz="24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etiketleyin.</a:t>
            </a:r>
          </a:p>
          <a:p>
            <a:pPr>
              <a:lnSpc>
                <a:spcPts val="11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Etken</a:t>
            </a:r>
            <a:r>
              <a:rPr lang="en-US" altLang="zh-CN" sz="24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çatı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basit,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bildirimsel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cümleler</a:t>
            </a:r>
            <a:r>
              <a:rPr lang="en-US" altLang="zh-CN" sz="24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yazın.</a:t>
            </a:r>
          </a:p>
          <a:p>
            <a:pPr>
              <a:lnSpc>
                <a:spcPts val="11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açıklamalarını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üç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bölüm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halinde</a:t>
            </a:r>
            <a:r>
              <a:rPr lang="en-US" altLang="zh-CN" sz="24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yazın</a:t>
            </a:r>
          </a:p>
          <a:p>
            <a:pPr marL="0" indent="200660">
              <a:lnSpc>
                <a:spcPct val="100000"/>
              </a:lnSpc>
              <a:spcBef>
                <a:spcPts val="30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5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Ürünün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ortamının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başlangıç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(initial)</a:t>
            </a:r>
            <a:r>
              <a:rPr lang="en-US" altLang="zh-CN" sz="2000" spc="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durumu</a:t>
            </a:r>
          </a:p>
          <a:p>
            <a:pPr marL="200660" hangingPunct="0">
              <a:lnSpc>
                <a:spcPct val="114583"/>
              </a:lnSpc>
              <a:spcBef>
                <a:spcPts val="179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2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bireyler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arasındaki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aktivite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akışı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(activity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flow)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4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Ürünün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ortamının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(final)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durumu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9" name="Picture 1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420" y="3497579"/>
            <a:ext cx="2773680" cy="2781300"/>
          </a:xfrm>
          <a:prstGeom prst="rect">
            <a:avLst/>
          </a:prstGeom>
        </p:spPr>
      </p:pic>
      <p:sp>
        <p:nvSpPr>
          <p:cNvPr id="2" name="TextBox 139"/>
          <p:cNvSpPr txBox="1"/>
          <p:nvPr/>
        </p:nvSpPr>
        <p:spPr>
          <a:xfrm>
            <a:off x="823277" y="1019476"/>
            <a:ext cx="75082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5" dirty="0">
                <a:solidFill>
                  <a:srgbClr val="3F3F3F"/>
                </a:solidFill>
                <a:latin typeface="Calibri"/>
                <a:ea typeface="Calibri"/>
              </a:rPr>
              <a:t>Yazma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Kuralları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25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Aktivite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akışını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tanımlayan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cümlede,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etkileşimin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esas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tarafını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cümlenin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öznesi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yapın.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ortamının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başlangıç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durumlarını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aç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ıklayın.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Mümkün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olduğunca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hedeflenen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çıktı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ölçütlerini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belirtmeye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çalışın.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Açıklamayı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tekrar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okuyun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hata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varsa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düzeltin.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79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4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60" y="2118360"/>
            <a:ext cx="5417820" cy="1645920"/>
          </a:xfrm>
          <a:prstGeom prst="rect">
            <a:avLst/>
          </a:prstGeom>
        </p:spPr>
      </p:pic>
      <p:sp>
        <p:nvSpPr>
          <p:cNvPr id="2" name="Freeform 144"/>
          <p:cNvSpPr/>
          <p:nvPr/>
        </p:nvSpPr>
        <p:spPr>
          <a:xfrm>
            <a:off x="1770379" y="2113279"/>
            <a:ext cx="5405120" cy="1620519"/>
          </a:xfrm>
          <a:custGeom>
            <a:avLst/>
            <a:gdLst>
              <a:gd name="connsiteX0" fmla="*/ 15240 w 5405120"/>
              <a:gd name="connsiteY0" fmla="*/ 286639 h 1620519"/>
              <a:gd name="connsiteX1" fmla="*/ 284099 w 5405120"/>
              <a:gd name="connsiteY1" fmla="*/ 17780 h 1620519"/>
              <a:gd name="connsiteX2" fmla="*/ 5136261 w 5405120"/>
              <a:gd name="connsiteY2" fmla="*/ 17780 h 1620519"/>
              <a:gd name="connsiteX3" fmla="*/ 5405120 w 5405120"/>
              <a:gd name="connsiteY3" fmla="*/ 286639 h 1620519"/>
              <a:gd name="connsiteX4" fmla="*/ 5405120 w 5405120"/>
              <a:gd name="connsiteY4" fmla="*/ 1361821 h 1620519"/>
              <a:gd name="connsiteX5" fmla="*/ 5136261 w 5405120"/>
              <a:gd name="connsiteY5" fmla="*/ 1630680 h 1620519"/>
              <a:gd name="connsiteX6" fmla="*/ 284099 w 5405120"/>
              <a:gd name="connsiteY6" fmla="*/ 1630680 h 1620519"/>
              <a:gd name="connsiteX7" fmla="*/ 15240 w 5405120"/>
              <a:gd name="connsiteY7" fmla="*/ 1361821 h 1620519"/>
              <a:gd name="connsiteX8" fmla="*/ 15240 w 5405120"/>
              <a:gd name="connsiteY8" fmla="*/ 286639 h 162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120" h="1620519">
                <a:moveTo>
                  <a:pt x="15240" y="286639"/>
                </a:moveTo>
                <a:cubicBezTo>
                  <a:pt x="15240" y="138176"/>
                  <a:pt x="135636" y="17780"/>
                  <a:pt x="284099" y="17780"/>
                </a:cubicBezTo>
                <a:lnTo>
                  <a:pt x="5136261" y="17780"/>
                </a:lnTo>
                <a:cubicBezTo>
                  <a:pt x="5284724" y="17780"/>
                  <a:pt x="5405120" y="138176"/>
                  <a:pt x="5405120" y="286639"/>
                </a:cubicBezTo>
                <a:lnTo>
                  <a:pt x="5405120" y="1361821"/>
                </a:lnTo>
                <a:cubicBezTo>
                  <a:pt x="5405120" y="1510284"/>
                  <a:pt x="5284724" y="1630680"/>
                  <a:pt x="5136261" y="1630680"/>
                </a:cubicBezTo>
                <a:lnTo>
                  <a:pt x="284099" y="1630680"/>
                </a:lnTo>
                <a:cubicBezTo>
                  <a:pt x="135636" y="1630680"/>
                  <a:pt x="15240" y="1510284"/>
                  <a:pt x="15240" y="1361821"/>
                </a:cubicBezTo>
                <a:lnTo>
                  <a:pt x="15240" y="28663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/>
          <p:cNvSpPr/>
          <p:nvPr/>
        </p:nvSpPr>
        <p:spPr>
          <a:xfrm>
            <a:off x="1694179" y="2100579"/>
            <a:ext cx="5417820" cy="1569719"/>
          </a:xfrm>
          <a:custGeom>
            <a:avLst/>
            <a:gdLst>
              <a:gd name="connsiteX0" fmla="*/ 7620 w 5417820"/>
              <a:gd name="connsiteY0" fmla="*/ 274320 h 1569719"/>
              <a:gd name="connsiteX1" fmla="*/ 266700 w 5417820"/>
              <a:gd name="connsiteY1" fmla="*/ 15240 h 1569719"/>
              <a:gd name="connsiteX2" fmla="*/ 5163820 w 5417820"/>
              <a:gd name="connsiteY2" fmla="*/ 15240 h 1569719"/>
              <a:gd name="connsiteX3" fmla="*/ 5422900 w 5417820"/>
              <a:gd name="connsiteY3" fmla="*/ 274320 h 1569719"/>
              <a:gd name="connsiteX4" fmla="*/ 5422900 w 5417820"/>
              <a:gd name="connsiteY4" fmla="*/ 1310640 h 1569719"/>
              <a:gd name="connsiteX5" fmla="*/ 5163820 w 5417820"/>
              <a:gd name="connsiteY5" fmla="*/ 1569720 h 1569719"/>
              <a:gd name="connsiteX6" fmla="*/ 266700 w 5417820"/>
              <a:gd name="connsiteY6" fmla="*/ 1569720 h 1569719"/>
              <a:gd name="connsiteX7" fmla="*/ 7620 w 5417820"/>
              <a:gd name="connsiteY7" fmla="*/ 1310640 h 1569719"/>
              <a:gd name="connsiteX8" fmla="*/ 7620 w 5417820"/>
              <a:gd name="connsiteY8" fmla="*/ 274320 h 156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17820" h="1569719">
                <a:moveTo>
                  <a:pt x="7620" y="274320"/>
                </a:moveTo>
                <a:cubicBezTo>
                  <a:pt x="7620" y="131191"/>
                  <a:pt x="123571" y="15240"/>
                  <a:pt x="266700" y="15240"/>
                </a:cubicBezTo>
                <a:lnTo>
                  <a:pt x="5163820" y="15240"/>
                </a:lnTo>
                <a:cubicBezTo>
                  <a:pt x="5306949" y="15240"/>
                  <a:pt x="5422900" y="131191"/>
                  <a:pt x="5422900" y="274320"/>
                </a:cubicBezTo>
                <a:lnTo>
                  <a:pt x="5422900" y="1310640"/>
                </a:lnTo>
                <a:cubicBezTo>
                  <a:pt x="5422900" y="1453769"/>
                  <a:pt x="5306949" y="1569720"/>
                  <a:pt x="5163820" y="1569720"/>
                </a:cubicBezTo>
                <a:lnTo>
                  <a:pt x="266700" y="1569720"/>
                </a:lnTo>
                <a:cubicBezTo>
                  <a:pt x="123571" y="1569720"/>
                  <a:pt x="7620" y="1453769"/>
                  <a:pt x="7620" y="1310640"/>
                </a:cubicBezTo>
                <a:lnTo>
                  <a:pt x="7620" y="27432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/>
          <p:cNvSpPr/>
          <p:nvPr/>
        </p:nvSpPr>
        <p:spPr>
          <a:xfrm>
            <a:off x="1694179" y="2100579"/>
            <a:ext cx="5417820" cy="1569719"/>
          </a:xfrm>
          <a:custGeom>
            <a:avLst/>
            <a:gdLst>
              <a:gd name="connsiteX0" fmla="*/ 7620 w 5417820"/>
              <a:gd name="connsiteY0" fmla="*/ 274320 h 1569719"/>
              <a:gd name="connsiteX1" fmla="*/ 266700 w 5417820"/>
              <a:gd name="connsiteY1" fmla="*/ 15240 h 1569719"/>
              <a:gd name="connsiteX2" fmla="*/ 5163820 w 5417820"/>
              <a:gd name="connsiteY2" fmla="*/ 15240 h 1569719"/>
              <a:gd name="connsiteX3" fmla="*/ 5422900 w 5417820"/>
              <a:gd name="connsiteY3" fmla="*/ 274320 h 1569719"/>
              <a:gd name="connsiteX4" fmla="*/ 5422900 w 5417820"/>
              <a:gd name="connsiteY4" fmla="*/ 1310640 h 1569719"/>
              <a:gd name="connsiteX5" fmla="*/ 5163820 w 5417820"/>
              <a:gd name="connsiteY5" fmla="*/ 1569720 h 1569719"/>
              <a:gd name="connsiteX6" fmla="*/ 266700 w 5417820"/>
              <a:gd name="connsiteY6" fmla="*/ 1569720 h 1569719"/>
              <a:gd name="connsiteX7" fmla="*/ 7620 w 5417820"/>
              <a:gd name="connsiteY7" fmla="*/ 1310640 h 1569719"/>
              <a:gd name="connsiteX8" fmla="*/ 7620 w 5417820"/>
              <a:gd name="connsiteY8" fmla="*/ 274320 h 156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17820" h="1569719">
                <a:moveTo>
                  <a:pt x="7620" y="274320"/>
                </a:moveTo>
                <a:cubicBezTo>
                  <a:pt x="7620" y="131191"/>
                  <a:pt x="123571" y="15240"/>
                  <a:pt x="266700" y="15240"/>
                </a:cubicBezTo>
                <a:lnTo>
                  <a:pt x="5163820" y="15240"/>
                </a:lnTo>
                <a:cubicBezTo>
                  <a:pt x="5306949" y="15240"/>
                  <a:pt x="5422900" y="131191"/>
                  <a:pt x="5422900" y="274320"/>
                </a:cubicBezTo>
                <a:lnTo>
                  <a:pt x="5422900" y="1310640"/>
                </a:lnTo>
                <a:cubicBezTo>
                  <a:pt x="5422900" y="1453769"/>
                  <a:pt x="5306949" y="1569720"/>
                  <a:pt x="5163820" y="1569720"/>
                </a:cubicBezTo>
                <a:lnTo>
                  <a:pt x="266700" y="1569720"/>
                </a:lnTo>
                <a:cubicBezTo>
                  <a:pt x="123571" y="1569720"/>
                  <a:pt x="7620" y="1453769"/>
                  <a:pt x="7620" y="1310640"/>
                </a:cubicBezTo>
                <a:lnTo>
                  <a:pt x="7620" y="27432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7"/>
          <p:cNvSpPr txBox="1"/>
          <p:nvPr/>
        </p:nvSpPr>
        <p:spPr>
          <a:xfrm>
            <a:off x="720407" y="1019476"/>
            <a:ext cx="5955272" cy="43729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94310">
              <a:lnSpc>
                <a:spcPct val="100000"/>
              </a:lnSpc>
            </a:pP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Profi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ller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50"/>
              </a:lnSpc>
            </a:pPr>
            <a:endParaRPr lang="en-US" dirty="0" smtClean="0"/>
          </a:p>
          <a:p>
            <a:pPr marL="1150302" hangingPunct="0">
              <a:lnSpc>
                <a:spcPct val="95833"/>
              </a:lnSpc>
            </a:pP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profil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ürünün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grup</a:t>
            </a:r>
            <a:r>
              <a:rPr lang="en-US" altLang="zh-CN" sz="2100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gereksinimi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10" dirty="0">
                <a:solidFill>
                  <a:srgbClr val="000000"/>
                </a:solidFill>
                <a:latin typeface="Calibri"/>
                <a:ea typeface="Calibri"/>
              </a:rPr>
              <a:t>karşılayıp</a:t>
            </a:r>
            <a:r>
              <a:rPr lang="en-US" altLang="zh-CN" sz="21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10" dirty="0">
                <a:solidFill>
                  <a:srgbClr val="000000"/>
                </a:solidFill>
                <a:latin typeface="Calibri"/>
                <a:ea typeface="Calibri"/>
              </a:rPr>
              <a:t>karşılamayacağını</a:t>
            </a:r>
            <a:r>
              <a:rPr lang="en-US" altLang="zh-CN" sz="21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5" dirty="0">
                <a:solidFill>
                  <a:srgbClr val="000000"/>
                </a:solidFill>
                <a:latin typeface="Calibri"/>
                <a:ea typeface="Calibri"/>
              </a:rPr>
              <a:t>değerlendirmek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için</a:t>
            </a:r>
            <a:r>
              <a:rPr lang="en-US" altLang="zh-CN" sz="21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kullanılan</a:t>
            </a:r>
            <a:r>
              <a:rPr lang="en-US" altLang="zh-CN" sz="2100" spc="-8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senaryo</a:t>
            </a:r>
            <a:r>
              <a:rPr lang="en-US" altLang="zh-CN" sz="210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kümesidir.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7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Örneğin: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profili,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güvenilirlik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profili</a:t>
            </a:r>
          </a:p>
          <a:p>
            <a:pPr>
              <a:lnSpc>
                <a:spcPts val="580"/>
              </a:lnSpc>
            </a:pPr>
            <a:endParaRPr lang="en-US" dirty="0" smtClean="0"/>
          </a:p>
          <a:p>
            <a:pPr marL="0" hangingPunct="0">
              <a:lnSpc>
                <a:spcPct val="1479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Profil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içindeki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senaryoların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ağırlıkları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olmalıdır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Profiller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genellikle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3-10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arasında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senaryodan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oluşur.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5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2"/>
          <p:cNvSpPr txBox="1"/>
          <p:nvPr/>
        </p:nvSpPr>
        <p:spPr>
          <a:xfrm>
            <a:off x="823277" y="1019476"/>
            <a:ext cx="7211957" cy="44137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Profil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48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Oluşturma</a:t>
            </a:r>
          </a:p>
          <a:p>
            <a:pPr>
              <a:lnSpc>
                <a:spcPts val="8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Calibri"/>
                <a:ea typeface="Calibri"/>
              </a:rPr>
              <a:t>fayda</a:t>
            </a:r>
            <a:r>
              <a:rPr lang="en-US" altLang="zh-CN" sz="2400" b="1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b="1" dirty="0">
                <a:solidFill>
                  <a:srgbClr val="3F3F3F"/>
                </a:solidFill>
                <a:latin typeface="Calibri"/>
                <a:ea typeface="Calibri"/>
              </a:rPr>
              <a:t>ağacı</a:t>
            </a:r>
            <a:r>
              <a:rPr lang="en-US" altLang="zh-CN" sz="24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(utility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tree),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dalları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profiller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yaprakları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senaryolar</a:t>
            </a:r>
            <a:r>
              <a:rPr lang="en-US" altLang="zh-CN" sz="24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olan</a:t>
            </a:r>
            <a:r>
              <a:rPr lang="en-US" altLang="zh-CN" sz="24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ağaçtır.</a:t>
            </a:r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Kökü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“fayda”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0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etiketleyin.</a:t>
            </a:r>
          </a:p>
          <a:p>
            <a:pPr marL="0" indent="200660">
              <a:lnSpc>
                <a:spcPct val="100000"/>
              </a:lnSpc>
              <a:spcBef>
                <a:spcPts val="16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4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Ürün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gereksinimlerini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yansıtacak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şekilde</a:t>
            </a:r>
            <a:r>
              <a:rPr lang="en-US" altLang="zh-CN" sz="20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isimlendirilmiş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dallar</a:t>
            </a:r>
          </a:p>
          <a:p>
            <a:pPr marL="0" indent="383540">
              <a:lnSpc>
                <a:spcPct val="100000"/>
              </a:lnSpc>
            </a:pP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ekleyi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n.</a:t>
            </a:r>
          </a:p>
          <a:p>
            <a:pPr marL="383540" indent="-182880" hangingPunct="0">
              <a:lnSpc>
                <a:spcPct val="117499"/>
              </a:lnSpc>
              <a:spcBef>
                <a:spcPts val="11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4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profil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senaryolar</a:t>
            </a:r>
            <a:r>
              <a:rPr lang="en-US" altLang="zh-CN" sz="2000" spc="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oluşturun.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6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600" dirty="0">
                <a:solidFill>
                  <a:srgbClr val="1BABE2"/>
                </a:solidFill>
                <a:latin typeface="Calibri"/>
                <a:cs typeface="Calibri"/>
              </a:rPr>
              <a:t> 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Beyin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fırtınası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senaryolar</a:t>
            </a:r>
            <a:r>
              <a:rPr lang="en-US" altLang="zh-CN" sz="1600" spc="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oluşturun</a:t>
            </a:r>
          </a:p>
          <a:p>
            <a:pPr marL="383540" hangingPunct="0">
              <a:lnSpc>
                <a:spcPct val="120833"/>
              </a:lnSpc>
            </a:pPr>
            <a:r>
              <a:rPr lang="en-US" altLang="zh-CN" sz="16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600" dirty="0">
                <a:solidFill>
                  <a:srgbClr val="1BABE2"/>
                </a:solidFill>
                <a:latin typeface="Calibri"/>
                <a:cs typeface="Calibri"/>
              </a:rPr>
              <a:t> 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listesini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rasyonelize</a:t>
            </a:r>
            <a:r>
              <a:rPr lang="en-US" altLang="zh-CN" sz="16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edin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6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600" dirty="0">
                <a:solidFill>
                  <a:srgbClr val="1BABE2"/>
                </a:solidFill>
                <a:latin typeface="Calibri"/>
                <a:cs typeface="Calibri"/>
              </a:rPr>
              <a:t> 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senaryoya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ağırlık</a:t>
            </a:r>
            <a:r>
              <a:rPr lang="en-US" altLang="zh-CN" sz="16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verin</a:t>
            </a:r>
          </a:p>
          <a:p>
            <a:pPr marL="200660" indent="182880" hangingPunct="0">
              <a:lnSpc>
                <a:spcPct val="117499"/>
              </a:lnSpc>
            </a:pPr>
            <a:r>
              <a:rPr lang="en-US" altLang="zh-CN" sz="16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600" spc="-5" dirty="0">
                <a:solidFill>
                  <a:srgbClr val="1BABE2"/>
                </a:solidFill>
                <a:latin typeface="Calibri"/>
                <a:cs typeface="Calibri"/>
              </a:rPr>
              <a:t> 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16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6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profilde</a:t>
            </a:r>
            <a:r>
              <a:rPr lang="en-US" altLang="zh-CN" sz="16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3-10</a:t>
            </a:r>
            <a:r>
              <a:rPr lang="en-US" altLang="zh-CN" sz="16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arası</a:t>
            </a:r>
            <a:r>
              <a:rPr lang="en-US" altLang="zh-CN" sz="16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16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kalana</a:t>
            </a:r>
            <a:r>
              <a:rPr lang="en-US" altLang="zh-CN" sz="16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kadar</a:t>
            </a:r>
            <a:r>
              <a:rPr lang="en-US" altLang="zh-CN" sz="16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düşük</a:t>
            </a:r>
            <a:r>
              <a:rPr lang="en-US" altLang="zh-CN" sz="16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ağırlıklı</a:t>
            </a:r>
            <a:r>
              <a:rPr lang="en-US" altLang="zh-CN" sz="16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senaryoları</a:t>
            </a:r>
            <a:r>
              <a:rPr lang="en-US" altLang="zh-CN" sz="16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eleyin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89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2000" spc="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açıklamaları</a:t>
            </a:r>
            <a:r>
              <a:rPr lang="en-US" altLang="zh-CN" sz="2000" spc="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yazın.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15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20" y="1775460"/>
            <a:ext cx="3032760" cy="4450079"/>
          </a:xfrm>
          <a:prstGeom prst="rect">
            <a:avLst/>
          </a:prstGeom>
        </p:spPr>
      </p:pic>
      <p:sp>
        <p:nvSpPr>
          <p:cNvPr id="2" name="TextBox 158"/>
          <p:cNvSpPr txBox="1"/>
          <p:nvPr/>
        </p:nvSpPr>
        <p:spPr>
          <a:xfrm>
            <a:off x="914717" y="1019476"/>
            <a:ext cx="5291599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Örnek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Fayda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9" dirty="0">
                <a:solidFill>
                  <a:srgbClr val="3F3F3F"/>
                </a:solidFill>
                <a:latin typeface="Calibri"/>
                <a:ea typeface="Calibri"/>
              </a:rPr>
              <a:t>Ağacı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 162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3"/>
          <p:cNvSpPr txBox="1"/>
          <p:nvPr/>
        </p:nvSpPr>
        <p:spPr>
          <a:xfrm>
            <a:off x="823277" y="1187624"/>
            <a:ext cx="7212645" cy="450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3600" spc="-69" dirty="0">
                <a:solidFill>
                  <a:srgbClr val="3F3F3F"/>
                </a:solidFill>
                <a:latin typeface="Calibri"/>
                <a:ea typeface="Calibri"/>
              </a:rPr>
              <a:t>Senaryolarla</a:t>
            </a:r>
            <a:r>
              <a:rPr lang="en-US" altLang="zh-CN" sz="36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75" dirty="0">
                <a:solidFill>
                  <a:srgbClr val="3F3F3F"/>
                </a:solidFill>
                <a:latin typeface="Calibri"/>
                <a:ea typeface="Calibri"/>
              </a:rPr>
              <a:t>Değerlendirme</a:t>
            </a:r>
            <a:r>
              <a:rPr lang="en-US" altLang="zh-CN" sz="36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9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36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0" dirty="0">
                <a:solidFill>
                  <a:srgbClr val="3F3F3F"/>
                </a:solidFill>
                <a:latin typeface="Calibri"/>
                <a:ea typeface="Calibri"/>
              </a:rPr>
              <a:t>Seçim</a:t>
            </a:r>
          </a:p>
          <a:p>
            <a:pPr>
              <a:lnSpc>
                <a:spcPts val="96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senaryonun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üzerinden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giderek</a:t>
            </a:r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alternatiflerinin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senaryoyu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kadar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iyi</a:t>
            </a:r>
            <a:r>
              <a:rPr lang="en-US" altLang="zh-CN" sz="2000" spc="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desteklediğini</a:t>
            </a:r>
          </a:p>
          <a:p>
            <a:pPr marL="0" indent="383540">
              <a:lnSpc>
                <a:spcPct val="100000"/>
              </a:lnSpc>
            </a:pPr>
            <a:r>
              <a:rPr lang="en-US" altLang="zh-CN" sz="2000" spc="5" dirty="0">
                <a:solidFill>
                  <a:srgbClr val="3F3F3F"/>
                </a:solidFill>
                <a:latin typeface="Calibri"/>
                <a:ea typeface="Calibri"/>
              </a:rPr>
              <a:t>değe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rlendirin.</a:t>
            </a:r>
          </a:p>
          <a:p>
            <a:pPr marL="0" indent="200660">
              <a:lnSpc>
                <a:spcPct val="100000"/>
              </a:lnSpc>
              <a:spcBef>
                <a:spcPts val="320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3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değerlendirme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sonucunu</a:t>
            </a:r>
            <a:r>
              <a:rPr lang="en-US" altLang="zh-CN" sz="20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kaydedin.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Uygun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teknik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kullanarak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alternatifler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arasından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seçim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y</a:t>
            </a: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apın.</a:t>
            </a:r>
          </a:p>
          <a:p>
            <a:pPr marL="0" indent="20066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Avantaj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dezavantajlarına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göre</a:t>
            </a:r>
          </a:p>
          <a:p>
            <a:pPr marL="0" indent="200660">
              <a:lnSpc>
                <a:spcPct val="100000"/>
              </a:lnSpc>
              <a:spcBef>
                <a:spcPts val="354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11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Çok-boyutlu</a:t>
            </a:r>
            <a:r>
              <a:rPr lang="en-US" altLang="zh-CN" sz="2000" spc="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sıralama</a:t>
            </a:r>
          </a:p>
          <a:p>
            <a:pPr marL="383540" hangingPunct="0">
              <a:lnSpc>
                <a:spcPct val="121666"/>
              </a:lnSpc>
              <a:spcBef>
                <a:spcPts val="170"/>
              </a:spcBef>
            </a:pPr>
            <a:r>
              <a:rPr lang="en-US" altLang="zh-CN" sz="16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600" dirty="0">
                <a:solidFill>
                  <a:srgbClr val="1BABE2"/>
                </a:solidFill>
                <a:latin typeface="Calibri"/>
                <a:cs typeface="Calibri"/>
              </a:rPr>
              <a:t> 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ağırlıkları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normalize</a:t>
            </a:r>
            <a:r>
              <a:rPr lang="en-US" altLang="zh-CN" sz="16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edilir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6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600" dirty="0">
                <a:solidFill>
                  <a:srgbClr val="1BABE2"/>
                </a:solidFill>
                <a:latin typeface="Calibri"/>
                <a:cs typeface="Calibri"/>
              </a:rPr>
              <a:t> 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Değerlendirmeler</a:t>
            </a:r>
            <a:r>
              <a:rPr lang="en-US" altLang="zh-CN" sz="16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600" dirty="0">
                <a:solidFill>
                  <a:srgbClr val="3F3F3F"/>
                </a:solidFill>
                <a:latin typeface="Calibri"/>
                <a:ea typeface="Calibri"/>
              </a:rPr>
              <a:t>sayısallaştırılır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16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8"/>
          <p:cNvSpPr txBox="1"/>
          <p:nvPr/>
        </p:nvSpPr>
        <p:spPr>
          <a:xfrm>
            <a:off x="823277" y="1187624"/>
            <a:ext cx="7508207" cy="5548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3600" spc="-69" dirty="0">
                <a:solidFill>
                  <a:srgbClr val="3F3F3F"/>
                </a:solidFill>
                <a:latin typeface="Calibri"/>
                <a:ea typeface="Calibri"/>
              </a:rPr>
              <a:t>Prototiplerle</a:t>
            </a:r>
            <a:r>
              <a:rPr lang="en-US" altLang="zh-CN" sz="36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0" dirty="0">
                <a:solidFill>
                  <a:srgbClr val="3F3F3F"/>
                </a:solidFill>
                <a:latin typeface="Calibri"/>
                <a:ea typeface="Calibri"/>
              </a:rPr>
              <a:t>Değerlendirme</a:t>
            </a:r>
            <a:r>
              <a:rPr lang="en-US" altLang="zh-CN" sz="36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5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36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3600" spc="-85" dirty="0">
                <a:solidFill>
                  <a:srgbClr val="3F3F3F"/>
                </a:solidFill>
                <a:latin typeface="Calibri"/>
                <a:ea typeface="Calibri"/>
              </a:rPr>
              <a:t>Seçim</a:t>
            </a:r>
          </a:p>
          <a:p>
            <a:pPr>
              <a:lnSpc>
                <a:spcPts val="124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alternatiflerini</a:t>
            </a:r>
            <a:r>
              <a:rPr lang="en-US" altLang="zh-CN" sz="24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sınamak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4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prototipler</a:t>
            </a:r>
          </a:p>
          <a:p>
            <a:pPr marL="0" indent="91440">
              <a:lnSpc>
                <a:spcPct val="100000"/>
              </a:lnSpc>
              <a:spcBef>
                <a:spcPts val="175"/>
              </a:spcBef>
            </a:pPr>
            <a:r>
              <a:rPr lang="en-US" altLang="zh-CN" sz="2400" spc="-20" dirty="0">
                <a:solidFill>
                  <a:srgbClr val="3F3F3F"/>
                </a:solidFill>
                <a:latin typeface="Calibri"/>
                <a:ea typeface="Calibri"/>
              </a:rPr>
              <a:t>o</a:t>
            </a:r>
            <a:r>
              <a:rPr lang="en-US" altLang="zh-CN" sz="2400" spc="-15" dirty="0">
                <a:solidFill>
                  <a:srgbClr val="3F3F3F"/>
                </a:solidFill>
                <a:latin typeface="Calibri"/>
                <a:ea typeface="Calibri"/>
              </a:rPr>
              <a:t>luşturulabilir.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Senaryoların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üzerinden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ilerlerken</a:t>
            </a:r>
            <a:r>
              <a:rPr lang="en-US" altLang="zh-CN" sz="2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prototiplendirme</a:t>
            </a:r>
            <a:r>
              <a:rPr lang="en-US" altLang="zh-CN" sz="24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ihtiyacı</a:t>
            </a:r>
          </a:p>
          <a:p>
            <a:pPr marL="0" indent="91440">
              <a:lnSpc>
                <a:spcPct val="100000"/>
              </a:lnSpc>
              <a:spcBef>
                <a:spcPts val="179"/>
              </a:spcBef>
            </a:pPr>
            <a:r>
              <a:rPr lang="en-US" altLang="zh-CN" sz="2400" spc="-30" dirty="0">
                <a:solidFill>
                  <a:srgbClr val="3F3F3F"/>
                </a:solidFill>
                <a:latin typeface="Calibri"/>
                <a:ea typeface="Calibri"/>
              </a:rPr>
              <a:t>ortaya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20" dirty="0">
                <a:solidFill>
                  <a:srgbClr val="3F3F3F"/>
                </a:solidFill>
                <a:latin typeface="Calibri"/>
                <a:ea typeface="Calibri"/>
              </a:rPr>
              <a:t>çıkabilir.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Prototipler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seçim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yapabilmek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somut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dayanak</a:t>
            </a:r>
          </a:p>
          <a:p>
            <a:pPr marL="0" indent="91440">
              <a:lnSpc>
                <a:spcPct val="100000"/>
              </a:lnSpc>
              <a:spcBef>
                <a:spcPts val="179"/>
              </a:spcBef>
            </a:pPr>
            <a:r>
              <a:rPr lang="en-US" altLang="zh-CN" sz="2400" spc="-25" dirty="0">
                <a:solidFill>
                  <a:srgbClr val="3F3F3F"/>
                </a:solidFill>
                <a:latin typeface="Calibri"/>
                <a:ea typeface="Calibri"/>
              </a:rPr>
              <a:t>oluş</a:t>
            </a:r>
            <a:r>
              <a:rPr lang="en-US" altLang="zh-CN" sz="2400" spc="-20" dirty="0">
                <a:solidFill>
                  <a:srgbClr val="3F3F3F"/>
                </a:solidFill>
                <a:latin typeface="Calibri"/>
                <a:ea typeface="Calibri"/>
              </a:rPr>
              <a:t>turabilir.</a:t>
            </a:r>
          </a:p>
          <a:p>
            <a:pPr marL="200660" hangingPunct="0">
              <a:lnSpc>
                <a:spcPct val="125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Avantaj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dezavantajlarına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göre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2000" spc="11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Çok-boyutlu</a:t>
            </a:r>
            <a:r>
              <a:rPr lang="en-US" altLang="zh-CN" sz="20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sıralama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10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7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2"/>
          <p:cNvSpPr txBox="1"/>
          <p:nvPr/>
        </p:nvSpPr>
        <p:spPr>
          <a:xfrm>
            <a:off x="823277" y="1019476"/>
            <a:ext cx="7548230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Ö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zet</a:t>
            </a:r>
          </a:p>
          <a:p>
            <a:pPr>
              <a:lnSpc>
                <a:spcPts val="113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alternatifler</a:t>
            </a:r>
            <a:r>
              <a:rPr lang="en-US" altLang="zh-CN" sz="2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oluşturmak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iyileştirmek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birbirini</a:t>
            </a:r>
          </a:p>
          <a:p>
            <a:pPr marL="0" indent="91440">
              <a:lnSpc>
                <a:spcPct val="100000"/>
              </a:lnSpc>
              <a:spcBef>
                <a:spcPts val="175"/>
              </a:spcBef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tamamlayan</a:t>
            </a:r>
            <a:r>
              <a:rPr lang="en-US" altLang="zh-CN" sz="2400" spc="-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çeşitli</a:t>
            </a:r>
            <a:r>
              <a:rPr lang="en-US" altLang="zh-CN" sz="2400" spc="-13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teknikler</a:t>
            </a:r>
            <a:r>
              <a:rPr lang="en-US" altLang="zh-CN" sz="2400" spc="-1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kullanılabilir.</a:t>
            </a:r>
          </a:p>
          <a:p>
            <a:pPr>
              <a:lnSpc>
                <a:spcPts val="1025"/>
              </a:lnSpc>
            </a:pPr>
            <a:endParaRPr lang="en-US" dirty="0" smtClean="0"/>
          </a:p>
          <a:p>
            <a:pPr marL="91440" indent="-91440" hangingPunct="0">
              <a:lnSpc>
                <a:spcPct val="104166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Ağırlıklandırılmış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senaryolar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içeren</a:t>
            </a:r>
            <a:r>
              <a:rPr lang="en-US" altLang="zh-CN" sz="2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profiller</a:t>
            </a:r>
            <a:r>
              <a:rPr lang="en-US" altLang="zh-CN" sz="24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oluşturmak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bunlar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üzerinden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ilerlemek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40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alternatiflerini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değerlendirmek</a:t>
            </a:r>
            <a:r>
              <a:rPr lang="en-US" altLang="zh-CN" sz="24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kullanılabilecek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güvenilir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tekniktir.</a:t>
            </a:r>
          </a:p>
          <a:p>
            <a:pPr>
              <a:lnSpc>
                <a:spcPts val="12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Prorotipler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de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değerlendirme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sağlayabilir.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64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175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80" y="2697480"/>
            <a:ext cx="4152900" cy="3619500"/>
          </a:xfrm>
          <a:prstGeom prst="rect">
            <a:avLst/>
          </a:prstGeom>
        </p:spPr>
      </p:pic>
      <p:sp>
        <p:nvSpPr>
          <p:cNvPr id="2" name="TextBox 177"/>
          <p:cNvSpPr txBox="1"/>
          <p:nvPr/>
        </p:nvSpPr>
        <p:spPr>
          <a:xfrm>
            <a:off x="1955164" y="1019476"/>
            <a:ext cx="5292468" cy="149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42186">
              <a:lnSpc>
                <a:spcPct val="100000"/>
              </a:lnSpc>
            </a:pPr>
            <a:r>
              <a:rPr lang="en-US" altLang="zh-CN" sz="4800" spc="-75" dirty="0">
                <a:solidFill>
                  <a:srgbClr val="006EBF"/>
                </a:solidFill>
                <a:latin typeface="Calibri"/>
                <a:ea typeface="Calibri"/>
              </a:rPr>
              <a:t>KISIM</a:t>
            </a:r>
            <a:r>
              <a:rPr lang="en-US" altLang="zh-CN" sz="4800" spc="-8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006EBF"/>
                </a:solidFill>
                <a:latin typeface="Calibri"/>
                <a:ea typeface="Calibri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800" spc="-10" dirty="0">
                <a:solidFill>
                  <a:srgbClr val="006EBF"/>
                </a:solidFill>
                <a:latin typeface="Calibri"/>
                <a:ea typeface="Calibri"/>
              </a:rPr>
              <a:t>Yazılım</a:t>
            </a:r>
            <a:r>
              <a:rPr lang="en-US" altLang="zh-CN" sz="28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6EBF"/>
                </a:solidFill>
                <a:latin typeface="Calibri"/>
                <a:ea typeface="Calibri"/>
              </a:rPr>
              <a:t>Mimarilerinin</a:t>
            </a:r>
            <a:r>
              <a:rPr lang="en-US" altLang="zh-CN" sz="2800" spc="-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800" spc="-15" dirty="0">
                <a:solidFill>
                  <a:srgbClr val="006EBF"/>
                </a:solidFill>
                <a:latin typeface="Calibri"/>
                <a:ea typeface="Calibri"/>
              </a:rPr>
              <a:t>Tamamlanması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79" y="3649979"/>
            <a:ext cx="2514600" cy="2651760"/>
          </a:xfrm>
          <a:prstGeom prst="rect">
            <a:avLst/>
          </a:prstGeom>
        </p:spPr>
      </p:pic>
      <p:sp>
        <p:nvSpPr>
          <p:cNvPr id="2" name="TextBox 26"/>
          <p:cNvSpPr txBox="1"/>
          <p:nvPr/>
        </p:nvSpPr>
        <p:spPr>
          <a:xfrm>
            <a:off x="1333119" y="1019476"/>
            <a:ext cx="6709919" cy="25902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721611">
              <a:lnSpc>
                <a:spcPct val="100000"/>
              </a:lnSpc>
            </a:pPr>
            <a:r>
              <a:rPr lang="en-US" altLang="zh-CN" sz="4800" spc="-89" dirty="0">
                <a:solidFill>
                  <a:srgbClr val="006EBF"/>
                </a:solidFill>
                <a:latin typeface="Calibri"/>
                <a:ea typeface="Calibri"/>
              </a:rPr>
              <a:t>GENEL</a:t>
            </a:r>
            <a:r>
              <a:rPr lang="en-US" altLang="zh-CN" sz="48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4800" spc="-80" dirty="0">
                <a:solidFill>
                  <a:srgbClr val="006EBF"/>
                </a:solidFill>
                <a:latin typeface="Calibri"/>
                <a:ea typeface="Calibri"/>
              </a:rPr>
              <a:t>BAKIŞ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KISIM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1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–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Yazılım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Mimarilerinin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Oluşturulması,</a:t>
            </a:r>
            <a:r>
              <a:rPr lang="en-US" altLang="zh-CN" sz="2000" spc="-9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Değerlendirilmesi,</a:t>
            </a:r>
          </a:p>
          <a:p>
            <a:pPr marL="0" indent="2017521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İyileştirilmesi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Seçilmesi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79"/>
              </a:lnSpc>
            </a:pPr>
            <a:endParaRPr lang="en-US" dirty="0" smtClean="0"/>
          </a:p>
          <a:p>
            <a:pPr marL="0" indent="947801">
              <a:lnSpc>
                <a:spcPct val="100000"/>
              </a:lnSpc>
            </a:pP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KISIM</a:t>
            </a:r>
            <a:r>
              <a:rPr lang="en-US" altLang="zh-CN" sz="20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2</a:t>
            </a:r>
            <a:r>
              <a:rPr lang="en-US" altLang="zh-CN" sz="20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–</a:t>
            </a:r>
            <a:r>
              <a:rPr lang="en-US" altLang="zh-CN" sz="20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Yazılım</a:t>
            </a:r>
            <a:r>
              <a:rPr lang="en-US" altLang="zh-CN" sz="2000" spc="-5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Mimarilerinin</a:t>
            </a:r>
            <a:r>
              <a:rPr lang="en-US" altLang="zh-CN" sz="2000" spc="-5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006EBF"/>
                </a:solidFill>
                <a:latin typeface="Calibri"/>
                <a:ea typeface="Calibri"/>
              </a:rPr>
              <a:t>Tamamlanması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18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868680"/>
            <a:ext cx="2346960" cy="2324100"/>
          </a:xfrm>
          <a:prstGeom prst="rect">
            <a:avLst/>
          </a:prstGeom>
        </p:spPr>
      </p:pic>
      <p:sp>
        <p:nvSpPr>
          <p:cNvPr id="2" name="TextBox 183"/>
          <p:cNvSpPr txBox="1"/>
          <p:nvPr/>
        </p:nvSpPr>
        <p:spPr>
          <a:xfrm>
            <a:off x="914717" y="1019476"/>
            <a:ext cx="6781145" cy="34236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Amaç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lar</a:t>
            </a:r>
          </a:p>
          <a:p>
            <a:pPr>
              <a:lnSpc>
                <a:spcPts val="12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SAD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karakteristiklerini</a:t>
            </a:r>
            <a:r>
              <a:rPr lang="en-US" altLang="zh-CN" sz="20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sunmak</a:t>
            </a:r>
          </a:p>
          <a:p>
            <a:pPr>
              <a:lnSpc>
                <a:spcPts val="700"/>
              </a:lnSpc>
            </a:pPr>
            <a:endParaRPr lang="en-US" dirty="0" smtClean="0"/>
          </a:p>
          <a:p>
            <a:pPr marL="0" hangingPunct="0">
              <a:lnSpc>
                <a:spcPct val="158333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Çeşitli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(review)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türlerini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araştırmak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Örnek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inceleme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kontol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listesi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sunmak</a:t>
            </a:r>
          </a:p>
          <a:p>
            <a:pPr>
              <a:lnSpc>
                <a:spcPts val="7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Aktif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sürecini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olarak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sunmak</a:t>
            </a:r>
          </a:p>
          <a:p>
            <a:pPr>
              <a:lnSpc>
                <a:spcPts val="1500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sürecinde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sürekli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geçirmenin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(continuous</a:t>
            </a:r>
            <a:r>
              <a:rPr lang="en-US" altLang="zh-CN" sz="20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review)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önemini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vurgulamak</a:t>
            </a:r>
          </a:p>
        </p:txBody>
      </p:sp>
      <p:sp>
        <p:nvSpPr>
          <p:cNvPr id="184" name="TextBox 184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87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9" name="Picture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2026920"/>
            <a:ext cx="4213860" cy="3070860"/>
          </a:xfrm>
          <a:prstGeom prst="rect">
            <a:avLst/>
          </a:prstGeom>
        </p:spPr>
      </p:pic>
      <p:sp>
        <p:nvSpPr>
          <p:cNvPr id="2" name="TextBox 189"/>
          <p:cNvSpPr txBox="1"/>
          <p:nvPr/>
        </p:nvSpPr>
        <p:spPr>
          <a:xfrm>
            <a:off x="823277" y="1019476"/>
            <a:ext cx="3881021" cy="35954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İçe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rik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SAD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karakteristikleri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geçirmeler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(Reviews)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türleri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inceleme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kontrol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listesi</a:t>
            </a:r>
          </a:p>
          <a:p>
            <a:pPr>
              <a:lnSpc>
                <a:spcPts val="139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Aktif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süreci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Sürekli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13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eeform 19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4366260"/>
            <a:ext cx="3604260" cy="1973580"/>
          </a:xfrm>
          <a:prstGeom prst="rect">
            <a:avLst/>
          </a:prstGeom>
        </p:spPr>
      </p:pic>
      <p:sp>
        <p:nvSpPr>
          <p:cNvPr id="2" name="TextBox 195"/>
          <p:cNvSpPr txBox="1"/>
          <p:nvPr/>
        </p:nvSpPr>
        <p:spPr>
          <a:xfrm>
            <a:off x="823277" y="1019476"/>
            <a:ext cx="7279609" cy="30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39" dirty="0">
                <a:solidFill>
                  <a:srgbClr val="3F3F3F"/>
                </a:solidFill>
                <a:latin typeface="Calibri"/>
                <a:ea typeface="Calibri"/>
              </a:rPr>
              <a:t>SAD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Karakteristikleri</a:t>
            </a:r>
            <a:r>
              <a:rPr lang="en-US" altLang="zh-CN" sz="48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34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Yapılabilirlik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(Feasibility)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—SAD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gerçekleştirilebilir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(yapılabilir)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programı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belirtir.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Yeterlilik</a:t>
            </a:r>
            <a:r>
              <a:rPr lang="en-US" altLang="zh-CN" sz="2000" b="1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(Adequacy)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—SAD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gereksinimleri</a:t>
            </a:r>
            <a:r>
              <a:rPr lang="en-US" altLang="zh-CN" sz="20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karşılayacak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programı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spc="-25" dirty="0">
                <a:solidFill>
                  <a:srgbClr val="3F3F3F"/>
                </a:solidFill>
                <a:latin typeface="Calibri"/>
                <a:ea typeface="Calibri"/>
              </a:rPr>
              <a:t>b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ea typeface="Calibri"/>
              </a:rPr>
              <a:t>elirtir.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İyi</a:t>
            </a:r>
            <a:r>
              <a:rPr lang="en-US" altLang="zh-CN" sz="2000" b="1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Biçimlendirilmişlik</a:t>
            </a:r>
            <a:r>
              <a:rPr lang="en-US" altLang="zh-CN" sz="2000" b="1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(Well-Formedness)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—SAD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içindeki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notasyonlar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doğru</a:t>
            </a:r>
            <a:r>
              <a:rPr lang="en-US" altLang="zh-CN" sz="2000" spc="-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şekilde</a:t>
            </a:r>
            <a:r>
              <a:rPr lang="en-US" altLang="zh-CN" sz="2000" spc="-11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kullanılmıştır.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99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200"/>
          <p:cNvSpPr txBox="1"/>
          <p:nvPr/>
        </p:nvSpPr>
        <p:spPr>
          <a:xfrm>
            <a:off x="823277" y="1019476"/>
            <a:ext cx="7387944" cy="338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39" dirty="0">
                <a:solidFill>
                  <a:srgbClr val="3F3F3F"/>
                </a:solidFill>
                <a:latin typeface="Calibri"/>
                <a:ea typeface="Calibri"/>
              </a:rPr>
              <a:t>SAD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Karakteristikleri</a:t>
            </a:r>
            <a:r>
              <a:rPr lang="en-US" altLang="zh-CN" sz="48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34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980"/>
              </a:lnSpc>
            </a:pPr>
            <a:endParaRPr lang="en-US" dirty="0" smtClean="0"/>
          </a:p>
          <a:p>
            <a:pPr marL="91440" indent="-91440" hangingPunct="0">
              <a:lnSpc>
                <a:spcPct val="10416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Tamlık/Bütünlük</a:t>
            </a:r>
            <a:r>
              <a:rPr lang="en-US" altLang="zh-CN" sz="2000" b="1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(Completeness)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—SAT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gereken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tüm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bölümleri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içerir;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açıklamak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tüm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içerir;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önemli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tüm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karakteristiklerini,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ilişkilerini,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etkileşimlerini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vb.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belirtir.</a:t>
            </a:r>
          </a:p>
          <a:p>
            <a:pPr>
              <a:lnSpc>
                <a:spcPts val="12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Netlik</a:t>
            </a:r>
            <a:r>
              <a:rPr lang="en-US" altLang="zh-CN" sz="2000" b="1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(Clarity)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—Probleme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notasyonlara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aşina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herkes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SAD</a:t>
            </a:r>
          </a:p>
          <a:p>
            <a:pPr marL="0" indent="91440">
              <a:lnSpc>
                <a:spcPct val="100000"/>
              </a:lnSpc>
              <a:spcBef>
                <a:spcPts val="150"/>
              </a:spcBef>
            </a:pP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dokümanını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anlayabilir.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Tutarlılık</a:t>
            </a:r>
            <a:r>
              <a:rPr lang="en-US" altLang="zh-CN" sz="2000" b="1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(Consistency)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—Tek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SAD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belirtilenleri</a:t>
            </a:r>
          </a:p>
          <a:p>
            <a:pPr marL="0" indent="91440">
              <a:lnSpc>
                <a:spcPct val="100000"/>
              </a:lnSpc>
              <a:spcBef>
                <a:spcPts val="150"/>
              </a:spcBef>
            </a:pPr>
            <a:r>
              <a:rPr lang="en-US" altLang="zh-CN" sz="2000" spc="-25" dirty="0">
                <a:solidFill>
                  <a:srgbClr val="3F3F3F"/>
                </a:solidFill>
                <a:latin typeface="Calibri"/>
                <a:ea typeface="Calibri"/>
              </a:rPr>
              <a:t>karşılayabili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ea typeface="Calibri"/>
              </a:rPr>
              <a:t>r.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20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reeform 205"/>
          <p:cNvSpPr/>
          <p:nvPr/>
        </p:nvSpPr>
        <p:spPr>
          <a:xfrm>
            <a:off x="1821179" y="2633979"/>
            <a:ext cx="5392420" cy="1620519"/>
          </a:xfrm>
          <a:custGeom>
            <a:avLst/>
            <a:gdLst>
              <a:gd name="connsiteX0" fmla="*/ 12700 w 5392420"/>
              <a:gd name="connsiteY0" fmla="*/ 286639 h 1620519"/>
              <a:gd name="connsiteX1" fmla="*/ 281559 w 5392420"/>
              <a:gd name="connsiteY1" fmla="*/ 17780 h 1620519"/>
              <a:gd name="connsiteX2" fmla="*/ 5131180 w 5392420"/>
              <a:gd name="connsiteY2" fmla="*/ 17780 h 1620519"/>
              <a:gd name="connsiteX3" fmla="*/ 5400039 w 5392420"/>
              <a:gd name="connsiteY3" fmla="*/ 286639 h 1620519"/>
              <a:gd name="connsiteX4" fmla="*/ 5400039 w 5392420"/>
              <a:gd name="connsiteY4" fmla="*/ 1361821 h 1620519"/>
              <a:gd name="connsiteX5" fmla="*/ 5131180 w 5392420"/>
              <a:gd name="connsiteY5" fmla="*/ 1630680 h 1620519"/>
              <a:gd name="connsiteX6" fmla="*/ 281559 w 5392420"/>
              <a:gd name="connsiteY6" fmla="*/ 1630680 h 1620519"/>
              <a:gd name="connsiteX7" fmla="*/ 12700 w 5392420"/>
              <a:gd name="connsiteY7" fmla="*/ 1361821 h 1620519"/>
              <a:gd name="connsiteX8" fmla="*/ 12700 w 5392420"/>
              <a:gd name="connsiteY8" fmla="*/ 286639 h 162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92420" h="1620519">
                <a:moveTo>
                  <a:pt x="12700" y="286639"/>
                </a:moveTo>
                <a:cubicBezTo>
                  <a:pt x="12700" y="138176"/>
                  <a:pt x="133096" y="17780"/>
                  <a:pt x="281559" y="17780"/>
                </a:cubicBezTo>
                <a:lnTo>
                  <a:pt x="5131180" y="17780"/>
                </a:lnTo>
                <a:cubicBezTo>
                  <a:pt x="5279644" y="17780"/>
                  <a:pt x="5400039" y="138176"/>
                  <a:pt x="5400039" y="286639"/>
                </a:cubicBezTo>
                <a:lnTo>
                  <a:pt x="5400039" y="1361821"/>
                </a:lnTo>
                <a:cubicBezTo>
                  <a:pt x="5400039" y="1510284"/>
                  <a:pt x="5279644" y="1630680"/>
                  <a:pt x="5131180" y="1630680"/>
                </a:cubicBezTo>
                <a:lnTo>
                  <a:pt x="281559" y="1630680"/>
                </a:lnTo>
                <a:cubicBezTo>
                  <a:pt x="133096" y="1630680"/>
                  <a:pt x="12700" y="1510284"/>
                  <a:pt x="12700" y="1361821"/>
                </a:cubicBezTo>
                <a:lnTo>
                  <a:pt x="12700" y="28663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5240">
            <a:solidFill>
              <a:srgbClr val="107CA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/>
          <p:cNvSpPr/>
          <p:nvPr/>
        </p:nvSpPr>
        <p:spPr>
          <a:xfrm>
            <a:off x="1732279" y="2621279"/>
            <a:ext cx="5430520" cy="1569719"/>
          </a:xfrm>
          <a:custGeom>
            <a:avLst/>
            <a:gdLst>
              <a:gd name="connsiteX0" fmla="*/ 17780 w 5430520"/>
              <a:gd name="connsiteY0" fmla="*/ 272161 h 1569719"/>
              <a:gd name="connsiteX1" fmla="*/ 277241 w 5430520"/>
              <a:gd name="connsiteY1" fmla="*/ 12700 h 1569719"/>
              <a:gd name="connsiteX2" fmla="*/ 5173599 w 5430520"/>
              <a:gd name="connsiteY2" fmla="*/ 12700 h 1569719"/>
              <a:gd name="connsiteX3" fmla="*/ 5433060 w 5430520"/>
              <a:gd name="connsiteY3" fmla="*/ 272161 h 1569719"/>
              <a:gd name="connsiteX4" fmla="*/ 5433060 w 5430520"/>
              <a:gd name="connsiteY4" fmla="*/ 1310259 h 1569719"/>
              <a:gd name="connsiteX5" fmla="*/ 5173599 w 5430520"/>
              <a:gd name="connsiteY5" fmla="*/ 1569720 h 1569719"/>
              <a:gd name="connsiteX6" fmla="*/ 277241 w 5430520"/>
              <a:gd name="connsiteY6" fmla="*/ 1569720 h 1569719"/>
              <a:gd name="connsiteX7" fmla="*/ 17780 w 5430520"/>
              <a:gd name="connsiteY7" fmla="*/ 1310259 h 1569719"/>
              <a:gd name="connsiteX8" fmla="*/ 17780 w 5430520"/>
              <a:gd name="connsiteY8" fmla="*/ 272161 h 156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0520" h="1569719">
                <a:moveTo>
                  <a:pt x="17780" y="272161"/>
                </a:moveTo>
                <a:cubicBezTo>
                  <a:pt x="17780" y="128905"/>
                  <a:pt x="133985" y="12700"/>
                  <a:pt x="277241" y="12700"/>
                </a:cubicBezTo>
                <a:lnTo>
                  <a:pt x="5173599" y="12700"/>
                </a:lnTo>
                <a:cubicBezTo>
                  <a:pt x="5316854" y="12700"/>
                  <a:pt x="5433060" y="128905"/>
                  <a:pt x="5433060" y="272161"/>
                </a:cubicBezTo>
                <a:lnTo>
                  <a:pt x="5433060" y="1310259"/>
                </a:lnTo>
                <a:cubicBezTo>
                  <a:pt x="5433060" y="1453515"/>
                  <a:pt x="5316854" y="1569720"/>
                  <a:pt x="5173599" y="1569720"/>
                </a:cubicBezTo>
                <a:lnTo>
                  <a:pt x="277241" y="1569720"/>
                </a:lnTo>
                <a:cubicBezTo>
                  <a:pt x="133985" y="1569720"/>
                  <a:pt x="17780" y="1453515"/>
                  <a:pt x="17780" y="1310259"/>
                </a:cubicBezTo>
                <a:lnTo>
                  <a:pt x="17780" y="272161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1732279" y="2621279"/>
            <a:ext cx="5430520" cy="1569719"/>
          </a:xfrm>
          <a:custGeom>
            <a:avLst/>
            <a:gdLst>
              <a:gd name="connsiteX0" fmla="*/ 17780 w 5430520"/>
              <a:gd name="connsiteY0" fmla="*/ 272161 h 1569719"/>
              <a:gd name="connsiteX1" fmla="*/ 277241 w 5430520"/>
              <a:gd name="connsiteY1" fmla="*/ 12700 h 1569719"/>
              <a:gd name="connsiteX2" fmla="*/ 5173599 w 5430520"/>
              <a:gd name="connsiteY2" fmla="*/ 12700 h 1569719"/>
              <a:gd name="connsiteX3" fmla="*/ 5433060 w 5430520"/>
              <a:gd name="connsiteY3" fmla="*/ 272161 h 1569719"/>
              <a:gd name="connsiteX4" fmla="*/ 5433060 w 5430520"/>
              <a:gd name="connsiteY4" fmla="*/ 1310259 h 1569719"/>
              <a:gd name="connsiteX5" fmla="*/ 5173599 w 5430520"/>
              <a:gd name="connsiteY5" fmla="*/ 1569720 h 1569719"/>
              <a:gd name="connsiteX6" fmla="*/ 277241 w 5430520"/>
              <a:gd name="connsiteY6" fmla="*/ 1569720 h 1569719"/>
              <a:gd name="connsiteX7" fmla="*/ 17780 w 5430520"/>
              <a:gd name="connsiteY7" fmla="*/ 1310259 h 1569719"/>
              <a:gd name="connsiteX8" fmla="*/ 17780 w 5430520"/>
              <a:gd name="connsiteY8" fmla="*/ 272161 h 156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0520" h="1569719">
                <a:moveTo>
                  <a:pt x="17780" y="272161"/>
                </a:moveTo>
                <a:cubicBezTo>
                  <a:pt x="17780" y="128905"/>
                  <a:pt x="133985" y="12700"/>
                  <a:pt x="277241" y="12700"/>
                </a:cubicBezTo>
                <a:lnTo>
                  <a:pt x="5173599" y="12700"/>
                </a:lnTo>
                <a:cubicBezTo>
                  <a:pt x="5316854" y="12700"/>
                  <a:pt x="5433060" y="128905"/>
                  <a:pt x="5433060" y="272161"/>
                </a:cubicBezTo>
                <a:lnTo>
                  <a:pt x="5433060" y="1310259"/>
                </a:lnTo>
                <a:cubicBezTo>
                  <a:pt x="5433060" y="1453515"/>
                  <a:pt x="5316854" y="1569720"/>
                  <a:pt x="5173599" y="1569720"/>
                </a:cubicBezTo>
                <a:lnTo>
                  <a:pt x="277241" y="1569720"/>
                </a:lnTo>
                <a:cubicBezTo>
                  <a:pt x="133985" y="1569720"/>
                  <a:pt x="17780" y="1453515"/>
                  <a:pt x="17780" y="1310259"/>
                </a:cubicBezTo>
                <a:lnTo>
                  <a:pt x="17780" y="272161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5240">
            <a:solidFill>
              <a:srgbClr val="1BABE2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80" y="2636520"/>
            <a:ext cx="5410200" cy="3909060"/>
          </a:xfrm>
          <a:prstGeom prst="rect">
            <a:avLst/>
          </a:prstGeom>
        </p:spPr>
      </p:pic>
      <p:sp>
        <p:nvSpPr>
          <p:cNvPr id="2" name="TextBox 209"/>
          <p:cNvSpPr txBox="1"/>
          <p:nvPr/>
        </p:nvSpPr>
        <p:spPr>
          <a:xfrm>
            <a:off x="914717" y="1019476"/>
            <a:ext cx="7024448" cy="2877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Geçirmeler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ea typeface="Calibri"/>
              </a:rPr>
              <a:t>(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Reviews</a:t>
            </a:r>
            <a:r>
              <a:rPr lang="en-US" altLang="zh-CN" sz="4800" spc="-45" dirty="0">
                <a:solidFill>
                  <a:srgbClr val="3F3F3F"/>
                </a:solidFill>
                <a:latin typeface="Calibri"/>
                <a:ea typeface="Calibri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50"/>
              </a:lnSpc>
            </a:pPr>
            <a:endParaRPr lang="en-US" dirty="0" smtClean="0"/>
          </a:p>
          <a:p>
            <a:pPr marL="1003236" hangingPunct="0">
              <a:lnSpc>
                <a:spcPct val="95416"/>
              </a:lnSpc>
            </a:pP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Gözden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ea typeface="Calibri"/>
              </a:rPr>
              <a:t>geçirme</a:t>
            </a:r>
            <a:r>
              <a:rPr lang="en-US" altLang="zh-CN" sz="2100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(review),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ürünün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ya</a:t>
            </a:r>
            <a:r>
              <a:rPr lang="en-US" altLang="zh-CN" sz="2100" spc="-129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da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sürecin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kalifiye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elemanlardan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oluşan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bir</a:t>
            </a:r>
            <a:r>
              <a:rPr lang="en-US" altLang="zh-CN" sz="21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ea typeface="Calibri"/>
              </a:rPr>
              <a:t>ekip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2100" spc="-10" dirty="0">
                <a:solidFill>
                  <a:srgbClr val="000000"/>
                </a:solidFill>
                <a:latin typeface="Calibri"/>
                <a:ea typeface="Calibri"/>
              </a:rPr>
              <a:t>tarafından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10" dirty="0">
                <a:solidFill>
                  <a:srgbClr val="000000"/>
                </a:solidFill>
                <a:latin typeface="Calibri"/>
                <a:ea typeface="Calibri"/>
              </a:rPr>
              <a:t>incelenmesi</a:t>
            </a:r>
            <a:r>
              <a:rPr lang="en-US" altLang="zh-CN" sz="2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10" dirty="0">
                <a:solidFill>
                  <a:srgbClr val="000000"/>
                </a:solidFill>
                <a:latin typeface="Calibri"/>
                <a:ea typeface="Calibri"/>
              </a:rPr>
              <a:t>ve</a:t>
            </a:r>
            <a:r>
              <a:rPr lang="en-US" altLang="zh-CN" sz="21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2100" spc="-10" dirty="0">
                <a:solidFill>
                  <a:srgbClr val="000000"/>
                </a:solidFill>
                <a:latin typeface="Calibri"/>
                <a:ea typeface="Calibri"/>
              </a:rPr>
              <a:t>değerlendirilmesidir.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21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4"/>
          <p:cNvSpPr txBox="1"/>
          <p:nvPr/>
        </p:nvSpPr>
        <p:spPr>
          <a:xfrm>
            <a:off x="823277" y="1019476"/>
            <a:ext cx="7271050" cy="435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Türleri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Desk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Check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—Tasarımın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tasarımcı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değerlendirilmesidir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Walkthrough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—Tasarımın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tasarımcı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ekibine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resmi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olmayan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biçimde</a:t>
            </a:r>
            <a:r>
              <a:rPr lang="en-US" altLang="zh-CN" sz="20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sunulmasıdır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Inspection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—Eğitimli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inceleme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ekibi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yapılan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resmi</a:t>
            </a:r>
            <a:r>
              <a:rPr lang="en-US" altLang="zh-CN" sz="2000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</a:p>
          <a:p>
            <a:pPr marL="0" indent="91440">
              <a:lnSpc>
                <a:spcPct val="100000"/>
              </a:lnSpc>
              <a:spcBef>
                <a:spcPts val="150"/>
              </a:spcBef>
            </a:pP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geçirmedir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Audit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ekibinin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dışından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çeşitli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uzmanlar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</a:p>
          <a:p>
            <a:pPr marL="0" indent="91440">
              <a:lnSpc>
                <a:spcPct val="100000"/>
              </a:lnSpc>
              <a:spcBef>
                <a:spcPts val="150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gerçekleştirilen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geçirmedir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Active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Review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—Tasarımla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ilgili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soruları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cevaplayan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uzmanlar</a:t>
            </a:r>
          </a:p>
          <a:p>
            <a:pPr marL="0" indent="91440">
              <a:lnSpc>
                <a:spcPct val="100000"/>
              </a:lnSpc>
              <a:spcBef>
                <a:spcPts val="150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yapılan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incelemedir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reeform 218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889760"/>
            <a:ext cx="6179820" cy="4259579"/>
          </a:xfrm>
          <a:prstGeom prst="rect">
            <a:avLst/>
          </a:prstGeom>
        </p:spPr>
      </p:pic>
      <p:sp>
        <p:nvSpPr>
          <p:cNvPr id="2" name="TextBox 220"/>
          <p:cNvSpPr txBox="1"/>
          <p:nvPr/>
        </p:nvSpPr>
        <p:spPr>
          <a:xfrm>
            <a:off x="914717" y="1130934"/>
            <a:ext cx="6973671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75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İnceleme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Kontrol</a:t>
            </a:r>
            <a:r>
              <a:rPr lang="en-US" altLang="zh-CN" sz="4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75" dirty="0">
                <a:solidFill>
                  <a:srgbClr val="3F3F3F"/>
                </a:solidFill>
                <a:latin typeface="Calibri"/>
                <a:ea typeface="Calibri"/>
              </a:rPr>
              <a:t>Listesi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reeform 22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6" name="Picture 2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0" y="3741420"/>
            <a:ext cx="3436620" cy="2583180"/>
          </a:xfrm>
          <a:prstGeom prst="rect">
            <a:avLst/>
          </a:prstGeom>
        </p:spPr>
      </p:pic>
      <p:sp>
        <p:nvSpPr>
          <p:cNvPr id="2" name="TextBox 226"/>
          <p:cNvSpPr txBox="1"/>
          <p:nvPr/>
        </p:nvSpPr>
        <p:spPr>
          <a:xfrm>
            <a:off x="823277" y="1019476"/>
            <a:ext cx="7358519" cy="2994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Aktif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4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</a:p>
          <a:p>
            <a:pPr>
              <a:lnSpc>
                <a:spcPts val="775"/>
              </a:lnSpc>
            </a:pPr>
            <a:endParaRPr lang="en-US" dirty="0" smtClean="0"/>
          </a:p>
          <a:p>
            <a:pPr marL="200660" indent="-200660" hangingPunct="0">
              <a:lnSpc>
                <a:spcPct val="1225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Geleneksel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geçirmelerin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problemlerine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çare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spc="1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1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Uzmanlık</a:t>
            </a:r>
            <a:r>
              <a:rPr lang="en-US" altLang="zh-CN" sz="18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ea typeface="Calibri"/>
              </a:rPr>
              <a:t>eksikliği</a:t>
            </a:r>
          </a:p>
          <a:p>
            <a:pPr>
              <a:lnSpc>
                <a:spcPts val="459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9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Gelişigüzel</a:t>
            </a:r>
            <a:r>
              <a:rPr lang="en-US" altLang="zh-CN" sz="1800" spc="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1800" spc="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</a:p>
          <a:p>
            <a:pPr>
              <a:lnSpc>
                <a:spcPts val="1310"/>
              </a:lnSpc>
            </a:pPr>
            <a:endParaRPr lang="en-US" dirty="0" smtClean="0"/>
          </a:p>
          <a:p>
            <a:pPr marL="91440" indent="-91440" hangingPunct="0">
              <a:lnSpc>
                <a:spcPct val="10416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geçirenleri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dokümanın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kendi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uzmanlıklarıyla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ilgili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bölümlerini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iyi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anlamaya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zorlar;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kişiler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ayrıntılarıyla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ilgili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spesifik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cevaplar</a:t>
            </a:r>
            <a:r>
              <a:rPr lang="en-US" altLang="zh-CN" sz="20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verebilmelidir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eform 23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20" y="1874520"/>
            <a:ext cx="3855720" cy="4442460"/>
          </a:xfrm>
          <a:prstGeom prst="rect">
            <a:avLst/>
          </a:prstGeom>
        </p:spPr>
      </p:pic>
      <p:sp>
        <p:nvSpPr>
          <p:cNvPr id="2" name="TextBox 232"/>
          <p:cNvSpPr txBox="1"/>
          <p:nvPr/>
        </p:nvSpPr>
        <p:spPr>
          <a:xfrm>
            <a:off x="914717" y="1130934"/>
            <a:ext cx="7380072" cy="609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75" dirty="0">
                <a:solidFill>
                  <a:srgbClr val="3F3F3F"/>
                </a:solidFill>
                <a:latin typeface="Calibri"/>
                <a:ea typeface="Calibri"/>
              </a:rPr>
              <a:t>Aktif</a:t>
            </a:r>
            <a:r>
              <a:rPr lang="en-US" altLang="zh-CN" sz="4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1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4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Süreci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23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7"/>
          <p:cNvSpPr txBox="1"/>
          <p:nvPr/>
        </p:nvSpPr>
        <p:spPr>
          <a:xfrm>
            <a:off x="823277" y="1019476"/>
            <a:ext cx="75082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Geçirmeye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Hazırlık</a:t>
            </a:r>
          </a:p>
          <a:p>
            <a:pPr>
              <a:lnSpc>
                <a:spcPts val="11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b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b="1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Amaçlarını</a:t>
            </a:r>
            <a:r>
              <a:rPr lang="en-US" altLang="zh-CN" sz="2000" b="1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Belirleyin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—Tasarımcılar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tasarımın</a:t>
            </a:r>
            <a:r>
              <a:rPr lang="en-US" altLang="zh-CN" sz="20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kontrol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edilmesi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gereken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yönlerini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belirler.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Ekibini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Seçin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—Tasarımcıları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2-4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kişilik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kalifiye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ekip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elemanı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belirleyip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inceleme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yapmak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üzere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onaylarını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alır.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Sorular</a:t>
            </a:r>
            <a:r>
              <a:rPr lang="en-US" altLang="zh-CN" sz="2000" b="1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Hazırlayın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—Tasarımcılar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geçiriciler</a:t>
            </a:r>
            <a:r>
              <a:rPr lang="en-US" altLang="zh-CN" sz="20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tarafından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cevaplanmak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üzere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sorular</a:t>
            </a:r>
            <a:r>
              <a:rPr lang="en-US" altLang="zh-CN" sz="2000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oluşturur.</a:t>
            </a:r>
          </a:p>
          <a:p>
            <a:pPr marL="0" indent="200660">
              <a:lnSpc>
                <a:spcPct val="100000"/>
              </a:lnSpc>
              <a:spcBef>
                <a:spcPts val="370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geçiricileri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anlamaya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zorlamak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</a:p>
          <a:p>
            <a:pPr>
              <a:lnSpc>
                <a:spcPts val="600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geçiricilere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problem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çözmeleri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şeyi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açıklamaları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18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vb.</a:t>
            </a:r>
          </a:p>
          <a:p>
            <a:pPr marL="0" indent="383540">
              <a:lnSpc>
                <a:spcPct val="100000"/>
              </a:lnSpc>
            </a:pPr>
            <a:r>
              <a:rPr lang="en-US" altLang="zh-CN" sz="1800" spc="-15" dirty="0">
                <a:solidFill>
                  <a:srgbClr val="3F3F3F"/>
                </a:solidFill>
                <a:latin typeface="Calibri"/>
                <a:ea typeface="Calibri"/>
              </a:rPr>
              <a:t>sorular</a:t>
            </a:r>
            <a:r>
              <a:rPr lang="en-US" altLang="zh-CN" sz="1800" spc="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spc="-20" dirty="0">
                <a:solidFill>
                  <a:srgbClr val="3F3F3F"/>
                </a:solidFill>
                <a:latin typeface="Calibri"/>
                <a:ea typeface="Calibri"/>
              </a:rPr>
              <a:t>sorulur.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39"/>
              </a:lnSpc>
            </a:pPr>
            <a:endParaRPr lang="en-US" dirty="0" smtClean="0"/>
          </a:p>
          <a:p>
            <a:pPr marL="0" indent="73586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2887980"/>
            <a:ext cx="8237220" cy="3451860"/>
          </a:xfrm>
          <a:prstGeom prst="rect">
            <a:avLst/>
          </a:prstGeom>
        </p:spPr>
      </p:pic>
      <p:sp>
        <p:nvSpPr>
          <p:cNvPr id="2" name="TextBox 32"/>
          <p:cNvSpPr txBox="1"/>
          <p:nvPr/>
        </p:nvSpPr>
        <p:spPr>
          <a:xfrm>
            <a:off x="1596389" y="1019476"/>
            <a:ext cx="6219702" cy="2063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00961">
              <a:lnSpc>
                <a:spcPct val="100000"/>
              </a:lnSpc>
            </a:pPr>
            <a:r>
              <a:rPr lang="en-US" altLang="zh-CN" sz="4800" spc="-75" dirty="0">
                <a:solidFill>
                  <a:srgbClr val="006EBF"/>
                </a:solidFill>
                <a:latin typeface="Calibri"/>
                <a:ea typeface="Calibri"/>
              </a:rPr>
              <a:t>KISIM</a:t>
            </a:r>
            <a:r>
              <a:rPr lang="en-US" altLang="zh-CN" sz="4800" spc="-85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006EBF"/>
                </a:solidFill>
                <a:latin typeface="Calibri"/>
                <a:ea typeface="Calibri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5"/>
              </a:lnSpc>
            </a:pPr>
            <a:endParaRPr lang="en-US" dirty="0" smtClean="0"/>
          </a:p>
          <a:p>
            <a:pPr marL="0" indent="587120">
              <a:lnSpc>
                <a:spcPct val="100000"/>
              </a:lnSpc>
            </a:pP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Yazılım</a:t>
            </a:r>
            <a:r>
              <a:rPr lang="en-US" altLang="zh-CN" sz="2700" spc="-9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Mimarilerinin</a:t>
            </a:r>
            <a:r>
              <a:rPr lang="en-US" altLang="zh-CN" sz="2700" spc="-104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Oluşturulması,</a:t>
            </a:r>
          </a:p>
          <a:p>
            <a:pPr marL="0">
              <a:lnSpc>
                <a:spcPct val="100000"/>
              </a:lnSpc>
            </a:pP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Değerlendirilmesi,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İyileştirilmesi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ve</a:t>
            </a:r>
            <a:r>
              <a:rPr lang="en-US" altLang="zh-CN" sz="2700" spc="-110" dirty="0">
                <a:solidFill>
                  <a:srgbClr val="006EBF"/>
                </a:solidFill>
                <a:latin typeface="Calibri"/>
                <a:cs typeface="Calibri"/>
              </a:rPr>
              <a:t> </a:t>
            </a:r>
            <a:r>
              <a:rPr lang="en-US" altLang="zh-CN" sz="2700" dirty="0">
                <a:solidFill>
                  <a:srgbClr val="006EBF"/>
                </a:solidFill>
                <a:latin typeface="Calibri"/>
                <a:ea typeface="Calibri"/>
              </a:rPr>
              <a:t>Seçilmesi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 24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1"/>
          <p:cNvSpPr txBox="1"/>
          <p:nvPr/>
        </p:nvSpPr>
        <p:spPr>
          <a:xfrm>
            <a:off x="772477" y="1143555"/>
            <a:ext cx="7559007" cy="559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000" spc="-89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Geçirmenin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69" dirty="0">
                <a:solidFill>
                  <a:srgbClr val="3F3F3F"/>
                </a:solidFill>
                <a:latin typeface="Calibri"/>
                <a:ea typeface="Calibri"/>
              </a:rPr>
              <a:t>Gerçekleştirilmesi</a:t>
            </a:r>
          </a:p>
          <a:p>
            <a:pPr>
              <a:lnSpc>
                <a:spcPts val="1125"/>
              </a:lnSpc>
            </a:pPr>
            <a:endParaRPr lang="en-US" dirty="0" smtClean="0"/>
          </a:p>
          <a:p>
            <a:pPr marL="0" indent="5079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Ön</a:t>
            </a:r>
            <a:r>
              <a:rPr lang="en-US" altLang="zh-CN" sz="2000" b="1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bilgilendirme</a:t>
            </a:r>
            <a:r>
              <a:rPr lang="en-US" altLang="zh-CN" sz="2000" b="1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Toplantısı</a:t>
            </a:r>
            <a:r>
              <a:rPr lang="en-US" altLang="zh-CN" sz="2000" b="1" spc="-9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Düzenleyin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—Tasarımcılar</a:t>
            </a:r>
            <a:r>
              <a:rPr lang="en-US" altLang="zh-CN" sz="20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mimariyi,</a:t>
            </a:r>
          </a:p>
          <a:p>
            <a:pPr marL="0" indent="1422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süreçleri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vb.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açıklarlar,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teslim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tarihi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belirlerler,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vb.</a:t>
            </a:r>
          </a:p>
          <a:p>
            <a:pPr>
              <a:lnSpc>
                <a:spcPts val="1250"/>
              </a:lnSpc>
            </a:pPr>
            <a:endParaRPr lang="en-US" dirty="0" smtClean="0"/>
          </a:p>
          <a:p>
            <a:pPr marL="0" indent="5079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Gerçirme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İşlemini</a:t>
            </a:r>
            <a:r>
              <a:rPr lang="en-US" altLang="zh-CN" sz="2000" b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Yapın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—Gözden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geçiriciler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işlerini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kendi</a:t>
            </a:r>
          </a:p>
          <a:p>
            <a:pPr marL="0" indent="1422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başlarına</a:t>
            </a:r>
            <a:r>
              <a:rPr lang="en-US" altLang="zh-CN" sz="20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yaparlar.</a:t>
            </a:r>
          </a:p>
          <a:p>
            <a:pPr marL="0" indent="251459">
              <a:lnSpc>
                <a:spcPct val="100000"/>
              </a:lnSpc>
              <a:spcBef>
                <a:spcPts val="370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Soru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sormak,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açıklama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açıklık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getirmek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gibi</a:t>
            </a:r>
            <a:r>
              <a:rPr lang="en-US" altLang="zh-CN" sz="1800" spc="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amaçlarla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tasarımcılarla</a:t>
            </a:r>
          </a:p>
          <a:p>
            <a:pPr marL="251459" indent="182880" hangingPunct="0">
              <a:lnSpc>
                <a:spcPct val="127499"/>
              </a:lnSpc>
            </a:pP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görüşebilir,</a:t>
            </a:r>
            <a:r>
              <a:rPr lang="en-US" altLang="zh-CN" sz="1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e-posta</a:t>
            </a:r>
            <a:r>
              <a:rPr lang="en-US" altLang="zh-CN" sz="18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1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haberleşebilir</a:t>
            </a:r>
            <a:r>
              <a:rPr lang="en-US" altLang="zh-CN" sz="18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vb.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Tamamlanınca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sonuçları</a:t>
            </a:r>
            <a:r>
              <a:rPr lang="en-US" altLang="zh-CN" sz="1800" spc="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iletirler.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50"/>
              </a:lnSpc>
            </a:pPr>
            <a:endParaRPr lang="en-US" dirty="0" smtClean="0"/>
          </a:p>
          <a:p>
            <a:pPr marL="0" indent="740949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reeform 24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6" name="Picture 2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2827020"/>
            <a:ext cx="5090160" cy="3528060"/>
          </a:xfrm>
          <a:prstGeom prst="rect">
            <a:avLst/>
          </a:prstGeom>
        </p:spPr>
      </p:pic>
      <p:sp>
        <p:nvSpPr>
          <p:cNvPr id="2" name="TextBox 246"/>
          <p:cNvSpPr txBox="1"/>
          <p:nvPr/>
        </p:nvSpPr>
        <p:spPr>
          <a:xfrm>
            <a:off x="823277" y="1130934"/>
            <a:ext cx="7101178" cy="19898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4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85" dirty="0">
                <a:solidFill>
                  <a:srgbClr val="3F3F3F"/>
                </a:solidFill>
                <a:latin typeface="Calibri"/>
                <a:ea typeface="Calibri"/>
              </a:rPr>
              <a:t>Geçirmenin</a:t>
            </a:r>
            <a:r>
              <a:rPr lang="en-US" altLang="zh-CN" sz="4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000" spc="-94" dirty="0">
                <a:solidFill>
                  <a:srgbClr val="3F3F3F"/>
                </a:solidFill>
                <a:latin typeface="Calibri"/>
                <a:ea typeface="Calibri"/>
              </a:rPr>
              <a:t>Tamamlanması</a:t>
            </a:r>
          </a:p>
          <a:p>
            <a:pPr>
              <a:lnSpc>
                <a:spcPts val="12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Sonuçlarını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Çalışın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—Tasarımcılar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</a:p>
          <a:p>
            <a:pPr marL="0" indent="91440">
              <a:lnSpc>
                <a:spcPct val="100000"/>
              </a:lnSpc>
              <a:spcBef>
                <a:spcPts val="145"/>
              </a:spcBef>
            </a:pP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sonuçlarını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çalışırlar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ea typeface="Calibri"/>
              </a:rPr>
              <a:t>.</a:t>
            </a:r>
          </a:p>
          <a:p>
            <a:pPr marL="0" indent="200660">
              <a:lnSpc>
                <a:spcPct val="100000"/>
              </a:lnSpc>
              <a:spcBef>
                <a:spcPts val="370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25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geçiricilerle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buluşarak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ya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eposta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ile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sonuçlar</a:t>
            </a:r>
            <a:r>
              <a:rPr lang="en-US" altLang="zh-CN" sz="18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üzerinde</a:t>
            </a:r>
          </a:p>
          <a:p>
            <a:pPr marL="0" indent="383540">
              <a:lnSpc>
                <a:spcPct val="100000"/>
              </a:lnSpc>
            </a:pPr>
            <a:r>
              <a:rPr lang="en-US" altLang="zh-CN" sz="1800" spc="-20" dirty="0">
                <a:solidFill>
                  <a:srgbClr val="3F3F3F"/>
                </a:solidFill>
                <a:latin typeface="Calibri"/>
                <a:ea typeface="Calibri"/>
              </a:rPr>
              <a:t>gör</a:t>
            </a:r>
            <a:r>
              <a:rPr lang="en-US" altLang="zh-CN" sz="1800" spc="-15" dirty="0">
                <a:solidFill>
                  <a:srgbClr val="3F3F3F"/>
                </a:solidFill>
                <a:latin typeface="Calibri"/>
                <a:ea typeface="Calibri"/>
              </a:rPr>
              <a:t>üşebilirler.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reeform 25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2" name="Picture 2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79" y="4297679"/>
            <a:ext cx="1889760" cy="1981200"/>
          </a:xfrm>
          <a:prstGeom prst="rect">
            <a:avLst/>
          </a:prstGeom>
        </p:spPr>
      </p:pic>
      <p:sp>
        <p:nvSpPr>
          <p:cNvPr id="2" name="TextBox 252"/>
          <p:cNvSpPr txBox="1"/>
          <p:nvPr/>
        </p:nvSpPr>
        <p:spPr>
          <a:xfrm>
            <a:off x="823277" y="935735"/>
            <a:ext cx="7316046" cy="344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5400" spc="-80" dirty="0">
                <a:solidFill>
                  <a:srgbClr val="3F3F3F"/>
                </a:solidFill>
                <a:latin typeface="Calibri"/>
                <a:ea typeface="Calibri"/>
              </a:rPr>
              <a:t>Sürekli</a:t>
            </a:r>
            <a:r>
              <a:rPr lang="en-US" altLang="zh-CN" sz="5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5400" spc="-11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54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5400" spc="-1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</a:p>
          <a:p>
            <a:pPr>
              <a:lnSpc>
                <a:spcPts val="8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Bir</a:t>
            </a:r>
            <a:r>
              <a:rPr lang="en-US" altLang="zh-CN" sz="2000" b="1" spc="-40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hata</a:t>
            </a:r>
            <a:r>
              <a:rPr lang="en-US" altLang="zh-CN" sz="2000" b="1" spc="-44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(defect)</a:t>
            </a:r>
            <a:r>
              <a:rPr lang="en-US" altLang="zh-CN" sz="2000" b="1" spc="-44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ne</a:t>
            </a:r>
            <a:r>
              <a:rPr lang="en-US" altLang="zh-CN" sz="2000" b="1" spc="-40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kadar</a:t>
            </a:r>
            <a:r>
              <a:rPr lang="en-US" altLang="zh-CN" sz="2000" b="1" spc="-44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çabuk</a:t>
            </a:r>
            <a:r>
              <a:rPr lang="en-US" altLang="zh-CN" sz="2000" b="1" spc="-44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düzeltilirse</a:t>
            </a:r>
            <a:r>
              <a:rPr lang="en-US" altLang="zh-CN" sz="2000" b="1" spc="-44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o</a:t>
            </a:r>
            <a:r>
              <a:rPr lang="en-US" altLang="zh-CN" sz="2000" b="1" spc="-40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kadar</a:t>
            </a:r>
            <a:r>
              <a:rPr lang="en-US" altLang="zh-CN" sz="2000" b="1" spc="-44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ucuza</a:t>
            </a:r>
            <a:r>
              <a:rPr lang="en-US" altLang="zh-CN" sz="2000" b="1" spc="-50" dirty="0">
                <a:solidFill>
                  <a:srgbClr val="FE0000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FE0000"/>
                </a:solidFill>
                <a:latin typeface="Calibri"/>
                <a:ea typeface="Calibri"/>
              </a:rPr>
              <a:t>düzeltilir.</a:t>
            </a:r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artefact’ları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tamamlandığında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kontrol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mutlaka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yapılmalıdır.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geçirmeler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olası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hataları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erken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yakalamak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süreci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boyunca</a:t>
            </a:r>
            <a:r>
              <a:rPr lang="en-US" altLang="zh-CN" sz="20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da</a:t>
            </a:r>
            <a:r>
              <a:rPr lang="en-US" altLang="zh-CN" sz="2000" spc="-1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yapılmalıdır.</a:t>
            </a:r>
          </a:p>
          <a:p>
            <a:pPr>
              <a:lnSpc>
                <a:spcPts val="9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sürecinin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farklı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aşamalarında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farklı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tür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geçirmeler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spc="-15" dirty="0">
                <a:solidFill>
                  <a:srgbClr val="3F3F3F"/>
                </a:solidFill>
                <a:latin typeface="Calibri"/>
                <a:ea typeface="Calibri"/>
              </a:rPr>
              <a:t>uygulanabili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r.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reeform 25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7"/>
          <p:cNvSpPr txBox="1"/>
          <p:nvPr/>
        </p:nvSpPr>
        <p:spPr>
          <a:xfrm>
            <a:off x="628967" y="935735"/>
            <a:ext cx="7496416" cy="49750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5750">
              <a:lnSpc>
                <a:spcPct val="100000"/>
              </a:lnSpc>
            </a:pPr>
            <a:r>
              <a:rPr lang="en-US" altLang="zh-CN" sz="5400" spc="-120" dirty="0">
                <a:solidFill>
                  <a:srgbClr val="3F3F3F"/>
                </a:solidFill>
                <a:latin typeface="Calibri"/>
                <a:ea typeface="Calibri"/>
              </a:rPr>
              <a:t>Öz</a:t>
            </a:r>
            <a:r>
              <a:rPr lang="en-US" altLang="zh-CN" sz="5400" spc="-110" dirty="0">
                <a:solidFill>
                  <a:srgbClr val="3F3F3F"/>
                </a:solidFill>
                <a:latin typeface="Calibri"/>
                <a:ea typeface="Calibri"/>
              </a:rPr>
              <a:t>et</a:t>
            </a:r>
          </a:p>
          <a:p>
            <a:pPr>
              <a:lnSpc>
                <a:spcPts val="148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SAD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dokümanı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büyük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ölçüde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tamamlandığında</a:t>
            </a:r>
            <a:r>
              <a:rPr lang="en-US" altLang="zh-CN" sz="2400" spc="-1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mutlaka</a:t>
            </a:r>
          </a:p>
          <a:p>
            <a:pPr marL="0" indent="91439">
              <a:lnSpc>
                <a:spcPct val="97083"/>
              </a:lnSpc>
            </a:pPr>
            <a:r>
              <a:rPr lang="en-US" altLang="zh-CN" sz="2400" spc="-1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4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spc="-5" dirty="0">
                <a:solidFill>
                  <a:srgbClr val="3F3F3F"/>
                </a:solidFill>
                <a:latin typeface="Calibri"/>
                <a:ea typeface="Calibri"/>
              </a:rPr>
              <a:t>geçirilmelidir:</a:t>
            </a:r>
          </a:p>
          <a:p>
            <a:pPr marL="0" indent="200659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Yapılabilir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yeterli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belirtiyor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mu?</a:t>
            </a:r>
          </a:p>
          <a:p>
            <a:pPr marL="0" indent="200659">
              <a:lnSpc>
                <a:spcPct val="100000"/>
              </a:lnSpc>
              <a:spcBef>
                <a:spcPts val="315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İyi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biçimlendirilmiş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modellerden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oluşuyor</a:t>
            </a:r>
            <a:r>
              <a:rPr lang="en-US" altLang="zh-CN" sz="20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mu?</a:t>
            </a:r>
          </a:p>
          <a:p>
            <a:pPr marL="0" indent="200659">
              <a:lnSpc>
                <a:spcPct val="100000"/>
              </a:lnSpc>
              <a:spcBef>
                <a:spcPts val="354"/>
              </a:spcBef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Tam,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açık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tutarlı</a:t>
            </a:r>
            <a:r>
              <a:rPr lang="en-US" altLang="zh-CN" sz="20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mı?</a:t>
            </a:r>
          </a:p>
          <a:p>
            <a:pPr>
              <a:lnSpc>
                <a:spcPts val="131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Çeşitli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4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4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türleri</a:t>
            </a:r>
            <a:r>
              <a:rPr lang="en-US" altLang="zh-CN" sz="24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kullanılabilir.</a:t>
            </a:r>
          </a:p>
          <a:p>
            <a:pPr>
              <a:lnSpc>
                <a:spcPts val="11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Aktif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oldukça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etkili</a:t>
            </a:r>
            <a:r>
              <a:rPr lang="en-US" altLang="zh-CN" sz="24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4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geçirme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400" spc="-30" dirty="0">
                <a:solidFill>
                  <a:srgbClr val="3F3F3F"/>
                </a:solidFill>
                <a:latin typeface="Calibri"/>
                <a:ea typeface="Calibri"/>
              </a:rPr>
              <a:t>şekl</a:t>
            </a:r>
            <a:r>
              <a:rPr lang="en-US" altLang="zh-CN" sz="2400" spc="-20" dirty="0">
                <a:solidFill>
                  <a:srgbClr val="3F3F3F"/>
                </a:solidFill>
                <a:latin typeface="Calibri"/>
                <a:ea typeface="Calibri"/>
              </a:rPr>
              <a:t>idir.</a:t>
            </a:r>
          </a:p>
          <a:p>
            <a:pPr>
              <a:lnSpc>
                <a:spcPts val="8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4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artefact’ları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tamamlandıkça</a:t>
            </a:r>
            <a:r>
              <a:rPr lang="en-US" altLang="zh-CN" sz="24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tasarım</a:t>
            </a:r>
            <a:r>
              <a:rPr lang="en-US" altLang="zh-CN" sz="24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süreci</a:t>
            </a:r>
          </a:p>
          <a:p>
            <a:pPr marL="0" indent="91439">
              <a:lnSpc>
                <a:spcPct val="100000"/>
              </a:lnSpc>
            </a:pP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boyunca</a:t>
            </a:r>
            <a:r>
              <a:rPr lang="en-US" altLang="zh-CN" sz="24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gözden</a:t>
            </a:r>
            <a:r>
              <a:rPr lang="en-US" altLang="zh-CN" sz="2400" spc="-1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geçirmeler</a:t>
            </a:r>
            <a:r>
              <a:rPr lang="en-US" altLang="zh-CN" sz="24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mutlaka</a:t>
            </a:r>
            <a:r>
              <a:rPr lang="en-US" altLang="zh-CN" sz="2400" spc="-1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400" dirty="0">
                <a:solidFill>
                  <a:srgbClr val="3F3F3F"/>
                </a:solidFill>
                <a:latin typeface="Calibri"/>
                <a:ea typeface="Calibri"/>
              </a:rPr>
              <a:t>yapılmalıdır.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8181975" y="6575742"/>
            <a:ext cx="263810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reeform 261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/>
          <p:cNvSpPr/>
          <p:nvPr/>
        </p:nvSpPr>
        <p:spPr>
          <a:xfrm>
            <a:off x="908050" y="5353050"/>
            <a:ext cx="6661150" cy="19050"/>
          </a:xfrm>
          <a:custGeom>
            <a:avLst/>
            <a:gdLst>
              <a:gd name="connsiteX0" fmla="*/ 6350 w 6661150"/>
              <a:gd name="connsiteY0" fmla="*/ 12192 h 19050"/>
              <a:gd name="connsiteX1" fmla="*/ 1672589 w 6661150"/>
              <a:gd name="connsiteY1" fmla="*/ 12192 h 19050"/>
              <a:gd name="connsiteX2" fmla="*/ 3338829 w 6661150"/>
              <a:gd name="connsiteY2" fmla="*/ 12192 h 19050"/>
              <a:gd name="connsiteX3" fmla="*/ 5005070 w 6661150"/>
              <a:gd name="connsiteY3" fmla="*/ 12192 h 19050"/>
              <a:gd name="connsiteX4" fmla="*/ 6671309 w 6661150"/>
              <a:gd name="connsiteY4" fmla="*/ 12192 h 19050"/>
              <a:gd name="connsiteX5" fmla="*/ 6671309 w 6661150"/>
              <a:gd name="connsiteY5" fmla="*/ 22352 h 19050"/>
              <a:gd name="connsiteX6" fmla="*/ 5005070 w 6661150"/>
              <a:gd name="connsiteY6" fmla="*/ 22352 h 19050"/>
              <a:gd name="connsiteX7" fmla="*/ 3338829 w 6661150"/>
              <a:gd name="connsiteY7" fmla="*/ 22352 h 19050"/>
              <a:gd name="connsiteX8" fmla="*/ 1672589 w 6661150"/>
              <a:gd name="connsiteY8" fmla="*/ 22352 h 19050"/>
              <a:gd name="connsiteX9" fmla="*/ 6350 w 6661150"/>
              <a:gd name="connsiteY9" fmla="*/ 22352 h 19050"/>
              <a:gd name="connsiteX10" fmla="*/ 6350 w 6661150"/>
              <a:gd name="connsiteY10" fmla="*/ 12192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61150" h="19050">
                <a:moveTo>
                  <a:pt x="6350" y="12192"/>
                </a:moveTo>
                <a:lnTo>
                  <a:pt x="1672589" y="12192"/>
                </a:lnTo>
                <a:lnTo>
                  <a:pt x="3338829" y="12192"/>
                </a:lnTo>
                <a:lnTo>
                  <a:pt x="5005070" y="12192"/>
                </a:lnTo>
                <a:lnTo>
                  <a:pt x="6671309" y="12192"/>
                </a:lnTo>
                <a:lnTo>
                  <a:pt x="6671309" y="22352"/>
                </a:lnTo>
                <a:lnTo>
                  <a:pt x="5005070" y="22352"/>
                </a:lnTo>
                <a:lnTo>
                  <a:pt x="3338829" y="22352"/>
                </a:lnTo>
                <a:lnTo>
                  <a:pt x="1672589" y="22352"/>
                </a:lnTo>
                <a:lnTo>
                  <a:pt x="6350" y="22352"/>
                </a:lnTo>
                <a:lnTo>
                  <a:pt x="6350" y="12192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/>
          <p:cNvSpPr/>
          <p:nvPr/>
        </p:nvSpPr>
        <p:spPr>
          <a:xfrm>
            <a:off x="908050" y="5657850"/>
            <a:ext cx="4806950" cy="19050"/>
          </a:xfrm>
          <a:custGeom>
            <a:avLst/>
            <a:gdLst>
              <a:gd name="connsiteX0" fmla="*/ 6350 w 4806950"/>
              <a:gd name="connsiteY0" fmla="*/ 12230 h 19050"/>
              <a:gd name="connsiteX1" fmla="*/ 1606550 w 4806950"/>
              <a:gd name="connsiteY1" fmla="*/ 12230 h 19050"/>
              <a:gd name="connsiteX2" fmla="*/ 3206750 w 4806950"/>
              <a:gd name="connsiteY2" fmla="*/ 12230 h 19050"/>
              <a:gd name="connsiteX3" fmla="*/ 4806950 w 4806950"/>
              <a:gd name="connsiteY3" fmla="*/ 12230 h 19050"/>
              <a:gd name="connsiteX4" fmla="*/ 4806950 w 4806950"/>
              <a:gd name="connsiteY4" fmla="*/ 22390 h 19050"/>
              <a:gd name="connsiteX5" fmla="*/ 3206750 w 4806950"/>
              <a:gd name="connsiteY5" fmla="*/ 22390 h 19050"/>
              <a:gd name="connsiteX6" fmla="*/ 1606550 w 4806950"/>
              <a:gd name="connsiteY6" fmla="*/ 22390 h 19050"/>
              <a:gd name="connsiteX7" fmla="*/ 6350 w 4806950"/>
              <a:gd name="connsiteY7" fmla="*/ 22390 h 19050"/>
              <a:gd name="connsiteX8" fmla="*/ 6350 w 4806950"/>
              <a:gd name="connsiteY8" fmla="*/ 1223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6950" h="19050">
                <a:moveTo>
                  <a:pt x="6350" y="12230"/>
                </a:moveTo>
                <a:lnTo>
                  <a:pt x="1606550" y="12230"/>
                </a:lnTo>
                <a:lnTo>
                  <a:pt x="3206750" y="12230"/>
                </a:lnTo>
                <a:lnTo>
                  <a:pt x="4806950" y="12230"/>
                </a:lnTo>
                <a:lnTo>
                  <a:pt x="4806950" y="22390"/>
                </a:lnTo>
                <a:lnTo>
                  <a:pt x="3206750" y="22390"/>
                </a:lnTo>
                <a:lnTo>
                  <a:pt x="1606550" y="22390"/>
                </a:lnTo>
                <a:lnTo>
                  <a:pt x="6350" y="22390"/>
                </a:lnTo>
                <a:lnTo>
                  <a:pt x="6350" y="12230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/>
          <p:cNvSpPr/>
          <p:nvPr/>
        </p:nvSpPr>
        <p:spPr>
          <a:xfrm>
            <a:off x="908050" y="5962650"/>
            <a:ext cx="2851150" cy="19050"/>
          </a:xfrm>
          <a:custGeom>
            <a:avLst/>
            <a:gdLst>
              <a:gd name="connsiteX0" fmla="*/ 6350 w 2851150"/>
              <a:gd name="connsiteY0" fmla="*/ 14770 h 19050"/>
              <a:gd name="connsiteX1" fmla="*/ 1430020 w 2851150"/>
              <a:gd name="connsiteY1" fmla="*/ 14770 h 19050"/>
              <a:gd name="connsiteX2" fmla="*/ 2853690 w 2851150"/>
              <a:gd name="connsiteY2" fmla="*/ 14770 h 19050"/>
              <a:gd name="connsiteX3" fmla="*/ 2853690 w 2851150"/>
              <a:gd name="connsiteY3" fmla="*/ 24930 h 19050"/>
              <a:gd name="connsiteX4" fmla="*/ 1430020 w 2851150"/>
              <a:gd name="connsiteY4" fmla="*/ 24930 h 19050"/>
              <a:gd name="connsiteX5" fmla="*/ 6350 w 2851150"/>
              <a:gd name="connsiteY5" fmla="*/ 24930 h 19050"/>
              <a:gd name="connsiteX6" fmla="*/ 6350 w 2851150"/>
              <a:gd name="connsiteY6" fmla="*/ 147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1150" h="19050">
                <a:moveTo>
                  <a:pt x="6350" y="14770"/>
                </a:moveTo>
                <a:lnTo>
                  <a:pt x="1430020" y="14770"/>
                </a:lnTo>
                <a:lnTo>
                  <a:pt x="2853690" y="14770"/>
                </a:lnTo>
                <a:lnTo>
                  <a:pt x="2853690" y="24930"/>
                </a:lnTo>
                <a:lnTo>
                  <a:pt x="1430020" y="24930"/>
                </a:lnTo>
                <a:lnTo>
                  <a:pt x="6350" y="24930"/>
                </a:lnTo>
                <a:lnTo>
                  <a:pt x="6350" y="14770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 265"/>
          <p:cNvSpPr/>
          <p:nvPr/>
        </p:nvSpPr>
        <p:spPr>
          <a:xfrm>
            <a:off x="908050" y="6267450"/>
            <a:ext cx="3194050" cy="19050"/>
          </a:xfrm>
          <a:custGeom>
            <a:avLst/>
            <a:gdLst>
              <a:gd name="connsiteX0" fmla="*/ 6350 w 3194050"/>
              <a:gd name="connsiteY0" fmla="*/ 14770 h 19050"/>
              <a:gd name="connsiteX1" fmla="*/ 1602739 w 3194050"/>
              <a:gd name="connsiteY1" fmla="*/ 14770 h 19050"/>
              <a:gd name="connsiteX2" fmla="*/ 3199129 w 3194050"/>
              <a:gd name="connsiteY2" fmla="*/ 14770 h 19050"/>
              <a:gd name="connsiteX3" fmla="*/ 3199129 w 3194050"/>
              <a:gd name="connsiteY3" fmla="*/ 24930 h 19050"/>
              <a:gd name="connsiteX4" fmla="*/ 1602739 w 3194050"/>
              <a:gd name="connsiteY4" fmla="*/ 24930 h 19050"/>
              <a:gd name="connsiteX5" fmla="*/ 6350 w 3194050"/>
              <a:gd name="connsiteY5" fmla="*/ 24930 h 19050"/>
              <a:gd name="connsiteX6" fmla="*/ 6350 w 3194050"/>
              <a:gd name="connsiteY6" fmla="*/ 1477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4050" h="19050">
                <a:moveTo>
                  <a:pt x="6350" y="14770"/>
                </a:moveTo>
                <a:lnTo>
                  <a:pt x="1602739" y="14770"/>
                </a:lnTo>
                <a:lnTo>
                  <a:pt x="3199129" y="14770"/>
                </a:lnTo>
                <a:lnTo>
                  <a:pt x="3199129" y="24930"/>
                </a:lnTo>
                <a:lnTo>
                  <a:pt x="1602739" y="24930"/>
                </a:lnTo>
                <a:lnTo>
                  <a:pt x="6350" y="24930"/>
                </a:lnTo>
                <a:lnTo>
                  <a:pt x="6350" y="14770"/>
                </a:lnTo>
                <a:close/>
              </a:path>
            </a:pathLst>
          </a:custGeom>
          <a:solidFill>
            <a:srgbClr val="6CAB1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266"/>
          <p:cNvSpPr txBox="1"/>
          <p:nvPr/>
        </p:nvSpPr>
        <p:spPr>
          <a:xfrm>
            <a:off x="914717" y="1019476"/>
            <a:ext cx="744876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125" dirty="0">
                <a:solidFill>
                  <a:srgbClr val="3F3F3F"/>
                </a:solidFill>
                <a:latin typeface="Calibri"/>
                <a:ea typeface="Calibri"/>
              </a:rPr>
              <a:t>Kayna</a:t>
            </a:r>
            <a:r>
              <a:rPr lang="en-US" altLang="zh-CN" sz="4800" spc="-114" dirty="0">
                <a:solidFill>
                  <a:srgbClr val="3F3F3F"/>
                </a:solidFill>
                <a:latin typeface="Calibri"/>
                <a:ea typeface="Calibri"/>
              </a:rPr>
              <a:t>klar</a:t>
            </a:r>
          </a:p>
          <a:p>
            <a:pPr marL="0" hangingPunct="0">
              <a:lnSpc>
                <a:spcPct val="166250"/>
              </a:lnSpc>
            </a:pP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“Software</a:t>
            </a:r>
            <a:r>
              <a:rPr lang="en-US" altLang="zh-CN" sz="12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Engineering</a:t>
            </a:r>
            <a:r>
              <a:rPr lang="en-US" altLang="zh-CN" sz="12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A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Practitioner’s</a:t>
            </a:r>
            <a:r>
              <a:rPr lang="en-US" altLang="zh-CN" sz="12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Approach”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(7th.</a:t>
            </a:r>
            <a:r>
              <a:rPr lang="en-US" altLang="zh-CN" sz="12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Ed.),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Roger</a:t>
            </a:r>
            <a:r>
              <a:rPr lang="en-US" altLang="zh-CN" sz="12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S.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Pressman,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2013.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“Software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Engineering”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(8th.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Ed.),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Ian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Sommerville,</a:t>
            </a:r>
            <a:r>
              <a:rPr lang="en-US" altLang="zh-CN" sz="12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2007.</a:t>
            </a:r>
          </a:p>
          <a:p>
            <a:pPr marL="0" hangingPunct="0">
              <a:lnSpc>
                <a:spcPct val="166250"/>
              </a:lnSpc>
            </a:pP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“Guide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to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the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Software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Engineering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Body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of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Knowledge”,</a:t>
            </a:r>
            <a:r>
              <a:rPr lang="en-US" altLang="zh-CN" sz="12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2004.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”</a:t>
            </a:r>
            <a:r>
              <a:rPr lang="en-US" altLang="zh-CN" sz="12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2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Mühendisliğine</a:t>
            </a:r>
            <a:r>
              <a:rPr lang="en-US" altLang="zh-CN" sz="12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Giriş”,</a:t>
            </a:r>
            <a:r>
              <a:rPr lang="en-US" altLang="zh-CN" sz="12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TBİL-211,</a:t>
            </a:r>
            <a:r>
              <a:rPr lang="en-US" altLang="zh-CN" sz="12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2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Ali</a:t>
            </a:r>
            <a:r>
              <a:rPr lang="en-US" altLang="zh-CN" sz="12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Arifoğlu.</a:t>
            </a:r>
          </a:p>
          <a:p>
            <a:pPr marL="0">
              <a:lnSpc>
                <a:spcPct val="100000"/>
              </a:lnSpc>
              <a:spcBef>
                <a:spcPts val="390"/>
              </a:spcBef>
            </a:pP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”Yazılım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Mühendisliği”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(2.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Basım),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M.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Erhan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Sarıdoğan,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2008,</a:t>
            </a:r>
            <a:r>
              <a:rPr lang="en-US" altLang="zh-CN" sz="12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İstanbul: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Papatya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Yayıncılık.</a:t>
            </a:r>
          </a:p>
          <a:p>
            <a:pPr>
              <a:lnSpc>
                <a:spcPts val="1400"/>
              </a:lnSpc>
            </a:pPr>
            <a:endParaRPr lang="en-US" dirty="0" smtClean="0"/>
          </a:p>
          <a:p>
            <a:pPr marL="0" hangingPunct="0">
              <a:lnSpc>
                <a:spcPct val="95416"/>
              </a:lnSpc>
            </a:pP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Kalıpsiz,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O.,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Buharalı,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A.,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Biricik,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G.</a:t>
            </a:r>
            <a:r>
              <a:rPr lang="en-US" altLang="zh-CN" sz="12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(2005).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Bilgisayar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Bilimlerinde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Sistem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Analizi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2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Nesneye</a:t>
            </a:r>
            <a:r>
              <a:rPr lang="en-US" altLang="zh-CN" sz="12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Yönelik</a:t>
            </a:r>
            <a:r>
              <a:rPr lang="en-US" altLang="zh-CN" sz="12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Modelleme.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spc="-5" dirty="0">
                <a:solidFill>
                  <a:srgbClr val="3F3F3F"/>
                </a:solidFill>
                <a:latin typeface="Calibri"/>
                <a:ea typeface="Calibri"/>
              </a:rPr>
              <a:t>İstanbul:</a:t>
            </a:r>
            <a:r>
              <a:rPr lang="en-US" altLang="zh-CN" sz="12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spc="-10" dirty="0">
                <a:solidFill>
                  <a:srgbClr val="3F3F3F"/>
                </a:solidFill>
                <a:latin typeface="Calibri"/>
                <a:ea typeface="Calibri"/>
              </a:rPr>
              <a:t>Papatya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spc="-10" dirty="0">
                <a:solidFill>
                  <a:srgbClr val="3F3F3F"/>
                </a:solidFill>
                <a:latin typeface="Calibri"/>
                <a:ea typeface="Calibri"/>
              </a:rPr>
              <a:t>Yayıncılık.</a:t>
            </a:r>
          </a:p>
          <a:p>
            <a:pPr>
              <a:lnSpc>
                <a:spcPts val="630"/>
              </a:lnSpc>
            </a:pPr>
            <a:endParaRPr lang="en-US" dirty="0" smtClean="0"/>
          </a:p>
          <a:p>
            <a:pPr marL="0" hangingPunct="0">
              <a:lnSpc>
                <a:spcPct val="166666"/>
              </a:lnSpc>
            </a:pP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Buzluca,</a:t>
            </a:r>
            <a:r>
              <a:rPr lang="en-US" altLang="zh-CN" sz="12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F.</a:t>
            </a:r>
            <a:r>
              <a:rPr lang="en-US" altLang="zh-CN" sz="12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(2010)</a:t>
            </a:r>
            <a:r>
              <a:rPr lang="en-US" altLang="zh-CN" sz="12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2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Modelleme</a:t>
            </a:r>
            <a:r>
              <a:rPr lang="en-US" altLang="zh-CN" sz="12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12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12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ders</a:t>
            </a:r>
            <a:r>
              <a:rPr lang="en-US" altLang="zh-CN" sz="12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notları</a:t>
            </a:r>
            <a:r>
              <a:rPr lang="en-US" altLang="zh-CN" sz="12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(http://www.buzluca.info/dersler.html)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Hacettepe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Üniversitesi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BBS-651,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A.</a:t>
            </a:r>
            <a:r>
              <a:rPr lang="en-US" altLang="zh-CN" sz="12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Tarhan,</a:t>
            </a:r>
            <a:r>
              <a:rPr lang="en-US" altLang="zh-CN" sz="12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2010.</a:t>
            </a:r>
          </a:p>
          <a:p>
            <a:pPr marL="0" hangingPunct="0">
              <a:lnSpc>
                <a:spcPct val="166250"/>
              </a:lnSpc>
            </a:pP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2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Proje</a:t>
            </a:r>
            <a:r>
              <a:rPr lang="en-US" altLang="zh-CN" sz="12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Yönetimi,</a:t>
            </a:r>
            <a:r>
              <a:rPr lang="en-US" altLang="zh-CN" sz="12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Yrd.</a:t>
            </a:r>
            <a:r>
              <a:rPr lang="en-US" altLang="zh-CN" sz="12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Doç.</a:t>
            </a:r>
            <a:r>
              <a:rPr lang="en-US" altLang="zh-CN" sz="12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2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Hacer</a:t>
            </a:r>
            <a:r>
              <a:rPr lang="en-US" altLang="zh-CN" sz="12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KARACAN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YZM211</a:t>
            </a:r>
            <a:r>
              <a:rPr lang="en-US" altLang="zh-CN" sz="12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Yazılım</a:t>
            </a:r>
            <a:r>
              <a:rPr lang="en-US" altLang="zh-CN" sz="12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Tasarımı</a:t>
            </a:r>
            <a:r>
              <a:rPr lang="en-US" altLang="zh-CN" sz="12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–</a:t>
            </a:r>
            <a:r>
              <a:rPr lang="en-US" altLang="zh-CN" sz="12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Yrd.</a:t>
            </a:r>
            <a:r>
              <a:rPr lang="en-US" altLang="zh-CN" sz="12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Doç.</a:t>
            </a:r>
            <a:r>
              <a:rPr lang="en-US" altLang="zh-CN" sz="12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Dr.</a:t>
            </a:r>
            <a:r>
              <a:rPr lang="en-US" altLang="zh-CN" sz="12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Volkan</a:t>
            </a:r>
            <a:r>
              <a:rPr lang="en-US" altLang="zh-CN" sz="12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>
                <a:solidFill>
                  <a:srgbClr val="3F3F3F"/>
                </a:solidFill>
                <a:latin typeface="Calibri"/>
                <a:ea typeface="Calibri"/>
              </a:rPr>
              <a:t>TUNALI</a:t>
            </a:r>
          </a:p>
          <a:p>
            <a:pPr>
              <a:lnSpc>
                <a:spcPts val="1030"/>
              </a:lnSpc>
            </a:pPr>
            <a:endParaRPr lang="en-US" dirty="0" smtClean="0"/>
          </a:p>
          <a:p>
            <a:pPr marL="0" hangingPunct="0">
              <a:lnSpc>
                <a:spcPct val="167083"/>
              </a:lnSpc>
            </a:pPr>
            <a:r>
              <a:rPr lang="en-US" altLang="zh-CN" sz="1200" spc="-5" dirty="0">
                <a:solidFill>
                  <a:srgbClr val="6CAB1B"/>
                </a:solidFill>
                <a:latin typeface="Calibri"/>
                <a:ea typeface="Calibri"/>
                <a:hlinkClick r:id="rId2"/>
              </a:rPr>
              <a:t>http://www.cclub.metu.edu.tr/bergi_yeni/e</a:t>
            </a:r>
            <a:r>
              <a:rPr lang="en-US" altLang="zh-CN" sz="1200" spc="34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200" spc="-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bergi/2008/Ekim/Cevik</a:t>
            </a:r>
            <a:r>
              <a:rPr lang="en-US" altLang="zh-CN" sz="1200" spc="2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200" spc="-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Modelleme</a:t>
            </a:r>
            <a:r>
              <a:rPr lang="en-US" altLang="zh-CN" sz="1200" spc="1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200" spc="-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ve</a:t>
            </a:r>
            <a:r>
              <a:rPr lang="en-US" altLang="zh-CN" sz="12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200" spc="-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Cevik-</a:t>
            </a:r>
            <a:r>
              <a:rPr lang="en-US" altLang="zh-CN" sz="12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Yazilim</a:t>
            </a:r>
            <a:r>
              <a:rPr lang="en-US" altLang="zh-CN" sz="1200" spc="-2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-</a:t>
            </a:r>
            <a:r>
              <a:rPr lang="en-US" altLang="zh-CN" sz="1200" spc="-5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Gelistir</a:t>
            </a:r>
            <a:r>
              <a:rPr lang="en-US" altLang="zh-CN" sz="1200" dirty="0">
                <a:solidFill>
                  <a:srgbClr val="6CAB1B"/>
                </a:solidFill>
                <a:latin typeface="Calibri"/>
                <a:ea typeface="Calibri"/>
                <a:hlinkClick r:id=""/>
              </a:rPr>
              <a:t>me</a:t>
            </a:r>
            <a:r>
              <a:rPr lang="en-US" altLang="zh-CN" sz="1200" dirty="0">
                <a:solidFill>
                  <a:srgbClr val="6CAB1B"/>
                </a:solidFill>
                <a:latin typeface="Calibri"/>
                <a:cs typeface="Calibri"/>
              </a:rPr>
              <a:t> </a:t>
            </a:r>
            <a:r>
              <a:rPr lang="en-US" altLang="zh-CN" sz="1200" spc="-5" dirty="0">
                <a:solidFill>
                  <a:srgbClr val="6CAB1B"/>
                </a:solidFill>
                <a:latin typeface="Calibri"/>
                <a:ea typeface="Calibri"/>
                <a:hlinkClick r:id="rId3"/>
              </a:rPr>
              <a:t>http://wiki.expertiza.ncsu.edu/index.php/CSC/EC</a:t>
            </a:r>
            <a:r>
              <a:rPr lang="en-US" altLang="zh-CN" sz="1200" dirty="0">
                <a:solidFill>
                  <a:srgbClr val="6CAB1B"/>
                </a:solidFill>
                <a:latin typeface="Calibri"/>
                <a:ea typeface="Calibri"/>
                <a:hlinkClick r:id="rId2"/>
              </a:rPr>
              <a:t>E_517_Fall_2011/ch6_6d_sk</a:t>
            </a:r>
            <a:r>
              <a:rPr lang="en-US" altLang="zh-CN" sz="1200" dirty="0">
                <a:solidFill>
                  <a:srgbClr val="6CAB1B"/>
                </a:solidFill>
                <a:latin typeface="Calibri"/>
                <a:cs typeface="Calibri"/>
              </a:rPr>
              <a:t> </a:t>
            </a:r>
            <a:r>
              <a:rPr lang="en-US" altLang="zh-CN" sz="1200" spc="-5" dirty="0">
                <a:solidFill>
                  <a:srgbClr val="6CAB1B"/>
                </a:solidFill>
                <a:latin typeface="Calibri"/>
                <a:ea typeface="Calibri"/>
                <a:hlinkClick r:id="rId4"/>
              </a:rPr>
              <a:t>http://dsdmofagilemethodology.wikidot.</a:t>
            </a:r>
            <a:r>
              <a:rPr lang="en-US" altLang="zh-CN" sz="1200" dirty="0">
                <a:solidFill>
                  <a:srgbClr val="6CAB1B"/>
                </a:solidFill>
                <a:latin typeface="Calibri"/>
                <a:ea typeface="Calibri"/>
                <a:hlinkClick r:id="rId3"/>
              </a:rPr>
              <a:t>com/</a:t>
            </a:r>
          </a:p>
          <a:p>
            <a:pPr>
              <a:lnSpc>
                <a:spcPts val="48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6CAB1B"/>
                </a:solidFill>
                <a:latin typeface="Calibri"/>
                <a:ea typeface="Calibri"/>
                <a:hlinkClick r:id="rId5"/>
              </a:rPr>
              <a:t>http://caglarkaya.piques</a:t>
            </a:r>
            <a:r>
              <a:rPr lang="en-US" altLang="zh-CN" sz="1200" dirty="0">
                <a:solidFill>
                  <a:srgbClr val="6CAB1B"/>
                </a:solidFill>
                <a:latin typeface="Calibri"/>
                <a:ea typeface="Calibri"/>
                <a:hlinkClick r:id="rId4"/>
              </a:rPr>
              <a:t>tion.com/2014/07/01/244/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7267257">
              <a:lnSpc>
                <a:spcPct val="100000"/>
              </a:lnSpc>
            </a:pPr>
            <a:r>
              <a:rPr lang="en-US" altLang="zh-CN" sz="1050" dirty="0">
                <a:solidFill>
                  <a:srgbClr val="FEFEFE"/>
                </a:solidFill>
                <a:latin typeface="Calibri"/>
                <a:ea typeface="Calibri"/>
              </a:rPr>
              <a:t>44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6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59" y="1242060"/>
            <a:ext cx="1988820" cy="1973580"/>
          </a:xfrm>
          <a:prstGeom prst="rect">
            <a:avLst/>
          </a:prstGeom>
        </p:spPr>
      </p:pic>
      <p:sp>
        <p:nvSpPr>
          <p:cNvPr id="2" name="TextBox 38"/>
          <p:cNvSpPr txBox="1"/>
          <p:nvPr/>
        </p:nvSpPr>
        <p:spPr>
          <a:xfrm>
            <a:off x="823277" y="1019476"/>
            <a:ext cx="7406880" cy="32344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Amaç</a:t>
            </a:r>
            <a:r>
              <a:rPr lang="en-US" altLang="zh-CN" sz="4800" spc="-85" dirty="0">
                <a:solidFill>
                  <a:srgbClr val="3F3F3F"/>
                </a:solidFill>
                <a:latin typeface="Calibri"/>
                <a:ea typeface="Calibri"/>
              </a:rPr>
              <a:t>lar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oluşturma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tekniklerini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araştırmak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göstermek</a:t>
            </a:r>
          </a:p>
          <a:p>
            <a:pPr>
              <a:lnSpc>
                <a:spcPts val="115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Sanal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aygıt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(virtual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device)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fikrini</a:t>
            </a:r>
            <a:r>
              <a:rPr lang="en-US" altLang="zh-CN" sz="20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tanıtmak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iyileştirme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tekniklerini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araştırmak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Mimarilerin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değerlendirilmesi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senaryo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profillerin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kullanımını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spc="-10" dirty="0">
                <a:solidFill>
                  <a:srgbClr val="3F3F3F"/>
                </a:solidFill>
                <a:latin typeface="Calibri"/>
                <a:ea typeface="Calibri"/>
              </a:rPr>
              <a:t>gö</a:t>
            </a:r>
            <a:r>
              <a:rPr lang="en-US" altLang="zh-CN" sz="2000" spc="-5" dirty="0">
                <a:solidFill>
                  <a:srgbClr val="3F3F3F"/>
                </a:solidFill>
                <a:latin typeface="Calibri"/>
                <a:ea typeface="Calibri"/>
              </a:rPr>
              <a:t>stermek</a:t>
            </a:r>
          </a:p>
          <a:p>
            <a:pPr>
              <a:lnSpc>
                <a:spcPts val="9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Mimarilerin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değerlendirilmesi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için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prototiplerin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kullanımını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göstermek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266176" y="569436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639820" y="6575742"/>
            <a:ext cx="4805965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610735" algn="l"/>
              </a:tabLst>
            </a:pP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YMT312</a:t>
            </a:r>
            <a:r>
              <a:rPr lang="en-US" altLang="zh-CN" sz="900" spc="-1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YAZILIM</a:t>
            </a:r>
            <a:r>
              <a:rPr lang="en-US" altLang="zh-CN" sz="900" spc="-1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TASARIM</a:t>
            </a:r>
            <a:r>
              <a:rPr lang="en-US" altLang="zh-CN" sz="900" spc="-15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VE</a:t>
            </a:r>
            <a:r>
              <a:rPr lang="en-US" altLang="zh-CN" sz="900" spc="-20" dirty="0">
                <a:solidFill>
                  <a:srgbClr val="FEFEFE"/>
                </a:solidFill>
                <a:latin typeface="Calibri"/>
                <a:cs typeface="Calibri"/>
              </a:rPr>
              <a:t> </a:t>
            </a:r>
            <a:r>
              <a:rPr lang="en-US" altLang="zh-CN" sz="900" dirty="0">
                <a:solidFill>
                  <a:srgbClr val="FEFEFE"/>
                </a:solidFill>
                <a:latin typeface="Calibri"/>
                <a:ea typeface="Calibri"/>
              </a:rPr>
              <a:t>MİMARİSİ	</a:t>
            </a:r>
            <a:r>
              <a:rPr lang="en-US" altLang="zh-CN" sz="1050" spc="-35" dirty="0">
                <a:solidFill>
                  <a:srgbClr val="FEFEFE"/>
                </a:solidFill>
                <a:latin typeface="Calibri"/>
                <a:ea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3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420" y="3246120"/>
            <a:ext cx="4221479" cy="3078480"/>
          </a:xfrm>
          <a:prstGeom prst="rect">
            <a:avLst/>
          </a:prstGeom>
        </p:spPr>
      </p:pic>
      <p:sp>
        <p:nvSpPr>
          <p:cNvPr id="2" name="TextBox 45"/>
          <p:cNvSpPr txBox="1"/>
          <p:nvPr/>
        </p:nvSpPr>
        <p:spPr>
          <a:xfrm>
            <a:off x="823277" y="1019476"/>
            <a:ext cx="7094384" cy="4251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İçe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rik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oluşturma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teknikleri</a:t>
            </a:r>
          </a:p>
          <a:p>
            <a:pPr marL="0" indent="200660">
              <a:lnSpc>
                <a:spcPct val="100000"/>
              </a:lnSpc>
              <a:spcBef>
                <a:spcPts val="295"/>
              </a:spcBef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64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İşlevsel</a:t>
            </a:r>
            <a:r>
              <a:rPr lang="en-US" altLang="zh-CN" sz="18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ayrıştırma</a:t>
            </a:r>
            <a:r>
              <a:rPr lang="en-US" altLang="zh-CN" sz="18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(Functional</a:t>
            </a:r>
            <a:r>
              <a:rPr lang="en-US" altLang="zh-CN" sz="1800" spc="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decomposition)</a:t>
            </a:r>
          </a:p>
          <a:p>
            <a:pPr>
              <a:lnSpc>
                <a:spcPts val="400"/>
              </a:lnSpc>
            </a:pPr>
            <a:endParaRPr lang="en-US" dirty="0" smtClean="0"/>
          </a:p>
          <a:p>
            <a:pPr marL="0" indent="200660">
              <a:lnSpc>
                <a:spcPct val="100000"/>
              </a:lnSpc>
            </a:pPr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nitelikleri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bazlı</a:t>
            </a:r>
            <a:r>
              <a:rPr lang="en-US" altLang="zh-CN" sz="1800" spc="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ayrıştırma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(Quality-attribute-based</a:t>
            </a:r>
            <a:r>
              <a:rPr lang="en-US" altLang="zh-CN" sz="1800" spc="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decomposition)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Sanal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aygıtlar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(virtual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device)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aygıt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arabirim</a:t>
            </a:r>
            <a:r>
              <a:rPr lang="en-US" altLang="zh-CN" sz="20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modülleri</a:t>
            </a:r>
          </a:p>
          <a:p>
            <a:pPr>
              <a:lnSpc>
                <a:spcPts val="116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iyileştirme</a:t>
            </a:r>
            <a:r>
              <a:rPr lang="en-US" altLang="zh-CN" sz="20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teknikleri</a:t>
            </a:r>
          </a:p>
          <a:p>
            <a:pPr>
              <a:lnSpc>
                <a:spcPts val="894"/>
              </a:lnSpc>
            </a:pPr>
            <a:endParaRPr lang="en-US" dirty="0" smtClean="0"/>
          </a:p>
          <a:p>
            <a:pPr marL="200660" indent="-200660" hangingPunct="0">
              <a:lnSpc>
                <a:spcPct val="11375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alternatiflerinin</a:t>
            </a:r>
            <a:r>
              <a:rPr lang="en-US" altLang="zh-CN" sz="20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değerlendirilmesi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t/>
            </a:r>
            <a:br/>
            <a:r>
              <a:rPr lang="en-US" altLang="zh-CN" sz="1800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-94" dirty="0">
                <a:solidFill>
                  <a:srgbClr val="1BABE2"/>
                </a:solidFill>
                <a:latin typeface="Calibri"/>
                <a:cs typeface="Calibri"/>
              </a:rPr>
              <a:t> 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Senaryolar,</a:t>
            </a:r>
            <a:r>
              <a:rPr lang="en-US" altLang="zh-CN" sz="18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profiller,</a:t>
            </a:r>
            <a:r>
              <a:rPr lang="en-US" altLang="zh-CN" sz="18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fayda</a:t>
            </a:r>
            <a:r>
              <a:rPr lang="en-US" altLang="zh-CN" sz="1800" spc="-1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3F3F3F"/>
                </a:solidFill>
                <a:latin typeface="Calibri"/>
                <a:ea typeface="Calibri"/>
              </a:rPr>
              <a:t>ağaçları</a:t>
            </a:r>
          </a:p>
          <a:p>
            <a:pPr marL="0" indent="200660">
              <a:lnSpc>
                <a:spcPct val="100000"/>
              </a:lnSpc>
              <a:spcBef>
                <a:spcPts val="334"/>
              </a:spcBef>
            </a:pPr>
            <a:r>
              <a:rPr lang="en-US" altLang="zh-CN" sz="1800" spc="-5" dirty="0">
                <a:solidFill>
                  <a:srgbClr val="1BABE2"/>
                </a:solidFill>
                <a:latin typeface="Calibri"/>
                <a:ea typeface="Calibri"/>
              </a:rPr>
              <a:t>◦</a:t>
            </a:r>
            <a:r>
              <a:rPr lang="en-US" altLang="zh-CN" sz="1800" spc="390" dirty="0">
                <a:solidFill>
                  <a:srgbClr val="1BABE2"/>
                </a:solidFill>
                <a:latin typeface="Calibri"/>
                <a:cs typeface="Calibri"/>
              </a:rPr>
              <a:t> </a:t>
            </a:r>
            <a:r>
              <a:rPr lang="en-US" altLang="zh-CN" sz="1800" spc="-5" dirty="0">
                <a:solidFill>
                  <a:srgbClr val="3F3F3F"/>
                </a:solidFill>
                <a:latin typeface="Calibri"/>
                <a:ea typeface="Calibri"/>
              </a:rPr>
              <a:t>Prototipler</a:t>
            </a:r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alternatiflerin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seçilmesi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9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220" y="3573779"/>
            <a:ext cx="5204460" cy="3261360"/>
          </a:xfrm>
          <a:prstGeom prst="rect">
            <a:avLst/>
          </a:prstGeom>
        </p:spPr>
      </p:pic>
      <p:sp>
        <p:nvSpPr>
          <p:cNvPr id="2" name="TextBox 51"/>
          <p:cNvSpPr txBox="1"/>
          <p:nvPr/>
        </p:nvSpPr>
        <p:spPr>
          <a:xfrm>
            <a:off x="823277" y="1019476"/>
            <a:ext cx="7554007" cy="5716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Oluşturma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Teknikleri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İşlevsel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Bileşenleri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Belirleyin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—İşlevsel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2000" spc="-8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gereksinimlerini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bütünleşik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biçimde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gerçekleştirilmesinden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sorumlu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bileşenler</a:t>
            </a:r>
            <a:r>
              <a:rPr lang="en-US" altLang="zh-CN" sz="2000" spc="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oluşturun.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89"/>
              </a:lnSpc>
            </a:pPr>
            <a:endParaRPr lang="en-US" dirty="0" smtClean="0"/>
          </a:p>
          <a:p>
            <a:pPr marL="91440" indent="-9144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Bileşenleri</a:t>
            </a:r>
            <a:r>
              <a:rPr lang="en-US" altLang="zh-CN" sz="2000" b="1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Kalite</a:t>
            </a:r>
            <a:r>
              <a:rPr lang="en-US" altLang="zh-CN" sz="2000" b="1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Niteliklerine</a:t>
            </a:r>
            <a:r>
              <a:rPr lang="en-US" altLang="zh-CN" sz="2000" b="1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Göre</a:t>
            </a:r>
            <a:r>
              <a:rPr lang="en-US" altLang="zh-CN" sz="2000" b="1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Belirleyin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—İşlevsel</a:t>
            </a:r>
            <a:r>
              <a:rPr lang="en-US" altLang="zh-CN" sz="20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olmayan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gereksinimleri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karşılayacak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bileşenler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oluşturun,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ardından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kalan</a:t>
            </a:r>
            <a:r>
              <a:rPr lang="en-US" altLang="zh-CN" sz="20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işlevsel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veri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gereksinimi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boşluklarını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dolduracak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bileşenler</a:t>
            </a:r>
            <a:r>
              <a:rPr lang="en-US" altLang="zh-CN" sz="2000" spc="-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ekleyin.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9"/>
              </a:lnSpc>
            </a:pPr>
            <a:endParaRPr lang="en-US" dirty="0" smtClean="0"/>
          </a:p>
          <a:p>
            <a:pPr marL="0" indent="7427277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3756660"/>
            <a:ext cx="6705600" cy="2598420"/>
          </a:xfrm>
          <a:prstGeom prst="rect">
            <a:avLst/>
          </a:prstGeom>
        </p:spPr>
      </p:pic>
      <p:sp>
        <p:nvSpPr>
          <p:cNvPr id="2" name="TextBox 56"/>
          <p:cNvSpPr txBox="1"/>
          <p:nvPr/>
        </p:nvSpPr>
        <p:spPr>
          <a:xfrm>
            <a:off x="823277" y="1019476"/>
            <a:ext cx="7461588" cy="34579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91440">
              <a:lnSpc>
                <a:spcPct val="100000"/>
              </a:lnSpc>
            </a:pPr>
            <a:r>
              <a:rPr lang="en-US" altLang="zh-CN" sz="4800" spc="-11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9" dirty="0">
                <a:solidFill>
                  <a:srgbClr val="3F3F3F"/>
                </a:solidFill>
                <a:latin typeface="Calibri"/>
                <a:ea typeface="Calibri"/>
              </a:rPr>
              <a:t>Oluşturma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90" dirty="0">
                <a:solidFill>
                  <a:srgbClr val="3F3F3F"/>
                </a:solidFill>
                <a:latin typeface="Calibri"/>
                <a:ea typeface="Calibri"/>
              </a:rPr>
              <a:t>Teknikleri</a:t>
            </a:r>
          </a:p>
          <a:p>
            <a:pPr>
              <a:lnSpc>
                <a:spcPts val="90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Varolan</a:t>
            </a:r>
            <a:r>
              <a:rPr lang="en-US" altLang="zh-CN" sz="2000" b="1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b="1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Mimaride</a:t>
            </a:r>
            <a:r>
              <a:rPr lang="en-US" altLang="zh-CN" sz="2000" b="1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Değişiklik</a:t>
            </a:r>
            <a:r>
              <a:rPr lang="en-US" altLang="zh-CN" sz="2000" b="1" spc="-6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Yapın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—Benzer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6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programın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mimarisini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değiştirerek</a:t>
            </a:r>
            <a:r>
              <a:rPr lang="en-US" altLang="zh-CN" sz="20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kullanın.</a:t>
            </a:r>
          </a:p>
          <a:p>
            <a:pPr>
              <a:lnSpc>
                <a:spcPts val="759"/>
              </a:lnSpc>
            </a:pPr>
            <a:endParaRPr lang="en-US" dirty="0" smtClean="0"/>
          </a:p>
          <a:p>
            <a:pPr marL="91440" indent="-91440" hangingPunct="0">
              <a:lnSpc>
                <a:spcPct val="95416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b="1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Stilini</a:t>
            </a:r>
            <a:r>
              <a:rPr lang="en-US" altLang="zh-CN" sz="2000" b="1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Ayrıntılandırın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—Bir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stili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(architectural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style),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program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veya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sistemi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oluşturan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bileşen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tiplerinin</a:t>
            </a:r>
            <a:r>
              <a:rPr lang="en-US" altLang="zh-CN" sz="20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ve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bunların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etkileşimlerinin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paradigmasıdır.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stili</a:t>
            </a:r>
            <a:r>
              <a:rPr lang="en-US" altLang="zh-CN" sz="2000" spc="-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ayrıntılandırarak</a:t>
            </a:r>
            <a:r>
              <a:rPr lang="en-US" altLang="zh-CN" sz="20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mimari</a:t>
            </a:r>
            <a:r>
              <a:rPr lang="en-US" altLang="zh-CN" sz="2000" spc="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oluşturun.</a:t>
            </a:r>
          </a:p>
          <a:p>
            <a:pPr>
              <a:lnSpc>
                <a:spcPts val="103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2000" dirty="0">
                <a:solidFill>
                  <a:srgbClr val="1BABE2"/>
                </a:solidFill>
                <a:latin typeface="Wingdings"/>
                <a:ea typeface="Wingdings"/>
              </a:rPr>
              <a:t>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Kavramsal</a:t>
            </a:r>
            <a:r>
              <a:rPr lang="en-US" altLang="zh-CN" sz="2000" b="1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b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Modeli</a:t>
            </a:r>
            <a:r>
              <a:rPr lang="en-US" altLang="zh-CN" sz="2000" b="1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b="1" dirty="0">
                <a:solidFill>
                  <a:srgbClr val="3F3F3F"/>
                </a:solidFill>
                <a:latin typeface="Calibri"/>
                <a:ea typeface="Calibri"/>
              </a:rPr>
              <a:t>Dönüştürün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—Bir</a:t>
            </a:r>
            <a:r>
              <a:rPr lang="en-US" altLang="zh-CN" sz="20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problemin</a:t>
            </a:r>
            <a:r>
              <a:rPr lang="en-US" altLang="zh-CN" sz="20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kavramsal</a:t>
            </a:r>
          </a:p>
          <a:p>
            <a:pPr marL="0" indent="91440">
              <a:lnSpc>
                <a:spcPct val="100000"/>
              </a:lnSpc>
            </a:pP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modelinde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değişiklik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yaparak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çözüme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yönelik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bir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model</a:t>
            </a:r>
            <a:r>
              <a:rPr lang="en-US" altLang="zh-CN" sz="2000" spc="-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2000" dirty="0">
                <a:solidFill>
                  <a:srgbClr val="3F3F3F"/>
                </a:solidFill>
                <a:latin typeface="Calibri"/>
                <a:ea typeface="Calibri"/>
              </a:rPr>
              <a:t>oluşturun.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60"/>
          <p:cNvSpPr/>
          <p:nvPr/>
        </p:nvSpPr>
        <p:spPr>
          <a:xfrm>
            <a:off x="882650" y="1720850"/>
            <a:ext cx="7486650" cy="6350"/>
          </a:xfrm>
          <a:custGeom>
            <a:avLst/>
            <a:gdLst>
              <a:gd name="connsiteX0" fmla="*/ 12700 w 7486650"/>
              <a:gd name="connsiteY0" fmla="*/ 17780 h 6350"/>
              <a:gd name="connsiteX1" fmla="*/ 7487919 w 7486650"/>
              <a:gd name="connsiteY1" fmla="*/ 17780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6650" h="6350">
                <a:moveTo>
                  <a:pt x="12700" y="17780"/>
                </a:moveTo>
                <a:lnTo>
                  <a:pt x="7487919" y="17780"/>
                </a:lnTo>
              </a:path>
            </a:pathLst>
          </a:custGeom>
          <a:ln w="7620">
            <a:solidFill>
              <a:srgbClr val="7D7D7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2103120"/>
            <a:ext cx="5090160" cy="3398520"/>
          </a:xfrm>
          <a:prstGeom prst="rect">
            <a:avLst/>
          </a:prstGeom>
        </p:spPr>
      </p:pic>
      <p:sp>
        <p:nvSpPr>
          <p:cNvPr id="2" name="TextBox 62"/>
          <p:cNvSpPr txBox="1"/>
          <p:nvPr/>
        </p:nvSpPr>
        <p:spPr>
          <a:xfrm>
            <a:off x="914717" y="1019476"/>
            <a:ext cx="7313780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800" spc="-94" dirty="0">
                <a:solidFill>
                  <a:srgbClr val="3F3F3F"/>
                </a:solidFill>
                <a:latin typeface="Calibri"/>
                <a:ea typeface="Calibri"/>
              </a:rPr>
              <a:t>AquaLush</a:t>
            </a:r>
            <a:r>
              <a:rPr lang="en-US" altLang="zh-CN" sz="48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75" dirty="0">
                <a:solidFill>
                  <a:srgbClr val="3F3F3F"/>
                </a:solidFill>
                <a:latin typeface="Calibri"/>
                <a:ea typeface="Calibri"/>
              </a:rPr>
              <a:t>İşlevsel</a:t>
            </a:r>
            <a:r>
              <a:rPr lang="en-US" altLang="zh-CN" sz="4800" spc="-4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80" dirty="0">
                <a:solidFill>
                  <a:srgbClr val="3F3F3F"/>
                </a:solidFill>
                <a:latin typeface="Calibri"/>
                <a:ea typeface="Calibri"/>
              </a:rPr>
              <a:t>Ayrıştırma</a:t>
            </a:r>
            <a:r>
              <a:rPr lang="en-US" altLang="zh-CN" sz="48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US" altLang="zh-CN" sz="4800" spc="-104" dirty="0">
                <a:solidFill>
                  <a:srgbClr val="3F3F3F"/>
                </a:solidFill>
                <a:latin typeface="Calibri"/>
                <a:ea typeface="Calibri"/>
              </a:rPr>
              <a:t>1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250555" y="6575742"/>
            <a:ext cx="195229" cy="160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050" spc="-5" dirty="0">
                <a:solidFill>
                  <a:srgbClr val="FEFEFE"/>
                </a:solidFill>
                <a:latin typeface="Calibri"/>
                <a:ea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1349</Words>
  <Application>Microsoft Office PowerPoint</Application>
  <PresentationFormat>Ekran Gösterisi (4:3)</PresentationFormat>
  <Paragraphs>680</Paragraphs>
  <Slides>44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5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SAİT</cp:lastModifiedBy>
  <cp:revision>2</cp:revision>
  <dcterms:created xsi:type="dcterms:W3CDTF">2011-01-21T15:00:27Z</dcterms:created>
  <dcterms:modified xsi:type="dcterms:W3CDTF">2019-04-04T08:11:43Z</dcterms:modified>
</cp:coreProperties>
</file>