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08FC2-18FD-442A-B57F-E157F3EFA595}" type="datetimeFigureOut">
              <a:rPr lang="tr-TR" smtClean="0"/>
              <a:t>04.04.2019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14490-B4B1-4C63-9452-A1048EAAE7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732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27F4-F5B2-43F2-A2A9-BB481035243C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0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16A1-9754-492E-9197-97562DDAB951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A3E2-F598-4F15-BAA8-661E75A614E0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8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06C4-361D-4DCE-AC50-AE3B15845CEF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3953-8967-4FE3-A5A5-DD6980B3EB28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7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B517-AE0B-480F-A5B2-A08FEB842092}" type="datetime1">
              <a:rPr lang="en-US" smtClean="0"/>
              <a:t>4/4/2019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9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F5BD-8DB3-45DD-A607-5F224684ACEA}" type="datetime1">
              <a:rPr lang="en-US" smtClean="0"/>
              <a:t>4/4/2019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4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982D-B2BA-4DDF-B082-064150A02AE1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C2A0-8BE7-476C-A071-C84E7F458C8A}" type="datetime1">
              <a:rPr lang="en-US" smtClean="0"/>
              <a:t>4/4/2019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1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DF12-F38E-4310-BDC8-4C39B9F47FCE}" type="datetime1">
              <a:rPr lang="en-US" smtClean="0"/>
              <a:t>4/4/2019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6E58-8151-4A47-A94B-546B9486A13A}" type="datetime1">
              <a:rPr lang="en-US" smtClean="0"/>
              <a:t>4/4/2019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1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2D586-A5C2-41FF-BEF7-4A47213F4755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3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expertiza.ncsu.edu/index.php/CSC/ECE_517_Fall_2011/ch6_6d_sk" TargetMode="External"/><Relationship Id="rId2" Type="http://schemas.openxmlformats.org/officeDocument/2006/relationships/hyperlink" Target="http://www.cclub.metu.edu.tr/bergi_yeni/e-bergi/2008/Ekim/Cevik-Modelleme-ve-Cevik-Yazilim-Gelistirm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aglarkaya.piquestion.com/2014/07/01/244/" TargetMode="External"/><Relationship Id="rId4" Type="http://schemas.openxmlformats.org/officeDocument/2006/relationships/hyperlink" Target="http://dsdmofagilemethodology.wikidot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5350" y="4337050"/>
            <a:ext cx="7410450" cy="6350"/>
          </a:xfrm>
          <a:custGeom>
            <a:avLst/>
            <a:gdLst>
              <a:gd name="connsiteX0" fmla="*/ 12700 w 7410450"/>
              <a:gd name="connsiteY0" fmla="*/ 7620 h 6350"/>
              <a:gd name="connsiteX1" fmla="*/ 7419340 w 7410450"/>
              <a:gd name="connsiteY1" fmla="*/ 762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10450" h="6350">
                <a:moveTo>
                  <a:pt x="12700" y="7620"/>
                </a:moveTo>
                <a:lnTo>
                  <a:pt x="7419340" y="762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0" y="4145279"/>
            <a:ext cx="1485900" cy="143256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259079"/>
            <a:ext cx="7642859" cy="2895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180" y="4770120"/>
            <a:ext cx="4648200" cy="426720"/>
          </a:xfrm>
          <a:prstGeom prst="rect">
            <a:avLst/>
          </a:prstGeom>
        </p:spPr>
      </p:pic>
      <p:sp>
        <p:nvSpPr>
          <p:cNvPr id="8" name="TextBox 6"/>
          <p:cNvSpPr txBox="1"/>
          <p:nvPr/>
        </p:nvSpPr>
        <p:spPr>
          <a:xfrm>
            <a:off x="953452" y="3113484"/>
            <a:ext cx="7445725" cy="36356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050" spc="-129" dirty="0">
                <a:solidFill>
                  <a:srgbClr val="114161"/>
                </a:solidFill>
                <a:latin typeface="Calibri"/>
                <a:ea typeface="Calibri"/>
              </a:rPr>
              <a:t>YMT</a:t>
            </a:r>
            <a:r>
              <a:rPr lang="en-US" altLang="zh-CN" sz="4050" spc="-44" dirty="0">
                <a:solidFill>
                  <a:srgbClr val="114161"/>
                </a:solidFill>
                <a:latin typeface="Calibri"/>
                <a:cs typeface="Calibri"/>
              </a:rPr>
              <a:t> </a:t>
            </a:r>
            <a:r>
              <a:rPr lang="en-US" altLang="zh-CN" sz="4050" spc="-104" dirty="0">
                <a:solidFill>
                  <a:srgbClr val="114161"/>
                </a:solidFill>
                <a:latin typeface="Calibri"/>
                <a:ea typeface="Calibri"/>
              </a:rPr>
              <a:t>312</a:t>
            </a:r>
            <a:r>
              <a:rPr lang="en-US" altLang="zh-CN" sz="4050" spc="-69" dirty="0">
                <a:solidFill>
                  <a:srgbClr val="114161"/>
                </a:solidFill>
                <a:latin typeface="Calibri"/>
                <a:ea typeface="Calibri"/>
              </a:rPr>
              <a:t>-</a:t>
            </a:r>
            <a:r>
              <a:rPr lang="en-US" altLang="zh-CN" sz="4050" spc="-85" dirty="0">
                <a:solidFill>
                  <a:srgbClr val="114161"/>
                </a:solidFill>
                <a:latin typeface="Calibri"/>
                <a:ea typeface="Calibri"/>
              </a:rPr>
              <a:t>Yazılım</a:t>
            </a:r>
            <a:r>
              <a:rPr lang="en-US" altLang="zh-CN" sz="4050" spc="-44" dirty="0">
                <a:solidFill>
                  <a:srgbClr val="114161"/>
                </a:solidFill>
                <a:latin typeface="Calibri"/>
                <a:cs typeface="Calibri"/>
              </a:rPr>
              <a:t> </a:t>
            </a:r>
            <a:r>
              <a:rPr lang="en-US" altLang="zh-CN" sz="4050" spc="-100" dirty="0">
                <a:solidFill>
                  <a:srgbClr val="114161"/>
                </a:solidFill>
                <a:latin typeface="Calibri"/>
                <a:ea typeface="Calibri"/>
              </a:rPr>
              <a:t>Tasarım</a:t>
            </a:r>
            <a:r>
              <a:rPr lang="en-US" altLang="zh-CN" sz="4050" spc="-50" dirty="0">
                <a:solidFill>
                  <a:srgbClr val="114161"/>
                </a:solidFill>
                <a:latin typeface="Calibri"/>
                <a:cs typeface="Calibri"/>
              </a:rPr>
              <a:t> </a:t>
            </a:r>
            <a:r>
              <a:rPr lang="en-US" altLang="zh-CN" sz="4050" spc="-110" dirty="0">
                <a:solidFill>
                  <a:srgbClr val="114161"/>
                </a:solidFill>
                <a:latin typeface="Calibri"/>
                <a:ea typeface="Calibri"/>
              </a:rPr>
              <a:t>Ve</a:t>
            </a:r>
            <a:r>
              <a:rPr lang="en-US" altLang="zh-CN" sz="4050" spc="-50" dirty="0">
                <a:solidFill>
                  <a:srgbClr val="114161"/>
                </a:solidFill>
                <a:latin typeface="Calibri"/>
                <a:cs typeface="Calibri"/>
              </a:rPr>
              <a:t> </a:t>
            </a:r>
            <a:r>
              <a:rPr lang="en-US" altLang="zh-CN" sz="4050" spc="-94" dirty="0">
                <a:solidFill>
                  <a:srgbClr val="114161"/>
                </a:solidFill>
                <a:latin typeface="Calibri"/>
                <a:ea typeface="Calibri"/>
              </a:rPr>
              <a:t>Mimarisi</a:t>
            </a:r>
          </a:p>
          <a:p>
            <a:pPr marL="0" indent="1712658">
              <a:lnSpc>
                <a:spcPct val="100000"/>
              </a:lnSpc>
            </a:pPr>
            <a:r>
              <a:rPr lang="en-US" altLang="zh-CN" sz="4050" spc="-104" dirty="0">
                <a:solidFill>
                  <a:srgbClr val="2482C4"/>
                </a:solidFill>
                <a:latin typeface="Calibri"/>
                <a:ea typeface="Calibri"/>
              </a:rPr>
              <a:t>ALT</a:t>
            </a:r>
            <a:r>
              <a:rPr lang="en-US" altLang="zh-CN" sz="4050" spc="-65" dirty="0">
                <a:solidFill>
                  <a:srgbClr val="2482C4"/>
                </a:solidFill>
                <a:latin typeface="Calibri"/>
                <a:ea typeface="Calibri"/>
              </a:rPr>
              <a:t>-</a:t>
            </a:r>
            <a:r>
              <a:rPr lang="en-US" altLang="zh-CN" sz="4050" spc="-114" dirty="0">
                <a:solidFill>
                  <a:srgbClr val="2482C4"/>
                </a:solidFill>
                <a:latin typeface="Calibri"/>
                <a:ea typeface="Calibri"/>
              </a:rPr>
              <a:t>DÜZEY</a:t>
            </a:r>
            <a:r>
              <a:rPr lang="en-US" altLang="zh-CN" sz="4050" spc="-164" dirty="0">
                <a:solidFill>
                  <a:srgbClr val="2482C4"/>
                </a:solidFill>
                <a:latin typeface="Calibri"/>
                <a:cs typeface="Calibri"/>
              </a:rPr>
              <a:t> </a:t>
            </a:r>
            <a:r>
              <a:rPr lang="en-US" altLang="zh-CN" sz="4050" spc="-110" dirty="0">
                <a:solidFill>
                  <a:srgbClr val="2482C4"/>
                </a:solidFill>
                <a:latin typeface="Calibri"/>
                <a:ea typeface="Calibri"/>
              </a:rPr>
              <a:t>TASARIM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75"/>
              </a:lnSpc>
            </a:pPr>
            <a:endParaRPr lang="en-US" dirty="0" smtClean="0"/>
          </a:p>
          <a:p>
            <a:pPr marL="0" indent="1378902">
              <a:lnSpc>
                <a:spcPct val="100000"/>
              </a:lnSpc>
            </a:pPr>
            <a:r>
              <a:rPr lang="en-US" altLang="zh-CN" sz="1350" spc="175" dirty="0">
                <a:solidFill>
                  <a:srgbClr val="11161A"/>
                </a:solidFill>
                <a:latin typeface="Calibri"/>
                <a:ea typeface="Calibri"/>
              </a:rPr>
              <a:t>Fırat</a:t>
            </a:r>
            <a:r>
              <a:rPr lang="en-US" altLang="zh-CN" sz="1350" spc="110" dirty="0">
                <a:solidFill>
                  <a:srgbClr val="11161A"/>
                </a:solidFill>
                <a:latin typeface="Calibri"/>
                <a:cs typeface="Calibri"/>
              </a:rPr>
              <a:t> </a:t>
            </a:r>
            <a:r>
              <a:rPr lang="en-US" altLang="zh-CN" sz="1350" spc="185" dirty="0">
                <a:solidFill>
                  <a:srgbClr val="11161A"/>
                </a:solidFill>
                <a:latin typeface="Calibri"/>
                <a:ea typeface="Calibri"/>
              </a:rPr>
              <a:t>Üniversitesi</a:t>
            </a:r>
            <a:r>
              <a:rPr lang="en-US" altLang="zh-CN" sz="1350" spc="114" dirty="0">
                <a:solidFill>
                  <a:srgbClr val="11161A"/>
                </a:solidFill>
                <a:latin typeface="Calibri"/>
                <a:cs typeface="Calibri"/>
              </a:rPr>
              <a:t> </a:t>
            </a:r>
            <a:r>
              <a:rPr lang="en-US" altLang="zh-CN" sz="1350" spc="195" dirty="0">
                <a:solidFill>
                  <a:srgbClr val="11161A"/>
                </a:solidFill>
                <a:latin typeface="Calibri"/>
                <a:ea typeface="Calibri"/>
              </a:rPr>
              <a:t>Yazılım</a:t>
            </a:r>
            <a:r>
              <a:rPr lang="en-US" altLang="zh-CN" sz="1350" spc="114" dirty="0">
                <a:solidFill>
                  <a:srgbClr val="11161A"/>
                </a:solidFill>
                <a:latin typeface="Calibri"/>
                <a:cs typeface="Calibri"/>
              </a:rPr>
              <a:t> </a:t>
            </a:r>
            <a:r>
              <a:rPr lang="en-US" altLang="zh-CN" sz="1350" spc="204" dirty="0">
                <a:solidFill>
                  <a:srgbClr val="11161A"/>
                </a:solidFill>
                <a:latin typeface="Calibri"/>
                <a:ea typeface="Calibri"/>
              </a:rPr>
              <a:t>Mühendisliği</a:t>
            </a:r>
            <a:r>
              <a:rPr lang="en-US" altLang="zh-CN" sz="1350" spc="110" dirty="0">
                <a:solidFill>
                  <a:srgbClr val="11161A"/>
                </a:solidFill>
                <a:latin typeface="Calibri"/>
                <a:cs typeface="Calibri"/>
              </a:rPr>
              <a:t> </a:t>
            </a:r>
            <a:r>
              <a:rPr lang="en-US" altLang="zh-CN" sz="1350" spc="254" dirty="0">
                <a:solidFill>
                  <a:srgbClr val="11161A"/>
                </a:solidFill>
                <a:latin typeface="Calibri"/>
                <a:ea typeface="Calibri"/>
              </a:rPr>
              <a:t>Bölümü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70"/>
              </a:lnSpc>
            </a:pPr>
            <a:endParaRPr lang="en-US" dirty="0" smtClean="0"/>
          </a:p>
          <a:p>
            <a:pPr marL="0" indent="7289482">
              <a:lnSpc>
                <a:spcPct val="100000"/>
              </a:lnSpc>
            </a:pPr>
            <a:r>
              <a:rPr lang="en-US" altLang="zh-CN" sz="1200" spc="-10" dirty="0">
                <a:solidFill>
                  <a:srgbClr val="FEFEFE"/>
                </a:solidFill>
                <a:latin typeface="Calibri"/>
                <a:ea typeface="Calibri"/>
              </a:rPr>
              <a:t>1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E00E-BA8C-494D-841E-E615E9CD24CD}" type="datetime1">
              <a:rPr lang="en-US" smtClean="0"/>
              <a:t>4/4/2019</a:t>
            </a:fld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7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8"/>
          <p:cNvSpPr txBox="1"/>
          <p:nvPr/>
        </p:nvSpPr>
        <p:spPr>
          <a:xfrm>
            <a:off x="914717" y="1130934"/>
            <a:ext cx="7416767" cy="56048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000" spc="-104" dirty="0">
                <a:solidFill>
                  <a:srgbClr val="3F3F3F"/>
                </a:solidFill>
                <a:latin typeface="Calibri"/>
                <a:ea typeface="Calibri"/>
              </a:rPr>
              <a:t>Nesne</a:t>
            </a:r>
            <a:r>
              <a:rPr lang="en-US" altLang="zh-CN" sz="4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85" dirty="0">
                <a:solidFill>
                  <a:srgbClr val="3F3F3F"/>
                </a:solidFill>
                <a:latin typeface="Calibri"/>
                <a:ea typeface="Calibri"/>
              </a:rPr>
              <a:t>Yönelimli</a:t>
            </a:r>
            <a:r>
              <a:rPr lang="en-US" altLang="zh-CN" sz="4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69" dirty="0">
                <a:solidFill>
                  <a:srgbClr val="3F3F3F"/>
                </a:solidFill>
                <a:latin typeface="Calibri"/>
                <a:ea typeface="Calibri"/>
              </a:rPr>
              <a:t>Nitelik</a:t>
            </a:r>
            <a:r>
              <a:rPr lang="en-US" altLang="zh-CN" sz="4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94" dirty="0">
                <a:solidFill>
                  <a:srgbClr val="3F3F3F"/>
                </a:solidFill>
                <a:latin typeface="Calibri"/>
                <a:ea typeface="Calibri"/>
              </a:rPr>
              <a:t>Görünürlüğü</a:t>
            </a:r>
          </a:p>
          <a:p>
            <a:pPr>
              <a:lnSpc>
                <a:spcPts val="1180"/>
              </a:lnSpc>
            </a:pPr>
            <a:endParaRPr lang="en-US" dirty="0" smtClean="0"/>
          </a:p>
          <a:p>
            <a:pPr marL="109219" indent="-109219" hangingPunct="0">
              <a:lnSpc>
                <a:spcPct val="115833"/>
              </a:lnSpc>
            </a:pP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Private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—Yalnızca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tanımlandığı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sınıf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içerisinde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görünürdür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55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Yerel</a:t>
            </a:r>
            <a:r>
              <a:rPr lang="en-US" altLang="zh-CN" sz="1800" spc="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görünürlüğün</a:t>
            </a:r>
            <a:r>
              <a:rPr lang="en-US" altLang="zh-CN" sz="1800" spc="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1800" spc="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türü</a:t>
            </a:r>
          </a:p>
          <a:p>
            <a:pPr>
              <a:lnSpc>
                <a:spcPts val="1569"/>
              </a:lnSpc>
            </a:pPr>
            <a:endParaRPr lang="en-US" dirty="0" smtClean="0"/>
          </a:p>
          <a:p>
            <a:pPr marL="0" hangingPunct="0">
              <a:lnSpc>
                <a:spcPct val="95416"/>
              </a:lnSpc>
            </a:pP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Package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—Yalnızca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tanımlandığı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sınıf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bu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sınıfla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birlikte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aynı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paket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(veya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namespace)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içerisinde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bulunan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sınıfların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içerisinde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görünürdür</a:t>
            </a:r>
          </a:p>
          <a:p>
            <a:pPr>
              <a:lnSpc>
                <a:spcPts val="490"/>
              </a:lnSpc>
            </a:pPr>
            <a:endParaRPr lang="en-US" dirty="0" smtClean="0"/>
          </a:p>
          <a:p>
            <a:pPr marL="0" indent="109219">
              <a:lnSpc>
                <a:spcPct val="100000"/>
              </a:lnSpc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44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Yerel-olmayan</a:t>
            </a:r>
            <a:r>
              <a:rPr lang="en-US" altLang="zh-CN" sz="18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görünürlüğün</a:t>
            </a:r>
            <a:r>
              <a:rPr lang="en-US" altLang="zh-CN" sz="18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1800" spc="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türü</a:t>
            </a:r>
          </a:p>
          <a:p>
            <a:pPr>
              <a:lnSpc>
                <a:spcPts val="1729"/>
              </a:lnSpc>
            </a:pPr>
            <a:endParaRPr lang="en-US" dirty="0" smtClean="0"/>
          </a:p>
          <a:p>
            <a:pPr marL="0" hangingPunct="0">
              <a:lnSpc>
                <a:spcPct val="95416"/>
              </a:lnSpc>
            </a:pP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Protected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—Yalnızca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tanımlandığı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sınıf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bu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sınıftan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türeyen</a:t>
            </a:r>
            <a:r>
              <a:rPr lang="en-US" altLang="zh-CN" sz="20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alt-sınıflar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içerisinde</a:t>
            </a:r>
            <a:r>
              <a:rPr lang="en-US" altLang="zh-CN" sz="20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görünürdür</a:t>
            </a:r>
          </a:p>
          <a:p>
            <a:pPr>
              <a:lnSpc>
                <a:spcPts val="490"/>
              </a:lnSpc>
            </a:pPr>
            <a:endParaRPr lang="en-US" dirty="0" smtClean="0"/>
          </a:p>
          <a:p>
            <a:pPr marL="0" indent="109219">
              <a:lnSpc>
                <a:spcPct val="100000"/>
              </a:lnSpc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44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Yerel-olmayan</a:t>
            </a:r>
            <a:r>
              <a:rPr lang="en-US" altLang="zh-CN" sz="18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görünürlüğün</a:t>
            </a:r>
            <a:r>
              <a:rPr lang="en-US" altLang="zh-CN" sz="18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1800" spc="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türü</a:t>
            </a:r>
          </a:p>
          <a:p>
            <a:pPr>
              <a:lnSpc>
                <a:spcPts val="1435"/>
              </a:lnSpc>
            </a:pPr>
            <a:endParaRPr lang="en-US" dirty="0" smtClean="0"/>
          </a:p>
          <a:p>
            <a:pPr marL="109219" indent="-109219" hangingPunct="0">
              <a:lnSpc>
                <a:spcPct val="115833"/>
              </a:lnSpc>
            </a:pP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Public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—Sınıfın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görünür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olduğu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her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yerde</a:t>
            </a:r>
            <a:r>
              <a:rPr lang="en-US" altLang="zh-CN" sz="2000" spc="-13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görünürdür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25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Yerel-olmayan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18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global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görünürlüklerin</a:t>
            </a:r>
            <a:r>
              <a:rPr lang="en-US" altLang="zh-CN" sz="18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türü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19"/>
              </a:lnSpc>
            </a:pPr>
            <a:endParaRPr lang="en-US" dirty="0" smtClean="0"/>
          </a:p>
          <a:p>
            <a:pPr marL="0" indent="726725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10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6210-2803-4192-8618-5767FC559021}" type="datetime1">
              <a:rPr lang="en-US" smtClean="0"/>
              <a:t>4/4/2019</a:t>
            </a:fld>
            <a:endParaRPr lang="en-US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71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180" y="2026920"/>
            <a:ext cx="5699760" cy="1706880"/>
          </a:xfrm>
          <a:prstGeom prst="rect">
            <a:avLst/>
          </a:prstGeom>
        </p:spPr>
      </p:pic>
      <p:sp>
        <p:nvSpPr>
          <p:cNvPr id="2" name="Freeform 73"/>
          <p:cNvSpPr/>
          <p:nvPr/>
        </p:nvSpPr>
        <p:spPr>
          <a:xfrm>
            <a:off x="1821179" y="2024379"/>
            <a:ext cx="5684520" cy="1696720"/>
          </a:xfrm>
          <a:custGeom>
            <a:avLst/>
            <a:gdLst>
              <a:gd name="connsiteX0" fmla="*/ 15240 w 5684520"/>
              <a:gd name="connsiteY0" fmla="*/ 295910 h 1696720"/>
              <a:gd name="connsiteX1" fmla="*/ 295910 w 5684520"/>
              <a:gd name="connsiteY1" fmla="*/ 15240 h 1696720"/>
              <a:gd name="connsiteX2" fmla="*/ 5406389 w 5684520"/>
              <a:gd name="connsiteY2" fmla="*/ 15240 h 1696720"/>
              <a:gd name="connsiteX3" fmla="*/ 5687060 w 5684520"/>
              <a:gd name="connsiteY3" fmla="*/ 295910 h 1696720"/>
              <a:gd name="connsiteX4" fmla="*/ 5687060 w 5684520"/>
              <a:gd name="connsiteY4" fmla="*/ 1418590 h 1696720"/>
              <a:gd name="connsiteX5" fmla="*/ 5406389 w 5684520"/>
              <a:gd name="connsiteY5" fmla="*/ 1699260 h 1696720"/>
              <a:gd name="connsiteX6" fmla="*/ 295910 w 5684520"/>
              <a:gd name="connsiteY6" fmla="*/ 1699260 h 1696720"/>
              <a:gd name="connsiteX7" fmla="*/ 15240 w 5684520"/>
              <a:gd name="connsiteY7" fmla="*/ 1418590 h 1696720"/>
              <a:gd name="connsiteX8" fmla="*/ 15240 w 5684520"/>
              <a:gd name="connsiteY8" fmla="*/ 295910 h 169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4520" h="1696720">
                <a:moveTo>
                  <a:pt x="15240" y="295910"/>
                </a:moveTo>
                <a:cubicBezTo>
                  <a:pt x="15240" y="140843"/>
                  <a:pt x="140843" y="15240"/>
                  <a:pt x="295910" y="15240"/>
                </a:cubicBezTo>
                <a:lnTo>
                  <a:pt x="5406389" y="15240"/>
                </a:lnTo>
                <a:cubicBezTo>
                  <a:pt x="5561457" y="15240"/>
                  <a:pt x="5687060" y="140843"/>
                  <a:pt x="5687060" y="295910"/>
                </a:cubicBezTo>
                <a:lnTo>
                  <a:pt x="5687060" y="1418590"/>
                </a:lnTo>
                <a:cubicBezTo>
                  <a:pt x="5687060" y="1573657"/>
                  <a:pt x="5561457" y="1699260"/>
                  <a:pt x="5406389" y="1699260"/>
                </a:cubicBezTo>
                <a:lnTo>
                  <a:pt x="295910" y="1699260"/>
                </a:lnTo>
                <a:cubicBezTo>
                  <a:pt x="140843" y="1699260"/>
                  <a:pt x="15240" y="1573657"/>
                  <a:pt x="15240" y="1418590"/>
                </a:cubicBezTo>
                <a:lnTo>
                  <a:pt x="15240" y="29591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5240">
            <a:solidFill>
              <a:srgbClr val="107CA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4"/>
          <p:cNvSpPr/>
          <p:nvPr/>
        </p:nvSpPr>
        <p:spPr>
          <a:xfrm>
            <a:off x="1732279" y="2011679"/>
            <a:ext cx="5709920" cy="1633220"/>
          </a:xfrm>
          <a:custGeom>
            <a:avLst/>
            <a:gdLst>
              <a:gd name="connsiteX0" fmla="*/ 17780 w 5709920"/>
              <a:gd name="connsiteY0" fmla="*/ 283210 h 1633220"/>
              <a:gd name="connsiteX1" fmla="*/ 288290 w 5709920"/>
              <a:gd name="connsiteY1" fmla="*/ 12700 h 1633220"/>
              <a:gd name="connsiteX2" fmla="*/ 5447029 w 5709920"/>
              <a:gd name="connsiteY2" fmla="*/ 12700 h 1633220"/>
              <a:gd name="connsiteX3" fmla="*/ 5717539 w 5709920"/>
              <a:gd name="connsiteY3" fmla="*/ 283210 h 1633220"/>
              <a:gd name="connsiteX4" fmla="*/ 5717539 w 5709920"/>
              <a:gd name="connsiteY4" fmla="*/ 1365250 h 1633220"/>
              <a:gd name="connsiteX5" fmla="*/ 5447029 w 5709920"/>
              <a:gd name="connsiteY5" fmla="*/ 1635760 h 1633220"/>
              <a:gd name="connsiteX6" fmla="*/ 288290 w 5709920"/>
              <a:gd name="connsiteY6" fmla="*/ 1635760 h 1633220"/>
              <a:gd name="connsiteX7" fmla="*/ 17780 w 5709920"/>
              <a:gd name="connsiteY7" fmla="*/ 1365250 h 1633220"/>
              <a:gd name="connsiteX8" fmla="*/ 17780 w 5709920"/>
              <a:gd name="connsiteY8" fmla="*/ 283210 h 163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920" h="1633220">
                <a:moveTo>
                  <a:pt x="17780" y="283210"/>
                </a:moveTo>
                <a:cubicBezTo>
                  <a:pt x="17780" y="133858"/>
                  <a:pt x="138938" y="12700"/>
                  <a:pt x="288290" y="12700"/>
                </a:cubicBezTo>
                <a:lnTo>
                  <a:pt x="5447029" y="12700"/>
                </a:lnTo>
                <a:cubicBezTo>
                  <a:pt x="5596382" y="12700"/>
                  <a:pt x="5717539" y="133858"/>
                  <a:pt x="5717539" y="283210"/>
                </a:cubicBezTo>
                <a:lnTo>
                  <a:pt x="5717539" y="1365250"/>
                </a:lnTo>
                <a:cubicBezTo>
                  <a:pt x="5717539" y="1514602"/>
                  <a:pt x="5596382" y="1635760"/>
                  <a:pt x="5447029" y="1635760"/>
                </a:cubicBezTo>
                <a:lnTo>
                  <a:pt x="288290" y="1635760"/>
                </a:lnTo>
                <a:cubicBezTo>
                  <a:pt x="138938" y="1635760"/>
                  <a:pt x="17780" y="1514602"/>
                  <a:pt x="17780" y="1365250"/>
                </a:cubicBezTo>
                <a:lnTo>
                  <a:pt x="17780" y="28321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5"/>
          <p:cNvSpPr/>
          <p:nvPr/>
        </p:nvSpPr>
        <p:spPr>
          <a:xfrm>
            <a:off x="1732279" y="2011679"/>
            <a:ext cx="5709920" cy="1633220"/>
          </a:xfrm>
          <a:custGeom>
            <a:avLst/>
            <a:gdLst>
              <a:gd name="connsiteX0" fmla="*/ 17780 w 5709920"/>
              <a:gd name="connsiteY0" fmla="*/ 283210 h 1633220"/>
              <a:gd name="connsiteX1" fmla="*/ 288290 w 5709920"/>
              <a:gd name="connsiteY1" fmla="*/ 12700 h 1633220"/>
              <a:gd name="connsiteX2" fmla="*/ 5447029 w 5709920"/>
              <a:gd name="connsiteY2" fmla="*/ 12700 h 1633220"/>
              <a:gd name="connsiteX3" fmla="*/ 5717539 w 5709920"/>
              <a:gd name="connsiteY3" fmla="*/ 283210 h 1633220"/>
              <a:gd name="connsiteX4" fmla="*/ 5717539 w 5709920"/>
              <a:gd name="connsiteY4" fmla="*/ 1365250 h 1633220"/>
              <a:gd name="connsiteX5" fmla="*/ 5447029 w 5709920"/>
              <a:gd name="connsiteY5" fmla="*/ 1635760 h 1633220"/>
              <a:gd name="connsiteX6" fmla="*/ 288290 w 5709920"/>
              <a:gd name="connsiteY6" fmla="*/ 1635760 h 1633220"/>
              <a:gd name="connsiteX7" fmla="*/ 17780 w 5709920"/>
              <a:gd name="connsiteY7" fmla="*/ 1365250 h 1633220"/>
              <a:gd name="connsiteX8" fmla="*/ 17780 w 5709920"/>
              <a:gd name="connsiteY8" fmla="*/ 283210 h 163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920" h="1633220">
                <a:moveTo>
                  <a:pt x="17780" y="283210"/>
                </a:moveTo>
                <a:cubicBezTo>
                  <a:pt x="17780" y="133858"/>
                  <a:pt x="138938" y="12700"/>
                  <a:pt x="288290" y="12700"/>
                </a:cubicBezTo>
                <a:lnTo>
                  <a:pt x="5447029" y="12700"/>
                </a:lnTo>
                <a:cubicBezTo>
                  <a:pt x="5596382" y="12700"/>
                  <a:pt x="5717539" y="133858"/>
                  <a:pt x="5717539" y="283210"/>
                </a:cubicBezTo>
                <a:lnTo>
                  <a:pt x="5717539" y="1365250"/>
                </a:lnTo>
                <a:cubicBezTo>
                  <a:pt x="5717539" y="1514602"/>
                  <a:pt x="5596382" y="1635760"/>
                  <a:pt x="5447029" y="1635760"/>
                </a:cubicBezTo>
                <a:lnTo>
                  <a:pt x="288290" y="1635760"/>
                </a:lnTo>
                <a:cubicBezTo>
                  <a:pt x="138938" y="1635760"/>
                  <a:pt x="17780" y="1514602"/>
                  <a:pt x="17780" y="1365250"/>
                </a:cubicBezTo>
                <a:lnTo>
                  <a:pt x="17780" y="283210"/>
                </a:lnTo>
                <a:close/>
              </a:path>
            </a:pathLst>
          </a:custGeom>
          <a:solidFill>
            <a:srgbClr val="0000AA">
              <a:alpha val="0"/>
            </a:srgbClr>
          </a:solidFill>
          <a:ln w="1524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220" y="4602479"/>
            <a:ext cx="1859280" cy="1866900"/>
          </a:xfrm>
          <a:prstGeom prst="rect">
            <a:avLst/>
          </a:prstGeom>
        </p:spPr>
      </p:pic>
      <p:sp>
        <p:nvSpPr>
          <p:cNvPr id="3" name="TextBox 77"/>
          <p:cNvSpPr txBox="1"/>
          <p:nvPr/>
        </p:nvSpPr>
        <p:spPr>
          <a:xfrm>
            <a:off x="720407" y="1019476"/>
            <a:ext cx="7502273" cy="38380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94310">
              <a:lnSpc>
                <a:spcPct val="100000"/>
              </a:lnSpc>
            </a:pPr>
            <a:r>
              <a:rPr lang="en-US" altLang="zh-CN" sz="4800" spc="-80" dirty="0">
                <a:solidFill>
                  <a:srgbClr val="3F3F3F"/>
                </a:solidFill>
                <a:latin typeface="Calibri"/>
                <a:ea typeface="Calibri"/>
              </a:rPr>
              <a:t>Erişilebilirlik</a:t>
            </a:r>
            <a:r>
              <a:rPr lang="en-US" altLang="zh-CN" sz="48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85" dirty="0">
                <a:solidFill>
                  <a:srgbClr val="3F3F3F"/>
                </a:solidFill>
                <a:latin typeface="Calibri"/>
                <a:ea typeface="Calibri"/>
              </a:rPr>
              <a:t>(Accessibility)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00"/>
              </a:lnSpc>
            </a:pPr>
            <a:endParaRPr lang="en-US" dirty="0" smtClean="0"/>
          </a:p>
          <a:p>
            <a:pPr marL="1200721" hangingPunct="0">
              <a:lnSpc>
                <a:spcPct val="95833"/>
              </a:lnSpc>
            </a:pP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program</a:t>
            </a:r>
            <a:r>
              <a:rPr lang="en-US" altLang="zh-CN" sz="210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varlığı</a:t>
            </a:r>
            <a:r>
              <a:rPr lang="en-US" altLang="zh-CN" sz="210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eğer</a:t>
            </a:r>
            <a:r>
              <a:rPr lang="en-US" altLang="zh-CN" sz="210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program</a:t>
            </a:r>
            <a:r>
              <a:rPr lang="en-US" altLang="zh-CN" sz="210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metni</a:t>
            </a:r>
            <a:r>
              <a:rPr lang="en-US" altLang="zh-CN" sz="210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içinde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herhangi</a:t>
            </a:r>
            <a:r>
              <a:rPr lang="en-US" altLang="zh-CN" sz="2100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noktada</a:t>
            </a:r>
            <a:r>
              <a:rPr lang="en-US" altLang="zh-CN" sz="2100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kullanılabiliyorsa</a:t>
            </a:r>
            <a:r>
              <a:rPr lang="en-US" altLang="zh-CN" sz="2100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lang="en-US" altLang="zh-CN" sz="210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noktada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ea typeface="Calibri"/>
              </a:rPr>
              <a:t>erişilebilir</a:t>
            </a:r>
            <a:r>
              <a:rPr lang="en-US" altLang="zh-CN" sz="2100" b="1" spc="-1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(accessible)</a:t>
            </a:r>
            <a:r>
              <a:rPr lang="en-US" altLang="zh-CN" sz="2100" spc="-1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demektir.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95"/>
              </a:lnSpc>
            </a:pPr>
            <a:endParaRPr lang="en-US" dirty="0" smtClean="0"/>
          </a:p>
          <a:p>
            <a:pPr marL="0" hangingPunct="0">
              <a:lnSpc>
                <a:spcPct val="147916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program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varlığı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görünür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olduğu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yer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yerde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aynı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zamanda</a:t>
            </a:r>
            <a:r>
              <a:rPr lang="en-US" altLang="zh-CN" sz="200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erişilebilirdir.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program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varlığı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görünür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olmadığı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yerlerde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erişilebilir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olabilir.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11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AE31-9DBD-45D3-A43C-770B36A85A81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81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180" y="2026920"/>
            <a:ext cx="5699760" cy="1706880"/>
          </a:xfrm>
          <a:prstGeom prst="rect">
            <a:avLst/>
          </a:prstGeom>
        </p:spPr>
      </p:pic>
      <p:sp>
        <p:nvSpPr>
          <p:cNvPr id="2" name="Freeform 83"/>
          <p:cNvSpPr/>
          <p:nvPr/>
        </p:nvSpPr>
        <p:spPr>
          <a:xfrm>
            <a:off x="1821179" y="2024379"/>
            <a:ext cx="5684520" cy="1696720"/>
          </a:xfrm>
          <a:custGeom>
            <a:avLst/>
            <a:gdLst>
              <a:gd name="connsiteX0" fmla="*/ 15240 w 5684520"/>
              <a:gd name="connsiteY0" fmla="*/ 295910 h 1696720"/>
              <a:gd name="connsiteX1" fmla="*/ 295910 w 5684520"/>
              <a:gd name="connsiteY1" fmla="*/ 15240 h 1696720"/>
              <a:gd name="connsiteX2" fmla="*/ 5406389 w 5684520"/>
              <a:gd name="connsiteY2" fmla="*/ 15240 h 1696720"/>
              <a:gd name="connsiteX3" fmla="*/ 5687060 w 5684520"/>
              <a:gd name="connsiteY3" fmla="*/ 295910 h 1696720"/>
              <a:gd name="connsiteX4" fmla="*/ 5687060 w 5684520"/>
              <a:gd name="connsiteY4" fmla="*/ 1418590 h 1696720"/>
              <a:gd name="connsiteX5" fmla="*/ 5406389 w 5684520"/>
              <a:gd name="connsiteY5" fmla="*/ 1699260 h 1696720"/>
              <a:gd name="connsiteX6" fmla="*/ 295910 w 5684520"/>
              <a:gd name="connsiteY6" fmla="*/ 1699260 h 1696720"/>
              <a:gd name="connsiteX7" fmla="*/ 15240 w 5684520"/>
              <a:gd name="connsiteY7" fmla="*/ 1418590 h 1696720"/>
              <a:gd name="connsiteX8" fmla="*/ 15240 w 5684520"/>
              <a:gd name="connsiteY8" fmla="*/ 295910 h 169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4520" h="1696720">
                <a:moveTo>
                  <a:pt x="15240" y="295910"/>
                </a:moveTo>
                <a:cubicBezTo>
                  <a:pt x="15240" y="140843"/>
                  <a:pt x="140843" y="15240"/>
                  <a:pt x="295910" y="15240"/>
                </a:cubicBezTo>
                <a:lnTo>
                  <a:pt x="5406389" y="15240"/>
                </a:lnTo>
                <a:cubicBezTo>
                  <a:pt x="5561457" y="15240"/>
                  <a:pt x="5687060" y="140843"/>
                  <a:pt x="5687060" y="295910"/>
                </a:cubicBezTo>
                <a:lnTo>
                  <a:pt x="5687060" y="1418590"/>
                </a:lnTo>
                <a:cubicBezTo>
                  <a:pt x="5687060" y="1573657"/>
                  <a:pt x="5561457" y="1699260"/>
                  <a:pt x="5406389" y="1699260"/>
                </a:cubicBezTo>
                <a:lnTo>
                  <a:pt x="295910" y="1699260"/>
                </a:lnTo>
                <a:cubicBezTo>
                  <a:pt x="140843" y="1699260"/>
                  <a:pt x="15240" y="1573657"/>
                  <a:pt x="15240" y="1418590"/>
                </a:cubicBezTo>
                <a:lnTo>
                  <a:pt x="15240" y="295910"/>
                </a:lnTo>
                <a:close/>
              </a:path>
            </a:pathLst>
          </a:custGeom>
          <a:solidFill>
            <a:srgbClr val="0000FE">
              <a:alpha val="0"/>
            </a:srgbClr>
          </a:solidFill>
          <a:ln w="15240">
            <a:solidFill>
              <a:srgbClr val="107CA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4"/>
          <p:cNvSpPr/>
          <p:nvPr/>
        </p:nvSpPr>
        <p:spPr>
          <a:xfrm>
            <a:off x="1732279" y="2011679"/>
            <a:ext cx="5709920" cy="1633220"/>
          </a:xfrm>
          <a:custGeom>
            <a:avLst/>
            <a:gdLst>
              <a:gd name="connsiteX0" fmla="*/ 17780 w 5709920"/>
              <a:gd name="connsiteY0" fmla="*/ 283210 h 1633220"/>
              <a:gd name="connsiteX1" fmla="*/ 288290 w 5709920"/>
              <a:gd name="connsiteY1" fmla="*/ 12700 h 1633220"/>
              <a:gd name="connsiteX2" fmla="*/ 5447029 w 5709920"/>
              <a:gd name="connsiteY2" fmla="*/ 12700 h 1633220"/>
              <a:gd name="connsiteX3" fmla="*/ 5717539 w 5709920"/>
              <a:gd name="connsiteY3" fmla="*/ 283210 h 1633220"/>
              <a:gd name="connsiteX4" fmla="*/ 5717539 w 5709920"/>
              <a:gd name="connsiteY4" fmla="*/ 1365250 h 1633220"/>
              <a:gd name="connsiteX5" fmla="*/ 5447029 w 5709920"/>
              <a:gd name="connsiteY5" fmla="*/ 1635760 h 1633220"/>
              <a:gd name="connsiteX6" fmla="*/ 288290 w 5709920"/>
              <a:gd name="connsiteY6" fmla="*/ 1635760 h 1633220"/>
              <a:gd name="connsiteX7" fmla="*/ 17780 w 5709920"/>
              <a:gd name="connsiteY7" fmla="*/ 1365250 h 1633220"/>
              <a:gd name="connsiteX8" fmla="*/ 17780 w 5709920"/>
              <a:gd name="connsiteY8" fmla="*/ 283210 h 163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920" h="1633220">
                <a:moveTo>
                  <a:pt x="17780" y="283210"/>
                </a:moveTo>
                <a:cubicBezTo>
                  <a:pt x="17780" y="133858"/>
                  <a:pt x="138938" y="12700"/>
                  <a:pt x="288290" y="12700"/>
                </a:cubicBezTo>
                <a:lnTo>
                  <a:pt x="5447029" y="12700"/>
                </a:lnTo>
                <a:cubicBezTo>
                  <a:pt x="5596382" y="12700"/>
                  <a:pt x="5717539" y="133858"/>
                  <a:pt x="5717539" y="283210"/>
                </a:cubicBezTo>
                <a:lnTo>
                  <a:pt x="5717539" y="1365250"/>
                </a:lnTo>
                <a:cubicBezTo>
                  <a:pt x="5717539" y="1514602"/>
                  <a:pt x="5596382" y="1635760"/>
                  <a:pt x="5447029" y="1635760"/>
                </a:cubicBezTo>
                <a:lnTo>
                  <a:pt x="288290" y="1635760"/>
                </a:lnTo>
                <a:cubicBezTo>
                  <a:pt x="138938" y="1635760"/>
                  <a:pt x="17780" y="1514602"/>
                  <a:pt x="17780" y="1365250"/>
                </a:cubicBezTo>
                <a:lnTo>
                  <a:pt x="17780" y="28321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5"/>
          <p:cNvSpPr/>
          <p:nvPr/>
        </p:nvSpPr>
        <p:spPr>
          <a:xfrm>
            <a:off x="1732279" y="2011679"/>
            <a:ext cx="5709920" cy="1633220"/>
          </a:xfrm>
          <a:custGeom>
            <a:avLst/>
            <a:gdLst>
              <a:gd name="connsiteX0" fmla="*/ 17780 w 5709920"/>
              <a:gd name="connsiteY0" fmla="*/ 283210 h 1633220"/>
              <a:gd name="connsiteX1" fmla="*/ 288290 w 5709920"/>
              <a:gd name="connsiteY1" fmla="*/ 12700 h 1633220"/>
              <a:gd name="connsiteX2" fmla="*/ 5447029 w 5709920"/>
              <a:gd name="connsiteY2" fmla="*/ 12700 h 1633220"/>
              <a:gd name="connsiteX3" fmla="*/ 5717539 w 5709920"/>
              <a:gd name="connsiteY3" fmla="*/ 283210 h 1633220"/>
              <a:gd name="connsiteX4" fmla="*/ 5717539 w 5709920"/>
              <a:gd name="connsiteY4" fmla="*/ 1365250 h 1633220"/>
              <a:gd name="connsiteX5" fmla="*/ 5447029 w 5709920"/>
              <a:gd name="connsiteY5" fmla="*/ 1635760 h 1633220"/>
              <a:gd name="connsiteX6" fmla="*/ 288290 w 5709920"/>
              <a:gd name="connsiteY6" fmla="*/ 1635760 h 1633220"/>
              <a:gd name="connsiteX7" fmla="*/ 17780 w 5709920"/>
              <a:gd name="connsiteY7" fmla="*/ 1365250 h 1633220"/>
              <a:gd name="connsiteX8" fmla="*/ 17780 w 5709920"/>
              <a:gd name="connsiteY8" fmla="*/ 283210 h 163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920" h="1633220">
                <a:moveTo>
                  <a:pt x="17780" y="283210"/>
                </a:moveTo>
                <a:cubicBezTo>
                  <a:pt x="17780" y="133858"/>
                  <a:pt x="138938" y="12700"/>
                  <a:pt x="288290" y="12700"/>
                </a:cubicBezTo>
                <a:lnTo>
                  <a:pt x="5447029" y="12700"/>
                </a:lnTo>
                <a:cubicBezTo>
                  <a:pt x="5596382" y="12700"/>
                  <a:pt x="5717539" y="133858"/>
                  <a:pt x="5717539" y="283210"/>
                </a:cubicBezTo>
                <a:lnTo>
                  <a:pt x="5717539" y="1365250"/>
                </a:lnTo>
                <a:cubicBezTo>
                  <a:pt x="5717539" y="1514602"/>
                  <a:pt x="5596382" y="1635760"/>
                  <a:pt x="5447029" y="1635760"/>
                </a:cubicBezTo>
                <a:lnTo>
                  <a:pt x="288290" y="1635760"/>
                </a:lnTo>
                <a:cubicBezTo>
                  <a:pt x="138938" y="1635760"/>
                  <a:pt x="17780" y="1514602"/>
                  <a:pt x="17780" y="1365250"/>
                </a:cubicBezTo>
                <a:lnTo>
                  <a:pt x="17780" y="28321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524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579" y="4183379"/>
            <a:ext cx="3924300" cy="899160"/>
          </a:xfrm>
          <a:prstGeom prst="rect">
            <a:avLst/>
          </a:prstGeom>
        </p:spPr>
      </p:pic>
      <p:sp>
        <p:nvSpPr>
          <p:cNvPr id="3" name="TextBox 87"/>
          <p:cNvSpPr txBox="1"/>
          <p:nvPr/>
        </p:nvSpPr>
        <p:spPr>
          <a:xfrm>
            <a:off x="720407" y="1019476"/>
            <a:ext cx="6225613" cy="43164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94310">
              <a:lnSpc>
                <a:spcPct val="100000"/>
              </a:lnSpc>
            </a:pPr>
            <a:r>
              <a:rPr lang="en-US" altLang="zh-CN" sz="4800" spc="-104" dirty="0">
                <a:solidFill>
                  <a:srgbClr val="3F3F3F"/>
                </a:solidFill>
                <a:latin typeface="Calibri"/>
                <a:ea typeface="Calibri"/>
              </a:rPr>
              <a:t>Değişkenler</a:t>
            </a:r>
            <a:r>
              <a:rPr lang="en-US" altLang="zh-CN" sz="48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65" dirty="0">
                <a:solidFill>
                  <a:srgbClr val="3F3F3F"/>
                </a:solidFill>
                <a:latin typeface="Calibri"/>
                <a:ea typeface="Calibri"/>
              </a:rPr>
              <a:t>(</a:t>
            </a:r>
            <a:r>
              <a:rPr lang="en-US" altLang="zh-CN" sz="4800" spc="-100" dirty="0">
                <a:solidFill>
                  <a:srgbClr val="3F3F3F"/>
                </a:solidFill>
                <a:latin typeface="Calibri"/>
                <a:ea typeface="Calibri"/>
              </a:rPr>
              <a:t>Variables</a:t>
            </a:r>
            <a:r>
              <a:rPr lang="en-US" altLang="zh-CN" sz="4800" spc="-75" dirty="0">
                <a:solidFill>
                  <a:srgbClr val="3F3F3F"/>
                </a:solidFill>
                <a:latin typeface="Calibri"/>
                <a:ea typeface="Calibri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05"/>
              </a:lnSpc>
            </a:pPr>
            <a:endParaRPr lang="en-US" dirty="0" smtClean="0"/>
          </a:p>
          <a:p>
            <a:pPr marL="1200721" hangingPunct="0">
              <a:lnSpc>
                <a:spcPct val="95833"/>
              </a:lnSpc>
            </a:pP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ea typeface="Calibri"/>
              </a:rPr>
              <a:t>değişken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(variable)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değerleri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saklamak</a:t>
            </a:r>
            <a:r>
              <a:rPr lang="en-US" altLang="zh-CN" sz="210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için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kullanılan</a:t>
            </a:r>
            <a:r>
              <a:rPr lang="en-US" altLang="zh-CN" sz="2100" spc="-1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1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programlama</a:t>
            </a:r>
            <a:r>
              <a:rPr lang="en-US" altLang="zh-CN" sz="2100" spc="-13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aygıtıdır.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55"/>
              </a:lnSpc>
            </a:pPr>
            <a:endParaRPr lang="en-US" dirty="0" smtClean="0"/>
          </a:p>
          <a:p>
            <a:pPr marL="109219" indent="-109219" hangingPunct="0">
              <a:lnSpc>
                <a:spcPct val="95833"/>
              </a:lnSpc>
            </a:pPr>
            <a:r>
              <a:rPr lang="en-US" altLang="zh-CN" sz="2000" spc="15" dirty="0">
                <a:solidFill>
                  <a:srgbClr val="3F3F3F"/>
                </a:solidFill>
                <a:latin typeface="Calibri"/>
                <a:ea typeface="Calibri"/>
              </a:rPr>
              <a:t>Değişkenlerin</a:t>
            </a:r>
            <a:r>
              <a:rPr lang="en-US" altLang="zh-CN" sz="2000" spc="-17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10" dirty="0">
                <a:solidFill>
                  <a:srgbClr val="3F3F3F"/>
                </a:solidFill>
                <a:latin typeface="Calibri"/>
                <a:ea typeface="Calibri"/>
              </a:rPr>
              <a:t>nitelikleri: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800" spc="2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15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spc="30" dirty="0">
                <a:solidFill>
                  <a:srgbClr val="3F3F3F"/>
                </a:solidFill>
                <a:latin typeface="Calibri"/>
                <a:ea typeface="Calibri"/>
              </a:rPr>
              <a:t>İsim</a:t>
            </a:r>
            <a:r>
              <a:rPr lang="en-US" altLang="zh-CN" sz="18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spc="34" dirty="0">
                <a:solidFill>
                  <a:srgbClr val="3F3F3F"/>
                </a:solidFill>
                <a:latin typeface="Calibri"/>
                <a:ea typeface="Calibri"/>
              </a:rPr>
              <a:t>(Name)</a:t>
            </a:r>
          </a:p>
          <a:p>
            <a:pPr>
              <a:lnSpc>
                <a:spcPts val="559"/>
              </a:lnSpc>
            </a:pPr>
            <a:endParaRPr lang="en-US" dirty="0" smtClean="0"/>
          </a:p>
          <a:p>
            <a:pPr marL="0" indent="109219">
              <a:lnSpc>
                <a:spcPct val="100000"/>
              </a:lnSpc>
            </a:pPr>
            <a:r>
              <a:rPr lang="en-US" altLang="zh-CN" sz="1800" spc="15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1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spc="20" dirty="0">
                <a:solidFill>
                  <a:srgbClr val="3F3F3F"/>
                </a:solidFill>
                <a:latin typeface="Calibri"/>
                <a:ea typeface="Calibri"/>
              </a:rPr>
              <a:t>Değer</a:t>
            </a:r>
            <a:r>
              <a:rPr lang="en-US" altLang="zh-CN" sz="18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spc="20" dirty="0">
                <a:solidFill>
                  <a:srgbClr val="3F3F3F"/>
                </a:solidFill>
                <a:latin typeface="Calibri"/>
                <a:ea typeface="Calibri"/>
              </a:rPr>
              <a:t>(Value)</a:t>
            </a:r>
          </a:p>
          <a:p>
            <a:pPr marL="0" indent="109219">
              <a:lnSpc>
                <a:spcPct val="100000"/>
              </a:lnSpc>
              <a:spcBef>
                <a:spcPts val="379"/>
              </a:spcBef>
            </a:pPr>
            <a:r>
              <a:rPr lang="en-US" altLang="zh-CN" sz="1800" spc="15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1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spc="20" dirty="0">
                <a:solidFill>
                  <a:srgbClr val="3F3F3F"/>
                </a:solidFill>
                <a:latin typeface="Calibri"/>
                <a:ea typeface="Calibri"/>
              </a:rPr>
              <a:t>Adres</a:t>
            </a:r>
            <a:r>
              <a:rPr lang="en-US" altLang="zh-CN" sz="18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spc="20" dirty="0">
                <a:solidFill>
                  <a:srgbClr val="3F3F3F"/>
                </a:solidFill>
                <a:latin typeface="Calibri"/>
                <a:ea typeface="Calibri"/>
              </a:rPr>
              <a:t>(Address)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12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22B9-3E85-4DC3-8D7C-5BA59652D9F6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 91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180" y="2026920"/>
            <a:ext cx="5699760" cy="1706880"/>
          </a:xfrm>
          <a:prstGeom prst="rect">
            <a:avLst/>
          </a:prstGeom>
        </p:spPr>
      </p:pic>
      <p:sp>
        <p:nvSpPr>
          <p:cNvPr id="2" name="Freeform 93"/>
          <p:cNvSpPr/>
          <p:nvPr/>
        </p:nvSpPr>
        <p:spPr>
          <a:xfrm>
            <a:off x="1821179" y="2024379"/>
            <a:ext cx="5684520" cy="1696720"/>
          </a:xfrm>
          <a:custGeom>
            <a:avLst/>
            <a:gdLst>
              <a:gd name="connsiteX0" fmla="*/ 15240 w 5684520"/>
              <a:gd name="connsiteY0" fmla="*/ 295910 h 1696720"/>
              <a:gd name="connsiteX1" fmla="*/ 295910 w 5684520"/>
              <a:gd name="connsiteY1" fmla="*/ 15240 h 1696720"/>
              <a:gd name="connsiteX2" fmla="*/ 5406389 w 5684520"/>
              <a:gd name="connsiteY2" fmla="*/ 15240 h 1696720"/>
              <a:gd name="connsiteX3" fmla="*/ 5687060 w 5684520"/>
              <a:gd name="connsiteY3" fmla="*/ 295910 h 1696720"/>
              <a:gd name="connsiteX4" fmla="*/ 5687060 w 5684520"/>
              <a:gd name="connsiteY4" fmla="*/ 1418590 h 1696720"/>
              <a:gd name="connsiteX5" fmla="*/ 5406389 w 5684520"/>
              <a:gd name="connsiteY5" fmla="*/ 1699260 h 1696720"/>
              <a:gd name="connsiteX6" fmla="*/ 295910 w 5684520"/>
              <a:gd name="connsiteY6" fmla="*/ 1699260 h 1696720"/>
              <a:gd name="connsiteX7" fmla="*/ 15240 w 5684520"/>
              <a:gd name="connsiteY7" fmla="*/ 1418590 h 1696720"/>
              <a:gd name="connsiteX8" fmla="*/ 15240 w 5684520"/>
              <a:gd name="connsiteY8" fmla="*/ 295910 h 169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4520" h="1696720">
                <a:moveTo>
                  <a:pt x="15240" y="295910"/>
                </a:moveTo>
                <a:cubicBezTo>
                  <a:pt x="15240" y="140843"/>
                  <a:pt x="140843" y="15240"/>
                  <a:pt x="295910" y="15240"/>
                </a:cubicBezTo>
                <a:lnTo>
                  <a:pt x="5406389" y="15240"/>
                </a:lnTo>
                <a:cubicBezTo>
                  <a:pt x="5561457" y="15240"/>
                  <a:pt x="5687060" y="140843"/>
                  <a:pt x="5687060" y="295910"/>
                </a:cubicBezTo>
                <a:lnTo>
                  <a:pt x="5687060" y="1418590"/>
                </a:lnTo>
                <a:cubicBezTo>
                  <a:pt x="5687060" y="1573657"/>
                  <a:pt x="5561457" y="1699260"/>
                  <a:pt x="5406389" y="1699260"/>
                </a:cubicBezTo>
                <a:lnTo>
                  <a:pt x="295910" y="1699260"/>
                </a:lnTo>
                <a:cubicBezTo>
                  <a:pt x="140843" y="1699260"/>
                  <a:pt x="15240" y="1573657"/>
                  <a:pt x="15240" y="1418590"/>
                </a:cubicBezTo>
                <a:lnTo>
                  <a:pt x="15240" y="29591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5240">
            <a:solidFill>
              <a:srgbClr val="107CA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4"/>
          <p:cNvSpPr/>
          <p:nvPr/>
        </p:nvSpPr>
        <p:spPr>
          <a:xfrm>
            <a:off x="1732279" y="2011679"/>
            <a:ext cx="5709920" cy="1633220"/>
          </a:xfrm>
          <a:custGeom>
            <a:avLst/>
            <a:gdLst>
              <a:gd name="connsiteX0" fmla="*/ 17780 w 5709920"/>
              <a:gd name="connsiteY0" fmla="*/ 283210 h 1633220"/>
              <a:gd name="connsiteX1" fmla="*/ 288290 w 5709920"/>
              <a:gd name="connsiteY1" fmla="*/ 12700 h 1633220"/>
              <a:gd name="connsiteX2" fmla="*/ 5447029 w 5709920"/>
              <a:gd name="connsiteY2" fmla="*/ 12700 h 1633220"/>
              <a:gd name="connsiteX3" fmla="*/ 5717539 w 5709920"/>
              <a:gd name="connsiteY3" fmla="*/ 283210 h 1633220"/>
              <a:gd name="connsiteX4" fmla="*/ 5717539 w 5709920"/>
              <a:gd name="connsiteY4" fmla="*/ 1365250 h 1633220"/>
              <a:gd name="connsiteX5" fmla="*/ 5447029 w 5709920"/>
              <a:gd name="connsiteY5" fmla="*/ 1635760 h 1633220"/>
              <a:gd name="connsiteX6" fmla="*/ 288290 w 5709920"/>
              <a:gd name="connsiteY6" fmla="*/ 1635760 h 1633220"/>
              <a:gd name="connsiteX7" fmla="*/ 17780 w 5709920"/>
              <a:gd name="connsiteY7" fmla="*/ 1365250 h 1633220"/>
              <a:gd name="connsiteX8" fmla="*/ 17780 w 5709920"/>
              <a:gd name="connsiteY8" fmla="*/ 283210 h 163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920" h="1633220">
                <a:moveTo>
                  <a:pt x="17780" y="283210"/>
                </a:moveTo>
                <a:cubicBezTo>
                  <a:pt x="17780" y="133858"/>
                  <a:pt x="138938" y="12700"/>
                  <a:pt x="288290" y="12700"/>
                </a:cubicBezTo>
                <a:lnTo>
                  <a:pt x="5447029" y="12700"/>
                </a:lnTo>
                <a:cubicBezTo>
                  <a:pt x="5596382" y="12700"/>
                  <a:pt x="5717539" y="133858"/>
                  <a:pt x="5717539" y="283210"/>
                </a:cubicBezTo>
                <a:lnTo>
                  <a:pt x="5717539" y="1365250"/>
                </a:lnTo>
                <a:cubicBezTo>
                  <a:pt x="5717539" y="1514602"/>
                  <a:pt x="5596382" y="1635760"/>
                  <a:pt x="5447029" y="1635760"/>
                </a:cubicBezTo>
                <a:lnTo>
                  <a:pt x="288290" y="1635760"/>
                </a:lnTo>
                <a:cubicBezTo>
                  <a:pt x="138938" y="1635760"/>
                  <a:pt x="17780" y="1514602"/>
                  <a:pt x="17780" y="1365250"/>
                </a:cubicBezTo>
                <a:lnTo>
                  <a:pt x="17780" y="28321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5"/>
          <p:cNvSpPr/>
          <p:nvPr/>
        </p:nvSpPr>
        <p:spPr>
          <a:xfrm>
            <a:off x="1732279" y="2011679"/>
            <a:ext cx="5709920" cy="1633220"/>
          </a:xfrm>
          <a:custGeom>
            <a:avLst/>
            <a:gdLst>
              <a:gd name="connsiteX0" fmla="*/ 17780 w 5709920"/>
              <a:gd name="connsiteY0" fmla="*/ 283210 h 1633220"/>
              <a:gd name="connsiteX1" fmla="*/ 288290 w 5709920"/>
              <a:gd name="connsiteY1" fmla="*/ 12700 h 1633220"/>
              <a:gd name="connsiteX2" fmla="*/ 5447029 w 5709920"/>
              <a:gd name="connsiteY2" fmla="*/ 12700 h 1633220"/>
              <a:gd name="connsiteX3" fmla="*/ 5717539 w 5709920"/>
              <a:gd name="connsiteY3" fmla="*/ 283210 h 1633220"/>
              <a:gd name="connsiteX4" fmla="*/ 5717539 w 5709920"/>
              <a:gd name="connsiteY4" fmla="*/ 1365250 h 1633220"/>
              <a:gd name="connsiteX5" fmla="*/ 5447029 w 5709920"/>
              <a:gd name="connsiteY5" fmla="*/ 1635760 h 1633220"/>
              <a:gd name="connsiteX6" fmla="*/ 288290 w 5709920"/>
              <a:gd name="connsiteY6" fmla="*/ 1635760 h 1633220"/>
              <a:gd name="connsiteX7" fmla="*/ 17780 w 5709920"/>
              <a:gd name="connsiteY7" fmla="*/ 1365250 h 1633220"/>
              <a:gd name="connsiteX8" fmla="*/ 17780 w 5709920"/>
              <a:gd name="connsiteY8" fmla="*/ 283210 h 163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920" h="1633220">
                <a:moveTo>
                  <a:pt x="17780" y="283210"/>
                </a:moveTo>
                <a:cubicBezTo>
                  <a:pt x="17780" y="133858"/>
                  <a:pt x="138938" y="12700"/>
                  <a:pt x="288290" y="12700"/>
                </a:cubicBezTo>
                <a:lnTo>
                  <a:pt x="5447029" y="12700"/>
                </a:lnTo>
                <a:cubicBezTo>
                  <a:pt x="5596382" y="12700"/>
                  <a:pt x="5717539" y="133858"/>
                  <a:pt x="5717539" y="283210"/>
                </a:cubicBezTo>
                <a:lnTo>
                  <a:pt x="5717539" y="1365250"/>
                </a:lnTo>
                <a:cubicBezTo>
                  <a:pt x="5717539" y="1514602"/>
                  <a:pt x="5596382" y="1635760"/>
                  <a:pt x="5447029" y="1635760"/>
                </a:cubicBezTo>
                <a:lnTo>
                  <a:pt x="288290" y="1635760"/>
                </a:lnTo>
                <a:cubicBezTo>
                  <a:pt x="138938" y="1635760"/>
                  <a:pt x="17780" y="1514602"/>
                  <a:pt x="17780" y="1365250"/>
                </a:cubicBezTo>
                <a:lnTo>
                  <a:pt x="17780" y="28321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524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880" y="3779520"/>
            <a:ext cx="2895600" cy="1722120"/>
          </a:xfrm>
          <a:prstGeom prst="rect">
            <a:avLst/>
          </a:prstGeom>
        </p:spPr>
      </p:pic>
      <p:sp>
        <p:nvSpPr>
          <p:cNvPr id="3" name="TextBox 97"/>
          <p:cNvSpPr txBox="1"/>
          <p:nvPr/>
        </p:nvSpPr>
        <p:spPr>
          <a:xfrm>
            <a:off x="914717" y="1019476"/>
            <a:ext cx="5979408" cy="21460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104" dirty="0">
                <a:solidFill>
                  <a:srgbClr val="3F3F3F"/>
                </a:solidFill>
                <a:latin typeface="Calibri"/>
                <a:ea typeface="Calibri"/>
              </a:rPr>
              <a:t>Referanslar</a:t>
            </a:r>
            <a:r>
              <a:rPr lang="en-US" altLang="zh-CN" sz="48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85" dirty="0">
                <a:solidFill>
                  <a:srgbClr val="3F3F3F"/>
                </a:solidFill>
                <a:latin typeface="Calibri"/>
                <a:ea typeface="Calibri"/>
              </a:rPr>
              <a:t>(</a:t>
            </a:r>
            <a:r>
              <a:rPr lang="en-US" altLang="zh-CN" sz="4800" spc="-114" dirty="0">
                <a:solidFill>
                  <a:srgbClr val="3F3F3F"/>
                </a:solidFill>
                <a:latin typeface="Calibri"/>
                <a:ea typeface="Calibri"/>
              </a:rPr>
              <a:t>References</a:t>
            </a:r>
            <a:r>
              <a:rPr lang="en-US" altLang="zh-CN" sz="4800" spc="-60" dirty="0">
                <a:solidFill>
                  <a:srgbClr val="3F3F3F"/>
                </a:solidFill>
                <a:latin typeface="Calibri"/>
                <a:ea typeface="Calibri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05"/>
              </a:lnSpc>
            </a:pPr>
            <a:endParaRPr lang="en-US" dirty="0" smtClean="0"/>
          </a:p>
          <a:p>
            <a:pPr marL="1006411" hangingPunct="0">
              <a:lnSpc>
                <a:spcPct val="95833"/>
              </a:lnSpc>
            </a:pP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ea typeface="Calibri"/>
              </a:rPr>
              <a:t>referans</a:t>
            </a:r>
            <a:r>
              <a:rPr lang="en-US" altLang="zh-CN" sz="2100" b="1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(reference)</a:t>
            </a:r>
            <a:r>
              <a:rPr lang="en-US" altLang="zh-CN" sz="210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değerin</a:t>
            </a:r>
            <a:r>
              <a:rPr lang="en-US" altLang="zh-CN" sz="210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saklandığı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bellek</a:t>
            </a:r>
            <a:r>
              <a:rPr lang="en-US" altLang="zh-CN" sz="2100" spc="-6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adresini</a:t>
            </a:r>
            <a:r>
              <a:rPr lang="en-US" altLang="zh-CN" sz="2100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içeren</a:t>
            </a:r>
            <a:r>
              <a:rPr lang="en-US" altLang="zh-CN" sz="2100" spc="-6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ifadedir.</a:t>
            </a:r>
          </a:p>
        </p:txBody>
      </p:sp>
      <p:sp>
        <p:nvSpPr>
          <p:cNvPr id="98" name="TextBox 98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13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8D6F-CF8F-4626-85D9-1A27CED2E02D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 101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160" y="3970020"/>
            <a:ext cx="2773680" cy="1531620"/>
          </a:xfrm>
          <a:prstGeom prst="rect">
            <a:avLst/>
          </a:prstGeom>
        </p:spPr>
      </p:pic>
      <p:pic>
        <p:nvPicPr>
          <p:cNvPr id="104" name="Picture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180" y="2026920"/>
            <a:ext cx="5699760" cy="1706880"/>
          </a:xfrm>
          <a:prstGeom prst="rect">
            <a:avLst/>
          </a:prstGeom>
        </p:spPr>
      </p:pic>
      <p:sp>
        <p:nvSpPr>
          <p:cNvPr id="2" name="Freeform 104"/>
          <p:cNvSpPr/>
          <p:nvPr/>
        </p:nvSpPr>
        <p:spPr>
          <a:xfrm>
            <a:off x="1821179" y="2024379"/>
            <a:ext cx="5684520" cy="1696720"/>
          </a:xfrm>
          <a:custGeom>
            <a:avLst/>
            <a:gdLst>
              <a:gd name="connsiteX0" fmla="*/ 15240 w 5684520"/>
              <a:gd name="connsiteY0" fmla="*/ 295910 h 1696720"/>
              <a:gd name="connsiteX1" fmla="*/ 295910 w 5684520"/>
              <a:gd name="connsiteY1" fmla="*/ 15240 h 1696720"/>
              <a:gd name="connsiteX2" fmla="*/ 5406389 w 5684520"/>
              <a:gd name="connsiteY2" fmla="*/ 15240 h 1696720"/>
              <a:gd name="connsiteX3" fmla="*/ 5687060 w 5684520"/>
              <a:gd name="connsiteY3" fmla="*/ 295910 h 1696720"/>
              <a:gd name="connsiteX4" fmla="*/ 5687060 w 5684520"/>
              <a:gd name="connsiteY4" fmla="*/ 1418590 h 1696720"/>
              <a:gd name="connsiteX5" fmla="*/ 5406389 w 5684520"/>
              <a:gd name="connsiteY5" fmla="*/ 1699260 h 1696720"/>
              <a:gd name="connsiteX6" fmla="*/ 295910 w 5684520"/>
              <a:gd name="connsiteY6" fmla="*/ 1699260 h 1696720"/>
              <a:gd name="connsiteX7" fmla="*/ 15240 w 5684520"/>
              <a:gd name="connsiteY7" fmla="*/ 1418590 h 1696720"/>
              <a:gd name="connsiteX8" fmla="*/ 15240 w 5684520"/>
              <a:gd name="connsiteY8" fmla="*/ 295910 h 169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4520" h="1696720">
                <a:moveTo>
                  <a:pt x="15240" y="295910"/>
                </a:moveTo>
                <a:cubicBezTo>
                  <a:pt x="15240" y="140843"/>
                  <a:pt x="140843" y="15240"/>
                  <a:pt x="295910" y="15240"/>
                </a:cubicBezTo>
                <a:lnTo>
                  <a:pt x="5406389" y="15240"/>
                </a:lnTo>
                <a:cubicBezTo>
                  <a:pt x="5561457" y="15240"/>
                  <a:pt x="5687060" y="140843"/>
                  <a:pt x="5687060" y="295910"/>
                </a:cubicBezTo>
                <a:lnTo>
                  <a:pt x="5687060" y="1418590"/>
                </a:lnTo>
                <a:cubicBezTo>
                  <a:pt x="5687060" y="1573657"/>
                  <a:pt x="5561457" y="1699260"/>
                  <a:pt x="5406389" y="1699260"/>
                </a:cubicBezTo>
                <a:lnTo>
                  <a:pt x="295910" y="1699260"/>
                </a:lnTo>
                <a:cubicBezTo>
                  <a:pt x="140843" y="1699260"/>
                  <a:pt x="15240" y="1573657"/>
                  <a:pt x="15240" y="1418590"/>
                </a:cubicBezTo>
                <a:lnTo>
                  <a:pt x="15240" y="29591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5240">
            <a:solidFill>
              <a:srgbClr val="107CA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5"/>
          <p:cNvSpPr/>
          <p:nvPr/>
        </p:nvSpPr>
        <p:spPr>
          <a:xfrm>
            <a:off x="1732279" y="2011679"/>
            <a:ext cx="5709920" cy="1633220"/>
          </a:xfrm>
          <a:custGeom>
            <a:avLst/>
            <a:gdLst>
              <a:gd name="connsiteX0" fmla="*/ 17780 w 5709920"/>
              <a:gd name="connsiteY0" fmla="*/ 283210 h 1633220"/>
              <a:gd name="connsiteX1" fmla="*/ 288290 w 5709920"/>
              <a:gd name="connsiteY1" fmla="*/ 12700 h 1633220"/>
              <a:gd name="connsiteX2" fmla="*/ 5447029 w 5709920"/>
              <a:gd name="connsiteY2" fmla="*/ 12700 h 1633220"/>
              <a:gd name="connsiteX3" fmla="*/ 5717539 w 5709920"/>
              <a:gd name="connsiteY3" fmla="*/ 283210 h 1633220"/>
              <a:gd name="connsiteX4" fmla="*/ 5717539 w 5709920"/>
              <a:gd name="connsiteY4" fmla="*/ 1365250 h 1633220"/>
              <a:gd name="connsiteX5" fmla="*/ 5447029 w 5709920"/>
              <a:gd name="connsiteY5" fmla="*/ 1635760 h 1633220"/>
              <a:gd name="connsiteX6" fmla="*/ 288290 w 5709920"/>
              <a:gd name="connsiteY6" fmla="*/ 1635760 h 1633220"/>
              <a:gd name="connsiteX7" fmla="*/ 17780 w 5709920"/>
              <a:gd name="connsiteY7" fmla="*/ 1365250 h 1633220"/>
              <a:gd name="connsiteX8" fmla="*/ 17780 w 5709920"/>
              <a:gd name="connsiteY8" fmla="*/ 283210 h 163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920" h="1633220">
                <a:moveTo>
                  <a:pt x="17780" y="283210"/>
                </a:moveTo>
                <a:cubicBezTo>
                  <a:pt x="17780" y="133858"/>
                  <a:pt x="138938" y="12700"/>
                  <a:pt x="288290" y="12700"/>
                </a:cubicBezTo>
                <a:lnTo>
                  <a:pt x="5447029" y="12700"/>
                </a:lnTo>
                <a:cubicBezTo>
                  <a:pt x="5596382" y="12700"/>
                  <a:pt x="5717539" y="133858"/>
                  <a:pt x="5717539" y="283210"/>
                </a:cubicBezTo>
                <a:lnTo>
                  <a:pt x="5717539" y="1365250"/>
                </a:lnTo>
                <a:cubicBezTo>
                  <a:pt x="5717539" y="1514602"/>
                  <a:pt x="5596382" y="1635760"/>
                  <a:pt x="5447029" y="1635760"/>
                </a:cubicBezTo>
                <a:lnTo>
                  <a:pt x="288290" y="1635760"/>
                </a:lnTo>
                <a:cubicBezTo>
                  <a:pt x="138938" y="1635760"/>
                  <a:pt x="17780" y="1514602"/>
                  <a:pt x="17780" y="1365250"/>
                </a:cubicBezTo>
                <a:lnTo>
                  <a:pt x="17780" y="28321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6"/>
          <p:cNvSpPr/>
          <p:nvPr/>
        </p:nvSpPr>
        <p:spPr>
          <a:xfrm>
            <a:off x="1732279" y="2011679"/>
            <a:ext cx="5709920" cy="1633220"/>
          </a:xfrm>
          <a:custGeom>
            <a:avLst/>
            <a:gdLst>
              <a:gd name="connsiteX0" fmla="*/ 17780 w 5709920"/>
              <a:gd name="connsiteY0" fmla="*/ 283210 h 1633220"/>
              <a:gd name="connsiteX1" fmla="*/ 288290 w 5709920"/>
              <a:gd name="connsiteY1" fmla="*/ 12700 h 1633220"/>
              <a:gd name="connsiteX2" fmla="*/ 5447029 w 5709920"/>
              <a:gd name="connsiteY2" fmla="*/ 12700 h 1633220"/>
              <a:gd name="connsiteX3" fmla="*/ 5717539 w 5709920"/>
              <a:gd name="connsiteY3" fmla="*/ 283210 h 1633220"/>
              <a:gd name="connsiteX4" fmla="*/ 5717539 w 5709920"/>
              <a:gd name="connsiteY4" fmla="*/ 1365250 h 1633220"/>
              <a:gd name="connsiteX5" fmla="*/ 5447029 w 5709920"/>
              <a:gd name="connsiteY5" fmla="*/ 1635760 h 1633220"/>
              <a:gd name="connsiteX6" fmla="*/ 288290 w 5709920"/>
              <a:gd name="connsiteY6" fmla="*/ 1635760 h 1633220"/>
              <a:gd name="connsiteX7" fmla="*/ 17780 w 5709920"/>
              <a:gd name="connsiteY7" fmla="*/ 1365250 h 1633220"/>
              <a:gd name="connsiteX8" fmla="*/ 17780 w 5709920"/>
              <a:gd name="connsiteY8" fmla="*/ 283210 h 163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920" h="1633220">
                <a:moveTo>
                  <a:pt x="17780" y="283210"/>
                </a:moveTo>
                <a:cubicBezTo>
                  <a:pt x="17780" y="133858"/>
                  <a:pt x="138938" y="12700"/>
                  <a:pt x="288290" y="12700"/>
                </a:cubicBezTo>
                <a:lnTo>
                  <a:pt x="5447029" y="12700"/>
                </a:lnTo>
                <a:cubicBezTo>
                  <a:pt x="5596382" y="12700"/>
                  <a:pt x="5717539" y="133858"/>
                  <a:pt x="5717539" y="283210"/>
                </a:cubicBezTo>
                <a:lnTo>
                  <a:pt x="5717539" y="1365250"/>
                </a:lnTo>
                <a:cubicBezTo>
                  <a:pt x="5717539" y="1514602"/>
                  <a:pt x="5596382" y="1635760"/>
                  <a:pt x="5447029" y="1635760"/>
                </a:cubicBezTo>
                <a:lnTo>
                  <a:pt x="288290" y="1635760"/>
                </a:lnTo>
                <a:cubicBezTo>
                  <a:pt x="138938" y="1635760"/>
                  <a:pt x="17780" y="1514602"/>
                  <a:pt x="17780" y="1365250"/>
                </a:cubicBezTo>
                <a:lnTo>
                  <a:pt x="17780" y="283210"/>
                </a:lnTo>
                <a:close/>
              </a:path>
            </a:pathLst>
          </a:custGeom>
          <a:solidFill>
            <a:srgbClr val="000090">
              <a:alpha val="0"/>
            </a:srgbClr>
          </a:solidFill>
          <a:ln w="1524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7"/>
          <p:cNvSpPr txBox="1"/>
          <p:nvPr/>
        </p:nvSpPr>
        <p:spPr>
          <a:xfrm>
            <a:off x="914717" y="1019476"/>
            <a:ext cx="5941890" cy="21460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129" dirty="0">
                <a:solidFill>
                  <a:srgbClr val="3F3F3F"/>
                </a:solidFill>
                <a:latin typeface="Calibri"/>
                <a:ea typeface="Calibri"/>
              </a:rPr>
              <a:t>Takma</a:t>
            </a:r>
            <a:r>
              <a:rPr lang="en-US" altLang="zh-CN" sz="4800" spc="-80" dirty="0">
                <a:solidFill>
                  <a:srgbClr val="3F3F3F"/>
                </a:solidFill>
                <a:latin typeface="Calibri"/>
                <a:ea typeface="Calibri"/>
              </a:rPr>
              <a:t>-</a:t>
            </a:r>
            <a:r>
              <a:rPr lang="en-US" altLang="zh-CN" sz="4800" spc="-100" dirty="0">
                <a:solidFill>
                  <a:srgbClr val="3F3F3F"/>
                </a:solidFill>
                <a:latin typeface="Calibri"/>
                <a:ea typeface="Calibri"/>
              </a:rPr>
              <a:t>adlar</a:t>
            </a:r>
            <a:r>
              <a:rPr lang="en-US" altLang="zh-CN" sz="48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75" dirty="0">
                <a:solidFill>
                  <a:srgbClr val="3F3F3F"/>
                </a:solidFill>
                <a:latin typeface="Calibri"/>
                <a:ea typeface="Calibri"/>
              </a:rPr>
              <a:t>(</a:t>
            </a:r>
            <a:r>
              <a:rPr lang="en-US" altLang="zh-CN" sz="4800" spc="-94" dirty="0">
                <a:solidFill>
                  <a:srgbClr val="3F3F3F"/>
                </a:solidFill>
                <a:latin typeface="Calibri"/>
                <a:ea typeface="Calibri"/>
              </a:rPr>
              <a:t>Aliases</a:t>
            </a:r>
            <a:r>
              <a:rPr lang="en-US" altLang="zh-CN" sz="4800" spc="-85" dirty="0">
                <a:solidFill>
                  <a:srgbClr val="3F3F3F"/>
                </a:solidFill>
                <a:latin typeface="Calibri"/>
                <a:ea typeface="Calibri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05"/>
              </a:lnSpc>
            </a:pPr>
            <a:endParaRPr lang="en-US" dirty="0" smtClean="0"/>
          </a:p>
          <a:p>
            <a:pPr marL="1006411" hangingPunct="0">
              <a:lnSpc>
                <a:spcPct val="95833"/>
              </a:lnSpc>
            </a:pP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ea typeface="Calibri"/>
              </a:rPr>
              <a:t>takma-ad</a:t>
            </a:r>
            <a:r>
              <a:rPr lang="en-US" altLang="zh-CN" sz="21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(alias)</a:t>
            </a:r>
            <a:r>
              <a:rPr lang="en-US" altLang="zh-CN" sz="210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başka</a:t>
            </a:r>
            <a:r>
              <a:rPr lang="en-US" altLang="zh-CN" sz="210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değişkenle</a:t>
            </a:r>
            <a:r>
              <a:rPr lang="en-US" altLang="zh-CN" sz="210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aynı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adrese</a:t>
            </a:r>
            <a:r>
              <a:rPr lang="en-US" altLang="zh-CN" sz="2100" spc="-10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sahip</a:t>
            </a:r>
            <a:r>
              <a:rPr lang="en-US" altLang="zh-CN" sz="2100" spc="-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10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değişkendir.</a:t>
            </a:r>
          </a:p>
        </p:txBody>
      </p:sp>
      <p:sp>
        <p:nvSpPr>
          <p:cNvPr id="108" name="TextBox 108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14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657F-EA52-4920-A837-2B4C3202B9F7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111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2"/>
          <p:cNvSpPr txBox="1"/>
          <p:nvPr/>
        </p:nvSpPr>
        <p:spPr>
          <a:xfrm>
            <a:off x="914717" y="1130934"/>
            <a:ext cx="7462870" cy="56048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000" spc="-89" dirty="0">
                <a:solidFill>
                  <a:srgbClr val="3F3F3F"/>
                </a:solidFill>
                <a:latin typeface="Calibri"/>
                <a:ea typeface="Calibri"/>
              </a:rPr>
              <a:t>Görünürlüğün</a:t>
            </a:r>
            <a:r>
              <a:rPr lang="en-US" altLang="zh-CN" sz="4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90" dirty="0">
                <a:solidFill>
                  <a:srgbClr val="3F3F3F"/>
                </a:solidFill>
                <a:latin typeface="Calibri"/>
                <a:ea typeface="Calibri"/>
              </a:rPr>
              <a:t>Ötesinde</a:t>
            </a:r>
            <a:r>
              <a:rPr lang="en-US" altLang="zh-CN" sz="4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60" dirty="0">
                <a:solidFill>
                  <a:srgbClr val="3F3F3F"/>
                </a:solidFill>
                <a:latin typeface="Calibri"/>
                <a:ea typeface="Calibri"/>
              </a:rPr>
              <a:t>Erişilebilirlik</a:t>
            </a:r>
          </a:p>
          <a:p>
            <a:pPr>
              <a:lnSpc>
                <a:spcPts val="1475"/>
              </a:lnSpc>
            </a:pPr>
            <a:endParaRPr lang="en-US" dirty="0" smtClean="0"/>
          </a:p>
          <a:p>
            <a:pPr marL="0" hangingPunct="0">
              <a:lnSpc>
                <a:spcPct val="95416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Referanslar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takma-adlar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değişkenleri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görünür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olmadıkları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yerlerde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erişilebilir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yapabilirler</a:t>
            </a:r>
          </a:p>
          <a:p>
            <a:pPr>
              <a:lnSpc>
                <a:spcPts val="490"/>
              </a:lnSpc>
            </a:pPr>
            <a:endParaRPr lang="en-US" dirty="0" smtClean="0"/>
          </a:p>
          <a:p>
            <a:pPr marL="0" indent="109219">
              <a:lnSpc>
                <a:spcPct val="100000"/>
              </a:lnSpc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Parametre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olarak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referans</a:t>
            </a:r>
            <a:r>
              <a:rPr lang="en-US" altLang="zh-CN" sz="1800" spc="1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geçirilmesi</a:t>
            </a:r>
          </a:p>
          <a:p>
            <a:pPr marL="109219" hangingPunct="0">
              <a:lnSpc>
                <a:spcPct val="127499"/>
              </a:lnSpc>
              <a:spcBef>
                <a:spcPts val="295"/>
              </a:spcBef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25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parametrenin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referans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ile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geçirilmesi</a:t>
            </a:r>
            <a:r>
              <a:rPr lang="en-US" altLang="zh-CN" sz="18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(takma-ad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ile)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34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18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alt-programdan</a:t>
            </a:r>
            <a:r>
              <a:rPr lang="en-US" altLang="zh-CN" sz="18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18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referans</a:t>
            </a:r>
            <a:r>
              <a:rPr lang="en-US" altLang="zh-CN" sz="18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döndürülmesi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05"/>
              </a:lnSpc>
            </a:pPr>
            <a:endParaRPr lang="en-US" dirty="0" smtClean="0"/>
          </a:p>
          <a:p>
            <a:pPr marL="0" hangingPunct="0">
              <a:lnSpc>
                <a:spcPct val="95416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Bu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kullanım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şekline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erişilebilirliğin</a:t>
            </a:r>
            <a:r>
              <a:rPr lang="en-US" altLang="zh-CN" sz="2000" b="1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görünürlüğün</a:t>
            </a:r>
            <a:r>
              <a:rPr lang="en-US" altLang="zh-CN" sz="2000" b="1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ötesine</a:t>
            </a:r>
            <a:r>
              <a:rPr lang="en-US" altLang="zh-CN" sz="2000" b="1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genişletilmesi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(extending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access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beyond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visibility)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denir.</a:t>
            </a:r>
          </a:p>
          <a:p>
            <a:pPr>
              <a:lnSpc>
                <a:spcPts val="484"/>
              </a:lnSpc>
            </a:pPr>
            <a:endParaRPr lang="en-US" dirty="0" smtClean="0"/>
          </a:p>
          <a:p>
            <a:pPr marL="0" indent="109219">
              <a:lnSpc>
                <a:spcPct val="100000"/>
              </a:lnSpc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34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Genellikle</a:t>
            </a:r>
            <a:r>
              <a:rPr lang="en-US" altLang="zh-CN" sz="18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iyi</a:t>
            </a:r>
            <a:r>
              <a:rPr lang="en-US" altLang="zh-CN" sz="18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18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programlama</a:t>
            </a:r>
            <a:r>
              <a:rPr lang="en-US" altLang="zh-CN" sz="18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pratiği</a:t>
            </a:r>
            <a:r>
              <a:rPr lang="en-US" altLang="zh-CN" sz="18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değildir</a:t>
            </a:r>
            <a:r>
              <a:rPr lang="en-US" altLang="zh-CN" sz="18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(bad</a:t>
            </a:r>
            <a:r>
              <a:rPr lang="en-US" altLang="zh-CN" sz="18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practice)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19"/>
              </a:lnSpc>
            </a:pPr>
            <a:endParaRPr lang="en-US" dirty="0" smtClean="0"/>
          </a:p>
          <a:p>
            <a:pPr marL="0" indent="726725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15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DE3B-8E9D-4CB9-93C3-0A3D158F898E}" type="datetime1">
              <a:rPr lang="en-US" smtClean="0"/>
              <a:t>4/4/2019</a:t>
            </a:fld>
            <a:endParaRPr lang="en-US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 115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6"/>
          <p:cNvSpPr txBox="1"/>
          <p:nvPr/>
        </p:nvSpPr>
        <p:spPr>
          <a:xfrm>
            <a:off x="914717" y="1019476"/>
            <a:ext cx="7416767" cy="5716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69" dirty="0">
                <a:solidFill>
                  <a:srgbClr val="3F3F3F"/>
                </a:solidFill>
                <a:latin typeface="Calibri"/>
                <a:ea typeface="Calibri"/>
              </a:rPr>
              <a:t>Bilgi</a:t>
            </a:r>
            <a:r>
              <a:rPr lang="en-US" altLang="zh-CN" sz="48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00" dirty="0">
                <a:solidFill>
                  <a:srgbClr val="3F3F3F"/>
                </a:solidFill>
                <a:latin typeface="Calibri"/>
                <a:ea typeface="Calibri"/>
              </a:rPr>
              <a:t>Saklama</a:t>
            </a:r>
            <a:r>
              <a:rPr lang="en-US" altLang="zh-CN" sz="48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94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48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85" dirty="0">
                <a:solidFill>
                  <a:srgbClr val="3F3F3F"/>
                </a:solidFill>
                <a:latin typeface="Calibri"/>
                <a:ea typeface="Calibri"/>
              </a:rPr>
              <a:t>Erişim</a:t>
            </a:r>
          </a:p>
          <a:p>
            <a:pPr>
              <a:lnSpc>
                <a:spcPts val="1389"/>
              </a:lnSpc>
            </a:pPr>
            <a:endParaRPr lang="en-US" dirty="0" smtClean="0"/>
          </a:p>
          <a:p>
            <a:pPr marL="0" hangingPunct="0">
              <a:lnSpc>
                <a:spcPct val="95416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Bilgi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saklamada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anahtar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teknik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program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varlıklarına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erişimi</a:t>
            </a:r>
            <a:r>
              <a:rPr lang="en-US" altLang="zh-CN" sz="2000" spc="-1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mümkün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10" dirty="0">
                <a:solidFill>
                  <a:srgbClr val="3F3F3F"/>
                </a:solidFill>
                <a:latin typeface="Calibri"/>
                <a:ea typeface="Calibri"/>
              </a:rPr>
              <a:t>olduğunca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10" dirty="0">
                <a:solidFill>
                  <a:srgbClr val="3F3F3F"/>
                </a:solidFill>
                <a:latin typeface="Calibri"/>
                <a:ea typeface="Calibri"/>
              </a:rPr>
              <a:t>kısıtlamaktır.</a:t>
            </a:r>
          </a:p>
          <a:p>
            <a:pPr>
              <a:lnSpc>
                <a:spcPts val="490"/>
              </a:lnSpc>
            </a:pPr>
            <a:endParaRPr lang="en-US" dirty="0" smtClean="0"/>
          </a:p>
          <a:p>
            <a:pPr marL="0" indent="109219">
              <a:lnSpc>
                <a:spcPct val="100000"/>
              </a:lnSpc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4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ea typeface="Calibri"/>
              </a:rPr>
              <a:t>Görünürlüğü</a:t>
            </a:r>
            <a:r>
              <a:rPr lang="en-US" altLang="zh-CN" sz="1800" b="1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ea typeface="Calibri"/>
              </a:rPr>
              <a:t>kısıtlamak</a:t>
            </a:r>
            <a:r>
              <a:rPr lang="en-US" altLang="zh-CN" sz="1800" b="1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(Limiting</a:t>
            </a:r>
            <a:r>
              <a:rPr lang="en-US" altLang="zh-CN" sz="18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visibility)—Kapsam</a:t>
            </a:r>
            <a:r>
              <a:rPr lang="en-US" altLang="zh-CN" sz="18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18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görünürlük</a:t>
            </a:r>
            <a:r>
              <a:rPr lang="en-US" altLang="zh-CN" sz="18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işaretleri</a:t>
            </a:r>
          </a:p>
          <a:p>
            <a:pPr marL="0" indent="292100">
              <a:lnSpc>
                <a:spcPct val="100000"/>
              </a:lnSpc>
            </a:pP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kullanarak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görünürlüğü</a:t>
            </a:r>
            <a:r>
              <a:rPr lang="en-US" altLang="zh-CN" sz="18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sınırlandırmak</a:t>
            </a:r>
          </a:p>
          <a:p>
            <a:pPr>
              <a:lnSpc>
                <a:spcPts val="594"/>
              </a:lnSpc>
            </a:pPr>
            <a:endParaRPr lang="en-US" dirty="0" smtClean="0"/>
          </a:p>
          <a:p>
            <a:pPr marL="0" indent="109219">
              <a:lnSpc>
                <a:spcPct val="100000"/>
              </a:lnSpc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6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Erişimi</a:t>
            </a:r>
            <a:r>
              <a:rPr lang="en-US" altLang="zh-CN" sz="1800" spc="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genişletmemek</a:t>
            </a:r>
            <a:r>
              <a:rPr lang="en-US" altLang="zh-CN" sz="1800" spc="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(Not</a:t>
            </a:r>
            <a:r>
              <a:rPr lang="en-US" altLang="zh-CN" sz="1800" spc="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extending</a:t>
            </a:r>
            <a:r>
              <a:rPr lang="en-US" altLang="zh-CN" sz="1800" spc="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access)—Görünürlüğü</a:t>
            </a:r>
            <a:r>
              <a:rPr lang="en-US" altLang="zh-CN" sz="1800" spc="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genişletmek</a:t>
            </a:r>
          </a:p>
          <a:p>
            <a:pPr marL="0" indent="292100">
              <a:lnSpc>
                <a:spcPct val="100000"/>
              </a:lnSpc>
            </a:pP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18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referanslar</a:t>
            </a:r>
            <a:r>
              <a:rPr lang="en-US" altLang="zh-CN" sz="18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18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takma-adlar</a:t>
            </a:r>
            <a:r>
              <a:rPr lang="en-US" altLang="zh-CN" sz="18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kullanmaktan</a:t>
            </a:r>
            <a:r>
              <a:rPr lang="en-US" altLang="zh-CN" sz="18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sakınmak</a:t>
            </a:r>
          </a:p>
          <a:p>
            <a:pPr>
              <a:lnSpc>
                <a:spcPts val="1779"/>
              </a:lnSpc>
            </a:pPr>
            <a:endParaRPr lang="en-US" dirty="0" smtClean="0"/>
          </a:p>
          <a:p>
            <a:pPr marL="0" hangingPunct="0">
              <a:lnSpc>
                <a:spcPct val="95416"/>
              </a:lnSpc>
            </a:pP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Defansif</a:t>
            </a:r>
            <a:r>
              <a:rPr lang="en-US" altLang="zh-CN" sz="2000" b="1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kopya</a:t>
            </a:r>
            <a:r>
              <a:rPr lang="en-US" altLang="zh-CN" sz="2000" b="1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(defensive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copy)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tekniği,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operasyondan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normalde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görünür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olmayan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nesnenin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referansı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yerine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nesnenin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tam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10" dirty="0">
                <a:solidFill>
                  <a:srgbClr val="3F3F3F"/>
                </a:solidFill>
                <a:latin typeface="Calibri"/>
                <a:ea typeface="Calibri"/>
              </a:rPr>
              <a:t>kopyasının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10" dirty="0">
                <a:solidFill>
                  <a:srgbClr val="3F3F3F"/>
                </a:solidFill>
                <a:latin typeface="Calibri"/>
                <a:ea typeface="Calibri"/>
              </a:rPr>
              <a:t>referansının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10" dirty="0">
                <a:solidFill>
                  <a:srgbClr val="3F3F3F"/>
                </a:solidFill>
                <a:latin typeface="Calibri"/>
                <a:ea typeface="Calibri"/>
              </a:rPr>
              <a:t>döndürülmesi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10" dirty="0">
                <a:solidFill>
                  <a:srgbClr val="3F3F3F"/>
                </a:solidFill>
                <a:latin typeface="Calibri"/>
                <a:ea typeface="Calibri"/>
              </a:rPr>
              <a:t>taktiğidir.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29"/>
              </a:lnSpc>
            </a:pPr>
            <a:endParaRPr lang="en-US" dirty="0" smtClean="0"/>
          </a:p>
          <a:p>
            <a:pPr marL="0" indent="726725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16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43F2-FB7A-485B-9DF7-097C76930B92}" type="datetime1">
              <a:rPr lang="en-US" smtClean="0"/>
              <a:t>4/4/2019</a:t>
            </a:fld>
            <a:endParaRPr lang="en-US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reeform 119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20"/>
          <p:cNvSpPr txBox="1"/>
          <p:nvPr/>
        </p:nvSpPr>
        <p:spPr>
          <a:xfrm>
            <a:off x="914717" y="1019476"/>
            <a:ext cx="7431280" cy="5716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75" dirty="0">
                <a:solidFill>
                  <a:srgbClr val="3F3F3F"/>
                </a:solidFill>
                <a:latin typeface="Calibri"/>
                <a:ea typeface="Calibri"/>
              </a:rPr>
              <a:t>Bilgi</a:t>
            </a:r>
            <a:r>
              <a:rPr lang="en-US" altLang="zh-CN" sz="48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10" dirty="0">
                <a:solidFill>
                  <a:srgbClr val="3F3F3F"/>
                </a:solidFill>
                <a:latin typeface="Calibri"/>
                <a:ea typeface="Calibri"/>
              </a:rPr>
              <a:t>Saklama</a:t>
            </a:r>
            <a:r>
              <a:rPr lang="en-US" altLang="zh-CN" sz="48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85" dirty="0">
                <a:solidFill>
                  <a:srgbClr val="3F3F3F"/>
                </a:solidFill>
                <a:latin typeface="Calibri"/>
                <a:ea typeface="Calibri"/>
              </a:rPr>
              <a:t>Kuralları</a:t>
            </a:r>
            <a:r>
              <a:rPr lang="en-US" altLang="zh-CN" sz="48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29" dirty="0">
                <a:solidFill>
                  <a:srgbClr val="3F3F3F"/>
                </a:solidFill>
                <a:latin typeface="Calibri"/>
                <a:ea typeface="Calibri"/>
              </a:rPr>
              <a:t>1</a:t>
            </a:r>
          </a:p>
          <a:p>
            <a:pPr>
              <a:lnSpc>
                <a:spcPts val="128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Görünürlüğü</a:t>
            </a:r>
            <a:r>
              <a:rPr lang="en-US" altLang="zh-CN" sz="20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sınırlandırın.</a:t>
            </a:r>
          </a:p>
          <a:p>
            <a:pPr marL="0" indent="109219">
              <a:lnSpc>
                <a:spcPct val="100000"/>
              </a:lnSpc>
              <a:spcBef>
                <a:spcPts val="365"/>
              </a:spcBef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1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Program</a:t>
            </a:r>
            <a:r>
              <a:rPr lang="en-US" altLang="zh-CN" sz="18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varlıklarını</a:t>
            </a:r>
            <a:r>
              <a:rPr lang="en-US" altLang="zh-CN" sz="18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yalnızca</a:t>
            </a:r>
            <a:r>
              <a:rPr lang="en-US" altLang="zh-CN" sz="18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mümkün</a:t>
            </a:r>
            <a:r>
              <a:rPr lang="en-US" altLang="zh-CN" sz="18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olan</a:t>
            </a:r>
            <a:r>
              <a:rPr lang="en-US" altLang="zh-CN" sz="18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en</a:t>
            </a:r>
            <a:r>
              <a:rPr lang="en-US" altLang="zh-CN" sz="18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küçük</a:t>
            </a:r>
            <a:r>
              <a:rPr lang="en-US" altLang="zh-CN" sz="18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program</a:t>
            </a:r>
            <a:r>
              <a:rPr lang="en-US" altLang="zh-CN" sz="18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bölgesinde</a:t>
            </a:r>
          </a:p>
          <a:p>
            <a:pPr marL="0" indent="292100">
              <a:lnSpc>
                <a:spcPct val="100000"/>
              </a:lnSpc>
            </a:pPr>
            <a:r>
              <a:rPr lang="en-US" altLang="zh-CN" sz="1800" spc="-5" dirty="0">
                <a:solidFill>
                  <a:srgbClr val="3F3F3F"/>
                </a:solidFill>
                <a:latin typeface="Calibri"/>
                <a:ea typeface="Calibri"/>
              </a:rPr>
              <a:t>görünür</a:t>
            </a:r>
            <a:r>
              <a:rPr lang="en-US" altLang="zh-CN" sz="1800" spc="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spc="-10" dirty="0">
                <a:solidFill>
                  <a:srgbClr val="3F3F3F"/>
                </a:solidFill>
                <a:latin typeface="Calibri"/>
                <a:ea typeface="Calibri"/>
              </a:rPr>
              <a:t>yapın.</a:t>
            </a:r>
          </a:p>
          <a:p>
            <a:pPr>
              <a:lnSpc>
                <a:spcPts val="594"/>
              </a:lnSpc>
            </a:pPr>
            <a:endParaRPr lang="en-US" dirty="0" smtClean="0"/>
          </a:p>
          <a:p>
            <a:pPr marL="0" indent="109219">
              <a:lnSpc>
                <a:spcPct val="100000"/>
              </a:lnSpc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25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Deklarasyonların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kapsamını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mümkün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olan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en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küçük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program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bölgesiyle</a:t>
            </a:r>
            <a:r>
              <a:rPr lang="en-US" altLang="zh-CN" sz="18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sınırlı</a:t>
            </a:r>
          </a:p>
          <a:p>
            <a:pPr marL="0" indent="292100">
              <a:lnSpc>
                <a:spcPct val="100000"/>
              </a:lnSpc>
            </a:pPr>
            <a:r>
              <a:rPr lang="en-US" altLang="zh-CN" sz="1800" spc="-10" dirty="0">
                <a:solidFill>
                  <a:srgbClr val="3F3F3F"/>
                </a:solidFill>
                <a:latin typeface="Calibri"/>
                <a:ea typeface="Calibri"/>
              </a:rPr>
              <a:t>t</a:t>
            </a:r>
            <a:r>
              <a:rPr lang="en-US" altLang="zh-CN" sz="1800" spc="-5" dirty="0">
                <a:solidFill>
                  <a:srgbClr val="3F3F3F"/>
                </a:solidFill>
                <a:latin typeface="Calibri"/>
                <a:ea typeface="Calibri"/>
              </a:rPr>
              <a:t>utun.</a:t>
            </a:r>
          </a:p>
          <a:p>
            <a:pPr marL="109219" hangingPunct="0">
              <a:lnSpc>
                <a:spcPct val="127499"/>
              </a:lnSpc>
              <a:spcBef>
                <a:spcPts val="300"/>
              </a:spcBef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ea typeface="Calibri"/>
              </a:rPr>
              <a:t>Özellikleri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ea typeface="Calibri"/>
              </a:rPr>
              <a:t>(attribute)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ea typeface="Calibri"/>
              </a:rPr>
              <a:t>en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ea typeface="Calibri"/>
              </a:rPr>
              <a:t>azından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ea typeface="Calibri"/>
              </a:rPr>
              <a:t>protected,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ea typeface="Calibri"/>
              </a:rPr>
              <a:t>tercihan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ea typeface="Calibri"/>
              </a:rPr>
              <a:t>da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ea typeface="Calibri"/>
              </a:rPr>
              <a:t>private</a:t>
            </a:r>
            <a:r>
              <a:rPr lang="en-US" altLang="zh-CN" sz="1800" b="1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ea typeface="Calibri"/>
              </a:rPr>
              <a:t>yapın.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Yardımcı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operasyonları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en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azından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protected,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tercihan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da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private</a:t>
            </a:r>
            <a:r>
              <a:rPr lang="en-US" altLang="zh-CN" sz="1800" spc="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yapın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6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ea typeface="Calibri"/>
              </a:rPr>
              <a:t>Global</a:t>
            </a:r>
            <a:r>
              <a:rPr lang="en-US" altLang="zh-CN" sz="1800" b="1" spc="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ea typeface="Calibri"/>
              </a:rPr>
              <a:t>görünürlükten</a:t>
            </a:r>
            <a:r>
              <a:rPr lang="en-US" altLang="zh-CN" sz="1800" b="1" spc="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ea typeface="Calibri"/>
              </a:rPr>
              <a:t>uzak</a:t>
            </a:r>
            <a:r>
              <a:rPr lang="en-US" altLang="zh-CN" sz="1800" b="1" spc="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ea typeface="Calibri"/>
              </a:rPr>
              <a:t>durun.</a:t>
            </a:r>
          </a:p>
          <a:p>
            <a:pPr marL="0" indent="109219">
              <a:lnSpc>
                <a:spcPct val="100000"/>
              </a:lnSpc>
              <a:spcBef>
                <a:spcPts val="315"/>
              </a:spcBef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4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ea typeface="Calibri"/>
              </a:rPr>
              <a:t>Paket</a:t>
            </a:r>
            <a:r>
              <a:rPr lang="en-US" altLang="zh-CN" sz="1800" b="1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ea typeface="Calibri"/>
              </a:rPr>
              <a:t>görünürlüğünden</a:t>
            </a:r>
            <a:r>
              <a:rPr lang="en-US" altLang="zh-CN" sz="1800" b="1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ea typeface="Calibri"/>
              </a:rPr>
              <a:t>uzak</a:t>
            </a:r>
            <a:r>
              <a:rPr lang="en-US" altLang="zh-CN" sz="1800" b="1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ea typeface="Calibri"/>
              </a:rPr>
              <a:t>durun.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39"/>
              </a:lnSpc>
            </a:pPr>
            <a:endParaRPr lang="en-US" dirty="0" smtClean="0"/>
          </a:p>
          <a:p>
            <a:pPr marL="0" indent="726725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17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1F13-DAD5-4B59-B6EE-92A2A8F7DAD6}" type="datetime1">
              <a:rPr lang="en-US" smtClean="0"/>
              <a:t>4/4/2019</a:t>
            </a:fld>
            <a:endParaRPr lang="en-US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 123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4"/>
          <p:cNvSpPr txBox="1"/>
          <p:nvPr/>
        </p:nvSpPr>
        <p:spPr>
          <a:xfrm>
            <a:off x="914717" y="1019476"/>
            <a:ext cx="7430457" cy="5716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75" dirty="0">
                <a:solidFill>
                  <a:srgbClr val="3F3F3F"/>
                </a:solidFill>
                <a:latin typeface="Calibri"/>
                <a:ea typeface="Calibri"/>
              </a:rPr>
              <a:t>Bilgi</a:t>
            </a:r>
            <a:r>
              <a:rPr lang="en-US" altLang="zh-CN" sz="48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10" dirty="0">
                <a:solidFill>
                  <a:srgbClr val="3F3F3F"/>
                </a:solidFill>
                <a:latin typeface="Calibri"/>
                <a:ea typeface="Calibri"/>
              </a:rPr>
              <a:t>Saklama</a:t>
            </a:r>
            <a:r>
              <a:rPr lang="en-US" altLang="zh-CN" sz="48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85" dirty="0">
                <a:solidFill>
                  <a:srgbClr val="3F3F3F"/>
                </a:solidFill>
                <a:latin typeface="Calibri"/>
                <a:ea typeface="Calibri"/>
              </a:rPr>
              <a:t>Kuralları</a:t>
            </a:r>
            <a:r>
              <a:rPr lang="en-US" altLang="zh-CN" sz="48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29" dirty="0">
                <a:solidFill>
                  <a:srgbClr val="3F3F3F"/>
                </a:solidFill>
                <a:latin typeface="Calibri"/>
                <a:ea typeface="Calibri"/>
              </a:rPr>
              <a:t>2</a:t>
            </a:r>
          </a:p>
          <a:p>
            <a:pPr>
              <a:lnSpc>
                <a:spcPts val="131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Erişimi</a:t>
            </a:r>
            <a:r>
              <a:rPr lang="en-US" altLang="zh-CN" sz="24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genişletmeyin.</a:t>
            </a:r>
          </a:p>
          <a:p>
            <a:pPr marL="0" indent="109219">
              <a:lnSpc>
                <a:spcPct val="100000"/>
              </a:lnSpc>
              <a:spcBef>
                <a:spcPts val="370"/>
              </a:spcBef>
            </a:pPr>
            <a:r>
              <a:rPr lang="en-US" altLang="zh-CN" sz="21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1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Özellikleri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sınıfa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parametre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geçirilen</a:t>
            </a:r>
            <a:r>
              <a:rPr lang="en-US" altLang="zh-CN" sz="21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referanslarla</a:t>
            </a:r>
          </a:p>
          <a:p>
            <a:pPr marL="0" indent="292100">
              <a:lnSpc>
                <a:spcPct val="100000"/>
              </a:lnSpc>
            </a:pP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ilişkilendirmeyin—bunun</a:t>
            </a:r>
            <a:r>
              <a:rPr lang="en-US" altLang="zh-CN" sz="21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yerine</a:t>
            </a:r>
            <a:r>
              <a:rPr lang="en-US" altLang="zh-CN" sz="21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defansif</a:t>
            </a:r>
            <a:r>
              <a:rPr lang="en-US" altLang="zh-CN" sz="21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kopyalarını</a:t>
            </a:r>
            <a:r>
              <a:rPr lang="en-US" altLang="zh-CN" sz="21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oluşturun.</a:t>
            </a:r>
          </a:p>
          <a:p>
            <a:pPr>
              <a:lnSpc>
                <a:spcPts val="755"/>
              </a:lnSpc>
            </a:pPr>
            <a:endParaRPr lang="en-US" dirty="0" smtClean="0"/>
          </a:p>
          <a:p>
            <a:pPr marL="292100" indent="-182880" hangingPunct="0">
              <a:lnSpc>
                <a:spcPct val="95416"/>
              </a:lnSpc>
            </a:pPr>
            <a:r>
              <a:rPr lang="en-US" altLang="zh-CN" sz="21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1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Özelliklere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referans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durumunda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olan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değişkenleri</a:t>
            </a:r>
            <a:r>
              <a:rPr lang="en-US" altLang="zh-CN" sz="2100" spc="-1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parametre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olarak</a:t>
            </a:r>
            <a:r>
              <a:rPr lang="en-US" altLang="zh-CN" sz="21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geçirmeyin</a:t>
            </a:r>
            <a:r>
              <a:rPr lang="en-US" altLang="zh-CN" sz="21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21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geri</a:t>
            </a:r>
            <a:r>
              <a:rPr lang="en-US" altLang="zh-CN" sz="21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döndürmeyin—bunun</a:t>
            </a:r>
            <a:r>
              <a:rPr lang="en-US" altLang="zh-CN" sz="21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yerine</a:t>
            </a:r>
            <a:r>
              <a:rPr lang="en-US" altLang="zh-CN" sz="21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defansif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kopyalarını</a:t>
            </a:r>
            <a:r>
              <a:rPr lang="en-US" altLang="zh-CN" sz="21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geçirin</a:t>
            </a:r>
            <a:r>
              <a:rPr lang="en-US" altLang="zh-CN" sz="21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21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döndürün.</a:t>
            </a:r>
          </a:p>
          <a:p>
            <a:pPr>
              <a:lnSpc>
                <a:spcPts val="490"/>
              </a:lnSpc>
            </a:pPr>
            <a:endParaRPr lang="en-US" dirty="0" smtClean="0"/>
          </a:p>
          <a:p>
            <a:pPr marL="109219" hangingPunct="0">
              <a:lnSpc>
                <a:spcPct val="123749"/>
              </a:lnSpc>
            </a:pPr>
            <a:r>
              <a:rPr lang="en-US" altLang="zh-CN" sz="21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1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Parametreleri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referansla</a:t>
            </a:r>
            <a:r>
              <a:rPr lang="en-US" altLang="zh-CN" sz="2100" spc="-1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geçirmeyin.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1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1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Takma-adlar</a:t>
            </a:r>
            <a:r>
              <a:rPr lang="en-US" altLang="zh-CN" sz="21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kullanmayın.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75"/>
              </a:lnSpc>
            </a:pPr>
            <a:endParaRPr lang="en-US" dirty="0" smtClean="0"/>
          </a:p>
          <a:p>
            <a:pPr marL="0" indent="726725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18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3DA2-B7EF-489C-A6DD-CA0DBA808FAC}" type="datetime1">
              <a:rPr lang="en-US" smtClean="0"/>
              <a:t>4/4/2019</a:t>
            </a:fld>
            <a:endParaRPr lang="en-US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 127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Picture 1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60" y="4084320"/>
            <a:ext cx="1912620" cy="1912620"/>
          </a:xfrm>
          <a:prstGeom prst="rect">
            <a:avLst/>
          </a:prstGeom>
        </p:spPr>
      </p:pic>
      <p:pic>
        <p:nvPicPr>
          <p:cNvPr id="130" name="Picture 1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380" y="4732020"/>
            <a:ext cx="1531620" cy="1440180"/>
          </a:xfrm>
          <a:prstGeom prst="rect">
            <a:avLst/>
          </a:prstGeom>
        </p:spPr>
      </p:pic>
      <p:sp>
        <p:nvSpPr>
          <p:cNvPr id="2" name="Freeform 130"/>
          <p:cNvSpPr/>
          <p:nvPr/>
        </p:nvSpPr>
        <p:spPr>
          <a:xfrm>
            <a:off x="4540250" y="5124450"/>
            <a:ext cx="488950" cy="450850"/>
          </a:xfrm>
          <a:custGeom>
            <a:avLst/>
            <a:gdLst>
              <a:gd name="connsiteX0" fmla="*/ 8890 w 488950"/>
              <a:gd name="connsiteY0" fmla="*/ 181864 h 450850"/>
              <a:gd name="connsiteX1" fmla="*/ 195198 w 488950"/>
              <a:gd name="connsiteY1" fmla="*/ 181864 h 450850"/>
              <a:gd name="connsiteX2" fmla="*/ 252729 w 488950"/>
              <a:gd name="connsiteY2" fmla="*/ 13970 h 450850"/>
              <a:gd name="connsiteX3" fmla="*/ 310260 w 488950"/>
              <a:gd name="connsiteY3" fmla="*/ 181864 h 450850"/>
              <a:gd name="connsiteX4" fmla="*/ 496570 w 488950"/>
              <a:gd name="connsiteY4" fmla="*/ 181864 h 450850"/>
              <a:gd name="connsiteX5" fmla="*/ 345821 w 488950"/>
              <a:gd name="connsiteY5" fmla="*/ 285496 h 450850"/>
              <a:gd name="connsiteX6" fmla="*/ 403478 w 488950"/>
              <a:gd name="connsiteY6" fmla="*/ 453390 h 450850"/>
              <a:gd name="connsiteX7" fmla="*/ 252729 w 488950"/>
              <a:gd name="connsiteY7" fmla="*/ 349631 h 450850"/>
              <a:gd name="connsiteX8" fmla="*/ 101980 w 488950"/>
              <a:gd name="connsiteY8" fmla="*/ 453390 h 450850"/>
              <a:gd name="connsiteX9" fmla="*/ 159639 w 488950"/>
              <a:gd name="connsiteY9" fmla="*/ 285496 h 450850"/>
              <a:gd name="connsiteX10" fmla="*/ 8890 w 488950"/>
              <a:gd name="connsiteY10" fmla="*/ 181864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8950" h="450850">
                <a:moveTo>
                  <a:pt x="8890" y="181864"/>
                </a:moveTo>
                <a:lnTo>
                  <a:pt x="195198" y="181864"/>
                </a:lnTo>
                <a:lnTo>
                  <a:pt x="252729" y="13970"/>
                </a:lnTo>
                <a:lnTo>
                  <a:pt x="310260" y="181864"/>
                </a:lnTo>
                <a:lnTo>
                  <a:pt x="496570" y="181864"/>
                </a:lnTo>
                <a:lnTo>
                  <a:pt x="345821" y="285496"/>
                </a:lnTo>
                <a:lnTo>
                  <a:pt x="403478" y="453390"/>
                </a:lnTo>
                <a:lnTo>
                  <a:pt x="252729" y="349631"/>
                </a:lnTo>
                <a:lnTo>
                  <a:pt x="101980" y="453390"/>
                </a:lnTo>
                <a:lnTo>
                  <a:pt x="159639" y="285496"/>
                </a:lnTo>
                <a:lnTo>
                  <a:pt x="8890" y="181864"/>
                </a:lnTo>
                <a:close/>
              </a:path>
            </a:pathLst>
          </a:custGeom>
          <a:solidFill>
            <a:srgbClr val="1BABE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1"/>
          <p:cNvSpPr/>
          <p:nvPr/>
        </p:nvSpPr>
        <p:spPr>
          <a:xfrm>
            <a:off x="4538979" y="5123179"/>
            <a:ext cx="490219" cy="452119"/>
          </a:xfrm>
          <a:custGeom>
            <a:avLst/>
            <a:gdLst>
              <a:gd name="connsiteX0" fmla="*/ 10160 w 490219"/>
              <a:gd name="connsiteY0" fmla="*/ 183134 h 452119"/>
              <a:gd name="connsiteX1" fmla="*/ 196469 w 490219"/>
              <a:gd name="connsiteY1" fmla="*/ 183134 h 452119"/>
              <a:gd name="connsiteX2" fmla="*/ 254000 w 490219"/>
              <a:gd name="connsiteY2" fmla="*/ 15240 h 452119"/>
              <a:gd name="connsiteX3" fmla="*/ 311530 w 490219"/>
              <a:gd name="connsiteY3" fmla="*/ 183134 h 452119"/>
              <a:gd name="connsiteX4" fmla="*/ 497840 w 490219"/>
              <a:gd name="connsiteY4" fmla="*/ 183134 h 452119"/>
              <a:gd name="connsiteX5" fmla="*/ 347091 w 490219"/>
              <a:gd name="connsiteY5" fmla="*/ 286766 h 452119"/>
              <a:gd name="connsiteX6" fmla="*/ 404748 w 490219"/>
              <a:gd name="connsiteY6" fmla="*/ 454660 h 452119"/>
              <a:gd name="connsiteX7" fmla="*/ 254000 w 490219"/>
              <a:gd name="connsiteY7" fmla="*/ 350901 h 452119"/>
              <a:gd name="connsiteX8" fmla="*/ 103251 w 490219"/>
              <a:gd name="connsiteY8" fmla="*/ 454660 h 452119"/>
              <a:gd name="connsiteX9" fmla="*/ 160909 w 490219"/>
              <a:gd name="connsiteY9" fmla="*/ 286766 h 452119"/>
              <a:gd name="connsiteX10" fmla="*/ 10160 w 490219"/>
              <a:gd name="connsiteY10" fmla="*/ 183134 h 452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0219" h="452119">
                <a:moveTo>
                  <a:pt x="10160" y="183134"/>
                </a:moveTo>
                <a:lnTo>
                  <a:pt x="196469" y="183134"/>
                </a:lnTo>
                <a:lnTo>
                  <a:pt x="254000" y="15240"/>
                </a:lnTo>
                <a:lnTo>
                  <a:pt x="311530" y="183134"/>
                </a:lnTo>
                <a:lnTo>
                  <a:pt x="497840" y="183134"/>
                </a:lnTo>
                <a:lnTo>
                  <a:pt x="347091" y="286766"/>
                </a:lnTo>
                <a:lnTo>
                  <a:pt x="404748" y="454660"/>
                </a:lnTo>
                <a:lnTo>
                  <a:pt x="254000" y="350901"/>
                </a:lnTo>
                <a:lnTo>
                  <a:pt x="103251" y="454660"/>
                </a:lnTo>
                <a:lnTo>
                  <a:pt x="160909" y="286766"/>
                </a:lnTo>
                <a:lnTo>
                  <a:pt x="10160" y="183134"/>
                </a:lnTo>
                <a:close/>
              </a:path>
            </a:pathLst>
          </a:custGeom>
          <a:solidFill>
            <a:srgbClr val="00009F">
              <a:alpha val="0"/>
            </a:srgbClr>
          </a:solidFill>
          <a:ln w="15240">
            <a:solidFill>
              <a:srgbClr val="107CA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2"/>
          <p:cNvSpPr txBox="1"/>
          <p:nvPr/>
        </p:nvSpPr>
        <p:spPr>
          <a:xfrm>
            <a:off x="914717" y="1130934"/>
            <a:ext cx="7187672" cy="3301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000" spc="-80" dirty="0">
                <a:solidFill>
                  <a:srgbClr val="3F3F3F"/>
                </a:solidFill>
                <a:latin typeface="Calibri"/>
                <a:ea typeface="Calibri"/>
              </a:rPr>
              <a:t>Erişimin</a:t>
            </a:r>
            <a:r>
              <a:rPr lang="en-US" altLang="zh-CN" sz="4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80" dirty="0">
                <a:solidFill>
                  <a:srgbClr val="3F3F3F"/>
                </a:solidFill>
                <a:latin typeface="Calibri"/>
                <a:ea typeface="Calibri"/>
              </a:rPr>
              <a:t>Genişletilmesinde</a:t>
            </a:r>
            <a:r>
              <a:rPr lang="en-US" altLang="zh-CN" sz="40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75" dirty="0">
                <a:solidFill>
                  <a:srgbClr val="3F3F3F"/>
                </a:solidFill>
                <a:latin typeface="Calibri"/>
                <a:ea typeface="Calibri"/>
              </a:rPr>
              <a:t>İstisnalar</a:t>
            </a:r>
          </a:p>
          <a:p>
            <a:pPr>
              <a:lnSpc>
                <a:spcPts val="1514"/>
              </a:lnSpc>
            </a:pPr>
            <a:endParaRPr lang="en-US" dirty="0" smtClean="0"/>
          </a:p>
          <a:p>
            <a:pPr marL="0" hangingPunct="0">
              <a:lnSpc>
                <a:spcPct val="95833"/>
              </a:lnSpc>
            </a:pP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Şu</a:t>
            </a:r>
            <a:r>
              <a:rPr lang="en-US" altLang="zh-CN" sz="24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iki</a:t>
            </a:r>
            <a:r>
              <a:rPr lang="en-US" altLang="zh-CN" sz="24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durumda</a:t>
            </a:r>
            <a:r>
              <a:rPr lang="en-US" altLang="zh-CN" sz="24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erişimi</a:t>
            </a:r>
            <a:r>
              <a:rPr lang="en-US" altLang="zh-CN" sz="24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görünürlüğün</a:t>
            </a:r>
            <a:r>
              <a:rPr lang="en-US" altLang="zh-CN" sz="24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ötesine</a:t>
            </a:r>
            <a:r>
              <a:rPr lang="en-US" altLang="zh-CN" sz="24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genişletmek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3F3F3F"/>
                </a:solidFill>
                <a:latin typeface="Calibri"/>
                <a:ea typeface="Calibri"/>
              </a:rPr>
              <a:t>gerekebili</a:t>
            </a:r>
            <a:r>
              <a:rPr lang="en-US" altLang="zh-CN" sz="2400" spc="-5" dirty="0">
                <a:solidFill>
                  <a:srgbClr val="3F3F3F"/>
                </a:solidFill>
                <a:latin typeface="Calibri"/>
                <a:ea typeface="Calibri"/>
              </a:rPr>
              <a:t>r:</a:t>
            </a:r>
          </a:p>
          <a:p>
            <a:pPr marL="292100" indent="-182880" hangingPunct="0">
              <a:lnSpc>
                <a:spcPct val="124166"/>
              </a:lnSpc>
              <a:spcBef>
                <a:spcPts val="185"/>
              </a:spcBef>
            </a:pPr>
            <a:r>
              <a:rPr lang="en-US" altLang="zh-CN" sz="21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1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Modüller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işbirliği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varlığı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paylaşmak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zorunda</a:t>
            </a:r>
            <a:r>
              <a:rPr lang="en-US" altLang="zh-CN" sz="2100" spc="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olabilir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5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Örneğin:</a:t>
            </a:r>
            <a:r>
              <a:rPr lang="en-US" altLang="zh-CN" sz="1800" spc="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1800" spc="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paylaşılan</a:t>
            </a:r>
            <a:r>
              <a:rPr lang="en-US" altLang="zh-CN" sz="1800" spc="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kuyruk</a:t>
            </a:r>
            <a:r>
              <a:rPr lang="en-US" altLang="zh-CN" sz="1800" spc="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(a</a:t>
            </a:r>
            <a:r>
              <a:rPr lang="en-US" altLang="zh-CN" sz="1800" spc="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shared</a:t>
            </a:r>
            <a:r>
              <a:rPr lang="en-US" altLang="zh-CN" sz="1800" spc="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queue)</a:t>
            </a:r>
          </a:p>
          <a:p>
            <a:pPr marL="0" indent="109219">
              <a:lnSpc>
                <a:spcPct val="100000"/>
              </a:lnSpc>
              <a:spcBef>
                <a:spcPts val="379"/>
              </a:spcBef>
            </a:pPr>
            <a:r>
              <a:rPr lang="en-US" altLang="zh-CN" sz="21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1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Birtakım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hedefleri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bilgi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saklamadan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daha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yüksek</a:t>
            </a:r>
            <a:r>
              <a:rPr lang="en-US" altLang="zh-CN" sz="2100" spc="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öneme</a:t>
            </a:r>
          </a:p>
          <a:p>
            <a:pPr marL="0" indent="292100">
              <a:lnSpc>
                <a:spcPct val="100000"/>
              </a:lnSpc>
            </a:pPr>
            <a:r>
              <a:rPr lang="en-US" altLang="zh-CN" sz="2100" spc="-5" dirty="0">
                <a:solidFill>
                  <a:srgbClr val="3F3F3F"/>
                </a:solidFill>
                <a:latin typeface="Calibri"/>
                <a:ea typeface="Calibri"/>
              </a:rPr>
              <a:t>sahip</a:t>
            </a:r>
            <a:r>
              <a:rPr lang="en-US" altLang="zh-CN" sz="21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Calibri"/>
                <a:ea typeface="Calibri"/>
              </a:rPr>
              <a:t>olabilir</a:t>
            </a:r>
          </a:p>
          <a:p>
            <a:pPr>
              <a:lnSpc>
                <a:spcPts val="575"/>
              </a:lnSpc>
            </a:pPr>
            <a:endParaRPr lang="en-US" dirty="0" smtClean="0"/>
          </a:p>
          <a:p>
            <a:pPr marL="0" indent="292100">
              <a:lnSpc>
                <a:spcPct val="100000"/>
              </a:lnSpc>
            </a:pPr>
            <a:r>
              <a:rPr lang="en-US" altLang="zh-CN" sz="1800" spc="1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15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spc="10" dirty="0">
                <a:solidFill>
                  <a:srgbClr val="3F3F3F"/>
                </a:solidFill>
                <a:latin typeface="Calibri"/>
                <a:ea typeface="Calibri"/>
              </a:rPr>
              <a:t>Örneğin:</a:t>
            </a:r>
            <a:r>
              <a:rPr lang="en-US" altLang="zh-CN" sz="18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spc="15" dirty="0">
                <a:solidFill>
                  <a:srgbClr val="3F3F3F"/>
                </a:solidFill>
                <a:latin typeface="Calibri"/>
                <a:ea typeface="Calibri"/>
              </a:rPr>
              <a:t>performans</a:t>
            </a:r>
            <a:r>
              <a:rPr lang="en-US" altLang="zh-CN" sz="18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spc="10" dirty="0">
                <a:solidFill>
                  <a:srgbClr val="3F3F3F"/>
                </a:solidFill>
                <a:latin typeface="Calibri"/>
                <a:ea typeface="Calibri"/>
              </a:rPr>
              <a:t>kısıtları</a:t>
            </a:r>
          </a:p>
        </p:txBody>
      </p:sp>
      <p:sp>
        <p:nvSpPr>
          <p:cNvPr id="133" name="TextBox 133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19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5D86-B39D-4D93-B2ED-CBAF05F62D4C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1402080"/>
            <a:ext cx="7924800" cy="419100"/>
          </a:xfrm>
          <a:prstGeom prst="rect">
            <a:avLst/>
          </a:prstGeom>
        </p:spPr>
      </p:pic>
      <p:sp>
        <p:nvSpPr>
          <p:cNvPr id="2" name="Freeform 10"/>
          <p:cNvSpPr/>
          <p:nvPr/>
        </p:nvSpPr>
        <p:spPr>
          <a:xfrm>
            <a:off x="1390650" y="1797050"/>
            <a:ext cx="793750" cy="577850"/>
          </a:xfrm>
          <a:custGeom>
            <a:avLst/>
            <a:gdLst>
              <a:gd name="connsiteX0" fmla="*/ 10160 w 793750"/>
              <a:gd name="connsiteY0" fmla="*/ 12700 h 577850"/>
              <a:gd name="connsiteX1" fmla="*/ 10160 w 793750"/>
              <a:gd name="connsiteY1" fmla="*/ 581914 h 577850"/>
              <a:gd name="connsiteX2" fmla="*/ 804545 w 793750"/>
              <a:gd name="connsiteY2" fmla="*/ 581914 h 57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750" h="577850">
                <a:moveTo>
                  <a:pt x="10160" y="12700"/>
                </a:moveTo>
                <a:lnTo>
                  <a:pt x="10160" y="581914"/>
                </a:lnTo>
                <a:lnTo>
                  <a:pt x="804545" y="581914"/>
                </a:lnTo>
              </a:path>
            </a:pathLst>
          </a:custGeom>
          <a:ln w="12700">
            <a:solidFill>
              <a:srgbClr val="1287B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2178050" y="2178050"/>
            <a:ext cx="5759450" cy="374650"/>
          </a:xfrm>
          <a:custGeom>
            <a:avLst/>
            <a:gdLst>
              <a:gd name="connsiteX0" fmla="*/ 17779 w 5759450"/>
              <a:gd name="connsiteY0" fmla="*/ 52324 h 374650"/>
              <a:gd name="connsiteX1" fmla="*/ 54864 w 5759450"/>
              <a:gd name="connsiteY1" fmla="*/ 15240 h 374650"/>
              <a:gd name="connsiteX2" fmla="*/ 5731256 w 5759450"/>
              <a:gd name="connsiteY2" fmla="*/ 15240 h 374650"/>
              <a:gd name="connsiteX3" fmla="*/ 5768340 w 5759450"/>
              <a:gd name="connsiteY3" fmla="*/ 52324 h 374650"/>
              <a:gd name="connsiteX4" fmla="*/ 5768340 w 5759450"/>
              <a:gd name="connsiteY4" fmla="*/ 348996 h 374650"/>
              <a:gd name="connsiteX5" fmla="*/ 5731256 w 5759450"/>
              <a:gd name="connsiteY5" fmla="*/ 386080 h 374650"/>
              <a:gd name="connsiteX6" fmla="*/ 54864 w 5759450"/>
              <a:gd name="connsiteY6" fmla="*/ 386080 h 374650"/>
              <a:gd name="connsiteX7" fmla="*/ 17779 w 5759450"/>
              <a:gd name="connsiteY7" fmla="*/ 348996 h 374650"/>
              <a:gd name="connsiteX8" fmla="*/ 17779 w 5759450"/>
              <a:gd name="connsiteY8" fmla="*/ 52324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59450" h="374650">
                <a:moveTo>
                  <a:pt x="17779" y="52324"/>
                </a:moveTo>
                <a:cubicBezTo>
                  <a:pt x="17779" y="31877"/>
                  <a:pt x="34417" y="15240"/>
                  <a:pt x="54864" y="15240"/>
                </a:cubicBezTo>
                <a:lnTo>
                  <a:pt x="5731256" y="15240"/>
                </a:lnTo>
                <a:cubicBezTo>
                  <a:pt x="5751703" y="15240"/>
                  <a:pt x="5768340" y="31877"/>
                  <a:pt x="5768340" y="52324"/>
                </a:cubicBezTo>
                <a:lnTo>
                  <a:pt x="5768340" y="348996"/>
                </a:lnTo>
                <a:cubicBezTo>
                  <a:pt x="5768340" y="369443"/>
                  <a:pt x="5751703" y="386080"/>
                  <a:pt x="5731256" y="386080"/>
                </a:cubicBezTo>
                <a:lnTo>
                  <a:pt x="54864" y="386080"/>
                </a:lnTo>
                <a:cubicBezTo>
                  <a:pt x="34417" y="386080"/>
                  <a:pt x="17779" y="369443"/>
                  <a:pt x="17779" y="348996"/>
                </a:cubicBezTo>
                <a:lnTo>
                  <a:pt x="17779" y="52324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270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390650" y="1797050"/>
            <a:ext cx="806450" cy="1060450"/>
          </a:xfrm>
          <a:custGeom>
            <a:avLst/>
            <a:gdLst>
              <a:gd name="connsiteX0" fmla="*/ 10160 w 806450"/>
              <a:gd name="connsiteY0" fmla="*/ 12700 h 1060450"/>
              <a:gd name="connsiteX1" fmla="*/ 10160 w 806450"/>
              <a:gd name="connsiteY1" fmla="*/ 1072261 h 1060450"/>
              <a:gd name="connsiteX2" fmla="*/ 807466 w 806450"/>
              <a:gd name="connsiteY2" fmla="*/ 1072261 h 106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450" h="1060450">
                <a:moveTo>
                  <a:pt x="10160" y="12700"/>
                </a:moveTo>
                <a:lnTo>
                  <a:pt x="10160" y="1072261"/>
                </a:lnTo>
                <a:lnTo>
                  <a:pt x="807466" y="1072261"/>
                </a:lnTo>
              </a:path>
            </a:pathLst>
          </a:custGeom>
          <a:ln w="12700">
            <a:solidFill>
              <a:srgbClr val="1287B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2190750" y="2660650"/>
            <a:ext cx="5759450" cy="400050"/>
          </a:xfrm>
          <a:custGeom>
            <a:avLst/>
            <a:gdLst>
              <a:gd name="connsiteX0" fmla="*/ 7620 w 5759450"/>
              <a:gd name="connsiteY0" fmla="*/ 53848 h 400050"/>
              <a:gd name="connsiteX1" fmla="*/ 46227 w 5759450"/>
              <a:gd name="connsiteY1" fmla="*/ 15240 h 400050"/>
              <a:gd name="connsiteX2" fmla="*/ 5722111 w 5759450"/>
              <a:gd name="connsiteY2" fmla="*/ 15240 h 400050"/>
              <a:gd name="connsiteX3" fmla="*/ 5760719 w 5759450"/>
              <a:gd name="connsiteY3" fmla="*/ 53848 h 400050"/>
              <a:gd name="connsiteX4" fmla="*/ 5760719 w 5759450"/>
              <a:gd name="connsiteY4" fmla="*/ 362712 h 400050"/>
              <a:gd name="connsiteX5" fmla="*/ 5722111 w 5759450"/>
              <a:gd name="connsiteY5" fmla="*/ 401320 h 400050"/>
              <a:gd name="connsiteX6" fmla="*/ 46227 w 5759450"/>
              <a:gd name="connsiteY6" fmla="*/ 401320 h 400050"/>
              <a:gd name="connsiteX7" fmla="*/ 7620 w 5759450"/>
              <a:gd name="connsiteY7" fmla="*/ 362712 h 400050"/>
              <a:gd name="connsiteX8" fmla="*/ 7620 w 5759450"/>
              <a:gd name="connsiteY8" fmla="*/ 53848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59450" h="400050">
                <a:moveTo>
                  <a:pt x="7620" y="53848"/>
                </a:moveTo>
                <a:cubicBezTo>
                  <a:pt x="7620" y="32512"/>
                  <a:pt x="24892" y="15240"/>
                  <a:pt x="46227" y="15240"/>
                </a:cubicBezTo>
                <a:lnTo>
                  <a:pt x="5722111" y="15240"/>
                </a:lnTo>
                <a:cubicBezTo>
                  <a:pt x="5743447" y="15240"/>
                  <a:pt x="5760719" y="32512"/>
                  <a:pt x="5760719" y="53848"/>
                </a:cubicBezTo>
                <a:lnTo>
                  <a:pt x="5760719" y="362712"/>
                </a:lnTo>
                <a:cubicBezTo>
                  <a:pt x="5760719" y="384048"/>
                  <a:pt x="5743447" y="401320"/>
                  <a:pt x="5722111" y="401320"/>
                </a:cubicBezTo>
                <a:lnTo>
                  <a:pt x="46227" y="401320"/>
                </a:lnTo>
                <a:cubicBezTo>
                  <a:pt x="24892" y="401320"/>
                  <a:pt x="7620" y="384048"/>
                  <a:pt x="7620" y="362712"/>
                </a:cubicBezTo>
                <a:lnTo>
                  <a:pt x="7620" y="5384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270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390650" y="1797050"/>
            <a:ext cx="806450" cy="1530350"/>
          </a:xfrm>
          <a:custGeom>
            <a:avLst/>
            <a:gdLst>
              <a:gd name="connsiteX0" fmla="*/ 10160 w 806450"/>
              <a:gd name="connsiteY0" fmla="*/ 12700 h 1530350"/>
              <a:gd name="connsiteX1" fmla="*/ 10160 w 806450"/>
              <a:gd name="connsiteY1" fmla="*/ 1538478 h 1530350"/>
              <a:gd name="connsiteX2" fmla="*/ 816229 w 806450"/>
              <a:gd name="connsiteY2" fmla="*/ 1538478 h 153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450" h="1530350">
                <a:moveTo>
                  <a:pt x="10160" y="12700"/>
                </a:moveTo>
                <a:lnTo>
                  <a:pt x="10160" y="1538478"/>
                </a:lnTo>
                <a:lnTo>
                  <a:pt x="816229" y="1538478"/>
                </a:lnTo>
              </a:path>
            </a:pathLst>
          </a:custGeom>
          <a:ln w="12700">
            <a:solidFill>
              <a:srgbClr val="1287B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2190750" y="3155950"/>
            <a:ext cx="5746750" cy="349250"/>
          </a:xfrm>
          <a:custGeom>
            <a:avLst/>
            <a:gdLst>
              <a:gd name="connsiteX0" fmla="*/ 15239 w 5746750"/>
              <a:gd name="connsiteY0" fmla="*/ 41910 h 349250"/>
              <a:gd name="connsiteX1" fmla="*/ 49529 w 5746750"/>
              <a:gd name="connsiteY1" fmla="*/ 7620 h 349250"/>
              <a:gd name="connsiteX2" fmla="*/ 5716269 w 5746750"/>
              <a:gd name="connsiteY2" fmla="*/ 7620 h 349250"/>
              <a:gd name="connsiteX3" fmla="*/ 5750559 w 5746750"/>
              <a:gd name="connsiteY3" fmla="*/ 41910 h 349250"/>
              <a:gd name="connsiteX4" fmla="*/ 5750559 w 5746750"/>
              <a:gd name="connsiteY4" fmla="*/ 316230 h 349250"/>
              <a:gd name="connsiteX5" fmla="*/ 5716269 w 5746750"/>
              <a:gd name="connsiteY5" fmla="*/ 350520 h 349250"/>
              <a:gd name="connsiteX6" fmla="*/ 49529 w 5746750"/>
              <a:gd name="connsiteY6" fmla="*/ 350520 h 349250"/>
              <a:gd name="connsiteX7" fmla="*/ 15239 w 5746750"/>
              <a:gd name="connsiteY7" fmla="*/ 316230 h 349250"/>
              <a:gd name="connsiteX8" fmla="*/ 15239 w 5746750"/>
              <a:gd name="connsiteY8" fmla="*/ 4191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6750" h="349250">
                <a:moveTo>
                  <a:pt x="15239" y="41910"/>
                </a:moveTo>
                <a:cubicBezTo>
                  <a:pt x="15239" y="22987"/>
                  <a:pt x="30607" y="7620"/>
                  <a:pt x="49529" y="7620"/>
                </a:cubicBezTo>
                <a:lnTo>
                  <a:pt x="5716269" y="7620"/>
                </a:lnTo>
                <a:cubicBezTo>
                  <a:pt x="5735193" y="7620"/>
                  <a:pt x="5750559" y="22987"/>
                  <a:pt x="5750559" y="41910"/>
                </a:cubicBezTo>
                <a:lnTo>
                  <a:pt x="5750559" y="316230"/>
                </a:lnTo>
                <a:cubicBezTo>
                  <a:pt x="5750559" y="335153"/>
                  <a:pt x="5735193" y="350520"/>
                  <a:pt x="5716269" y="350520"/>
                </a:cubicBezTo>
                <a:lnTo>
                  <a:pt x="49529" y="350520"/>
                </a:lnTo>
                <a:cubicBezTo>
                  <a:pt x="30607" y="350520"/>
                  <a:pt x="15239" y="335153"/>
                  <a:pt x="15239" y="316230"/>
                </a:cubicBezTo>
                <a:lnTo>
                  <a:pt x="15239" y="4191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270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390650" y="1797050"/>
            <a:ext cx="793750" cy="2000250"/>
          </a:xfrm>
          <a:custGeom>
            <a:avLst/>
            <a:gdLst>
              <a:gd name="connsiteX0" fmla="*/ 10160 w 793750"/>
              <a:gd name="connsiteY0" fmla="*/ 12700 h 2000250"/>
              <a:gd name="connsiteX1" fmla="*/ 10160 w 793750"/>
              <a:gd name="connsiteY1" fmla="*/ 2001901 h 2000250"/>
              <a:gd name="connsiteX2" fmla="*/ 805433 w 793750"/>
              <a:gd name="connsiteY2" fmla="*/ 2001901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750" h="2000250">
                <a:moveTo>
                  <a:pt x="10160" y="12700"/>
                </a:moveTo>
                <a:lnTo>
                  <a:pt x="10160" y="2001901"/>
                </a:lnTo>
                <a:lnTo>
                  <a:pt x="805433" y="2001901"/>
                </a:lnTo>
              </a:path>
            </a:pathLst>
          </a:custGeom>
          <a:ln w="12700">
            <a:solidFill>
              <a:srgbClr val="1287B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2178050" y="3600450"/>
            <a:ext cx="5759450" cy="374650"/>
          </a:xfrm>
          <a:custGeom>
            <a:avLst/>
            <a:gdLst>
              <a:gd name="connsiteX0" fmla="*/ 17779 w 5759450"/>
              <a:gd name="connsiteY0" fmla="*/ 49784 h 374650"/>
              <a:gd name="connsiteX1" fmla="*/ 54864 w 5759450"/>
              <a:gd name="connsiteY1" fmla="*/ 12700 h 374650"/>
              <a:gd name="connsiteX2" fmla="*/ 5733795 w 5759450"/>
              <a:gd name="connsiteY2" fmla="*/ 12700 h 374650"/>
              <a:gd name="connsiteX3" fmla="*/ 5770880 w 5759450"/>
              <a:gd name="connsiteY3" fmla="*/ 49784 h 374650"/>
              <a:gd name="connsiteX4" fmla="*/ 5770880 w 5759450"/>
              <a:gd name="connsiteY4" fmla="*/ 346456 h 374650"/>
              <a:gd name="connsiteX5" fmla="*/ 5733795 w 5759450"/>
              <a:gd name="connsiteY5" fmla="*/ 383540 h 374650"/>
              <a:gd name="connsiteX6" fmla="*/ 54864 w 5759450"/>
              <a:gd name="connsiteY6" fmla="*/ 383540 h 374650"/>
              <a:gd name="connsiteX7" fmla="*/ 17779 w 5759450"/>
              <a:gd name="connsiteY7" fmla="*/ 346456 h 374650"/>
              <a:gd name="connsiteX8" fmla="*/ 17779 w 5759450"/>
              <a:gd name="connsiteY8" fmla="*/ 49784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59450" h="374650">
                <a:moveTo>
                  <a:pt x="17779" y="49784"/>
                </a:moveTo>
                <a:cubicBezTo>
                  <a:pt x="17779" y="29337"/>
                  <a:pt x="34417" y="12700"/>
                  <a:pt x="54864" y="12700"/>
                </a:cubicBezTo>
                <a:lnTo>
                  <a:pt x="5733795" y="12700"/>
                </a:lnTo>
                <a:cubicBezTo>
                  <a:pt x="5754243" y="12700"/>
                  <a:pt x="5770880" y="29337"/>
                  <a:pt x="5770880" y="49784"/>
                </a:cubicBezTo>
                <a:lnTo>
                  <a:pt x="5770880" y="346456"/>
                </a:lnTo>
                <a:cubicBezTo>
                  <a:pt x="5770880" y="366903"/>
                  <a:pt x="5754243" y="383540"/>
                  <a:pt x="5733795" y="383540"/>
                </a:cubicBezTo>
                <a:lnTo>
                  <a:pt x="54864" y="383540"/>
                </a:lnTo>
                <a:cubicBezTo>
                  <a:pt x="34417" y="383540"/>
                  <a:pt x="17779" y="366903"/>
                  <a:pt x="17779" y="346456"/>
                </a:cubicBezTo>
                <a:lnTo>
                  <a:pt x="17779" y="49784"/>
                </a:lnTo>
                <a:close/>
              </a:path>
            </a:pathLst>
          </a:custGeom>
          <a:solidFill>
            <a:srgbClr val="000047">
              <a:alpha val="0"/>
            </a:srgbClr>
          </a:solidFill>
          <a:ln w="1270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390650" y="1797050"/>
            <a:ext cx="793750" cy="2432050"/>
          </a:xfrm>
          <a:custGeom>
            <a:avLst/>
            <a:gdLst>
              <a:gd name="connsiteX0" fmla="*/ 10160 w 793750"/>
              <a:gd name="connsiteY0" fmla="*/ 12700 h 2432050"/>
              <a:gd name="connsiteX1" fmla="*/ 10160 w 793750"/>
              <a:gd name="connsiteY1" fmla="*/ 2436749 h 2432050"/>
              <a:gd name="connsiteX2" fmla="*/ 805433 w 793750"/>
              <a:gd name="connsiteY2" fmla="*/ 2436749 h 24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750" h="2432050">
                <a:moveTo>
                  <a:pt x="10160" y="12700"/>
                </a:moveTo>
                <a:lnTo>
                  <a:pt x="10160" y="2436749"/>
                </a:lnTo>
                <a:lnTo>
                  <a:pt x="805433" y="2436749"/>
                </a:lnTo>
              </a:path>
            </a:pathLst>
          </a:custGeom>
          <a:ln w="12700">
            <a:solidFill>
              <a:srgbClr val="1287B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2178050" y="4032250"/>
            <a:ext cx="5759450" cy="374650"/>
          </a:xfrm>
          <a:custGeom>
            <a:avLst/>
            <a:gdLst>
              <a:gd name="connsiteX0" fmla="*/ 17779 w 5759450"/>
              <a:gd name="connsiteY0" fmla="*/ 52324 h 374650"/>
              <a:gd name="connsiteX1" fmla="*/ 54864 w 5759450"/>
              <a:gd name="connsiteY1" fmla="*/ 15240 h 374650"/>
              <a:gd name="connsiteX2" fmla="*/ 5733795 w 5759450"/>
              <a:gd name="connsiteY2" fmla="*/ 15240 h 374650"/>
              <a:gd name="connsiteX3" fmla="*/ 5770880 w 5759450"/>
              <a:gd name="connsiteY3" fmla="*/ 52324 h 374650"/>
              <a:gd name="connsiteX4" fmla="*/ 5770880 w 5759450"/>
              <a:gd name="connsiteY4" fmla="*/ 348996 h 374650"/>
              <a:gd name="connsiteX5" fmla="*/ 5733795 w 5759450"/>
              <a:gd name="connsiteY5" fmla="*/ 386080 h 374650"/>
              <a:gd name="connsiteX6" fmla="*/ 54864 w 5759450"/>
              <a:gd name="connsiteY6" fmla="*/ 386080 h 374650"/>
              <a:gd name="connsiteX7" fmla="*/ 17779 w 5759450"/>
              <a:gd name="connsiteY7" fmla="*/ 348996 h 374650"/>
              <a:gd name="connsiteX8" fmla="*/ 17779 w 5759450"/>
              <a:gd name="connsiteY8" fmla="*/ 52324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59450" h="374650">
                <a:moveTo>
                  <a:pt x="17779" y="52324"/>
                </a:moveTo>
                <a:cubicBezTo>
                  <a:pt x="17779" y="31877"/>
                  <a:pt x="34417" y="15240"/>
                  <a:pt x="54864" y="15240"/>
                </a:cubicBezTo>
                <a:lnTo>
                  <a:pt x="5733795" y="15240"/>
                </a:lnTo>
                <a:cubicBezTo>
                  <a:pt x="5754243" y="15240"/>
                  <a:pt x="5770880" y="31877"/>
                  <a:pt x="5770880" y="52324"/>
                </a:cubicBezTo>
                <a:lnTo>
                  <a:pt x="5770880" y="348996"/>
                </a:lnTo>
                <a:cubicBezTo>
                  <a:pt x="5770880" y="369443"/>
                  <a:pt x="5754243" y="386080"/>
                  <a:pt x="5733795" y="386080"/>
                </a:cubicBezTo>
                <a:lnTo>
                  <a:pt x="54864" y="386080"/>
                </a:lnTo>
                <a:cubicBezTo>
                  <a:pt x="34417" y="386080"/>
                  <a:pt x="17779" y="369443"/>
                  <a:pt x="17779" y="348996"/>
                </a:cubicBezTo>
                <a:lnTo>
                  <a:pt x="17779" y="52324"/>
                </a:lnTo>
                <a:close/>
              </a:path>
            </a:pathLst>
          </a:custGeom>
          <a:solidFill>
            <a:srgbClr val="000089">
              <a:alpha val="0"/>
            </a:srgbClr>
          </a:solidFill>
          <a:ln w="1270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1390650" y="1797050"/>
            <a:ext cx="793750" cy="2863850"/>
          </a:xfrm>
          <a:custGeom>
            <a:avLst/>
            <a:gdLst>
              <a:gd name="connsiteX0" fmla="*/ 10160 w 793750"/>
              <a:gd name="connsiteY0" fmla="*/ 12700 h 2863850"/>
              <a:gd name="connsiteX1" fmla="*/ 10160 w 793750"/>
              <a:gd name="connsiteY1" fmla="*/ 2871597 h 2863850"/>
              <a:gd name="connsiteX2" fmla="*/ 805433 w 793750"/>
              <a:gd name="connsiteY2" fmla="*/ 2871597 h 286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750" h="2863850">
                <a:moveTo>
                  <a:pt x="10160" y="12700"/>
                </a:moveTo>
                <a:lnTo>
                  <a:pt x="10160" y="2871597"/>
                </a:lnTo>
                <a:lnTo>
                  <a:pt x="805433" y="2871597"/>
                </a:lnTo>
              </a:path>
            </a:pathLst>
          </a:custGeom>
          <a:ln w="12700">
            <a:solidFill>
              <a:srgbClr val="1287B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2178050" y="4464050"/>
            <a:ext cx="5759450" cy="387350"/>
          </a:xfrm>
          <a:custGeom>
            <a:avLst/>
            <a:gdLst>
              <a:gd name="connsiteX0" fmla="*/ 17779 w 5759450"/>
              <a:gd name="connsiteY0" fmla="*/ 54864 h 387350"/>
              <a:gd name="connsiteX1" fmla="*/ 54864 w 5759450"/>
              <a:gd name="connsiteY1" fmla="*/ 17780 h 387350"/>
              <a:gd name="connsiteX2" fmla="*/ 5733795 w 5759450"/>
              <a:gd name="connsiteY2" fmla="*/ 17780 h 387350"/>
              <a:gd name="connsiteX3" fmla="*/ 5770880 w 5759450"/>
              <a:gd name="connsiteY3" fmla="*/ 54864 h 387350"/>
              <a:gd name="connsiteX4" fmla="*/ 5770880 w 5759450"/>
              <a:gd name="connsiteY4" fmla="*/ 351536 h 387350"/>
              <a:gd name="connsiteX5" fmla="*/ 5733795 w 5759450"/>
              <a:gd name="connsiteY5" fmla="*/ 388620 h 387350"/>
              <a:gd name="connsiteX6" fmla="*/ 54864 w 5759450"/>
              <a:gd name="connsiteY6" fmla="*/ 388620 h 387350"/>
              <a:gd name="connsiteX7" fmla="*/ 17779 w 5759450"/>
              <a:gd name="connsiteY7" fmla="*/ 351536 h 387350"/>
              <a:gd name="connsiteX8" fmla="*/ 17779 w 5759450"/>
              <a:gd name="connsiteY8" fmla="*/ 54864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59450" h="387350">
                <a:moveTo>
                  <a:pt x="17779" y="54864"/>
                </a:moveTo>
                <a:cubicBezTo>
                  <a:pt x="17779" y="34417"/>
                  <a:pt x="34417" y="17780"/>
                  <a:pt x="54864" y="17780"/>
                </a:cubicBezTo>
                <a:lnTo>
                  <a:pt x="5733795" y="17780"/>
                </a:lnTo>
                <a:cubicBezTo>
                  <a:pt x="5754243" y="17780"/>
                  <a:pt x="5770880" y="34417"/>
                  <a:pt x="5770880" y="54864"/>
                </a:cubicBezTo>
                <a:lnTo>
                  <a:pt x="5770880" y="351536"/>
                </a:lnTo>
                <a:cubicBezTo>
                  <a:pt x="5770880" y="371983"/>
                  <a:pt x="5754243" y="388620"/>
                  <a:pt x="5733795" y="388620"/>
                </a:cubicBezTo>
                <a:lnTo>
                  <a:pt x="54864" y="388620"/>
                </a:lnTo>
                <a:cubicBezTo>
                  <a:pt x="34417" y="388620"/>
                  <a:pt x="17779" y="371983"/>
                  <a:pt x="17779" y="351536"/>
                </a:cubicBezTo>
                <a:lnTo>
                  <a:pt x="17779" y="54864"/>
                </a:lnTo>
                <a:close/>
              </a:path>
            </a:pathLst>
          </a:custGeom>
          <a:solidFill>
            <a:srgbClr val="000047">
              <a:alpha val="0"/>
            </a:srgbClr>
          </a:solidFill>
          <a:ln w="1270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1390650" y="1797050"/>
            <a:ext cx="793750" cy="3295650"/>
          </a:xfrm>
          <a:custGeom>
            <a:avLst/>
            <a:gdLst>
              <a:gd name="connsiteX0" fmla="*/ 10160 w 793750"/>
              <a:gd name="connsiteY0" fmla="*/ 12700 h 3295650"/>
              <a:gd name="connsiteX1" fmla="*/ 10160 w 793750"/>
              <a:gd name="connsiteY1" fmla="*/ 3306445 h 3295650"/>
              <a:gd name="connsiteX2" fmla="*/ 805433 w 793750"/>
              <a:gd name="connsiteY2" fmla="*/ 3306445 h 329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750" h="3295650">
                <a:moveTo>
                  <a:pt x="10160" y="12700"/>
                </a:moveTo>
                <a:lnTo>
                  <a:pt x="10160" y="3306445"/>
                </a:lnTo>
                <a:lnTo>
                  <a:pt x="805433" y="3306445"/>
                </a:lnTo>
              </a:path>
            </a:pathLst>
          </a:custGeom>
          <a:ln w="12700">
            <a:solidFill>
              <a:srgbClr val="1287B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2178050" y="4908550"/>
            <a:ext cx="5759450" cy="374650"/>
          </a:xfrm>
          <a:custGeom>
            <a:avLst/>
            <a:gdLst>
              <a:gd name="connsiteX0" fmla="*/ 17779 w 5759450"/>
              <a:gd name="connsiteY0" fmla="*/ 44958 h 374650"/>
              <a:gd name="connsiteX1" fmla="*/ 55117 w 5759450"/>
              <a:gd name="connsiteY1" fmla="*/ 7620 h 374650"/>
              <a:gd name="connsiteX2" fmla="*/ 5733542 w 5759450"/>
              <a:gd name="connsiteY2" fmla="*/ 7620 h 374650"/>
              <a:gd name="connsiteX3" fmla="*/ 5770880 w 5759450"/>
              <a:gd name="connsiteY3" fmla="*/ 44958 h 374650"/>
              <a:gd name="connsiteX4" fmla="*/ 5770880 w 5759450"/>
              <a:gd name="connsiteY4" fmla="*/ 343662 h 374650"/>
              <a:gd name="connsiteX5" fmla="*/ 5733542 w 5759450"/>
              <a:gd name="connsiteY5" fmla="*/ 381000 h 374650"/>
              <a:gd name="connsiteX6" fmla="*/ 55117 w 5759450"/>
              <a:gd name="connsiteY6" fmla="*/ 381000 h 374650"/>
              <a:gd name="connsiteX7" fmla="*/ 17779 w 5759450"/>
              <a:gd name="connsiteY7" fmla="*/ 343662 h 374650"/>
              <a:gd name="connsiteX8" fmla="*/ 17779 w 5759450"/>
              <a:gd name="connsiteY8" fmla="*/ 44958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59450" h="374650">
                <a:moveTo>
                  <a:pt x="17779" y="44958"/>
                </a:moveTo>
                <a:cubicBezTo>
                  <a:pt x="17779" y="24384"/>
                  <a:pt x="34544" y="7620"/>
                  <a:pt x="55117" y="7620"/>
                </a:cubicBezTo>
                <a:lnTo>
                  <a:pt x="5733542" y="7620"/>
                </a:lnTo>
                <a:cubicBezTo>
                  <a:pt x="5754116" y="7620"/>
                  <a:pt x="5770880" y="24384"/>
                  <a:pt x="5770880" y="44958"/>
                </a:cubicBezTo>
                <a:lnTo>
                  <a:pt x="5770880" y="343662"/>
                </a:lnTo>
                <a:cubicBezTo>
                  <a:pt x="5770880" y="364236"/>
                  <a:pt x="5754116" y="381000"/>
                  <a:pt x="5733542" y="381000"/>
                </a:cubicBezTo>
                <a:lnTo>
                  <a:pt x="55117" y="381000"/>
                </a:lnTo>
                <a:cubicBezTo>
                  <a:pt x="34544" y="381000"/>
                  <a:pt x="17779" y="364236"/>
                  <a:pt x="17779" y="343662"/>
                </a:cubicBezTo>
                <a:lnTo>
                  <a:pt x="17779" y="4495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270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4"/>
          <p:cNvSpPr txBox="1"/>
          <p:nvPr/>
        </p:nvSpPr>
        <p:spPr>
          <a:xfrm>
            <a:off x="2258441" y="1400349"/>
            <a:ext cx="5689172" cy="3928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820038">
              <a:lnSpc>
                <a:spcPct val="100000"/>
              </a:lnSpc>
            </a:pPr>
            <a:r>
              <a:rPr lang="en-US" altLang="zh-CN" sz="3000" b="1" dirty="0">
                <a:solidFill>
                  <a:srgbClr val="000000"/>
                </a:solidFill>
                <a:latin typeface="Calibri"/>
                <a:ea typeface="Calibri"/>
              </a:rPr>
              <a:t>Bu</a:t>
            </a:r>
            <a:r>
              <a:rPr lang="en-US" altLang="zh-CN" sz="30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3000" b="1" dirty="0">
                <a:solidFill>
                  <a:srgbClr val="000000"/>
                </a:solidFill>
                <a:latin typeface="Calibri"/>
                <a:ea typeface="Calibri"/>
              </a:rPr>
              <a:t>Haftaki</a:t>
            </a:r>
            <a:r>
              <a:rPr lang="en-US" altLang="zh-CN" sz="3000" b="1" spc="-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3000" b="1" dirty="0">
                <a:solidFill>
                  <a:srgbClr val="000000"/>
                </a:solidFill>
                <a:latin typeface="Calibri"/>
                <a:ea typeface="Calibri"/>
              </a:rPr>
              <a:t>Konular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25"/>
              </a:lnSpc>
            </a:pPr>
            <a:endParaRPr lang="en-US" dirty="0" smtClean="0"/>
          </a:p>
          <a:p>
            <a:pPr marL="0" hangingPunct="0">
              <a:lnSpc>
                <a:spcPct val="165833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</a:rPr>
              <a:t>İsimler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</a:rPr>
              <a:t>ve</a:t>
            </a:r>
            <a:r>
              <a:rPr lang="en-US" altLang="zh-CN" sz="180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</a:rPr>
              <a:t>Görünürlük…………………………..……………………….…...7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</a:rPr>
              <a:t>Bilgi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</a:rPr>
              <a:t>Saklama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</a:rPr>
              <a:t>ve</a:t>
            </a:r>
            <a:r>
              <a:rPr lang="en-US" altLang="zh-CN" sz="180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</a:rPr>
              <a:t>Erişim……………………………..….…………..........16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spc="-5" dirty="0">
                <a:solidFill>
                  <a:srgbClr val="000000"/>
                </a:solidFill>
                <a:latin typeface="Calibri"/>
                <a:ea typeface="Calibri"/>
              </a:rPr>
              <a:t>Operasyon</a:t>
            </a:r>
            <a:r>
              <a:rPr lang="en-US" altLang="zh-CN" sz="18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spc="-5" dirty="0">
                <a:solidFill>
                  <a:srgbClr val="000000"/>
                </a:solidFill>
                <a:latin typeface="Calibri"/>
                <a:ea typeface="Calibri"/>
              </a:rPr>
              <a:t>Spesifikasyonu</a:t>
            </a:r>
            <a:r>
              <a:rPr lang="en-US" altLang="zh-CN" sz="18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</a:rPr>
              <a:t>(Op</a:t>
            </a:r>
            <a:r>
              <a:rPr lang="en-US" altLang="zh-CN" sz="1800" spc="-5" dirty="0">
                <a:solidFill>
                  <a:srgbClr val="000000"/>
                </a:solidFill>
                <a:latin typeface="Calibri"/>
                <a:ea typeface="Calibri"/>
              </a:rPr>
              <a:t>-Spec)……………………….……….24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</a:rPr>
              <a:t>Bildirimsel</a:t>
            </a:r>
            <a:r>
              <a:rPr lang="en-US" altLang="zh-CN" sz="1800" spc="-1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</a:rPr>
              <a:t>Spesifikasyonun</a:t>
            </a:r>
            <a:r>
              <a:rPr lang="en-US" altLang="zh-CN" sz="1800" spc="-1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</a:rPr>
              <a:t>Avantajları………………….……….…26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</a:rPr>
              <a:t>Sözleşme</a:t>
            </a:r>
            <a:r>
              <a:rPr lang="en-US" altLang="zh-CN" sz="180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</a:rPr>
              <a:t>ile</a:t>
            </a:r>
            <a:r>
              <a:rPr lang="en-US" altLang="zh-CN" sz="180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</a:rPr>
              <a:t>Tasarım</a:t>
            </a:r>
            <a:r>
              <a:rPr lang="en-US" altLang="zh-CN" sz="180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</a:rPr>
              <a:t>(Design</a:t>
            </a:r>
            <a:r>
              <a:rPr lang="en-US" altLang="zh-CN" sz="180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80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</a:rPr>
              <a:t>Contract)……….…………….…27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ea typeface="Calibri"/>
              </a:rPr>
              <a:t>Algoritma</a:t>
            </a:r>
            <a:r>
              <a:rPr lang="en-US" altLang="zh-CN" sz="1800" spc="-18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spc="5" dirty="0">
                <a:solidFill>
                  <a:srgbClr val="000000"/>
                </a:solidFill>
                <a:latin typeface="Calibri"/>
                <a:ea typeface="Calibri"/>
              </a:rPr>
              <a:t>Spesifikasyonu……………………………………………….…36</a:t>
            </a:r>
            <a:r>
              <a:rPr lang="en-US" altLang="zh-CN" sz="1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spc="-5" dirty="0">
                <a:solidFill>
                  <a:srgbClr val="000000"/>
                </a:solidFill>
                <a:latin typeface="Calibri"/>
                <a:ea typeface="Calibri"/>
              </a:rPr>
              <a:t>Tasarımın</a:t>
            </a:r>
            <a:r>
              <a:rPr lang="en-US" altLang="zh-CN" sz="1800" spc="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spc="-10" dirty="0">
                <a:solidFill>
                  <a:srgbClr val="000000"/>
                </a:solidFill>
                <a:latin typeface="Calibri"/>
                <a:ea typeface="Calibri"/>
              </a:rPr>
              <a:t>Tamamlanması……………………………………………….…43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250555" y="6575742"/>
            <a:ext cx="195229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FEFEFE"/>
                </a:solidFill>
                <a:latin typeface="Calibri"/>
                <a:ea typeface="Calibri"/>
              </a:rPr>
              <a:t>2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6057-80FF-49D7-9492-256E6A64145D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36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7"/>
          <p:cNvSpPr txBox="1"/>
          <p:nvPr/>
        </p:nvSpPr>
        <p:spPr>
          <a:xfrm>
            <a:off x="823277" y="1019476"/>
            <a:ext cx="7508207" cy="5716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109" dirty="0">
                <a:solidFill>
                  <a:srgbClr val="3F3F3F"/>
                </a:solidFill>
                <a:latin typeface="Calibri"/>
                <a:ea typeface="Calibri"/>
              </a:rPr>
              <a:t>Ö</a:t>
            </a:r>
            <a:r>
              <a:rPr lang="en-US" altLang="zh-CN" sz="4800" spc="-104" dirty="0">
                <a:solidFill>
                  <a:srgbClr val="3F3F3F"/>
                </a:solidFill>
                <a:latin typeface="Calibri"/>
                <a:ea typeface="Calibri"/>
              </a:rPr>
              <a:t>zet</a:t>
            </a:r>
          </a:p>
          <a:p>
            <a:pPr>
              <a:lnSpc>
                <a:spcPts val="113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Program</a:t>
            </a:r>
            <a:r>
              <a:rPr lang="en-US" altLang="zh-CN" sz="24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varlıkları</a:t>
            </a:r>
            <a:r>
              <a:rPr lang="en-US" altLang="zh-CN" sz="24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genellikle</a:t>
            </a:r>
            <a:r>
              <a:rPr lang="en-US" altLang="zh-CN" sz="24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programın</a:t>
            </a:r>
            <a:r>
              <a:rPr lang="en-US" altLang="zh-CN" sz="24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çeşitli</a:t>
            </a:r>
            <a:r>
              <a:rPr lang="en-US" altLang="zh-CN" sz="24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bölgelerinde</a:t>
            </a:r>
          </a:p>
          <a:p>
            <a:pPr marL="0" indent="91440">
              <a:lnSpc>
                <a:spcPct val="100000"/>
              </a:lnSpc>
              <a:spcBef>
                <a:spcPts val="175"/>
              </a:spcBef>
            </a:pP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görünür</a:t>
            </a:r>
            <a:r>
              <a:rPr lang="en-US" altLang="zh-CN" sz="2400" spc="-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olarak</a:t>
            </a:r>
            <a:r>
              <a:rPr lang="en-US" altLang="zh-CN" sz="24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isimleriyle</a:t>
            </a:r>
            <a:r>
              <a:rPr lang="en-US" altLang="zh-CN" sz="24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erişilirler.</a:t>
            </a:r>
          </a:p>
          <a:p>
            <a:pPr>
              <a:lnSpc>
                <a:spcPts val="12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Varlıklar</a:t>
            </a:r>
            <a:r>
              <a:rPr lang="en-US" altLang="zh-CN" sz="24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ayrıca</a:t>
            </a:r>
            <a:r>
              <a:rPr lang="en-US" altLang="zh-CN" sz="24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referanslar</a:t>
            </a:r>
            <a:r>
              <a:rPr lang="en-US" altLang="zh-CN" sz="24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4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takma-adlarla</a:t>
            </a:r>
            <a:r>
              <a:rPr lang="en-US" altLang="zh-CN" sz="24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da</a:t>
            </a:r>
          </a:p>
          <a:p>
            <a:pPr marL="0" indent="91440">
              <a:lnSpc>
                <a:spcPct val="100000"/>
              </a:lnSpc>
              <a:spcBef>
                <a:spcPts val="179"/>
              </a:spcBef>
            </a:pPr>
            <a:r>
              <a:rPr lang="en-US" altLang="zh-CN" sz="2400" spc="-15" dirty="0">
                <a:solidFill>
                  <a:srgbClr val="3F3F3F"/>
                </a:solidFill>
                <a:latin typeface="Calibri"/>
                <a:ea typeface="Calibri"/>
              </a:rPr>
              <a:t>erişileb</a:t>
            </a:r>
            <a:r>
              <a:rPr lang="en-US" altLang="zh-CN" sz="2400" spc="-10" dirty="0">
                <a:solidFill>
                  <a:srgbClr val="3F3F3F"/>
                </a:solidFill>
                <a:latin typeface="Calibri"/>
                <a:ea typeface="Calibri"/>
              </a:rPr>
              <a:t>ilirler.</a:t>
            </a:r>
          </a:p>
          <a:p>
            <a:pPr>
              <a:lnSpc>
                <a:spcPts val="12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Bilgi</a:t>
            </a:r>
            <a:r>
              <a:rPr lang="en-US" altLang="zh-CN" sz="24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saklama</a:t>
            </a:r>
            <a:r>
              <a:rPr lang="en-US" altLang="zh-CN" sz="24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prensibine</a:t>
            </a:r>
            <a:r>
              <a:rPr lang="en-US" altLang="zh-CN" sz="24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göre</a:t>
            </a:r>
            <a:r>
              <a:rPr lang="en-US" altLang="zh-CN" sz="24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görünürlük</a:t>
            </a:r>
            <a:r>
              <a:rPr lang="en-US" altLang="zh-CN" sz="24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kısıtlı</a:t>
            </a:r>
            <a:r>
              <a:rPr lang="en-US" altLang="zh-CN" sz="24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olmalı</a:t>
            </a:r>
            <a:r>
              <a:rPr lang="en-US" altLang="zh-CN" sz="24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</a:p>
          <a:p>
            <a:pPr marL="0" indent="91440">
              <a:lnSpc>
                <a:spcPct val="100000"/>
              </a:lnSpc>
              <a:spcBef>
                <a:spcPts val="179"/>
              </a:spcBef>
            </a:pP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erişim</a:t>
            </a:r>
            <a:r>
              <a:rPr lang="en-US" altLang="zh-CN" sz="2400" spc="-1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görünürlüğün</a:t>
            </a:r>
            <a:r>
              <a:rPr lang="en-US" altLang="zh-CN" sz="2400" spc="-1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ötesine</a:t>
            </a:r>
            <a:r>
              <a:rPr lang="en-US" altLang="zh-CN" sz="2400" spc="-11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genişletilmemelidir.</a:t>
            </a:r>
          </a:p>
          <a:p>
            <a:pPr>
              <a:lnSpc>
                <a:spcPts val="12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Bazı</a:t>
            </a:r>
            <a:r>
              <a:rPr lang="en-US" altLang="zh-CN" sz="24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özel</a:t>
            </a:r>
            <a:r>
              <a:rPr lang="en-US" altLang="zh-CN" sz="24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durumlarda</a:t>
            </a:r>
            <a:r>
              <a:rPr lang="en-US" altLang="zh-CN" sz="24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bu</a:t>
            </a:r>
            <a:r>
              <a:rPr lang="en-US" altLang="zh-CN" sz="24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prensip</a:t>
            </a:r>
            <a:r>
              <a:rPr lang="en-US" altLang="zh-CN" sz="24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ihlal</a:t>
            </a:r>
            <a:r>
              <a:rPr lang="en-US" altLang="zh-CN" sz="240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edilebilir.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89"/>
              </a:lnSpc>
            </a:pPr>
            <a:endParaRPr lang="en-US" dirty="0" smtClean="0"/>
          </a:p>
          <a:p>
            <a:pPr marL="0" indent="735869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20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1802-E1CA-4CEE-A859-A2ADFA782C60}" type="datetime1">
              <a:rPr lang="en-US" smtClean="0"/>
              <a:t>4/4/2019</a:t>
            </a:fld>
            <a:endParaRPr lang="en-US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reeform 140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0" y="3108960"/>
            <a:ext cx="3550920" cy="3093720"/>
          </a:xfrm>
          <a:prstGeom prst="rect">
            <a:avLst/>
          </a:prstGeom>
        </p:spPr>
      </p:pic>
      <p:sp>
        <p:nvSpPr>
          <p:cNvPr id="2" name="TextBox 142"/>
          <p:cNvSpPr txBox="1"/>
          <p:nvPr/>
        </p:nvSpPr>
        <p:spPr>
          <a:xfrm>
            <a:off x="1550035" y="1019476"/>
            <a:ext cx="6343443" cy="1869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147316">
              <a:lnSpc>
                <a:spcPct val="100000"/>
              </a:lnSpc>
            </a:pPr>
            <a:r>
              <a:rPr lang="en-US" altLang="zh-CN" sz="4800" spc="-75" dirty="0">
                <a:solidFill>
                  <a:srgbClr val="006EBF"/>
                </a:solidFill>
                <a:latin typeface="Calibri"/>
                <a:ea typeface="Calibri"/>
              </a:rPr>
              <a:t>KISIM</a:t>
            </a:r>
            <a:r>
              <a:rPr lang="en-US" altLang="zh-CN" sz="4800" spc="-8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4800" spc="-75" dirty="0">
                <a:solidFill>
                  <a:srgbClr val="006EBF"/>
                </a:solidFill>
                <a:latin typeface="Calibri"/>
                <a:ea typeface="Calibri"/>
              </a:rPr>
              <a:t>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35"/>
              </a:lnSpc>
            </a:pPr>
            <a:endParaRPr lang="en-US" dirty="0" smtClean="0"/>
          </a:p>
          <a:p>
            <a:pPr marL="0" indent="579119">
              <a:lnSpc>
                <a:spcPct val="100000"/>
              </a:lnSpc>
            </a:pPr>
            <a:r>
              <a:rPr lang="en-US" altLang="zh-CN" sz="2800" dirty="0">
                <a:solidFill>
                  <a:srgbClr val="006EBF"/>
                </a:solidFill>
                <a:latin typeface="Calibri"/>
                <a:ea typeface="Calibri"/>
              </a:rPr>
              <a:t>Operasyon,</a:t>
            </a:r>
            <a:r>
              <a:rPr lang="en-US" altLang="zh-CN" sz="2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800" dirty="0">
                <a:solidFill>
                  <a:srgbClr val="006EBF"/>
                </a:solidFill>
                <a:latin typeface="Calibri"/>
                <a:ea typeface="Calibri"/>
              </a:rPr>
              <a:t>Algoritma</a:t>
            </a:r>
            <a:r>
              <a:rPr lang="en-US" altLang="zh-CN" sz="2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800" dirty="0">
                <a:solidFill>
                  <a:srgbClr val="006EBF"/>
                </a:solidFill>
                <a:latin typeface="Calibri"/>
                <a:ea typeface="Calibri"/>
              </a:rPr>
              <a:t>ve</a:t>
            </a:r>
            <a:r>
              <a:rPr lang="en-US" altLang="zh-CN" sz="2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800" dirty="0">
                <a:solidFill>
                  <a:srgbClr val="006EBF"/>
                </a:solidFill>
                <a:latin typeface="Calibri"/>
                <a:ea typeface="Calibri"/>
              </a:rPr>
              <a:t>Veri</a:t>
            </a:r>
            <a:r>
              <a:rPr lang="en-US" altLang="zh-CN" sz="2800" spc="1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800" dirty="0">
                <a:solidFill>
                  <a:srgbClr val="006EBF"/>
                </a:solidFill>
                <a:latin typeface="Calibri"/>
                <a:ea typeface="Calibri"/>
              </a:rPr>
              <a:t>Yapısı</a:t>
            </a:r>
          </a:p>
          <a:p>
            <a:pPr marL="0">
              <a:lnSpc>
                <a:spcPct val="100000"/>
              </a:lnSpc>
            </a:pPr>
            <a:r>
              <a:rPr lang="en-US" altLang="zh-CN" sz="2800" spc="-15" dirty="0">
                <a:solidFill>
                  <a:srgbClr val="006EBF"/>
                </a:solidFill>
                <a:latin typeface="Calibri"/>
                <a:ea typeface="Calibri"/>
              </a:rPr>
              <a:t>Spesifikasyonu</a:t>
            </a:r>
            <a:r>
              <a:rPr lang="en-US" altLang="zh-CN" sz="2800" dirty="0">
                <a:solidFill>
                  <a:srgbClr val="006EBF"/>
                </a:solidFill>
                <a:latin typeface="Calibri"/>
                <a:ea typeface="Calibri"/>
              </a:rPr>
              <a:t>,</a:t>
            </a:r>
            <a:r>
              <a:rPr lang="en-US" altLang="zh-CN" sz="2800" spc="-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800" spc="-15" dirty="0">
                <a:solidFill>
                  <a:srgbClr val="006EBF"/>
                </a:solidFill>
                <a:latin typeface="Calibri"/>
                <a:ea typeface="Calibri"/>
              </a:rPr>
              <a:t>ve</a:t>
            </a:r>
            <a:r>
              <a:rPr lang="en-US" altLang="zh-CN" sz="2800" spc="-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800" spc="-15" dirty="0">
                <a:solidFill>
                  <a:srgbClr val="006EBF"/>
                </a:solidFill>
                <a:latin typeface="Calibri"/>
                <a:ea typeface="Calibri"/>
              </a:rPr>
              <a:t>Tasarımın</a:t>
            </a:r>
            <a:r>
              <a:rPr lang="en-US" altLang="zh-CN" sz="28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800" spc="-15" dirty="0">
                <a:solidFill>
                  <a:srgbClr val="006EBF"/>
                </a:solidFill>
                <a:latin typeface="Calibri"/>
                <a:ea typeface="Calibri"/>
              </a:rPr>
              <a:t>Tamamlanması</a:t>
            </a:r>
          </a:p>
        </p:txBody>
      </p:sp>
      <p:sp>
        <p:nvSpPr>
          <p:cNvPr id="143" name="TextBox 143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21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3711-9B05-46F6-896E-54CD8153F770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 146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1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620" y="3855720"/>
            <a:ext cx="2346960" cy="2316480"/>
          </a:xfrm>
          <a:prstGeom prst="rect">
            <a:avLst/>
          </a:prstGeom>
        </p:spPr>
      </p:pic>
      <p:sp>
        <p:nvSpPr>
          <p:cNvPr id="2" name="TextBox 148"/>
          <p:cNvSpPr txBox="1"/>
          <p:nvPr/>
        </p:nvSpPr>
        <p:spPr>
          <a:xfrm>
            <a:off x="914717" y="1019476"/>
            <a:ext cx="7164294" cy="38302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90" dirty="0">
                <a:solidFill>
                  <a:srgbClr val="3F3F3F"/>
                </a:solidFill>
                <a:latin typeface="Calibri"/>
                <a:ea typeface="Calibri"/>
              </a:rPr>
              <a:t>Amaç</a:t>
            </a:r>
            <a:r>
              <a:rPr lang="en-US" altLang="zh-CN" sz="4800" spc="-85" dirty="0">
                <a:solidFill>
                  <a:srgbClr val="3F3F3F"/>
                </a:solidFill>
                <a:latin typeface="Calibri"/>
                <a:ea typeface="Calibri"/>
              </a:rPr>
              <a:t>lar</a:t>
            </a:r>
          </a:p>
          <a:p>
            <a:pPr>
              <a:lnSpc>
                <a:spcPts val="128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Operasyon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spesifikasyonlarını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bunların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içeriklerini</a:t>
            </a:r>
            <a:r>
              <a:rPr lang="en-US" altLang="zh-CN" sz="2000" spc="-1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sunmak</a:t>
            </a:r>
          </a:p>
          <a:p>
            <a:pPr>
              <a:lnSpc>
                <a:spcPts val="1500"/>
              </a:lnSpc>
            </a:pPr>
            <a:endParaRPr lang="en-US" dirty="0" smtClean="0"/>
          </a:p>
          <a:p>
            <a:pPr marL="0" hangingPunct="0">
              <a:lnSpc>
                <a:spcPct val="95416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Operasyon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davranışlarının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bildirimsel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spesifikasyonu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sözleşme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ile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kavramını</a:t>
            </a:r>
            <a:r>
              <a:rPr lang="en-US" altLang="zh-CN" sz="2000" spc="-8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sunmak</a:t>
            </a:r>
          </a:p>
          <a:p>
            <a:pPr>
              <a:lnSpc>
                <a:spcPts val="1620"/>
              </a:lnSpc>
            </a:pPr>
            <a:endParaRPr lang="en-US" dirty="0" smtClean="0"/>
          </a:p>
          <a:p>
            <a:pPr marL="0" hangingPunct="0">
              <a:lnSpc>
                <a:spcPct val="95416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Algoritma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spesifikasyonu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minispecs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sözde-kodu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(pseudocode)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t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anıtmak</a:t>
            </a:r>
          </a:p>
          <a:p>
            <a:pPr>
              <a:lnSpc>
                <a:spcPts val="814"/>
              </a:lnSpc>
            </a:pPr>
            <a:endParaRPr lang="en-US" dirty="0" smtClean="0"/>
          </a:p>
          <a:p>
            <a:pPr marL="0" hangingPunct="0">
              <a:lnSpc>
                <a:spcPct val="158333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Veri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yapısı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spesifikasyonu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veri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yapısı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diyagramlarını</a:t>
            </a:r>
            <a:r>
              <a:rPr lang="en-US" altLang="zh-CN" sz="20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tanıtmak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0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sonlandırmayı</a:t>
            </a:r>
            <a:r>
              <a:rPr lang="en-US" altLang="zh-CN" sz="2000" spc="-10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araştırmak</a:t>
            </a:r>
          </a:p>
        </p:txBody>
      </p:sp>
      <p:sp>
        <p:nvSpPr>
          <p:cNvPr id="149" name="TextBox 149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22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AE94-1F17-4E9B-BC55-8836EA5CC8FF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 152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" name="Picture 1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220" y="3268979"/>
            <a:ext cx="4221479" cy="3070860"/>
          </a:xfrm>
          <a:prstGeom prst="rect">
            <a:avLst/>
          </a:prstGeom>
        </p:spPr>
      </p:pic>
      <p:sp>
        <p:nvSpPr>
          <p:cNvPr id="2" name="TextBox 154"/>
          <p:cNvSpPr txBox="1"/>
          <p:nvPr/>
        </p:nvSpPr>
        <p:spPr>
          <a:xfrm>
            <a:off x="823277" y="1019476"/>
            <a:ext cx="6044872" cy="4077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80" dirty="0">
                <a:solidFill>
                  <a:srgbClr val="3F3F3F"/>
                </a:solidFill>
                <a:latin typeface="Calibri"/>
                <a:ea typeface="Calibri"/>
              </a:rPr>
              <a:t>İçe</a:t>
            </a:r>
            <a:r>
              <a:rPr lang="en-US" altLang="zh-CN" sz="4800" spc="-75" dirty="0">
                <a:solidFill>
                  <a:srgbClr val="3F3F3F"/>
                </a:solidFill>
                <a:latin typeface="Calibri"/>
                <a:ea typeface="Calibri"/>
              </a:rPr>
              <a:t>rik</a:t>
            </a:r>
          </a:p>
          <a:p>
            <a:pPr>
              <a:lnSpc>
                <a:spcPts val="113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spc="-15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spc="-10" dirty="0">
                <a:solidFill>
                  <a:srgbClr val="3F3F3F"/>
                </a:solidFill>
                <a:latin typeface="Calibri"/>
                <a:ea typeface="Calibri"/>
              </a:rPr>
              <a:t>Operasyon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spesifikasyonları</a:t>
            </a:r>
          </a:p>
          <a:p>
            <a:pPr>
              <a:lnSpc>
                <a:spcPts val="14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Bildirimsel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prosedürel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davranış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spesifikasyonu</a:t>
            </a:r>
          </a:p>
          <a:p>
            <a:pPr>
              <a:lnSpc>
                <a:spcPts val="14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Sözleşme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ile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(Design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by</a:t>
            </a:r>
            <a:r>
              <a:rPr lang="en-US" altLang="zh-CN" sz="20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contract)</a:t>
            </a:r>
          </a:p>
          <a:p>
            <a:pPr>
              <a:lnSpc>
                <a:spcPts val="14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Assertion,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precondition,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postcondition,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class</a:t>
            </a:r>
            <a:r>
              <a:rPr lang="en-US" altLang="zh-CN" sz="2000" spc="-13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invariant</a:t>
            </a:r>
          </a:p>
          <a:p>
            <a:pPr>
              <a:lnSpc>
                <a:spcPts val="139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spc="-5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Algoritma</a:t>
            </a:r>
            <a:r>
              <a:rPr lang="en-US" altLang="zh-CN" sz="20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spesifikasyonu</a:t>
            </a:r>
          </a:p>
          <a:p>
            <a:pPr>
              <a:lnSpc>
                <a:spcPts val="14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Veri</a:t>
            </a:r>
            <a:r>
              <a:rPr lang="en-US" altLang="zh-CN" sz="20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yapısı</a:t>
            </a:r>
            <a:r>
              <a:rPr lang="en-US" altLang="zh-CN" sz="2000" spc="-10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spesifikasyonu</a:t>
            </a:r>
          </a:p>
          <a:p>
            <a:pPr>
              <a:lnSpc>
                <a:spcPts val="139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spc="-1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Tasarımın</a:t>
            </a:r>
            <a:r>
              <a:rPr lang="en-US" altLang="zh-CN" sz="20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10" dirty="0">
                <a:solidFill>
                  <a:srgbClr val="3F3F3F"/>
                </a:solidFill>
                <a:latin typeface="Calibri"/>
                <a:ea typeface="Calibri"/>
              </a:rPr>
              <a:t>tamamlanması</a:t>
            </a:r>
          </a:p>
        </p:txBody>
      </p:sp>
      <p:sp>
        <p:nvSpPr>
          <p:cNvPr id="155" name="TextBox 155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23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53EE-E2D1-486C-8233-31035AFC1E86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158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1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620" y="4297679"/>
            <a:ext cx="1889760" cy="1874520"/>
          </a:xfrm>
          <a:prstGeom prst="rect">
            <a:avLst/>
          </a:prstGeom>
        </p:spPr>
      </p:pic>
      <p:pic>
        <p:nvPicPr>
          <p:cNvPr id="161" name="Picture 1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60" y="4236720"/>
            <a:ext cx="1783080" cy="1935480"/>
          </a:xfrm>
          <a:prstGeom prst="rect">
            <a:avLst/>
          </a:prstGeom>
        </p:spPr>
      </p:pic>
      <p:pic>
        <p:nvPicPr>
          <p:cNvPr id="162" name="Picture 1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160" y="3230880"/>
            <a:ext cx="2506980" cy="2476500"/>
          </a:xfrm>
          <a:prstGeom prst="rect">
            <a:avLst/>
          </a:prstGeom>
        </p:spPr>
      </p:pic>
      <p:sp>
        <p:nvSpPr>
          <p:cNvPr id="2" name="TextBox 162"/>
          <p:cNvSpPr txBox="1"/>
          <p:nvPr/>
        </p:nvSpPr>
        <p:spPr>
          <a:xfrm>
            <a:off x="914717" y="1130934"/>
            <a:ext cx="7225834" cy="31254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000" spc="-94" dirty="0">
                <a:solidFill>
                  <a:srgbClr val="3F3F3F"/>
                </a:solidFill>
                <a:latin typeface="Calibri"/>
                <a:ea typeface="Calibri"/>
              </a:rPr>
              <a:t>Operasyon</a:t>
            </a:r>
            <a:r>
              <a:rPr lang="en-US" altLang="zh-CN" sz="4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85" dirty="0">
                <a:solidFill>
                  <a:srgbClr val="3F3F3F"/>
                </a:solidFill>
                <a:latin typeface="Calibri"/>
                <a:ea typeface="Calibri"/>
              </a:rPr>
              <a:t>Spesifikasyonu</a:t>
            </a:r>
            <a:r>
              <a:rPr lang="en-US" altLang="zh-CN" sz="4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89" dirty="0">
                <a:solidFill>
                  <a:srgbClr val="3F3F3F"/>
                </a:solidFill>
                <a:latin typeface="Calibri"/>
                <a:ea typeface="Calibri"/>
              </a:rPr>
              <a:t>(Op</a:t>
            </a:r>
            <a:r>
              <a:rPr lang="en-US" altLang="zh-CN" sz="4000" spc="-64" dirty="0">
                <a:solidFill>
                  <a:srgbClr val="3F3F3F"/>
                </a:solidFill>
                <a:latin typeface="Calibri"/>
                <a:ea typeface="Calibri"/>
              </a:rPr>
              <a:t>-</a:t>
            </a:r>
            <a:r>
              <a:rPr lang="en-US" altLang="zh-CN" sz="4000" spc="-94" dirty="0">
                <a:solidFill>
                  <a:srgbClr val="3F3F3F"/>
                </a:solidFill>
                <a:latin typeface="Calibri"/>
                <a:ea typeface="Calibri"/>
              </a:rPr>
              <a:t>Spec</a:t>
            </a:r>
            <a:r>
              <a:rPr lang="en-US" altLang="zh-CN" sz="4000" spc="-50" dirty="0">
                <a:solidFill>
                  <a:srgbClr val="3F3F3F"/>
                </a:solidFill>
                <a:latin typeface="Calibri"/>
                <a:ea typeface="Calibri"/>
              </a:rPr>
              <a:t>)</a:t>
            </a:r>
          </a:p>
          <a:p>
            <a:pPr>
              <a:lnSpc>
                <a:spcPts val="1180"/>
              </a:lnSpc>
            </a:pPr>
            <a:endParaRPr lang="en-US" dirty="0" smtClean="0"/>
          </a:p>
          <a:p>
            <a:pPr marL="109219" indent="-109219" hangingPunct="0">
              <a:lnSpc>
                <a:spcPct val="115833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Operasyonun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arabirimini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sorumluluklarını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gösteren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yapısal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metin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3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ea typeface="Calibri"/>
              </a:rPr>
              <a:t>Sınıf</a:t>
            </a:r>
            <a:r>
              <a:rPr lang="en-US" altLang="zh-CN" sz="1800" b="1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1800" b="1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ea typeface="Calibri"/>
              </a:rPr>
              <a:t>modül</a:t>
            </a:r>
            <a:r>
              <a:rPr lang="en-US" altLang="zh-CN" sz="1800" b="1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(Class</a:t>
            </a:r>
            <a:r>
              <a:rPr lang="en-US" altLang="zh-CN" sz="18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or</a:t>
            </a:r>
            <a:r>
              <a:rPr lang="en-US" altLang="zh-CN" sz="18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module)—Operasyonu</a:t>
            </a:r>
            <a:r>
              <a:rPr lang="en-US" altLang="zh-CN" sz="18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belirtir</a:t>
            </a:r>
          </a:p>
          <a:p>
            <a:pPr>
              <a:lnSpc>
                <a:spcPts val="440"/>
              </a:lnSpc>
            </a:pPr>
            <a:endParaRPr lang="en-US" dirty="0" smtClean="0"/>
          </a:p>
          <a:p>
            <a:pPr marL="0" indent="109219">
              <a:lnSpc>
                <a:spcPct val="100000"/>
              </a:lnSpc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2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ea typeface="Calibri"/>
              </a:rPr>
              <a:t>İmza</a:t>
            </a:r>
            <a:r>
              <a:rPr lang="en-US" altLang="zh-CN" sz="1800" b="1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(Signature)—Operasyonun</a:t>
            </a:r>
            <a:r>
              <a:rPr lang="en-US" altLang="zh-CN" sz="18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adı,</a:t>
            </a:r>
            <a:r>
              <a:rPr lang="en-US" altLang="zh-CN" sz="18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parametrelerin</a:t>
            </a:r>
            <a:r>
              <a:rPr lang="en-US" altLang="zh-CN" sz="18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adları</a:t>
            </a:r>
            <a:r>
              <a:rPr lang="en-US" altLang="zh-CN" sz="18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18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tipleri,</a:t>
            </a:r>
            <a:r>
              <a:rPr lang="en-US" altLang="zh-CN" sz="18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dönüş</a:t>
            </a:r>
          </a:p>
          <a:p>
            <a:pPr marL="0" indent="292100">
              <a:lnSpc>
                <a:spcPct val="100000"/>
              </a:lnSpc>
            </a:pP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tipi,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belki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daha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fazlası</a:t>
            </a:r>
            <a:r>
              <a:rPr lang="en-US" altLang="zh-CN" sz="1800" spc="-1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(syntax)</a:t>
            </a:r>
          </a:p>
          <a:p>
            <a:pPr>
              <a:lnSpc>
                <a:spcPts val="594"/>
              </a:lnSpc>
            </a:pPr>
            <a:endParaRPr lang="en-US" dirty="0" smtClean="0"/>
          </a:p>
          <a:p>
            <a:pPr marL="0" indent="109219">
              <a:lnSpc>
                <a:spcPct val="100000"/>
              </a:lnSpc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75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ea typeface="Calibri"/>
              </a:rPr>
              <a:t>Açıklama</a:t>
            </a:r>
            <a:r>
              <a:rPr lang="en-US" altLang="zh-CN" sz="1800" b="1" spc="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(Description)—Bir</a:t>
            </a:r>
            <a:r>
              <a:rPr lang="en-US" altLang="zh-CN" sz="1800" spc="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iki</a:t>
            </a:r>
            <a:r>
              <a:rPr lang="en-US" altLang="zh-CN" sz="1800" spc="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cümle</a:t>
            </a:r>
            <a:r>
              <a:rPr lang="en-US" altLang="zh-CN" sz="1800" spc="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ile</a:t>
            </a:r>
          </a:p>
          <a:p>
            <a:pPr marL="109219" hangingPunct="0">
              <a:lnSpc>
                <a:spcPct val="127499"/>
              </a:lnSpc>
              <a:spcBef>
                <a:spcPts val="300"/>
              </a:spcBef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34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ea typeface="Calibri"/>
              </a:rPr>
              <a:t>Davranış</a:t>
            </a:r>
            <a:r>
              <a:rPr lang="en-US" altLang="zh-CN" sz="1800" b="1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(Behavior)—Semantikler</a:t>
            </a:r>
            <a:r>
              <a:rPr lang="en-US" altLang="zh-CN" sz="18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18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pragmatikler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55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ea typeface="Calibri"/>
              </a:rPr>
              <a:t>İmplementasyon</a:t>
            </a:r>
            <a:r>
              <a:rPr lang="en-US" altLang="zh-CN" sz="1800" b="1" spc="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(Implementation)—İsteğe</a:t>
            </a:r>
            <a:r>
              <a:rPr lang="en-US" altLang="zh-CN" sz="1800" spc="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bağlı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24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1916-AEFA-4E44-BA3B-9A66BD603A5A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reeform 166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8" name="Picture 1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220" y="4274820"/>
            <a:ext cx="3756660" cy="2042160"/>
          </a:xfrm>
          <a:prstGeom prst="rect">
            <a:avLst/>
          </a:prstGeom>
        </p:spPr>
      </p:pic>
      <p:sp>
        <p:nvSpPr>
          <p:cNvPr id="2" name="TextBox 168"/>
          <p:cNvSpPr txBox="1"/>
          <p:nvPr/>
        </p:nvSpPr>
        <p:spPr>
          <a:xfrm>
            <a:off x="914717" y="1019476"/>
            <a:ext cx="7272860" cy="3256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104" dirty="0">
                <a:solidFill>
                  <a:srgbClr val="3F3F3F"/>
                </a:solidFill>
                <a:latin typeface="Calibri"/>
                <a:ea typeface="Calibri"/>
              </a:rPr>
              <a:t>Davranış</a:t>
            </a:r>
            <a:r>
              <a:rPr lang="en-US" altLang="zh-CN" sz="48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04" dirty="0">
                <a:solidFill>
                  <a:srgbClr val="3F3F3F"/>
                </a:solidFill>
                <a:latin typeface="Calibri"/>
                <a:ea typeface="Calibri"/>
              </a:rPr>
              <a:t>Spesifikasyonu</a:t>
            </a:r>
          </a:p>
          <a:p>
            <a:pPr>
              <a:lnSpc>
                <a:spcPts val="1389"/>
              </a:lnSpc>
            </a:pPr>
            <a:endParaRPr lang="en-US" dirty="0" smtClean="0"/>
          </a:p>
          <a:p>
            <a:pPr marL="0" hangingPunct="0">
              <a:lnSpc>
                <a:spcPct val="95416"/>
              </a:lnSpc>
            </a:pP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Prosedürel</a:t>
            </a:r>
            <a:r>
              <a:rPr lang="en-US" altLang="zh-CN" sz="2000" b="1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(Procedural)—Girdileri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çıktılara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dönüştüren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algoritmayı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açık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lar</a:t>
            </a:r>
          </a:p>
          <a:p>
            <a:pPr>
              <a:lnSpc>
                <a:spcPts val="490"/>
              </a:lnSpc>
            </a:pPr>
            <a:endParaRPr lang="en-US" dirty="0" smtClean="0"/>
          </a:p>
          <a:p>
            <a:pPr marL="0" indent="109219">
              <a:lnSpc>
                <a:spcPct val="100000"/>
              </a:lnSpc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2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b="1" dirty="0">
                <a:solidFill>
                  <a:srgbClr val="3F3F3F"/>
                </a:solidFill>
                <a:latin typeface="Calibri"/>
                <a:ea typeface="Calibri"/>
              </a:rPr>
              <a:t>algoritma</a:t>
            </a:r>
            <a:r>
              <a:rPr lang="en-US" altLang="zh-CN" sz="1800" b="1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(algorithm)</a:t>
            </a:r>
            <a:r>
              <a:rPr lang="en-US" altLang="zh-CN" sz="18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bilgisayar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tarafından</a:t>
            </a:r>
            <a:r>
              <a:rPr lang="en-US" altLang="zh-CN" sz="18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gerçekleştirilebilen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işlem</a:t>
            </a:r>
          </a:p>
          <a:p>
            <a:pPr marL="0" indent="292100">
              <a:lnSpc>
                <a:spcPct val="100000"/>
              </a:lnSpc>
            </a:pPr>
            <a:r>
              <a:rPr lang="en-US" altLang="zh-CN" sz="1800" spc="-15" dirty="0">
                <a:solidFill>
                  <a:srgbClr val="3F3F3F"/>
                </a:solidFill>
                <a:latin typeface="Calibri"/>
                <a:ea typeface="Calibri"/>
              </a:rPr>
              <a:t>adımları</a:t>
            </a:r>
            <a:r>
              <a:rPr lang="en-US" altLang="zh-CN" sz="18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spc="-10" dirty="0">
                <a:solidFill>
                  <a:srgbClr val="3F3F3F"/>
                </a:solidFill>
                <a:latin typeface="Calibri"/>
                <a:ea typeface="Calibri"/>
              </a:rPr>
              <a:t>sırasıdır</a:t>
            </a:r>
            <a:r>
              <a:rPr lang="en-US" altLang="zh-CN" sz="1800" spc="-25" dirty="0">
                <a:solidFill>
                  <a:srgbClr val="3F3F3F"/>
                </a:solidFill>
                <a:latin typeface="Calibri"/>
                <a:ea typeface="Calibri"/>
              </a:rPr>
              <a:t>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89"/>
              </a:lnSpc>
            </a:pPr>
            <a:endParaRPr lang="en-US" dirty="0" smtClean="0"/>
          </a:p>
          <a:p>
            <a:pPr marL="0" hangingPunct="0">
              <a:lnSpc>
                <a:spcPct val="95416"/>
              </a:lnSpc>
            </a:pP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Bildirimsel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(Declarative)—Algoritma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belirtmeden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girdileri,</a:t>
            </a:r>
            <a:r>
              <a:rPr lang="en-US" altLang="zh-CN" sz="2000" spc="-1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çıktıları,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çağırma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kısıtlarını,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sonuçlarını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açıklar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25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5C42-4CE7-451B-980C-D60D2F49208B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 172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" name="Picture 1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020" y="3878579"/>
            <a:ext cx="2293620" cy="2293620"/>
          </a:xfrm>
          <a:prstGeom prst="rect">
            <a:avLst/>
          </a:prstGeom>
        </p:spPr>
      </p:pic>
      <p:sp>
        <p:nvSpPr>
          <p:cNvPr id="2" name="TextBox 174"/>
          <p:cNvSpPr txBox="1"/>
          <p:nvPr/>
        </p:nvSpPr>
        <p:spPr>
          <a:xfrm>
            <a:off x="757872" y="1130934"/>
            <a:ext cx="7625909" cy="56048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000" spc="-85" dirty="0">
                <a:solidFill>
                  <a:srgbClr val="3F3F3F"/>
                </a:solidFill>
                <a:latin typeface="Calibri"/>
                <a:ea typeface="Calibri"/>
              </a:rPr>
              <a:t>Bildirimsel</a:t>
            </a:r>
            <a:r>
              <a:rPr lang="en-US" altLang="zh-CN" sz="4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100" dirty="0">
                <a:solidFill>
                  <a:srgbClr val="3F3F3F"/>
                </a:solidFill>
                <a:latin typeface="Calibri"/>
                <a:ea typeface="Calibri"/>
              </a:rPr>
              <a:t>Spesifikasyonun</a:t>
            </a:r>
            <a:r>
              <a:rPr lang="en-US" altLang="zh-CN" sz="400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85" dirty="0">
                <a:solidFill>
                  <a:srgbClr val="3F3F3F"/>
                </a:solidFill>
                <a:latin typeface="Calibri"/>
                <a:ea typeface="Calibri"/>
              </a:rPr>
              <a:t>Avantajları</a:t>
            </a:r>
          </a:p>
          <a:p>
            <a:pPr>
              <a:lnSpc>
                <a:spcPts val="1225"/>
              </a:lnSpc>
            </a:pPr>
            <a:endParaRPr lang="en-US" dirty="0" smtClean="0"/>
          </a:p>
          <a:p>
            <a:pPr marL="0" indent="65404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Daha</a:t>
            </a:r>
            <a:r>
              <a:rPr lang="en-US" altLang="zh-CN" sz="2000" spc="11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soyuttur</a:t>
            </a:r>
            <a:r>
              <a:rPr lang="en-US" altLang="zh-CN" sz="2000" spc="1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çünkü</a:t>
            </a:r>
            <a:r>
              <a:rPr lang="en-US" altLang="zh-CN" sz="2000" spc="11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implementasyon</a:t>
            </a:r>
            <a:r>
              <a:rPr lang="en-US" altLang="zh-CN" sz="2000" spc="1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ayrıntılarını</a:t>
            </a:r>
            <a:r>
              <a:rPr lang="en-US" altLang="zh-CN" sz="2000" spc="11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gözardı</a:t>
            </a:r>
            <a:r>
              <a:rPr lang="en-US" altLang="zh-CN" sz="2000" spc="1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eder—daha</a:t>
            </a:r>
          </a:p>
          <a:p>
            <a:pPr marL="0" indent="156845">
              <a:lnSpc>
                <a:spcPct val="100000"/>
              </a:lnSpc>
              <a:spcBef>
                <a:spcPts val="145"/>
              </a:spcBef>
            </a:pPr>
            <a:r>
              <a:rPr lang="en-US" altLang="zh-CN" sz="2000" spc="-20" dirty="0">
                <a:solidFill>
                  <a:srgbClr val="3F3F3F"/>
                </a:solidFill>
                <a:latin typeface="Calibri"/>
                <a:ea typeface="Calibri"/>
              </a:rPr>
              <a:t>ö</a:t>
            </a:r>
            <a:r>
              <a:rPr lang="en-US" altLang="zh-CN" sz="2000" spc="-15" dirty="0">
                <a:solidFill>
                  <a:srgbClr val="3F3F3F"/>
                </a:solidFill>
                <a:latin typeface="Calibri"/>
                <a:ea typeface="Calibri"/>
              </a:rPr>
              <a:t>z/özet</a:t>
            </a:r>
          </a:p>
          <a:p>
            <a:pPr>
              <a:lnSpc>
                <a:spcPts val="1250"/>
              </a:lnSpc>
            </a:pPr>
            <a:endParaRPr lang="en-US" dirty="0" smtClean="0"/>
          </a:p>
          <a:p>
            <a:pPr marL="0" indent="65404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Arabirime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odakların,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içsel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işleyişe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değil</a:t>
            </a:r>
          </a:p>
          <a:p>
            <a:pPr>
              <a:lnSpc>
                <a:spcPts val="1394"/>
              </a:lnSpc>
            </a:pPr>
            <a:endParaRPr lang="en-US" dirty="0" smtClean="0"/>
          </a:p>
          <a:p>
            <a:pPr marL="0" indent="65404">
              <a:lnSpc>
                <a:spcPct val="100000"/>
              </a:lnSpc>
              <a:tabLst>
                <a:tab pos="1627822" algn="l"/>
                <a:tab pos="3500437" algn="l"/>
                <a:tab pos="4430331" algn="l"/>
                <a:tab pos="5042598" algn="l"/>
                <a:tab pos="6503734" algn="l"/>
                <a:tab pos="7331773" algn="l"/>
              </a:tabLst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Prosedürel	</a:t>
            </a:r>
            <a:r>
              <a:rPr lang="en-US" altLang="zh-CN" sz="2000" spc="-10" dirty="0">
                <a:solidFill>
                  <a:srgbClr val="3F3F3F"/>
                </a:solidFill>
                <a:latin typeface="Calibri"/>
                <a:ea typeface="Calibri"/>
              </a:rPr>
              <a:t>spesifikasyonun	yaptığı	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gibi	</a:t>
            </a:r>
            <a:r>
              <a:rPr lang="en-US" altLang="zh-CN" sz="2000" spc="-10" dirty="0">
                <a:solidFill>
                  <a:srgbClr val="3F3F3F"/>
                </a:solidFill>
                <a:latin typeface="Calibri"/>
                <a:ea typeface="Calibri"/>
              </a:rPr>
              <a:t>programcıyı	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belirli	</a:t>
            </a:r>
            <a:r>
              <a:rPr lang="en-US" altLang="zh-CN" sz="2000" spc="-15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</a:p>
          <a:p>
            <a:pPr marL="0" indent="156845">
              <a:lnSpc>
                <a:spcPct val="100000"/>
              </a:lnSpc>
              <a:spcBef>
                <a:spcPts val="150"/>
              </a:spcBef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implementasyonun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uygulanması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yönlendirmez,</a:t>
            </a:r>
            <a:r>
              <a:rPr lang="en-US" altLang="zh-CN" sz="2000" spc="-13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zorlamaz.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89"/>
              </a:lnSpc>
            </a:pPr>
            <a:endParaRPr lang="en-US" dirty="0" smtClean="0"/>
          </a:p>
          <a:p>
            <a:pPr marL="0" indent="7424102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26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D011-4840-419A-B76B-054ED5B09489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Freeform 177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 178"/>
          <p:cNvSpPr/>
          <p:nvPr/>
        </p:nvSpPr>
        <p:spPr>
          <a:xfrm>
            <a:off x="894080" y="2341879"/>
            <a:ext cx="6395720" cy="2319020"/>
          </a:xfrm>
          <a:custGeom>
            <a:avLst/>
            <a:gdLst>
              <a:gd name="connsiteX0" fmla="*/ 10159 w 6395720"/>
              <a:gd name="connsiteY0" fmla="*/ 397891 h 2319020"/>
              <a:gd name="connsiteX1" fmla="*/ 395350 w 6395720"/>
              <a:gd name="connsiteY1" fmla="*/ 12700 h 2319020"/>
              <a:gd name="connsiteX2" fmla="*/ 6013069 w 6395720"/>
              <a:gd name="connsiteY2" fmla="*/ 12700 h 2319020"/>
              <a:gd name="connsiteX3" fmla="*/ 6398260 w 6395720"/>
              <a:gd name="connsiteY3" fmla="*/ 397891 h 2319020"/>
              <a:gd name="connsiteX4" fmla="*/ 6398260 w 6395720"/>
              <a:gd name="connsiteY4" fmla="*/ 1938909 h 2319020"/>
              <a:gd name="connsiteX5" fmla="*/ 6013069 w 6395720"/>
              <a:gd name="connsiteY5" fmla="*/ 2324100 h 2319020"/>
              <a:gd name="connsiteX6" fmla="*/ 395350 w 6395720"/>
              <a:gd name="connsiteY6" fmla="*/ 2324100 h 2319020"/>
              <a:gd name="connsiteX7" fmla="*/ 10159 w 6395720"/>
              <a:gd name="connsiteY7" fmla="*/ 1938909 h 2319020"/>
              <a:gd name="connsiteX8" fmla="*/ 10159 w 6395720"/>
              <a:gd name="connsiteY8" fmla="*/ 397891 h 231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5720" h="2319020">
                <a:moveTo>
                  <a:pt x="10159" y="397891"/>
                </a:moveTo>
                <a:cubicBezTo>
                  <a:pt x="10159" y="185166"/>
                  <a:pt x="182638" y="12700"/>
                  <a:pt x="395350" y="12700"/>
                </a:cubicBezTo>
                <a:lnTo>
                  <a:pt x="6013069" y="12700"/>
                </a:lnTo>
                <a:cubicBezTo>
                  <a:pt x="6225794" y="12700"/>
                  <a:pt x="6398260" y="185166"/>
                  <a:pt x="6398260" y="397891"/>
                </a:cubicBezTo>
                <a:lnTo>
                  <a:pt x="6398260" y="1938909"/>
                </a:lnTo>
                <a:cubicBezTo>
                  <a:pt x="6398260" y="2151634"/>
                  <a:pt x="6225794" y="2324100"/>
                  <a:pt x="6013069" y="2324100"/>
                </a:cubicBezTo>
                <a:lnTo>
                  <a:pt x="395350" y="2324100"/>
                </a:lnTo>
                <a:cubicBezTo>
                  <a:pt x="182638" y="2324100"/>
                  <a:pt x="10159" y="2151634"/>
                  <a:pt x="10159" y="1938909"/>
                </a:cubicBezTo>
                <a:lnTo>
                  <a:pt x="10159" y="39789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9"/>
          <p:cNvSpPr/>
          <p:nvPr/>
        </p:nvSpPr>
        <p:spPr>
          <a:xfrm>
            <a:off x="894080" y="2341879"/>
            <a:ext cx="6395720" cy="2319020"/>
          </a:xfrm>
          <a:custGeom>
            <a:avLst/>
            <a:gdLst>
              <a:gd name="connsiteX0" fmla="*/ 10159 w 6395720"/>
              <a:gd name="connsiteY0" fmla="*/ 397891 h 2319020"/>
              <a:gd name="connsiteX1" fmla="*/ 395350 w 6395720"/>
              <a:gd name="connsiteY1" fmla="*/ 12700 h 2319020"/>
              <a:gd name="connsiteX2" fmla="*/ 6013069 w 6395720"/>
              <a:gd name="connsiteY2" fmla="*/ 12700 h 2319020"/>
              <a:gd name="connsiteX3" fmla="*/ 6398260 w 6395720"/>
              <a:gd name="connsiteY3" fmla="*/ 397891 h 2319020"/>
              <a:gd name="connsiteX4" fmla="*/ 6398260 w 6395720"/>
              <a:gd name="connsiteY4" fmla="*/ 1938909 h 2319020"/>
              <a:gd name="connsiteX5" fmla="*/ 6013069 w 6395720"/>
              <a:gd name="connsiteY5" fmla="*/ 2324100 h 2319020"/>
              <a:gd name="connsiteX6" fmla="*/ 395350 w 6395720"/>
              <a:gd name="connsiteY6" fmla="*/ 2324100 h 2319020"/>
              <a:gd name="connsiteX7" fmla="*/ 10159 w 6395720"/>
              <a:gd name="connsiteY7" fmla="*/ 1938909 h 2319020"/>
              <a:gd name="connsiteX8" fmla="*/ 10159 w 6395720"/>
              <a:gd name="connsiteY8" fmla="*/ 397891 h 231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5720" h="2319020">
                <a:moveTo>
                  <a:pt x="10159" y="397891"/>
                </a:moveTo>
                <a:cubicBezTo>
                  <a:pt x="10159" y="185166"/>
                  <a:pt x="182638" y="12700"/>
                  <a:pt x="395350" y="12700"/>
                </a:cubicBezTo>
                <a:lnTo>
                  <a:pt x="6013069" y="12700"/>
                </a:lnTo>
                <a:cubicBezTo>
                  <a:pt x="6225794" y="12700"/>
                  <a:pt x="6398260" y="185166"/>
                  <a:pt x="6398260" y="397891"/>
                </a:cubicBezTo>
                <a:lnTo>
                  <a:pt x="6398260" y="1938909"/>
                </a:lnTo>
                <a:cubicBezTo>
                  <a:pt x="6398260" y="2151634"/>
                  <a:pt x="6225794" y="2324100"/>
                  <a:pt x="6013069" y="2324100"/>
                </a:cubicBezTo>
                <a:lnTo>
                  <a:pt x="395350" y="2324100"/>
                </a:lnTo>
                <a:cubicBezTo>
                  <a:pt x="182638" y="2324100"/>
                  <a:pt x="10159" y="2151634"/>
                  <a:pt x="10159" y="1938909"/>
                </a:cubicBezTo>
                <a:lnTo>
                  <a:pt x="10159" y="39789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524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1" name="Picture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1546860"/>
            <a:ext cx="8031480" cy="3230880"/>
          </a:xfrm>
          <a:prstGeom prst="rect">
            <a:avLst/>
          </a:prstGeom>
        </p:spPr>
      </p:pic>
      <p:sp>
        <p:nvSpPr>
          <p:cNvPr id="2" name="TextBox 181"/>
          <p:cNvSpPr txBox="1"/>
          <p:nvPr/>
        </p:nvSpPr>
        <p:spPr>
          <a:xfrm>
            <a:off x="914717" y="1187624"/>
            <a:ext cx="7416767" cy="5548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600" spc="-89" dirty="0">
                <a:solidFill>
                  <a:srgbClr val="3F3F3F"/>
                </a:solidFill>
                <a:latin typeface="Calibri"/>
                <a:ea typeface="Calibri"/>
              </a:rPr>
              <a:t>Sözleşme</a:t>
            </a:r>
            <a:r>
              <a:rPr lang="en-US" altLang="zh-CN" sz="36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600" spc="-64" dirty="0">
                <a:solidFill>
                  <a:srgbClr val="3F3F3F"/>
                </a:solidFill>
                <a:latin typeface="Calibri"/>
                <a:ea typeface="Calibri"/>
              </a:rPr>
              <a:t>ile</a:t>
            </a:r>
            <a:r>
              <a:rPr lang="en-US" altLang="zh-CN" sz="36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600" spc="-9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36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600" spc="-85" dirty="0">
                <a:solidFill>
                  <a:srgbClr val="3F3F3F"/>
                </a:solidFill>
                <a:latin typeface="Calibri"/>
                <a:ea typeface="Calibri"/>
              </a:rPr>
              <a:t>(Design</a:t>
            </a:r>
            <a:r>
              <a:rPr lang="en-US" altLang="zh-CN" sz="36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600" spc="-90" dirty="0">
                <a:solidFill>
                  <a:srgbClr val="3F3F3F"/>
                </a:solidFill>
                <a:latin typeface="Calibri"/>
                <a:ea typeface="Calibri"/>
              </a:rPr>
              <a:t>by</a:t>
            </a:r>
            <a:r>
              <a:rPr lang="en-US" altLang="zh-CN" sz="36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600" spc="-80" dirty="0">
                <a:solidFill>
                  <a:srgbClr val="3F3F3F"/>
                </a:solidFill>
                <a:latin typeface="Calibri"/>
                <a:ea typeface="Calibri"/>
              </a:rPr>
              <a:t>Contract)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60"/>
              </a:lnSpc>
            </a:pPr>
            <a:endParaRPr lang="en-US" dirty="0" smtClean="0"/>
          </a:p>
          <a:p>
            <a:pPr marL="193357" hangingPunct="0">
              <a:lnSpc>
                <a:spcPct val="95833"/>
              </a:lnSpc>
            </a:pP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ea typeface="Calibri"/>
              </a:rPr>
              <a:t>sözleşme</a:t>
            </a:r>
            <a:r>
              <a:rPr lang="en-US" altLang="zh-CN" sz="2100" b="1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(contract)</a:t>
            </a:r>
            <a:r>
              <a:rPr lang="en-US" altLang="zh-CN" sz="210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iki</a:t>
            </a:r>
            <a:r>
              <a:rPr lang="en-US" altLang="zh-CN" sz="210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veya</a:t>
            </a:r>
            <a:r>
              <a:rPr lang="en-US" altLang="zh-CN" sz="210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daha</a:t>
            </a:r>
            <a:r>
              <a:rPr lang="en-US" altLang="zh-CN" sz="210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fazla</a:t>
            </a:r>
            <a:r>
              <a:rPr lang="en-US" altLang="zh-CN" sz="210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taraf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arasında</a:t>
            </a:r>
            <a:r>
              <a:rPr lang="en-US" altLang="zh-CN" sz="2100" spc="-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bağlayıcı</a:t>
            </a:r>
            <a:r>
              <a:rPr lang="en-US" altLang="zh-CN" sz="210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11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anlaşmadır.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29"/>
              </a:lnSpc>
            </a:pPr>
            <a:endParaRPr lang="en-US" dirty="0" smtClean="0"/>
          </a:p>
          <a:p>
            <a:pPr marL="193357" hangingPunct="0">
              <a:lnSpc>
                <a:spcPct val="95416"/>
              </a:lnSpc>
            </a:pP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ea typeface="Calibri"/>
              </a:rPr>
              <a:t>operasyon</a:t>
            </a:r>
            <a:r>
              <a:rPr lang="en-US" altLang="zh-CN" sz="2100" b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ea typeface="Calibri"/>
              </a:rPr>
              <a:t>sözleşmesi</a:t>
            </a:r>
            <a:r>
              <a:rPr lang="en-US" altLang="zh-CN" sz="2100" b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(operation</a:t>
            </a:r>
            <a:r>
              <a:rPr lang="en-US" altLang="zh-CN" sz="2100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contract)</a:t>
            </a:r>
            <a:r>
              <a:rPr lang="en-US" altLang="zh-CN" sz="210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operasyon</a:t>
            </a:r>
            <a:r>
              <a:rPr lang="en-US" altLang="zh-CN" sz="2100" spc="-8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ve</a:t>
            </a:r>
            <a:r>
              <a:rPr lang="en-US" altLang="zh-CN" sz="2100" spc="-8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onu</a:t>
            </a:r>
            <a:r>
              <a:rPr lang="en-US" altLang="zh-CN" sz="2100" spc="-9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çağıranlar</a:t>
            </a:r>
            <a:r>
              <a:rPr lang="en-US" altLang="zh-CN" sz="2100" spc="-8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arasındaki</a:t>
            </a:r>
            <a:r>
              <a:rPr lang="en-US" altLang="zh-CN" sz="2100" spc="-9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9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sözleşmedir.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70"/>
              </a:lnSpc>
            </a:pPr>
            <a:endParaRPr lang="en-US" dirty="0" smtClean="0"/>
          </a:p>
          <a:p>
            <a:pPr marL="0" indent="726725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27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97-AEE6-4E99-AE51-8D6007B2C38B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reeform 184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1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80" y="3055620"/>
            <a:ext cx="1318260" cy="1318260"/>
          </a:xfrm>
          <a:prstGeom prst="rect">
            <a:avLst/>
          </a:prstGeom>
        </p:spPr>
      </p:pic>
      <p:sp>
        <p:nvSpPr>
          <p:cNvPr id="2" name="TextBox 186"/>
          <p:cNvSpPr txBox="1"/>
          <p:nvPr/>
        </p:nvSpPr>
        <p:spPr>
          <a:xfrm>
            <a:off x="823277" y="1130934"/>
            <a:ext cx="7009741" cy="40566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000" spc="-100" dirty="0">
                <a:solidFill>
                  <a:srgbClr val="3F3F3F"/>
                </a:solidFill>
                <a:latin typeface="Calibri"/>
                <a:ea typeface="Calibri"/>
              </a:rPr>
              <a:t>Sözleşme</a:t>
            </a:r>
            <a:r>
              <a:rPr lang="en-US" altLang="zh-CN" sz="4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80" dirty="0">
                <a:solidFill>
                  <a:srgbClr val="3F3F3F"/>
                </a:solidFill>
                <a:latin typeface="Calibri"/>
                <a:ea typeface="Calibri"/>
              </a:rPr>
              <a:t>Hakları</a:t>
            </a:r>
            <a:r>
              <a:rPr lang="en-US" altLang="zh-CN" sz="4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1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40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90" dirty="0">
                <a:solidFill>
                  <a:srgbClr val="3F3F3F"/>
                </a:solidFill>
                <a:latin typeface="Calibri"/>
                <a:ea typeface="Calibri"/>
              </a:rPr>
              <a:t>Yükümlülükleri</a:t>
            </a:r>
          </a:p>
          <a:p>
            <a:pPr>
              <a:lnSpc>
                <a:spcPts val="93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spc="-1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spc="-10" dirty="0">
                <a:solidFill>
                  <a:srgbClr val="3F3F3F"/>
                </a:solidFill>
                <a:latin typeface="Calibri"/>
                <a:ea typeface="Calibri"/>
              </a:rPr>
              <a:t>Çağ</a:t>
            </a:r>
            <a:r>
              <a:rPr lang="en-US" altLang="zh-CN" sz="2400" spc="-5" dirty="0">
                <a:solidFill>
                  <a:srgbClr val="3F3F3F"/>
                </a:solidFill>
                <a:latin typeface="Calibri"/>
                <a:ea typeface="Calibri"/>
              </a:rPr>
              <a:t>ıran</a:t>
            </a:r>
          </a:p>
          <a:p>
            <a:pPr marL="0" indent="20066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3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Uygun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şartlar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altında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geçerli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(valid)</a:t>
            </a:r>
            <a:r>
              <a:rPr lang="en-US" altLang="zh-CN" sz="20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parametreler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geçirmekle</a:t>
            </a:r>
          </a:p>
          <a:p>
            <a:pPr marL="0" indent="383540">
              <a:lnSpc>
                <a:spcPct val="100000"/>
              </a:lnSpc>
            </a:pPr>
            <a:r>
              <a:rPr lang="en-US" altLang="zh-CN" sz="2000" spc="-20" dirty="0">
                <a:solidFill>
                  <a:srgbClr val="3F3F3F"/>
                </a:solidFill>
                <a:latin typeface="Calibri"/>
                <a:ea typeface="Calibri"/>
              </a:rPr>
              <a:t>yükü</a:t>
            </a:r>
            <a:r>
              <a:rPr lang="en-US" altLang="zh-CN" sz="2000" spc="-15" dirty="0">
                <a:solidFill>
                  <a:srgbClr val="3F3F3F"/>
                </a:solidFill>
                <a:latin typeface="Calibri"/>
                <a:ea typeface="Calibri"/>
              </a:rPr>
              <a:t>mlüdür.</a:t>
            </a:r>
          </a:p>
          <a:p>
            <a:pPr marL="0" indent="200660">
              <a:lnSpc>
                <a:spcPct val="100000"/>
              </a:lnSpc>
              <a:spcBef>
                <a:spcPts val="320"/>
              </a:spcBef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3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Duyurulan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işlemsel</a:t>
            </a:r>
            <a:r>
              <a:rPr lang="en-US" altLang="zh-CN" sz="20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hizmetleri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alma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hakkına</a:t>
            </a:r>
            <a:r>
              <a:rPr lang="en-US" altLang="zh-CN" sz="20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sahiptir.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6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spc="-1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spc="-5" dirty="0">
                <a:solidFill>
                  <a:srgbClr val="3F3F3F"/>
                </a:solidFill>
                <a:latin typeface="Calibri"/>
                <a:ea typeface="Calibri"/>
              </a:rPr>
              <a:t>Çağrılan</a:t>
            </a:r>
            <a:r>
              <a:rPr lang="en-US" altLang="zh-CN" sz="24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3F3F3F"/>
                </a:solidFill>
                <a:latin typeface="Calibri"/>
                <a:ea typeface="Calibri"/>
              </a:rPr>
              <a:t>operasyon</a:t>
            </a:r>
          </a:p>
          <a:p>
            <a:pPr marL="0" indent="200660">
              <a:lnSpc>
                <a:spcPct val="100000"/>
              </a:lnSpc>
              <a:spcBef>
                <a:spcPts val="300"/>
              </a:spcBef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Duyurulan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hizmetleri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sağlamakla</a:t>
            </a:r>
            <a:r>
              <a:rPr lang="en-US" altLang="zh-CN" sz="2000" spc="1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yükümlüdür.</a:t>
            </a:r>
          </a:p>
          <a:p>
            <a:pPr marL="0" indent="200660">
              <a:lnSpc>
                <a:spcPct val="100000"/>
              </a:lnSpc>
              <a:spcBef>
                <a:spcPts val="160"/>
              </a:spcBef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2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Uygun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koşullar</a:t>
            </a:r>
            <a:r>
              <a:rPr lang="en-US" altLang="zh-CN" sz="20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altında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geçerli</a:t>
            </a:r>
            <a:r>
              <a:rPr lang="en-US" altLang="zh-CN" sz="20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parametrelerle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çağrılma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hakkına</a:t>
            </a:r>
          </a:p>
          <a:p>
            <a:pPr marL="0" indent="383540">
              <a:lnSpc>
                <a:spcPct val="100000"/>
              </a:lnSpc>
            </a:pPr>
            <a:r>
              <a:rPr lang="en-US" altLang="zh-CN" sz="2000" spc="-25" dirty="0">
                <a:solidFill>
                  <a:srgbClr val="3F3F3F"/>
                </a:solidFill>
                <a:latin typeface="Calibri"/>
                <a:ea typeface="Calibri"/>
              </a:rPr>
              <a:t>s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ea typeface="Calibri"/>
              </a:rPr>
              <a:t>ahiptir.</a:t>
            </a:r>
          </a:p>
        </p:txBody>
      </p:sp>
      <p:sp>
        <p:nvSpPr>
          <p:cNvPr id="187" name="TextBox 187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28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3A1C-B9EA-43B1-8584-3B4DDB32C220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reeform 190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2" name="Picture 1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" y="1897380"/>
            <a:ext cx="7780020" cy="2232660"/>
          </a:xfrm>
          <a:prstGeom prst="rect">
            <a:avLst/>
          </a:prstGeom>
        </p:spPr>
      </p:pic>
      <p:sp>
        <p:nvSpPr>
          <p:cNvPr id="2" name="TextBox 192"/>
          <p:cNvSpPr txBox="1"/>
          <p:nvPr/>
        </p:nvSpPr>
        <p:spPr>
          <a:xfrm>
            <a:off x="628967" y="1019476"/>
            <a:ext cx="7804707" cy="5716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85750">
              <a:lnSpc>
                <a:spcPct val="100000"/>
              </a:lnSpc>
            </a:pPr>
            <a:r>
              <a:rPr lang="en-US" altLang="zh-CN" sz="4800" spc="-80" dirty="0">
                <a:solidFill>
                  <a:srgbClr val="3F3F3F"/>
                </a:solidFill>
                <a:latin typeface="Calibri"/>
                <a:ea typeface="Calibri"/>
              </a:rPr>
              <a:t>Bildirimler</a:t>
            </a:r>
            <a:r>
              <a:rPr lang="en-US" altLang="zh-CN" sz="48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64" dirty="0">
                <a:solidFill>
                  <a:srgbClr val="3F3F3F"/>
                </a:solidFill>
                <a:latin typeface="Calibri"/>
                <a:ea typeface="Calibri"/>
              </a:rPr>
              <a:t>(</a:t>
            </a:r>
            <a:r>
              <a:rPr lang="en-US" altLang="zh-CN" sz="4800" spc="-90" dirty="0">
                <a:solidFill>
                  <a:srgbClr val="3F3F3F"/>
                </a:solidFill>
                <a:latin typeface="Calibri"/>
                <a:ea typeface="Calibri"/>
              </a:rPr>
              <a:t>Assertions</a:t>
            </a:r>
            <a:r>
              <a:rPr lang="en-US" altLang="zh-CN" sz="4800" spc="-50" dirty="0">
                <a:solidFill>
                  <a:srgbClr val="3F3F3F"/>
                </a:solidFill>
                <a:latin typeface="Calibri"/>
                <a:ea typeface="Calibri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10"/>
              </a:lnSpc>
            </a:pPr>
            <a:endParaRPr lang="en-US" dirty="0" smtClean="0"/>
          </a:p>
          <a:p>
            <a:pPr marL="1815147" hangingPunct="0">
              <a:lnSpc>
                <a:spcPct val="95416"/>
              </a:lnSpc>
            </a:pP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ea typeface="Calibri"/>
              </a:rPr>
              <a:t>assertion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program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içinde</a:t>
            </a:r>
            <a:r>
              <a:rPr lang="en-US" altLang="zh-CN" sz="2100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belirlenen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noktada</a:t>
            </a:r>
            <a:r>
              <a:rPr lang="en-US" altLang="zh-CN" sz="210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doğru</a:t>
            </a:r>
            <a:r>
              <a:rPr lang="en-US" altLang="zh-CN" sz="2100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(true)</a:t>
            </a:r>
            <a:r>
              <a:rPr lang="en-US" altLang="zh-CN" sz="210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olması</a:t>
            </a:r>
            <a:r>
              <a:rPr lang="en-US" altLang="zh-CN" sz="2100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gereken</a:t>
            </a:r>
            <a:r>
              <a:rPr lang="en-US" altLang="zh-CN" sz="2100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ifadedir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1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Bu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bildirimler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çağıran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çağrılan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operasyonun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hakları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yükümlülüklerini</a:t>
            </a:r>
          </a:p>
          <a:p>
            <a:pPr marL="0" indent="91439">
              <a:lnSpc>
                <a:spcPct val="100000"/>
              </a:lnSpc>
            </a:pPr>
            <a:r>
              <a:rPr lang="en-US" altLang="zh-CN" sz="2000" spc="-25" dirty="0">
                <a:solidFill>
                  <a:srgbClr val="3F3F3F"/>
                </a:solidFill>
                <a:latin typeface="Calibri"/>
                <a:ea typeface="Calibri"/>
              </a:rPr>
              <a:t>b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ea typeface="Calibri"/>
              </a:rPr>
              <a:t>elirtir.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50"/>
              </a:lnSpc>
            </a:pPr>
            <a:endParaRPr lang="en-US" dirty="0" smtClean="0"/>
          </a:p>
          <a:p>
            <a:pPr marL="0" indent="755300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29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4990-020D-44E8-B30F-38996D4A67EB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8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79" y="3649979"/>
            <a:ext cx="2514600" cy="2651760"/>
          </a:xfrm>
          <a:prstGeom prst="rect">
            <a:avLst/>
          </a:prstGeom>
        </p:spPr>
      </p:pic>
      <p:sp>
        <p:nvSpPr>
          <p:cNvPr id="2" name="TextBox 30"/>
          <p:cNvSpPr txBox="1"/>
          <p:nvPr/>
        </p:nvSpPr>
        <p:spPr>
          <a:xfrm>
            <a:off x="1386839" y="1019476"/>
            <a:ext cx="6607316" cy="2595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667891">
              <a:lnSpc>
                <a:spcPct val="100000"/>
              </a:lnSpc>
            </a:pPr>
            <a:r>
              <a:rPr lang="en-US" altLang="zh-CN" sz="4800" spc="-89" dirty="0">
                <a:solidFill>
                  <a:srgbClr val="006EBF"/>
                </a:solidFill>
                <a:latin typeface="Calibri"/>
                <a:ea typeface="Calibri"/>
              </a:rPr>
              <a:t>GENEL</a:t>
            </a:r>
            <a:r>
              <a:rPr lang="en-US" altLang="zh-CN" sz="4800" spc="-5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4800" spc="-80" dirty="0">
                <a:solidFill>
                  <a:srgbClr val="006EBF"/>
                </a:solidFill>
                <a:latin typeface="Calibri"/>
                <a:ea typeface="Calibri"/>
              </a:rPr>
              <a:t>BAKIŞ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50"/>
              </a:lnSpc>
            </a:pPr>
            <a:endParaRPr lang="en-US" dirty="0" smtClean="0"/>
          </a:p>
          <a:p>
            <a:pPr marL="0" indent="629920">
              <a:lnSpc>
                <a:spcPct val="100000"/>
              </a:lnSpc>
            </a:pP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KISIM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1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–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Görünürlük,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Erişilebilirlik,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Bilgi</a:t>
            </a:r>
            <a:r>
              <a:rPr lang="en-US" altLang="zh-CN" sz="2000" spc="-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Saklama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KISIM</a:t>
            </a:r>
            <a:r>
              <a:rPr lang="en-US" altLang="zh-CN" sz="20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2</a:t>
            </a:r>
            <a:r>
              <a:rPr lang="en-US" altLang="zh-CN" sz="2000" spc="-4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–</a:t>
            </a:r>
            <a:r>
              <a:rPr lang="en-US" altLang="zh-CN" sz="2000" spc="-4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Operasyon,</a:t>
            </a:r>
            <a:r>
              <a:rPr lang="en-US" altLang="zh-CN" sz="2000" spc="-4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Algoritma</a:t>
            </a:r>
            <a:r>
              <a:rPr lang="en-US" altLang="zh-CN" sz="2000" spc="-4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ve</a:t>
            </a:r>
            <a:r>
              <a:rPr lang="en-US" altLang="zh-CN" sz="2000" spc="-4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Veri</a:t>
            </a:r>
            <a:r>
              <a:rPr lang="en-US" altLang="zh-CN" sz="2000" spc="-4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Yapısı</a:t>
            </a:r>
            <a:r>
              <a:rPr lang="en-US" altLang="zh-CN" sz="2000" spc="-4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Spesifikasyonu,</a:t>
            </a:r>
            <a:r>
              <a:rPr lang="en-US" altLang="zh-CN" sz="2000" spc="-5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ve</a:t>
            </a:r>
          </a:p>
          <a:p>
            <a:pPr marL="0" indent="1996694">
              <a:lnSpc>
                <a:spcPct val="100000"/>
              </a:lnSpc>
            </a:pPr>
            <a:r>
              <a:rPr lang="en-US" altLang="zh-CN" sz="2000" spc="-15" dirty="0">
                <a:solidFill>
                  <a:srgbClr val="006EBF"/>
                </a:solidFill>
                <a:latin typeface="Calibri"/>
                <a:ea typeface="Calibri"/>
              </a:rPr>
              <a:t>Tasarımın</a:t>
            </a:r>
            <a:r>
              <a:rPr lang="en-US" altLang="zh-CN" sz="2000" spc="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spc="-15" dirty="0">
                <a:solidFill>
                  <a:srgbClr val="006EBF"/>
                </a:solidFill>
                <a:latin typeface="Calibri"/>
                <a:ea typeface="Calibri"/>
              </a:rPr>
              <a:t>Tamamlanması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250555" y="6575742"/>
            <a:ext cx="195229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FEFEFE"/>
                </a:solidFill>
                <a:latin typeface="Calibri"/>
                <a:ea typeface="Calibri"/>
              </a:rPr>
              <a:t>3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FFF2-F73F-4ACC-B40C-1E498F81E08A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reeform 195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7" name="Picture 1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19" y="1912620"/>
            <a:ext cx="6576059" cy="2217420"/>
          </a:xfrm>
          <a:prstGeom prst="rect">
            <a:avLst/>
          </a:prstGeom>
        </p:spPr>
      </p:pic>
      <p:sp>
        <p:nvSpPr>
          <p:cNvPr id="2" name="Freeform 197"/>
          <p:cNvSpPr/>
          <p:nvPr/>
        </p:nvSpPr>
        <p:spPr>
          <a:xfrm>
            <a:off x="1160780" y="1910079"/>
            <a:ext cx="6548119" cy="2204720"/>
          </a:xfrm>
          <a:custGeom>
            <a:avLst/>
            <a:gdLst>
              <a:gd name="connsiteX0" fmla="*/ 7619 w 6548119"/>
              <a:gd name="connsiteY0" fmla="*/ 381381 h 2204720"/>
              <a:gd name="connsiteX1" fmla="*/ 373761 w 6548119"/>
              <a:gd name="connsiteY1" fmla="*/ 15240 h 2204720"/>
              <a:gd name="connsiteX2" fmla="*/ 6187059 w 6548119"/>
              <a:gd name="connsiteY2" fmla="*/ 15240 h 2204720"/>
              <a:gd name="connsiteX3" fmla="*/ 6553200 w 6548119"/>
              <a:gd name="connsiteY3" fmla="*/ 381381 h 2204720"/>
              <a:gd name="connsiteX4" fmla="*/ 6553200 w 6548119"/>
              <a:gd name="connsiteY4" fmla="*/ 1846199 h 2204720"/>
              <a:gd name="connsiteX5" fmla="*/ 6187059 w 6548119"/>
              <a:gd name="connsiteY5" fmla="*/ 2212340 h 2204720"/>
              <a:gd name="connsiteX6" fmla="*/ 373761 w 6548119"/>
              <a:gd name="connsiteY6" fmla="*/ 2212340 h 2204720"/>
              <a:gd name="connsiteX7" fmla="*/ 7619 w 6548119"/>
              <a:gd name="connsiteY7" fmla="*/ 1846199 h 2204720"/>
              <a:gd name="connsiteX8" fmla="*/ 7619 w 6548119"/>
              <a:gd name="connsiteY8" fmla="*/ 381381 h 22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48119" h="2204720">
                <a:moveTo>
                  <a:pt x="7619" y="381381"/>
                </a:moveTo>
                <a:cubicBezTo>
                  <a:pt x="7619" y="179197"/>
                  <a:pt x="171577" y="15240"/>
                  <a:pt x="373761" y="15240"/>
                </a:cubicBezTo>
                <a:lnTo>
                  <a:pt x="6187059" y="15240"/>
                </a:lnTo>
                <a:cubicBezTo>
                  <a:pt x="6389242" y="15240"/>
                  <a:pt x="6553200" y="179197"/>
                  <a:pt x="6553200" y="381381"/>
                </a:cubicBezTo>
                <a:lnTo>
                  <a:pt x="6553200" y="1846199"/>
                </a:lnTo>
                <a:cubicBezTo>
                  <a:pt x="6553200" y="2048383"/>
                  <a:pt x="6389242" y="2212340"/>
                  <a:pt x="6187059" y="2212340"/>
                </a:cubicBezTo>
                <a:lnTo>
                  <a:pt x="373761" y="2212340"/>
                </a:lnTo>
                <a:cubicBezTo>
                  <a:pt x="171577" y="2212340"/>
                  <a:pt x="7619" y="2048383"/>
                  <a:pt x="7619" y="1846199"/>
                </a:cubicBezTo>
                <a:lnTo>
                  <a:pt x="7619" y="38138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5240">
            <a:solidFill>
              <a:srgbClr val="107CA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8"/>
          <p:cNvSpPr txBox="1"/>
          <p:nvPr/>
        </p:nvSpPr>
        <p:spPr>
          <a:xfrm>
            <a:off x="706119" y="1019476"/>
            <a:ext cx="7900667" cy="39209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08597">
              <a:lnSpc>
                <a:spcPct val="100000"/>
              </a:lnSpc>
            </a:pPr>
            <a:r>
              <a:rPr lang="en-US" altLang="zh-CN" sz="4800" spc="-110" dirty="0">
                <a:solidFill>
                  <a:srgbClr val="3F3F3F"/>
                </a:solidFill>
                <a:latin typeface="Calibri"/>
                <a:ea typeface="Calibri"/>
              </a:rPr>
              <a:t>Önkoşul</a:t>
            </a:r>
            <a:r>
              <a:rPr lang="en-US" altLang="zh-CN" sz="48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14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48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00" dirty="0">
                <a:solidFill>
                  <a:srgbClr val="3F3F3F"/>
                </a:solidFill>
                <a:latin typeface="Calibri"/>
                <a:ea typeface="Calibri"/>
              </a:rPr>
              <a:t>Sonkoşullar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20"/>
              </a:lnSpc>
            </a:pPr>
            <a:endParaRPr lang="en-US" dirty="0" smtClean="0"/>
          </a:p>
          <a:p>
            <a:pPr marL="720725" hangingPunct="0">
              <a:lnSpc>
                <a:spcPct val="95416"/>
              </a:lnSpc>
            </a:pP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ea typeface="Calibri"/>
              </a:rPr>
              <a:t>önkoşul</a:t>
            </a:r>
            <a:r>
              <a:rPr lang="en-US" altLang="zh-CN" sz="2100" b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(precondition)</a:t>
            </a:r>
            <a:r>
              <a:rPr lang="en-US" altLang="zh-CN" sz="210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operasyonun</a:t>
            </a:r>
            <a:r>
              <a:rPr lang="en-US" altLang="zh-CN" sz="2100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en</a:t>
            </a:r>
            <a:r>
              <a:rPr lang="en-US" altLang="zh-CN" sz="210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başında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doğru</a:t>
            </a:r>
            <a:r>
              <a:rPr lang="en-US" altLang="zh-CN" sz="210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olması</a:t>
            </a:r>
            <a:r>
              <a:rPr lang="en-US" altLang="zh-CN" sz="210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gereken</a:t>
            </a:r>
            <a:r>
              <a:rPr lang="en-US" altLang="zh-CN" sz="210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11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assertion’dır.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04"/>
              </a:lnSpc>
            </a:pPr>
            <a:endParaRPr lang="en-US" dirty="0" smtClean="0"/>
          </a:p>
          <a:p>
            <a:pPr marL="720725" hangingPunct="0">
              <a:lnSpc>
                <a:spcPct val="95833"/>
              </a:lnSpc>
            </a:pP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ea typeface="Calibri"/>
              </a:rPr>
              <a:t>sonkoşul</a:t>
            </a:r>
            <a:r>
              <a:rPr lang="en-US" altLang="zh-CN" sz="2100" b="1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(postcondition)</a:t>
            </a:r>
            <a:r>
              <a:rPr lang="en-US" altLang="zh-CN" sz="210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operasyon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tamamlandığında</a:t>
            </a:r>
            <a:r>
              <a:rPr lang="en-US" altLang="zh-CN" sz="2100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doğru</a:t>
            </a:r>
            <a:r>
              <a:rPr lang="en-US" altLang="zh-CN" sz="210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olması</a:t>
            </a:r>
            <a:r>
              <a:rPr lang="en-US" altLang="zh-CN" sz="210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gereken</a:t>
            </a:r>
            <a:r>
              <a:rPr lang="en-US" altLang="zh-CN" sz="210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spc="-30" dirty="0">
                <a:solidFill>
                  <a:srgbClr val="000000"/>
                </a:solidFill>
                <a:latin typeface="Calibri"/>
                <a:ea typeface="Calibri"/>
              </a:rPr>
              <a:t>assertion’dır</a:t>
            </a:r>
            <a:r>
              <a:rPr lang="en-US" altLang="zh-CN" sz="2100" spc="-5" dirty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2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spc="55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ea typeface="Calibri"/>
              </a:rPr>
              <a:t>Önkoşullar</a:t>
            </a:r>
            <a:r>
              <a:rPr lang="en-US" altLang="zh-CN" sz="20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ea typeface="Calibri"/>
              </a:rPr>
              <a:t>çağıranın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ea typeface="Calibri"/>
              </a:rPr>
              <a:t>yükümlülüklerini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4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25" dirty="0">
                <a:solidFill>
                  <a:srgbClr val="3F3F3F"/>
                </a:solidFill>
                <a:latin typeface="Calibri"/>
                <a:ea typeface="Calibri"/>
              </a:rPr>
              <a:t>çağrılan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34" dirty="0">
                <a:solidFill>
                  <a:srgbClr val="3F3F3F"/>
                </a:solidFill>
                <a:latin typeface="Calibri"/>
                <a:ea typeface="Calibri"/>
              </a:rPr>
              <a:t>operasyonun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ea typeface="Calibri"/>
              </a:rPr>
              <a:t>haklarını</a:t>
            </a:r>
          </a:p>
          <a:p>
            <a:pPr marL="0" indent="91440">
              <a:lnSpc>
                <a:spcPct val="100000"/>
              </a:lnSpc>
            </a:pPr>
            <a:r>
              <a:rPr lang="en-US" altLang="zh-CN" sz="2000" spc="-15" dirty="0">
                <a:solidFill>
                  <a:srgbClr val="3F3F3F"/>
                </a:solidFill>
                <a:latin typeface="Calibri"/>
                <a:ea typeface="Calibri"/>
              </a:rPr>
              <a:t>belirtirler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.</a:t>
            </a:r>
          </a:p>
        </p:txBody>
      </p:sp>
      <p:sp>
        <p:nvSpPr>
          <p:cNvPr id="199" name="TextBox 199"/>
          <p:cNvSpPr txBox="1"/>
          <p:nvPr/>
        </p:nvSpPr>
        <p:spPr>
          <a:xfrm>
            <a:off x="706119" y="5057530"/>
            <a:ext cx="8013417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1722754" algn="l"/>
                <a:tab pos="2339975" algn="l"/>
                <a:tab pos="3610355" algn="l"/>
                <a:tab pos="4834889" algn="l"/>
                <a:tab pos="5404230" algn="l"/>
                <a:tab pos="6544945" algn="l"/>
              </a:tabLst>
            </a:pPr>
            <a:r>
              <a:rPr lang="en-US" altLang="zh-CN" sz="2000" spc="-5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Sonkoşullar	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ise	</a:t>
            </a:r>
            <a:r>
              <a:rPr lang="en-US" altLang="zh-CN" sz="2000" spc="-10" dirty="0">
                <a:solidFill>
                  <a:srgbClr val="3F3F3F"/>
                </a:solidFill>
                <a:latin typeface="Calibri"/>
                <a:ea typeface="Calibri"/>
              </a:rPr>
              <a:t>çağıranın	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haklarını	</a:t>
            </a:r>
            <a:r>
              <a:rPr lang="en-US" altLang="zh-CN" sz="2000" spc="-15" dirty="0">
                <a:solidFill>
                  <a:srgbClr val="3F3F3F"/>
                </a:solidFill>
                <a:latin typeface="Calibri"/>
                <a:ea typeface="Calibri"/>
              </a:rPr>
              <a:t>ve	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çağrılan	</a:t>
            </a:r>
            <a:r>
              <a:rPr lang="en-US" altLang="zh-CN" sz="2000" spc="-15" dirty="0">
                <a:solidFill>
                  <a:srgbClr val="3F3F3F"/>
                </a:solidFill>
                <a:latin typeface="Calibri"/>
                <a:ea typeface="Calibri"/>
              </a:rPr>
              <a:t>operasyonun</a:t>
            </a:r>
          </a:p>
        </p:txBody>
      </p:sp>
      <p:sp>
        <p:nvSpPr>
          <p:cNvPr id="200" name="TextBox 200"/>
          <p:cNvSpPr txBox="1"/>
          <p:nvPr/>
        </p:nvSpPr>
        <p:spPr>
          <a:xfrm>
            <a:off x="797559" y="5362330"/>
            <a:ext cx="2925176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yükümlülüklerini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belirtirler.</a:t>
            </a:r>
          </a:p>
        </p:txBody>
      </p:sp>
      <p:sp>
        <p:nvSpPr>
          <p:cNvPr id="201" name="TextBox 201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30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B449-36B2-4B7B-8E43-0DB9A073B259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reeform 204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5"/>
          <p:cNvSpPr txBox="1"/>
          <p:nvPr/>
        </p:nvSpPr>
        <p:spPr>
          <a:xfrm>
            <a:off x="914717" y="1074166"/>
            <a:ext cx="7364677" cy="6705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400" spc="-100" dirty="0">
                <a:solidFill>
                  <a:srgbClr val="3F3F3F"/>
                </a:solidFill>
                <a:latin typeface="Calibri"/>
                <a:ea typeface="Calibri"/>
              </a:rPr>
              <a:t>Operasyon</a:t>
            </a:r>
            <a:r>
              <a:rPr lang="en-US" altLang="zh-CN" sz="44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90" dirty="0">
                <a:solidFill>
                  <a:srgbClr val="3F3F3F"/>
                </a:solidFill>
                <a:latin typeface="Calibri"/>
                <a:ea typeface="Calibri"/>
              </a:rPr>
              <a:t>Spesifikasyonu</a:t>
            </a:r>
            <a:r>
              <a:rPr lang="en-US" altLang="zh-CN" sz="44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94" dirty="0">
                <a:solidFill>
                  <a:srgbClr val="3F3F3F"/>
                </a:solidFill>
                <a:latin typeface="Calibri"/>
                <a:ea typeface="Calibri"/>
              </a:rPr>
              <a:t>Örneği</a:t>
            </a:r>
          </a:p>
        </p:txBody>
      </p:sp>
      <p:sp>
        <p:nvSpPr>
          <p:cNvPr id="206" name="TextBox 206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31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91029" y="1937766"/>
          <a:ext cx="5386070" cy="3926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3357"/>
                <a:gridCol w="3672713"/>
              </a:tblGrid>
              <a:tr h="92837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875"/>
                        </a:lnSpc>
                      </a:pPr>
                      <a:endParaRPr lang="en-US" dirty="0" smtClean="0"/>
                    </a:p>
                    <a:p>
                      <a:pPr marL="0" indent="62865">
                        <a:lnSpc>
                          <a:spcPct val="100000"/>
                        </a:lnSpc>
                      </a:pPr>
                      <a:r>
                        <a:rPr lang="en-US" altLang="zh-CN" sz="1400" b="1" spc="-2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</a:t>
                      </a:r>
                      <a:r>
                        <a:rPr lang="en-US" altLang="zh-CN" sz="1400" b="1" spc="-1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ignature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105"/>
                        </a:lnSpc>
                      </a:pPr>
                      <a:endParaRPr lang="en-US" dirty="0" smtClean="0"/>
                    </a:p>
                    <a:p>
                      <a:pPr marL="57022" hangingPunct="0">
                        <a:lnSpc>
                          <a:spcPct val="95833"/>
                        </a:lnSpc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public</a:t>
                      </a:r>
                      <a:r>
                        <a:rPr lang="en-US" altLang="zh-CN" sz="1400" spc="-34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static</a:t>
                      </a:r>
                      <a:r>
                        <a:rPr lang="en-US" altLang="zh-CN" sz="1400" spc="-34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int</a:t>
                      </a:r>
                      <a:r>
                        <a:rPr lang="en-US" altLang="zh-CN" sz="1400" spc="-34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findMax(</a:t>
                      </a:r>
                      <a:r>
                        <a:rPr lang="en-US" altLang="zh-CN" sz="1400" spc="-34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int[]</a:t>
                      </a:r>
                      <a:r>
                        <a:rPr lang="en-US" altLang="zh-CN" sz="1400" spc="-34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</a:t>
                      </a:r>
                      <a:r>
                        <a:rPr lang="en-US" altLang="zh-CN" sz="1400" spc="-34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)</a:t>
                      </a:r>
                      <a:r>
                        <a:rPr lang="en-US" altLang="zh-CN" sz="1400" spc="-4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throws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spc="-1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IllegalArgumentE</a:t>
                      </a:r>
                      <a:r>
                        <a:rPr lang="en-US" altLang="zh-CN" sz="1400" spc="-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xception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8660">
                <a:tc>
                  <a:txBody>
                    <a:bodyPr/>
                    <a:lstStyle/>
                    <a:p>
                      <a:pPr>
                        <a:lnSpc>
                          <a:spcPts val="1989"/>
                        </a:lnSpc>
                      </a:pPr>
                      <a:endParaRPr lang="en-US" dirty="0" smtClean="0"/>
                    </a:p>
                    <a:p>
                      <a:pPr marL="0" indent="62865">
                        <a:lnSpc>
                          <a:spcPct val="100000"/>
                        </a:lnSpc>
                      </a:pPr>
                      <a:r>
                        <a:rPr lang="en-US" altLang="zh-CN" sz="1400" b="1" spc="-2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Cl</a:t>
                      </a:r>
                      <a:r>
                        <a:rPr lang="en-US" altLang="zh-CN" sz="1400" b="1" spc="-2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ass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89"/>
                        </a:lnSpc>
                      </a:pPr>
                      <a:endParaRPr lang="en-US" dirty="0" smtClean="0"/>
                    </a:p>
                    <a:p>
                      <a:pPr marL="0" indent="57022">
                        <a:lnSpc>
                          <a:spcPct val="100000"/>
                        </a:lnSpc>
                      </a:pP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Utili</a:t>
                      </a:r>
                      <a:r>
                        <a:rPr lang="en-US" altLang="zh-CN" sz="1400" spc="-1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22019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829"/>
                        </a:lnSpc>
                      </a:pPr>
                      <a:endParaRPr lang="en-US" dirty="0" smtClean="0"/>
                    </a:p>
                    <a:p>
                      <a:pPr marL="0" indent="62865">
                        <a:lnSpc>
                          <a:spcPct val="100000"/>
                        </a:lnSpc>
                      </a:pPr>
                      <a:r>
                        <a:rPr lang="en-US" altLang="zh-CN" sz="1400" b="1" spc="-1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</a:t>
                      </a:r>
                      <a:r>
                        <a:rPr lang="en-US" altLang="zh-CN" sz="1400" b="1" spc="-1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scription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060"/>
                        </a:lnSpc>
                      </a:pPr>
                      <a:endParaRPr lang="en-US" dirty="0" smtClean="0"/>
                    </a:p>
                    <a:p>
                      <a:pPr marL="57022" hangingPunct="0">
                        <a:lnSpc>
                          <a:spcPct val="95416"/>
                        </a:lnSpc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Return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one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of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the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largest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elements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in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an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int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spc="-4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</a:t>
                      </a:r>
                      <a:r>
                        <a:rPr lang="en-US" altLang="zh-CN" sz="1400" spc="-4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rray.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7726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510"/>
                        </a:lnSpc>
                      </a:pPr>
                      <a:endParaRPr lang="en-US" dirty="0" smtClean="0"/>
                    </a:p>
                    <a:p>
                      <a:pPr marL="0" indent="62865">
                        <a:lnSpc>
                          <a:spcPct val="100000"/>
                        </a:lnSpc>
                      </a:pPr>
                      <a:r>
                        <a:rPr lang="en-US" altLang="zh-CN" sz="1400" b="1" spc="-2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B</a:t>
                      </a:r>
                      <a:r>
                        <a:rPr lang="en-US" altLang="zh-CN" sz="1400" b="1" spc="-1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ehavior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89"/>
                        </a:lnSpc>
                      </a:pPr>
                      <a:endParaRPr lang="en-US" dirty="0" smtClean="0"/>
                    </a:p>
                    <a:p>
                      <a:pPr marL="0" indent="57022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pre: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(a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!=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null)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&amp;&amp;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(0</a:t>
                      </a:r>
                      <a:r>
                        <a:rPr lang="en-US" altLang="zh-CN" sz="1400" spc="-2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&lt;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a.length)</a:t>
                      </a:r>
                    </a:p>
                    <a:p>
                      <a:pPr marL="57022" hangingPunct="0">
                        <a:lnSpc>
                          <a:spcPct val="95833"/>
                        </a:lnSpc>
                        <a:spcBef>
                          <a:spcPts val="110"/>
                        </a:spcBef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post: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for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every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element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x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of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a,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x</a:t>
                      </a:r>
                      <a:r>
                        <a:rPr lang="en-US" altLang="zh-CN" sz="1400" spc="-2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&lt;=</a:t>
                      </a:r>
                      <a:r>
                        <a:rPr lang="en-US" altLang="zh-CN" sz="1400" spc="-3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result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t/>
                      </a:r>
                      <a:br/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post:</a:t>
                      </a:r>
                      <a:r>
                        <a:rPr lang="en-US" altLang="zh-CN" sz="1400" spc="-64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throws</a:t>
                      </a:r>
                      <a:r>
                        <a:rPr lang="en-US" altLang="zh-CN" sz="1400" spc="-64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IllegalArgumentException</a:t>
                      </a:r>
                      <a:r>
                        <a:rPr lang="en-US" altLang="zh-CN" sz="1400" spc="-69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if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preconditions</a:t>
                      </a:r>
                      <a:r>
                        <a:rPr lang="en-US" altLang="zh-CN" sz="1400" spc="-8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are</a:t>
                      </a:r>
                      <a:r>
                        <a:rPr lang="en-US" altLang="zh-CN" sz="1400" spc="-9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violated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3B4B-D5DD-48D6-A58F-21B7BC17FE14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reeform 210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2" name="Picture 2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2087880"/>
            <a:ext cx="6652259" cy="2095500"/>
          </a:xfrm>
          <a:prstGeom prst="rect">
            <a:avLst/>
          </a:prstGeom>
        </p:spPr>
      </p:pic>
      <p:sp>
        <p:nvSpPr>
          <p:cNvPr id="2" name="Freeform 212"/>
          <p:cNvSpPr/>
          <p:nvPr/>
        </p:nvSpPr>
        <p:spPr>
          <a:xfrm>
            <a:off x="1249680" y="2087879"/>
            <a:ext cx="6637019" cy="2077720"/>
          </a:xfrm>
          <a:custGeom>
            <a:avLst/>
            <a:gdLst>
              <a:gd name="connsiteX0" fmla="*/ 7619 w 6637019"/>
              <a:gd name="connsiteY0" fmla="*/ 361950 h 2077720"/>
              <a:gd name="connsiteX1" fmla="*/ 351789 w 6637019"/>
              <a:gd name="connsiteY1" fmla="*/ 17780 h 2077720"/>
              <a:gd name="connsiteX2" fmla="*/ 6295389 w 6637019"/>
              <a:gd name="connsiteY2" fmla="*/ 17780 h 2077720"/>
              <a:gd name="connsiteX3" fmla="*/ 6639559 w 6637019"/>
              <a:gd name="connsiteY3" fmla="*/ 361950 h 2077720"/>
              <a:gd name="connsiteX4" fmla="*/ 6639559 w 6637019"/>
              <a:gd name="connsiteY4" fmla="*/ 1738630 h 2077720"/>
              <a:gd name="connsiteX5" fmla="*/ 6295389 w 6637019"/>
              <a:gd name="connsiteY5" fmla="*/ 2082800 h 2077720"/>
              <a:gd name="connsiteX6" fmla="*/ 351789 w 6637019"/>
              <a:gd name="connsiteY6" fmla="*/ 2082800 h 2077720"/>
              <a:gd name="connsiteX7" fmla="*/ 7619 w 6637019"/>
              <a:gd name="connsiteY7" fmla="*/ 1738630 h 2077720"/>
              <a:gd name="connsiteX8" fmla="*/ 7619 w 6637019"/>
              <a:gd name="connsiteY8" fmla="*/ 361950 h 207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37019" h="2077720">
                <a:moveTo>
                  <a:pt x="7619" y="361950"/>
                </a:moveTo>
                <a:cubicBezTo>
                  <a:pt x="7619" y="171831"/>
                  <a:pt x="161670" y="17780"/>
                  <a:pt x="351789" y="17780"/>
                </a:cubicBezTo>
                <a:lnTo>
                  <a:pt x="6295389" y="17780"/>
                </a:lnTo>
                <a:cubicBezTo>
                  <a:pt x="6485509" y="17780"/>
                  <a:pt x="6639559" y="171831"/>
                  <a:pt x="6639559" y="361950"/>
                </a:cubicBezTo>
                <a:lnTo>
                  <a:pt x="6639559" y="1738630"/>
                </a:lnTo>
                <a:cubicBezTo>
                  <a:pt x="6639559" y="1928749"/>
                  <a:pt x="6485509" y="2082800"/>
                  <a:pt x="6295389" y="2082800"/>
                </a:cubicBezTo>
                <a:lnTo>
                  <a:pt x="351789" y="2082800"/>
                </a:lnTo>
                <a:cubicBezTo>
                  <a:pt x="161670" y="2082800"/>
                  <a:pt x="7619" y="1928749"/>
                  <a:pt x="7619" y="1738630"/>
                </a:cubicBezTo>
                <a:lnTo>
                  <a:pt x="7619" y="36195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5240">
            <a:solidFill>
              <a:srgbClr val="107CA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reeform 213"/>
          <p:cNvSpPr/>
          <p:nvPr/>
        </p:nvSpPr>
        <p:spPr>
          <a:xfrm>
            <a:off x="1224280" y="1986279"/>
            <a:ext cx="6598919" cy="2115820"/>
          </a:xfrm>
          <a:custGeom>
            <a:avLst/>
            <a:gdLst>
              <a:gd name="connsiteX0" fmla="*/ 10159 w 6598919"/>
              <a:gd name="connsiteY0" fmla="*/ 368300 h 2115820"/>
              <a:gd name="connsiteX1" fmla="*/ 360680 w 6598919"/>
              <a:gd name="connsiteY1" fmla="*/ 17780 h 2115820"/>
              <a:gd name="connsiteX2" fmla="*/ 6256020 w 6598919"/>
              <a:gd name="connsiteY2" fmla="*/ 17780 h 2115820"/>
              <a:gd name="connsiteX3" fmla="*/ 6606539 w 6598919"/>
              <a:gd name="connsiteY3" fmla="*/ 368300 h 2115820"/>
              <a:gd name="connsiteX4" fmla="*/ 6606539 w 6598919"/>
              <a:gd name="connsiteY4" fmla="*/ 1770380 h 2115820"/>
              <a:gd name="connsiteX5" fmla="*/ 6256020 w 6598919"/>
              <a:gd name="connsiteY5" fmla="*/ 2120900 h 2115820"/>
              <a:gd name="connsiteX6" fmla="*/ 360680 w 6598919"/>
              <a:gd name="connsiteY6" fmla="*/ 2120900 h 2115820"/>
              <a:gd name="connsiteX7" fmla="*/ 10159 w 6598919"/>
              <a:gd name="connsiteY7" fmla="*/ 1770380 h 2115820"/>
              <a:gd name="connsiteX8" fmla="*/ 10159 w 6598919"/>
              <a:gd name="connsiteY8" fmla="*/ 368300 h 211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98919" h="2115820">
                <a:moveTo>
                  <a:pt x="10159" y="368300"/>
                </a:moveTo>
                <a:cubicBezTo>
                  <a:pt x="10159" y="174752"/>
                  <a:pt x="167131" y="17780"/>
                  <a:pt x="360680" y="17780"/>
                </a:cubicBezTo>
                <a:lnTo>
                  <a:pt x="6256020" y="17780"/>
                </a:lnTo>
                <a:cubicBezTo>
                  <a:pt x="6449567" y="17780"/>
                  <a:pt x="6606539" y="174752"/>
                  <a:pt x="6606539" y="368300"/>
                </a:cubicBezTo>
                <a:lnTo>
                  <a:pt x="6606539" y="1770380"/>
                </a:lnTo>
                <a:cubicBezTo>
                  <a:pt x="6606539" y="1963928"/>
                  <a:pt x="6449567" y="2120900"/>
                  <a:pt x="6256020" y="2120900"/>
                </a:cubicBezTo>
                <a:lnTo>
                  <a:pt x="360680" y="2120900"/>
                </a:lnTo>
                <a:cubicBezTo>
                  <a:pt x="167131" y="2120900"/>
                  <a:pt x="10159" y="1963928"/>
                  <a:pt x="10159" y="1770380"/>
                </a:cubicBezTo>
                <a:lnTo>
                  <a:pt x="10159" y="36830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reeform 214"/>
          <p:cNvSpPr/>
          <p:nvPr/>
        </p:nvSpPr>
        <p:spPr>
          <a:xfrm>
            <a:off x="1224280" y="1986279"/>
            <a:ext cx="6598919" cy="2115820"/>
          </a:xfrm>
          <a:custGeom>
            <a:avLst/>
            <a:gdLst>
              <a:gd name="connsiteX0" fmla="*/ 10159 w 6598919"/>
              <a:gd name="connsiteY0" fmla="*/ 368300 h 2115820"/>
              <a:gd name="connsiteX1" fmla="*/ 360680 w 6598919"/>
              <a:gd name="connsiteY1" fmla="*/ 17780 h 2115820"/>
              <a:gd name="connsiteX2" fmla="*/ 6256020 w 6598919"/>
              <a:gd name="connsiteY2" fmla="*/ 17780 h 2115820"/>
              <a:gd name="connsiteX3" fmla="*/ 6606539 w 6598919"/>
              <a:gd name="connsiteY3" fmla="*/ 368300 h 2115820"/>
              <a:gd name="connsiteX4" fmla="*/ 6606539 w 6598919"/>
              <a:gd name="connsiteY4" fmla="*/ 1770380 h 2115820"/>
              <a:gd name="connsiteX5" fmla="*/ 6256020 w 6598919"/>
              <a:gd name="connsiteY5" fmla="*/ 2120900 h 2115820"/>
              <a:gd name="connsiteX6" fmla="*/ 360680 w 6598919"/>
              <a:gd name="connsiteY6" fmla="*/ 2120900 h 2115820"/>
              <a:gd name="connsiteX7" fmla="*/ 10159 w 6598919"/>
              <a:gd name="connsiteY7" fmla="*/ 1770380 h 2115820"/>
              <a:gd name="connsiteX8" fmla="*/ 10159 w 6598919"/>
              <a:gd name="connsiteY8" fmla="*/ 368300 h 211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98919" h="2115820">
                <a:moveTo>
                  <a:pt x="10159" y="368300"/>
                </a:moveTo>
                <a:cubicBezTo>
                  <a:pt x="10159" y="174752"/>
                  <a:pt x="167131" y="17780"/>
                  <a:pt x="360680" y="17780"/>
                </a:cubicBezTo>
                <a:lnTo>
                  <a:pt x="6256020" y="17780"/>
                </a:lnTo>
                <a:cubicBezTo>
                  <a:pt x="6449567" y="17780"/>
                  <a:pt x="6606539" y="174752"/>
                  <a:pt x="6606539" y="368300"/>
                </a:cubicBezTo>
                <a:lnTo>
                  <a:pt x="6606539" y="1770380"/>
                </a:lnTo>
                <a:cubicBezTo>
                  <a:pt x="6606539" y="1963928"/>
                  <a:pt x="6449567" y="2120900"/>
                  <a:pt x="6256020" y="2120900"/>
                </a:cubicBezTo>
                <a:lnTo>
                  <a:pt x="360680" y="2120900"/>
                </a:lnTo>
                <a:cubicBezTo>
                  <a:pt x="167131" y="2120900"/>
                  <a:pt x="10159" y="1963928"/>
                  <a:pt x="10159" y="1770380"/>
                </a:cubicBezTo>
                <a:lnTo>
                  <a:pt x="10159" y="368300"/>
                </a:lnTo>
                <a:close/>
              </a:path>
            </a:pathLst>
          </a:custGeom>
          <a:solidFill>
            <a:srgbClr val="000095">
              <a:alpha val="0"/>
            </a:srgbClr>
          </a:solidFill>
          <a:ln w="1524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5"/>
          <p:cNvSpPr txBox="1"/>
          <p:nvPr/>
        </p:nvSpPr>
        <p:spPr>
          <a:xfrm>
            <a:off x="823277" y="1130934"/>
            <a:ext cx="7067928" cy="40915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000" spc="-69" dirty="0">
                <a:solidFill>
                  <a:srgbClr val="3F3F3F"/>
                </a:solidFill>
                <a:latin typeface="Calibri"/>
                <a:ea typeface="Calibri"/>
              </a:rPr>
              <a:t>Sınıf</a:t>
            </a:r>
            <a:r>
              <a:rPr lang="en-US" altLang="zh-CN" sz="4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90" dirty="0">
                <a:solidFill>
                  <a:srgbClr val="3F3F3F"/>
                </a:solidFill>
                <a:latin typeface="Calibri"/>
                <a:ea typeface="Calibri"/>
              </a:rPr>
              <a:t>Değişmezleri</a:t>
            </a:r>
            <a:r>
              <a:rPr lang="en-US" altLang="zh-CN" sz="4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75" dirty="0">
                <a:solidFill>
                  <a:srgbClr val="3F3F3F"/>
                </a:solidFill>
                <a:latin typeface="Calibri"/>
                <a:ea typeface="Calibri"/>
              </a:rPr>
              <a:t>(Class</a:t>
            </a:r>
            <a:r>
              <a:rPr lang="en-US" altLang="zh-CN" sz="4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80" dirty="0">
                <a:solidFill>
                  <a:srgbClr val="3F3F3F"/>
                </a:solidFill>
                <a:latin typeface="Calibri"/>
                <a:ea typeface="Calibri"/>
              </a:rPr>
              <a:t>Invariants</a:t>
            </a:r>
            <a:r>
              <a:rPr lang="en-US" altLang="zh-CN" sz="4000" spc="-60" dirty="0">
                <a:solidFill>
                  <a:srgbClr val="3F3F3F"/>
                </a:solidFill>
                <a:latin typeface="Calibri"/>
                <a:ea typeface="Calibri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44"/>
              </a:lnSpc>
            </a:pPr>
            <a:endParaRPr lang="en-US" dirty="0" smtClean="0"/>
          </a:p>
          <a:p>
            <a:pPr marL="606996" hangingPunct="0">
              <a:lnSpc>
                <a:spcPct val="95833"/>
              </a:lnSpc>
            </a:pP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ea typeface="Calibri"/>
              </a:rPr>
              <a:t>önkoşul</a:t>
            </a:r>
            <a:r>
              <a:rPr lang="en-US" altLang="zh-CN" sz="2100" b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(precondition)</a:t>
            </a:r>
            <a:r>
              <a:rPr lang="en-US" altLang="zh-CN" sz="210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operasyonun</a:t>
            </a:r>
            <a:r>
              <a:rPr lang="en-US" altLang="zh-CN" sz="2100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en</a:t>
            </a:r>
            <a:r>
              <a:rPr lang="en-US" altLang="zh-CN" sz="210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başında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doğru</a:t>
            </a:r>
            <a:r>
              <a:rPr lang="en-US" altLang="zh-CN" sz="210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olması</a:t>
            </a:r>
            <a:r>
              <a:rPr lang="en-US" altLang="zh-CN" sz="210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gereken</a:t>
            </a:r>
            <a:r>
              <a:rPr lang="en-US" altLang="zh-CN" sz="210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1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assertion’dır.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29"/>
              </a:lnSpc>
            </a:pPr>
            <a:endParaRPr lang="en-US" dirty="0" smtClean="0"/>
          </a:p>
          <a:p>
            <a:pPr marL="606996" hangingPunct="0">
              <a:lnSpc>
                <a:spcPct val="95833"/>
              </a:lnSpc>
            </a:pP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ea typeface="Calibri"/>
              </a:rPr>
              <a:t>sonkoşul</a:t>
            </a:r>
            <a:r>
              <a:rPr lang="en-US" altLang="zh-CN" sz="2100" b="1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(postcondition)</a:t>
            </a:r>
            <a:r>
              <a:rPr lang="en-US" altLang="zh-CN" sz="210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operasyon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tamamlandığında</a:t>
            </a:r>
            <a:r>
              <a:rPr lang="en-US" altLang="zh-CN" sz="2100" spc="-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doğru</a:t>
            </a:r>
            <a:r>
              <a:rPr lang="en-US" altLang="zh-CN" sz="210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olması</a:t>
            </a:r>
            <a:r>
              <a:rPr lang="en-US" altLang="zh-CN" sz="2100" spc="-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gereken</a:t>
            </a:r>
            <a:r>
              <a:rPr lang="en-US" altLang="zh-CN" sz="210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assertion’dır.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2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Sınıf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değişmezleri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bütün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ihraç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edilen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operasyonların</a:t>
            </a:r>
            <a:r>
              <a:rPr lang="en-US" altLang="zh-CN" sz="2000" spc="-1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sözleşmelerini</a:t>
            </a:r>
          </a:p>
          <a:p>
            <a:pPr marL="0" indent="91440">
              <a:lnSpc>
                <a:spcPct val="100000"/>
              </a:lnSpc>
              <a:spcBef>
                <a:spcPts val="145"/>
              </a:spcBef>
            </a:pPr>
            <a:r>
              <a:rPr lang="en-US" altLang="zh-CN" sz="2000" spc="-15" dirty="0">
                <a:solidFill>
                  <a:srgbClr val="3F3F3F"/>
                </a:solidFill>
                <a:latin typeface="Calibri"/>
                <a:ea typeface="Calibri"/>
              </a:rPr>
              <a:t>tamamlayıcı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10" dirty="0">
                <a:solidFill>
                  <a:srgbClr val="3F3F3F"/>
                </a:solidFill>
                <a:latin typeface="Calibri"/>
                <a:ea typeface="Calibri"/>
              </a:rPr>
              <a:t>niteliktedir.</a:t>
            </a:r>
          </a:p>
        </p:txBody>
      </p:sp>
      <p:sp>
        <p:nvSpPr>
          <p:cNvPr id="216" name="TextBox 216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32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B8AA-6DFE-4740-812B-69860889D7AD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reeform 219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20"/>
          <p:cNvSpPr txBox="1"/>
          <p:nvPr/>
        </p:nvSpPr>
        <p:spPr>
          <a:xfrm>
            <a:off x="628967" y="1130934"/>
            <a:ext cx="7728438" cy="56048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000" spc="-75" dirty="0">
                <a:solidFill>
                  <a:srgbClr val="3F3F3F"/>
                </a:solidFill>
                <a:latin typeface="Calibri"/>
                <a:ea typeface="Calibri"/>
              </a:rPr>
              <a:t>Bildirimlerde</a:t>
            </a:r>
            <a:r>
              <a:rPr lang="en-US" altLang="zh-CN" sz="4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50" dirty="0">
                <a:solidFill>
                  <a:srgbClr val="3F3F3F"/>
                </a:solidFill>
                <a:latin typeface="Calibri"/>
                <a:ea typeface="Calibri"/>
              </a:rPr>
              <a:t>(</a:t>
            </a:r>
            <a:r>
              <a:rPr lang="en-US" altLang="zh-CN" sz="4000" spc="-80" dirty="0">
                <a:solidFill>
                  <a:srgbClr val="3F3F3F"/>
                </a:solidFill>
                <a:latin typeface="Calibri"/>
                <a:ea typeface="Calibri"/>
              </a:rPr>
              <a:t>Assertion</a:t>
            </a:r>
            <a:r>
              <a:rPr lang="en-US" altLang="zh-CN" sz="4000" spc="-45" dirty="0">
                <a:solidFill>
                  <a:srgbClr val="3F3F3F"/>
                </a:solidFill>
                <a:latin typeface="Calibri"/>
                <a:ea typeface="Calibri"/>
              </a:rPr>
              <a:t>)</a:t>
            </a:r>
            <a:r>
              <a:rPr lang="en-US" altLang="zh-CN" sz="4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80" dirty="0">
                <a:solidFill>
                  <a:srgbClr val="3F3F3F"/>
                </a:solidFill>
                <a:latin typeface="Calibri"/>
                <a:ea typeface="Calibri"/>
              </a:rPr>
              <a:t>Neler</a:t>
            </a:r>
            <a:r>
              <a:rPr lang="en-US" altLang="zh-CN" sz="4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80" dirty="0">
                <a:solidFill>
                  <a:srgbClr val="3F3F3F"/>
                </a:solidFill>
                <a:latin typeface="Calibri"/>
                <a:ea typeface="Calibri"/>
              </a:rPr>
              <a:t>Olmalı</a:t>
            </a:r>
            <a:r>
              <a:rPr lang="en-US" altLang="zh-CN" sz="4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109" dirty="0">
                <a:solidFill>
                  <a:srgbClr val="3F3F3F"/>
                </a:solidFill>
                <a:latin typeface="Calibri"/>
                <a:ea typeface="Calibri"/>
              </a:rPr>
              <a:t>1</a:t>
            </a:r>
          </a:p>
          <a:p>
            <a:pPr>
              <a:lnSpc>
                <a:spcPts val="1394"/>
              </a:lnSpc>
            </a:pPr>
            <a:endParaRPr lang="en-US" dirty="0" smtClean="0"/>
          </a:p>
          <a:p>
            <a:pPr marL="0" indent="285750">
              <a:lnSpc>
                <a:spcPct val="100000"/>
              </a:lnSpc>
            </a:pPr>
            <a:r>
              <a:rPr lang="en-US" altLang="zh-CN" sz="2400" b="1" spc="-5" dirty="0">
                <a:solidFill>
                  <a:srgbClr val="3F3F3F"/>
                </a:solidFill>
                <a:latin typeface="Calibri"/>
                <a:ea typeface="Calibri"/>
              </a:rPr>
              <a:t>Önkoşullar</a:t>
            </a:r>
            <a:r>
              <a:rPr lang="en-US" altLang="zh-CN" sz="24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spc="-15" dirty="0">
                <a:solidFill>
                  <a:srgbClr val="3F3F3F"/>
                </a:solidFill>
                <a:latin typeface="Calibri"/>
                <a:ea typeface="Calibri"/>
              </a:rPr>
              <a:t>(</a:t>
            </a:r>
            <a:r>
              <a:rPr lang="en-US" altLang="zh-CN" sz="2400" spc="-5" dirty="0">
                <a:solidFill>
                  <a:srgbClr val="3F3F3F"/>
                </a:solidFill>
                <a:latin typeface="Calibri"/>
                <a:ea typeface="Calibri"/>
              </a:rPr>
              <a:t>Preconditions):</a:t>
            </a:r>
          </a:p>
          <a:p>
            <a:pPr marL="0" indent="394969">
              <a:lnSpc>
                <a:spcPct val="100000"/>
              </a:lnSpc>
              <a:spcBef>
                <a:spcPts val="375"/>
              </a:spcBef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5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Parametreler</a:t>
            </a:r>
            <a:r>
              <a:rPr lang="en-US" altLang="zh-CN" sz="2000" spc="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üzerindeki</a:t>
            </a:r>
            <a:r>
              <a:rPr lang="en-US" altLang="zh-CN" sz="2000" spc="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kısıtlamalar</a:t>
            </a:r>
          </a:p>
          <a:p>
            <a:pPr>
              <a:lnSpc>
                <a:spcPts val="600"/>
              </a:lnSpc>
            </a:pPr>
            <a:endParaRPr lang="en-US" dirty="0" smtClean="0"/>
          </a:p>
          <a:p>
            <a:pPr marL="0" indent="394969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Operasyon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çağrılmadan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önce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sağlanması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gereken</a:t>
            </a:r>
            <a:r>
              <a:rPr lang="en-US" altLang="zh-CN" sz="2000" spc="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koşullar</a:t>
            </a:r>
          </a:p>
          <a:p>
            <a:pPr>
              <a:lnSpc>
                <a:spcPts val="1620"/>
              </a:lnSpc>
            </a:pPr>
            <a:endParaRPr lang="en-US" dirty="0" smtClean="0"/>
          </a:p>
          <a:p>
            <a:pPr marL="0" indent="285750">
              <a:lnSpc>
                <a:spcPct val="100000"/>
              </a:lnSpc>
            </a:pPr>
            <a:r>
              <a:rPr lang="en-US" altLang="zh-CN" sz="2400" b="1" spc="-5" dirty="0">
                <a:solidFill>
                  <a:srgbClr val="3F3F3F"/>
                </a:solidFill>
                <a:latin typeface="Calibri"/>
                <a:ea typeface="Calibri"/>
              </a:rPr>
              <a:t>Sonkoşullar</a:t>
            </a:r>
            <a:r>
              <a:rPr lang="en-US" altLang="zh-CN" sz="2400" b="1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spc="-25" dirty="0">
                <a:solidFill>
                  <a:srgbClr val="3F3F3F"/>
                </a:solidFill>
                <a:latin typeface="Calibri"/>
                <a:ea typeface="Calibri"/>
              </a:rPr>
              <a:t>(</a:t>
            </a:r>
            <a:r>
              <a:rPr lang="en-US" altLang="zh-CN" sz="2400" spc="-5" dirty="0">
                <a:solidFill>
                  <a:srgbClr val="3F3F3F"/>
                </a:solidFill>
                <a:latin typeface="Calibri"/>
                <a:ea typeface="Calibri"/>
              </a:rPr>
              <a:t>Postconditions</a:t>
            </a:r>
            <a:r>
              <a:rPr lang="en-US" altLang="zh-CN" sz="2400" spc="-15" dirty="0">
                <a:solidFill>
                  <a:srgbClr val="3F3F3F"/>
                </a:solidFill>
                <a:latin typeface="Calibri"/>
                <a:ea typeface="Calibri"/>
              </a:rPr>
              <a:t>):</a:t>
            </a:r>
          </a:p>
          <a:p>
            <a:pPr marL="394969" hangingPunct="0">
              <a:lnSpc>
                <a:spcPct val="124583"/>
              </a:lnSpc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Parametreler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sonuçlar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arasındaki</a:t>
            </a:r>
            <a:r>
              <a:rPr lang="en-US" altLang="zh-CN" sz="2000" spc="1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ilişkiler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85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Sonuçlar</a:t>
            </a:r>
            <a:r>
              <a:rPr lang="en-US" altLang="zh-CN" sz="2000" spc="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üzerindeki</a:t>
            </a:r>
            <a:r>
              <a:rPr lang="en-US" altLang="zh-CN" sz="2000" spc="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kısıtlamalar</a:t>
            </a:r>
          </a:p>
          <a:p>
            <a:pPr marL="0" indent="394969">
              <a:lnSpc>
                <a:spcPct val="100000"/>
              </a:lnSpc>
              <a:spcBef>
                <a:spcPts val="320"/>
              </a:spcBef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85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Parametrelerdeki</a:t>
            </a:r>
            <a:r>
              <a:rPr lang="en-US" altLang="zh-CN" sz="2000" spc="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değişiklikler</a:t>
            </a:r>
          </a:p>
          <a:p>
            <a:pPr>
              <a:lnSpc>
                <a:spcPts val="594"/>
              </a:lnSpc>
            </a:pPr>
            <a:endParaRPr lang="en-US" dirty="0" smtClean="0"/>
          </a:p>
          <a:p>
            <a:pPr marL="0" indent="394969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İhlal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edilen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önkoşullara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karşı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verilecek</a:t>
            </a:r>
            <a:r>
              <a:rPr lang="en-US" altLang="zh-CN" sz="20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karşılıklar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29"/>
              </a:lnSpc>
            </a:pPr>
            <a:endParaRPr lang="en-US" dirty="0" smtClean="0"/>
          </a:p>
          <a:p>
            <a:pPr marL="0" indent="755300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33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1731-BEEB-4F69-8E06-CFD00DD2BF8B}" type="datetime1">
              <a:rPr lang="en-US" smtClean="0"/>
              <a:t>4/4/2019</a:t>
            </a:fld>
            <a:endParaRPr lang="en-US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Freeform 223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4"/>
          <p:cNvSpPr txBox="1"/>
          <p:nvPr/>
        </p:nvSpPr>
        <p:spPr>
          <a:xfrm>
            <a:off x="652462" y="1143555"/>
            <a:ext cx="7729715" cy="5592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000" spc="-75" dirty="0">
                <a:solidFill>
                  <a:srgbClr val="3F3F3F"/>
                </a:solidFill>
                <a:latin typeface="Calibri"/>
                <a:ea typeface="Calibri"/>
              </a:rPr>
              <a:t>Bildirimlerde</a:t>
            </a:r>
            <a:r>
              <a:rPr lang="en-US" altLang="zh-CN" sz="4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44" dirty="0">
                <a:solidFill>
                  <a:srgbClr val="3F3F3F"/>
                </a:solidFill>
                <a:latin typeface="Calibri"/>
                <a:ea typeface="Calibri"/>
              </a:rPr>
              <a:t>(</a:t>
            </a:r>
            <a:r>
              <a:rPr lang="en-US" altLang="zh-CN" sz="4000" spc="-80" dirty="0">
                <a:solidFill>
                  <a:srgbClr val="3F3F3F"/>
                </a:solidFill>
                <a:latin typeface="Calibri"/>
                <a:ea typeface="Calibri"/>
              </a:rPr>
              <a:t>Assertion</a:t>
            </a:r>
            <a:r>
              <a:rPr lang="en-US" altLang="zh-CN" sz="4000" spc="-40" dirty="0">
                <a:solidFill>
                  <a:srgbClr val="3F3F3F"/>
                </a:solidFill>
                <a:latin typeface="Calibri"/>
                <a:ea typeface="Calibri"/>
              </a:rPr>
              <a:t>)</a:t>
            </a:r>
            <a:r>
              <a:rPr lang="en-US" altLang="zh-CN" sz="4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80" dirty="0">
                <a:solidFill>
                  <a:srgbClr val="3F3F3F"/>
                </a:solidFill>
                <a:latin typeface="Calibri"/>
                <a:ea typeface="Calibri"/>
              </a:rPr>
              <a:t>Neler</a:t>
            </a:r>
            <a:r>
              <a:rPr lang="en-US" altLang="zh-CN" sz="4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85" dirty="0">
                <a:solidFill>
                  <a:srgbClr val="3F3F3F"/>
                </a:solidFill>
                <a:latin typeface="Calibri"/>
                <a:ea typeface="Calibri"/>
              </a:rPr>
              <a:t>Olmalı</a:t>
            </a:r>
            <a:r>
              <a:rPr lang="en-US" altLang="zh-CN" sz="4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80" dirty="0">
                <a:solidFill>
                  <a:srgbClr val="3F3F3F"/>
                </a:solidFill>
                <a:latin typeface="Calibri"/>
                <a:ea typeface="Calibri"/>
              </a:rPr>
              <a:t>2</a:t>
            </a:r>
          </a:p>
          <a:p>
            <a:pPr>
              <a:lnSpc>
                <a:spcPts val="1294"/>
              </a:lnSpc>
            </a:pPr>
            <a:endParaRPr lang="en-US" dirty="0" smtClean="0"/>
          </a:p>
          <a:p>
            <a:pPr marL="0" indent="262255">
              <a:lnSpc>
                <a:spcPct val="100000"/>
              </a:lnSpc>
            </a:pP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Sınıf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değişmezleri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(Class</a:t>
            </a:r>
            <a:r>
              <a:rPr lang="en-US" altLang="zh-CN" sz="2400" spc="-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invariants)</a:t>
            </a:r>
          </a:p>
          <a:p>
            <a:pPr marL="371475" hangingPunct="0">
              <a:lnSpc>
                <a:spcPct val="125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34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Özellikler</a:t>
            </a:r>
            <a:r>
              <a:rPr lang="en-US" altLang="zh-CN" sz="20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(attribute)</a:t>
            </a:r>
            <a:r>
              <a:rPr lang="en-US" altLang="zh-CN" sz="20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üzerindeki</a:t>
            </a:r>
            <a:r>
              <a:rPr lang="en-US" altLang="zh-CN" sz="20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kısıtlamalar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44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Özellikler</a:t>
            </a:r>
            <a:r>
              <a:rPr lang="en-US" altLang="zh-CN" sz="20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(attribute)</a:t>
            </a:r>
            <a:r>
              <a:rPr lang="en-US" altLang="zh-CN" sz="20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arasındaki</a:t>
            </a:r>
            <a:r>
              <a:rPr lang="en-US" altLang="zh-CN" sz="20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ilişkiler</a:t>
            </a:r>
          </a:p>
          <a:p>
            <a:pPr>
              <a:lnSpc>
                <a:spcPts val="1325"/>
              </a:lnSpc>
            </a:pPr>
            <a:endParaRPr lang="en-US" dirty="0" smtClean="0"/>
          </a:p>
          <a:p>
            <a:pPr marL="0" indent="262255">
              <a:lnSpc>
                <a:spcPct val="100000"/>
              </a:lnSpc>
            </a:pP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Boş</a:t>
            </a:r>
            <a:r>
              <a:rPr lang="en-US" altLang="zh-CN" sz="24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bildirimleri</a:t>
            </a:r>
            <a:r>
              <a:rPr lang="en-US" altLang="zh-CN" sz="24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“true”</a:t>
            </a:r>
            <a:r>
              <a:rPr lang="en-US" altLang="zh-CN" sz="24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24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“none”</a:t>
            </a:r>
            <a:r>
              <a:rPr lang="en-US" altLang="zh-CN" sz="24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olarak</a:t>
            </a:r>
            <a:r>
              <a:rPr lang="en-US" altLang="zh-CN" sz="24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ifade</a:t>
            </a:r>
            <a:r>
              <a:rPr lang="en-US" altLang="zh-CN" sz="24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edin.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10"/>
              </a:lnSpc>
            </a:pPr>
            <a:endParaRPr lang="en-US" dirty="0" smtClean="0"/>
          </a:p>
          <a:p>
            <a:pPr marL="0" indent="7529512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34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D831-A37D-4656-85BA-9E64469080BC}" type="datetime1">
              <a:rPr lang="en-US" smtClean="0"/>
              <a:t>4/4/2019</a:t>
            </a:fld>
            <a:endParaRPr lang="en-US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reeform 227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8"/>
          <p:cNvSpPr txBox="1"/>
          <p:nvPr/>
        </p:nvSpPr>
        <p:spPr>
          <a:xfrm>
            <a:off x="914717" y="1019476"/>
            <a:ext cx="7091038" cy="4516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109" dirty="0">
                <a:solidFill>
                  <a:srgbClr val="3F3F3F"/>
                </a:solidFill>
                <a:latin typeface="Calibri"/>
                <a:ea typeface="Calibri"/>
              </a:rPr>
              <a:t>Op</a:t>
            </a:r>
            <a:r>
              <a:rPr lang="en-US" altLang="zh-CN" sz="4800" spc="-55" dirty="0">
                <a:solidFill>
                  <a:srgbClr val="3F3F3F"/>
                </a:solidFill>
                <a:latin typeface="Calibri"/>
                <a:ea typeface="Calibri"/>
              </a:rPr>
              <a:t>-</a:t>
            </a:r>
            <a:r>
              <a:rPr lang="en-US" altLang="zh-CN" sz="4800" spc="-75" dirty="0">
                <a:solidFill>
                  <a:srgbClr val="3F3F3F"/>
                </a:solidFill>
                <a:latin typeface="Calibri"/>
                <a:ea typeface="Calibri"/>
              </a:rPr>
              <a:t>Spec’lerin</a:t>
            </a:r>
            <a:r>
              <a:rPr lang="en-US" altLang="zh-CN" sz="48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80" dirty="0">
                <a:solidFill>
                  <a:srgbClr val="3F3F3F"/>
                </a:solidFill>
                <a:latin typeface="Calibri"/>
                <a:ea typeface="Calibri"/>
              </a:rPr>
              <a:t>Oluşturulması</a:t>
            </a:r>
          </a:p>
          <a:p>
            <a:pPr>
              <a:lnSpc>
                <a:spcPts val="1430"/>
              </a:lnSpc>
            </a:pPr>
            <a:endParaRPr lang="en-US" dirty="0" smtClean="0"/>
          </a:p>
          <a:p>
            <a:pPr marL="0" hangingPunct="0">
              <a:lnSpc>
                <a:spcPct val="95833"/>
              </a:lnSpc>
            </a:pP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Orta-düzey</a:t>
            </a:r>
            <a:r>
              <a:rPr lang="en-US" altLang="zh-CN" sz="24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tasarımın</a:t>
            </a:r>
            <a:r>
              <a:rPr lang="en-US" altLang="zh-CN" sz="24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ilk</a:t>
            </a:r>
            <a:r>
              <a:rPr lang="en-US" altLang="zh-CN" sz="24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evrelerinde</a:t>
            </a:r>
            <a:r>
              <a:rPr lang="en-US" altLang="zh-CN" sz="24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ayrıntılı</a:t>
            </a:r>
            <a:r>
              <a:rPr lang="en-US" altLang="zh-CN" sz="24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op-spec’ler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3F3F3F"/>
                </a:solidFill>
                <a:latin typeface="Calibri"/>
                <a:ea typeface="Calibri"/>
              </a:rPr>
              <a:t>olu</a:t>
            </a:r>
            <a:r>
              <a:rPr lang="en-US" altLang="zh-CN" sz="2400" spc="-5" dirty="0">
                <a:solidFill>
                  <a:srgbClr val="3F3F3F"/>
                </a:solidFill>
                <a:latin typeface="Calibri"/>
                <a:ea typeface="Calibri"/>
              </a:rPr>
              <a:t>şturmayın</a:t>
            </a:r>
          </a:p>
          <a:p>
            <a:pPr>
              <a:lnSpc>
                <a:spcPts val="500"/>
              </a:lnSpc>
            </a:pPr>
            <a:endParaRPr lang="en-US" dirty="0" smtClean="0"/>
          </a:p>
          <a:p>
            <a:pPr marL="0" indent="109219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Çünkü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henüz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çok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değişken;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ayrıntılar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çok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fazla</a:t>
            </a:r>
            <a:r>
              <a:rPr lang="en-US" altLang="zh-CN" sz="2000" spc="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değişikliğe</a:t>
            </a:r>
          </a:p>
          <a:p>
            <a:pPr marL="0" indent="292100">
              <a:lnSpc>
                <a:spcPct val="100000"/>
              </a:lnSpc>
            </a:pPr>
            <a:r>
              <a:rPr lang="en-US" altLang="zh-CN" sz="2000" spc="-15" dirty="0">
                <a:solidFill>
                  <a:srgbClr val="3F3F3F"/>
                </a:solidFill>
                <a:latin typeface="Calibri"/>
                <a:ea typeface="Calibri"/>
              </a:rPr>
              <a:t>u</a:t>
            </a:r>
            <a:r>
              <a:rPr lang="en-US" altLang="zh-CN" sz="2000" spc="-10" dirty="0">
                <a:solidFill>
                  <a:srgbClr val="3F3F3F"/>
                </a:solidFill>
                <a:latin typeface="Calibri"/>
                <a:ea typeface="Calibri"/>
              </a:rPr>
              <a:t>ğrayabilir</a:t>
            </a:r>
          </a:p>
          <a:p>
            <a:pPr>
              <a:lnSpc>
                <a:spcPts val="1414"/>
              </a:lnSpc>
            </a:pPr>
            <a:endParaRPr lang="en-US" dirty="0" smtClean="0"/>
          </a:p>
          <a:p>
            <a:pPr marL="109219" indent="-109219" hangingPunct="0">
              <a:lnSpc>
                <a:spcPct val="114166"/>
              </a:lnSpc>
            </a:pP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Tasarımın</a:t>
            </a:r>
            <a:r>
              <a:rPr lang="en-US" altLang="zh-CN" sz="2400" spc="-1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sonunu</a:t>
            </a:r>
            <a:r>
              <a:rPr lang="en-US" altLang="zh-CN" sz="2400" spc="-11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beklemeyin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000" spc="1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2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spc="10" dirty="0">
                <a:solidFill>
                  <a:srgbClr val="3F3F3F"/>
                </a:solidFill>
                <a:latin typeface="Calibri"/>
                <a:ea typeface="Calibri"/>
              </a:rPr>
              <a:t>Ayrıntılar</a:t>
            </a:r>
            <a:r>
              <a:rPr lang="en-US" altLang="zh-CN" sz="20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10" dirty="0">
                <a:solidFill>
                  <a:srgbClr val="3F3F3F"/>
                </a:solidFill>
                <a:latin typeface="Calibri"/>
                <a:ea typeface="Calibri"/>
              </a:rPr>
              <a:t>unutulabilir</a:t>
            </a:r>
          </a:p>
          <a:p>
            <a:pPr>
              <a:lnSpc>
                <a:spcPts val="440"/>
              </a:lnSpc>
            </a:pPr>
            <a:endParaRPr lang="en-US" dirty="0" smtClean="0"/>
          </a:p>
          <a:p>
            <a:pPr marL="0" indent="109219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Muhtemelen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çok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yetersiz</a:t>
            </a:r>
            <a:r>
              <a:rPr lang="en-US" altLang="zh-CN" sz="2000" spc="1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kalır</a:t>
            </a:r>
          </a:p>
          <a:p>
            <a:pPr>
              <a:lnSpc>
                <a:spcPts val="1735"/>
              </a:lnSpc>
            </a:pPr>
            <a:endParaRPr lang="en-US" dirty="0" smtClean="0"/>
          </a:p>
          <a:p>
            <a:pPr marL="0" hangingPunct="0">
              <a:lnSpc>
                <a:spcPct val="95833"/>
              </a:lnSpc>
            </a:pP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Op-spec’leri</a:t>
            </a:r>
            <a:r>
              <a:rPr lang="en-US" altLang="zh-CN" sz="24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4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sırasında</a:t>
            </a:r>
            <a:r>
              <a:rPr lang="en-US" altLang="zh-CN" sz="24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kademeli</a:t>
            </a:r>
            <a:r>
              <a:rPr lang="en-US" altLang="zh-CN" sz="24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olarak</a:t>
            </a:r>
            <a:r>
              <a:rPr lang="en-US" altLang="zh-CN" sz="24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oluşturun,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kesinleştikçe</a:t>
            </a:r>
            <a:r>
              <a:rPr lang="en-US" altLang="zh-CN" sz="24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de</a:t>
            </a:r>
            <a:r>
              <a:rPr lang="en-US" altLang="zh-CN" sz="2400" spc="-8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ayrıntıları</a:t>
            </a:r>
            <a:r>
              <a:rPr lang="en-US" altLang="zh-CN" sz="2400" spc="-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ekleyin</a:t>
            </a:r>
          </a:p>
        </p:txBody>
      </p:sp>
      <p:sp>
        <p:nvSpPr>
          <p:cNvPr id="229" name="TextBox 229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35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7E8C1-3DD7-491E-8AA8-60F304B9F3E1}" type="datetime1">
              <a:rPr lang="en-US" smtClean="0"/>
              <a:t>4/4/2019</a:t>
            </a:fld>
            <a:endParaRPr lang="en-US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Freeform 232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3"/>
          <p:cNvSpPr txBox="1"/>
          <p:nvPr/>
        </p:nvSpPr>
        <p:spPr>
          <a:xfrm>
            <a:off x="823277" y="1019476"/>
            <a:ext cx="6306248" cy="24518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100" dirty="0">
                <a:solidFill>
                  <a:srgbClr val="3F3F3F"/>
                </a:solidFill>
                <a:latin typeface="Calibri"/>
                <a:ea typeface="Calibri"/>
              </a:rPr>
              <a:t>Algoritma</a:t>
            </a:r>
            <a:r>
              <a:rPr lang="en-US" altLang="zh-CN" sz="48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94" dirty="0">
                <a:solidFill>
                  <a:srgbClr val="3F3F3F"/>
                </a:solidFill>
                <a:latin typeface="Calibri"/>
                <a:ea typeface="Calibri"/>
              </a:rPr>
              <a:t>Spesifikasyonu</a:t>
            </a:r>
          </a:p>
          <a:p>
            <a:pPr>
              <a:lnSpc>
                <a:spcPts val="113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İyi-bilinen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algoritmaları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yalnızca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adıyla</a:t>
            </a:r>
            <a:r>
              <a:rPr lang="en-US" altLang="zh-CN" sz="20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belirtin.</a:t>
            </a:r>
          </a:p>
          <a:p>
            <a:pPr>
              <a:lnSpc>
                <a:spcPts val="14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Minispec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kullanarak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algoritmanın,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girdileri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çıktılara</a:t>
            </a:r>
            <a:r>
              <a:rPr lang="en-US" altLang="zh-CN" sz="2000" spc="-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nasıl</a:t>
            </a:r>
          </a:p>
          <a:p>
            <a:pPr marL="0" indent="91440">
              <a:lnSpc>
                <a:spcPct val="100000"/>
              </a:lnSpc>
              <a:spcBef>
                <a:spcPts val="145"/>
              </a:spcBef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dönüştürdüğünü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adım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adım</a:t>
            </a:r>
            <a:r>
              <a:rPr lang="en-US" altLang="zh-CN" sz="20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anlatın.</a:t>
            </a:r>
          </a:p>
          <a:p>
            <a:pPr>
              <a:lnSpc>
                <a:spcPts val="12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Minispec’leri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sözde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kod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(pseudocode)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ile</a:t>
            </a:r>
            <a:r>
              <a:rPr lang="en-US" altLang="zh-CN" sz="20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yazın.</a:t>
            </a:r>
          </a:p>
        </p:txBody>
      </p:sp>
      <p:sp>
        <p:nvSpPr>
          <p:cNvPr id="234" name="TextBox 234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36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0ABE-58AA-4851-8646-3626795F91DE}" type="datetime1">
              <a:rPr lang="en-US" smtClean="0"/>
              <a:t>4/4/2019</a:t>
            </a:fld>
            <a:endParaRPr lang="en-US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Freeform 237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9" name="Picture 2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80" y="1927860"/>
            <a:ext cx="6576059" cy="3703320"/>
          </a:xfrm>
          <a:prstGeom prst="rect">
            <a:avLst/>
          </a:prstGeom>
        </p:spPr>
      </p:pic>
      <p:sp>
        <p:nvSpPr>
          <p:cNvPr id="2" name="TextBox 239"/>
          <p:cNvSpPr txBox="1"/>
          <p:nvPr/>
        </p:nvSpPr>
        <p:spPr>
          <a:xfrm>
            <a:off x="914717" y="1019476"/>
            <a:ext cx="4785853" cy="73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85" dirty="0">
                <a:solidFill>
                  <a:srgbClr val="3F3F3F"/>
                </a:solidFill>
                <a:latin typeface="Calibri"/>
                <a:ea typeface="Calibri"/>
              </a:rPr>
              <a:t>Pseudocode</a:t>
            </a:r>
            <a:r>
              <a:rPr lang="en-US" altLang="zh-CN" sz="48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75" dirty="0">
                <a:solidFill>
                  <a:srgbClr val="3F3F3F"/>
                </a:solidFill>
                <a:latin typeface="Calibri"/>
                <a:ea typeface="Calibri"/>
              </a:rPr>
              <a:t>Örneği</a:t>
            </a:r>
          </a:p>
        </p:txBody>
      </p:sp>
      <p:sp>
        <p:nvSpPr>
          <p:cNvPr id="240" name="TextBox 240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37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4308-A89D-4A56-B94C-1658C1561FC3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Freeform 243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5" name="Picture 2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2087880"/>
            <a:ext cx="6614159" cy="2095500"/>
          </a:xfrm>
          <a:prstGeom prst="rect">
            <a:avLst/>
          </a:prstGeom>
        </p:spPr>
      </p:pic>
      <p:sp>
        <p:nvSpPr>
          <p:cNvPr id="2" name="Freeform 245"/>
          <p:cNvSpPr/>
          <p:nvPr/>
        </p:nvSpPr>
        <p:spPr>
          <a:xfrm>
            <a:off x="1249680" y="2087879"/>
            <a:ext cx="6598919" cy="2077720"/>
          </a:xfrm>
          <a:custGeom>
            <a:avLst/>
            <a:gdLst>
              <a:gd name="connsiteX0" fmla="*/ 7619 w 6598919"/>
              <a:gd name="connsiteY0" fmla="*/ 362331 h 2077720"/>
              <a:gd name="connsiteX1" fmla="*/ 352170 w 6598919"/>
              <a:gd name="connsiteY1" fmla="*/ 17780 h 2077720"/>
              <a:gd name="connsiteX2" fmla="*/ 6261988 w 6598919"/>
              <a:gd name="connsiteY2" fmla="*/ 17780 h 2077720"/>
              <a:gd name="connsiteX3" fmla="*/ 6606539 w 6598919"/>
              <a:gd name="connsiteY3" fmla="*/ 362331 h 2077720"/>
              <a:gd name="connsiteX4" fmla="*/ 6606539 w 6598919"/>
              <a:gd name="connsiteY4" fmla="*/ 1740789 h 2077720"/>
              <a:gd name="connsiteX5" fmla="*/ 6261988 w 6598919"/>
              <a:gd name="connsiteY5" fmla="*/ 2085340 h 2077720"/>
              <a:gd name="connsiteX6" fmla="*/ 352170 w 6598919"/>
              <a:gd name="connsiteY6" fmla="*/ 2085340 h 2077720"/>
              <a:gd name="connsiteX7" fmla="*/ 7619 w 6598919"/>
              <a:gd name="connsiteY7" fmla="*/ 1740789 h 2077720"/>
              <a:gd name="connsiteX8" fmla="*/ 7619 w 6598919"/>
              <a:gd name="connsiteY8" fmla="*/ 362331 h 207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98919" h="2077720">
                <a:moveTo>
                  <a:pt x="7619" y="362331"/>
                </a:moveTo>
                <a:cubicBezTo>
                  <a:pt x="7619" y="172085"/>
                  <a:pt x="161925" y="17780"/>
                  <a:pt x="352170" y="17780"/>
                </a:cubicBezTo>
                <a:lnTo>
                  <a:pt x="6261988" y="17780"/>
                </a:lnTo>
                <a:cubicBezTo>
                  <a:pt x="6452235" y="17780"/>
                  <a:pt x="6606539" y="172085"/>
                  <a:pt x="6606539" y="362331"/>
                </a:cubicBezTo>
                <a:lnTo>
                  <a:pt x="6606539" y="1740789"/>
                </a:lnTo>
                <a:cubicBezTo>
                  <a:pt x="6606539" y="1931035"/>
                  <a:pt x="6452235" y="2085340"/>
                  <a:pt x="6261988" y="2085340"/>
                </a:cubicBezTo>
                <a:lnTo>
                  <a:pt x="352170" y="2085340"/>
                </a:lnTo>
                <a:cubicBezTo>
                  <a:pt x="161925" y="2085340"/>
                  <a:pt x="7619" y="1931035"/>
                  <a:pt x="7619" y="1740789"/>
                </a:cubicBezTo>
                <a:lnTo>
                  <a:pt x="7619" y="36233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5240">
            <a:solidFill>
              <a:srgbClr val="107CA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246"/>
          <p:cNvSpPr/>
          <p:nvPr/>
        </p:nvSpPr>
        <p:spPr>
          <a:xfrm>
            <a:off x="1224280" y="1986279"/>
            <a:ext cx="6560819" cy="2115820"/>
          </a:xfrm>
          <a:custGeom>
            <a:avLst/>
            <a:gdLst>
              <a:gd name="connsiteX0" fmla="*/ 10159 w 6560819"/>
              <a:gd name="connsiteY0" fmla="*/ 368681 h 2115820"/>
              <a:gd name="connsiteX1" fmla="*/ 361061 w 6560819"/>
              <a:gd name="connsiteY1" fmla="*/ 17780 h 2115820"/>
              <a:gd name="connsiteX2" fmla="*/ 6220078 w 6560819"/>
              <a:gd name="connsiteY2" fmla="*/ 17780 h 2115820"/>
              <a:gd name="connsiteX3" fmla="*/ 6570979 w 6560819"/>
              <a:gd name="connsiteY3" fmla="*/ 368681 h 2115820"/>
              <a:gd name="connsiteX4" fmla="*/ 6570979 w 6560819"/>
              <a:gd name="connsiteY4" fmla="*/ 1772539 h 2115820"/>
              <a:gd name="connsiteX5" fmla="*/ 6220078 w 6560819"/>
              <a:gd name="connsiteY5" fmla="*/ 2123440 h 2115820"/>
              <a:gd name="connsiteX6" fmla="*/ 361061 w 6560819"/>
              <a:gd name="connsiteY6" fmla="*/ 2123440 h 2115820"/>
              <a:gd name="connsiteX7" fmla="*/ 10159 w 6560819"/>
              <a:gd name="connsiteY7" fmla="*/ 1772539 h 2115820"/>
              <a:gd name="connsiteX8" fmla="*/ 10159 w 6560819"/>
              <a:gd name="connsiteY8" fmla="*/ 368681 h 211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60819" h="2115820">
                <a:moveTo>
                  <a:pt x="10159" y="368681"/>
                </a:moveTo>
                <a:cubicBezTo>
                  <a:pt x="10159" y="174879"/>
                  <a:pt x="167258" y="17780"/>
                  <a:pt x="361061" y="17780"/>
                </a:cubicBezTo>
                <a:lnTo>
                  <a:pt x="6220078" y="17780"/>
                </a:lnTo>
                <a:cubicBezTo>
                  <a:pt x="6413880" y="17780"/>
                  <a:pt x="6570979" y="174879"/>
                  <a:pt x="6570979" y="368681"/>
                </a:cubicBezTo>
                <a:lnTo>
                  <a:pt x="6570979" y="1772539"/>
                </a:lnTo>
                <a:cubicBezTo>
                  <a:pt x="6570979" y="1966341"/>
                  <a:pt x="6413880" y="2123440"/>
                  <a:pt x="6220078" y="2123440"/>
                </a:cubicBezTo>
                <a:lnTo>
                  <a:pt x="361061" y="2123440"/>
                </a:lnTo>
                <a:cubicBezTo>
                  <a:pt x="167258" y="2123440"/>
                  <a:pt x="10159" y="1966341"/>
                  <a:pt x="10159" y="1772539"/>
                </a:cubicBezTo>
                <a:lnTo>
                  <a:pt x="10159" y="36868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 247"/>
          <p:cNvSpPr/>
          <p:nvPr/>
        </p:nvSpPr>
        <p:spPr>
          <a:xfrm>
            <a:off x="1224280" y="1986279"/>
            <a:ext cx="6560819" cy="2115820"/>
          </a:xfrm>
          <a:custGeom>
            <a:avLst/>
            <a:gdLst>
              <a:gd name="connsiteX0" fmla="*/ 10159 w 6560819"/>
              <a:gd name="connsiteY0" fmla="*/ 368681 h 2115820"/>
              <a:gd name="connsiteX1" fmla="*/ 361061 w 6560819"/>
              <a:gd name="connsiteY1" fmla="*/ 17780 h 2115820"/>
              <a:gd name="connsiteX2" fmla="*/ 6220078 w 6560819"/>
              <a:gd name="connsiteY2" fmla="*/ 17780 h 2115820"/>
              <a:gd name="connsiteX3" fmla="*/ 6570979 w 6560819"/>
              <a:gd name="connsiteY3" fmla="*/ 368681 h 2115820"/>
              <a:gd name="connsiteX4" fmla="*/ 6570979 w 6560819"/>
              <a:gd name="connsiteY4" fmla="*/ 1772539 h 2115820"/>
              <a:gd name="connsiteX5" fmla="*/ 6220078 w 6560819"/>
              <a:gd name="connsiteY5" fmla="*/ 2123440 h 2115820"/>
              <a:gd name="connsiteX6" fmla="*/ 361061 w 6560819"/>
              <a:gd name="connsiteY6" fmla="*/ 2123440 h 2115820"/>
              <a:gd name="connsiteX7" fmla="*/ 10159 w 6560819"/>
              <a:gd name="connsiteY7" fmla="*/ 1772539 h 2115820"/>
              <a:gd name="connsiteX8" fmla="*/ 10159 w 6560819"/>
              <a:gd name="connsiteY8" fmla="*/ 368681 h 211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60819" h="2115820">
                <a:moveTo>
                  <a:pt x="10159" y="368681"/>
                </a:moveTo>
                <a:cubicBezTo>
                  <a:pt x="10159" y="174879"/>
                  <a:pt x="167258" y="17780"/>
                  <a:pt x="361061" y="17780"/>
                </a:cubicBezTo>
                <a:lnTo>
                  <a:pt x="6220078" y="17780"/>
                </a:lnTo>
                <a:cubicBezTo>
                  <a:pt x="6413880" y="17780"/>
                  <a:pt x="6570979" y="174879"/>
                  <a:pt x="6570979" y="368681"/>
                </a:cubicBezTo>
                <a:lnTo>
                  <a:pt x="6570979" y="1772539"/>
                </a:lnTo>
                <a:cubicBezTo>
                  <a:pt x="6570979" y="1966341"/>
                  <a:pt x="6413880" y="2123440"/>
                  <a:pt x="6220078" y="2123440"/>
                </a:cubicBezTo>
                <a:lnTo>
                  <a:pt x="361061" y="2123440"/>
                </a:lnTo>
                <a:cubicBezTo>
                  <a:pt x="167258" y="2123440"/>
                  <a:pt x="10159" y="1966341"/>
                  <a:pt x="10159" y="1772539"/>
                </a:cubicBezTo>
                <a:lnTo>
                  <a:pt x="10159" y="368681"/>
                </a:lnTo>
                <a:close/>
              </a:path>
            </a:pathLst>
          </a:custGeom>
          <a:solidFill>
            <a:srgbClr val="0000BB">
              <a:alpha val="0"/>
            </a:srgbClr>
          </a:solidFill>
          <a:ln w="1524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extBox 248"/>
          <p:cNvSpPr txBox="1"/>
          <p:nvPr/>
        </p:nvSpPr>
        <p:spPr>
          <a:xfrm>
            <a:off x="720407" y="1019476"/>
            <a:ext cx="7423001" cy="46597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94310">
              <a:lnSpc>
                <a:spcPct val="100000"/>
              </a:lnSpc>
            </a:pPr>
            <a:r>
              <a:rPr lang="en-US" altLang="zh-CN" sz="4800" spc="-139" dirty="0">
                <a:solidFill>
                  <a:srgbClr val="3F3F3F"/>
                </a:solidFill>
                <a:latin typeface="Calibri"/>
                <a:ea typeface="Calibri"/>
              </a:rPr>
              <a:t>Veri</a:t>
            </a:r>
            <a:r>
              <a:rPr lang="en-US" altLang="zh-CN" sz="48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29" dirty="0">
                <a:solidFill>
                  <a:srgbClr val="3F3F3F"/>
                </a:solidFill>
                <a:latin typeface="Calibri"/>
                <a:ea typeface="Calibri"/>
              </a:rPr>
              <a:t>Yapıları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69"/>
              </a:lnSpc>
            </a:pPr>
            <a:endParaRPr lang="en-US" dirty="0" smtClean="0"/>
          </a:p>
          <a:p>
            <a:pPr marL="709866" hangingPunct="0">
              <a:lnSpc>
                <a:spcPct val="95416"/>
              </a:lnSpc>
            </a:pP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ea typeface="Calibri"/>
              </a:rPr>
              <a:t>önkoşul</a:t>
            </a:r>
            <a:r>
              <a:rPr lang="en-US" altLang="zh-CN" sz="2100" b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(precondition)</a:t>
            </a:r>
            <a:r>
              <a:rPr lang="en-US" altLang="zh-CN" sz="210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operasyonun</a:t>
            </a:r>
            <a:r>
              <a:rPr lang="en-US" altLang="zh-CN" sz="210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en</a:t>
            </a:r>
            <a:r>
              <a:rPr lang="en-US" altLang="zh-CN" sz="210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başında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doğru</a:t>
            </a:r>
            <a:r>
              <a:rPr lang="en-US" altLang="zh-CN" sz="210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olması</a:t>
            </a:r>
            <a:r>
              <a:rPr lang="en-US" altLang="zh-CN" sz="210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gereken</a:t>
            </a:r>
            <a:r>
              <a:rPr lang="en-US" altLang="zh-CN" sz="210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11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assertion’dır.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50"/>
              </a:lnSpc>
            </a:pPr>
            <a:endParaRPr lang="en-US" dirty="0" smtClean="0"/>
          </a:p>
          <a:p>
            <a:pPr marL="709866" hangingPunct="0">
              <a:lnSpc>
                <a:spcPct val="95416"/>
              </a:lnSpc>
            </a:pP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ea typeface="Calibri"/>
              </a:rPr>
              <a:t>sonkoşul</a:t>
            </a:r>
            <a:r>
              <a:rPr lang="en-US" altLang="zh-CN" sz="2100" b="1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(postcondition)</a:t>
            </a:r>
            <a:r>
              <a:rPr lang="en-US" altLang="zh-CN" sz="210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operasyon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tamamlandığında</a:t>
            </a:r>
            <a:r>
              <a:rPr lang="en-US" altLang="zh-CN" sz="2100" spc="-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doğru</a:t>
            </a:r>
            <a:r>
              <a:rPr lang="en-US" altLang="zh-CN" sz="210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olması</a:t>
            </a:r>
            <a:r>
              <a:rPr lang="en-US" altLang="zh-CN" sz="2100" spc="-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gereken</a:t>
            </a:r>
            <a:r>
              <a:rPr lang="en-US" altLang="zh-CN" sz="210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assertion’dır.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64"/>
              </a:lnSpc>
            </a:pPr>
            <a:endParaRPr lang="en-US" dirty="0" smtClean="0"/>
          </a:p>
          <a:p>
            <a:pPr marL="0" hangingPunct="0">
              <a:lnSpc>
                <a:spcPct val="95416"/>
              </a:lnSpc>
            </a:pP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Ardışık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(Contiguous)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implementasyon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—Değerler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birbirine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bitişik</a:t>
            </a:r>
            <a:r>
              <a:rPr lang="en-US" altLang="zh-CN" sz="2000" spc="-1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bellek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hücrelerinde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saklanır</a:t>
            </a:r>
          </a:p>
          <a:p>
            <a:pPr>
              <a:lnSpc>
                <a:spcPts val="1139"/>
              </a:lnSpc>
            </a:pPr>
            <a:endParaRPr lang="en-US" dirty="0" smtClean="0"/>
          </a:p>
          <a:p>
            <a:pPr marL="0" hangingPunct="0">
              <a:lnSpc>
                <a:spcPct val="95416"/>
              </a:lnSpc>
            </a:pP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Bağlı</a:t>
            </a:r>
            <a:r>
              <a:rPr lang="en-US" altLang="zh-CN" sz="2000" b="1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(Linked)</a:t>
            </a:r>
            <a:r>
              <a:rPr lang="en-US" altLang="zh-CN" sz="2000" b="1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implementasyon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—Değerler</a:t>
            </a:r>
            <a:r>
              <a:rPr lang="en-US" altLang="zh-CN" sz="20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referanslar</a:t>
            </a:r>
            <a:r>
              <a:rPr lang="en-US" altLang="zh-CN" sz="20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20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işaretçilerle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erişilebilen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rastgele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bellek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hücrelerinde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saklanır</a:t>
            </a:r>
          </a:p>
        </p:txBody>
      </p:sp>
      <p:sp>
        <p:nvSpPr>
          <p:cNvPr id="249" name="TextBox 249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38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B723-9669-47CB-8F28-81FC61786286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Freeform 252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3"/>
          <p:cNvSpPr txBox="1"/>
          <p:nvPr/>
        </p:nvSpPr>
        <p:spPr>
          <a:xfrm>
            <a:off x="823277" y="1019476"/>
            <a:ext cx="7508207" cy="5716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119" dirty="0">
                <a:solidFill>
                  <a:srgbClr val="3F3F3F"/>
                </a:solidFill>
                <a:latin typeface="Calibri"/>
                <a:ea typeface="Calibri"/>
              </a:rPr>
              <a:t>Veri</a:t>
            </a:r>
            <a:r>
              <a:rPr lang="en-US" altLang="zh-CN" sz="48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14" dirty="0">
                <a:solidFill>
                  <a:srgbClr val="3F3F3F"/>
                </a:solidFill>
                <a:latin typeface="Calibri"/>
                <a:ea typeface="Calibri"/>
              </a:rPr>
              <a:t>Yapısı</a:t>
            </a:r>
            <a:r>
              <a:rPr lang="en-US" altLang="zh-CN" sz="48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29" dirty="0">
                <a:solidFill>
                  <a:srgbClr val="3F3F3F"/>
                </a:solidFill>
                <a:latin typeface="Calibri"/>
                <a:ea typeface="Calibri"/>
              </a:rPr>
              <a:t>Diyagramı</a:t>
            </a:r>
          </a:p>
          <a:p>
            <a:pPr>
              <a:lnSpc>
                <a:spcPts val="113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Dikdörtgenler</a:t>
            </a:r>
            <a:r>
              <a:rPr lang="en-US" altLang="zh-CN" sz="20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bellek</a:t>
            </a:r>
            <a:r>
              <a:rPr lang="en-US" altLang="zh-CN" sz="20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hücrelerini</a:t>
            </a:r>
            <a:r>
              <a:rPr lang="en-US" altLang="zh-CN" sz="20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temsil</a:t>
            </a:r>
            <a:r>
              <a:rPr lang="en-US" altLang="zh-CN" sz="20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eder.</a:t>
            </a:r>
            <a:r>
              <a:rPr lang="en-US" altLang="zh-CN" sz="20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Genellikle</a:t>
            </a:r>
            <a:r>
              <a:rPr lang="en-US" altLang="zh-CN" sz="20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isimlendirilirler.</a:t>
            </a:r>
          </a:p>
          <a:p>
            <a:pPr>
              <a:lnSpc>
                <a:spcPts val="14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Bitişik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hücreler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bitişik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dikdörtgenlerle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temsil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edilir.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Hücrelerin</a:t>
            </a:r>
            <a:r>
              <a:rPr lang="en-US" altLang="zh-CN" sz="20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indisleri</a:t>
            </a:r>
          </a:p>
          <a:p>
            <a:pPr marL="0" indent="91440">
              <a:lnSpc>
                <a:spcPct val="100000"/>
              </a:lnSpc>
              <a:spcBef>
                <a:spcPts val="145"/>
              </a:spcBef>
            </a:pPr>
            <a:r>
              <a:rPr lang="en-US" altLang="zh-CN" sz="2000" spc="-25" dirty="0">
                <a:solidFill>
                  <a:srgbClr val="3F3F3F"/>
                </a:solidFill>
                <a:latin typeface="Calibri"/>
                <a:ea typeface="Calibri"/>
              </a:rPr>
              <a:t>ola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ea typeface="Calibri"/>
              </a:rPr>
              <a:t>bilir.</a:t>
            </a:r>
          </a:p>
          <a:p>
            <a:pPr>
              <a:lnSpc>
                <a:spcPts val="12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Tekrar</a:t>
            </a:r>
            <a:r>
              <a:rPr lang="en-US" altLang="zh-CN" sz="20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eden</a:t>
            </a:r>
            <a:r>
              <a:rPr lang="en-US" altLang="zh-CN" sz="20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elemanlar</a:t>
            </a:r>
            <a:r>
              <a:rPr lang="en-US" altLang="zh-CN" sz="20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...</a:t>
            </a:r>
            <a:r>
              <a:rPr lang="en-US" altLang="zh-CN" sz="20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(ellipsis)</a:t>
            </a:r>
            <a:r>
              <a:rPr lang="en-US" altLang="zh-CN" sz="20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ile</a:t>
            </a:r>
            <a:r>
              <a:rPr lang="en-US" altLang="zh-CN" sz="20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gösterilir.</a:t>
            </a:r>
          </a:p>
          <a:p>
            <a:pPr>
              <a:lnSpc>
                <a:spcPts val="14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Bağlı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hücreler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işaretçileri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referansları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temsil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eden,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hücreden</a:t>
            </a:r>
          </a:p>
          <a:p>
            <a:pPr marL="0" indent="91440">
              <a:lnSpc>
                <a:spcPct val="100000"/>
              </a:lnSpc>
              <a:spcBef>
                <a:spcPts val="145"/>
              </a:spcBef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diğerine</a:t>
            </a:r>
            <a:r>
              <a:rPr lang="en-US" altLang="zh-CN" sz="20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giden</a:t>
            </a:r>
            <a:r>
              <a:rPr lang="en-US" altLang="zh-CN" sz="20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oklarla</a:t>
            </a:r>
            <a:r>
              <a:rPr lang="en-US" altLang="zh-CN" sz="2000" spc="-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gösterilir.</a:t>
            </a:r>
          </a:p>
          <a:p>
            <a:pPr>
              <a:lnSpc>
                <a:spcPts val="12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Null</a:t>
            </a:r>
            <a:r>
              <a:rPr lang="en-US" altLang="zh-CN" sz="20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işaretçiyi</a:t>
            </a:r>
            <a:r>
              <a:rPr lang="en-US" altLang="zh-CN" sz="20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göstermek</a:t>
            </a:r>
            <a:r>
              <a:rPr lang="en-US" altLang="zh-CN" sz="20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0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nokta</a:t>
            </a:r>
            <a:r>
              <a:rPr lang="en-US" altLang="zh-CN" sz="20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kullanılır.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35"/>
              </a:lnSpc>
            </a:pPr>
            <a:endParaRPr lang="en-US" dirty="0" smtClean="0"/>
          </a:p>
          <a:p>
            <a:pPr marL="0" indent="735869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39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8A16-597C-44A7-9B96-F8D3201AB934}" type="datetime1">
              <a:rPr lang="en-US" smtClean="0"/>
              <a:t>4/4/2019</a:t>
            </a:fld>
            <a:endParaRPr lang="en-US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4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2887980"/>
            <a:ext cx="8237220" cy="3451860"/>
          </a:xfrm>
          <a:prstGeom prst="rect">
            <a:avLst/>
          </a:prstGeom>
        </p:spPr>
      </p:pic>
      <p:sp>
        <p:nvSpPr>
          <p:cNvPr id="2" name="TextBox 36"/>
          <p:cNvSpPr txBox="1"/>
          <p:nvPr/>
        </p:nvSpPr>
        <p:spPr>
          <a:xfrm>
            <a:off x="1412621" y="1019476"/>
            <a:ext cx="6587833" cy="18615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284729">
              <a:lnSpc>
                <a:spcPct val="100000"/>
              </a:lnSpc>
            </a:pPr>
            <a:r>
              <a:rPr lang="en-US" altLang="zh-CN" sz="4800" spc="-75" dirty="0">
                <a:solidFill>
                  <a:srgbClr val="006EBF"/>
                </a:solidFill>
                <a:latin typeface="Calibri"/>
                <a:ea typeface="Calibri"/>
              </a:rPr>
              <a:t>KISIM</a:t>
            </a:r>
            <a:r>
              <a:rPr lang="en-US" altLang="zh-CN" sz="4800" spc="-8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4800" spc="-75" dirty="0">
                <a:solidFill>
                  <a:srgbClr val="006EBF"/>
                </a:solidFill>
                <a:latin typeface="Calibri"/>
                <a:ea typeface="Calibri"/>
              </a:rPr>
              <a:t>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85"/>
              </a:lnSpc>
            </a:pPr>
            <a:endParaRPr lang="en-US" dirty="0" smtClean="0"/>
          </a:p>
          <a:p>
            <a:pPr marL="0" indent="378713" hangingPunct="0">
              <a:lnSpc>
                <a:spcPct val="95416"/>
              </a:lnSpc>
            </a:pPr>
            <a:r>
              <a:rPr lang="en-US" altLang="zh-CN" sz="2700" dirty="0">
                <a:solidFill>
                  <a:srgbClr val="006EBF"/>
                </a:solidFill>
                <a:latin typeface="Calibri"/>
                <a:ea typeface="Calibri"/>
              </a:rPr>
              <a:t>Görünürlük,</a:t>
            </a:r>
            <a:r>
              <a:rPr lang="en-US" altLang="zh-CN" sz="27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700" dirty="0">
                <a:solidFill>
                  <a:srgbClr val="006EBF"/>
                </a:solidFill>
                <a:latin typeface="Calibri"/>
                <a:ea typeface="Calibri"/>
              </a:rPr>
              <a:t>Erişilebilirlik,</a:t>
            </a:r>
            <a:r>
              <a:rPr lang="en-US" altLang="zh-CN" sz="27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700" dirty="0">
                <a:solidFill>
                  <a:srgbClr val="006EBF"/>
                </a:solidFill>
                <a:latin typeface="Calibri"/>
                <a:ea typeface="Calibri"/>
              </a:rPr>
              <a:t>ve</a:t>
            </a:r>
            <a:r>
              <a:rPr lang="en-US" altLang="zh-CN" sz="27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700" dirty="0">
                <a:solidFill>
                  <a:srgbClr val="006EBF"/>
                </a:solidFill>
                <a:latin typeface="Calibri"/>
                <a:ea typeface="Calibri"/>
              </a:rPr>
              <a:t>Bilgi</a:t>
            </a:r>
            <a:r>
              <a:rPr lang="en-US" altLang="zh-CN" sz="2700" spc="-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700" dirty="0">
                <a:solidFill>
                  <a:srgbClr val="006EBF"/>
                </a:solidFill>
                <a:latin typeface="Calibri"/>
                <a:ea typeface="Calibri"/>
              </a:rPr>
              <a:t>Saklama</a:t>
            </a:r>
            <a:r>
              <a:rPr lang="en-US" altLang="zh-CN" sz="27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700" dirty="0">
                <a:solidFill>
                  <a:srgbClr val="006EBF"/>
                </a:solidFill>
                <a:latin typeface="Calibri"/>
                <a:ea typeface="Calibri"/>
              </a:rPr>
              <a:t>(Visibility,</a:t>
            </a:r>
            <a:r>
              <a:rPr lang="en-US" altLang="zh-CN" sz="2700" spc="-13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700" dirty="0">
                <a:solidFill>
                  <a:srgbClr val="006EBF"/>
                </a:solidFill>
                <a:latin typeface="Calibri"/>
                <a:ea typeface="Calibri"/>
              </a:rPr>
              <a:t>Accessibility,</a:t>
            </a:r>
            <a:r>
              <a:rPr lang="en-US" altLang="zh-CN" sz="2700" spc="-13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7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2700" spc="-13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700" dirty="0">
                <a:solidFill>
                  <a:srgbClr val="006EBF"/>
                </a:solidFill>
                <a:latin typeface="Calibri"/>
                <a:ea typeface="Calibri"/>
              </a:rPr>
              <a:t>Information</a:t>
            </a:r>
            <a:r>
              <a:rPr lang="en-US" altLang="zh-CN" sz="2700" spc="-139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700" dirty="0">
                <a:solidFill>
                  <a:srgbClr val="006EBF"/>
                </a:solidFill>
                <a:latin typeface="Calibri"/>
                <a:ea typeface="Calibri"/>
              </a:rPr>
              <a:t>Hiding)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250555" y="6575742"/>
            <a:ext cx="195229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FEFEFE"/>
                </a:solidFill>
                <a:latin typeface="Calibri"/>
                <a:ea typeface="Calibri"/>
              </a:rPr>
              <a:t>4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71B3-4CA7-4BCF-9BFD-4A7D30CD9200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Freeform 256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8" name="Picture 2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20" y="3078480"/>
            <a:ext cx="6156960" cy="1013460"/>
          </a:xfrm>
          <a:prstGeom prst="rect">
            <a:avLst/>
          </a:prstGeom>
        </p:spPr>
      </p:pic>
      <p:sp>
        <p:nvSpPr>
          <p:cNvPr id="2" name="TextBox 258"/>
          <p:cNvSpPr txBox="1"/>
          <p:nvPr/>
        </p:nvSpPr>
        <p:spPr>
          <a:xfrm>
            <a:off x="914717" y="1019476"/>
            <a:ext cx="7203163" cy="73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100" dirty="0">
                <a:solidFill>
                  <a:srgbClr val="3F3F3F"/>
                </a:solidFill>
                <a:latin typeface="Calibri"/>
                <a:ea typeface="Calibri"/>
              </a:rPr>
              <a:t>Veri</a:t>
            </a:r>
            <a:r>
              <a:rPr lang="en-US" altLang="zh-CN" sz="48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94" dirty="0">
                <a:solidFill>
                  <a:srgbClr val="3F3F3F"/>
                </a:solidFill>
                <a:latin typeface="Calibri"/>
                <a:ea typeface="Calibri"/>
              </a:rPr>
              <a:t>Yapısı</a:t>
            </a:r>
            <a:r>
              <a:rPr lang="en-US" altLang="zh-CN" sz="48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14" dirty="0">
                <a:solidFill>
                  <a:srgbClr val="3F3F3F"/>
                </a:solidFill>
                <a:latin typeface="Calibri"/>
                <a:ea typeface="Calibri"/>
              </a:rPr>
              <a:t>Diyagramı</a:t>
            </a:r>
            <a:r>
              <a:rPr lang="en-US" altLang="zh-CN" sz="48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09" dirty="0">
                <a:solidFill>
                  <a:srgbClr val="3F3F3F"/>
                </a:solidFill>
                <a:latin typeface="Calibri"/>
                <a:ea typeface="Calibri"/>
              </a:rPr>
              <a:t>Örneği</a:t>
            </a:r>
            <a:r>
              <a:rPr lang="en-US" altLang="zh-CN" sz="48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25" dirty="0">
                <a:solidFill>
                  <a:srgbClr val="3F3F3F"/>
                </a:solidFill>
                <a:latin typeface="Calibri"/>
                <a:ea typeface="Calibri"/>
              </a:rPr>
              <a:t>1</a:t>
            </a:r>
          </a:p>
        </p:txBody>
      </p:sp>
      <p:sp>
        <p:nvSpPr>
          <p:cNvPr id="259" name="TextBox 259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40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DE17-0A32-4BD1-800D-1D6C9B2A73C9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Freeform 262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4" name="Picture 2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20" y="2125980"/>
            <a:ext cx="3756660" cy="3185160"/>
          </a:xfrm>
          <a:prstGeom prst="rect">
            <a:avLst/>
          </a:prstGeom>
        </p:spPr>
      </p:pic>
      <p:sp>
        <p:nvSpPr>
          <p:cNvPr id="2" name="TextBox 264"/>
          <p:cNvSpPr txBox="1"/>
          <p:nvPr/>
        </p:nvSpPr>
        <p:spPr>
          <a:xfrm>
            <a:off x="914717" y="1019476"/>
            <a:ext cx="7203163" cy="73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100" dirty="0">
                <a:solidFill>
                  <a:srgbClr val="3F3F3F"/>
                </a:solidFill>
                <a:latin typeface="Calibri"/>
                <a:ea typeface="Calibri"/>
              </a:rPr>
              <a:t>Veri</a:t>
            </a:r>
            <a:r>
              <a:rPr lang="en-US" altLang="zh-CN" sz="48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94" dirty="0">
                <a:solidFill>
                  <a:srgbClr val="3F3F3F"/>
                </a:solidFill>
                <a:latin typeface="Calibri"/>
                <a:ea typeface="Calibri"/>
              </a:rPr>
              <a:t>Yapısı</a:t>
            </a:r>
            <a:r>
              <a:rPr lang="en-US" altLang="zh-CN" sz="48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14" dirty="0">
                <a:solidFill>
                  <a:srgbClr val="3F3F3F"/>
                </a:solidFill>
                <a:latin typeface="Calibri"/>
                <a:ea typeface="Calibri"/>
              </a:rPr>
              <a:t>Diyagramı</a:t>
            </a:r>
            <a:r>
              <a:rPr lang="en-US" altLang="zh-CN" sz="48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09" dirty="0">
                <a:solidFill>
                  <a:srgbClr val="3F3F3F"/>
                </a:solidFill>
                <a:latin typeface="Calibri"/>
                <a:ea typeface="Calibri"/>
              </a:rPr>
              <a:t>Örneği</a:t>
            </a:r>
            <a:r>
              <a:rPr lang="en-US" altLang="zh-CN" sz="48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25" dirty="0">
                <a:solidFill>
                  <a:srgbClr val="3F3F3F"/>
                </a:solidFill>
                <a:latin typeface="Calibri"/>
                <a:ea typeface="Calibri"/>
              </a:rPr>
              <a:t>2</a:t>
            </a:r>
          </a:p>
        </p:txBody>
      </p:sp>
      <p:sp>
        <p:nvSpPr>
          <p:cNvPr id="265" name="TextBox 265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41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2460-B393-44D8-8DF4-D2E03D568AD1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Freeform 268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0" name="Picture 2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620" y="4312920"/>
            <a:ext cx="3070860" cy="1455420"/>
          </a:xfrm>
          <a:prstGeom prst="rect">
            <a:avLst/>
          </a:prstGeom>
        </p:spPr>
      </p:pic>
      <p:sp>
        <p:nvSpPr>
          <p:cNvPr id="2" name="TextBox 270"/>
          <p:cNvSpPr txBox="1"/>
          <p:nvPr/>
        </p:nvSpPr>
        <p:spPr>
          <a:xfrm>
            <a:off x="823277" y="1019476"/>
            <a:ext cx="7508207" cy="5716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119" dirty="0">
                <a:solidFill>
                  <a:srgbClr val="3F3F3F"/>
                </a:solidFill>
                <a:latin typeface="Calibri"/>
                <a:ea typeface="Calibri"/>
              </a:rPr>
              <a:t>Veri</a:t>
            </a:r>
            <a:r>
              <a:rPr lang="en-US" altLang="zh-CN" sz="48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14" dirty="0">
                <a:solidFill>
                  <a:srgbClr val="3F3F3F"/>
                </a:solidFill>
                <a:latin typeface="Calibri"/>
                <a:ea typeface="Calibri"/>
              </a:rPr>
              <a:t>Yapısı</a:t>
            </a:r>
            <a:r>
              <a:rPr lang="en-US" altLang="zh-CN" sz="48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29" dirty="0">
                <a:solidFill>
                  <a:srgbClr val="3F3F3F"/>
                </a:solidFill>
                <a:latin typeface="Calibri"/>
                <a:ea typeface="Calibri"/>
              </a:rPr>
              <a:t>Diyagramı</a:t>
            </a:r>
            <a:r>
              <a:rPr lang="en-US" altLang="zh-CN" sz="48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10" dirty="0">
                <a:solidFill>
                  <a:srgbClr val="3F3F3F"/>
                </a:solidFill>
                <a:latin typeface="Calibri"/>
                <a:ea typeface="Calibri"/>
              </a:rPr>
              <a:t>Kuralları</a:t>
            </a:r>
          </a:p>
          <a:p>
            <a:pPr>
              <a:lnSpc>
                <a:spcPts val="113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Record</a:t>
            </a:r>
            <a:r>
              <a:rPr lang="en-US" altLang="zh-CN" sz="20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alanlarını</a:t>
            </a:r>
            <a:r>
              <a:rPr lang="en-US" altLang="zh-CN" sz="20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yalnızca</a:t>
            </a:r>
            <a:r>
              <a:rPr lang="en-US" altLang="zh-CN" sz="20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kez</a:t>
            </a:r>
            <a:r>
              <a:rPr lang="en-US" altLang="zh-CN" sz="20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etiketleyin.</a:t>
            </a:r>
          </a:p>
          <a:p>
            <a:pPr>
              <a:lnSpc>
                <a:spcPts val="14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Büyük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tekrar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eden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yapıları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ellipsis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(…)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ile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basitleştirin.</a:t>
            </a:r>
          </a:p>
          <a:p>
            <a:pPr>
              <a:lnSpc>
                <a:spcPts val="14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Bağlı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yapıları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çizerken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işaretçilerin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okları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yukarıdan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aşağıya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20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soldan</a:t>
            </a:r>
          </a:p>
          <a:p>
            <a:pPr marL="0" indent="91440">
              <a:lnSpc>
                <a:spcPct val="100000"/>
              </a:lnSpc>
              <a:spcBef>
                <a:spcPts val="145"/>
              </a:spcBef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sağa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doğru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ilerlesin.</a:t>
            </a:r>
          </a:p>
          <a:p>
            <a:pPr>
              <a:lnSpc>
                <a:spcPts val="12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Az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bilinen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ilave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semboller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lejant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(gösterge)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kullanın.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39"/>
              </a:lnSpc>
            </a:pPr>
            <a:endParaRPr lang="en-US" dirty="0" smtClean="0"/>
          </a:p>
          <a:p>
            <a:pPr marL="0" indent="735869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42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B0A5-38FA-4785-B0F6-16F12B5D9F43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Freeform 273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5" name="Picture 2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120" y="3627120"/>
            <a:ext cx="2689860" cy="2689860"/>
          </a:xfrm>
          <a:prstGeom prst="rect">
            <a:avLst/>
          </a:prstGeom>
        </p:spPr>
      </p:pic>
      <p:sp>
        <p:nvSpPr>
          <p:cNvPr id="2" name="TextBox 275"/>
          <p:cNvSpPr txBox="1"/>
          <p:nvPr/>
        </p:nvSpPr>
        <p:spPr>
          <a:xfrm>
            <a:off x="823277" y="1019476"/>
            <a:ext cx="7508207" cy="5716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110" dirty="0">
                <a:solidFill>
                  <a:srgbClr val="3F3F3F"/>
                </a:solidFill>
                <a:latin typeface="Calibri"/>
                <a:ea typeface="Calibri"/>
              </a:rPr>
              <a:t>Tasarımın</a:t>
            </a:r>
            <a:r>
              <a:rPr lang="en-US" altLang="zh-CN" sz="48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29" dirty="0">
                <a:solidFill>
                  <a:srgbClr val="3F3F3F"/>
                </a:solidFill>
                <a:latin typeface="Calibri"/>
                <a:ea typeface="Calibri"/>
              </a:rPr>
              <a:t>Tamamlanması</a:t>
            </a:r>
          </a:p>
          <a:p>
            <a:pPr>
              <a:lnSpc>
                <a:spcPts val="113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Alt-düzey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spesifikasyonlarla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birlikte</a:t>
            </a:r>
            <a:r>
              <a:rPr lang="en-US" altLang="zh-CN" sz="20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dokümanı</a:t>
            </a:r>
            <a:r>
              <a:rPr lang="en-US" altLang="zh-CN" sz="20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tamamlanır.</a:t>
            </a:r>
          </a:p>
          <a:p>
            <a:pPr>
              <a:lnSpc>
                <a:spcPts val="14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Tasarımın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tamamlanması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(Design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finalization)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aşamasında</a:t>
            </a:r>
            <a:r>
              <a:rPr lang="en-US" altLang="zh-CN" sz="2000" spc="-1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tasarımın</a:t>
            </a:r>
          </a:p>
          <a:p>
            <a:pPr marL="0" indent="91440">
              <a:lnSpc>
                <a:spcPct val="100000"/>
              </a:lnSpc>
              <a:spcBef>
                <a:spcPts val="145"/>
              </a:spcBef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kalitesi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iyi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dokümante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edildiğinden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emin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olmak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kontroller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yapılır.</a:t>
            </a:r>
          </a:p>
          <a:p>
            <a:pPr>
              <a:lnSpc>
                <a:spcPts val="12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Mühendislik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tasarımı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sürecinin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son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adımıdır.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39"/>
              </a:lnSpc>
            </a:pPr>
            <a:endParaRPr lang="en-US" dirty="0" smtClean="0"/>
          </a:p>
          <a:p>
            <a:pPr marL="0" indent="735869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43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9BD2-589E-48EA-97FF-57D700256465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Freeform 278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TextBox 279"/>
          <p:cNvSpPr txBox="1"/>
          <p:nvPr/>
        </p:nvSpPr>
        <p:spPr>
          <a:xfrm>
            <a:off x="618490" y="1200784"/>
            <a:ext cx="7712995" cy="5534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600" spc="-94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36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600" spc="-110" dirty="0">
                <a:solidFill>
                  <a:srgbClr val="3F3F3F"/>
                </a:solidFill>
                <a:latin typeface="Calibri"/>
                <a:ea typeface="Calibri"/>
              </a:rPr>
              <a:t>Dokümanı</a:t>
            </a:r>
            <a:r>
              <a:rPr lang="en-US" altLang="zh-CN" sz="36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600" spc="-85" dirty="0">
                <a:solidFill>
                  <a:srgbClr val="3F3F3F"/>
                </a:solidFill>
                <a:latin typeface="Calibri"/>
                <a:ea typeface="Calibri"/>
              </a:rPr>
              <a:t>Kalite</a:t>
            </a:r>
            <a:r>
              <a:rPr lang="en-US" altLang="zh-CN" sz="36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600" spc="-80" dirty="0">
                <a:solidFill>
                  <a:srgbClr val="3F3F3F"/>
                </a:solidFill>
                <a:latin typeface="Calibri"/>
                <a:ea typeface="Calibri"/>
              </a:rPr>
              <a:t>Karakteristikleri</a:t>
            </a:r>
            <a:r>
              <a:rPr lang="en-US" altLang="zh-CN" sz="36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600" spc="-94" dirty="0">
                <a:solidFill>
                  <a:srgbClr val="3F3F3F"/>
                </a:solidFill>
                <a:latin typeface="Calibri"/>
                <a:ea typeface="Calibri"/>
              </a:rPr>
              <a:t>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14"/>
              </a:lnSpc>
            </a:pPr>
            <a:endParaRPr lang="en-US" dirty="0" smtClean="0"/>
          </a:p>
          <a:p>
            <a:pPr marL="0" indent="296227">
              <a:lnSpc>
                <a:spcPct val="100000"/>
              </a:lnSpc>
            </a:pP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Fizibilite</a:t>
            </a:r>
            <a:r>
              <a:rPr lang="en-US" altLang="zh-CN" sz="2000" b="1" spc="-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(Feasibility)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—Tasarım</a:t>
            </a:r>
            <a:r>
              <a:rPr lang="en-US" altLang="zh-CN" sz="20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gerçeklenebilir,</a:t>
            </a:r>
            <a:r>
              <a:rPr lang="en-US" altLang="zh-CN" sz="20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yapılabilir</a:t>
            </a:r>
            <a:r>
              <a:rPr lang="en-US" altLang="zh-CN" sz="20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olmalıdır</a:t>
            </a:r>
          </a:p>
          <a:p>
            <a:pPr>
              <a:lnSpc>
                <a:spcPts val="1500"/>
              </a:lnSpc>
            </a:pPr>
            <a:endParaRPr lang="en-US" dirty="0" smtClean="0"/>
          </a:p>
          <a:p>
            <a:pPr marL="296227" hangingPunct="0">
              <a:lnSpc>
                <a:spcPct val="95416"/>
              </a:lnSpc>
            </a:pP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Yeterlilik</a:t>
            </a:r>
            <a:r>
              <a:rPr lang="en-US" altLang="zh-CN" sz="2000" b="1" spc="-11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(Adequacy)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—Tasarım</a:t>
            </a:r>
            <a:r>
              <a:rPr lang="en-US" altLang="zh-CN" sz="2000" spc="-11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gereksinimleri</a:t>
            </a:r>
            <a:r>
              <a:rPr lang="en-US" altLang="zh-CN" sz="2000" spc="-11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karşılayacak</a:t>
            </a:r>
            <a:r>
              <a:rPr lang="en-US" altLang="zh-CN" sz="2000" spc="-1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11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programı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5" dirty="0">
                <a:solidFill>
                  <a:srgbClr val="3F3F3F"/>
                </a:solidFill>
                <a:latin typeface="Calibri"/>
                <a:ea typeface="Calibri"/>
              </a:rPr>
              <a:t>belirtm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elidir</a:t>
            </a:r>
          </a:p>
          <a:p>
            <a:pPr>
              <a:lnSpc>
                <a:spcPts val="1620"/>
              </a:lnSpc>
            </a:pPr>
            <a:endParaRPr lang="en-US" dirty="0" smtClean="0"/>
          </a:p>
          <a:p>
            <a:pPr marL="296227" hangingPunct="0">
              <a:lnSpc>
                <a:spcPct val="95416"/>
              </a:lnSpc>
            </a:pP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Ekonomi</a:t>
            </a:r>
            <a:r>
              <a:rPr lang="en-US" altLang="zh-CN" sz="2000" b="1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(Economy)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—Tasarım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zamanında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bütçe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sınırları</a:t>
            </a:r>
            <a:r>
              <a:rPr lang="en-US" altLang="zh-CN" sz="200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içinde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yapılabilecek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programı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belirtmelidir</a:t>
            </a:r>
          </a:p>
          <a:p>
            <a:pPr>
              <a:lnSpc>
                <a:spcPts val="1620"/>
              </a:lnSpc>
            </a:pPr>
            <a:endParaRPr lang="en-US" dirty="0" smtClean="0"/>
          </a:p>
          <a:p>
            <a:pPr marL="296227" hangingPunct="0">
              <a:lnSpc>
                <a:spcPct val="95416"/>
              </a:lnSpc>
            </a:pP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Değişebilirlik</a:t>
            </a:r>
            <a:r>
              <a:rPr lang="en-US" altLang="zh-CN" sz="2000" b="1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(Changeability)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—Tasarım</a:t>
            </a:r>
            <a:r>
              <a:rPr lang="en-US" altLang="zh-CN" sz="20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kolayca</a:t>
            </a:r>
            <a:r>
              <a:rPr lang="en-US" altLang="zh-CN" sz="20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değiştirilebilecek</a:t>
            </a:r>
            <a:r>
              <a:rPr lang="en-US" altLang="zh-CN" sz="20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10" dirty="0">
                <a:solidFill>
                  <a:srgbClr val="3F3F3F"/>
                </a:solidFill>
                <a:latin typeface="Calibri"/>
                <a:ea typeface="Calibri"/>
              </a:rPr>
              <a:t>programı</a:t>
            </a:r>
            <a:r>
              <a:rPr lang="en-US" altLang="zh-CN" sz="20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10" dirty="0">
                <a:solidFill>
                  <a:srgbClr val="3F3F3F"/>
                </a:solidFill>
                <a:latin typeface="Calibri"/>
                <a:ea typeface="Calibri"/>
              </a:rPr>
              <a:t>belirtmelidir.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95"/>
              </a:lnSpc>
            </a:pPr>
            <a:endParaRPr lang="en-US" dirty="0" smtClean="0"/>
          </a:p>
          <a:p>
            <a:pPr marL="0" indent="7563484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44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612E-193D-492D-AEAF-A365749B4B67}" type="datetime1">
              <a:rPr lang="en-US" smtClean="0"/>
              <a:t>4/4/2019</a:t>
            </a:fld>
            <a:endParaRPr lang="en-US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Freeform 282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TextBox 283"/>
          <p:cNvSpPr txBox="1"/>
          <p:nvPr/>
        </p:nvSpPr>
        <p:spPr>
          <a:xfrm>
            <a:off x="781367" y="1200784"/>
            <a:ext cx="7550117" cy="5534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600" spc="-94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36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600" spc="-110" dirty="0">
                <a:solidFill>
                  <a:srgbClr val="3F3F3F"/>
                </a:solidFill>
                <a:latin typeface="Calibri"/>
                <a:ea typeface="Calibri"/>
              </a:rPr>
              <a:t>Dokümanı</a:t>
            </a:r>
            <a:r>
              <a:rPr lang="en-US" altLang="zh-CN" sz="36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600" spc="-85" dirty="0">
                <a:solidFill>
                  <a:srgbClr val="3F3F3F"/>
                </a:solidFill>
                <a:latin typeface="Calibri"/>
                <a:ea typeface="Calibri"/>
              </a:rPr>
              <a:t>Kalite</a:t>
            </a:r>
            <a:r>
              <a:rPr lang="en-US" altLang="zh-CN" sz="36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600" spc="-80" dirty="0">
                <a:solidFill>
                  <a:srgbClr val="3F3F3F"/>
                </a:solidFill>
                <a:latin typeface="Calibri"/>
                <a:ea typeface="Calibri"/>
              </a:rPr>
              <a:t>Karakteristikleri</a:t>
            </a:r>
            <a:r>
              <a:rPr lang="en-US" altLang="zh-CN" sz="36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600" spc="-94" dirty="0">
                <a:solidFill>
                  <a:srgbClr val="3F3F3F"/>
                </a:solidFill>
                <a:latin typeface="Calibri"/>
                <a:ea typeface="Calibri"/>
              </a:rPr>
              <a:t>2</a:t>
            </a:r>
          </a:p>
          <a:p>
            <a:pPr>
              <a:lnSpc>
                <a:spcPts val="1405"/>
              </a:lnSpc>
            </a:pPr>
            <a:endParaRPr lang="en-US" dirty="0" smtClean="0"/>
          </a:p>
          <a:p>
            <a:pPr marL="133350" hangingPunct="0">
              <a:lnSpc>
                <a:spcPct val="95416"/>
              </a:lnSpc>
            </a:pP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İyi</a:t>
            </a:r>
            <a:r>
              <a:rPr lang="en-US" altLang="zh-CN" sz="2000" b="1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yapılanmışlık</a:t>
            </a:r>
            <a:r>
              <a:rPr lang="en-US" altLang="zh-CN" sz="2000" b="1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(Well-Formedness)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—Tasarımda</a:t>
            </a:r>
            <a:r>
              <a:rPr lang="en-US" altLang="zh-CN" sz="2000" spc="-8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notasyonlar</a:t>
            </a:r>
            <a:r>
              <a:rPr lang="en-US" altLang="zh-CN" sz="2000" spc="-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doğru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ullanılmalıdır</a:t>
            </a:r>
          </a:p>
          <a:p>
            <a:pPr>
              <a:lnSpc>
                <a:spcPts val="1620"/>
              </a:lnSpc>
            </a:pPr>
            <a:endParaRPr lang="en-US" dirty="0" smtClean="0"/>
          </a:p>
          <a:p>
            <a:pPr marL="133350" hangingPunct="0">
              <a:lnSpc>
                <a:spcPct val="95416"/>
              </a:lnSpc>
            </a:pP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Tamlık</a:t>
            </a:r>
            <a:r>
              <a:rPr lang="en-US" altLang="zh-CN" sz="2000" b="1" spc="-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(Completeness)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—Programcıların</a:t>
            </a:r>
            <a:r>
              <a:rPr lang="en-US" altLang="zh-CN" sz="20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programı</a:t>
            </a:r>
            <a:r>
              <a:rPr lang="en-US" altLang="zh-CN" sz="20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yazabilmeleri</a:t>
            </a:r>
            <a:r>
              <a:rPr lang="en-US" altLang="zh-CN" sz="20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gereken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herşeyi</a:t>
            </a:r>
            <a:r>
              <a:rPr lang="en-US" altLang="zh-CN" sz="2000" spc="-1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belirtmelidir</a:t>
            </a:r>
          </a:p>
          <a:p>
            <a:pPr>
              <a:lnSpc>
                <a:spcPts val="1519"/>
              </a:lnSpc>
            </a:pPr>
            <a:endParaRPr lang="en-US" dirty="0" smtClean="0"/>
          </a:p>
          <a:p>
            <a:pPr marL="0" indent="133350">
              <a:lnSpc>
                <a:spcPct val="100000"/>
              </a:lnSpc>
            </a:pP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Açıklık/Netlik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(Clarity)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—Mümkün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olduğunca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anlaşılması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kolay</a:t>
            </a:r>
            <a:r>
              <a:rPr lang="en-US" altLang="zh-CN" sz="2000" spc="-1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olmalıdır</a:t>
            </a:r>
          </a:p>
          <a:p>
            <a:pPr>
              <a:lnSpc>
                <a:spcPts val="1500"/>
              </a:lnSpc>
            </a:pPr>
            <a:endParaRPr lang="en-US" dirty="0" smtClean="0"/>
          </a:p>
          <a:p>
            <a:pPr marL="133350" hangingPunct="0">
              <a:lnSpc>
                <a:spcPct val="95416"/>
              </a:lnSpc>
            </a:pP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Tutarlılık</a:t>
            </a:r>
            <a:r>
              <a:rPr lang="en-US" altLang="zh-CN" sz="2000" b="1" spc="-8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(Consistency)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—Tek</a:t>
            </a:r>
            <a:r>
              <a:rPr lang="en-US" altLang="zh-CN" sz="2000" spc="-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ürün</a:t>
            </a:r>
            <a:r>
              <a:rPr lang="en-US" altLang="zh-CN" sz="2000" spc="-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tarafından</a:t>
            </a:r>
            <a:r>
              <a:rPr lang="en-US" altLang="zh-CN" sz="20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gerçekleştirilebilecek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000" spc="-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içermelidir.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10"/>
              </a:lnSpc>
            </a:pPr>
            <a:endParaRPr lang="en-US" dirty="0" smtClean="0"/>
          </a:p>
          <a:p>
            <a:pPr marL="0" indent="740060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45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80DC-BE79-4D2B-84D9-CB659191A935}" type="datetime1">
              <a:rPr lang="en-US" smtClean="0"/>
              <a:t>4/4/2019</a:t>
            </a:fld>
            <a:endParaRPr lang="en-US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Freeform 286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8" name="Picture 2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2087880"/>
            <a:ext cx="6477000" cy="1866900"/>
          </a:xfrm>
          <a:prstGeom prst="rect">
            <a:avLst/>
          </a:prstGeom>
        </p:spPr>
      </p:pic>
      <p:sp>
        <p:nvSpPr>
          <p:cNvPr id="2" name="Freeform 288"/>
          <p:cNvSpPr/>
          <p:nvPr/>
        </p:nvSpPr>
        <p:spPr>
          <a:xfrm>
            <a:off x="1249680" y="2087879"/>
            <a:ext cx="6459220" cy="1836420"/>
          </a:xfrm>
          <a:custGeom>
            <a:avLst/>
            <a:gdLst>
              <a:gd name="connsiteX0" fmla="*/ 7619 w 6459220"/>
              <a:gd name="connsiteY0" fmla="*/ 322580 h 1836420"/>
              <a:gd name="connsiteX1" fmla="*/ 312419 w 6459220"/>
              <a:gd name="connsiteY1" fmla="*/ 17780 h 1836420"/>
              <a:gd name="connsiteX2" fmla="*/ 6162039 w 6459220"/>
              <a:gd name="connsiteY2" fmla="*/ 17780 h 1836420"/>
              <a:gd name="connsiteX3" fmla="*/ 6466839 w 6459220"/>
              <a:gd name="connsiteY3" fmla="*/ 322580 h 1836420"/>
              <a:gd name="connsiteX4" fmla="*/ 6466839 w 6459220"/>
              <a:gd name="connsiteY4" fmla="*/ 1541780 h 1836420"/>
              <a:gd name="connsiteX5" fmla="*/ 6162039 w 6459220"/>
              <a:gd name="connsiteY5" fmla="*/ 1846580 h 1836420"/>
              <a:gd name="connsiteX6" fmla="*/ 312419 w 6459220"/>
              <a:gd name="connsiteY6" fmla="*/ 1846580 h 1836420"/>
              <a:gd name="connsiteX7" fmla="*/ 7619 w 6459220"/>
              <a:gd name="connsiteY7" fmla="*/ 1541780 h 1836420"/>
              <a:gd name="connsiteX8" fmla="*/ 7619 w 6459220"/>
              <a:gd name="connsiteY8" fmla="*/ 322580 h 183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59220" h="1836420">
                <a:moveTo>
                  <a:pt x="7619" y="322580"/>
                </a:moveTo>
                <a:cubicBezTo>
                  <a:pt x="7619" y="154305"/>
                  <a:pt x="144144" y="17780"/>
                  <a:pt x="312419" y="17780"/>
                </a:cubicBezTo>
                <a:lnTo>
                  <a:pt x="6162039" y="17780"/>
                </a:lnTo>
                <a:cubicBezTo>
                  <a:pt x="6330314" y="17780"/>
                  <a:pt x="6466839" y="154305"/>
                  <a:pt x="6466839" y="322580"/>
                </a:cubicBezTo>
                <a:lnTo>
                  <a:pt x="6466839" y="1541780"/>
                </a:lnTo>
                <a:cubicBezTo>
                  <a:pt x="6466839" y="1710055"/>
                  <a:pt x="6330314" y="1846580"/>
                  <a:pt x="6162039" y="1846580"/>
                </a:cubicBezTo>
                <a:lnTo>
                  <a:pt x="312419" y="1846580"/>
                </a:lnTo>
                <a:cubicBezTo>
                  <a:pt x="144144" y="1846580"/>
                  <a:pt x="7619" y="1710055"/>
                  <a:pt x="7619" y="1541780"/>
                </a:cubicBezTo>
                <a:lnTo>
                  <a:pt x="7619" y="322580"/>
                </a:lnTo>
                <a:close/>
              </a:path>
            </a:pathLst>
          </a:custGeom>
          <a:solidFill>
            <a:srgbClr val="000007">
              <a:alpha val="0"/>
            </a:srgbClr>
          </a:solidFill>
          <a:ln w="15240">
            <a:solidFill>
              <a:srgbClr val="107CA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 289"/>
          <p:cNvSpPr/>
          <p:nvPr/>
        </p:nvSpPr>
        <p:spPr>
          <a:xfrm>
            <a:off x="1224280" y="1986279"/>
            <a:ext cx="6433820" cy="1874520"/>
          </a:xfrm>
          <a:custGeom>
            <a:avLst/>
            <a:gdLst>
              <a:gd name="connsiteX0" fmla="*/ 10159 w 6433820"/>
              <a:gd name="connsiteY0" fmla="*/ 328549 h 1874520"/>
              <a:gd name="connsiteX1" fmla="*/ 320928 w 6433820"/>
              <a:gd name="connsiteY1" fmla="*/ 17780 h 1874520"/>
              <a:gd name="connsiteX2" fmla="*/ 6123051 w 6433820"/>
              <a:gd name="connsiteY2" fmla="*/ 17780 h 1874520"/>
              <a:gd name="connsiteX3" fmla="*/ 6433820 w 6433820"/>
              <a:gd name="connsiteY3" fmla="*/ 328549 h 1874520"/>
              <a:gd name="connsiteX4" fmla="*/ 6433820 w 6433820"/>
              <a:gd name="connsiteY4" fmla="*/ 1571371 h 1874520"/>
              <a:gd name="connsiteX5" fmla="*/ 6123051 w 6433820"/>
              <a:gd name="connsiteY5" fmla="*/ 1882140 h 1874520"/>
              <a:gd name="connsiteX6" fmla="*/ 320928 w 6433820"/>
              <a:gd name="connsiteY6" fmla="*/ 1882140 h 1874520"/>
              <a:gd name="connsiteX7" fmla="*/ 10159 w 6433820"/>
              <a:gd name="connsiteY7" fmla="*/ 1571371 h 1874520"/>
              <a:gd name="connsiteX8" fmla="*/ 10159 w 6433820"/>
              <a:gd name="connsiteY8" fmla="*/ 328549 h 187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33820" h="1874520">
                <a:moveTo>
                  <a:pt x="10159" y="328549"/>
                </a:moveTo>
                <a:cubicBezTo>
                  <a:pt x="10159" y="156845"/>
                  <a:pt x="149225" y="17780"/>
                  <a:pt x="320928" y="17780"/>
                </a:cubicBezTo>
                <a:lnTo>
                  <a:pt x="6123051" y="17780"/>
                </a:lnTo>
                <a:cubicBezTo>
                  <a:pt x="6294754" y="17780"/>
                  <a:pt x="6433820" y="156845"/>
                  <a:pt x="6433820" y="328549"/>
                </a:cubicBezTo>
                <a:lnTo>
                  <a:pt x="6433820" y="1571371"/>
                </a:lnTo>
                <a:cubicBezTo>
                  <a:pt x="6433820" y="1743075"/>
                  <a:pt x="6294754" y="1882140"/>
                  <a:pt x="6123051" y="1882140"/>
                </a:cubicBezTo>
                <a:lnTo>
                  <a:pt x="320928" y="1882140"/>
                </a:lnTo>
                <a:cubicBezTo>
                  <a:pt x="149225" y="1882140"/>
                  <a:pt x="10159" y="1743075"/>
                  <a:pt x="10159" y="1571371"/>
                </a:cubicBezTo>
                <a:lnTo>
                  <a:pt x="10159" y="32854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Freeform 290"/>
          <p:cNvSpPr/>
          <p:nvPr/>
        </p:nvSpPr>
        <p:spPr>
          <a:xfrm>
            <a:off x="1224280" y="1986279"/>
            <a:ext cx="6433820" cy="1874520"/>
          </a:xfrm>
          <a:custGeom>
            <a:avLst/>
            <a:gdLst>
              <a:gd name="connsiteX0" fmla="*/ 10159 w 6433820"/>
              <a:gd name="connsiteY0" fmla="*/ 328549 h 1874520"/>
              <a:gd name="connsiteX1" fmla="*/ 320928 w 6433820"/>
              <a:gd name="connsiteY1" fmla="*/ 17780 h 1874520"/>
              <a:gd name="connsiteX2" fmla="*/ 6123051 w 6433820"/>
              <a:gd name="connsiteY2" fmla="*/ 17780 h 1874520"/>
              <a:gd name="connsiteX3" fmla="*/ 6433820 w 6433820"/>
              <a:gd name="connsiteY3" fmla="*/ 328549 h 1874520"/>
              <a:gd name="connsiteX4" fmla="*/ 6433820 w 6433820"/>
              <a:gd name="connsiteY4" fmla="*/ 1571371 h 1874520"/>
              <a:gd name="connsiteX5" fmla="*/ 6123051 w 6433820"/>
              <a:gd name="connsiteY5" fmla="*/ 1882140 h 1874520"/>
              <a:gd name="connsiteX6" fmla="*/ 320928 w 6433820"/>
              <a:gd name="connsiteY6" fmla="*/ 1882140 h 1874520"/>
              <a:gd name="connsiteX7" fmla="*/ 10159 w 6433820"/>
              <a:gd name="connsiteY7" fmla="*/ 1571371 h 1874520"/>
              <a:gd name="connsiteX8" fmla="*/ 10159 w 6433820"/>
              <a:gd name="connsiteY8" fmla="*/ 328549 h 187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33820" h="1874520">
                <a:moveTo>
                  <a:pt x="10159" y="328549"/>
                </a:moveTo>
                <a:cubicBezTo>
                  <a:pt x="10159" y="156845"/>
                  <a:pt x="149225" y="17780"/>
                  <a:pt x="320928" y="17780"/>
                </a:cubicBezTo>
                <a:lnTo>
                  <a:pt x="6123051" y="17780"/>
                </a:lnTo>
                <a:cubicBezTo>
                  <a:pt x="6294754" y="17780"/>
                  <a:pt x="6433820" y="156845"/>
                  <a:pt x="6433820" y="328549"/>
                </a:cubicBezTo>
                <a:lnTo>
                  <a:pt x="6433820" y="1571371"/>
                </a:lnTo>
                <a:cubicBezTo>
                  <a:pt x="6433820" y="1743075"/>
                  <a:pt x="6294754" y="1882140"/>
                  <a:pt x="6123051" y="1882140"/>
                </a:cubicBezTo>
                <a:lnTo>
                  <a:pt x="320928" y="1882140"/>
                </a:lnTo>
                <a:cubicBezTo>
                  <a:pt x="149225" y="1882140"/>
                  <a:pt x="10159" y="1743075"/>
                  <a:pt x="10159" y="1571371"/>
                </a:cubicBezTo>
                <a:lnTo>
                  <a:pt x="10159" y="328549"/>
                </a:lnTo>
                <a:close/>
              </a:path>
            </a:pathLst>
          </a:custGeom>
          <a:solidFill>
            <a:srgbClr val="000061">
              <a:alpha val="0"/>
            </a:srgbClr>
          </a:solidFill>
          <a:ln w="1524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TextBox 291"/>
          <p:cNvSpPr txBox="1"/>
          <p:nvPr/>
        </p:nvSpPr>
        <p:spPr>
          <a:xfrm>
            <a:off x="720407" y="592208"/>
            <a:ext cx="6885608" cy="53764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94310" hangingPunct="0">
              <a:lnSpc>
                <a:spcPct val="95416"/>
              </a:lnSpc>
            </a:pPr>
            <a:r>
              <a:rPr lang="en-US" altLang="zh-CN" sz="4000" spc="-69" dirty="0">
                <a:solidFill>
                  <a:srgbClr val="3F3F3F"/>
                </a:solidFill>
                <a:latin typeface="Calibri"/>
                <a:ea typeface="Calibri"/>
              </a:rPr>
              <a:t>Eleştirel</a:t>
            </a:r>
            <a:r>
              <a:rPr lang="en-US" altLang="zh-CN" sz="4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10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4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94" dirty="0">
                <a:solidFill>
                  <a:srgbClr val="3F3F3F"/>
                </a:solidFill>
                <a:latin typeface="Calibri"/>
                <a:ea typeface="Calibri"/>
              </a:rPr>
              <a:t>Geçirme</a:t>
            </a:r>
            <a:r>
              <a:rPr lang="en-US" altLang="zh-CN" sz="4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64" dirty="0">
                <a:solidFill>
                  <a:srgbClr val="3F3F3F"/>
                </a:solidFill>
                <a:latin typeface="Calibri"/>
                <a:ea typeface="Calibri"/>
              </a:rPr>
              <a:t>(Critical</a:t>
            </a:r>
            <a:r>
              <a:rPr lang="en-US" altLang="zh-CN" sz="4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109" dirty="0">
                <a:solidFill>
                  <a:srgbClr val="3F3F3F"/>
                </a:solidFill>
                <a:latin typeface="Calibri"/>
                <a:ea typeface="Calibri"/>
              </a:rPr>
              <a:t>Review</a:t>
            </a:r>
            <a:r>
              <a:rPr lang="en-US" altLang="zh-CN" sz="4000" spc="-65" dirty="0">
                <a:solidFill>
                  <a:srgbClr val="3F3F3F"/>
                </a:solidFill>
                <a:latin typeface="Calibri"/>
                <a:ea typeface="Calibri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50"/>
              </a:lnSpc>
            </a:pPr>
            <a:endParaRPr lang="en-US" dirty="0" smtClean="0"/>
          </a:p>
          <a:p>
            <a:pPr marL="698182" hangingPunct="0">
              <a:lnSpc>
                <a:spcPct val="95833"/>
              </a:lnSpc>
            </a:pP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ea typeface="Calibri"/>
              </a:rPr>
              <a:t>eleştirel</a:t>
            </a:r>
            <a:r>
              <a:rPr lang="en-US" altLang="zh-CN" sz="2100" b="1" spc="-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ea typeface="Calibri"/>
              </a:rPr>
              <a:t>gözden</a:t>
            </a:r>
            <a:r>
              <a:rPr lang="en-US" altLang="zh-CN" sz="2100" b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ea typeface="Calibri"/>
              </a:rPr>
              <a:t>geçirme</a:t>
            </a:r>
            <a:r>
              <a:rPr lang="en-US" altLang="zh-CN" sz="2100" b="1" spc="-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(critical</a:t>
            </a:r>
            <a:r>
              <a:rPr lang="en-US" altLang="zh-CN" sz="210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review)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tamamlanmış</a:t>
            </a:r>
            <a:r>
              <a:rPr lang="en-US" altLang="zh-CN" sz="210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ürünün</a:t>
            </a:r>
            <a:r>
              <a:rPr lang="en-US" altLang="zh-CN" sz="210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kabul</a:t>
            </a:r>
            <a:r>
              <a:rPr lang="en-US" altLang="zh-CN" sz="210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edilebilir</a:t>
            </a:r>
            <a:r>
              <a:rPr lang="en-US" altLang="zh-CN" sz="210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kalitede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olup</a:t>
            </a:r>
            <a:r>
              <a:rPr lang="en-US" altLang="zh-CN" sz="2100" spc="-9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olmadığına</a:t>
            </a:r>
            <a:r>
              <a:rPr lang="en-US" altLang="zh-CN" sz="2100" spc="-9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dair</a:t>
            </a:r>
            <a:r>
              <a:rPr lang="en-US" altLang="zh-CN" sz="2100" spc="-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değerlendirilmesidir.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60"/>
              </a:lnSpc>
            </a:pPr>
            <a:endParaRPr lang="en-US" dirty="0" smtClean="0"/>
          </a:p>
          <a:p>
            <a:pPr marL="109219" indent="-109219" hangingPunct="0">
              <a:lnSpc>
                <a:spcPct val="95416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geçirmeler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şu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şekillerde</a:t>
            </a:r>
            <a:r>
              <a:rPr lang="en-US" altLang="zh-CN" sz="20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olabilir: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800" spc="2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15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spc="30" dirty="0">
                <a:solidFill>
                  <a:srgbClr val="3F3F3F"/>
                </a:solidFill>
                <a:latin typeface="Calibri"/>
                <a:ea typeface="Calibri"/>
              </a:rPr>
              <a:t>Desk</a:t>
            </a:r>
            <a:r>
              <a:rPr lang="en-US" altLang="zh-CN" sz="18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spc="30" dirty="0">
                <a:solidFill>
                  <a:srgbClr val="3F3F3F"/>
                </a:solidFill>
                <a:latin typeface="Calibri"/>
                <a:ea typeface="Calibri"/>
              </a:rPr>
              <a:t>checks</a:t>
            </a:r>
            <a:r>
              <a:rPr lang="en-US" altLang="zh-CN" sz="1800" spc="20" dirty="0">
                <a:solidFill>
                  <a:srgbClr val="3F3F3F"/>
                </a:solidFill>
                <a:latin typeface="Calibri"/>
                <a:ea typeface="Calibri"/>
              </a:rPr>
              <a:t>,</a:t>
            </a:r>
          </a:p>
          <a:p>
            <a:pPr>
              <a:lnSpc>
                <a:spcPts val="575"/>
              </a:lnSpc>
            </a:pPr>
            <a:endParaRPr lang="en-US" dirty="0" smtClean="0"/>
          </a:p>
          <a:p>
            <a:pPr marL="0" indent="109219">
              <a:lnSpc>
                <a:spcPct val="100000"/>
              </a:lnSpc>
            </a:pPr>
            <a:r>
              <a:rPr lang="en-US" altLang="zh-CN" sz="1800" spc="-5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395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spc="-10" dirty="0">
                <a:solidFill>
                  <a:srgbClr val="3F3F3F"/>
                </a:solidFill>
                <a:latin typeface="Calibri"/>
                <a:ea typeface="Calibri"/>
              </a:rPr>
              <a:t>Walkthroughs</a:t>
            </a:r>
            <a:r>
              <a:rPr lang="en-US" altLang="zh-CN" sz="1800" spc="-5" dirty="0">
                <a:solidFill>
                  <a:srgbClr val="3F3F3F"/>
                </a:solidFill>
                <a:latin typeface="Calibri"/>
                <a:ea typeface="Calibri"/>
              </a:rPr>
              <a:t>,</a:t>
            </a:r>
          </a:p>
          <a:p>
            <a:pPr marL="109219" hangingPunct="0">
              <a:lnSpc>
                <a:spcPct val="117499"/>
              </a:lnSpc>
              <a:spcBef>
                <a:spcPts val="189"/>
              </a:spcBef>
            </a:pPr>
            <a:r>
              <a:rPr lang="en-US" altLang="zh-CN" sz="1800" spc="2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-5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ea typeface="Calibri"/>
              </a:rPr>
              <a:t>Inspections</a:t>
            </a:r>
            <a:r>
              <a:rPr lang="en-US" altLang="zh-CN" sz="1800" spc="40" dirty="0">
                <a:solidFill>
                  <a:srgbClr val="3F3F3F"/>
                </a:solidFill>
                <a:latin typeface="Calibri"/>
                <a:ea typeface="Calibri"/>
              </a:rPr>
              <a:t>,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800" spc="25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2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spc="30" dirty="0">
                <a:solidFill>
                  <a:srgbClr val="3F3F3F"/>
                </a:solidFill>
                <a:latin typeface="Calibri"/>
                <a:ea typeface="Calibri"/>
              </a:rPr>
              <a:t>Audits</a:t>
            </a:r>
            <a:r>
              <a:rPr lang="en-US" altLang="zh-CN" sz="1800" spc="34" dirty="0">
                <a:solidFill>
                  <a:srgbClr val="3F3F3F"/>
                </a:solidFill>
                <a:latin typeface="Calibri"/>
                <a:ea typeface="Calibri"/>
              </a:rPr>
              <a:t>,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spc="34" dirty="0">
                <a:solidFill>
                  <a:srgbClr val="3F3F3F"/>
                </a:solidFill>
                <a:latin typeface="Calibri"/>
                <a:ea typeface="Calibri"/>
              </a:rPr>
              <a:t>and</a:t>
            </a:r>
          </a:p>
          <a:p>
            <a:pPr marL="0" indent="109219">
              <a:lnSpc>
                <a:spcPct val="100000"/>
              </a:lnSpc>
              <a:spcBef>
                <a:spcPts val="195"/>
              </a:spcBef>
            </a:pPr>
            <a:r>
              <a:rPr lang="en-US" altLang="zh-CN" sz="1800" spc="15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1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spc="20" dirty="0">
                <a:solidFill>
                  <a:srgbClr val="3F3F3F"/>
                </a:solidFill>
                <a:latin typeface="Calibri"/>
                <a:ea typeface="Calibri"/>
              </a:rPr>
              <a:t>Active</a:t>
            </a:r>
            <a:r>
              <a:rPr lang="en-US" altLang="zh-CN" sz="18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spc="20" dirty="0">
                <a:solidFill>
                  <a:srgbClr val="3F3F3F"/>
                </a:solidFill>
                <a:latin typeface="Calibri"/>
                <a:ea typeface="Calibri"/>
              </a:rPr>
              <a:t>reviews</a:t>
            </a:r>
            <a:r>
              <a:rPr lang="en-US" altLang="zh-CN" sz="1800" spc="40" dirty="0">
                <a:solidFill>
                  <a:srgbClr val="3F3F3F"/>
                </a:solidFill>
                <a:latin typeface="Calibri"/>
                <a:ea typeface="Calibri"/>
              </a:rPr>
              <a:t>.</a:t>
            </a:r>
          </a:p>
        </p:txBody>
      </p:sp>
      <p:sp>
        <p:nvSpPr>
          <p:cNvPr id="292" name="TextBox 292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46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46EE-D3E7-4A16-9708-DD1E9C1F54BE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Freeform 295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7" name="Picture 2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80" y="1775460"/>
            <a:ext cx="3718560" cy="4526279"/>
          </a:xfrm>
          <a:prstGeom prst="rect">
            <a:avLst/>
          </a:prstGeom>
        </p:spPr>
      </p:pic>
      <p:sp>
        <p:nvSpPr>
          <p:cNvPr id="2" name="TextBox 297"/>
          <p:cNvSpPr txBox="1"/>
          <p:nvPr/>
        </p:nvSpPr>
        <p:spPr>
          <a:xfrm>
            <a:off x="914717" y="1074166"/>
            <a:ext cx="7058746" cy="6705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400" spc="-64" dirty="0">
                <a:solidFill>
                  <a:srgbClr val="3F3F3F"/>
                </a:solidFill>
                <a:latin typeface="Calibri"/>
                <a:ea typeface="Calibri"/>
              </a:rPr>
              <a:t>Eleştirel</a:t>
            </a:r>
            <a:r>
              <a:rPr lang="en-US" altLang="zh-CN" sz="44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94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44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90" dirty="0">
                <a:solidFill>
                  <a:srgbClr val="3F3F3F"/>
                </a:solidFill>
                <a:latin typeface="Calibri"/>
                <a:ea typeface="Calibri"/>
              </a:rPr>
              <a:t>Geçirme</a:t>
            </a:r>
            <a:r>
              <a:rPr lang="en-US" altLang="zh-CN" sz="44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75" dirty="0">
                <a:solidFill>
                  <a:srgbClr val="3F3F3F"/>
                </a:solidFill>
                <a:latin typeface="Calibri"/>
                <a:ea typeface="Calibri"/>
              </a:rPr>
              <a:t>Süreci</a:t>
            </a:r>
          </a:p>
        </p:txBody>
      </p:sp>
      <p:sp>
        <p:nvSpPr>
          <p:cNvPr id="298" name="TextBox 298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47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8DAE-724A-438C-A1D1-EF5722266250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Freeform 301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Box 302"/>
          <p:cNvSpPr txBox="1"/>
          <p:nvPr/>
        </p:nvSpPr>
        <p:spPr>
          <a:xfrm>
            <a:off x="823277" y="482385"/>
            <a:ext cx="7616421" cy="6253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1440" hangingPunct="0">
              <a:lnSpc>
                <a:spcPct val="95416"/>
              </a:lnSpc>
            </a:pPr>
            <a:r>
              <a:rPr lang="en-US" altLang="zh-CN" sz="4400" spc="-75" dirty="0">
                <a:solidFill>
                  <a:srgbClr val="3F3F3F"/>
                </a:solidFill>
                <a:latin typeface="Calibri"/>
                <a:ea typeface="Calibri"/>
              </a:rPr>
              <a:t>Sürekli</a:t>
            </a:r>
            <a:r>
              <a:rPr lang="en-US" altLang="zh-CN" sz="44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64" dirty="0">
                <a:solidFill>
                  <a:srgbClr val="3F3F3F"/>
                </a:solidFill>
                <a:latin typeface="Calibri"/>
                <a:ea typeface="Calibri"/>
              </a:rPr>
              <a:t>(</a:t>
            </a:r>
            <a:r>
              <a:rPr lang="en-US" altLang="zh-CN" sz="4400" spc="-89" dirty="0">
                <a:solidFill>
                  <a:srgbClr val="3F3F3F"/>
                </a:solidFill>
                <a:latin typeface="Calibri"/>
                <a:ea typeface="Calibri"/>
              </a:rPr>
              <a:t>Continuous</a:t>
            </a:r>
            <a:r>
              <a:rPr lang="en-US" altLang="zh-CN" sz="4400" spc="-60" dirty="0">
                <a:solidFill>
                  <a:srgbClr val="3F3F3F"/>
                </a:solidFill>
                <a:latin typeface="Calibri"/>
                <a:ea typeface="Calibri"/>
              </a:rPr>
              <a:t>)</a:t>
            </a:r>
            <a:r>
              <a:rPr lang="en-US" altLang="zh-CN" sz="44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10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4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69" dirty="0">
                <a:solidFill>
                  <a:srgbClr val="3F3F3F"/>
                </a:solidFill>
                <a:latin typeface="Calibri"/>
                <a:ea typeface="Calibri"/>
              </a:rPr>
              <a:t>Geç</a:t>
            </a:r>
            <a:r>
              <a:rPr lang="en-US" altLang="zh-CN" sz="4400" spc="-64" dirty="0">
                <a:solidFill>
                  <a:srgbClr val="3F3F3F"/>
                </a:solidFill>
                <a:latin typeface="Calibri"/>
                <a:ea typeface="Calibri"/>
              </a:rPr>
              <a:t>irme</a:t>
            </a:r>
          </a:p>
          <a:p>
            <a:pPr>
              <a:lnSpc>
                <a:spcPts val="105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Eleştirel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geçirme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sayesinde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tasarımın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erken</a:t>
            </a:r>
            <a:r>
              <a:rPr lang="en-US" altLang="zh-CN" sz="20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safhalarına</a:t>
            </a:r>
          </a:p>
          <a:p>
            <a:pPr marL="200660" indent="-109219" hangingPunct="0">
              <a:lnSpc>
                <a:spcPct val="11625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dönülmesini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gerektirecek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çok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ciddi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kusurları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bulunabilir.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Bu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da;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800" spc="-5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405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spc="-5" dirty="0">
                <a:solidFill>
                  <a:srgbClr val="3F3F3F"/>
                </a:solidFill>
                <a:latin typeface="Calibri"/>
                <a:ea typeface="Calibri"/>
              </a:rPr>
              <a:t>Pahalıdır</a:t>
            </a:r>
          </a:p>
          <a:p>
            <a:pPr marL="200660" hangingPunct="0">
              <a:lnSpc>
                <a:spcPct val="127499"/>
              </a:lnSpc>
            </a:pPr>
            <a:r>
              <a:rPr lang="en-US" altLang="zh-CN" sz="1800" spc="5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1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spc="15" dirty="0">
                <a:solidFill>
                  <a:srgbClr val="3F3F3F"/>
                </a:solidFill>
                <a:latin typeface="Calibri"/>
                <a:ea typeface="Calibri"/>
              </a:rPr>
              <a:t>Zaman</a:t>
            </a:r>
            <a:r>
              <a:rPr lang="en-US" altLang="zh-CN" sz="18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spc="10" dirty="0">
                <a:solidFill>
                  <a:srgbClr val="3F3F3F"/>
                </a:solidFill>
                <a:latin typeface="Calibri"/>
                <a:ea typeface="Calibri"/>
              </a:rPr>
              <a:t>kaybettiricidir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800" spc="15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15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spc="15" dirty="0">
                <a:solidFill>
                  <a:srgbClr val="3F3F3F"/>
                </a:solidFill>
                <a:latin typeface="Calibri"/>
                <a:ea typeface="Calibri"/>
              </a:rPr>
              <a:t>Sinir</a:t>
            </a:r>
            <a:r>
              <a:rPr lang="en-US" altLang="zh-CN" sz="18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ea typeface="Calibri"/>
              </a:rPr>
              <a:t>bozucudur</a:t>
            </a:r>
          </a:p>
          <a:p>
            <a:pPr>
              <a:lnSpc>
                <a:spcPts val="1030"/>
              </a:lnSpc>
            </a:pPr>
            <a:endParaRPr lang="en-US" dirty="0" smtClean="0"/>
          </a:p>
          <a:p>
            <a:pPr marL="91440" indent="-91440" hangingPunct="0">
              <a:lnSpc>
                <a:spcPct val="104166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Sürekli</a:t>
            </a:r>
            <a:r>
              <a:rPr lang="en-US" altLang="zh-CN" sz="2000" spc="34" dirty="0">
                <a:solidFill>
                  <a:srgbClr val="3F3F3F"/>
                </a:solidFill>
                <a:latin typeface="Calibri"/>
                <a:cs typeface="Calibri"/>
              </a:rPr>
              <a:t>  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2000" spc="40" dirty="0">
                <a:solidFill>
                  <a:srgbClr val="3F3F3F"/>
                </a:solidFill>
                <a:latin typeface="Calibri"/>
                <a:cs typeface="Calibri"/>
              </a:rPr>
              <a:t>  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geçirme</a:t>
            </a:r>
            <a:r>
              <a:rPr lang="en-US" altLang="zh-CN" sz="2000" spc="40" dirty="0">
                <a:solidFill>
                  <a:srgbClr val="3F3F3F"/>
                </a:solidFill>
                <a:latin typeface="Calibri"/>
                <a:cs typeface="Calibri"/>
              </a:rPr>
              <a:t>  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(continuous</a:t>
            </a:r>
            <a:r>
              <a:rPr lang="en-US" altLang="zh-CN" sz="2000" spc="40" dirty="0">
                <a:solidFill>
                  <a:srgbClr val="3F3F3F"/>
                </a:solidFill>
                <a:latin typeface="Calibri"/>
                <a:cs typeface="Calibri"/>
              </a:rPr>
              <a:t>  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review)</a:t>
            </a:r>
            <a:r>
              <a:rPr lang="en-US" altLang="zh-CN" sz="2000" spc="40" dirty="0">
                <a:solidFill>
                  <a:srgbClr val="3F3F3F"/>
                </a:solidFill>
                <a:latin typeface="Calibri"/>
                <a:cs typeface="Calibri"/>
              </a:rPr>
              <a:t>  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politikası</a:t>
            </a:r>
            <a:r>
              <a:rPr lang="en-US" altLang="zh-CN" sz="2000" spc="34" dirty="0">
                <a:solidFill>
                  <a:srgbClr val="3F3F3F"/>
                </a:solidFill>
                <a:latin typeface="Calibri"/>
                <a:cs typeface="Calibri"/>
              </a:rPr>
              <a:t>  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sayesinde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tasarımın</a:t>
            </a:r>
            <a:r>
              <a:rPr lang="en-US" altLang="zh-CN" sz="2000" spc="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her</a:t>
            </a:r>
            <a:r>
              <a:rPr lang="en-US" altLang="zh-CN" sz="2000" spc="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aşamasında</a:t>
            </a:r>
            <a:r>
              <a:rPr lang="en-US" altLang="zh-CN" sz="2000" spc="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kusurlar</a:t>
            </a:r>
            <a:r>
              <a:rPr lang="en-US" altLang="zh-CN" sz="2000" spc="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daha</a:t>
            </a:r>
            <a:r>
              <a:rPr lang="en-US" altLang="zh-CN" sz="2000" spc="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erken</a:t>
            </a:r>
            <a:r>
              <a:rPr lang="en-US" altLang="zh-CN" sz="2000" spc="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fark</a:t>
            </a:r>
            <a:r>
              <a:rPr lang="en-US" altLang="zh-CN" sz="2000" spc="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edilebilir</a:t>
            </a:r>
            <a:r>
              <a:rPr lang="en-US" altLang="zh-CN" sz="2000" spc="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geç</a:t>
            </a:r>
            <a:r>
              <a:rPr lang="en-US" altLang="zh-CN" sz="2000" spc="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fark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edildiğinde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yaşanabilecek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sıkıntıların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önüne</a:t>
            </a:r>
            <a:r>
              <a:rPr lang="en-US" altLang="zh-CN" sz="20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geçilebilir.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25"/>
              </a:lnSpc>
            </a:pPr>
            <a:endParaRPr lang="en-US" dirty="0" smtClean="0"/>
          </a:p>
          <a:p>
            <a:pPr marL="0" indent="735869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48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CF8F-5B73-4A03-ABE9-E50B28D00A86}" type="datetime1">
              <a:rPr lang="en-US" smtClean="0"/>
              <a:t>4/4/2019</a:t>
            </a:fld>
            <a:endParaRPr lang="en-US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Freeform 305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TextBox 306"/>
          <p:cNvSpPr txBox="1"/>
          <p:nvPr/>
        </p:nvSpPr>
        <p:spPr>
          <a:xfrm>
            <a:off x="629919" y="1019476"/>
            <a:ext cx="7302012" cy="53522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84797">
              <a:lnSpc>
                <a:spcPct val="100000"/>
              </a:lnSpc>
            </a:pPr>
            <a:r>
              <a:rPr lang="en-US" altLang="zh-CN" sz="4800" spc="-109" dirty="0">
                <a:solidFill>
                  <a:srgbClr val="3F3F3F"/>
                </a:solidFill>
                <a:latin typeface="Calibri"/>
                <a:ea typeface="Calibri"/>
              </a:rPr>
              <a:t>Ö</a:t>
            </a:r>
            <a:r>
              <a:rPr lang="en-US" altLang="zh-CN" sz="4800" spc="-104" dirty="0">
                <a:solidFill>
                  <a:srgbClr val="3F3F3F"/>
                </a:solidFill>
                <a:latin typeface="Calibri"/>
                <a:ea typeface="Calibri"/>
              </a:rPr>
              <a:t>zet</a:t>
            </a:r>
          </a:p>
          <a:p>
            <a:pPr>
              <a:lnSpc>
                <a:spcPts val="53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Operasyon</a:t>
            </a:r>
            <a:r>
              <a:rPr lang="en-US" altLang="zh-CN" sz="18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spesifikasyonları</a:t>
            </a:r>
            <a:r>
              <a:rPr lang="en-US" altLang="zh-CN" sz="18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operasyonlarla</a:t>
            </a:r>
            <a:r>
              <a:rPr lang="en-US" altLang="zh-CN" sz="18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ilgili</a:t>
            </a:r>
            <a:r>
              <a:rPr lang="en-US" altLang="zh-CN" sz="18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18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ayrıntılarını</a:t>
            </a:r>
            <a:r>
              <a:rPr lang="en-US" altLang="zh-CN" sz="180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belirtiler</a:t>
            </a:r>
          </a:p>
          <a:p>
            <a:pPr>
              <a:lnSpc>
                <a:spcPts val="465"/>
              </a:lnSpc>
            </a:pPr>
            <a:endParaRPr lang="en-US" dirty="0" smtClean="0"/>
          </a:p>
          <a:p>
            <a:pPr marL="200977" hangingPunct="0">
              <a:lnSpc>
                <a:spcPct val="147083"/>
              </a:lnSpc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75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Sınıf</a:t>
            </a:r>
            <a:r>
              <a:rPr lang="en-US" altLang="zh-CN" sz="1800" spc="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1800" spc="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modül</a:t>
            </a:r>
            <a:r>
              <a:rPr lang="en-US" altLang="zh-CN" sz="1800" spc="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adı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800" spc="-5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384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spc="-5" dirty="0">
                <a:solidFill>
                  <a:srgbClr val="3F3F3F"/>
                </a:solidFill>
                <a:latin typeface="Calibri"/>
                <a:ea typeface="Calibri"/>
              </a:rPr>
              <a:t>İmzası</a:t>
            </a:r>
          </a:p>
          <a:p>
            <a:pPr>
              <a:lnSpc>
                <a:spcPts val="534"/>
              </a:lnSpc>
            </a:pPr>
            <a:endParaRPr lang="en-US" dirty="0" smtClean="0"/>
          </a:p>
          <a:p>
            <a:pPr marL="0" indent="200977">
              <a:lnSpc>
                <a:spcPct val="100000"/>
              </a:lnSpc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384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Açıklaması</a:t>
            </a:r>
          </a:p>
          <a:p>
            <a:pPr>
              <a:lnSpc>
                <a:spcPts val="1064"/>
              </a:lnSpc>
            </a:pPr>
            <a:endParaRPr lang="en-US" dirty="0" smtClean="0"/>
          </a:p>
          <a:p>
            <a:pPr marL="0" indent="200977">
              <a:lnSpc>
                <a:spcPct val="100000"/>
              </a:lnSpc>
            </a:pPr>
            <a:r>
              <a:rPr lang="en-US" altLang="zh-CN" sz="2000" spc="-5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259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Davranışı</a:t>
            </a:r>
          </a:p>
          <a:p>
            <a:pPr>
              <a:lnSpc>
                <a:spcPts val="1050"/>
              </a:lnSpc>
            </a:pPr>
            <a:endParaRPr lang="en-US" dirty="0" smtClean="0"/>
          </a:p>
          <a:p>
            <a:pPr marL="0" indent="200977">
              <a:lnSpc>
                <a:spcPct val="100000"/>
              </a:lnSpc>
            </a:pPr>
            <a:r>
              <a:rPr lang="en-US" altLang="zh-CN" sz="1800" spc="-5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359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spc="-5" dirty="0">
                <a:solidFill>
                  <a:srgbClr val="3F3F3F"/>
                </a:solidFill>
                <a:latin typeface="Calibri"/>
                <a:ea typeface="Calibri"/>
              </a:rPr>
              <a:t>İmplementasyonu</a:t>
            </a:r>
          </a:p>
          <a:p>
            <a:pPr>
              <a:lnSpc>
                <a:spcPts val="188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Davranışlar</a:t>
            </a:r>
            <a:r>
              <a:rPr lang="en-US" altLang="zh-CN" sz="18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bildirimsel</a:t>
            </a:r>
            <a:r>
              <a:rPr lang="en-US" altLang="zh-CN" sz="18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18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prosedürel</a:t>
            </a:r>
            <a:r>
              <a:rPr lang="en-US" altLang="zh-CN" sz="18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olarak</a:t>
            </a:r>
            <a:r>
              <a:rPr lang="en-US" altLang="zh-CN" sz="18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belirtilebilir.</a:t>
            </a:r>
          </a:p>
          <a:p>
            <a:pPr>
              <a:lnSpc>
                <a:spcPts val="183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Bildirimsel</a:t>
            </a:r>
            <a:r>
              <a:rPr lang="en-US" altLang="zh-CN" sz="18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spesifikasyon</a:t>
            </a:r>
            <a:r>
              <a:rPr lang="en-US" altLang="zh-CN" sz="18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assertion’lar</a:t>
            </a:r>
            <a:r>
              <a:rPr lang="en-US" altLang="zh-CN" sz="18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ile</a:t>
            </a:r>
            <a:r>
              <a:rPr lang="en-US" altLang="zh-CN" sz="18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belirtilen</a:t>
            </a:r>
            <a:r>
              <a:rPr lang="en-US" altLang="zh-CN" sz="18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operasyon</a:t>
            </a:r>
            <a:r>
              <a:rPr lang="en-US" altLang="zh-CN" sz="18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sözleşmeleriyle</a:t>
            </a:r>
          </a:p>
          <a:p>
            <a:pPr>
              <a:lnSpc>
                <a:spcPts val="555"/>
              </a:lnSpc>
            </a:pPr>
            <a:endParaRPr lang="en-US" dirty="0" smtClean="0"/>
          </a:p>
          <a:p>
            <a:pPr marL="0" indent="91440">
              <a:lnSpc>
                <a:spcPct val="100000"/>
              </a:lnSpc>
            </a:pPr>
            <a:r>
              <a:rPr lang="en-US" altLang="zh-CN" sz="1800" spc="-30" dirty="0">
                <a:solidFill>
                  <a:srgbClr val="3F3F3F"/>
                </a:solidFill>
                <a:latin typeface="Calibri"/>
                <a:ea typeface="Calibri"/>
              </a:rPr>
              <a:t>ya</a:t>
            </a:r>
            <a:r>
              <a:rPr lang="en-US" altLang="zh-CN" sz="1800" spc="-25" dirty="0">
                <a:solidFill>
                  <a:srgbClr val="3F3F3F"/>
                </a:solidFill>
                <a:latin typeface="Calibri"/>
                <a:ea typeface="Calibri"/>
              </a:rPr>
              <a:t>pılır.</a:t>
            </a:r>
          </a:p>
          <a:p>
            <a:pPr marL="200977" hangingPunct="0">
              <a:lnSpc>
                <a:spcPct val="147916"/>
              </a:lnSpc>
              <a:spcBef>
                <a:spcPts val="315"/>
              </a:spcBef>
            </a:pPr>
            <a:r>
              <a:rPr lang="en-US" altLang="zh-CN" sz="1800" spc="2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34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ea typeface="Calibri"/>
              </a:rPr>
              <a:t>Önkoşullar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800" spc="-1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405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spc="-15" dirty="0">
                <a:solidFill>
                  <a:srgbClr val="3F3F3F"/>
                </a:solidFill>
                <a:latin typeface="Calibri"/>
                <a:ea typeface="Calibri"/>
              </a:rPr>
              <a:t>Sonkoşullar</a:t>
            </a:r>
          </a:p>
        </p:txBody>
      </p:sp>
      <p:sp>
        <p:nvSpPr>
          <p:cNvPr id="307" name="TextBox 307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49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EC06-B96B-4001-A1E4-8D970687D2D4}" type="datetime1">
              <a:rPr lang="en-US" smtClean="0"/>
              <a:t>4/4/2019</a:t>
            </a:fld>
            <a:endParaRPr lang="en-US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40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420" y="3855720"/>
            <a:ext cx="2346960" cy="2316480"/>
          </a:xfrm>
          <a:prstGeom prst="rect">
            <a:avLst/>
          </a:prstGeom>
        </p:spPr>
      </p:pic>
      <p:sp>
        <p:nvSpPr>
          <p:cNvPr id="2" name="TextBox 42"/>
          <p:cNvSpPr txBox="1"/>
          <p:nvPr/>
        </p:nvSpPr>
        <p:spPr>
          <a:xfrm>
            <a:off x="823277" y="1019476"/>
            <a:ext cx="7238620" cy="3544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90" dirty="0">
                <a:solidFill>
                  <a:srgbClr val="3F3F3F"/>
                </a:solidFill>
                <a:latin typeface="Calibri"/>
                <a:ea typeface="Calibri"/>
              </a:rPr>
              <a:t>Amaç</a:t>
            </a:r>
            <a:r>
              <a:rPr lang="en-US" altLang="zh-CN" sz="4800" spc="-85" dirty="0">
                <a:solidFill>
                  <a:srgbClr val="3F3F3F"/>
                </a:solidFill>
                <a:latin typeface="Calibri"/>
                <a:ea typeface="Calibri"/>
              </a:rPr>
              <a:t>lar</a:t>
            </a:r>
          </a:p>
          <a:p>
            <a:pPr>
              <a:lnSpc>
                <a:spcPts val="113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Görünürlük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kurallarının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program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varlıklarının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isimleri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üzerinden</a:t>
            </a:r>
            <a:r>
              <a:rPr lang="en-US" altLang="zh-CN" sz="20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nasıl</a:t>
            </a:r>
          </a:p>
          <a:p>
            <a:pPr marL="0" indent="91440">
              <a:lnSpc>
                <a:spcPct val="100000"/>
              </a:lnSpc>
              <a:spcBef>
                <a:spcPts val="145"/>
              </a:spcBef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erişilebilir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yaptığını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açıklamak</a:t>
            </a:r>
          </a:p>
          <a:p>
            <a:pPr>
              <a:lnSpc>
                <a:spcPts val="12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Referans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takma-adların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görünürlüğün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ötesinde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nasıl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erişilebilirlik</a:t>
            </a:r>
          </a:p>
          <a:p>
            <a:pPr marL="0" indent="91440">
              <a:lnSpc>
                <a:spcPct val="100000"/>
              </a:lnSpc>
              <a:spcBef>
                <a:spcPts val="145"/>
              </a:spcBef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sağladığını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göstermek</a:t>
            </a:r>
          </a:p>
          <a:p>
            <a:pPr>
              <a:lnSpc>
                <a:spcPts val="12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Bilgi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saklama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açısından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görünürlüğün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sınırlandırılmasının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erişimin</a:t>
            </a:r>
          </a:p>
          <a:p>
            <a:pPr marL="0" indent="91440">
              <a:lnSpc>
                <a:spcPct val="100000"/>
              </a:lnSpc>
              <a:spcBef>
                <a:spcPts val="145"/>
              </a:spcBef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genişletilmemesinin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önemini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vurgulamak</a:t>
            </a:r>
          </a:p>
          <a:p>
            <a:pPr>
              <a:lnSpc>
                <a:spcPts val="12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Erişimin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genişletilmesine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izin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verilebilecek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durumları</a:t>
            </a:r>
            <a:r>
              <a:rPr lang="en-US" altLang="zh-CN" sz="20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açıklamak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8250555" y="6575742"/>
            <a:ext cx="195229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FEFEFE"/>
                </a:solidFill>
                <a:latin typeface="Calibri"/>
                <a:ea typeface="Calibri"/>
              </a:rPr>
              <a:t>5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A356-7048-487D-9E84-A72D24804524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310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TextBox 311"/>
          <p:cNvSpPr txBox="1"/>
          <p:nvPr/>
        </p:nvSpPr>
        <p:spPr>
          <a:xfrm>
            <a:off x="823277" y="1019476"/>
            <a:ext cx="7508207" cy="5716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109" dirty="0">
                <a:solidFill>
                  <a:srgbClr val="3F3F3F"/>
                </a:solidFill>
                <a:latin typeface="Calibri"/>
                <a:ea typeface="Calibri"/>
              </a:rPr>
              <a:t>Ö</a:t>
            </a:r>
            <a:r>
              <a:rPr lang="en-US" altLang="zh-CN" sz="4800" spc="-104" dirty="0">
                <a:solidFill>
                  <a:srgbClr val="3F3F3F"/>
                </a:solidFill>
                <a:latin typeface="Calibri"/>
                <a:ea typeface="Calibri"/>
              </a:rPr>
              <a:t>zet</a:t>
            </a:r>
          </a:p>
          <a:p>
            <a:pPr>
              <a:lnSpc>
                <a:spcPts val="112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95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Algoritmalar</a:t>
            </a:r>
            <a:r>
              <a:rPr lang="en-US" altLang="zh-CN" sz="195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minispec</a:t>
            </a:r>
            <a:r>
              <a:rPr lang="en-US" altLang="zh-CN" sz="195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195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pseudocode</a:t>
            </a:r>
            <a:r>
              <a:rPr lang="en-US" altLang="zh-CN" sz="195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ile</a:t>
            </a:r>
            <a:r>
              <a:rPr lang="en-US" altLang="zh-CN" sz="195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belirtililebilirler.</a:t>
            </a:r>
          </a:p>
          <a:p>
            <a:pPr>
              <a:lnSpc>
                <a:spcPts val="139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95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Veri</a:t>
            </a:r>
            <a:r>
              <a:rPr lang="en-US" altLang="zh-CN" sz="195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yapıları</a:t>
            </a:r>
            <a:r>
              <a:rPr lang="en-US" altLang="zh-CN" sz="195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veri</a:t>
            </a:r>
            <a:r>
              <a:rPr lang="en-US" altLang="zh-CN" sz="1950" spc="-8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yapısı</a:t>
            </a:r>
            <a:r>
              <a:rPr lang="en-US" altLang="zh-CN" sz="195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diyagramı</a:t>
            </a:r>
            <a:r>
              <a:rPr lang="en-US" altLang="zh-CN" sz="1950" spc="-8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kullanılarak</a:t>
            </a:r>
            <a:r>
              <a:rPr lang="en-US" altLang="zh-CN" sz="1950" spc="-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gösterilirler.</a:t>
            </a:r>
          </a:p>
          <a:p>
            <a:pPr>
              <a:lnSpc>
                <a:spcPts val="14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95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Tasarımın</a:t>
            </a:r>
            <a:r>
              <a:rPr lang="en-US" altLang="zh-CN" sz="195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tamamlanması,</a:t>
            </a:r>
            <a:r>
              <a:rPr lang="en-US" altLang="zh-CN" sz="195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mühendislik</a:t>
            </a:r>
            <a:r>
              <a:rPr lang="en-US" altLang="zh-CN" sz="195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tasarımının</a:t>
            </a:r>
            <a:r>
              <a:rPr lang="en-US" altLang="zh-CN" sz="195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son</a:t>
            </a:r>
            <a:r>
              <a:rPr lang="en-US" altLang="zh-CN" sz="195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adımıdır.</a:t>
            </a:r>
          </a:p>
          <a:p>
            <a:pPr>
              <a:lnSpc>
                <a:spcPts val="14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95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195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dokümanı</a:t>
            </a:r>
            <a:r>
              <a:rPr lang="en-US" altLang="zh-CN" sz="195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kalite</a:t>
            </a:r>
            <a:r>
              <a:rPr lang="en-US" altLang="zh-CN" sz="195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karakteristiklerini</a:t>
            </a:r>
            <a:r>
              <a:rPr lang="en-US" altLang="zh-CN" sz="195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karşılaması</a:t>
            </a:r>
            <a:r>
              <a:rPr lang="en-US" altLang="zh-CN" sz="195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bakımından</a:t>
            </a:r>
            <a:r>
              <a:rPr lang="en-US" altLang="zh-CN" sz="195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</a:p>
          <a:p>
            <a:pPr marL="0" indent="91440">
              <a:lnSpc>
                <a:spcPct val="100000"/>
              </a:lnSpc>
              <a:spcBef>
                <a:spcPts val="145"/>
              </a:spcBef>
            </a:pP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eleştirel</a:t>
            </a:r>
            <a:r>
              <a:rPr lang="en-US" altLang="zh-CN" sz="195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195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geçirme</a:t>
            </a:r>
            <a:r>
              <a:rPr lang="en-US" altLang="zh-CN" sz="195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süreci</a:t>
            </a:r>
            <a:r>
              <a:rPr lang="en-US" altLang="zh-CN" sz="195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ile</a:t>
            </a:r>
            <a:r>
              <a:rPr lang="en-US" altLang="zh-CN" sz="195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kontrol</a:t>
            </a:r>
            <a:r>
              <a:rPr lang="en-US" altLang="zh-CN" sz="1950" spc="-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edilir.</a:t>
            </a:r>
          </a:p>
          <a:p>
            <a:pPr>
              <a:lnSpc>
                <a:spcPts val="1094"/>
              </a:lnSpc>
            </a:pPr>
            <a:endParaRPr lang="en-US" dirty="0" smtClean="0"/>
          </a:p>
          <a:p>
            <a:pPr marL="91440" indent="-91440" hangingPunct="0">
              <a:lnSpc>
                <a:spcPct val="104166"/>
              </a:lnSpc>
            </a:pPr>
            <a:r>
              <a:rPr lang="en-US" altLang="zh-CN" sz="195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Eleştirel</a:t>
            </a:r>
            <a:r>
              <a:rPr lang="en-US" altLang="zh-CN" sz="195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195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geçirmelerin</a:t>
            </a:r>
            <a:r>
              <a:rPr lang="en-US" altLang="zh-CN" sz="195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kurum</a:t>
            </a:r>
            <a:r>
              <a:rPr lang="en-US" altLang="zh-CN" sz="195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politikası</a:t>
            </a:r>
            <a:r>
              <a:rPr lang="en-US" altLang="zh-CN" sz="195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olarak</a:t>
            </a:r>
            <a:r>
              <a:rPr lang="en-US" altLang="zh-CN" sz="195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sürekli</a:t>
            </a:r>
            <a:r>
              <a:rPr lang="en-US" altLang="zh-CN" sz="195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geçirme</a:t>
            </a:r>
            <a:r>
              <a:rPr lang="en-US" altLang="zh-CN" sz="195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şeklinde</a:t>
            </a:r>
            <a:r>
              <a:rPr lang="en-US" altLang="zh-CN" sz="195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uygulanması</a:t>
            </a:r>
            <a:r>
              <a:rPr lang="en-US" altLang="zh-CN" sz="195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geç</a:t>
            </a:r>
            <a:r>
              <a:rPr lang="en-US" altLang="zh-CN" sz="195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fark</a:t>
            </a:r>
            <a:r>
              <a:rPr lang="en-US" altLang="zh-CN" sz="195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edildiğinde</a:t>
            </a:r>
            <a:r>
              <a:rPr lang="en-US" altLang="zh-CN" sz="195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felakete</a:t>
            </a:r>
            <a:r>
              <a:rPr lang="en-US" altLang="zh-CN" sz="195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yol</a:t>
            </a:r>
            <a:r>
              <a:rPr lang="en-US" altLang="zh-CN" sz="195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aşabilecek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kusurların</a:t>
            </a:r>
            <a:r>
              <a:rPr lang="en-US" altLang="zh-CN" sz="195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erken</a:t>
            </a:r>
            <a:r>
              <a:rPr lang="en-US" altLang="zh-CN" sz="195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safhalarda</a:t>
            </a:r>
            <a:r>
              <a:rPr lang="en-US" altLang="zh-CN" sz="195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fark</a:t>
            </a:r>
            <a:r>
              <a:rPr lang="en-US" altLang="zh-CN" sz="195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edilmesini</a:t>
            </a:r>
            <a:r>
              <a:rPr lang="en-US" altLang="zh-CN" sz="195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950" dirty="0">
                <a:solidFill>
                  <a:srgbClr val="3F3F3F"/>
                </a:solidFill>
                <a:latin typeface="Calibri"/>
                <a:ea typeface="Calibri"/>
              </a:rPr>
              <a:t>sağlar.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00"/>
              </a:lnSpc>
            </a:pPr>
            <a:endParaRPr lang="en-US" dirty="0" smtClean="0"/>
          </a:p>
          <a:p>
            <a:pPr marL="0" indent="735869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50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EF9A-2DC3-4E9E-95AF-C3B7ABFDBF07}" type="datetime1">
              <a:rPr lang="en-US" smtClean="0"/>
              <a:t>4/4/2019</a:t>
            </a:fld>
            <a:endParaRPr lang="en-US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Freeform 314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Freeform 315"/>
          <p:cNvSpPr/>
          <p:nvPr/>
        </p:nvSpPr>
        <p:spPr>
          <a:xfrm>
            <a:off x="908050" y="4870450"/>
            <a:ext cx="6153150" cy="19050"/>
          </a:xfrm>
          <a:custGeom>
            <a:avLst/>
            <a:gdLst>
              <a:gd name="connsiteX0" fmla="*/ 6350 w 6153150"/>
              <a:gd name="connsiteY0" fmla="*/ 15621 h 19050"/>
              <a:gd name="connsiteX1" fmla="*/ 1543050 w 6153150"/>
              <a:gd name="connsiteY1" fmla="*/ 15621 h 19050"/>
              <a:gd name="connsiteX2" fmla="*/ 3079750 w 6153150"/>
              <a:gd name="connsiteY2" fmla="*/ 15621 h 19050"/>
              <a:gd name="connsiteX3" fmla="*/ 4616450 w 6153150"/>
              <a:gd name="connsiteY3" fmla="*/ 15621 h 19050"/>
              <a:gd name="connsiteX4" fmla="*/ 6153150 w 6153150"/>
              <a:gd name="connsiteY4" fmla="*/ 15621 h 19050"/>
              <a:gd name="connsiteX5" fmla="*/ 6153150 w 6153150"/>
              <a:gd name="connsiteY5" fmla="*/ 25781 h 19050"/>
              <a:gd name="connsiteX6" fmla="*/ 4616450 w 6153150"/>
              <a:gd name="connsiteY6" fmla="*/ 25781 h 19050"/>
              <a:gd name="connsiteX7" fmla="*/ 3079750 w 6153150"/>
              <a:gd name="connsiteY7" fmla="*/ 25781 h 19050"/>
              <a:gd name="connsiteX8" fmla="*/ 1543050 w 6153150"/>
              <a:gd name="connsiteY8" fmla="*/ 25781 h 19050"/>
              <a:gd name="connsiteX9" fmla="*/ 6350 w 6153150"/>
              <a:gd name="connsiteY9" fmla="*/ 25781 h 19050"/>
              <a:gd name="connsiteX10" fmla="*/ 6350 w 6153150"/>
              <a:gd name="connsiteY10" fmla="*/ 1562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53150" h="19050">
                <a:moveTo>
                  <a:pt x="6350" y="15621"/>
                </a:moveTo>
                <a:lnTo>
                  <a:pt x="1543050" y="15621"/>
                </a:lnTo>
                <a:lnTo>
                  <a:pt x="3079750" y="15621"/>
                </a:lnTo>
                <a:lnTo>
                  <a:pt x="4616450" y="15621"/>
                </a:lnTo>
                <a:lnTo>
                  <a:pt x="6153150" y="15621"/>
                </a:lnTo>
                <a:lnTo>
                  <a:pt x="6153150" y="25781"/>
                </a:lnTo>
                <a:lnTo>
                  <a:pt x="4616450" y="25781"/>
                </a:lnTo>
                <a:lnTo>
                  <a:pt x="3079750" y="25781"/>
                </a:lnTo>
                <a:lnTo>
                  <a:pt x="1543050" y="25781"/>
                </a:lnTo>
                <a:lnTo>
                  <a:pt x="6350" y="25781"/>
                </a:lnTo>
                <a:lnTo>
                  <a:pt x="6350" y="15621"/>
                </a:lnTo>
                <a:close/>
              </a:path>
            </a:pathLst>
          </a:custGeom>
          <a:solidFill>
            <a:srgbClr val="6CAB1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Freeform 316"/>
          <p:cNvSpPr/>
          <p:nvPr/>
        </p:nvSpPr>
        <p:spPr>
          <a:xfrm>
            <a:off x="908050" y="5162550"/>
            <a:ext cx="4425950" cy="19050"/>
          </a:xfrm>
          <a:custGeom>
            <a:avLst/>
            <a:gdLst>
              <a:gd name="connsiteX0" fmla="*/ 6350 w 4425950"/>
              <a:gd name="connsiteY0" fmla="*/ 18161 h 19050"/>
              <a:gd name="connsiteX1" fmla="*/ 1480439 w 4425950"/>
              <a:gd name="connsiteY1" fmla="*/ 18161 h 19050"/>
              <a:gd name="connsiteX2" fmla="*/ 2954401 w 4425950"/>
              <a:gd name="connsiteY2" fmla="*/ 18161 h 19050"/>
              <a:gd name="connsiteX3" fmla="*/ 4428490 w 4425950"/>
              <a:gd name="connsiteY3" fmla="*/ 18161 h 19050"/>
              <a:gd name="connsiteX4" fmla="*/ 4428490 w 4425950"/>
              <a:gd name="connsiteY4" fmla="*/ 28321 h 19050"/>
              <a:gd name="connsiteX5" fmla="*/ 2954401 w 4425950"/>
              <a:gd name="connsiteY5" fmla="*/ 28321 h 19050"/>
              <a:gd name="connsiteX6" fmla="*/ 1480439 w 4425950"/>
              <a:gd name="connsiteY6" fmla="*/ 28321 h 19050"/>
              <a:gd name="connsiteX7" fmla="*/ 6350 w 4425950"/>
              <a:gd name="connsiteY7" fmla="*/ 28321 h 19050"/>
              <a:gd name="connsiteX8" fmla="*/ 6350 w 4425950"/>
              <a:gd name="connsiteY8" fmla="*/ 1816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25950" h="19050">
                <a:moveTo>
                  <a:pt x="6350" y="18161"/>
                </a:moveTo>
                <a:lnTo>
                  <a:pt x="1480439" y="18161"/>
                </a:lnTo>
                <a:lnTo>
                  <a:pt x="2954401" y="18161"/>
                </a:lnTo>
                <a:lnTo>
                  <a:pt x="4428490" y="18161"/>
                </a:lnTo>
                <a:lnTo>
                  <a:pt x="4428490" y="28321"/>
                </a:lnTo>
                <a:lnTo>
                  <a:pt x="2954401" y="28321"/>
                </a:lnTo>
                <a:lnTo>
                  <a:pt x="1480439" y="28321"/>
                </a:lnTo>
                <a:lnTo>
                  <a:pt x="6350" y="28321"/>
                </a:lnTo>
                <a:lnTo>
                  <a:pt x="6350" y="18161"/>
                </a:lnTo>
                <a:close/>
              </a:path>
            </a:pathLst>
          </a:custGeom>
          <a:solidFill>
            <a:srgbClr val="6CAB1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Freeform 317"/>
          <p:cNvSpPr/>
          <p:nvPr/>
        </p:nvSpPr>
        <p:spPr>
          <a:xfrm>
            <a:off x="908050" y="5467350"/>
            <a:ext cx="2622550" cy="6350"/>
          </a:xfrm>
          <a:custGeom>
            <a:avLst/>
            <a:gdLst>
              <a:gd name="connsiteX0" fmla="*/ 6350 w 2622550"/>
              <a:gd name="connsiteY0" fmla="*/ 8001 h 6350"/>
              <a:gd name="connsiteX1" fmla="*/ 1316989 w 2622550"/>
              <a:gd name="connsiteY1" fmla="*/ 8001 h 6350"/>
              <a:gd name="connsiteX2" fmla="*/ 2627629 w 2622550"/>
              <a:gd name="connsiteY2" fmla="*/ 8001 h 6350"/>
              <a:gd name="connsiteX3" fmla="*/ 2627629 w 2622550"/>
              <a:gd name="connsiteY3" fmla="*/ 18161 h 6350"/>
              <a:gd name="connsiteX4" fmla="*/ 1316989 w 2622550"/>
              <a:gd name="connsiteY4" fmla="*/ 18161 h 6350"/>
              <a:gd name="connsiteX5" fmla="*/ 6350 w 2622550"/>
              <a:gd name="connsiteY5" fmla="*/ 18161 h 6350"/>
              <a:gd name="connsiteX6" fmla="*/ 6350 w 2622550"/>
              <a:gd name="connsiteY6" fmla="*/ 8001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2550" h="6350">
                <a:moveTo>
                  <a:pt x="6350" y="8001"/>
                </a:moveTo>
                <a:lnTo>
                  <a:pt x="1316989" y="8001"/>
                </a:lnTo>
                <a:lnTo>
                  <a:pt x="2627629" y="8001"/>
                </a:lnTo>
                <a:lnTo>
                  <a:pt x="2627629" y="18161"/>
                </a:lnTo>
                <a:lnTo>
                  <a:pt x="1316989" y="18161"/>
                </a:lnTo>
                <a:lnTo>
                  <a:pt x="6350" y="18161"/>
                </a:lnTo>
                <a:lnTo>
                  <a:pt x="6350" y="8001"/>
                </a:lnTo>
                <a:close/>
              </a:path>
            </a:pathLst>
          </a:custGeom>
          <a:solidFill>
            <a:srgbClr val="6CAB1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Freeform 318"/>
          <p:cNvSpPr/>
          <p:nvPr/>
        </p:nvSpPr>
        <p:spPr>
          <a:xfrm>
            <a:off x="908050" y="5759450"/>
            <a:ext cx="2952750" cy="19050"/>
          </a:xfrm>
          <a:custGeom>
            <a:avLst/>
            <a:gdLst>
              <a:gd name="connsiteX0" fmla="*/ 6350 w 2952750"/>
              <a:gd name="connsiteY0" fmla="*/ 10579 h 19050"/>
              <a:gd name="connsiteX1" fmla="*/ 1480820 w 2952750"/>
              <a:gd name="connsiteY1" fmla="*/ 10579 h 19050"/>
              <a:gd name="connsiteX2" fmla="*/ 2955290 w 2952750"/>
              <a:gd name="connsiteY2" fmla="*/ 10579 h 19050"/>
              <a:gd name="connsiteX3" fmla="*/ 2955290 w 2952750"/>
              <a:gd name="connsiteY3" fmla="*/ 20739 h 19050"/>
              <a:gd name="connsiteX4" fmla="*/ 1480820 w 2952750"/>
              <a:gd name="connsiteY4" fmla="*/ 20739 h 19050"/>
              <a:gd name="connsiteX5" fmla="*/ 6350 w 2952750"/>
              <a:gd name="connsiteY5" fmla="*/ 20739 h 19050"/>
              <a:gd name="connsiteX6" fmla="*/ 6350 w 2952750"/>
              <a:gd name="connsiteY6" fmla="*/ 105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52750" h="19050">
                <a:moveTo>
                  <a:pt x="6350" y="10579"/>
                </a:moveTo>
                <a:lnTo>
                  <a:pt x="1480820" y="10579"/>
                </a:lnTo>
                <a:lnTo>
                  <a:pt x="2955290" y="10579"/>
                </a:lnTo>
                <a:lnTo>
                  <a:pt x="2955290" y="20739"/>
                </a:lnTo>
                <a:lnTo>
                  <a:pt x="1480820" y="20739"/>
                </a:lnTo>
                <a:lnTo>
                  <a:pt x="6350" y="20739"/>
                </a:lnTo>
                <a:lnTo>
                  <a:pt x="6350" y="10579"/>
                </a:lnTo>
                <a:close/>
              </a:path>
            </a:pathLst>
          </a:custGeom>
          <a:solidFill>
            <a:srgbClr val="6CAB1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9"/>
          <p:cNvSpPr txBox="1"/>
          <p:nvPr/>
        </p:nvSpPr>
        <p:spPr>
          <a:xfrm>
            <a:off x="914717" y="1019476"/>
            <a:ext cx="7416767" cy="5716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125" dirty="0">
                <a:solidFill>
                  <a:srgbClr val="3F3F3F"/>
                </a:solidFill>
                <a:latin typeface="Calibri"/>
                <a:ea typeface="Calibri"/>
              </a:rPr>
              <a:t>Kayna</a:t>
            </a:r>
            <a:r>
              <a:rPr lang="en-US" altLang="zh-CN" sz="4800" spc="-114" dirty="0">
                <a:solidFill>
                  <a:srgbClr val="3F3F3F"/>
                </a:solidFill>
                <a:latin typeface="Calibri"/>
                <a:ea typeface="Calibri"/>
              </a:rPr>
              <a:t>klar</a:t>
            </a:r>
          </a:p>
          <a:p>
            <a:pPr>
              <a:lnSpc>
                <a:spcPts val="87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“Software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Engineering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A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Practitioner’s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Approach”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(7th.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Ed.),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Roger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S.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Pressman,</a:t>
            </a:r>
            <a:r>
              <a:rPr lang="en-US" altLang="zh-CN" sz="11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2013.</a:t>
            </a:r>
          </a:p>
          <a:p>
            <a:pPr>
              <a:lnSpc>
                <a:spcPts val="500"/>
              </a:lnSpc>
            </a:pPr>
            <a:endParaRPr lang="en-US" dirty="0" smtClean="0"/>
          </a:p>
          <a:p>
            <a:pPr marL="0" hangingPunct="0">
              <a:lnSpc>
                <a:spcPct val="175416"/>
              </a:lnSpc>
            </a:pP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“Software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Engineering”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(8th.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Ed.),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Ian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Sommerville,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2007.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“Guide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to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the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Software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Engineering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Body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of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Knowledge”,</a:t>
            </a:r>
            <a:r>
              <a:rPr lang="en-US" altLang="zh-CN" sz="11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2004.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”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Yazılım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Mühendisliğine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Giriş”,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TBİL-211,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Dr.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Ali</a:t>
            </a:r>
            <a:r>
              <a:rPr lang="en-US" altLang="zh-CN" sz="11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Arifoğlu.</a:t>
            </a:r>
          </a:p>
          <a:p>
            <a:pPr>
              <a:lnSpc>
                <a:spcPts val="50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”Yazılım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Mühendisliği”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(2.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Basım),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Dr.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M.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Erhan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Sarıdoğan,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2008,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İstanbul: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Papatya</a:t>
            </a:r>
            <a:r>
              <a:rPr lang="en-US" altLang="zh-CN" sz="11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Yayıncılık.</a:t>
            </a:r>
          </a:p>
          <a:p>
            <a:pPr>
              <a:lnSpc>
                <a:spcPts val="875"/>
              </a:lnSpc>
            </a:pPr>
            <a:endParaRPr lang="en-US" dirty="0" smtClean="0"/>
          </a:p>
          <a:p>
            <a:pPr marL="0" hangingPunct="0">
              <a:lnSpc>
                <a:spcPct val="95416"/>
              </a:lnSpc>
            </a:pP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Kalıpsiz,</a:t>
            </a:r>
            <a:r>
              <a:rPr lang="en-US" altLang="zh-CN" sz="11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O.,</a:t>
            </a:r>
            <a:r>
              <a:rPr lang="en-US" altLang="zh-CN" sz="11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Buharalı,</a:t>
            </a:r>
            <a:r>
              <a:rPr lang="en-US" altLang="zh-CN" sz="11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A.,</a:t>
            </a:r>
            <a:r>
              <a:rPr lang="en-US" altLang="zh-CN" sz="11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Biricik,</a:t>
            </a:r>
            <a:r>
              <a:rPr lang="en-US" altLang="zh-CN" sz="11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G.</a:t>
            </a:r>
            <a:r>
              <a:rPr lang="en-US" altLang="zh-CN" sz="11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(2005).</a:t>
            </a:r>
            <a:r>
              <a:rPr lang="en-US" altLang="zh-CN" sz="11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Bilgisayar</a:t>
            </a:r>
            <a:r>
              <a:rPr lang="en-US" altLang="zh-CN" sz="11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Bilimlerinde</a:t>
            </a:r>
            <a:r>
              <a:rPr lang="en-US" altLang="zh-CN" sz="11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Sistem</a:t>
            </a:r>
            <a:r>
              <a:rPr lang="en-US" altLang="zh-CN" sz="11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Analizi</a:t>
            </a:r>
            <a:r>
              <a:rPr lang="en-US" altLang="zh-CN" sz="11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Tasarımı</a:t>
            </a:r>
            <a:r>
              <a:rPr lang="en-US" altLang="zh-CN" sz="11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Nesneye</a:t>
            </a:r>
            <a:r>
              <a:rPr lang="en-US" altLang="zh-CN" sz="11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Yönelik</a:t>
            </a:r>
            <a:r>
              <a:rPr lang="en-US" altLang="zh-CN" sz="11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Modelleme.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İstanbul: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Papatya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Yayıncılık.</a:t>
            </a:r>
          </a:p>
          <a:p>
            <a:pPr marL="0" hangingPunct="0">
              <a:lnSpc>
                <a:spcPct val="175416"/>
              </a:lnSpc>
              <a:spcBef>
                <a:spcPts val="365"/>
              </a:spcBef>
            </a:pP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Buzluca,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F.</a:t>
            </a:r>
            <a:r>
              <a:rPr lang="en-US" altLang="zh-CN" sz="11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(2010)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Yazılım</a:t>
            </a:r>
            <a:r>
              <a:rPr lang="en-US" altLang="zh-CN" sz="11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Modelleme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11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Tasarımı</a:t>
            </a:r>
            <a:r>
              <a:rPr lang="en-US" altLang="zh-CN" sz="1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ders</a:t>
            </a:r>
            <a:r>
              <a:rPr lang="en-US" altLang="zh-CN" sz="11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notları</a:t>
            </a:r>
            <a:r>
              <a:rPr lang="en-US" altLang="zh-CN" sz="11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(http://www.buzluca.info/dersler.html)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Hacettepe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Üniversitesi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BBS-651,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A.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Tarhan,</a:t>
            </a:r>
            <a:r>
              <a:rPr lang="en-US" altLang="zh-CN" sz="11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2010.</a:t>
            </a:r>
          </a:p>
          <a:p>
            <a:pPr>
              <a:lnSpc>
                <a:spcPts val="50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Yazılım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Proje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Yönetimi,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Yrd.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Doç.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Dr.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Hacer</a:t>
            </a:r>
            <a:r>
              <a:rPr lang="en-US" altLang="zh-CN" sz="11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3F3F3F"/>
                </a:solidFill>
                <a:latin typeface="Calibri"/>
                <a:ea typeface="Calibri"/>
              </a:rPr>
              <a:t>KARACAN</a:t>
            </a:r>
          </a:p>
          <a:p>
            <a:pPr>
              <a:lnSpc>
                <a:spcPts val="1435"/>
              </a:lnSpc>
            </a:pPr>
            <a:endParaRPr lang="en-US" dirty="0" smtClean="0"/>
          </a:p>
          <a:p>
            <a:pPr marL="0" hangingPunct="0">
              <a:lnSpc>
                <a:spcPct val="175833"/>
              </a:lnSpc>
            </a:pPr>
            <a:r>
              <a:rPr lang="en-US" altLang="zh-CN" sz="1100" dirty="0">
                <a:solidFill>
                  <a:srgbClr val="6CAB1B"/>
                </a:solidFill>
                <a:latin typeface="Calibri"/>
                <a:ea typeface="Calibri"/>
                <a:hlinkClick r:id="rId2"/>
              </a:rPr>
              <a:t>http://</a:t>
            </a:r>
            <a:r>
              <a:rPr lang="en-US" altLang="zh-CN" sz="1100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www.cclub.metu.edu.tr/bergi_yeni/e</a:t>
            </a:r>
            <a:r>
              <a:rPr lang="en-US" altLang="zh-CN" sz="1100" spc="-25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-</a:t>
            </a:r>
            <a:r>
              <a:rPr lang="en-US" altLang="zh-CN" sz="1100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bergi/2008/Ekim/Cevik</a:t>
            </a:r>
            <a:r>
              <a:rPr lang="en-US" altLang="zh-CN" sz="1100" spc="-10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-</a:t>
            </a:r>
            <a:r>
              <a:rPr lang="en-US" altLang="zh-CN" sz="1100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Modelleme</a:t>
            </a:r>
            <a:r>
              <a:rPr lang="en-US" altLang="zh-CN" sz="1100" spc="-10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-</a:t>
            </a:r>
            <a:r>
              <a:rPr lang="en-US" altLang="zh-CN" sz="1100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ve-Cevik</a:t>
            </a:r>
            <a:r>
              <a:rPr lang="en-US" altLang="zh-CN" sz="1100" spc="-5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-</a:t>
            </a:r>
            <a:r>
              <a:rPr lang="en-US" altLang="zh-CN" sz="1100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Yazilim</a:t>
            </a:r>
            <a:r>
              <a:rPr lang="en-US" altLang="zh-CN" sz="1100" spc="-5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-G</a:t>
            </a:r>
            <a:r>
              <a:rPr lang="en-US" altLang="zh-CN" sz="1100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elistirme</a:t>
            </a:r>
            <a:r>
              <a:rPr lang="en-US" altLang="zh-CN" sz="1100" dirty="0">
                <a:solidFill>
                  <a:srgbClr val="6CAB1B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6CAB1B"/>
                </a:solidFill>
                <a:latin typeface="Calibri"/>
                <a:ea typeface="Calibri"/>
                <a:hlinkClick r:id="rId3"/>
              </a:rPr>
              <a:t>http://</a:t>
            </a:r>
            <a:r>
              <a:rPr lang="en-US" altLang="zh-CN" sz="1100" spc="-5" dirty="0">
                <a:solidFill>
                  <a:srgbClr val="6CAB1B"/>
                </a:solidFill>
                <a:latin typeface="Calibri"/>
                <a:ea typeface="Calibri"/>
                <a:hlinkClick r:id="rId2"/>
              </a:rPr>
              <a:t>wiki.expert</a:t>
            </a:r>
            <a:r>
              <a:rPr lang="en-US" altLang="zh-CN" sz="1100" dirty="0">
                <a:solidFill>
                  <a:srgbClr val="6CAB1B"/>
                </a:solidFill>
                <a:latin typeface="Calibri"/>
                <a:ea typeface="Calibri"/>
                <a:hlinkClick r:id="rId2"/>
              </a:rPr>
              <a:t>iza.ncsu.edu/index.php/CSC/ECE_517_Fall_2011/ch6_6d_sk</a:t>
            </a:r>
            <a:r>
              <a:rPr lang="en-US" altLang="zh-CN" sz="1100" dirty="0">
                <a:solidFill>
                  <a:srgbClr val="6CAB1B"/>
                </a:solidFill>
                <a:latin typeface="Calibri"/>
                <a:cs typeface="Calibri"/>
              </a:rPr>
              <a:t> </a:t>
            </a:r>
            <a:r>
              <a:rPr lang="en-US" altLang="zh-CN" sz="1100" dirty="0">
                <a:solidFill>
                  <a:srgbClr val="6CAB1B"/>
                </a:solidFill>
                <a:latin typeface="Calibri"/>
                <a:ea typeface="Calibri"/>
                <a:hlinkClick r:id="rId4"/>
              </a:rPr>
              <a:t>http://dsdmofagilemethodology.wikidot.com</a:t>
            </a:r>
            <a:r>
              <a:rPr lang="en-US" altLang="zh-CN" sz="1100" spc="-60" dirty="0">
                <a:solidFill>
                  <a:srgbClr val="6CAB1B"/>
                </a:solidFill>
                <a:latin typeface="Calibri"/>
                <a:ea typeface="Calibri"/>
              </a:rPr>
              <a:t>/</a:t>
            </a:r>
          </a:p>
          <a:p>
            <a:pPr>
              <a:lnSpc>
                <a:spcPts val="5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100" dirty="0">
                <a:solidFill>
                  <a:srgbClr val="6CAB1B"/>
                </a:solidFill>
                <a:latin typeface="Calibri"/>
                <a:ea typeface="Calibri"/>
                <a:hlinkClick r:id="rId5"/>
              </a:rPr>
              <a:t>http://caglarkaya.piquestion.com/2014/07/01/244</a:t>
            </a:r>
            <a:r>
              <a:rPr lang="en-US" altLang="zh-CN" sz="1100" spc="-20" dirty="0">
                <a:solidFill>
                  <a:srgbClr val="6CAB1B"/>
                </a:solidFill>
                <a:latin typeface="Calibri"/>
                <a:ea typeface="Calibri"/>
              </a:rPr>
              <a:t>/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60"/>
              </a:lnSpc>
            </a:pPr>
            <a:endParaRPr lang="en-US" dirty="0" smtClean="0"/>
          </a:p>
          <a:p>
            <a:pPr marL="0" indent="726725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51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A55E-4C25-44A4-BBC2-8B619D327969}" type="datetime1">
              <a:rPr lang="en-US" smtClean="0"/>
              <a:t>4/4/2019</a:t>
            </a:fld>
            <a:endParaRPr lang="en-US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46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20" y="2026920"/>
            <a:ext cx="4213860" cy="3070860"/>
          </a:xfrm>
          <a:prstGeom prst="rect">
            <a:avLst/>
          </a:prstGeom>
        </p:spPr>
      </p:pic>
      <p:sp>
        <p:nvSpPr>
          <p:cNvPr id="2" name="TextBox 48"/>
          <p:cNvSpPr txBox="1"/>
          <p:nvPr/>
        </p:nvSpPr>
        <p:spPr>
          <a:xfrm>
            <a:off x="823277" y="1019476"/>
            <a:ext cx="4075237" cy="32331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80" dirty="0">
                <a:solidFill>
                  <a:srgbClr val="3F3F3F"/>
                </a:solidFill>
                <a:latin typeface="Calibri"/>
                <a:ea typeface="Calibri"/>
              </a:rPr>
              <a:t>İçe</a:t>
            </a:r>
            <a:r>
              <a:rPr lang="en-US" altLang="zh-CN" sz="4800" spc="-75" dirty="0">
                <a:solidFill>
                  <a:srgbClr val="3F3F3F"/>
                </a:solidFill>
                <a:latin typeface="Calibri"/>
                <a:ea typeface="Calibri"/>
              </a:rPr>
              <a:t>rik</a:t>
            </a:r>
          </a:p>
          <a:p>
            <a:pPr>
              <a:lnSpc>
                <a:spcPts val="8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İsimler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4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görünürlük</a:t>
            </a:r>
          </a:p>
          <a:p>
            <a:pPr>
              <a:lnSpc>
                <a:spcPts val="11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Referanslar</a:t>
            </a:r>
            <a:r>
              <a:rPr lang="en-US" altLang="zh-CN" sz="24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400" spc="-10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takma-adlar</a:t>
            </a:r>
          </a:p>
          <a:p>
            <a:pPr>
              <a:lnSpc>
                <a:spcPts val="11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Erişilebilirlik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bilgi</a:t>
            </a:r>
            <a:r>
              <a:rPr lang="en-US" altLang="zh-CN" sz="24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saklama</a:t>
            </a:r>
          </a:p>
          <a:p>
            <a:pPr>
              <a:lnSpc>
                <a:spcPts val="11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Bilgi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saklama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400" spc="-1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kurallar</a:t>
            </a:r>
          </a:p>
          <a:p>
            <a:pPr>
              <a:lnSpc>
                <a:spcPts val="109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Bilgi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saklama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pratiklerinin</a:t>
            </a:r>
            <a:r>
              <a:rPr lang="en-US" altLang="zh-CN" sz="2400" spc="-1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ihlali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8250555" y="6575742"/>
            <a:ext cx="195229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FEFEFE"/>
                </a:solidFill>
                <a:latin typeface="Calibri"/>
                <a:ea typeface="Calibri"/>
              </a:rPr>
              <a:t>6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3DDE-1CAA-46BA-A83D-3A60BDA0FBDE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52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3"/>
          <p:cNvSpPr txBox="1"/>
          <p:nvPr/>
        </p:nvSpPr>
        <p:spPr>
          <a:xfrm>
            <a:off x="823277" y="1074166"/>
            <a:ext cx="7541864" cy="5661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400" spc="-104" dirty="0">
                <a:solidFill>
                  <a:srgbClr val="3F3F3F"/>
                </a:solidFill>
                <a:latin typeface="Calibri"/>
                <a:ea typeface="Calibri"/>
              </a:rPr>
              <a:t>Varlıklar,</a:t>
            </a:r>
            <a:r>
              <a:rPr lang="en-US" altLang="zh-CN" sz="44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104" dirty="0">
                <a:solidFill>
                  <a:srgbClr val="3F3F3F"/>
                </a:solidFill>
                <a:latin typeface="Calibri"/>
                <a:ea typeface="Calibri"/>
              </a:rPr>
              <a:t>İsimler,</a:t>
            </a:r>
            <a:r>
              <a:rPr lang="en-US" altLang="zh-CN" sz="44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139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440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134" dirty="0">
                <a:solidFill>
                  <a:srgbClr val="3F3F3F"/>
                </a:solidFill>
                <a:latin typeface="Calibri"/>
                <a:ea typeface="Calibri"/>
              </a:rPr>
              <a:t>Görünürlük</a:t>
            </a:r>
          </a:p>
          <a:p>
            <a:pPr>
              <a:lnSpc>
                <a:spcPts val="118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program</a:t>
            </a:r>
            <a:r>
              <a:rPr lang="en-US" altLang="zh-CN" sz="2000" b="1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varlığı</a:t>
            </a:r>
            <a:r>
              <a:rPr lang="en-US" altLang="zh-CN" sz="2000" b="1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(program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entity)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genel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olarak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program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içerisinde</a:t>
            </a:r>
            <a:r>
              <a:rPr lang="en-US" altLang="zh-CN" sz="20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</a:p>
          <a:p>
            <a:pPr marL="0" indent="91440">
              <a:lnSpc>
                <a:spcPct val="100000"/>
              </a:lnSpc>
              <a:spcBef>
                <a:spcPts val="145"/>
              </a:spcBef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birim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olarak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ele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alınan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herhangi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şeydir.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isim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(name)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program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varlığıyla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bağlantılı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belirteçtir</a:t>
            </a:r>
          </a:p>
          <a:p>
            <a:pPr marL="0" indent="91440">
              <a:lnSpc>
                <a:spcPct val="100000"/>
              </a:lnSpc>
              <a:spcBef>
                <a:spcPts val="150"/>
              </a:spcBef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(identifier</a:t>
            </a:r>
            <a:r>
              <a:rPr lang="en-US" altLang="zh-CN" sz="2000" spc="5" dirty="0">
                <a:solidFill>
                  <a:srgbClr val="3F3F3F"/>
                </a:solidFill>
                <a:latin typeface="Calibri"/>
                <a:ea typeface="Calibri"/>
              </a:rPr>
              <a:t>).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program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varlığına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eğer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program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içinde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herhangi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noktada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ismiyle</a:t>
            </a:r>
          </a:p>
          <a:p>
            <a:pPr marL="0" indent="91440">
              <a:lnSpc>
                <a:spcPct val="100000"/>
              </a:lnSpc>
              <a:spcBef>
                <a:spcPts val="145"/>
              </a:spcBef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başvurulabiliyorsa,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varlık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noktada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görünür</a:t>
            </a:r>
            <a:r>
              <a:rPr lang="en-US" altLang="zh-CN" sz="2000" b="1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(visible)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demektir.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89"/>
              </a:lnSpc>
            </a:pPr>
            <a:endParaRPr lang="en-US" dirty="0" smtClean="0"/>
          </a:p>
          <a:p>
            <a:pPr marL="0" indent="7427277">
              <a:lnSpc>
                <a:spcPct val="100000"/>
              </a:lnSpc>
            </a:pPr>
            <a:r>
              <a:rPr lang="en-US" altLang="zh-CN" sz="1050" spc="-5" dirty="0">
                <a:solidFill>
                  <a:srgbClr val="FEFEFE"/>
                </a:solidFill>
                <a:latin typeface="Calibri"/>
                <a:ea typeface="Calibri"/>
              </a:rPr>
              <a:t>7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DBB-CADE-49CC-BBCC-B148AF64A6B3}" type="datetime1">
              <a:rPr lang="en-US" smtClean="0"/>
              <a:t>4/4/2019</a:t>
            </a:fld>
            <a:endParaRPr lang="en-US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6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1836420"/>
            <a:ext cx="2644140" cy="4373879"/>
          </a:xfrm>
          <a:prstGeom prst="rect">
            <a:avLst/>
          </a:prstGeom>
        </p:spPr>
      </p:pic>
      <p:sp>
        <p:nvSpPr>
          <p:cNvPr id="2" name="TextBox 58"/>
          <p:cNvSpPr txBox="1"/>
          <p:nvPr/>
        </p:nvSpPr>
        <p:spPr>
          <a:xfrm>
            <a:off x="914717" y="1019476"/>
            <a:ext cx="4598124" cy="73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80" dirty="0">
                <a:solidFill>
                  <a:srgbClr val="3F3F3F"/>
                </a:solidFill>
                <a:latin typeface="Calibri"/>
                <a:ea typeface="Calibri"/>
              </a:rPr>
              <a:t>Görünürlük</a:t>
            </a:r>
            <a:r>
              <a:rPr lang="en-US" altLang="zh-CN" sz="48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75" dirty="0">
                <a:solidFill>
                  <a:srgbClr val="3F3F3F"/>
                </a:solidFill>
                <a:latin typeface="Calibri"/>
                <a:ea typeface="Calibri"/>
              </a:rPr>
              <a:t>Örneği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250555" y="6575742"/>
            <a:ext cx="195229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FEFEFE"/>
                </a:solidFill>
                <a:latin typeface="Calibri"/>
                <a:ea typeface="Calibri"/>
              </a:rPr>
              <a:t>8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5A24-92C9-4C54-AAF7-593769A0D2E3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62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3"/>
          <p:cNvSpPr txBox="1"/>
          <p:nvPr/>
        </p:nvSpPr>
        <p:spPr>
          <a:xfrm>
            <a:off x="823277" y="1019476"/>
            <a:ext cx="7210321" cy="47069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104" dirty="0">
                <a:solidFill>
                  <a:srgbClr val="3F3F3F"/>
                </a:solidFill>
                <a:latin typeface="Calibri"/>
                <a:ea typeface="Calibri"/>
              </a:rPr>
              <a:t>Görünürlük</a:t>
            </a:r>
            <a:r>
              <a:rPr lang="en-US" altLang="zh-CN" sz="480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85" dirty="0">
                <a:solidFill>
                  <a:srgbClr val="3F3F3F"/>
                </a:solidFill>
                <a:latin typeface="Calibri"/>
                <a:ea typeface="Calibri"/>
              </a:rPr>
              <a:t>Türleri</a:t>
            </a:r>
          </a:p>
          <a:p>
            <a:pPr>
              <a:lnSpc>
                <a:spcPts val="113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Yerel</a:t>
            </a:r>
            <a:r>
              <a:rPr lang="en-US" altLang="zh-CN" sz="2000" b="1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(Local)—Yalnızca</a:t>
            </a:r>
            <a:r>
              <a:rPr lang="en-US" altLang="zh-CN" sz="2000" spc="-1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tanımlandığı</a:t>
            </a:r>
            <a:r>
              <a:rPr lang="en-US" altLang="zh-CN" sz="2000" spc="-1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modül</a:t>
            </a:r>
            <a:r>
              <a:rPr lang="en-US" altLang="zh-CN" sz="20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içerisinde</a:t>
            </a:r>
            <a:r>
              <a:rPr lang="en-US" altLang="zh-CN" sz="2000" spc="-10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görünürdür.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Yerel-olmayan</a:t>
            </a:r>
            <a:r>
              <a:rPr lang="en-US" altLang="zh-CN" sz="2000" b="1" spc="-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(Non-local)—Tanımlandığı</a:t>
            </a:r>
            <a:r>
              <a:rPr lang="en-US" altLang="zh-CN" sz="20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modül</a:t>
            </a:r>
            <a:r>
              <a:rPr lang="en-US" altLang="zh-CN" sz="20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dışında</a:t>
            </a:r>
            <a:r>
              <a:rPr lang="en-US" altLang="zh-CN" sz="2000" spc="-1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da</a:t>
            </a:r>
          </a:p>
          <a:p>
            <a:pPr marL="0" indent="91440">
              <a:lnSpc>
                <a:spcPct val="100000"/>
              </a:lnSpc>
              <a:spcBef>
                <a:spcPts val="145"/>
              </a:spcBef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görünürdür,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ancak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programın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her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yerinde</a:t>
            </a:r>
            <a:r>
              <a:rPr lang="en-US" altLang="zh-CN" sz="200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değil.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5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Global</a:t>
            </a:r>
            <a:r>
              <a:rPr lang="en-US" altLang="zh-CN" sz="2000" b="1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(Global)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—Programın</a:t>
            </a:r>
            <a:r>
              <a:rPr lang="en-US" altLang="zh-CN" sz="20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her</a:t>
            </a:r>
            <a:r>
              <a:rPr lang="en-US" altLang="zh-CN" sz="20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yerinde</a:t>
            </a:r>
            <a:r>
              <a:rPr lang="en-US" altLang="zh-CN" sz="20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görünürdür.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Eğer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varlık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tanımlandığı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modül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dışında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görünür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durumda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ise</a:t>
            </a:r>
            <a:r>
              <a:rPr lang="en-US" altLang="zh-CN" sz="2000" spc="-8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</a:t>
            </a:r>
          </a:p>
          <a:p>
            <a:pPr marL="0" indent="91440">
              <a:lnSpc>
                <a:spcPct val="100000"/>
              </a:lnSpc>
              <a:spcBef>
                <a:spcPts val="145"/>
              </a:spcBef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varlık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tanımlandığı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modülden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ihraç</a:t>
            </a:r>
            <a:r>
              <a:rPr lang="en-US" altLang="zh-CN" sz="2000" b="1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edilmiş</a:t>
            </a:r>
            <a:r>
              <a:rPr lang="en-US" altLang="zh-CN" sz="2000" b="1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(exported)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demektir.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8250555" y="6575742"/>
            <a:ext cx="195229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FEFEFE"/>
                </a:solidFill>
                <a:latin typeface="Calibri"/>
                <a:ea typeface="Calibri"/>
              </a:rPr>
              <a:t>9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5E29-5026-42A0-BCE4-D4754AB72AA5}" type="datetime1">
              <a:rPr lang="en-US" smtClean="0"/>
              <a:t>4/4/2019</a:t>
            </a:fld>
            <a:endParaRPr lang="en-US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1661</Words>
  <Application>Microsoft Office PowerPoint</Application>
  <PresentationFormat>Ekran Gösterisi (4:3)</PresentationFormat>
  <Paragraphs>997</Paragraphs>
  <Slides>51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51</vt:i4>
      </vt:variant>
    </vt:vector>
  </HeadingPairs>
  <TitlesOfParts>
    <vt:vector size="52" baseType="lpstr"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SAİT</cp:lastModifiedBy>
  <cp:revision>3</cp:revision>
  <dcterms:created xsi:type="dcterms:W3CDTF">2011-01-21T15:00:27Z</dcterms:created>
  <dcterms:modified xsi:type="dcterms:W3CDTF">2019-04-04T12:16:50Z</dcterms:modified>
</cp:coreProperties>
</file>