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Override7.xml" ContentType="application/vnd.openxmlformats-officedocument.themeOverride+xml"/>
  <Override PartName="/ppt/theme/themeOverride8.xml" ContentType="application/vnd.openxmlformats-officedocument.themeOverrid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Override9.xml" ContentType="application/vnd.openxmlformats-officedocument.themeOverride+xml"/>
  <Override PartName="/ppt/theme/themeOverride10.xml" ContentType="application/vnd.openxmlformats-officedocument.themeOverrid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theme/themeOverride11.xml" ContentType="application/vnd.openxmlformats-officedocument.themeOverride+xml"/>
  <Override PartName="/ppt/theme/themeOverride12.xml" ContentType="application/vnd.openxmlformats-officedocument.themeOverrid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theme/themeOverride13.xml" ContentType="application/vnd.openxmlformats-officedocument.themeOverride+xml"/>
  <Override PartName="/ppt/theme/themeOverride14.xml" ContentType="application/vnd.openxmlformats-officedocument.themeOverrid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 id="2147484742" r:id="rId2"/>
    <p:sldMasterId id="2147484767" r:id="rId3"/>
    <p:sldMasterId id="2147484780" r:id="rId4"/>
    <p:sldMasterId id="2147484793" r:id="rId5"/>
    <p:sldMasterId id="2147484805" r:id="rId6"/>
    <p:sldMasterId id="2147484817" r:id="rId7"/>
    <p:sldMasterId id="2147484832" r:id="rId8"/>
    <p:sldMasterId id="2147484845" r:id="rId9"/>
  </p:sldMasterIdLst>
  <p:notesMasterIdLst>
    <p:notesMasterId r:id="rId58"/>
  </p:notesMasterIdLst>
  <p:handoutMasterIdLst>
    <p:handoutMasterId r:id="rId59"/>
  </p:handoutMasterIdLst>
  <p:sldIdLst>
    <p:sldId id="444" r:id="rId10"/>
    <p:sldId id="442" r:id="rId11"/>
    <p:sldId id="457" r:id="rId12"/>
    <p:sldId id="257" r:id="rId13"/>
    <p:sldId id="481" r:id="rId14"/>
    <p:sldId id="482" r:id="rId15"/>
    <p:sldId id="483" r:id="rId16"/>
    <p:sldId id="433" r:id="rId17"/>
    <p:sldId id="434" r:id="rId18"/>
    <p:sldId id="438" r:id="rId19"/>
    <p:sldId id="435" r:id="rId20"/>
    <p:sldId id="436" r:id="rId21"/>
    <p:sldId id="476" r:id="rId22"/>
    <p:sldId id="478" r:id="rId23"/>
    <p:sldId id="479" r:id="rId24"/>
    <p:sldId id="446" r:id="rId25"/>
    <p:sldId id="449" r:id="rId26"/>
    <p:sldId id="459" r:id="rId27"/>
    <p:sldId id="450" r:id="rId28"/>
    <p:sldId id="451" r:id="rId29"/>
    <p:sldId id="452" r:id="rId30"/>
    <p:sldId id="454" r:id="rId31"/>
    <p:sldId id="425" r:id="rId32"/>
    <p:sldId id="426" r:id="rId33"/>
    <p:sldId id="428" r:id="rId34"/>
    <p:sldId id="368" r:id="rId35"/>
    <p:sldId id="350" r:id="rId36"/>
    <p:sldId id="468" r:id="rId37"/>
    <p:sldId id="469" r:id="rId38"/>
    <p:sldId id="369" r:id="rId39"/>
    <p:sldId id="472" r:id="rId40"/>
    <p:sldId id="353" r:id="rId41"/>
    <p:sldId id="470" r:id="rId42"/>
    <p:sldId id="471" r:id="rId43"/>
    <p:sldId id="490" r:id="rId44"/>
    <p:sldId id="473" r:id="rId45"/>
    <p:sldId id="386" r:id="rId46"/>
    <p:sldId id="387" r:id="rId47"/>
    <p:sldId id="391" r:id="rId48"/>
    <p:sldId id="397" r:id="rId49"/>
    <p:sldId id="398" r:id="rId50"/>
    <p:sldId id="422" r:id="rId51"/>
    <p:sldId id="418" r:id="rId52"/>
    <p:sldId id="419" r:id="rId53"/>
    <p:sldId id="474" r:id="rId54"/>
    <p:sldId id="477" r:id="rId55"/>
    <p:sldId id="430" r:id="rId56"/>
    <p:sldId id="475" r:id="rId57"/>
  </p:sldIdLst>
  <p:sldSz cx="9144000" cy="6858000" type="screen4x3"/>
  <p:notesSz cx="6858000" cy="9144000"/>
  <p:defaultTextStyle>
    <a:defPPr>
      <a:defRPr lang="en-US"/>
    </a:defPPr>
    <a:lvl1pPr algn="l" rtl="0" fontAlgn="base">
      <a:spcBef>
        <a:spcPct val="20000"/>
      </a:spcBef>
      <a:spcAft>
        <a:spcPct val="0"/>
      </a:spcAft>
      <a:buClr>
        <a:schemeClr val="hlink"/>
      </a:buClr>
      <a:buSzPct val="60000"/>
      <a:buFont typeface="Wingdings" pitchFamily="2" charset="2"/>
      <a:defRPr sz="2800" kern="1200">
        <a:solidFill>
          <a:schemeClr val="tx1"/>
        </a:solidFill>
        <a:latin typeface="Arial" pitchFamily="34" charset="0"/>
        <a:ea typeface="+mn-ea"/>
        <a:cs typeface="+mn-cs"/>
      </a:defRPr>
    </a:lvl1pPr>
    <a:lvl2pPr marL="457200" algn="l" rtl="0" fontAlgn="base">
      <a:spcBef>
        <a:spcPct val="20000"/>
      </a:spcBef>
      <a:spcAft>
        <a:spcPct val="0"/>
      </a:spcAft>
      <a:buClr>
        <a:schemeClr val="hlink"/>
      </a:buClr>
      <a:buSzPct val="60000"/>
      <a:buFont typeface="Wingdings" pitchFamily="2" charset="2"/>
      <a:defRPr sz="2800" kern="1200">
        <a:solidFill>
          <a:schemeClr val="tx1"/>
        </a:solidFill>
        <a:latin typeface="Arial" pitchFamily="34" charset="0"/>
        <a:ea typeface="+mn-ea"/>
        <a:cs typeface="+mn-cs"/>
      </a:defRPr>
    </a:lvl2pPr>
    <a:lvl3pPr marL="914400" algn="l" rtl="0" fontAlgn="base">
      <a:spcBef>
        <a:spcPct val="20000"/>
      </a:spcBef>
      <a:spcAft>
        <a:spcPct val="0"/>
      </a:spcAft>
      <a:buClr>
        <a:schemeClr val="hlink"/>
      </a:buClr>
      <a:buSzPct val="60000"/>
      <a:buFont typeface="Wingdings" pitchFamily="2" charset="2"/>
      <a:defRPr sz="2800" kern="1200">
        <a:solidFill>
          <a:schemeClr val="tx1"/>
        </a:solidFill>
        <a:latin typeface="Arial" pitchFamily="34" charset="0"/>
        <a:ea typeface="+mn-ea"/>
        <a:cs typeface="+mn-cs"/>
      </a:defRPr>
    </a:lvl3pPr>
    <a:lvl4pPr marL="1371600" algn="l" rtl="0" fontAlgn="base">
      <a:spcBef>
        <a:spcPct val="20000"/>
      </a:spcBef>
      <a:spcAft>
        <a:spcPct val="0"/>
      </a:spcAft>
      <a:buClr>
        <a:schemeClr val="hlink"/>
      </a:buClr>
      <a:buSzPct val="60000"/>
      <a:buFont typeface="Wingdings" pitchFamily="2" charset="2"/>
      <a:defRPr sz="2800" kern="1200">
        <a:solidFill>
          <a:schemeClr val="tx1"/>
        </a:solidFill>
        <a:latin typeface="Arial" pitchFamily="34" charset="0"/>
        <a:ea typeface="+mn-ea"/>
        <a:cs typeface="+mn-cs"/>
      </a:defRPr>
    </a:lvl4pPr>
    <a:lvl5pPr marL="1828800" algn="l" rtl="0" fontAlgn="base">
      <a:spcBef>
        <a:spcPct val="20000"/>
      </a:spcBef>
      <a:spcAft>
        <a:spcPct val="0"/>
      </a:spcAft>
      <a:buClr>
        <a:schemeClr val="hlink"/>
      </a:buClr>
      <a:buSzPct val="60000"/>
      <a:buFont typeface="Wingdings" pitchFamily="2" charset="2"/>
      <a:defRPr sz="2800" kern="1200">
        <a:solidFill>
          <a:schemeClr val="tx1"/>
        </a:solidFill>
        <a:latin typeface="Arial" pitchFamily="34" charset="0"/>
        <a:ea typeface="+mn-ea"/>
        <a:cs typeface="+mn-cs"/>
      </a:defRPr>
    </a:lvl5pPr>
    <a:lvl6pPr marL="2286000" algn="l" defTabSz="914400" rtl="0" eaLnBrk="1" latinLnBrk="0" hangingPunct="1">
      <a:defRPr sz="2800" kern="1200">
        <a:solidFill>
          <a:schemeClr val="tx1"/>
        </a:solidFill>
        <a:latin typeface="Arial" pitchFamily="34" charset="0"/>
        <a:ea typeface="+mn-ea"/>
        <a:cs typeface="+mn-cs"/>
      </a:defRPr>
    </a:lvl6pPr>
    <a:lvl7pPr marL="2743200" algn="l" defTabSz="914400" rtl="0" eaLnBrk="1" latinLnBrk="0" hangingPunct="1">
      <a:defRPr sz="2800" kern="1200">
        <a:solidFill>
          <a:schemeClr val="tx1"/>
        </a:solidFill>
        <a:latin typeface="Arial" pitchFamily="34" charset="0"/>
        <a:ea typeface="+mn-ea"/>
        <a:cs typeface="+mn-cs"/>
      </a:defRPr>
    </a:lvl7pPr>
    <a:lvl8pPr marL="3200400" algn="l" defTabSz="914400" rtl="0" eaLnBrk="1" latinLnBrk="0" hangingPunct="1">
      <a:defRPr sz="2800" kern="1200">
        <a:solidFill>
          <a:schemeClr val="tx1"/>
        </a:solidFill>
        <a:latin typeface="Arial" pitchFamily="34" charset="0"/>
        <a:ea typeface="+mn-ea"/>
        <a:cs typeface="+mn-cs"/>
      </a:defRPr>
    </a:lvl8pPr>
    <a:lvl9pPr marL="3657600" algn="l" defTabSz="914400" rtl="0" eaLnBrk="1" latinLnBrk="0" hangingPunct="1">
      <a:defRPr sz="28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33FF"/>
    <a:srgbClr val="FFFFFF"/>
    <a:srgbClr val="003399"/>
    <a:srgbClr val="336699"/>
    <a:srgbClr val="008080"/>
    <a:srgbClr val="FFFF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62" autoAdjust="0"/>
    <p:restoredTop sz="89758" autoAdjust="0"/>
  </p:normalViewPr>
  <p:slideViewPr>
    <p:cSldViewPr>
      <p:cViewPr varScale="1">
        <p:scale>
          <a:sx n="86" d="100"/>
          <a:sy n="86" d="100"/>
        </p:scale>
        <p:origin x="-1062" y="-84"/>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85" d="100"/>
        <a:sy n="85" d="100"/>
      </p:scale>
      <p:origin x="0" y="63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61"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SzTx/>
              <a:buFontTx/>
              <a:buNone/>
              <a:defRPr sz="1200">
                <a:latin typeface="Times New Roman" pitchFamily="18" charset="0"/>
              </a:defRPr>
            </a:lvl1pPr>
          </a:lstStyle>
          <a:p>
            <a:pPr>
              <a:defRPr/>
            </a:pPr>
            <a:endParaRPr lang="en-US"/>
          </a:p>
        </p:txBody>
      </p:sp>
      <p:sp>
        <p:nvSpPr>
          <p:cNvPr id="174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Times New Roman" pitchFamily="18" charset="0"/>
              </a:defRPr>
            </a:lvl1pPr>
          </a:lstStyle>
          <a:p>
            <a:pPr>
              <a:defRPr/>
            </a:pPr>
            <a:endParaRPr lang="en-US"/>
          </a:p>
        </p:txBody>
      </p:sp>
      <p:sp>
        <p:nvSpPr>
          <p:cNvPr id="174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SzTx/>
              <a:buFontTx/>
              <a:buNone/>
              <a:defRPr sz="1200">
                <a:latin typeface="Times New Roman" pitchFamily="18" charset="0"/>
              </a:defRPr>
            </a:lvl1pPr>
          </a:lstStyle>
          <a:p>
            <a:pPr>
              <a:defRPr/>
            </a:pPr>
            <a:endParaRPr lang="tr-TR"/>
          </a:p>
        </p:txBody>
      </p:sp>
      <p:sp>
        <p:nvSpPr>
          <p:cNvPr id="174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Times New Roman" pitchFamily="18" charset="0"/>
              </a:defRPr>
            </a:lvl1pPr>
          </a:lstStyle>
          <a:p>
            <a:pPr>
              <a:defRPr/>
            </a:pPr>
            <a:fld id="{AD976C69-A69E-4F20-8C46-84F8C84DDB28}" type="slidenum">
              <a:rPr lang="en-US"/>
              <a:pPr>
                <a:defRPr/>
              </a:pPr>
              <a:t>‹#›</a:t>
            </a:fld>
            <a:endParaRPr lang="en-US"/>
          </a:p>
        </p:txBody>
      </p:sp>
    </p:spTree>
    <p:extLst>
      <p:ext uri="{BB962C8B-B14F-4D97-AF65-F5344CB8AC3E}">
        <p14:creationId xmlns:p14="http://schemas.microsoft.com/office/powerpoint/2010/main" val="3545600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SzTx/>
              <a:buFontTx/>
              <a:buNone/>
              <a:defRPr sz="1200">
                <a:latin typeface="Times New Roman" pitchFamily="18" charset="0"/>
              </a:defRPr>
            </a:lvl1pPr>
          </a:lstStyle>
          <a:p>
            <a:pPr>
              <a:defRPr/>
            </a:pPr>
            <a:endParaRPr lang="en-US"/>
          </a:p>
        </p:txBody>
      </p:sp>
      <p:sp>
        <p:nvSpPr>
          <p:cNvPr id="15363"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Times New Roman" pitchFamily="18" charset="0"/>
              </a:defRPr>
            </a:lvl1pPr>
          </a:lstStyle>
          <a:p>
            <a:pPr>
              <a:defRPr/>
            </a:pPr>
            <a:endParaRPr lang="en-US"/>
          </a:p>
        </p:txBody>
      </p:sp>
      <p:sp>
        <p:nvSpPr>
          <p:cNvPr id="6451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SzTx/>
              <a:buFontTx/>
              <a:buNone/>
              <a:defRPr sz="1200">
                <a:latin typeface="Times New Roman" pitchFamily="18" charset="0"/>
              </a:defRPr>
            </a:lvl1pPr>
          </a:lstStyle>
          <a:p>
            <a:pPr>
              <a:defRPr/>
            </a:pPr>
            <a:endParaRPr lang="en-US"/>
          </a:p>
        </p:txBody>
      </p:sp>
      <p:sp>
        <p:nvSpPr>
          <p:cNvPr id="15367"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Times New Roman" pitchFamily="18" charset="0"/>
              </a:defRPr>
            </a:lvl1pPr>
          </a:lstStyle>
          <a:p>
            <a:pPr>
              <a:defRPr/>
            </a:pPr>
            <a:fld id="{02FE3BD7-3AF3-4A23-A3BB-D0C310CDC398}" type="slidenum">
              <a:rPr lang="en-US"/>
              <a:pPr>
                <a:defRPr/>
              </a:pPr>
              <a:t>‹#›</a:t>
            </a:fld>
            <a:endParaRPr lang="en-US"/>
          </a:p>
        </p:txBody>
      </p:sp>
    </p:spTree>
    <p:extLst>
      <p:ext uri="{BB962C8B-B14F-4D97-AF65-F5344CB8AC3E}">
        <p14:creationId xmlns:p14="http://schemas.microsoft.com/office/powerpoint/2010/main" val="29426673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031"/>
          <p:cNvSpPr>
            <a:spLocks noGrp="1" noChangeArrowheads="1"/>
          </p:cNvSpPr>
          <p:nvPr>
            <p:ph type="sldNum" sz="quarter" idx="5"/>
          </p:nvPr>
        </p:nvSpPr>
        <p:spPr>
          <a:noFill/>
        </p:spPr>
        <p:txBody>
          <a:bodyPr/>
          <a:lstStyle/>
          <a:p>
            <a:pPr>
              <a:buClr>
                <a:srgbClr val="0000FF"/>
              </a:buClr>
            </a:pPr>
            <a:fld id="{7E98BC74-2E34-4FCA-A91D-4976EDFE46B5}" type="slidenum">
              <a:rPr lang="en-US" smtClean="0">
                <a:solidFill>
                  <a:prstClr val="black"/>
                </a:solidFill>
              </a:rPr>
              <a:pPr>
                <a:buClr>
                  <a:srgbClr val="0000FF"/>
                </a:buClr>
              </a:pPr>
              <a:t>1</a:t>
            </a:fld>
            <a:endParaRPr lang="en-US" smtClean="0">
              <a:solidFill>
                <a:prstClr val="black"/>
              </a:solidFill>
            </a:endParaRPr>
          </a:p>
        </p:txBody>
      </p:sp>
      <p:sp>
        <p:nvSpPr>
          <p:cNvPr id="115715" name="Rectangle 1026"/>
          <p:cNvSpPr>
            <a:spLocks noGrp="1" noRot="1" noChangeAspect="1" noChangeArrowheads="1" noTextEdit="1"/>
          </p:cNvSpPr>
          <p:nvPr>
            <p:ph type="sldImg"/>
          </p:nvPr>
        </p:nvSpPr>
        <p:spPr>
          <a:ln/>
        </p:spPr>
      </p:sp>
      <p:sp>
        <p:nvSpPr>
          <p:cNvPr id="115716" name="Rectangle 1027"/>
          <p:cNvSpPr>
            <a:spLocks noGrp="1" noChangeArrowheads="1"/>
          </p:cNvSpPr>
          <p:nvPr>
            <p:ph type="body" idx="1"/>
          </p:nvPr>
        </p:nvSpPr>
        <p:spPr>
          <a:noFill/>
          <a:ln/>
        </p:spPr>
        <p:txBody>
          <a:bodyPr/>
          <a:lstStyle/>
          <a:p>
            <a:endParaRPr lang="tr-TR"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pPr>
              <a:defRPr/>
            </a:pPr>
            <a:fld id="{02FE3BD7-3AF3-4A23-A3BB-D0C310CDC398}" type="slidenum">
              <a:rPr lang="en-US" smtClean="0"/>
              <a:pPr>
                <a:defRPr/>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a:defRPr/>
            </a:pPr>
            <a:fld id="{02FE3BD7-3AF3-4A23-A3BB-D0C310CDC398}" type="slidenum">
              <a:rPr lang="en-US" smtClean="0"/>
              <a:pPr>
                <a:defRPr/>
              </a:pPr>
              <a:t>13</a:t>
            </a:fld>
            <a:endParaRPr lang="en-US"/>
          </a:p>
        </p:txBody>
      </p:sp>
    </p:spTree>
    <p:extLst>
      <p:ext uri="{BB962C8B-B14F-4D97-AF65-F5344CB8AC3E}">
        <p14:creationId xmlns:p14="http://schemas.microsoft.com/office/powerpoint/2010/main" val="3939316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1"/>
          <p:cNvSpPr>
            <a:spLocks noGrp="1" noChangeArrowheads="1"/>
          </p:cNvSpPr>
          <p:nvPr>
            <p:ph type="sldNum"/>
          </p:nvPr>
        </p:nvSpPr>
        <p:spPr>
          <a:ln/>
        </p:spPr>
        <p:txBody>
          <a:bodyPr/>
          <a:lstStyle/>
          <a:p>
            <a:pPr>
              <a:buClr>
                <a:srgbClr val="0000FF"/>
              </a:buClr>
            </a:pPr>
            <a:fld id="{A5A184FA-D401-48B3-AA15-8A1AA8FEC528}" type="slidenum">
              <a:rPr lang="en-US" altLang="tr-TR">
                <a:solidFill>
                  <a:prstClr val="white"/>
                </a:solidFill>
              </a:rPr>
              <a:pPr>
                <a:buClr>
                  <a:srgbClr val="0000FF"/>
                </a:buClr>
              </a:pPr>
              <a:t>18</a:t>
            </a:fld>
            <a:endParaRPr lang="en-US" altLang="tr-TR">
              <a:solidFill>
                <a:prstClr val="white"/>
              </a:solidFill>
            </a:endParaRPr>
          </a:p>
        </p:txBody>
      </p:sp>
      <p:sp>
        <p:nvSpPr>
          <p:cNvPr id="3276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a:spcBef>
                <a:spcPct val="0"/>
              </a:spcBef>
              <a:buClr>
                <a:srgbClr val="000000"/>
              </a:buClr>
              <a:buSzPct val="100000"/>
              <a:buFont typeface="Arial" charset="0"/>
              <a:buNone/>
            </a:pPr>
            <a:endParaRPr lang="tr-TR" sz="1800">
              <a:solidFill>
                <a:prstClr val="white"/>
              </a:solidFill>
              <a:latin typeface="Arial" charset="0"/>
            </a:endParaRPr>
          </a:p>
        </p:txBody>
      </p:sp>
      <p:sp>
        <p:nvSpPr>
          <p:cNvPr id="32770" name="Rectangle 2"/>
          <p:cNvSpPr txBox="1">
            <a:spLocks noGrp="1" noChangeArrowheads="1"/>
          </p:cNvSpPr>
          <p:nvPr>
            <p:ph type="body"/>
          </p:nvPr>
        </p:nvSpPr>
        <p:spPr bwMode="auto">
          <a:xfrm>
            <a:off x="685800" y="4343400"/>
            <a:ext cx="54800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A11E47C-98F8-4C76-AD33-B98B11B85FA5}" type="slidenum">
              <a:rPr lang="en-US" smtClean="0"/>
              <a:pPr/>
              <a:t>32</a:t>
            </a:fld>
            <a:endParaRPr lang="en-US" smtClean="0"/>
          </a:p>
        </p:txBody>
      </p:sp>
      <p:sp>
        <p:nvSpPr>
          <p:cNvPr id="66563" name="Rectangle 2"/>
          <p:cNvSpPr>
            <a:spLocks noGrp="1" noRot="1" noChangeAspect="1" noChangeArrowheads="1" noTextEdit="1"/>
          </p:cNvSpPr>
          <p:nvPr>
            <p:ph type="sldImg"/>
          </p:nvPr>
        </p:nvSpPr>
        <p:spPr>
          <a:xfrm>
            <a:off x="141288" y="141288"/>
            <a:ext cx="6616700" cy="4964112"/>
          </a:xfrm>
          <a:ln/>
        </p:spPr>
      </p:sp>
      <p:sp>
        <p:nvSpPr>
          <p:cNvPr id="66564" name="Rectangle 3"/>
          <p:cNvSpPr>
            <a:spLocks noGrp="1" noChangeArrowheads="1"/>
          </p:cNvSpPr>
          <p:nvPr>
            <p:ph type="body" idx="1"/>
          </p:nvPr>
        </p:nvSpPr>
        <p:spPr>
          <a:xfrm>
            <a:off x="301625" y="5281613"/>
            <a:ext cx="6286500" cy="3543300"/>
          </a:xfrm>
          <a:noFill/>
          <a:ln/>
        </p:spPr>
        <p:txBody>
          <a:bodyPr/>
          <a:lstStyle/>
          <a:p>
            <a:endParaRPr lang="tr-TR"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Yığın saldırılar ve güvenlik açıkları</a:t>
            </a:r>
          </a:p>
          <a:p>
            <a:r>
              <a:rPr lang="tr-TR" dirty="0" err="1" smtClean="0"/>
              <a:t>Stack</a:t>
            </a:r>
            <a:r>
              <a:rPr lang="tr-TR" dirty="0" smtClean="0"/>
              <a:t> </a:t>
            </a:r>
            <a:r>
              <a:rPr lang="tr-TR" dirty="0" err="1" smtClean="0"/>
              <a:t>Attacks</a:t>
            </a:r>
            <a:r>
              <a:rPr lang="tr-TR" dirty="0" smtClean="0"/>
              <a:t> </a:t>
            </a:r>
            <a:r>
              <a:rPr lang="tr-TR" dirty="0" err="1" smtClean="0"/>
              <a:t>and</a:t>
            </a:r>
            <a:r>
              <a:rPr lang="tr-TR" dirty="0" smtClean="0"/>
              <a:t> </a:t>
            </a:r>
            <a:r>
              <a:rPr lang="tr-TR" dirty="0" err="1" smtClean="0"/>
              <a:t>Vulnerabilities</a:t>
            </a:r>
            <a:endParaRPr lang="tr-TR" dirty="0" smtClean="0"/>
          </a:p>
          <a:p>
            <a:r>
              <a:rPr lang="tr-TR" dirty="0" smtClean="0"/>
              <a:t>Sosyal mühendislik, kötü politikalar, çöp tenekesi dalış, omuz sörfü, e-posta dolandırıcılıkları ve arayan kimliği sızdırma (8-people)</a:t>
            </a:r>
          </a:p>
          <a:p>
            <a:endParaRPr lang="tr-TR" dirty="0"/>
          </a:p>
        </p:txBody>
      </p:sp>
      <p:sp>
        <p:nvSpPr>
          <p:cNvPr id="4" name="Slayt Numarası Yer Tutucusu 3"/>
          <p:cNvSpPr>
            <a:spLocks noGrp="1"/>
          </p:cNvSpPr>
          <p:nvPr>
            <p:ph type="sldNum" sz="quarter" idx="10"/>
          </p:nvPr>
        </p:nvSpPr>
        <p:spPr/>
        <p:txBody>
          <a:bodyPr/>
          <a:lstStyle/>
          <a:p>
            <a:pPr>
              <a:defRPr/>
            </a:pPr>
            <a:fld id="{02FE3BD7-3AF3-4A23-A3BB-D0C310CDC398}" type="slidenum">
              <a:rPr lang="en-US" smtClean="0"/>
              <a:pPr>
                <a:defRPr/>
              </a:pPr>
              <a:t>47</a:t>
            </a:fld>
            <a:endParaRPr lang="en-US"/>
          </a:p>
        </p:txBody>
      </p:sp>
    </p:spTree>
    <p:extLst>
      <p:ext uri="{BB962C8B-B14F-4D97-AF65-F5344CB8AC3E}">
        <p14:creationId xmlns:p14="http://schemas.microsoft.com/office/powerpoint/2010/main" val="1322151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10.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8.xml"/><Relationship Id="rId1" Type="http://schemas.openxmlformats.org/officeDocument/2006/relationships/themeOverride" Target="../theme/themeOverride1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8.xml"/><Relationship Id="rId1" Type="http://schemas.openxmlformats.org/officeDocument/2006/relationships/themeOverride" Target="../theme/themeOverride1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1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1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tr-TR" smtClean="0"/>
              <a:t>Asıl başlık stili için tıklatın</a:t>
            </a:r>
            <a:endParaRPr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tr-TR" smtClean="0"/>
              <a:t>Asıl alt başlık stilini düzenlemek için tıklatın</a:t>
            </a:r>
            <a:endParaRPr lang="en-US"/>
          </a:p>
        </p:txBody>
      </p:sp>
      <p:sp>
        <p:nvSpPr>
          <p:cNvPr id="4" name="29 Veri Yer Tutucusu"/>
          <p:cNvSpPr>
            <a:spLocks noGrp="1"/>
          </p:cNvSpPr>
          <p:nvPr>
            <p:ph type="dt" sz="half" idx="10"/>
          </p:nvPr>
        </p:nvSpPr>
        <p:spPr/>
        <p:txBody>
          <a:bodyPr/>
          <a:lstStyle>
            <a:lvl1pPr>
              <a:defRPr/>
            </a:lvl1pPr>
          </a:lstStyle>
          <a:p>
            <a:pPr>
              <a:defRPr/>
            </a:pPr>
            <a:r>
              <a:rPr lang="tr-TR" smtClean="0"/>
              <a:t>2/14/01</a:t>
            </a:r>
            <a:endParaRPr lang="en-US"/>
          </a:p>
        </p:txBody>
      </p:sp>
      <p:sp>
        <p:nvSpPr>
          <p:cNvPr id="5" name="18 Altbilgi Yer Tutucusu"/>
          <p:cNvSpPr>
            <a:spLocks noGrp="1"/>
          </p:cNvSpPr>
          <p:nvPr>
            <p:ph type="ftr" sz="quarter" idx="11"/>
          </p:nvPr>
        </p:nvSpPr>
        <p:spPr/>
        <p:txBody>
          <a:bodyPr/>
          <a:lstStyle>
            <a:lvl1pPr>
              <a:defRPr/>
            </a:lvl1pPr>
          </a:lstStyle>
          <a:p>
            <a:pPr>
              <a:defRPr/>
            </a:pPr>
            <a:r>
              <a:rPr lang="en-US"/>
              <a:t>Fujitsu Systems Business of America</a:t>
            </a:r>
          </a:p>
        </p:txBody>
      </p:sp>
      <p:sp>
        <p:nvSpPr>
          <p:cNvPr id="6" name="26 Slayt Numarası Yer Tutucusu"/>
          <p:cNvSpPr>
            <a:spLocks noGrp="1"/>
          </p:cNvSpPr>
          <p:nvPr>
            <p:ph type="sldNum" sz="quarter" idx="12"/>
          </p:nvPr>
        </p:nvSpPr>
        <p:spPr/>
        <p:txBody>
          <a:bodyPr/>
          <a:lstStyle>
            <a:lvl1pPr>
              <a:defRPr/>
            </a:lvl1pPr>
          </a:lstStyle>
          <a:p>
            <a:pPr>
              <a:defRPr/>
            </a:pPr>
            <a:fld id="{83AEB588-B06C-48BF-B7C9-483CA2738552}"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defRPr/>
            </a:pPr>
            <a:r>
              <a:rPr lang="tr-TR" smtClean="0"/>
              <a:t>2/14/01</a:t>
            </a:r>
            <a:endParaRPr lang="en-US"/>
          </a:p>
        </p:txBody>
      </p:sp>
      <p:sp>
        <p:nvSpPr>
          <p:cNvPr id="5" name="4 Altbilgi Yer Tutucusu"/>
          <p:cNvSpPr>
            <a:spLocks noGrp="1"/>
          </p:cNvSpPr>
          <p:nvPr>
            <p:ph type="ftr" sz="quarter" idx="11"/>
          </p:nvPr>
        </p:nvSpPr>
        <p:spPr/>
        <p:txBody>
          <a:bodyPr/>
          <a:lstStyle>
            <a:lvl1pPr>
              <a:defRPr/>
            </a:lvl1pPr>
          </a:lstStyle>
          <a:p>
            <a:pPr>
              <a:defRPr/>
            </a:pPr>
            <a:r>
              <a:rPr lang="en-US"/>
              <a:t>Fujitsu Systems Business of America</a:t>
            </a:r>
          </a:p>
        </p:txBody>
      </p:sp>
      <p:sp>
        <p:nvSpPr>
          <p:cNvPr id="6" name="5 Slayt Numarası Yer Tutucusu"/>
          <p:cNvSpPr>
            <a:spLocks noGrp="1"/>
          </p:cNvSpPr>
          <p:nvPr>
            <p:ph type="sldNum" sz="quarter" idx="12"/>
          </p:nvPr>
        </p:nvSpPr>
        <p:spPr/>
        <p:txBody>
          <a:bodyPr/>
          <a:lstStyle>
            <a:lvl1pPr>
              <a:defRPr/>
            </a:lvl1pPr>
          </a:lstStyle>
          <a:p>
            <a:pPr>
              <a:defRPr/>
            </a:pPr>
            <a:fld id="{B0F9513D-094E-47A1-8BC7-D3838326184C}" type="slidenum">
              <a:rPr lang="en-US"/>
              <a:pPr>
                <a:defRPr/>
              </a:pPr>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lvl1pPr>
              <a:defRPr/>
            </a:lvl1pPr>
          </a:lstStyle>
          <a:p>
            <a:r>
              <a:rPr lang="tr-TR" smtClean="0"/>
              <a:t>Asıl başlık stili için tıklatın</a:t>
            </a:r>
            <a:endParaRPr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6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8" name="7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9" name="8 Slayt Numarası Yer Tutucusu"/>
          <p:cNvSpPr>
            <a:spLocks noGrp="1"/>
          </p:cNvSpPr>
          <p:nvPr>
            <p:ph type="sldNum" sz="quarter" idx="12"/>
          </p:nvPr>
        </p:nvSpPr>
        <p:spPr/>
        <p:txBody>
          <a:bodyPr/>
          <a:lstStyle>
            <a:lvl1pPr>
              <a:defRPr/>
            </a:lvl1pPr>
          </a:lstStyle>
          <a:p>
            <a:pPr>
              <a:buClr>
                <a:srgbClr val="E2D700"/>
              </a:buClr>
              <a:defRPr/>
            </a:pPr>
            <a:fld id="{FB2869E4-0B84-431C-8060-A48ED6E88EF9}"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316198309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tr-TR" smtClean="0"/>
              <a:t>Asıl başlık stili için tıklatın</a:t>
            </a:r>
            <a:endParaRPr lang="en-US"/>
          </a:p>
        </p:txBody>
      </p:sp>
      <p:sp>
        <p:nvSpPr>
          <p:cNvPr id="3" name="2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4" name="3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5" name="4 Slayt Numarası Yer Tutucusu"/>
          <p:cNvSpPr>
            <a:spLocks noGrp="1"/>
          </p:cNvSpPr>
          <p:nvPr>
            <p:ph type="sldNum" sz="quarter" idx="12"/>
          </p:nvPr>
        </p:nvSpPr>
        <p:spPr/>
        <p:txBody>
          <a:bodyPr/>
          <a:lstStyle>
            <a:lvl1pPr>
              <a:defRPr/>
            </a:lvl1pPr>
          </a:lstStyle>
          <a:p>
            <a:pPr>
              <a:buClr>
                <a:srgbClr val="E2D700"/>
              </a:buClr>
              <a:defRPr/>
            </a:pPr>
            <a:fld id="{3B922C01-E851-43AE-828A-651F66AEC116}"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177774636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3" name="2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4" name="3 Slayt Numarası Yer Tutucusu"/>
          <p:cNvSpPr>
            <a:spLocks noGrp="1"/>
          </p:cNvSpPr>
          <p:nvPr>
            <p:ph type="sldNum" sz="quarter" idx="12"/>
          </p:nvPr>
        </p:nvSpPr>
        <p:spPr/>
        <p:txBody>
          <a:bodyPr/>
          <a:lstStyle>
            <a:lvl1pPr>
              <a:defRPr/>
            </a:lvl1pPr>
          </a:lstStyle>
          <a:p>
            <a:pPr>
              <a:buClr>
                <a:srgbClr val="E2D700"/>
              </a:buClr>
              <a:defRPr/>
            </a:pPr>
            <a:fld id="{54E72113-1F96-4483-AB0F-4F6C8DDACEBB}"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52756934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tr-TR" smtClean="0"/>
              <a:t>Asıl başlık stili için tıklatın</a:t>
            </a:r>
            <a:endParaRPr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6"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7" name="6 Slayt Numarası Yer Tutucusu"/>
          <p:cNvSpPr>
            <a:spLocks noGrp="1"/>
          </p:cNvSpPr>
          <p:nvPr>
            <p:ph type="sldNum" sz="quarter" idx="12"/>
          </p:nvPr>
        </p:nvSpPr>
        <p:spPr/>
        <p:txBody>
          <a:bodyPr/>
          <a:lstStyle>
            <a:lvl1pPr>
              <a:defRPr/>
            </a:lvl1pPr>
          </a:lstStyle>
          <a:p>
            <a:pPr>
              <a:buClr>
                <a:srgbClr val="E2D700"/>
              </a:buClr>
              <a:defRPr/>
            </a:pPr>
            <a:fld id="{4327491C-A26E-47EB-8C9B-91690F403438}"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353955621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5" name="4 Tek Köşesi Kesik ve Yuvarlatılmış Dikdörtgen"/>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buClr>
                <a:srgbClr val="E2D700"/>
              </a:buClr>
              <a:defRPr/>
            </a:pPr>
            <a:endParaRPr lang="en-US">
              <a:solidFill>
                <a:prstClr val="white"/>
              </a:solidFill>
            </a:endParaRPr>
          </a:p>
        </p:txBody>
      </p:sp>
      <p:sp>
        <p:nvSpPr>
          <p:cNvPr id="6" name="5 Dik Üçgen"/>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buClr>
                <a:srgbClr val="E2D700"/>
              </a:buClr>
              <a:defRPr/>
            </a:pPr>
            <a:endParaRPr lang="en-US">
              <a:solidFill>
                <a:prstClr val="white"/>
              </a:solidFill>
            </a:endParaRPr>
          </a:p>
        </p:txBody>
      </p:sp>
      <p:sp>
        <p:nvSpPr>
          <p:cNvPr id="7" name="6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8" name="7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2" name="1 Başlık"/>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tr-TR" smtClean="0"/>
              <a:t>Asıl başlık stili için tıklatın</a:t>
            </a:r>
            <a:endParaRPr lang="en-US"/>
          </a:p>
        </p:txBody>
      </p:sp>
      <p:sp>
        <p:nvSpPr>
          <p:cNvPr id="4" name="3 Metin Yer Tutucusu"/>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tr-TR" smtClean="0"/>
              <a:t>Asıl metin stillerini düzenlemek için tıklatın</a:t>
            </a: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tr-TR" noProof="0" smtClean="0"/>
              <a:t>Resim eklemek için simgeyi tıklatın</a:t>
            </a:r>
            <a:endParaRPr lang="en-US" noProof="0" dirty="0"/>
          </a:p>
        </p:txBody>
      </p:sp>
      <p:sp>
        <p:nvSpPr>
          <p:cNvPr id="9" name="4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10"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11" name="6 Slayt Numarası Yer Tutucusu"/>
          <p:cNvSpPr>
            <a:spLocks noGrp="1"/>
          </p:cNvSpPr>
          <p:nvPr>
            <p:ph type="sldNum" sz="quarter" idx="12"/>
          </p:nvPr>
        </p:nvSpPr>
        <p:spPr>
          <a:xfrm>
            <a:off x="8077200" y="6356350"/>
            <a:ext cx="609600" cy="365125"/>
          </a:xfrm>
        </p:spPr>
        <p:txBody>
          <a:bodyPr/>
          <a:lstStyle>
            <a:lvl1pPr>
              <a:defRPr/>
            </a:lvl1pPr>
          </a:lstStyle>
          <a:p>
            <a:pPr>
              <a:buClr>
                <a:srgbClr val="E2D700"/>
              </a:buClr>
              <a:defRPr/>
            </a:pPr>
            <a:fld id="{F5B5AEB7-712A-4C7E-915C-010FD7AFB940}"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176186846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F7762BA9-16C2-4C2C-97A7-808314A71C99}"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21379382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lang="tr-TR" smtClean="0"/>
              <a:t>Asıl başlık stili için tıklatın</a:t>
            </a:r>
            <a:endParaRPr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96D06C3F-26D4-4DCE-9054-393DAA7F18D1}"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61021185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title">
  <p:cSld name="1_Başlık Slaydı">
    <p:spTree>
      <p:nvGrpSpPr>
        <p:cNvPr id="1" name=""/>
        <p:cNvGrpSpPr/>
        <p:nvPr/>
      </p:nvGrpSpPr>
      <p:grpSpPr>
        <a:xfrm>
          <a:off x="0" y="0"/>
          <a:ext cx="0" cy="0"/>
          <a:chOff x="0" y="0"/>
          <a:chExt cx="0" cy="0"/>
        </a:xfrm>
      </p:grpSpPr>
      <p:sp>
        <p:nvSpPr>
          <p:cNvPr id="2" name="Line 17"/>
          <p:cNvSpPr>
            <a:spLocks noChangeShapeType="1"/>
          </p:cNvSpPr>
          <p:nvPr userDrawn="1"/>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a:buClr>
                <a:srgbClr val="E2D700"/>
              </a:buClr>
              <a:defRPr/>
            </a:pPr>
            <a:endParaRPr lang="tr-TR">
              <a:solidFill>
                <a:prstClr val="black"/>
              </a:solidFill>
              <a:latin typeface="Arial" charset="0"/>
            </a:endParaRPr>
          </a:p>
        </p:txBody>
      </p:sp>
      <p:sp>
        <p:nvSpPr>
          <p:cNvPr id="3" name="Arc 10"/>
          <p:cNvSpPr>
            <a:spLocks/>
          </p:cNvSpPr>
          <p:nvPr userDrawn="1"/>
        </p:nvSpPr>
        <p:spPr bwMode="auto">
          <a:xfrm>
            <a:off x="0" y="842963"/>
            <a:ext cx="2897188" cy="60150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bg1"/>
              </a:gs>
              <a:gs pos="100000">
                <a:schemeClr val="accent2"/>
              </a:gs>
            </a:gsLst>
            <a:lin ang="5400000" scaled="1"/>
          </a:gradFill>
          <a:ln w="9525">
            <a:noFill/>
            <a:round/>
            <a:headEnd type="none" w="sm" len="sm"/>
            <a:tailEnd type="none" w="sm" len="sm"/>
          </a:ln>
          <a:effectLst/>
        </p:spPr>
        <p:txBody>
          <a:bodyPr/>
          <a:lstStyle/>
          <a:p>
            <a:pPr>
              <a:spcBef>
                <a:spcPct val="0"/>
              </a:spcBef>
              <a:buClrTx/>
              <a:buSzTx/>
              <a:buFontTx/>
              <a:buNone/>
              <a:defRPr/>
            </a:pPr>
            <a:endParaRPr kumimoji="1" lang="tr-TR" sz="2400">
              <a:solidFill>
                <a:prstClr val="black"/>
              </a:solidFill>
              <a:latin typeface="Times New Roman" pitchFamily="18" charset="0"/>
            </a:endParaRPr>
          </a:p>
        </p:txBody>
      </p:sp>
      <p:pic>
        <p:nvPicPr>
          <p:cNvPr id="4" name="Picture 16" descr="C:\My Documents\FSBAMGMT\Presentations\Network Security Presentation 2001-02-22\Fujitsu Logo 2.gif"/>
          <p:cNvPicPr>
            <a:picLocks noChangeAspect="1" noChangeArrowheads="1"/>
          </p:cNvPicPr>
          <p:nvPr userDrawn="1"/>
        </p:nvPicPr>
        <p:blipFill>
          <a:blip r:embed="rId2" cstate="print"/>
          <a:srcRect/>
          <a:stretch>
            <a:fillRect/>
          </a:stretch>
        </p:blipFill>
        <p:spPr bwMode="auto">
          <a:xfrm>
            <a:off x="381000" y="152400"/>
            <a:ext cx="1219200" cy="554038"/>
          </a:xfrm>
          <a:prstGeom prst="rect">
            <a:avLst/>
          </a:prstGeom>
          <a:noFill/>
          <a:ln w="9525">
            <a:noFill/>
            <a:miter lim="800000"/>
            <a:headEnd/>
            <a:tailEnd/>
          </a:ln>
        </p:spPr>
      </p:pic>
      <p:sp>
        <p:nvSpPr>
          <p:cNvPr id="5" name="Line 18"/>
          <p:cNvSpPr>
            <a:spLocks noChangeShapeType="1"/>
          </p:cNvSpPr>
          <p:nvPr userDrawn="1"/>
        </p:nvSpPr>
        <p:spPr bwMode="auto">
          <a:xfrm>
            <a:off x="152400" y="1708150"/>
            <a:ext cx="9147175" cy="0"/>
          </a:xfrm>
          <a:prstGeom prst="line">
            <a:avLst/>
          </a:prstGeom>
          <a:noFill/>
          <a:ln w="12700" cap="sq">
            <a:solidFill>
              <a:schemeClr val="bg2"/>
            </a:solidFill>
            <a:round/>
            <a:headEnd type="none" w="sm" len="sm"/>
            <a:tailEnd type="none" w="sm" len="sm"/>
          </a:ln>
          <a:effectLst/>
        </p:spPr>
        <p:txBody>
          <a:bodyPr/>
          <a:lstStyle/>
          <a:p>
            <a:pPr>
              <a:buClr>
                <a:srgbClr val="E2D700"/>
              </a:buClr>
              <a:defRPr/>
            </a:pPr>
            <a:endParaRPr lang="tr-TR">
              <a:solidFill>
                <a:prstClr val="black"/>
              </a:solidFill>
              <a:latin typeface="Arial" charset="0"/>
            </a:endParaRPr>
          </a:p>
        </p:txBody>
      </p:sp>
      <p:sp>
        <p:nvSpPr>
          <p:cNvPr id="6" name="Arc 19"/>
          <p:cNvSpPr>
            <a:spLocks/>
          </p:cNvSpPr>
          <p:nvPr userDrawn="1"/>
        </p:nvSpPr>
        <p:spPr bwMode="auto">
          <a:xfrm>
            <a:off x="152400" y="842963"/>
            <a:ext cx="2897188" cy="60150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bg1"/>
              </a:gs>
              <a:gs pos="100000">
                <a:schemeClr val="accent2"/>
              </a:gs>
            </a:gsLst>
            <a:lin ang="5400000" scaled="1"/>
          </a:gradFill>
          <a:ln w="9525">
            <a:noFill/>
            <a:round/>
            <a:headEnd type="none" w="sm" len="sm"/>
            <a:tailEnd type="none" w="sm" len="sm"/>
          </a:ln>
          <a:effectLst/>
        </p:spPr>
        <p:txBody>
          <a:bodyPr/>
          <a:lstStyle/>
          <a:p>
            <a:pPr>
              <a:spcBef>
                <a:spcPct val="0"/>
              </a:spcBef>
              <a:buClrTx/>
              <a:buSzTx/>
              <a:buFontTx/>
              <a:buNone/>
              <a:defRPr/>
            </a:pPr>
            <a:endParaRPr kumimoji="1" lang="tr-TR" sz="2400">
              <a:solidFill>
                <a:prstClr val="black"/>
              </a:solidFill>
              <a:latin typeface="Times New Roman" pitchFamily="18" charset="0"/>
            </a:endParaRPr>
          </a:p>
        </p:txBody>
      </p:sp>
      <p:sp>
        <p:nvSpPr>
          <p:cNvPr id="7" name="Rectangle 13"/>
          <p:cNvSpPr>
            <a:spLocks noGrp="1" noChangeArrowheads="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8" name="Rectangle 15"/>
          <p:cNvSpPr>
            <a:spLocks noGrp="1" noChangeArrowheads="1"/>
          </p:cNvSpPr>
          <p:nvPr>
            <p:ph type="sldNum" sz="quarter" idx="11"/>
          </p:nvPr>
        </p:nvSpPr>
        <p:spPr/>
        <p:txBody>
          <a:bodyPr/>
          <a:lstStyle>
            <a:lvl1pPr>
              <a:defRPr/>
            </a:lvl1pPr>
          </a:lstStyle>
          <a:p>
            <a:pPr>
              <a:buClr>
                <a:srgbClr val="E2D700"/>
              </a:buClr>
              <a:defRPr/>
            </a:pPr>
            <a:fld id="{9298ACD6-B475-49A2-95FC-C31A86BBE1C9}"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509075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lang="tr-TR" smtClean="0"/>
              <a:t>Asıl başlık stili için tıklatın</a:t>
            </a:r>
            <a:endParaRPr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defRPr/>
            </a:pPr>
            <a:r>
              <a:rPr lang="tr-TR" smtClean="0"/>
              <a:t>2/14/01</a:t>
            </a:r>
            <a:endParaRPr lang="en-US"/>
          </a:p>
        </p:txBody>
      </p:sp>
      <p:sp>
        <p:nvSpPr>
          <p:cNvPr id="5" name="4 Altbilgi Yer Tutucusu"/>
          <p:cNvSpPr>
            <a:spLocks noGrp="1"/>
          </p:cNvSpPr>
          <p:nvPr>
            <p:ph type="ftr" sz="quarter" idx="11"/>
          </p:nvPr>
        </p:nvSpPr>
        <p:spPr/>
        <p:txBody>
          <a:bodyPr/>
          <a:lstStyle>
            <a:lvl1pPr>
              <a:defRPr/>
            </a:lvl1pPr>
          </a:lstStyle>
          <a:p>
            <a:pPr>
              <a:defRPr/>
            </a:pPr>
            <a:r>
              <a:rPr lang="en-US"/>
              <a:t>Fujitsu Systems Business of America</a:t>
            </a:r>
          </a:p>
        </p:txBody>
      </p:sp>
      <p:sp>
        <p:nvSpPr>
          <p:cNvPr id="6" name="5 Slayt Numarası Yer Tutucusu"/>
          <p:cNvSpPr>
            <a:spLocks noGrp="1"/>
          </p:cNvSpPr>
          <p:nvPr>
            <p:ph type="sldNum" sz="quarter" idx="12"/>
          </p:nvPr>
        </p:nvSpPr>
        <p:spPr/>
        <p:txBody>
          <a:bodyPr/>
          <a:lstStyle>
            <a:lvl1pPr>
              <a:defRPr/>
            </a:lvl1pPr>
          </a:lstStyle>
          <a:p>
            <a:pPr>
              <a:defRPr/>
            </a:pPr>
            <a:fld id="{B218592C-861F-4875-AE06-55294A46943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tr-TR" smtClean="0"/>
              <a:t>Asıl başlık stili için tıklatın</a:t>
            </a:r>
            <a:endParaRPr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tr-TR" smtClean="0"/>
              <a:t>Asıl alt başlık stilini düzenlemek için tıklatın</a:t>
            </a:r>
            <a:endParaRPr lang="en-US"/>
          </a:p>
        </p:txBody>
      </p:sp>
      <p:sp>
        <p:nvSpPr>
          <p:cNvPr id="4" name="29 Veri Yer Tutucusu"/>
          <p:cNvSpPr>
            <a:spLocks noGrp="1"/>
          </p:cNvSpPr>
          <p:nvPr>
            <p:ph type="dt" sz="half" idx="10"/>
          </p:nvPr>
        </p:nvSpPr>
        <p:spPr/>
        <p:txBody>
          <a:bodyPr/>
          <a:lstStyle>
            <a:lvl1pPr>
              <a:defRPr/>
            </a:lvl1pPr>
          </a:lstStyle>
          <a:p>
            <a:pPr>
              <a:buClr>
                <a:srgbClr val="E2D700"/>
              </a:buClr>
              <a:defRPr/>
            </a:pPr>
            <a:r>
              <a:rPr lang="tr-TR" smtClean="0">
                <a:solidFill>
                  <a:srgbClr val="DBF5F9">
                    <a:shade val="90000"/>
                  </a:srgbClr>
                </a:solidFill>
              </a:rPr>
              <a:t>2/14/0</a:t>
            </a:r>
            <a:endParaRPr lang="en-US">
              <a:solidFill>
                <a:srgbClr val="DBF5F9">
                  <a:shade val="90000"/>
                </a:srgbClr>
              </a:solidFill>
            </a:endParaRPr>
          </a:p>
        </p:txBody>
      </p:sp>
      <p:sp>
        <p:nvSpPr>
          <p:cNvPr id="5" name="18 Altbilgi Yer Tutucusu"/>
          <p:cNvSpPr>
            <a:spLocks noGrp="1"/>
          </p:cNvSpPr>
          <p:nvPr>
            <p:ph type="ftr" sz="quarter" idx="11"/>
          </p:nvPr>
        </p:nvSpPr>
        <p:spPr/>
        <p:txBody>
          <a:bodyPr/>
          <a:lstStyle>
            <a:lvl1pPr>
              <a:defRPr/>
            </a:lvl1pPr>
          </a:lstStyle>
          <a:p>
            <a:pPr>
              <a:buClr>
                <a:srgbClr val="E2D700"/>
              </a:buClr>
              <a:defRPr/>
            </a:pPr>
            <a:r>
              <a:rPr lang="en-US">
                <a:solidFill>
                  <a:srgbClr val="DBF5F9">
                    <a:shade val="90000"/>
                  </a:srgbClr>
                </a:solidFill>
              </a:rPr>
              <a:t>Fujitsu Systems Business of America</a:t>
            </a:r>
          </a:p>
        </p:txBody>
      </p:sp>
      <p:sp>
        <p:nvSpPr>
          <p:cNvPr id="6" name="26 Slayt Numarası Yer Tutucusu"/>
          <p:cNvSpPr>
            <a:spLocks noGrp="1"/>
          </p:cNvSpPr>
          <p:nvPr>
            <p:ph type="sldNum" sz="quarter" idx="12"/>
          </p:nvPr>
        </p:nvSpPr>
        <p:spPr/>
        <p:txBody>
          <a:bodyPr/>
          <a:lstStyle>
            <a:lvl1pPr>
              <a:defRPr/>
            </a:lvl1pPr>
          </a:lstStyle>
          <a:p>
            <a:pPr>
              <a:buClr>
                <a:srgbClr val="E2D700"/>
              </a:buClr>
              <a:defRPr/>
            </a:pPr>
            <a:fld id="{8777AB2A-9762-4D7B-9E4B-E9DC53A3FD35}" type="slidenum">
              <a:rPr lang="en-US">
                <a:solidFill>
                  <a:srgbClr val="DBF5F9">
                    <a:shade val="90000"/>
                  </a:srgbClr>
                </a:solidFill>
              </a:rPr>
              <a:pPr>
                <a:buClr>
                  <a:srgbClr val="E2D700"/>
                </a:buClr>
                <a:defRPr/>
              </a:pPr>
              <a:t>‹#›</a:t>
            </a:fld>
            <a:endParaRPr lang="en-US">
              <a:solidFill>
                <a:srgbClr val="DBF5F9">
                  <a:shade val="90000"/>
                </a:srgbClr>
              </a:solidFill>
            </a:endParaRPr>
          </a:p>
        </p:txBody>
      </p:sp>
    </p:spTree>
    <p:extLst>
      <p:ext uri="{BB962C8B-B14F-4D97-AF65-F5344CB8AC3E}">
        <p14:creationId xmlns:p14="http://schemas.microsoft.com/office/powerpoint/2010/main" val="2595540686"/>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9C299307-4451-48FC-A5B5-8857A6D1DAD4}"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1002244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tr-TR" smtClean="0"/>
              <a:t>Asıl başlık stili için tıklatın</a:t>
            </a:r>
            <a:endParaRPr lang="en-US"/>
          </a:p>
        </p:txBody>
      </p:sp>
      <p:sp>
        <p:nvSpPr>
          <p:cNvPr id="3" name="2 Metin Yer Tutucusu"/>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DBF5F9">
                    <a:shade val="90000"/>
                  </a:srgbClr>
                </a:solidFill>
              </a:rPr>
              <a:t>2/14/0</a:t>
            </a:r>
            <a:endParaRPr lang="en-US">
              <a:solidFill>
                <a:srgbClr val="DBF5F9">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DBF5F9">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F6FA7DBC-E399-4199-9A56-D370C39BB217}" type="slidenum">
              <a:rPr lang="en-US">
                <a:solidFill>
                  <a:srgbClr val="DBF5F9">
                    <a:shade val="90000"/>
                  </a:srgbClr>
                </a:solidFill>
              </a:rPr>
              <a:pPr>
                <a:buClr>
                  <a:srgbClr val="E2D700"/>
                </a:buClr>
                <a:defRPr/>
              </a:pPr>
              <a:t>‹#›</a:t>
            </a:fld>
            <a:endParaRPr lang="en-US">
              <a:solidFill>
                <a:srgbClr val="DBF5F9">
                  <a:shade val="90000"/>
                </a:srgbClr>
              </a:solidFill>
            </a:endParaRPr>
          </a:p>
        </p:txBody>
      </p:sp>
    </p:spTree>
    <p:extLst>
      <p:ext uri="{BB962C8B-B14F-4D97-AF65-F5344CB8AC3E}">
        <p14:creationId xmlns:p14="http://schemas.microsoft.com/office/powerpoint/2010/main" val="392567207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lang="tr-TR" smtClean="0"/>
              <a:t>Asıl başlık stili için tıklatın</a:t>
            </a:r>
            <a:endParaRPr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6"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7" name="6 Slayt Numarası Yer Tutucusu"/>
          <p:cNvSpPr>
            <a:spLocks noGrp="1"/>
          </p:cNvSpPr>
          <p:nvPr>
            <p:ph type="sldNum" sz="quarter" idx="12"/>
          </p:nvPr>
        </p:nvSpPr>
        <p:spPr/>
        <p:txBody>
          <a:bodyPr/>
          <a:lstStyle>
            <a:lvl1pPr>
              <a:defRPr/>
            </a:lvl1pPr>
          </a:lstStyle>
          <a:p>
            <a:pPr>
              <a:buClr>
                <a:srgbClr val="E2D700"/>
              </a:buClr>
              <a:defRPr/>
            </a:pPr>
            <a:fld id="{CABD1290-2E94-4D20-8BAD-971E1128D5A7}"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1722550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lvl1pPr>
              <a:defRPr/>
            </a:lvl1pPr>
          </a:lstStyle>
          <a:p>
            <a:r>
              <a:rPr lang="tr-TR" smtClean="0"/>
              <a:t>Asıl başlık stili için tıklatın</a:t>
            </a:r>
            <a:endParaRPr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6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8" name="7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9" name="8 Slayt Numarası Yer Tutucusu"/>
          <p:cNvSpPr>
            <a:spLocks noGrp="1"/>
          </p:cNvSpPr>
          <p:nvPr>
            <p:ph type="sldNum" sz="quarter" idx="12"/>
          </p:nvPr>
        </p:nvSpPr>
        <p:spPr/>
        <p:txBody>
          <a:bodyPr/>
          <a:lstStyle>
            <a:lvl1pPr>
              <a:defRPr/>
            </a:lvl1pPr>
          </a:lstStyle>
          <a:p>
            <a:pPr>
              <a:buClr>
                <a:srgbClr val="E2D700"/>
              </a:buClr>
              <a:defRPr/>
            </a:pPr>
            <a:fld id="{FB2869E4-0B84-431C-8060-A48ED6E88EF9}"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3357672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tr-TR" smtClean="0"/>
              <a:t>Asıl başlık stili için tıklatın</a:t>
            </a:r>
            <a:endParaRPr lang="en-US"/>
          </a:p>
        </p:txBody>
      </p:sp>
      <p:sp>
        <p:nvSpPr>
          <p:cNvPr id="3" name="2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4" name="3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5" name="4 Slayt Numarası Yer Tutucusu"/>
          <p:cNvSpPr>
            <a:spLocks noGrp="1"/>
          </p:cNvSpPr>
          <p:nvPr>
            <p:ph type="sldNum" sz="quarter" idx="12"/>
          </p:nvPr>
        </p:nvSpPr>
        <p:spPr/>
        <p:txBody>
          <a:bodyPr/>
          <a:lstStyle>
            <a:lvl1pPr>
              <a:defRPr/>
            </a:lvl1pPr>
          </a:lstStyle>
          <a:p>
            <a:pPr>
              <a:buClr>
                <a:srgbClr val="E2D700"/>
              </a:buClr>
              <a:defRPr/>
            </a:pPr>
            <a:fld id="{3B922C01-E851-43AE-828A-651F66AEC116}"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9520350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3" name="2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4" name="3 Slayt Numarası Yer Tutucusu"/>
          <p:cNvSpPr>
            <a:spLocks noGrp="1"/>
          </p:cNvSpPr>
          <p:nvPr>
            <p:ph type="sldNum" sz="quarter" idx="12"/>
          </p:nvPr>
        </p:nvSpPr>
        <p:spPr/>
        <p:txBody>
          <a:bodyPr/>
          <a:lstStyle>
            <a:lvl1pPr>
              <a:defRPr/>
            </a:lvl1pPr>
          </a:lstStyle>
          <a:p>
            <a:pPr>
              <a:buClr>
                <a:srgbClr val="E2D700"/>
              </a:buClr>
              <a:defRPr/>
            </a:pPr>
            <a:fld id="{54E72113-1F96-4483-AB0F-4F6C8DDACEBB}"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5140505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tr-TR" smtClean="0"/>
              <a:t>Asıl başlık stili için tıklatın</a:t>
            </a:r>
            <a:endParaRPr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6"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7" name="6 Slayt Numarası Yer Tutucusu"/>
          <p:cNvSpPr>
            <a:spLocks noGrp="1"/>
          </p:cNvSpPr>
          <p:nvPr>
            <p:ph type="sldNum" sz="quarter" idx="12"/>
          </p:nvPr>
        </p:nvSpPr>
        <p:spPr/>
        <p:txBody>
          <a:bodyPr/>
          <a:lstStyle>
            <a:lvl1pPr>
              <a:defRPr/>
            </a:lvl1pPr>
          </a:lstStyle>
          <a:p>
            <a:pPr>
              <a:buClr>
                <a:srgbClr val="E2D700"/>
              </a:buClr>
              <a:defRPr/>
            </a:pPr>
            <a:fld id="{4327491C-A26E-47EB-8C9B-91690F403438}"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1295965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defRPr/>
            </a:pPr>
            <a:r>
              <a:rPr lang="tr-TR" smtClean="0"/>
              <a:t>2/14/01</a:t>
            </a:r>
            <a:endParaRPr lang="en-US"/>
          </a:p>
        </p:txBody>
      </p:sp>
      <p:sp>
        <p:nvSpPr>
          <p:cNvPr id="5" name="4 Altbilgi Yer Tutucusu"/>
          <p:cNvSpPr>
            <a:spLocks noGrp="1"/>
          </p:cNvSpPr>
          <p:nvPr>
            <p:ph type="ftr" sz="quarter" idx="11"/>
          </p:nvPr>
        </p:nvSpPr>
        <p:spPr/>
        <p:txBody>
          <a:bodyPr/>
          <a:lstStyle>
            <a:lvl1pPr>
              <a:defRPr/>
            </a:lvl1pPr>
          </a:lstStyle>
          <a:p>
            <a:pPr>
              <a:defRPr/>
            </a:pPr>
            <a:r>
              <a:rPr lang="en-US"/>
              <a:t>Fujitsu Systems Business of America</a:t>
            </a:r>
          </a:p>
        </p:txBody>
      </p:sp>
      <p:sp>
        <p:nvSpPr>
          <p:cNvPr id="6" name="5 Slayt Numarası Yer Tutucusu"/>
          <p:cNvSpPr>
            <a:spLocks noGrp="1"/>
          </p:cNvSpPr>
          <p:nvPr>
            <p:ph type="sldNum" sz="quarter" idx="12"/>
          </p:nvPr>
        </p:nvSpPr>
        <p:spPr/>
        <p:txBody>
          <a:bodyPr/>
          <a:lstStyle>
            <a:lvl1pPr>
              <a:defRPr/>
            </a:lvl1pPr>
          </a:lstStyle>
          <a:p>
            <a:pPr>
              <a:defRPr/>
            </a:pPr>
            <a:fld id="{B81A00EA-A30A-4C8C-A8FE-F2E6FCEB6F5A}"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5" name="4 Tek Köşesi Kesik ve Yuvarlatılmış Dikdörtgen"/>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buClr>
                <a:srgbClr val="E2D700"/>
              </a:buClr>
              <a:defRPr/>
            </a:pPr>
            <a:endParaRPr lang="en-US">
              <a:solidFill>
                <a:prstClr val="white"/>
              </a:solidFill>
            </a:endParaRPr>
          </a:p>
        </p:txBody>
      </p:sp>
      <p:sp>
        <p:nvSpPr>
          <p:cNvPr id="6" name="5 Dik Üçgen"/>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buClr>
                <a:srgbClr val="E2D700"/>
              </a:buClr>
              <a:defRPr/>
            </a:pPr>
            <a:endParaRPr lang="en-US">
              <a:solidFill>
                <a:prstClr val="white"/>
              </a:solidFill>
            </a:endParaRPr>
          </a:p>
        </p:txBody>
      </p:sp>
      <p:sp>
        <p:nvSpPr>
          <p:cNvPr id="7" name="6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8" name="7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2" name="1 Başlık"/>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tr-TR" smtClean="0"/>
              <a:t>Asıl başlık stili için tıklatın</a:t>
            </a:r>
            <a:endParaRPr lang="en-US"/>
          </a:p>
        </p:txBody>
      </p:sp>
      <p:sp>
        <p:nvSpPr>
          <p:cNvPr id="4" name="3 Metin Yer Tutucusu"/>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tr-TR" smtClean="0"/>
              <a:t>Asıl metin stillerini düzenlemek için tıklatın</a:t>
            </a: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tr-TR" noProof="0" smtClean="0"/>
              <a:t>Resim eklemek için simgeyi tıklatın</a:t>
            </a:r>
            <a:endParaRPr lang="en-US" noProof="0" dirty="0"/>
          </a:p>
        </p:txBody>
      </p:sp>
      <p:sp>
        <p:nvSpPr>
          <p:cNvPr id="9" name="4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10"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11" name="6 Slayt Numarası Yer Tutucusu"/>
          <p:cNvSpPr>
            <a:spLocks noGrp="1"/>
          </p:cNvSpPr>
          <p:nvPr>
            <p:ph type="sldNum" sz="quarter" idx="12"/>
          </p:nvPr>
        </p:nvSpPr>
        <p:spPr>
          <a:xfrm>
            <a:off x="8077200" y="6356350"/>
            <a:ext cx="609600" cy="365125"/>
          </a:xfrm>
        </p:spPr>
        <p:txBody>
          <a:bodyPr/>
          <a:lstStyle>
            <a:lvl1pPr>
              <a:defRPr/>
            </a:lvl1pPr>
          </a:lstStyle>
          <a:p>
            <a:pPr>
              <a:buClr>
                <a:srgbClr val="E2D700"/>
              </a:buClr>
              <a:defRPr/>
            </a:pPr>
            <a:fld id="{F5B5AEB7-712A-4C7E-915C-010FD7AFB940}"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4406513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F7762BA9-16C2-4C2C-97A7-808314A71C99}"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12850261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lang="tr-TR" smtClean="0"/>
              <a:t>Asıl başlık stili için tıklatın</a:t>
            </a:r>
            <a:endParaRPr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96D06C3F-26D4-4DCE-9054-393DAA7F18D1}"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3396400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1_Başlık Slaydı">
    <p:spTree>
      <p:nvGrpSpPr>
        <p:cNvPr id="1" name=""/>
        <p:cNvGrpSpPr/>
        <p:nvPr/>
      </p:nvGrpSpPr>
      <p:grpSpPr>
        <a:xfrm>
          <a:off x="0" y="0"/>
          <a:ext cx="0" cy="0"/>
          <a:chOff x="0" y="0"/>
          <a:chExt cx="0" cy="0"/>
        </a:xfrm>
      </p:grpSpPr>
      <p:sp>
        <p:nvSpPr>
          <p:cNvPr id="2" name="Line 17"/>
          <p:cNvSpPr>
            <a:spLocks noChangeShapeType="1"/>
          </p:cNvSpPr>
          <p:nvPr userDrawn="1"/>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a:buClr>
                <a:srgbClr val="E2D700"/>
              </a:buClr>
              <a:defRPr/>
            </a:pPr>
            <a:endParaRPr lang="tr-TR">
              <a:solidFill>
                <a:prstClr val="black"/>
              </a:solidFill>
              <a:latin typeface="Arial" charset="0"/>
            </a:endParaRPr>
          </a:p>
        </p:txBody>
      </p:sp>
      <p:sp>
        <p:nvSpPr>
          <p:cNvPr id="3" name="Arc 10"/>
          <p:cNvSpPr>
            <a:spLocks/>
          </p:cNvSpPr>
          <p:nvPr userDrawn="1"/>
        </p:nvSpPr>
        <p:spPr bwMode="auto">
          <a:xfrm>
            <a:off x="0" y="842963"/>
            <a:ext cx="2897188" cy="60150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bg1"/>
              </a:gs>
              <a:gs pos="100000">
                <a:schemeClr val="accent2"/>
              </a:gs>
            </a:gsLst>
            <a:lin ang="5400000" scaled="1"/>
          </a:gradFill>
          <a:ln w="9525">
            <a:noFill/>
            <a:round/>
            <a:headEnd type="none" w="sm" len="sm"/>
            <a:tailEnd type="none" w="sm" len="sm"/>
          </a:ln>
          <a:effectLst/>
        </p:spPr>
        <p:txBody>
          <a:bodyPr/>
          <a:lstStyle/>
          <a:p>
            <a:pPr>
              <a:spcBef>
                <a:spcPct val="0"/>
              </a:spcBef>
              <a:buClrTx/>
              <a:buSzTx/>
              <a:buFontTx/>
              <a:buNone/>
              <a:defRPr/>
            </a:pPr>
            <a:endParaRPr kumimoji="1" lang="tr-TR" sz="2400">
              <a:solidFill>
                <a:prstClr val="black"/>
              </a:solidFill>
              <a:latin typeface="Times New Roman" pitchFamily="18" charset="0"/>
            </a:endParaRPr>
          </a:p>
        </p:txBody>
      </p:sp>
      <p:pic>
        <p:nvPicPr>
          <p:cNvPr id="4" name="Picture 16" descr="C:\My Documents\FSBAMGMT\Presentations\Network Security Presentation 2001-02-22\Fujitsu Logo 2.gif"/>
          <p:cNvPicPr>
            <a:picLocks noChangeAspect="1" noChangeArrowheads="1"/>
          </p:cNvPicPr>
          <p:nvPr userDrawn="1"/>
        </p:nvPicPr>
        <p:blipFill>
          <a:blip r:embed="rId2" cstate="print"/>
          <a:srcRect/>
          <a:stretch>
            <a:fillRect/>
          </a:stretch>
        </p:blipFill>
        <p:spPr bwMode="auto">
          <a:xfrm>
            <a:off x="381000" y="152400"/>
            <a:ext cx="1219200" cy="554038"/>
          </a:xfrm>
          <a:prstGeom prst="rect">
            <a:avLst/>
          </a:prstGeom>
          <a:noFill/>
          <a:ln w="9525">
            <a:noFill/>
            <a:miter lim="800000"/>
            <a:headEnd/>
            <a:tailEnd/>
          </a:ln>
        </p:spPr>
      </p:pic>
      <p:sp>
        <p:nvSpPr>
          <p:cNvPr id="5" name="Line 18"/>
          <p:cNvSpPr>
            <a:spLocks noChangeShapeType="1"/>
          </p:cNvSpPr>
          <p:nvPr userDrawn="1"/>
        </p:nvSpPr>
        <p:spPr bwMode="auto">
          <a:xfrm>
            <a:off x="152400" y="1708150"/>
            <a:ext cx="9147175" cy="0"/>
          </a:xfrm>
          <a:prstGeom prst="line">
            <a:avLst/>
          </a:prstGeom>
          <a:noFill/>
          <a:ln w="12700" cap="sq">
            <a:solidFill>
              <a:schemeClr val="bg2"/>
            </a:solidFill>
            <a:round/>
            <a:headEnd type="none" w="sm" len="sm"/>
            <a:tailEnd type="none" w="sm" len="sm"/>
          </a:ln>
          <a:effectLst/>
        </p:spPr>
        <p:txBody>
          <a:bodyPr/>
          <a:lstStyle/>
          <a:p>
            <a:pPr>
              <a:buClr>
                <a:srgbClr val="E2D700"/>
              </a:buClr>
              <a:defRPr/>
            </a:pPr>
            <a:endParaRPr lang="tr-TR">
              <a:solidFill>
                <a:prstClr val="black"/>
              </a:solidFill>
              <a:latin typeface="Arial" charset="0"/>
            </a:endParaRPr>
          </a:p>
        </p:txBody>
      </p:sp>
      <p:sp>
        <p:nvSpPr>
          <p:cNvPr id="6" name="Arc 19"/>
          <p:cNvSpPr>
            <a:spLocks/>
          </p:cNvSpPr>
          <p:nvPr userDrawn="1"/>
        </p:nvSpPr>
        <p:spPr bwMode="auto">
          <a:xfrm>
            <a:off x="152400" y="842963"/>
            <a:ext cx="2897188" cy="60150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bg1"/>
              </a:gs>
              <a:gs pos="100000">
                <a:schemeClr val="accent2"/>
              </a:gs>
            </a:gsLst>
            <a:lin ang="5400000" scaled="1"/>
          </a:gradFill>
          <a:ln w="9525">
            <a:noFill/>
            <a:round/>
            <a:headEnd type="none" w="sm" len="sm"/>
            <a:tailEnd type="none" w="sm" len="sm"/>
          </a:ln>
          <a:effectLst/>
        </p:spPr>
        <p:txBody>
          <a:bodyPr/>
          <a:lstStyle/>
          <a:p>
            <a:pPr>
              <a:spcBef>
                <a:spcPct val="0"/>
              </a:spcBef>
              <a:buClrTx/>
              <a:buSzTx/>
              <a:buFontTx/>
              <a:buNone/>
              <a:defRPr/>
            </a:pPr>
            <a:endParaRPr kumimoji="1" lang="tr-TR" sz="2400">
              <a:solidFill>
                <a:prstClr val="black"/>
              </a:solidFill>
              <a:latin typeface="Times New Roman" pitchFamily="18" charset="0"/>
            </a:endParaRPr>
          </a:p>
        </p:txBody>
      </p:sp>
      <p:sp>
        <p:nvSpPr>
          <p:cNvPr id="7" name="Rectangle 13"/>
          <p:cNvSpPr>
            <a:spLocks noGrp="1" noChangeArrowheads="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8" name="Rectangle 15"/>
          <p:cNvSpPr>
            <a:spLocks noGrp="1" noChangeArrowheads="1"/>
          </p:cNvSpPr>
          <p:nvPr>
            <p:ph type="sldNum" sz="quarter" idx="11"/>
          </p:nvPr>
        </p:nvSpPr>
        <p:spPr/>
        <p:txBody>
          <a:bodyPr/>
          <a:lstStyle>
            <a:lvl1pPr>
              <a:defRPr/>
            </a:lvl1pPr>
          </a:lstStyle>
          <a:p>
            <a:pPr>
              <a:buClr>
                <a:srgbClr val="E2D700"/>
              </a:buClr>
              <a:defRPr/>
            </a:pPr>
            <a:fld id="{9298ACD6-B475-49A2-95FC-C31A86BBE1C9}"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16116924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tr-TR" smtClean="0"/>
              <a:t>Asıl başlık stili için tıklatın</a:t>
            </a:r>
            <a:endParaRPr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tr-TR" smtClean="0"/>
              <a:t>Asıl alt başlık stilini düzenlemek için tıklatın</a:t>
            </a:r>
            <a:endParaRPr lang="en-US"/>
          </a:p>
        </p:txBody>
      </p:sp>
      <p:sp>
        <p:nvSpPr>
          <p:cNvPr id="4" name="29 Veri Yer Tutucusu"/>
          <p:cNvSpPr>
            <a:spLocks noGrp="1"/>
          </p:cNvSpPr>
          <p:nvPr>
            <p:ph type="dt" sz="half" idx="10"/>
          </p:nvPr>
        </p:nvSpPr>
        <p:spPr/>
        <p:txBody>
          <a:bodyPr/>
          <a:lstStyle>
            <a:lvl1pPr>
              <a:defRPr/>
            </a:lvl1pPr>
          </a:lstStyle>
          <a:p>
            <a:pPr>
              <a:buClr>
                <a:srgbClr val="E2D700"/>
              </a:buClr>
              <a:defRPr/>
            </a:pPr>
            <a:r>
              <a:rPr lang="tr-TR" smtClean="0">
                <a:solidFill>
                  <a:srgbClr val="DBF5F9">
                    <a:shade val="90000"/>
                  </a:srgbClr>
                </a:solidFill>
              </a:rPr>
              <a:t>2/14/0</a:t>
            </a:r>
            <a:endParaRPr lang="en-US">
              <a:solidFill>
                <a:srgbClr val="DBF5F9">
                  <a:shade val="90000"/>
                </a:srgbClr>
              </a:solidFill>
            </a:endParaRPr>
          </a:p>
        </p:txBody>
      </p:sp>
      <p:sp>
        <p:nvSpPr>
          <p:cNvPr id="5" name="18 Altbilgi Yer Tutucusu"/>
          <p:cNvSpPr>
            <a:spLocks noGrp="1"/>
          </p:cNvSpPr>
          <p:nvPr>
            <p:ph type="ftr" sz="quarter" idx="11"/>
          </p:nvPr>
        </p:nvSpPr>
        <p:spPr/>
        <p:txBody>
          <a:bodyPr/>
          <a:lstStyle>
            <a:lvl1pPr>
              <a:defRPr/>
            </a:lvl1pPr>
          </a:lstStyle>
          <a:p>
            <a:pPr>
              <a:buClr>
                <a:srgbClr val="E2D700"/>
              </a:buClr>
              <a:defRPr/>
            </a:pPr>
            <a:r>
              <a:rPr lang="en-US">
                <a:solidFill>
                  <a:srgbClr val="DBF5F9">
                    <a:shade val="90000"/>
                  </a:srgbClr>
                </a:solidFill>
              </a:rPr>
              <a:t>Fujitsu Systems Business of America</a:t>
            </a:r>
          </a:p>
        </p:txBody>
      </p:sp>
      <p:sp>
        <p:nvSpPr>
          <p:cNvPr id="6" name="26 Slayt Numarası Yer Tutucusu"/>
          <p:cNvSpPr>
            <a:spLocks noGrp="1"/>
          </p:cNvSpPr>
          <p:nvPr>
            <p:ph type="sldNum" sz="quarter" idx="12"/>
          </p:nvPr>
        </p:nvSpPr>
        <p:spPr/>
        <p:txBody>
          <a:bodyPr/>
          <a:lstStyle>
            <a:lvl1pPr>
              <a:defRPr/>
            </a:lvl1pPr>
          </a:lstStyle>
          <a:p>
            <a:pPr>
              <a:buClr>
                <a:srgbClr val="E2D700"/>
              </a:buClr>
              <a:defRPr/>
            </a:pPr>
            <a:fld id="{8777AB2A-9762-4D7B-9E4B-E9DC53A3FD35}" type="slidenum">
              <a:rPr lang="en-US">
                <a:solidFill>
                  <a:srgbClr val="DBF5F9">
                    <a:shade val="90000"/>
                  </a:srgbClr>
                </a:solidFill>
              </a:rPr>
              <a:pPr>
                <a:buClr>
                  <a:srgbClr val="E2D700"/>
                </a:buClr>
                <a:defRPr/>
              </a:pPr>
              <a:t>‹#›</a:t>
            </a:fld>
            <a:endParaRPr lang="en-US">
              <a:solidFill>
                <a:srgbClr val="DBF5F9">
                  <a:shade val="90000"/>
                </a:srgbClr>
              </a:solidFill>
            </a:endParaRPr>
          </a:p>
        </p:txBody>
      </p:sp>
    </p:spTree>
    <p:extLst>
      <p:ext uri="{BB962C8B-B14F-4D97-AF65-F5344CB8AC3E}">
        <p14:creationId xmlns:p14="http://schemas.microsoft.com/office/powerpoint/2010/main" val="4007255873"/>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9C299307-4451-48FC-A5B5-8857A6D1DAD4}"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41547130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tr-TR" smtClean="0"/>
              <a:t>Asıl başlık stili için tıklatın</a:t>
            </a:r>
            <a:endParaRPr lang="en-US"/>
          </a:p>
        </p:txBody>
      </p:sp>
      <p:sp>
        <p:nvSpPr>
          <p:cNvPr id="3" name="2 Metin Yer Tutucusu"/>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DBF5F9">
                    <a:shade val="90000"/>
                  </a:srgbClr>
                </a:solidFill>
              </a:rPr>
              <a:t>2/14/0</a:t>
            </a:r>
            <a:endParaRPr lang="en-US">
              <a:solidFill>
                <a:srgbClr val="DBF5F9">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DBF5F9">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F6FA7DBC-E399-4199-9A56-D370C39BB217}" type="slidenum">
              <a:rPr lang="en-US">
                <a:solidFill>
                  <a:srgbClr val="DBF5F9">
                    <a:shade val="90000"/>
                  </a:srgbClr>
                </a:solidFill>
              </a:rPr>
              <a:pPr>
                <a:buClr>
                  <a:srgbClr val="E2D700"/>
                </a:buClr>
                <a:defRPr/>
              </a:pPr>
              <a:t>‹#›</a:t>
            </a:fld>
            <a:endParaRPr lang="en-US">
              <a:solidFill>
                <a:srgbClr val="DBF5F9">
                  <a:shade val="90000"/>
                </a:srgbClr>
              </a:solidFill>
            </a:endParaRPr>
          </a:p>
        </p:txBody>
      </p:sp>
    </p:spTree>
    <p:extLst>
      <p:ext uri="{BB962C8B-B14F-4D97-AF65-F5344CB8AC3E}">
        <p14:creationId xmlns:p14="http://schemas.microsoft.com/office/powerpoint/2010/main" val="570722355"/>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lang="tr-TR" smtClean="0"/>
              <a:t>Asıl başlık stili için tıklatın</a:t>
            </a:r>
            <a:endParaRPr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6"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7" name="6 Slayt Numarası Yer Tutucusu"/>
          <p:cNvSpPr>
            <a:spLocks noGrp="1"/>
          </p:cNvSpPr>
          <p:nvPr>
            <p:ph type="sldNum" sz="quarter" idx="12"/>
          </p:nvPr>
        </p:nvSpPr>
        <p:spPr/>
        <p:txBody>
          <a:bodyPr/>
          <a:lstStyle>
            <a:lvl1pPr>
              <a:defRPr/>
            </a:lvl1pPr>
          </a:lstStyle>
          <a:p>
            <a:pPr>
              <a:buClr>
                <a:srgbClr val="E2D700"/>
              </a:buClr>
              <a:defRPr/>
            </a:pPr>
            <a:fld id="{CABD1290-2E94-4D20-8BAD-971E1128D5A7}"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1220116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lvl1pPr>
              <a:defRPr/>
            </a:lvl1pPr>
          </a:lstStyle>
          <a:p>
            <a:r>
              <a:rPr lang="tr-TR" smtClean="0"/>
              <a:t>Asıl başlık stili için tıklatın</a:t>
            </a:r>
            <a:endParaRPr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6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8" name="7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9" name="8 Slayt Numarası Yer Tutucusu"/>
          <p:cNvSpPr>
            <a:spLocks noGrp="1"/>
          </p:cNvSpPr>
          <p:nvPr>
            <p:ph type="sldNum" sz="quarter" idx="12"/>
          </p:nvPr>
        </p:nvSpPr>
        <p:spPr/>
        <p:txBody>
          <a:bodyPr/>
          <a:lstStyle>
            <a:lvl1pPr>
              <a:defRPr/>
            </a:lvl1pPr>
          </a:lstStyle>
          <a:p>
            <a:pPr>
              <a:buClr>
                <a:srgbClr val="E2D700"/>
              </a:buClr>
              <a:defRPr/>
            </a:pPr>
            <a:fld id="{FB2869E4-0B84-431C-8060-A48ED6E88EF9}"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34203098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tr-TR" smtClean="0"/>
              <a:t>Asıl başlık stili için tıklatın</a:t>
            </a:r>
            <a:endParaRPr lang="en-US"/>
          </a:p>
        </p:txBody>
      </p:sp>
      <p:sp>
        <p:nvSpPr>
          <p:cNvPr id="3" name="2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4" name="3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5" name="4 Slayt Numarası Yer Tutucusu"/>
          <p:cNvSpPr>
            <a:spLocks noGrp="1"/>
          </p:cNvSpPr>
          <p:nvPr>
            <p:ph type="sldNum" sz="quarter" idx="12"/>
          </p:nvPr>
        </p:nvSpPr>
        <p:spPr/>
        <p:txBody>
          <a:bodyPr/>
          <a:lstStyle>
            <a:lvl1pPr>
              <a:defRPr/>
            </a:lvl1pPr>
          </a:lstStyle>
          <a:p>
            <a:pPr>
              <a:buClr>
                <a:srgbClr val="E2D700"/>
              </a:buClr>
              <a:defRPr/>
            </a:pPr>
            <a:fld id="{3B922C01-E851-43AE-828A-651F66AEC116}"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366539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tr-TR" smtClean="0"/>
              <a:t>Asıl başlık stili için tıklatın</a:t>
            </a:r>
            <a:endParaRPr lang="en-US"/>
          </a:p>
        </p:txBody>
      </p:sp>
      <p:sp>
        <p:nvSpPr>
          <p:cNvPr id="3" name="2 Metin Yer Tutucusu"/>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r>
              <a:rPr lang="tr-TR" smtClean="0"/>
              <a:t>2/14/01</a:t>
            </a:r>
            <a:endParaRPr lang="en-US"/>
          </a:p>
        </p:txBody>
      </p:sp>
      <p:sp>
        <p:nvSpPr>
          <p:cNvPr id="5" name="4 Altbilgi Yer Tutucusu"/>
          <p:cNvSpPr>
            <a:spLocks noGrp="1"/>
          </p:cNvSpPr>
          <p:nvPr>
            <p:ph type="ftr" sz="quarter" idx="11"/>
          </p:nvPr>
        </p:nvSpPr>
        <p:spPr/>
        <p:txBody>
          <a:bodyPr/>
          <a:lstStyle>
            <a:lvl1pPr>
              <a:defRPr/>
            </a:lvl1pPr>
          </a:lstStyle>
          <a:p>
            <a:pPr>
              <a:defRPr/>
            </a:pPr>
            <a:r>
              <a:rPr lang="en-US"/>
              <a:t>Fujitsu Systems Business of America</a:t>
            </a:r>
          </a:p>
        </p:txBody>
      </p:sp>
      <p:sp>
        <p:nvSpPr>
          <p:cNvPr id="6" name="5 Slayt Numarası Yer Tutucusu"/>
          <p:cNvSpPr>
            <a:spLocks noGrp="1"/>
          </p:cNvSpPr>
          <p:nvPr>
            <p:ph type="sldNum" sz="quarter" idx="12"/>
          </p:nvPr>
        </p:nvSpPr>
        <p:spPr/>
        <p:txBody>
          <a:bodyPr/>
          <a:lstStyle>
            <a:lvl1pPr>
              <a:defRPr/>
            </a:lvl1pPr>
          </a:lstStyle>
          <a:p>
            <a:pPr>
              <a:defRPr/>
            </a:pPr>
            <a:fld id="{D542EDEA-F636-4205-BBB1-29737F126A24}"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3" name="2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4" name="3 Slayt Numarası Yer Tutucusu"/>
          <p:cNvSpPr>
            <a:spLocks noGrp="1"/>
          </p:cNvSpPr>
          <p:nvPr>
            <p:ph type="sldNum" sz="quarter" idx="12"/>
          </p:nvPr>
        </p:nvSpPr>
        <p:spPr/>
        <p:txBody>
          <a:bodyPr/>
          <a:lstStyle>
            <a:lvl1pPr>
              <a:defRPr/>
            </a:lvl1pPr>
          </a:lstStyle>
          <a:p>
            <a:pPr>
              <a:buClr>
                <a:srgbClr val="E2D700"/>
              </a:buClr>
              <a:defRPr/>
            </a:pPr>
            <a:fld id="{54E72113-1F96-4483-AB0F-4F6C8DDACEBB}"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14978974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tr-TR" smtClean="0"/>
              <a:t>Asıl başlık stili için tıklatın</a:t>
            </a:r>
            <a:endParaRPr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6"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7" name="6 Slayt Numarası Yer Tutucusu"/>
          <p:cNvSpPr>
            <a:spLocks noGrp="1"/>
          </p:cNvSpPr>
          <p:nvPr>
            <p:ph type="sldNum" sz="quarter" idx="12"/>
          </p:nvPr>
        </p:nvSpPr>
        <p:spPr/>
        <p:txBody>
          <a:bodyPr/>
          <a:lstStyle>
            <a:lvl1pPr>
              <a:defRPr/>
            </a:lvl1pPr>
          </a:lstStyle>
          <a:p>
            <a:pPr>
              <a:buClr>
                <a:srgbClr val="E2D700"/>
              </a:buClr>
              <a:defRPr/>
            </a:pPr>
            <a:fld id="{4327491C-A26E-47EB-8C9B-91690F403438}"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11911802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5" name="4 Tek Köşesi Kesik ve Yuvarlatılmış Dikdörtgen"/>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buClr>
                <a:srgbClr val="E2D700"/>
              </a:buClr>
              <a:defRPr/>
            </a:pPr>
            <a:endParaRPr lang="en-US">
              <a:solidFill>
                <a:prstClr val="white"/>
              </a:solidFill>
            </a:endParaRPr>
          </a:p>
        </p:txBody>
      </p:sp>
      <p:sp>
        <p:nvSpPr>
          <p:cNvPr id="6" name="5 Dik Üçgen"/>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buClr>
                <a:srgbClr val="E2D700"/>
              </a:buClr>
              <a:defRPr/>
            </a:pPr>
            <a:endParaRPr lang="en-US">
              <a:solidFill>
                <a:prstClr val="white"/>
              </a:solidFill>
            </a:endParaRPr>
          </a:p>
        </p:txBody>
      </p:sp>
      <p:sp>
        <p:nvSpPr>
          <p:cNvPr id="7" name="6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8" name="7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2" name="1 Başlık"/>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tr-TR" smtClean="0"/>
              <a:t>Asıl başlık stili için tıklatın</a:t>
            </a:r>
            <a:endParaRPr lang="en-US"/>
          </a:p>
        </p:txBody>
      </p:sp>
      <p:sp>
        <p:nvSpPr>
          <p:cNvPr id="4" name="3 Metin Yer Tutucusu"/>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tr-TR" smtClean="0"/>
              <a:t>Asıl metin stillerini düzenlemek için tıklatın</a:t>
            </a: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tr-TR" noProof="0" smtClean="0"/>
              <a:t>Resim eklemek için simgeyi tıklatın</a:t>
            </a:r>
            <a:endParaRPr lang="en-US" noProof="0" dirty="0"/>
          </a:p>
        </p:txBody>
      </p:sp>
      <p:sp>
        <p:nvSpPr>
          <p:cNvPr id="9" name="4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10"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11" name="6 Slayt Numarası Yer Tutucusu"/>
          <p:cNvSpPr>
            <a:spLocks noGrp="1"/>
          </p:cNvSpPr>
          <p:nvPr>
            <p:ph type="sldNum" sz="quarter" idx="12"/>
          </p:nvPr>
        </p:nvSpPr>
        <p:spPr>
          <a:xfrm>
            <a:off x="8077200" y="6356350"/>
            <a:ext cx="609600" cy="365125"/>
          </a:xfrm>
        </p:spPr>
        <p:txBody>
          <a:bodyPr/>
          <a:lstStyle>
            <a:lvl1pPr>
              <a:defRPr/>
            </a:lvl1pPr>
          </a:lstStyle>
          <a:p>
            <a:pPr>
              <a:buClr>
                <a:srgbClr val="E2D700"/>
              </a:buClr>
              <a:defRPr/>
            </a:pPr>
            <a:fld id="{F5B5AEB7-712A-4C7E-915C-010FD7AFB940}"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8128443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F7762BA9-16C2-4C2C-97A7-808314A71C99}"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32877717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lang="tr-TR" smtClean="0"/>
              <a:t>Asıl başlık stili için tıklatın</a:t>
            </a:r>
            <a:endParaRPr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96D06C3F-26D4-4DCE-9054-393DAA7F18D1}"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18440585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cSld name="1_Başlık Slaydı">
    <p:spTree>
      <p:nvGrpSpPr>
        <p:cNvPr id="1" name=""/>
        <p:cNvGrpSpPr/>
        <p:nvPr/>
      </p:nvGrpSpPr>
      <p:grpSpPr>
        <a:xfrm>
          <a:off x="0" y="0"/>
          <a:ext cx="0" cy="0"/>
          <a:chOff x="0" y="0"/>
          <a:chExt cx="0" cy="0"/>
        </a:xfrm>
      </p:grpSpPr>
      <p:sp>
        <p:nvSpPr>
          <p:cNvPr id="2" name="Line 17"/>
          <p:cNvSpPr>
            <a:spLocks noChangeShapeType="1"/>
          </p:cNvSpPr>
          <p:nvPr userDrawn="1"/>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a:buClr>
                <a:srgbClr val="E2D700"/>
              </a:buClr>
              <a:defRPr/>
            </a:pPr>
            <a:endParaRPr lang="tr-TR">
              <a:solidFill>
                <a:prstClr val="black"/>
              </a:solidFill>
              <a:latin typeface="Arial" charset="0"/>
            </a:endParaRPr>
          </a:p>
        </p:txBody>
      </p:sp>
      <p:sp>
        <p:nvSpPr>
          <p:cNvPr id="3" name="Arc 10"/>
          <p:cNvSpPr>
            <a:spLocks/>
          </p:cNvSpPr>
          <p:nvPr userDrawn="1"/>
        </p:nvSpPr>
        <p:spPr bwMode="auto">
          <a:xfrm>
            <a:off x="0" y="842963"/>
            <a:ext cx="2897188" cy="60150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bg1"/>
              </a:gs>
              <a:gs pos="100000">
                <a:schemeClr val="accent2"/>
              </a:gs>
            </a:gsLst>
            <a:lin ang="5400000" scaled="1"/>
          </a:gradFill>
          <a:ln w="9525">
            <a:noFill/>
            <a:round/>
            <a:headEnd type="none" w="sm" len="sm"/>
            <a:tailEnd type="none" w="sm" len="sm"/>
          </a:ln>
          <a:effectLst/>
        </p:spPr>
        <p:txBody>
          <a:bodyPr/>
          <a:lstStyle/>
          <a:p>
            <a:pPr>
              <a:spcBef>
                <a:spcPct val="0"/>
              </a:spcBef>
              <a:buClrTx/>
              <a:buSzTx/>
              <a:buFontTx/>
              <a:buNone/>
              <a:defRPr/>
            </a:pPr>
            <a:endParaRPr kumimoji="1" lang="tr-TR" sz="2400">
              <a:solidFill>
                <a:prstClr val="black"/>
              </a:solidFill>
              <a:latin typeface="Times New Roman" pitchFamily="18" charset="0"/>
            </a:endParaRPr>
          </a:p>
        </p:txBody>
      </p:sp>
      <p:pic>
        <p:nvPicPr>
          <p:cNvPr id="4" name="Picture 16" descr="C:\My Documents\FSBAMGMT\Presentations\Network Security Presentation 2001-02-22\Fujitsu Logo 2.gif"/>
          <p:cNvPicPr>
            <a:picLocks noChangeAspect="1" noChangeArrowheads="1"/>
          </p:cNvPicPr>
          <p:nvPr userDrawn="1"/>
        </p:nvPicPr>
        <p:blipFill>
          <a:blip r:embed="rId2" cstate="print"/>
          <a:srcRect/>
          <a:stretch>
            <a:fillRect/>
          </a:stretch>
        </p:blipFill>
        <p:spPr bwMode="auto">
          <a:xfrm>
            <a:off x="381000" y="152400"/>
            <a:ext cx="1219200" cy="554038"/>
          </a:xfrm>
          <a:prstGeom prst="rect">
            <a:avLst/>
          </a:prstGeom>
          <a:noFill/>
          <a:ln w="9525">
            <a:noFill/>
            <a:miter lim="800000"/>
            <a:headEnd/>
            <a:tailEnd/>
          </a:ln>
        </p:spPr>
      </p:pic>
      <p:sp>
        <p:nvSpPr>
          <p:cNvPr id="5" name="Line 18"/>
          <p:cNvSpPr>
            <a:spLocks noChangeShapeType="1"/>
          </p:cNvSpPr>
          <p:nvPr userDrawn="1"/>
        </p:nvSpPr>
        <p:spPr bwMode="auto">
          <a:xfrm>
            <a:off x="152400" y="1708150"/>
            <a:ext cx="9147175" cy="0"/>
          </a:xfrm>
          <a:prstGeom prst="line">
            <a:avLst/>
          </a:prstGeom>
          <a:noFill/>
          <a:ln w="12700" cap="sq">
            <a:solidFill>
              <a:schemeClr val="bg2"/>
            </a:solidFill>
            <a:round/>
            <a:headEnd type="none" w="sm" len="sm"/>
            <a:tailEnd type="none" w="sm" len="sm"/>
          </a:ln>
          <a:effectLst/>
        </p:spPr>
        <p:txBody>
          <a:bodyPr/>
          <a:lstStyle/>
          <a:p>
            <a:pPr>
              <a:buClr>
                <a:srgbClr val="E2D700"/>
              </a:buClr>
              <a:defRPr/>
            </a:pPr>
            <a:endParaRPr lang="tr-TR">
              <a:solidFill>
                <a:prstClr val="black"/>
              </a:solidFill>
              <a:latin typeface="Arial" charset="0"/>
            </a:endParaRPr>
          </a:p>
        </p:txBody>
      </p:sp>
      <p:sp>
        <p:nvSpPr>
          <p:cNvPr id="6" name="Arc 19"/>
          <p:cNvSpPr>
            <a:spLocks/>
          </p:cNvSpPr>
          <p:nvPr userDrawn="1"/>
        </p:nvSpPr>
        <p:spPr bwMode="auto">
          <a:xfrm>
            <a:off x="152400" y="842963"/>
            <a:ext cx="2897188" cy="60150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bg1"/>
              </a:gs>
              <a:gs pos="100000">
                <a:schemeClr val="accent2"/>
              </a:gs>
            </a:gsLst>
            <a:lin ang="5400000" scaled="1"/>
          </a:gradFill>
          <a:ln w="9525">
            <a:noFill/>
            <a:round/>
            <a:headEnd type="none" w="sm" len="sm"/>
            <a:tailEnd type="none" w="sm" len="sm"/>
          </a:ln>
          <a:effectLst/>
        </p:spPr>
        <p:txBody>
          <a:bodyPr/>
          <a:lstStyle/>
          <a:p>
            <a:pPr>
              <a:spcBef>
                <a:spcPct val="0"/>
              </a:spcBef>
              <a:buClrTx/>
              <a:buSzTx/>
              <a:buFontTx/>
              <a:buNone/>
              <a:defRPr/>
            </a:pPr>
            <a:endParaRPr kumimoji="1" lang="tr-TR" sz="2400">
              <a:solidFill>
                <a:prstClr val="black"/>
              </a:solidFill>
              <a:latin typeface="Times New Roman" pitchFamily="18" charset="0"/>
            </a:endParaRPr>
          </a:p>
        </p:txBody>
      </p:sp>
      <p:sp>
        <p:nvSpPr>
          <p:cNvPr id="7" name="Rectangle 13"/>
          <p:cNvSpPr>
            <a:spLocks noGrp="1" noChangeArrowheads="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8" name="Rectangle 15"/>
          <p:cNvSpPr>
            <a:spLocks noGrp="1" noChangeArrowheads="1"/>
          </p:cNvSpPr>
          <p:nvPr>
            <p:ph type="sldNum" sz="quarter" idx="11"/>
          </p:nvPr>
        </p:nvSpPr>
        <p:spPr/>
        <p:txBody>
          <a:bodyPr/>
          <a:lstStyle>
            <a:lvl1pPr>
              <a:defRPr/>
            </a:lvl1pPr>
          </a:lstStyle>
          <a:p>
            <a:pPr>
              <a:buClr>
                <a:srgbClr val="E2D700"/>
              </a:buClr>
              <a:defRPr/>
            </a:pPr>
            <a:fld id="{9298ACD6-B475-49A2-95FC-C31A86BBE1C9}"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8539033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tr-TR" smtClean="0"/>
              <a:t>Asıl başlık stili için tıklatın</a:t>
            </a:r>
            <a:endParaRPr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tr-TR" smtClean="0"/>
              <a:t>Asıl alt başlık stilini düzenlemek için tıklatın</a:t>
            </a:r>
            <a:endParaRPr lang="en-US"/>
          </a:p>
        </p:txBody>
      </p:sp>
      <p:sp>
        <p:nvSpPr>
          <p:cNvPr id="4" name="29 Veri Yer Tutucusu"/>
          <p:cNvSpPr>
            <a:spLocks noGrp="1"/>
          </p:cNvSpPr>
          <p:nvPr>
            <p:ph type="dt" sz="half" idx="10"/>
          </p:nvPr>
        </p:nvSpPr>
        <p:spPr/>
        <p:txBody>
          <a:bodyPr/>
          <a:lstStyle>
            <a:lvl1pPr>
              <a:defRPr/>
            </a:lvl1pPr>
          </a:lstStyle>
          <a:p>
            <a:pPr>
              <a:buClr>
                <a:srgbClr val="E2D700"/>
              </a:buClr>
              <a:defRPr/>
            </a:pPr>
            <a:r>
              <a:rPr lang="tr-TR" smtClean="0">
                <a:solidFill>
                  <a:srgbClr val="DBF5F9">
                    <a:shade val="90000"/>
                  </a:srgbClr>
                </a:solidFill>
              </a:rPr>
              <a:t>2/14/0</a:t>
            </a:r>
            <a:endParaRPr lang="en-US">
              <a:solidFill>
                <a:srgbClr val="DBF5F9">
                  <a:shade val="90000"/>
                </a:srgbClr>
              </a:solidFill>
            </a:endParaRPr>
          </a:p>
        </p:txBody>
      </p:sp>
      <p:sp>
        <p:nvSpPr>
          <p:cNvPr id="5" name="18 Altbilgi Yer Tutucusu"/>
          <p:cNvSpPr>
            <a:spLocks noGrp="1"/>
          </p:cNvSpPr>
          <p:nvPr>
            <p:ph type="ftr" sz="quarter" idx="11"/>
          </p:nvPr>
        </p:nvSpPr>
        <p:spPr/>
        <p:txBody>
          <a:bodyPr/>
          <a:lstStyle>
            <a:lvl1pPr>
              <a:defRPr/>
            </a:lvl1pPr>
          </a:lstStyle>
          <a:p>
            <a:pPr>
              <a:buClr>
                <a:srgbClr val="E2D700"/>
              </a:buClr>
              <a:defRPr/>
            </a:pPr>
            <a:r>
              <a:rPr lang="en-US">
                <a:solidFill>
                  <a:srgbClr val="DBF5F9">
                    <a:shade val="90000"/>
                  </a:srgbClr>
                </a:solidFill>
              </a:rPr>
              <a:t>Fujitsu Systems Business of America</a:t>
            </a:r>
          </a:p>
        </p:txBody>
      </p:sp>
      <p:sp>
        <p:nvSpPr>
          <p:cNvPr id="6" name="26 Slayt Numarası Yer Tutucusu"/>
          <p:cNvSpPr>
            <a:spLocks noGrp="1"/>
          </p:cNvSpPr>
          <p:nvPr>
            <p:ph type="sldNum" sz="quarter" idx="12"/>
          </p:nvPr>
        </p:nvSpPr>
        <p:spPr/>
        <p:txBody>
          <a:bodyPr/>
          <a:lstStyle>
            <a:lvl1pPr>
              <a:defRPr/>
            </a:lvl1pPr>
          </a:lstStyle>
          <a:p>
            <a:pPr>
              <a:buClr>
                <a:srgbClr val="E2D700"/>
              </a:buClr>
              <a:defRPr/>
            </a:pPr>
            <a:fld id="{8777AB2A-9762-4D7B-9E4B-E9DC53A3FD35}" type="slidenum">
              <a:rPr lang="en-US">
                <a:solidFill>
                  <a:srgbClr val="DBF5F9">
                    <a:shade val="90000"/>
                  </a:srgbClr>
                </a:solidFill>
              </a:rPr>
              <a:pPr>
                <a:buClr>
                  <a:srgbClr val="E2D700"/>
                </a:buClr>
                <a:defRPr/>
              </a:pPr>
              <a:t>‹#›</a:t>
            </a:fld>
            <a:endParaRPr lang="en-US">
              <a:solidFill>
                <a:srgbClr val="DBF5F9">
                  <a:shade val="90000"/>
                </a:srgbClr>
              </a:solidFill>
            </a:endParaRPr>
          </a:p>
        </p:txBody>
      </p:sp>
    </p:spTree>
    <p:extLst>
      <p:ext uri="{BB962C8B-B14F-4D97-AF65-F5344CB8AC3E}">
        <p14:creationId xmlns:p14="http://schemas.microsoft.com/office/powerpoint/2010/main" val="3034072093"/>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9C299307-4451-48FC-A5B5-8857A6D1DAD4}"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3386993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tr-TR" smtClean="0"/>
              <a:t>Asıl başlık stili için tıklatın</a:t>
            </a:r>
            <a:endParaRPr lang="en-US"/>
          </a:p>
        </p:txBody>
      </p:sp>
      <p:sp>
        <p:nvSpPr>
          <p:cNvPr id="3" name="2 Metin Yer Tutucusu"/>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DBF5F9">
                    <a:shade val="90000"/>
                  </a:srgbClr>
                </a:solidFill>
              </a:rPr>
              <a:t>2/14/0</a:t>
            </a:r>
            <a:endParaRPr lang="en-US">
              <a:solidFill>
                <a:srgbClr val="DBF5F9">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DBF5F9">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F6FA7DBC-E399-4199-9A56-D370C39BB217}" type="slidenum">
              <a:rPr lang="en-US">
                <a:solidFill>
                  <a:srgbClr val="DBF5F9">
                    <a:shade val="90000"/>
                  </a:srgbClr>
                </a:solidFill>
              </a:rPr>
              <a:pPr>
                <a:buClr>
                  <a:srgbClr val="E2D700"/>
                </a:buClr>
                <a:defRPr/>
              </a:pPr>
              <a:t>‹#›</a:t>
            </a:fld>
            <a:endParaRPr lang="en-US">
              <a:solidFill>
                <a:srgbClr val="DBF5F9">
                  <a:shade val="90000"/>
                </a:srgbClr>
              </a:solidFill>
            </a:endParaRPr>
          </a:p>
        </p:txBody>
      </p:sp>
    </p:spTree>
    <p:extLst>
      <p:ext uri="{BB962C8B-B14F-4D97-AF65-F5344CB8AC3E}">
        <p14:creationId xmlns:p14="http://schemas.microsoft.com/office/powerpoint/2010/main" val="2501338973"/>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lang="tr-TR" smtClean="0"/>
              <a:t>Asıl başlık stili için tıklatın</a:t>
            </a:r>
            <a:endParaRPr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6"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7" name="6 Slayt Numarası Yer Tutucusu"/>
          <p:cNvSpPr>
            <a:spLocks noGrp="1"/>
          </p:cNvSpPr>
          <p:nvPr>
            <p:ph type="sldNum" sz="quarter" idx="12"/>
          </p:nvPr>
        </p:nvSpPr>
        <p:spPr/>
        <p:txBody>
          <a:bodyPr/>
          <a:lstStyle>
            <a:lvl1pPr>
              <a:defRPr/>
            </a:lvl1pPr>
          </a:lstStyle>
          <a:p>
            <a:pPr>
              <a:buClr>
                <a:srgbClr val="E2D700"/>
              </a:buClr>
              <a:defRPr/>
            </a:pPr>
            <a:fld id="{CABD1290-2E94-4D20-8BAD-971E1128D5A7}"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225062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lang="tr-TR" smtClean="0"/>
              <a:t>Asıl başlık stili için tıklatın</a:t>
            </a:r>
            <a:endParaRPr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vl1pPr>
          </a:lstStyle>
          <a:p>
            <a:pPr>
              <a:defRPr/>
            </a:pPr>
            <a:r>
              <a:rPr lang="tr-TR" smtClean="0"/>
              <a:t>2/14/01</a:t>
            </a:r>
            <a:endParaRPr lang="en-US"/>
          </a:p>
        </p:txBody>
      </p:sp>
      <p:sp>
        <p:nvSpPr>
          <p:cNvPr id="6" name="5 Altbilgi Yer Tutucusu"/>
          <p:cNvSpPr>
            <a:spLocks noGrp="1"/>
          </p:cNvSpPr>
          <p:nvPr>
            <p:ph type="ftr" sz="quarter" idx="11"/>
          </p:nvPr>
        </p:nvSpPr>
        <p:spPr/>
        <p:txBody>
          <a:bodyPr/>
          <a:lstStyle>
            <a:lvl1pPr>
              <a:defRPr/>
            </a:lvl1pPr>
          </a:lstStyle>
          <a:p>
            <a:pPr>
              <a:defRPr/>
            </a:pPr>
            <a:r>
              <a:rPr lang="en-US"/>
              <a:t>Fujitsu Systems Business of America</a:t>
            </a:r>
          </a:p>
        </p:txBody>
      </p:sp>
      <p:sp>
        <p:nvSpPr>
          <p:cNvPr id="7" name="6 Slayt Numarası Yer Tutucusu"/>
          <p:cNvSpPr>
            <a:spLocks noGrp="1"/>
          </p:cNvSpPr>
          <p:nvPr>
            <p:ph type="sldNum" sz="quarter" idx="12"/>
          </p:nvPr>
        </p:nvSpPr>
        <p:spPr/>
        <p:txBody>
          <a:bodyPr/>
          <a:lstStyle>
            <a:lvl1pPr>
              <a:defRPr/>
            </a:lvl1pPr>
          </a:lstStyle>
          <a:p>
            <a:pPr>
              <a:defRPr/>
            </a:pPr>
            <a:fld id="{9FA6A8CF-9187-42CC-A8DC-30B9494B8846}"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lvl1pPr>
              <a:defRPr/>
            </a:lvl1pPr>
          </a:lstStyle>
          <a:p>
            <a:r>
              <a:rPr lang="tr-TR" smtClean="0"/>
              <a:t>Asıl başlık stili için tıklatın</a:t>
            </a:r>
            <a:endParaRPr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6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8" name="7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9" name="8 Slayt Numarası Yer Tutucusu"/>
          <p:cNvSpPr>
            <a:spLocks noGrp="1"/>
          </p:cNvSpPr>
          <p:nvPr>
            <p:ph type="sldNum" sz="quarter" idx="12"/>
          </p:nvPr>
        </p:nvSpPr>
        <p:spPr/>
        <p:txBody>
          <a:bodyPr/>
          <a:lstStyle>
            <a:lvl1pPr>
              <a:defRPr/>
            </a:lvl1pPr>
          </a:lstStyle>
          <a:p>
            <a:pPr>
              <a:buClr>
                <a:srgbClr val="E2D700"/>
              </a:buClr>
              <a:defRPr/>
            </a:pPr>
            <a:fld id="{FB2869E4-0B84-431C-8060-A48ED6E88EF9}"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16201801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tr-TR" smtClean="0"/>
              <a:t>Asıl başlık stili için tıklatın</a:t>
            </a:r>
            <a:endParaRPr lang="en-US"/>
          </a:p>
        </p:txBody>
      </p:sp>
      <p:sp>
        <p:nvSpPr>
          <p:cNvPr id="3" name="2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4" name="3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5" name="4 Slayt Numarası Yer Tutucusu"/>
          <p:cNvSpPr>
            <a:spLocks noGrp="1"/>
          </p:cNvSpPr>
          <p:nvPr>
            <p:ph type="sldNum" sz="quarter" idx="12"/>
          </p:nvPr>
        </p:nvSpPr>
        <p:spPr/>
        <p:txBody>
          <a:bodyPr/>
          <a:lstStyle>
            <a:lvl1pPr>
              <a:defRPr/>
            </a:lvl1pPr>
          </a:lstStyle>
          <a:p>
            <a:pPr>
              <a:buClr>
                <a:srgbClr val="E2D700"/>
              </a:buClr>
              <a:defRPr/>
            </a:pPr>
            <a:fld id="{3B922C01-E851-43AE-828A-651F66AEC116}"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41486578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3" name="2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4" name="3 Slayt Numarası Yer Tutucusu"/>
          <p:cNvSpPr>
            <a:spLocks noGrp="1"/>
          </p:cNvSpPr>
          <p:nvPr>
            <p:ph type="sldNum" sz="quarter" idx="12"/>
          </p:nvPr>
        </p:nvSpPr>
        <p:spPr/>
        <p:txBody>
          <a:bodyPr/>
          <a:lstStyle>
            <a:lvl1pPr>
              <a:defRPr/>
            </a:lvl1pPr>
          </a:lstStyle>
          <a:p>
            <a:pPr>
              <a:buClr>
                <a:srgbClr val="E2D700"/>
              </a:buClr>
              <a:defRPr/>
            </a:pPr>
            <a:fld id="{54E72113-1F96-4483-AB0F-4F6C8DDACEBB}"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32959277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tr-TR" smtClean="0"/>
              <a:t>Asıl başlık stili için tıklatın</a:t>
            </a:r>
            <a:endParaRPr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6"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7" name="6 Slayt Numarası Yer Tutucusu"/>
          <p:cNvSpPr>
            <a:spLocks noGrp="1"/>
          </p:cNvSpPr>
          <p:nvPr>
            <p:ph type="sldNum" sz="quarter" idx="12"/>
          </p:nvPr>
        </p:nvSpPr>
        <p:spPr/>
        <p:txBody>
          <a:bodyPr/>
          <a:lstStyle>
            <a:lvl1pPr>
              <a:defRPr/>
            </a:lvl1pPr>
          </a:lstStyle>
          <a:p>
            <a:pPr>
              <a:buClr>
                <a:srgbClr val="E2D700"/>
              </a:buClr>
              <a:defRPr/>
            </a:pPr>
            <a:fld id="{4327491C-A26E-47EB-8C9B-91690F403438}"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9239684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5" name="4 Tek Köşesi Kesik ve Yuvarlatılmış Dikdörtgen"/>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buClr>
                <a:srgbClr val="E2D700"/>
              </a:buClr>
              <a:defRPr/>
            </a:pPr>
            <a:endParaRPr lang="en-US">
              <a:solidFill>
                <a:prstClr val="white"/>
              </a:solidFill>
            </a:endParaRPr>
          </a:p>
        </p:txBody>
      </p:sp>
      <p:sp>
        <p:nvSpPr>
          <p:cNvPr id="6" name="5 Dik Üçgen"/>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buClr>
                <a:srgbClr val="E2D700"/>
              </a:buClr>
              <a:defRPr/>
            </a:pPr>
            <a:endParaRPr lang="en-US">
              <a:solidFill>
                <a:prstClr val="white"/>
              </a:solidFill>
            </a:endParaRPr>
          </a:p>
        </p:txBody>
      </p:sp>
      <p:sp>
        <p:nvSpPr>
          <p:cNvPr id="7" name="6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8" name="7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2" name="1 Başlık"/>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tr-TR" smtClean="0"/>
              <a:t>Asıl başlık stili için tıklatın</a:t>
            </a:r>
            <a:endParaRPr lang="en-US"/>
          </a:p>
        </p:txBody>
      </p:sp>
      <p:sp>
        <p:nvSpPr>
          <p:cNvPr id="4" name="3 Metin Yer Tutucusu"/>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tr-TR" smtClean="0"/>
              <a:t>Asıl metin stillerini düzenlemek için tıklatın</a:t>
            </a: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tr-TR" noProof="0" smtClean="0"/>
              <a:t>Resim eklemek için simgeyi tıklatın</a:t>
            </a:r>
            <a:endParaRPr lang="en-US" noProof="0" dirty="0"/>
          </a:p>
        </p:txBody>
      </p:sp>
      <p:sp>
        <p:nvSpPr>
          <p:cNvPr id="9" name="4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10"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11" name="6 Slayt Numarası Yer Tutucusu"/>
          <p:cNvSpPr>
            <a:spLocks noGrp="1"/>
          </p:cNvSpPr>
          <p:nvPr>
            <p:ph type="sldNum" sz="quarter" idx="12"/>
          </p:nvPr>
        </p:nvSpPr>
        <p:spPr>
          <a:xfrm>
            <a:off x="8077200" y="6356350"/>
            <a:ext cx="609600" cy="365125"/>
          </a:xfrm>
        </p:spPr>
        <p:txBody>
          <a:bodyPr/>
          <a:lstStyle>
            <a:lvl1pPr>
              <a:defRPr/>
            </a:lvl1pPr>
          </a:lstStyle>
          <a:p>
            <a:pPr>
              <a:buClr>
                <a:srgbClr val="E2D700"/>
              </a:buClr>
              <a:defRPr/>
            </a:pPr>
            <a:fld id="{F5B5AEB7-712A-4C7E-915C-010FD7AFB940}"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2946698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F7762BA9-16C2-4C2C-97A7-808314A71C99}"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34980108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lang="tr-TR" smtClean="0"/>
              <a:t>Asıl başlık stili için tıklatın</a:t>
            </a:r>
            <a:endParaRPr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96D06C3F-26D4-4DCE-9054-393DAA7F18D1}"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12819849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cSld name="1_Başlık Slaydı">
    <p:spTree>
      <p:nvGrpSpPr>
        <p:cNvPr id="1" name=""/>
        <p:cNvGrpSpPr/>
        <p:nvPr/>
      </p:nvGrpSpPr>
      <p:grpSpPr>
        <a:xfrm>
          <a:off x="0" y="0"/>
          <a:ext cx="0" cy="0"/>
          <a:chOff x="0" y="0"/>
          <a:chExt cx="0" cy="0"/>
        </a:xfrm>
      </p:grpSpPr>
      <p:sp>
        <p:nvSpPr>
          <p:cNvPr id="2" name="Line 17"/>
          <p:cNvSpPr>
            <a:spLocks noChangeShapeType="1"/>
          </p:cNvSpPr>
          <p:nvPr userDrawn="1"/>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a:buClr>
                <a:srgbClr val="E2D700"/>
              </a:buClr>
              <a:defRPr/>
            </a:pPr>
            <a:endParaRPr lang="tr-TR">
              <a:solidFill>
                <a:prstClr val="black"/>
              </a:solidFill>
              <a:latin typeface="Arial" charset="0"/>
            </a:endParaRPr>
          </a:p>
        </p:txBody>
      </p:sp>
      <p:sp>
        <p:nvSpPr>
          <p:cNvPr id="3" name="Arc 10"/>
          <p:cNvSpPr>
            <a:spLocks/>
          </p:cNvSpPr>
          <p:nvPr userDrawn="1"/>
        </p:nvSpPr>
        <p:spPr bwMode="auto">
          <a:xfrm>
            <a:off x="0" y="842963"/>
            <a:ext cx="2897188" cy="60150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bg1"/>
              </a:gs>
              <a:gs pos="100000">
                <a:schemeClr val="accent2"/>
              </a:gs>
            </a:gsLst>
            <a:lin ang="5400000" scaled="1"/>
          </a:gradFill>
          <a:ln w="9525">
            <a:noFill/>
            <a:round/>
            <a:headEnd type="none" w="sm" len="sm"/>
            <a:tailEnd type="none" w="sm" len="sm"/>
          </a:ln>
          <a:effectLst/>
        </p:spPr>
        <p:txBody>
          <a:bodyPr/>
          <a:lstStyle/>
          <a:p>
            <a:pPr>
              <a:spcBef>
                <a:spcPct val="0"/>
              </a:spcBef>
              <a:buClrTx/>
              <a:buSzTx/>
              <a:buFontTx/>
              <a:buNone/>
              <a:defRPr/>
            </a:pPr>
            <a:endParaRPr kumimoji="1" lang="tr-TR" sz="2400">
              <a:solidFill>
                <a:prstClr val="black"/>
              </a:solidFill>
              <a:latin typeface="Times New Roman" pitchFamily="18" charset="0"/>
            </a:endParaRPr>
          </a:p>
        </p:txBody>
      </p:sp>
      <p:pic>
        <p:nvPicPr>
          <p:cNvPr id="4" name="Picture 16" descr="C:\My Documents\FSBAMGMT\Presentations\Network Security Presentation 2001-02-22\Fujitsu Logo 2.gif"/>
          <p:cNvPicPr>
            <a:picLocks noChangeAspect="1" noChangeArrowheads="1"/>
          </p:cNvPicPr>
          <p:nvPr userDrawn="1"/>
        </p:nvPicPr>
        <p:blipFill>
          <a:blip r:embed="rId2" cstate="print"/>
          <a:srcRect/>
          <a:stretch>
            <a:fillRect/>
          </a:stretch>
        </p:blipFill>
        <p:spPr bwMode="auto">
          <a:xfrm>
            <a:off x="381000" y="152400"/>
            <a:ext cx="1219200" cy="554038"/>
          </a:xfrm>
          <a:prstGeom prst="rect">
            <a:avLst/>
          </a:prstGeom>
          <a:noFill/>
          <a:ln w="9525">
            <a:noFill/>
            <a:miter lim="800000"/>
            <a:headEnd/>
            <a:tailEnd/>
          </a:ln>
        </p:spPr>
      </p:pic>
      <p:sp>
        <p:nvSpPr>
          <p:cNvPr id="5" name="Line 18"/>
          <p:cNvSpPr>
            <a:spLocks noChangeShapeType="1"/>
          </p:cNvSpPr>
          <p:nvPr userDrawn="1"/>
        </p:nvSpPr>
        <p:spPr bwMode="auto">
          <a:xfrm>
            <a:off x="152400" y="1708150"/>
            <a:ext cx="9147175" cy="0"/>
          </a:xfrm>
          <a:prstGeom prst="line">
            <a:avLst/>
          </a:prstGeom>
          <a:noFill/>
          <a:ln w="12700" cap="sq">
            <a:solidFill>
              <a:schemeClr val="bg2"/>
            </a:solidFill>
            <a:round/>
            <a:headEnd type="none" w="sm" len="sm"/>
            <a:tailEnd type="none" w="sm" len="sm"/>
          </a:ln>
          <a:effectLst/>
        </p:spPr>
        <p:txBody>
          <a:bodyPr/>
          <a:lstStyle/>
          <a:p>
            <a:pPr>
              <a:buClr>
                <a:srgbClr val="E2D700"/>
              </a:buClr>
              <a:defRPr/>
            </a:pPr>
            <a:endParaRPr lang="tr-TR">
              <a:solidFill>
                <a:prstClr val="black"/>
              </a:solidFill>
              <a:latin typeface="Arial" charset="0"/>
            </a:endParaRPr>
          </a:p>
        </p:txBody>
      </p:sp>
      <p:sp>
        <p:nvSpPr>
          <p:cNvPr id="6" name="Arc 19"/>
          <p:cNvSpPr>
            <a:spLocks/>
          </p:cNvSpPr>
          <p:nvPr userDrawn="1"/>
        </p:nvSpPr>
        <p:spPr bwMode="auto">
          <a:xfrm>
            <a:off x="152400" y="842963"/>
            <a:ext cx="2897188" cy="60150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bg1"/>
              </a:gs>
              <a:gs pos="100000">
                <a:schemeClr val="accent2"/>
              </a:gs>
            </a:gsLst>
            <a:lin ang="5400000" scaled="1"/>
          </a:gradFill>
          <a:ln w="9525">
            <a:noFill/>
            <a:round/>
            <a:headEnd type="none" w="sm" len="sm"/>
            <a:tailEnd type="none" w="sm" len="sm"/>
          </a:ln>
          <a:effectLst/>
        </p:spPr>
        <p:txBody>
          <a:bodyPr/>
          <a:lstStyle/>
          <a:p>
            <a:pPr>
              <a:spcBef>
                <a:spcPct val="0"/>
              </a:spcBef>
              <a:buClrTx/>
              <a:buSzTx/>
              <a:buFontTx/>
              <a:buNone/>
              <a:defRPr/>
            </a:pPr>
            <a:endParaRPr kumimoji="1" lang="tr-TR" sz="2400">
              <a:solidFill>
                <a:prstClr val="black"/>
              </a:solidFill>
              <a:latin typeface="Times New Roman" pitchFamily="18" charset="0"/>
            </a:endParaRPr>
          </a:p>
        </p:txBody>
      </p:sp>
      <p:sp>
        <p:nvSpPr>
          <p:cNvPr id="7" name="Rectangle 13"/>
          <p:cNvSpPr>
            <a:spLocks noGrp="1" noChangeArrowheads="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8" name="Rectangle 15"/>
          <p:cNvSpPr>
            <a:spLocks noGrp="1" noChangeArrowheads="1"/>
          </p:cNvSpPr>
          <p:nvPr>
            <p:ph type="sldNum" sz="quarter" idx="11"/>
          </p:nvPr>
        </p:nvSpPr>
        <p:spPr/>
        <p:txBody>
          <a:bodyPr/>
          <a:lstStyle>
            <a:lvl1pPr>
              <a:defRPr/>
            </a:lvl1pPr>
          </a:lstStyle>
          <a:p>
            <a:pPr>
              <a:buClr>
                <a:srgbClr val="E2D700"/>
              </a:buClr>
              <a:defRPr/>
            </a:pPr>
            <a:fld id="{9298ACD6-B475-49A2-95FC-C31A86BBE1C9}"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36188768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tr-TR" smtClean="0"/>
              <a:t>Asıl başlık stili için tıklatın</a:t>
            </a:r>
            <a:endParaRPr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tr-TR" smtClean="0"/>
              <a:t>Asıl alt başlık stilini düzenlemek için tıklatın</a:t>
            </a:r>
            <a:endParaRPr lang="en-US"/>
          </a:p>
        </p:txBody>
      </p:sp>
      <p:sp>
        <p:nvSpPr>
          <p:cNvPr id="4" name="29 Veri Yer Tutucusu"/>
          <p:cNvSpPr>
            <a:spLocks noGrp="1"/>
          </p:cNvSpPr>
          <p:nvPr>
            <p:ph type="dt" sz="half" idx="10"/>
          </p:nvPr>
        </p:nvSpPr>
        <p:spPr/>
        <p:txBody>
          <a:bodyPr/>
          <a:lstStyle>
            <a:lvl1pPr>
              <a:defRPr/>
            </a:lvl1pPr>
          </a:lstStyle>
          <a:p>
            <a:pPr>
              <a:buClr>
                <a:srgbClr val="E2D700"/>
              </a:buClr>
              <a:defRPr/>
            </a:pPr>
            <a:r>
              <a:rPr lang="tr-TR" smtClean="0">
                <a:solidFill>
                  <a:srgbClr val="DBF5F9">
                    <a:shade val="90000"/>
                  </a:srgbClr>
                </a:solidFill>
              </a:rPr>
              <a:t>2/14/01</a:t>
            </a:r>
            <a:endParaRPr lang="en-US">
              <a:solidFill>
                <a:srgbClr val="DBF5F9">
                  <a:shade val="90000"/>
                </a:srgbClr>
              </a:solidFill>
            </a:endParaRPr>
          </a:p>
        </p:txBody>
      </p:sp>
      <p:sp>
        <p:nvSpPr>
          <p:cNvPr id="5" name="18 Altbilgi Yer Tutucusu"/>
          <p:cNvSpPr>
            <a:spLocks noGrp="1"/>
          </p:cNvSpPr>
          <p:nvPr>
            <p:ph type="ftr" sz="quarter" idx="11"/>
          </p:nvPr>
        </p:nvSpPr>
        <p:spPr/>
        <p:txBody>
          <a:bodyPr/>
          <a:lstStyle>
            <a:lvl1pPr>
              <a:defRPr/>
            </a:lvl1pPr>
          </a:lstStyle>
          <a:p>
            <a:pPr>
              <a:buClr>
                <a:srgbClr val="E2D700"/>
              </a:buClr>
              <a:defRPr/>
            </a:pPr>
            <a:r>
              <a:rPr lang="en-US">
                <a:solidFill>
                  <a:srgbClr val="DBF5F9">
                    <a:shade val="90000"/>
                  </a:srgbClr>
                </a:solidFill>
              </a:rPr>
              <a:t>Fujitsu Systems Business of America</a:t>
            </a:r>
          </a:p>
        </p:txBody>
      </p:sp>
      <p:sp>
        <p:nvSpPr>
          <p:cNvPr id="6" name="26 Slayt Numarası Yer Tutucusu"/>
          <p:cNvSpPr>
            <a:spLocks noGrp="1"/>
          </p:cNvSpPr>
          <p:nvPr>
            <p:ph type="sldNum" sz="quarter" idx="12"/>
          </p:nvPr>
        </p:nvSpPr>
        <p:spPr/>
        <p:txBody>
          <a:bodyPr/>
          <a:lstStyle>
            <a:lvl1pPr>
              <a:defRPr/>
            </a:lvl1pPr>
          </a:lstStyle>
          <a:p>
            <a:pPr>
              <a:buClr>
                <a:srgbClr val="E2D700"/>
              </a:buClr>
              <a:defRPr/>
            </a:pPr>
            <a:fld id="{83AEB588-B06C-48BF-B7C9-483CA2738552}" type="slidenum">
              <a:rPr lang="en-US">
                <a:solidFill>
                  <a:srgbClr val="DBF5F9">
                    <a:shade val="90000"/>
                  </a:srgbClr>
                </a:solidFill>
              </a:rPr>
              <a:pPr>
                <a:buClr>
                  <a:srgbClr val="E2D700"/>
                </a:buClr>
                <a:defRPr/>
              </a:pPr>
              <a:t>‹#›</a:t>
            </a:fld>
            <a:endParaRPr lang="en-US">
              <a:solidFill>
                <a:srgbClr val="DBF5F9">
                  <a:shade val="90000"/>
                </a:srgbClr>
              </a:solidFill>
            </a:endParaRPr>
          </a:p>
        </p:txBody>
      </p:sp>
    </p:spTree>
    <p:extLst>
      <p:ext uri="{BB962C8B-B14F-4D97-AF65-F5344CB8AC3E}">
        <p14:creationId xmlns:p14="http://schemas.microsoft.com/office/powerpoint/2010/main" val="2677226642"/>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2/14/01</a:t>
            </a:r>
            <a:endParaRPr lang="en-US">
              <a:solidFill>
                <a:srgbClr val="04617B">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B81A00EA-A30A-4C8C-A8FE-F2E6FCEB6F5A}"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4121577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lvl1pPr>
              <a:defRPr/>
            </a:lvl1pPr>
          </a:lstStyle>
          <a:p>
            <a:r>
              <a:rPr lang="tr-TR" smtClean="0"/>
              <a:t>Asıl başlık stili için tıklatın</a:t>
            </a:r>
            <a:endParaRPr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6 Veri Yer Tutucusu"/>
          <p:cNvSpPr>
            <a:spLocks noGrp="1"/>
          </p:cNvSpPr>
          <p:nvPr>
            <p:ph type="dt" sz="half" idx="10"/>
          </p:nvPr>
        </p:nvSpPr>
        <p:spPr/>
        <p:txBody>
          <a:bodyPr/>
          <a:lstStyle>
            <a:lvl1pPr>
              <a:defRPr/>
            </a:lvl1pPr>
          </a:lstStyle>
          <a:p>
            <a:pPr>
              <a:defRPr/>
            </a:pPr>
            <a:r>
              <a:rPr lang="tr-TR" smtClean="0"/>
              <a:t>2/14/01</a:t>
            </a:r>
            <a:endParaRPr lang="en-US"/>
          </a:p>
        </p:txBody>
      </p:sp>
      <p:sp>
        <p:nvSpPr>
          <p:cNvPr id="8" name="7 Altbilgi Yer Tutucusu"/>
          <p:cNvSpPr>
            <a:spLocks noGrp="1"/>
          </p:cNvSpPr>
          <p:nvPr>
            <p:ph type="ftr" sz="quarter" idx="11"/>
          </p:nvPr>
        </p:nvSpPr>
        <p:spPr/>
        <p:txBody>
          <a:bodyPr/>
          <a:lstStyle>
            <a:lvl1pPr>
              <a:defRPr/>
            </a:lvl1pPr>
          </a:lstStyle>
          <a:p>
            <a:pPr>
              <a:defRPr/>
            </a:pPr>
            <a:r>
              <a:rPr lang="en-US"/>
              <a:t>Fujitsu Systems Business of America</a:t>
            </a:r>
          </a:p>
        </p:txBody>
      </p:sp>
      <p:sp>
        <p:nvSpPr>
          <p:cNvPr id="9" name="8 Slayt Numarası Yer Tutucusu"/>
          <p:cNvSpPr>
            <a:spLocks noGrp="1"/>
          </p:cNvSpPr>
          <p:nvPr>
            <p:ph type="sldNum" sz="quarter" idx="12"/>
          </p:nvPr>
        </p:nvSpPr>
        <p:spPr/>
        <p:txBody>
          <a:bodyPr/>
          <a:lstStyle>
            <a:lvl1pPr>
              <a:defRPr/>
            </a:lvl1pPr>
          </a:lstStyle>
          <a:p>
            <a:pPr>
              <a:defRPr/>
            </a:pPr>
            <a:fld id="{199806BC-308F-4D31-96D9-C45FA2C2D6C0}"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tr-TR" smtClean="0"/>
              <a:t>Asıl başlık stili için tıklatın</a:t>
            </a:r>
            <a:endParaRPr lang="en-US"/>
          </a:p>
        </p:txBody>
      </p:sp>
      <p:sp>
        <p:nvSpPr>
          <p:cNvPr id="3" name="2 Metin Yer Tutucusu"/>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DBF5F9">
                    <a:shade val="90000"/>
                  </a:srgbClr>
                </a:solidFill>
              </a:rPr>
              <a:t>2/14/01</a:t>
            </a:r>
            <a:endParaRPr lang="en-US">
              <a:solidFill>
                <a:srgbClr val="DBF5F9">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DBF5F9">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D542EDEA-F636-4205-BBB1-29737F126A24}" type="slidenum">
              <a:rPr lang="en-US">
                <a:solidFill>
                  <a:srgbClr val="DBF5F9">
                    <a:shade val="90000"/>
                  </a:srgbClr>
                </a:solidFill>
              </a:rPr>
              <a:pPr>
                <a:buClr>
                  <a:srgbClr val="E2D700"/>
                </a:buClr>
                <a:defRPr/>
              </a:pPr>
              <a:t>‹#›</a:t>
            </a:fld>
            <a:endParaRPr lang="en-US">
              <a:solidFill>
                <a:srgbClr val="DBF5F9">
                  <a:shade val="90000"/>
                </a:srgbClr>
              </a:solidFill>
            </a:endParaRPr>
          </a:p>
        </p:txBody>
      </p:sp>
    </p:spTree>
    <p:extLst>
      <p:ext uri="{BB962C8B-B14F-4D97-AF65-F5344CB8AC3E}">
        <p14:creationId xmlns:p14="http://schemas.microsoft.com/office/powerpoint/2010/main" val="1107499965"/>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lang="tr-TR" smtClean="0"/>
              <a:t>Asıl başlık stili için tıklatın</a:t>
            </a:r>
            <a:endParaRPr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2/14/01</a:t>
            </a:r>
            <a:endParaRPr lang="en-US">
              <a:solidFill>
                <a:srgbClr val="04617B">
                  <a:shade val="90000"/>
                </a:srgbClr>
              </a:solidFill>
            </a:endParaRPr>
          </a:p>
        </p:txBody>
      </p:sp>
      <p:sp>
        <p:nvSpPr>
          <p:cNvPr id="6"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7" name="6 Slayt Numarası Yer Tutucusu"/>
          <p:cNvSpPr>
            <a:spLocks noGrp="1"/>
          </p:cNvSpPr>
          <p:nvPr>
            <p:ph type="sldNum" sz="quarter" idx="12"/>
          </p:nvPr>
        </p:nvSpPr>
        <p:spPr/>
        <p:txBody>
          <a:bodyPr/>
          <a:lstStyle>
            <a:lvl1pPr>
              <a:defRPr/>
            </a:lvl1pPr>
          </a:lstStyle>
          <a:p>
            <a:pPr>
              <a:buClr>
                <a:srgbClr val="E2D700"/>
              </a:buClr>
              <a:defRPr/>
            </a:pPr>
            <a:fld id="{9FA6A8CF-9187-42CC-A8DC-30B9494B8846}"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72390624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lvl1pPr>
              <a:defRPr/>
            </a:lvl1pPr>
          </a:lstStyle>
          <a:p>
            <a:r>
              <a:rPr lang="tr-TR" smtClean="0"/>
              <a:t>Asıl başlık stili için tıklatın</a:t>
            </a:r>
            <a:endParaRPr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6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2/14/01</a:t>
            </a:r>
            <a:endParaRPr lang="en-US">
              <a:solidFill>
                <a:srgbClr val="04617B">
                  <a:shade val="90000"/>
                </a:srgbClr>
              </a:solidFill>
            </a:endParaRPr>
          </a:p>
        </p:txBody>
      </p:sp>
      <p:sp>
        <p:nvSpPr>
          <p:cNvPr id="8" name="7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9" name="8 Slayt Numarası Yer Tutucusu"/>
          <p:cNvSpPr>
            <a:spLocks noGrp="1"/>
          </p:cNvSpPr>
          <p:nvPr>
            <p:ph type="sldNum" sz="quarter" idx="12"/>
          </p:nvPr>
        </p:nvSpPr>
        <p:spPr/>
        <p:txBody>
          <a:bodyPr/>
          <a:lstStyle>
            <a:lvl1pPr>
              <a:defRPr/>
            </a:lvl1pPr>
          </a:lstStyle>
          <a:p>
            <a:pPr>
              <a:buClr>
                <a:srgbClr val="E2D700"/>
              </a:buClr>
              <a:defRPr/>
            </a:pPr>
            <a:fld id="{199806BC-308F-4D31-96D9-C45FA2C2D6C0}"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301407247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tr-TR" smtClean="0"/>
              <a:t>Asıl başlık stili için tıklatın</a:t>
            </a:r>
            <a:endParaRPr lang="en-US"/>
          </a:p>
        </p:txBody>
      </p:sp>
      <p:sp>
        <p:nvSpPr>
          <p:cNvPr id="3" name="2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2/14/01</a:t>
            </a:r>
            <a:endParaRPr lang="en-US">
              <a:solidFill>
                <a:srgbClr val="04617B">
                  <a:shade val="90000"/>
                </a:srgbClr>
              </a:solidFill>
            </a:endParaRPr>
          </a:p>
        </p:txBody>
      </p:sp>
      <p:sp>
        <p:nvSpPr>
          <p:cNvPr id="4" name="3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5" name="4 Slayt Numarası Yer Tutucusu"/>
          <p:cNvSpPr>
            <a:spLocks noGrp="1"/>
          </p:cNvSpPr>
          <p:nvPr>
            <p:ph type="sldNum" sz="quarter" idx="12"/>
          </p:nvPr>
        </p:nvSpPr>
        <p:spPr/>
        <p:txBody>
          <a:bodyPr/>
          <a:lstStyle>
            <a:lvl1pPr>
              <a:defRPr/>
            </a:lvl1pPr>
          </a:lstStyle>
          <a:p>
            <a:pPr>
              <a:buClr>
                <a:srgbClr val="E2D700"/>
              </a:buClr>
              <a:defRPr/>
            </a:pPr>
            <a:fld id="{2E08C391-2786-41AA-B38E-64EF666C0E5C}"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6157631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2/14/01</a:t>
            </a:r>
            <a:endParaRPr lang="en-US">
              <a:solidFill>
                <a:srgbClr val="04617B">
                  <a:shade val="90000"/>
                </a:srgbClr>
              </a:solidFill>
            </a:endParaRPr>
          </a:p>
        </p:txBody>
      </p:sp>
      <p:sp>
        <p:nvSpPr>
          <p:cNvPr id="3" name="2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4" name="3 Slayt Numarası Yer Tutucusu"/>
          <p:cNvSpPr>
            <a:spLocks noGrp="1"/>
          </p:cNvSpPr>
          <p:nvPr>
            <p:ph type="sldNum" sz="quarter" idx="12"/>
          </p:nvPr>
        </p:nvSpPr>
        <p:spPr/>
        <p:txBody>
          <a:bodyPr/>
          <a:lstStyle>
            <a:lvl1pPr>
              <a:defRPr/>
            </a:lvl1pPr>
          </a:lstStyle>
          <a:p>
            <a:pPr>
              <a:buClr>
                <a:srgbClr val="E2D700"/>
              </a:buClr>
              <a:defRPr/>
            </a:pPr>
            <a:fld id="{AE4F3CC7-05D8-44E3-AF75-CA7BCAB4FAE1}"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6632525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tr-TR" smtClean="0"/>
              <a:t>Asıl başlık stili için tıklatın</a:t>
            </a:r>
            <a:endParaRPr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2/14/01</a:t>
            </a:r>
            <a:endParaRPr lang="en-US">
              <a:solidFill>
                <a:srgbClr val="04617B">
                  <a:shade val="90000"/>
                </a:srgbClr>
              </a:solidFill>
            </a:endParaRPr>
          </a:p>
        </p:txBody>
      </p:sp>
      <p:sp>
        <p:nvSpPr>
          <p:cNvPr id="6"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7" name="6 Slayt Numarası Yer Tutucusu"/>
          <p:cNvSpPr>
            <a:spLocks noGrp="1"/>
          </p:cNvSpPr>
          <p:nvPr>
            <p:ph type="sldNum" sz="quarter" idx="12"/>
          </p:nvPr>
        </p:nvSpPr>
        <p:spPr/>
        <p:txBody>
          <a:bodyPr/>
          <a:lstStyle>
            <a:lvl1pPr>
              <a:defRPr/>
            </a:lvl1pPr>
          </a:lstStyle>
          <a:p>
            <a:pPr>
              <a:buClr>
                <a:srgbClr val="E2D700"/>
              </a:buClr>
              <a:defRPr/>
            </a:pPr>
            <a:fld id="{CE9CFEC4-F7B4-495A-95C2-2DA9732ADA15}"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8324785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5" name="4 Tek Köşesi Kesik ve Yuvarlatılmış Dikdörtgen"/>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buClr>
                <a:srgbClr val="E2D700"/>
              </a:buClr>
              <a:defRPr/>
            </a:pPr>
            <a:endParaRPr lang="en-US">
              <a:solidFill>
                <a:prstClr val="white"/>
              </a:solidFill>
            </a:endParaRPr>
          </a:p>
        </p:txBody>
      </p:sp>
      <p:sp>
        <p:nvSpPr>
          <p:cNvPr id="6" name="5 Dik Üçgen"/>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buClr>
                <a:srgbClr val="E2D700"/>
              </a:buClr>
              <a:defRPr/>
            </a:pPr>
            <a:endParaRPr lang="en-US">
              <a:solidFill>
                <a:prstClr val="white"/>
              </a:solidFill>
            </a:endParaRPr>
          </a:p>
        </p:txBody>
      </p:sp>
      <p:sp>
        <p:nvSpPr>
          <p:cNvPr id="7" name="6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8" name="7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2" name="1 Başlık"/>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tr-TR" smtClean="0"/>
              <a:t>Asıl başlık stili için tıklatın</a:t>
            </a:r>
            <a:endParaRPr lang="en-US"/>
          </a:p>
        </p:txBody>
      </p:sp>
      <p:sp>
        <p:nvSpPr>
          <p:cNvPr id="4" name="3 Metin Yer Tutucusu"/>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tr-TR" smtClean="0"/>
              <a:t>Asıl metin stillerini düzenlemek için tıklatın</a:t>
            </a: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tr-TR" noProof="0" smtClean="0"/>
              <a:t>Resim eklemek için simgeyi tıklatın</a:t>
            </a:r>
            <a:endParaRPr lang="en-US" noProof="0" dirty="0"/>
          </a:p>
        </p:txBody>
      </p:sp>
      <p:sp>
        <p:nvSpPr>
          <p:cNvPr id="9" name="4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2/14/01</a:t>
            </a:r>
            <a:endParaRPr lang="en-US">
              <a:solidFill>
                <a:srgbClr val="04617B">
                  <a:shade val="90000"/>
                </a:srgbClr>
              </a:solidFill>
            </a:endParaRPr>
          </a:p>
        </p:txBody>
      </p:sp>
      <p:sp>
        <p:nvSpPr>
          <p:cNvPr id="10"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11" name="6 Slayt Numarası Yer Tutucusu"/>
          <p:cNvSpPr>
            <a:spLocks noGrp="1"/>
          </p:cNvSpPr>
          <p:nvPr>
            <p:ph type="sldNum" sz="quarter" idx="12"/>
          </p:nvPr>
        </p:nvSpPr>
        <p:spPr>
          <a:xfrm>
            <a:off x="8077200" y="6356350"/>
            <a:ext cx="609600" cy="365125"/>
          </a:xfrm>
        </p:spPr>
        <p:txBody>
          <a:bodyPr/>
          <a:lstStyle>
            <a:lvl1pPr>
              <a:defRPr/>
            </a:lvl1pPr>
          </a:lstStyle>
          <a:p>
            <a:pPr>
              <a:buClr>
                <a:srgbClr val="E2D700"/>
              </a:buClr>
              <a:defRPr/>
            </a:pPr>
            <a:fld id="{B4EFA714-4C28-4C56-A389-846C72FABF3A}"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816584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2/14/01</a:t>
            </a:r>
            <a:endParaRPr lang="en-US">
              <a:solidFill>
                <a:srgbClr val="04617B">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B0F9513D-094E-47A1-8BC7-D3838326184C}"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6438778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lang="tr-TR" smtClean="0"/>
              <a:t>Asıl başlık stili için tıklatın</a:t>
            </a:r>
            <a:endParaRPr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2/14/01</a:t>
            </a:r>
            <a:endParaRPr lang="en-US">
              <a:solidFill>
                <a:srgbClr val="04617B">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B218592C-861F-4875-AE06-55294A469432}"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135048091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a:t>Asıl başlık stili için tıklatın</a:t>
            </a: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a:t>Asıl alt başlık stilini düzenlemek için tıklatın</a:t>
            </a:r>
          </a:p>
        </p:txBody>
      </p:sp>
      <p:sp>
        <p:nvSpPr>
          <p:cNvPr id="4" name="Slayt Numarası Yer Tutucusu 3"/>
          <p:cNvSpPr>
            <a:spLocks noGrp="1"/>
          </p:cNvSpPr>
          <p:nvPr>
            <p:ph type="sldNum" idx="10"/>
          </p:nvPr>
        </p:nvSpPr>
        <p:spPr/>
        <p:txBody>
          <a:bodyPr/>
          <a:lstStyle>
            <a:lvl1pPr>
              <a:defRPr/>
            </a:lvl1pPr>
          </a:lstStyle>
          <a:p>
            <a:pPr>
              <a:buClr>
                <a:srgbClr val="CCCCFF"/>
              </a:buClr>
            </a:pPr>
            <a:fld id="{974F4A8E-316A-43CD-9614-2850D4C917D0}" type="slidenum">
              <a:rPr lang="en-US" altLang="tr-TR"/>
              <a:pPr>
                <a:buClr>
                  <a:srgbClr val="CCCCFF"/>
                </a:buClr>
              </a:pPr>
              <a:t>‹#›</a:t>
            </a:fld>
            <a:endParaRPr lang="en-US" altLang="tr-TR"/>
          </a:p>
        </p:txBody>
      </p:sp>
    </p:spTree>
    <p:extLst>
      <p:ext uri="{BB962C8B-B14F-4D97-AF65-F5344CB8AC3E}">
        <p14:creationId xmlns:p14="http://schemas.microsoft.com/office/powerpoint/2010/main" val="173906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tr-TR" smtClean="0"/>
              <a:t>Asıl başlık stili için tıklatın</a:t>
            </a:r>
            <a:endParaRPr lang="en-US"/>
          </a:p>
        </p:txBody>
      </p:sp>
      <p:sp>
        <p:nvSpPr>
          <p:cNvPr id="3" name="2 Veri Yer Tutucusu"/>
          <p:cNvSpPr>
            <a:spLocks noGrp="1"/>
          </p:cNvSpPr>
          <p:nvPr>
            <p:ph type="dt" sz="half" idx="10"/>
          </p:nvPr>
        </p:nvSpPr>
        <p:spPr/>
        <p:txBody>
          <a:bodyPr/>
          <a:lstStyle>
            <a:lvl1pPr>
              <a:defRPr/>
            </a:lvl1pPr>
          </a:lstStyle>
          <a:p>
            <a:pPr>
              <a:defRPr/>
            </a:pPr>
            <a:r>
              <a:rPr lang="tr-TR" smtClean="0"/>
              <a:t>2/14/01</a:t>
            </a:r>
            <a:endParaRPr lang="en-US"/>
          </a:p>
        </p:txBody>
      </p:sp>
      <p:sp>
        <p:nvSpPr>
          <p:cNvPr id="4" name="3 Altbilgi Yer Tutucusu"/>
          <p:cNvSpPr>
            <a:spLocks noGrp="1"/>
          </p:cNvSpPr>
          <p:nvPr>
            <p:ph type="ftr" sz="quarter" idx="11"/>
          </p:nvPr>
        </p:nvSpPr>
        <p:spPr/>
        <p:txBody>
          <a:bodyPr/>
          <a:lstStyle>
            <a:lvl1pPr>
              <a:defRPr/>
            </a:lvl1pPr>
          </a:lstStyle>
          <a:p>
            <a:pPr>
              <a:defRPr/>
            </a:pPr>
            <a:r>
              <a:rPr lang="en-US"/>
              <a:t>Fujitsu Systems Business of America</a:t>
            </a:r>
          </a:p>
        </p:txBody>
      </p:sp>
      <p:sp>
        <p:nvSpPr>
          <p:cNvPr id="5" name="4 Slayt Numarası Yer Tutucusu"/>
          <p:cNvSpPr>
            <a:spLocks noGrp="1"/>
          </p:cNvSpPr>
          <p:nvPr>
            <p:ph type="sldNum" sz="quarter" idx="12"/>
          </p:nvPr>
        </p:nvSpPr>
        <p:spPr/>
        <p:txBody>
          <a:bodyPr/>
          <a:lstStyle>
            <a:lvl1pPr>
              <a:defRPr/>
            </a:lvl1pPr>
          </a:lstStyle>
          <a:p>
            <a:pPr>
              <a:defRPr/>
            </a:pPr>
            <a:fld id="{2E08C391-2786-41AA-B38E-64EF666C0E5C}" type="slidenum">
              <a:rPr lang="en-US"/>
              <a:pPr>
                <a:defRPr/>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Slayt Numarası Yer Tutucusu 3"/>
          <p:cNvSpPr>
            <a:spLocks noGrp="1"/>
          </p:cNvSpPr>
          <p:nvPr>
            <p:ph type="sldNum" idx="10"/>
          </p:nvPr>
        </p:nvSpPr>
        <p:spPr/>
        <p:txBody>
          <a:bodyPr/>
          <a:lstStyle>
            <a:lvl1pPr>
              <a:defRPr/>
            </a:lvl1pPr>
          </a:lstStyle>
          <a:p>
            <a:pPr>
              <a:buClr>
                <a:srgbClr val="CCCCFF"/>
              </a:buClr>
            </a:pPr>
            <a:fld id="{34802ECC-D14B-4E0B-B2EF-CDB1B62A03DC}" type="slidenum">
              <a:rPr lang="en-US" altLang="tr-TR"/>
              <a:pPr>
                <a:buClr>
                  <a:srgbClr val="CCCCFF"/>
                </a:buClr>
              </a:pPr>
              <a:t>‹#›</a:t>
            </a:fld>
            <a:endParaRPr lang="en-US" altLang="tr-TR"/>
          </a:p>
        </p:txBody>
      </p:sp>
    </p:spTree>
    <p:extLst>
      <p:ext uri="{BB962C8B-B14F-4D97-AF65-F5344CB8AC3E}">
        <p14:creationId xmlns:p14="http://schemas.microsoft.com/office/powerpoint/2010/main" val="109622013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Slayt Numarası Yer Tutucusu 3"/>
          <p:cNvSpPr>
            <a:spLocks noGrp="1"/>
          </p:cNvSpPr>
          <p:nvPr>
            <p:ph type="sldNum" idx="10"/>
          </p:nvPr>
        </p:nvSpPr>
        <p:spPr/>
        <p:txBody>
          <a:bodyPr/>
          <a:lstStyle>
            <a:lvl1pPr>
              <a:defRPr/>
            </a:lvl1pPr>
          </a:lstStyle>
          <a:p>
            <a:pPr>
              <a:buClr>
                <a:srgbClr val="CCCCFF"/>
              </a:buClr>
            </a:pPr>
            <a:fld id="{2D9D5C04-E2BE-4172-AC63-DB2255CE9D9F}" type="slidenum">
              <a:rPr lang="en-US" altLang="tr-TR"/>
              <a:pPr>
                <a:buClr>
                  <a:srgbClr val="CCCCFF"/>
                </a:buClr>
              </a:pPr>
              <a:t>‹#›</a:t>
            </a:fld>
            <a:endParaRPr lang="en-US" altLang="tr-TR"/>
          </a:p>
        </p:txBody>
      </p:sp>
    </p:spTree>
    <p:extLst>
      <p:ext uri="{BB962C8B-B14F-4D97-AF65-F5344CB8AC3E}">
        <p14:creationId xmlns:p14="http://schemas.microsoft.com/office/powerpoint/2010/main" val="19331474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57200" y="1600200"/>
            <a:ext cx="4033838" cy="4518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643438" y="1600200"/>
            <a:ext cx="4035425" cy="4518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Slayt Numarası Yer Tutucusu 4"/>
          <p:cNvSpPr>
            <a:spLocks noGrp="1"/>
          </p:cNvSpPr>
          <p:nvPr>
            <p:ph type="sldNum" idx="10"/>
          </p:nvPr>
        </p:nvSpPr>
        <p:spPr/>
        <p:txBody>
          <a:bodyPr/>
          <a:lstStyle>
            <a:lvl1pPr>
              <a:defRPr/>
            </a:lvl1pPr>
          </a:lstStyle>
          <a:p>
            <a:pPr>
              <a:buClr>
                <a:srgbClr val="CCCCFF"/>
              </a:buClr>
            </a:pPr>
            <a:fld id="{FB05A330-FC5A-45C4-8E39-3471EDB900E0}" type="slidenum">
              <a:rPr lang="en-US" altLang="tr-TR"/>
              <a:pPr>
                <a:buClr>
                  <a:srgbClr val="CCCCFF"/>
                </a:buClr>
              </a:pPr>
              <a:t>‹#›</a:t>
            </a:fld>
            <a:endParaRPr lang="en-US" altLang="tr-TR"/>
          </a:p>
        </p:txBody>
      </p:sp>
    </p:spTree>
    <p:extLst>
      <p:ext uri="{BB962C8B-B14F-4D97-AF65-F5344CB8AC3E}">
        <p14:creationId xmlns:p14="http://schemas.microsoft.com/office/powerpoint/2010/main" val="62577072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Slayt Numarası Yer Tutucusu 6"/>
          <p:cNvSpPr>
            <a:spLocks noGrp="1"/>
          </p:cNvSpPr>
          <p:nvPr>
            <p:ph type="sldNum" idx="10"/>
          </p:nvPr>
        </p:nvSpPr>
        <p:spPr/>
        <p:txBody>
          <a:bodyPr/>
          <a:lstStyle>
            <a:lvl1pPr>
              <a:defRPr/>
            </a:lvl1pPr>
          </a:lstStyle>
          <a:p>
            <a:pPr>
              <a:buClr>
                <a:srgbClr val="CCCCFF"/>
              </a:buClr>
            </a:pPr>
            <a:fld id="{4CBF8CF9-052C-43EE-9E98-2E85B382245D}" type="slidenum">
              <a:rPr lang="en-US" altLang="tr-TR"/>
              <a:pPr>
                <a:buClr>
                  <a:srgbClr val="CCCCFF"/>
                </a:buClr>
              </a:pPr>
              <a:t>‹#›</a:t>
            </a:fld>
            <a:endParaRPr lang="en-US" altLang="tr-TR"/>
          </a:p>
        </p:txBody>
      </p:sp>
    </p:spTree>
    <p:extLst>
      <p:ext uri="{BB962C8B-B14F-4D97-AF65-F5344CB8AC3E}">
        <p14:creationId xmlns:p14="http://schemas.microsoft.com/office/powerpoint/2010/main" val="355972266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Slayt Numarası Yer Tutucusu 2"/>
          <p:cNvSpPr>
            <a:spLocks noGrp="1"/>
          </p:cNvSpPr>
          <p:nvPr>
            <p:ph type="sldNum" idx="10"/>
          </p:nvPr>
        </p:nvSpPr>
        <p:spPr/>
        <p:txBody>
          <a:bodyPr/>
          <a:lstStyle>
            <a:lvl1pPr>
              <a:defRPr/>
            </a:lvl1pPr>
          </a:lstStyle>
          <a:p>
            <a:pPr>
              <a:buClr>
                <a:srgbClr val="CCCCFF"/>
              </a:buClr>
            </a:pPr>
            <a:fld id="{38C27D6F-83F1-4B17-9EBC-D2980C9CF86A}" type="slidenum">
              <a:rPr lang="en-US" altLang="tr-TR"/>
              <a:pPr>
                <a:buClr>
                  <a:srgbClr val="CCCCFF"/>
                </a:buClr>
              </a:pPr>
              <a:t>‹#›</a:t>
            </a:fld>
            <a:endParaRPr lang="en-US" altLang="tr-TR"/>
          </a:p>
        </p:txBody>
      </p:sp>
    </p:spTree>
    <p:extLst>
      <p:ext uri="{BB962C8B-B14F-4D97-AF65-F5344CB8AC3E}">
        <p14:creationId xmlns:p14="http://schemas.microsoft.com/office/powerpoint/2010/main" val="365033731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Slayt Numarası Yer Tutucusu 1"/>
          <p:cNvSpPr>
            <a:spLocks noGrp="1"/>
          </p:cNvSpPr>
          <p:nvPr>
            <p:ph type="sldNum" idx="10"/>
          </p:nvPr>
        </p:nvSpPr>
        <p:spPr/>
        <p:txBody>
          <a:bodyPr/>
          <a:lstStyle>
            <a:lvl1pPr>
              <a:defRPr/>
            </a:lvl1pPr>
          </a:lstStyle>
          <a:p>
            <a:pPr>
              <a:buClr>
                <a:srgbClr val="CCCCFF"/>
              </a:buClr>
            </a:pPr>
            <a:fld id="{A3AA249D-CCDE-40B5-91EB-32288A045507}" type="slidenum">
              <a:rPr lang="en-US" altLang="tr-TR"/>
              <a:pPr>
                <a:buClr>
                  <a:srgbClr val="CCCCFF"/>
                </a:buClr>
              </a:pPr>
              <a:t>‹#›</a:t>
            </a:fld>
            <a:endParaRPr lang="en-US" altLang="tr-TR"/>
          </a:p>
        </p:txBody>
      </p:sp>
    </p:spTree>
    <p:extLst>
      <p:ext uri="{BB962C8B-B14F-4D97-AF65-F5344CB8AC3E}">
        <p14:creationId xmlns:p14="http://schemas.microsoft.com/office/powerpoint/2010/main" val="242953453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Slayt Numarası Yer Tutucusu 4"/>
          <p:cNvSpPr>
            <a:spLocks noGrp="1"/>
          </p:cNvSpPr>
          <p:nvPr>
            <p:ph type="sldNum" idx="10"/>
          </p:nvPr>
        </p:nvSpPr>
        <p:spPr/>
        <p:txBody>
          <a:bodyPr/>
          <a:lstStyle>
            <a:lvl1pPr>
              <a:defRPr/>
            </a:lvl1pPr>
          </a:lstStyle>
          <a:p>
            <a:pPr>
              <a:buClr>
                <a:srgbClr val="CCCCFF"/>
              </a:buClr>
            </a:pPr>
            <a:fld id="{79163AB1-21E5-4BEB-80C9-BE20EB9EBF9E}" type="slidenum">
              <a:rPr lang="en-US" altLang="tr-TR"/>
              <a:pPr>
                <a:buClr>
                  <a:srgbClr val="CCCCFF"/>
                </a:buClr>
              </a:pPr>
              <a:t>‹#›</a:t>
            </a:fld>
            <a:endParaRPr lang="en-US" altLang="tr-TR"/>
          </a:p>
        </p:txBody>
      </p:sp>
    </p:spTree>
    <p:extLst>
      <p:ext uri="{BB962C8B-B14F-4D97-AF65-F5344CB8AC3E}">
        <p14:creationId xmlns:p14="http://schemas.microsoft.com/office/powerpoint/2010/main" val="127464512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Slayt Numarası Yer Tutucusu 4"/>
          <p:cNvSpPr>
            <a:spLocks noGrp="1"/>
          </p:cNvSpPr>
          <p:nvPr>
            <p:ph type="sldNum" idx="10"/>
          </p:nvPr>
        </p:nvSpPr>
        <p:spPr/>
        <p:txBody>
          <a:bodyPr/>
          <a:lstStyle>
            <a:lvl1pPr>
              <a:defRPr/>
            </a:lvl1pPr>
          </a:lstStyle>
          <a:p>
            <a:pPr>
              <a:buClr>
                <a:srgbClr val="CCCCFF"/>
              </a:buClr>
            </a:pPr>
            <a:fld id="{F450E967-110E-4419-ADB3-E076B08EE736}" type="slidenum">
              <a:rPr lang="en-US" altLang="tr-TR"/>
              <a:pPr>
                <a:buClr>
                  <a:srgbClr val="CCCCFF"/>
                </a:buClr>
              </a:pPr>
              <a:t>‹#›</a:t>
            </a:fld>
            <a:endParaRPr lang="en-US" altLang="tr-TR"/>
          </a:p>
        </p:txBody>
      </p:sp>
    </p:spTree>
    <p:extLst>
      <p:ext uri="{BB962C8B-B14F-4D97-AF65-F5344CB8AC3E}">
        <p14:creationId xmlns:p14="http://schemas.microsoft.com/office/powerpoint/2010/main" val="397512049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Slayt Numarası Yer Tutucusu 3"/>
          <p:cNvSpPr>
            <a:spLocks noGrp="1"/>
          </p:cNvSpPr>
          <p:nvPr>
            <p:ph type="sldNum" idx="10"/>
          </p:nvPr>
        </p:nvSpPr>
        <p:spPr/>
        <p:txBody>
          <a:bodyPr/>
          <a:lstStyle>
            <a:lvl1pPr>
              <a:defRPr/>
            </a:lvl1pPr>
          </a:lstStyle>
          <a:p>
            <a:pPr>
              <a:buClr>
                <a:srgbClr val="CCCCFF"/>
              </a:buClr>
            </a:pPr>
            <a:fld id="{9C796EBB-1F6A-4FDA-8D8F-9F3657E98278}" type="slidenum">
              <a:rPr lang="en-US" altLang="tr-TR"/>
              <a:pPr>
                <a:buClr>
                  <a:srgbClr val="CCCCFF"/>
                </a:buClr>
              </a:pPr>
              <a:t>‹#›</a:t>
            </a:fld>
            <a:endParaRPr lang="en-US" altLang="tr-TR"/>
          </a:p>
        </p:txBody>
      </p:sp>
    </p:spTree>
    <p:extLst>
      <p:ext uri="{BB962C8B-B14F-4D97-AF65-F5344CB8AC3E}">
        <p14:creationId xmlns:p14="http://schemas.microsoft.com/office/powerpoint/2010/main" val="136548689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4638" y="274638"/>
            <a:ext cx="2054225" cy="5843587"/>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57200" y="274638"/>
            <a:ext cx="6015038" cy="5843587"/>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Slayt Numarası Yer Tutucusu 3"/>
          <p:cNvSpPr>
            <a:spLocks noGrp="1"/>
          </p:cNvSpPr>
          <p:nvPr>
            <p:ph type="sldNum" idx="10"/>
          </p:nvPr>
        </p:nvSpPr>
        <p:spPr/>
        <p:txBody>
          <a:bodyPr/>
          <a:lstStyle>
            <a:lvl1pPr>
              <a:defRPr/>
            </a:lvl1pPr>
          </a:lstStyle>
          <a:p>
            <a:pPr>
              <a:buClr>
                <a:srgbClr val="CCCCFF"/>
              </a:buClr>
            </a:pPr>
            <a:fld id="{F2D40C80-2AE8-4D7C-9F1F-B20DAF2B8B79}" type="slidenum">
              <a:rPr lang="en-US" altLang="tr-TR"/>
              <a:pPr>
                <a:buClr>
                  <a:srgbClr val="CCCCFF"/>
                </a:buClr>
              </a:pPr>
              <a:t>‹#›</a:t>
            </a:fld>
            <a:endParaRPr lang="en-US" altLang="tr-TR"/>
          </a:p>
        </p:txBody>
      </p:sp>
    </p:spTree>
    <p:extLst>
      <p:ext uri="{BB962C8B-B14F-4D97-AF65-F5344CB8AC3E}">
        <p14:creationId xmlns:p14="http://schemas.microsoft.com/office/powerpoint/2010/main" val="85586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pPr>
              <a:defRPr/>
            </a:pPr>
            <a:r>
              <a:rPr lang="tr-TR" smtClean="0"/>
              <a:t>2/14/01</a:t>
            </a:r>
            <a:endParaRPr lang="en-US"/>
          </a:p>
        </p:txBody>
      </p:sp>
      <p:sp>
        <p:nvSpPr>
          <p:cNvPr id="3" name="2 Altbilgi Yer Tutucusu"/>
          <p:cNvSpPr>
            <a:spLocks noGrp="1"/>
          </p:cNvSpPr>
          <p:nvPr>
            <p:ph type="ftr" sz="quarter" idx="11"/>
          </p:nvPr>
        </p:nvSpPr>
        <p:spPr/>
        <p:txBody>
          <a:bodyPr/>
          <a:lstStyle>
            <a:lvl1pPr>
              <a:defRPr/>
            </a:lvl1pPr>
          </a:lstStyle>
          <a:p>
            <a:pPr>
              <a:defRPr/>
            </a:pPr>
            <a:r>
              <a:rPr lang="en-US"/>
              <a:t>Fujitsu Systems Business of America</a:t>
            </a:r>
          </a:p>
        </p:txBody>
      </p:sp>
      <p:sp>
        <p:nvSpPr>
          <p:cNvPr id="4" name="3 Slayt Numarası Yer Tutucusu"/>
          <p:cNvSpPr>
            <a:spLocks noGrp="1"/>
          </p:cNvSpPr>
          <p:nvPr>
            <p:ph type="sldNum" sz="quarter" idx="12"/>
          </p:nvPr>
        </p:nvSpPr>
        <p:spPr/>
        <p:txBody>
          <a:bodyPr/>
          <a:lstStyle>
            <a:lvl1pPr>
              <a:defRPr/>
            </a:lvl1pPr>
          </a:lstStyle>
          <a:p>
            <a:pPr>
              <a:defRPr/>
            </a:pPr>
            <a:fld id="{AE4F3CC7-05D8-44E3-AF75-CA7BCAB4FAE1}" type="slidenum">
              <a:rPr lang="en-US"/>
              <a:pPr>
                <a:defRPr/>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lvl1pPr>
              <a:defRPr/>
            </a:lvl1pPr>
          </a:lstStyle>
          <a:p>
            <a:pPr>
              <a:defRPr/>
            </a:pPr>
            <a:fld id="{C8DC176B-10C7-4F89-B79B-BE12E122E990}" type="datetimeFigureOut">
              <a:rPr lang="tr-TR">
                <a:solidFill>
                  <a:prstClr val="black">
                    <a:tint val="75000"/>
                  </a:prstClr>
                </a:solidFill>
              </a:rPr>
              <a:pPr>
                <a:defRPr/>
              </a:pPr>
              <a:t>16.10.2019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D28ACC67-9EAF-4C1A-A1A3-089AC71AAA29}"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77810170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D1103011-D9D6-4792-88C7-453337ECE59E}" type="datetimeFigureOut">
              <a:rPr lang="tr-TR">
                <a:solidFill>
                  <a:prstClr val="black">
                    <a:tint val="75000"/>
                  </a:prstClr>
                </a:solidFill>
              </a:rPr>
              <a:pPr>
                <a:defRPr/>
              </a:pPr>
              <a:t>16.10.2019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5B08167-6714-4EC0-8AF3-E959397C6591}"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6503475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407CFCE5-6342-421C-B67C-02AAFB42C5C5}" type="datetimeFigureOut">
              <a:rPr lang="tr-TR">
                <a:solidFill>
                  <a:prstClr val="black">
                    <a:tint val="75000"/>
                  </a:prstClr>
                </a:solidFill>
              </a:rPr>
              <a:pPr>
                <a:defRPr/>
              </a:pPr>
              <a:t>16.10.2019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27D1309D-BE44-4737-B855-61B216DE78DC}"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18372234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3 Veri Yer Tutucusu"/>
          <p:cNvSpPr>
            <a:spLocks noGrp="1"/>
          </p:cNvSpPr>
          <p:nvPr>
            <p:ph type="dt" sz="half" idx="10"/>
          </p:nvPr>
        </p:nvSpPr>
        <p:spPr/>
        <p:txBody>
          <a:bodyPr/>
          <a:lstStyle>
            <a:lvl1pPr>
              <a:defRPr/>
            </a:lvl1pPr>
          </a:lstStyle>
          <a:p>
            <a:pPr>
              <a:defRPr/>
            </a:pPr>
            <a:fld id="{67196F4A-8D46-492D-9F9C-7DCAF28D3F2D}" type="datetimeFigureOut">
              <a:rPr lang="tr-TR">
                <a:solidFill>
                  <a:prstClr val="black">
                    <a:tint val="75000"/>
                  </a:prstClr>
                </a:solidFill>
              </a:rPr>
              <a:pPr>
                <a:defRPr/>
              </a:pPr>
              <a:t>16.10.2019</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776EEA65-0506-4B11-AE5D-1148F1DDAA0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3414655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3 Veri Yer Tutucusu"/>
          <p:cNvSpPr>
            <a:spLocks noGrp="1"/>
          </p:cNvSpPr>
          <p:nvPr>
            <p:ph type="dt" sz="half" idx="10"/>
          </p:nvPr>
        </p:nvSpPr>
        <p:spPr/>
        <p:txBody>
          <a:bodyPr/>
          <a:lstStyle>
            <a:lvl1pPr>
              <a:defRPr/>
            </a:lvl1pPr>
          </a:lstStyle>
          <a:p>
            <a:pPr>
              <a:defRPr/>
            </a:pPr>
            <a:fld id="{D9C4D3D3-FAD7-428A-9102-44B82F077A04}" type="datetimeFigureOut">
              <a:rPr lang="tr-TR">
                <a:solidFill>
                  <a:prstClr val="black">
                    <a:tint val="75000"/>
                  </a:prstClr>
                </a:solidFill>
              </a:rPr>
              <a:pPr>
                <a:defRPr/>
              </a:pPr>
              <a:t>16.10.2019</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CF8BF6E2-EF23-4B66-9FD1-8C77DEBE4AA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66629175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3 Veri Yer Tutucusu"/>
          <p:cNvSpPr>
            <a:spLocks noGrp="1"/>
          </p:cNvSpPr>
          <p:nvPr>
            <p:ph type="dt" sz="half" idx="10"/>
          </p:nvPr>
        </p:nvSpPr>
        <p:spPr/>
        <p:txBody>
          <a:bodyPr/>
          <a:lstStyle>
            <a:lvl1pPr>
              <a:defRPr/>
            </a:lvl1pPr>
          </a:lstStyle>
          <a:p>
            <a:pPr>
              <a:defRPr/>
            </a:pPr>
            <a:fld id="{C1CDADCB-C169-4B89-B035-96EF6CEB6068}" type="datetimeFigureOut">
              <a:rPr lang="tr-TR">
                <a:solidFill>
                  <a:prstClr val="black">
                    <a:tint val="75000"/>
                  </a:prstClr>
                </a:solidFill>
              </a:rPr>
              <a:pPr>
                <a:defRPr/>
              </a:pPr>
              <a:t>16.10.2019</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7CE972E9-0BEB-4812-A5B6-2EC444A991A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90894061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96DCFADE-F368-4BC7-B36A-7B2615C23B0D}" type="datetimeFigureOut">
              <a:rPr lang="tr-TR">
                <a:solidFill>
                  <a:prstClr val="black">
                    <a:tint val="75000"/>
                  </a:prstClr>
                </a:solidFill>
              </a:rPr>
              <a:pPr>
                <a:defRPr/>
              </a:pPr>
              <a:t>16.10.2019</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A678E081-FC2F-41C6-BAE9-1D12B78F279D}"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75311737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F1209961-793F-432A-AF21-9B9AC5DAE94F}" type="datetimeFigureOut">
              <a:rPr lang="tr-TR">
                <a:solidFill>
                  <a:prstClr val="black">
                    <a:tint val="75000"/>
                  </a:prstClr>
                </a:solidFill>
              </a:rPr>
              <a:pPr>
                <a:defRPr/>
              </a:pPr>
              <a:t>16.10.2019</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5A0E3A83-014B-4ABD-BA5C-010E31EE7DDC}"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96790796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D84A294C-6A93-4DB8-8F6D-EF72B7933237}" type="datetimeFigureOut">
              <a:rPr lang="tr-TR">
                <a:solidFill>
                  <a:prstClr val="black">
                    <a:tint val="75000"/>
                  </a:prstClr>
                </a:solidFill>
              </a:rPr>
              <a:pPr>
                <a:defRPr/>
              </a:pPr>
              <a:t>16.10.2019</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702D660C-EAE5-4501-865D-8C261C50ED2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25453458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34FBB8D1-7FB4-4CAF-A94F-996E26107B5D}" type="datetimeFigureOut">
              <a:rPr lang="tr-TR">
                <a:solidFill>
                  <a:prstClr val="black">
                    <a:tint val="75000"/>
                  </a:prstClr>
                </a:solidFill>
              </a:rPr>
              <a:pPr>
                <a:defRPr/>
              </a:pPr>
              <a:t>16.10.2019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408658BC-379F-4919-BC67-2D3288D47118}"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972520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tr-TR" smtClean="0"/>
              <a:t>Asıl başlık stili için tıklatın</a:t>
            </a:r>
            <a:endParaRPr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vl1pPr>
          </a:lstStyle>
          <a:p>
            <a:pPr>
              <a:defRPr/>
            </a:pPr>
            <a:r>
              <a:rPr lang="tr-TR" smtClean="0"/>
              <a:t>2/14/01</a:t>
            </a:r>
            <a:endParaRPr lang="en-US"/>
          </a:p>
        </p:txBody>
      </p:sp>
      <p:sp>
        <p:nvSpPr>
          <p:cNvPr id="6" name="5 Altbilgi Yer Tutucusu"/>
          <p:cNvSpPr>
            <a:spLocks noGrp="1"/>
          </p:cNvSpPr>
          <p:nvPr>
            <p:ph type="ftr" sz="quarter" idx="11"/>
          </p:nvPr>
        </p:nvSpPr>
        <p:spPr/>
        <p:txBody>
          <a:bodyPr/>
          <a:lstStyle>
            <a:lvl1pPr>
              <a:defRPr/>
            </a:lvl1pPr>
          </a:lstStyle>
          <a:p>
            <a:pPr>
              <a:defRPr/>
            </a:pPr>
            <a:r>
              <a:rPr lang="en-US"/>
              <a:t>Fujitsu Systems Business of America</a:t>
            </a:r>
          </a:p>
        </p:txBody>
      </p:sp>
      <p:sp>
        <p:nvSpPr>
          <p:cNvPr id="7" name="6 Slayt Numarası Yer Tutucusu"/>
          <p:cNvSpPr>
            <a:spLocks noGrp="1"/>
          </p:cNvSpPr>
          <p:nvPr>
            <p:ph type="sldNum" sz="quarter" idx="12"/>
          </p:nvPr>
        </p:nvSpPr>
        <p:spPr/>
        <p:txBody>
          <a:bodyPr/>
          <a:lstStyle>
            <a:lvl1pPr>
              <a:defRPr/>
            </a:lvl1pPr>
          </a:lstStyle>
          <a:p>
            <a:pPr>
              <a:defRPr/>
            </a:pPr>
            <a:fld id="{CE9CFEC4-F7B4-495A-95C2-2DA9732ADA15}" type="slidenum">
              <a:rPr lang="en-US"/>
              <a:pPr>
                <a:defRPr/>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CC07CD08-CC8D-456B-897F-F99BB3D81BD9}" type="datetimeFigureOut">
              <a:rPr lang="tr-TR">
                <a:solidFill>
                  <a:prstClr val="black">
                    <a:tint val="75000"/>
                  </a:prstClr>
                </a:solidFill>
              </a:rPr>
              <a:pPr>
                <a:defRPr/>
              </a:pPr>
              <a:t>16.10.2019</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5669B4CF-2852-4DD0-914F-8F539FE8995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60024035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cSld name="Başlık, Metin Üzerinde 2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2 İçerik Yer Tutucusu"/>
          <p:cNvSpPr>
            <a:spLocks noGrp="1"/>
          </p:cNvSpPr>
          <p:nvPr>
            <p:ph sz="quarter" idx="1"/>
          </p:nvPr>
        </p:nvSpPr>
        <p:spPr>
          <a:xfrm>
            <a:off x="457200" y="1600200"/>
            <a:ext cx="4038600" cy="21859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quarter" idx="2"/>
          </p:nvPr>
        </p:nvSpPr>
        <p:spPr>
          <a:xfrm>
            <a:off x="4648200" y="1600200"/>
            <a:ext cx="4038600" cy="21859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half" idx="3"/>
          </p:nvPr>
        </p:nvSpPr>
        <p:spPr>
          <a:xfrm>
            <a:off x="457200" y="3938588"/>
            <a:ext cx="8229600" cy="218757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Rectangle 4"/>
          <p:cNvSpPr>
            <a:spLocks noGrp="1" noChangeArrowheads="1"/>
          </p:cNvSpPr>
          <p:nvPr>
            <p:ph type="dt" sz="half" idx="10"/>
          </p:nvPr>
        </p:nvSpPr>
        <p:spPr/>
        <p:txBody>
          <a:bodyPr/>
          <a:lstStyle>
            <a:lvl1pPr>
              <a:defRPr/>
            </a:lvl1pPr>
          </a:lstStyle>
          <a:p>
            <a:pPr>
              <a:defRPr/>
            </a:pPr>
            <a:endParaRPr lang="tr-TR">
              <a:solidFill>
                <a:prstClr val="black">
                  <a:tint val="75000"/>
                </a:prstClr>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8" name="Rectangle 6"/>
          <p:cNvSpPr>
            <a:spLocks noGrp="1" noChangeArrowheads="1"/>
          </p:cNvSpPr>
          <p:nvPr>
            <p:ph type="sldNum" sz="quarter" idx="12"/>
          </p:nvPr>
        </p:nvSpPr>
        <p:spPr/>
        <p:txBody>
          <a:bodyPr/>
          <a:lstStyle>
            <a:lvl1pPr>
              <a:defRPr/>
            </a:lvl1pPr>
          </a:lstStyle>
          <a:p>
            <a:pPr>
              <a:defRPr/>
            </a:pPr>
            <a:fld id="{34E16B75-C33B-4657-8697-DDC25C9B2A5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28844017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xAndObj">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457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p:txBody>
          <a:bodyPr/>
          <a:lstStyle>
            <a:lvl1pPr>
              <a:defRPr/>
            </a:lvl1pPr>
          </a:lstStyle>
          <a:p>
            <a:pPr>
              <a:defRPr/>
            </a:pPr>
            <a:endParaRPr lang="tr-TR">
              <a:solidFill>
                <a:prstClr val="black">
                  <a:tint val="75000"/>
                </a:prstClr>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3BCBA00-BA4E-44EB-ACFC-86950F6A7264}"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9016410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xOverObj">
  <p:cSld name="Başlık ve İçerik Üzerinde Metin">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457200" y="1600200"/>
            <a:ext cx="8229600" cy="21859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57200" y="3938588"/>
            <a:ext cx="8229600" cy="218757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p:txBody>
          <a:bodyPr/>
          <a:lstStyle>
            <a:lvl1pPr>
              <a:defRPr/>
            </a:lvl1pPr>
          </a:lstStyle>
          <a:p>
            <a:pPr>
              <a:defRPr/>
            </a:pPr>
            <a:endParaRPr lang="tr-TR">
              <a:solidFill>
                <a:prstClr val="black">
                  <a:tint val="75000"/>
                </a:prstClr>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F07C024-0E27-4B51-8C94-F593EADE51A4}"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22903395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tr-TR" smtClean="0"/>
              <a:t>Asıl başlık stili için tıklatın</a:t>
            </a:r>
            <a:endParaRPr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tr-TR" smtClean="0"/>
              <a:t>Asıl alt başlık stilini düzenlemek için tıklatın</a:t>
            </a:r>
            <a:endParaRPr lang="en-US"/>
          </a:p>
        </p:txBody>
      </p:sp>
      <p:sp>
        <p:nvSpPr>
          <p:cNvPr id="4" name="29 Veri Yer Tutucusu"/>
          <p:cNvSpPr>
            <a:spLocks noGrp="1"/>
          </p:cNvSpPr>
          <p:nvPr>
            <p:ph type="dt" sz="half" idx="10"/>
          </p:nvPr>
        </p:nvSpPr>
        <p:spPr/>
        <p:txBody>
          <a:bodyPr/>
          <a:lstStyle>
            <a:lvl1pPr>
              <a:defRPr/>
            </a:lvl1pPr>
          </a:lstStyle>
          <a:p>
            <a:pPr>
              <a:buClr>
                <a:srgbClr val="E2D700"/>
              </a:buClr>
              <a:defRPr/>
            </a:pPr>
            <a:r>
              <a:rPr lang="en-US">
                <a:solidFill>
                  <a:srgbClr val="DBF5F9">
                    <a:shade val="90000"/>
                  </a:srgbClr>
                </a:solidFill>
              </a:rPr>
              <a:t>2/14/01</a:t>
            </a:r>
          </a:p>
        </p:txBody>
      </p:sp>
      <p:sp>
        <p:nvSpPr>
          <p:cNvPr id="5" name="18 Altbilgi Yer Tutucusu"/>
          <p:cNvSpPr>
            <a:spLocks noGrp="1"/>
          </p:cNvSpPr>
          <p:nvPr>
            <p:ph type="ftr" sz="quarter" idx="11"/>
          </p:nvPr>
        </p:nvSpPr>
        <p:spPr/>
        <p:txBody>
          <a:bodyPr/>
          <a:lstStyle>
            <a:lvl1pPr>
              <a:defRPr/>
            </a:lvl1pPr>
          </a:lstStyle>
          <a:p>
            <a:pPr>
              <a:buClr>
                <a:srgbClr val="E2D700"/>
              </a:buClr>
              <a:defRPr/>
            </a:pPr>
            <a:r>
              <a:rPr lang="en-US">
                <a:solidFill>
                  <a:srgbClr val="DBF5F9">
                    <a:shade val="90000"/>
                  </a:srgbClr>
                </a:solidFill>
              </a:rPr>
              <a:t>Fujitsu Systems Business of America</a:t>
            </a:r>
          </a:p>
        </p:txBody>
      </p:sp>
      <p:sp>
        <p:nvSpPr>
          <p:cNvPr id="6" name="26 Slayt Numarası Yer Tutucusu"/>
          <p:cNvSpPr>
            <a:spLocks noGrp="1"/>
          </p:cNvSpPr>
          <p:nvPr>
            <p:ph type="sldNum" sz="quarter" idx="12"/>
          </p:nvPr>
        </p:nvSpPr>
        <p:spPr/>
        <p:txBody>
          <a:bodyPr/>
          <a:lstStyle>
            <a:lvl1pPr>
              <a:defRPr/>
            </a:lvl1pPr>
          </a:lstStyle>
          <a:p>
            <a:pPr>
              <a:buClr>
                <a:srgbClr val="E2D700"/>
              </a:buClr>
              <a:defRPr/>
            </a:pPr>
            <a:fld id="{7073869E-9381-4321-BAD4-AB8208EFCB50}" type="slidenum">
              <a:rPr lang="en-US">
                <a:solidFill>
                  <a:srgbClr val="DBF5F9">
                    <a:shade val="90000"/>
                  </a:srgbClr>
                </a:solidFill>
              </a:rPr>
              <a:pPr>
                <a:buClr>
                  <a:srgbClr val="E2D700"/>
                </a:buClr>
                <a:defRPr/>
              </a:pPr>
              <a:t>‹#›</a:t>
            </a:fld>
            <a:endParaRPr lang="en-US">
              <a:solidFill>
                <a:srgbClr val="DBF5F9">
                  <a:shade val="90000"/>
                </a:srgbClr>
              </a:solidFill>
            </a:endParaRPr>
          </a:p>
        </p:txBody>
      </p:sp>
    </p:spTree>
    <p:extLst>
      <p:ext uri="{BB962C8B-B14F-4D97-AF65-F5344CB8AC3E}">
        <p14:creationId xmlns:p14="http://schemas.microsoft.com/office/powerpoint/2010/main" val="2940318367"/>
      </p:ext>
    </p:extLst>
  </p:cSld>
  <p:clrMapOvr>
    <a:overrideClrMapping bg1="dk1" tx1="lt1" bg2="dk2" tx2="lt2" accent1="accent1" accent2="accent2" accent3="accent3" accent4="accent4" accent5="accent5" accent6="accent6" hlink="hlink" folHlink="folHlink"/>
  </p:clrMapOvr>
  <p:hf hdr="0"/>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en-US">
                <a:solidFill>
                  <a:srgbClr val="04617B">
                    <a:shade val="90000"/>
                  </a:srgbClr>
                </a:solidFill>
              </a:rPr>
              <a:t>2/14/01</a:t>
            </a: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DD2C3B6F-1EB4-4324-B7AC-8C1D3957E63B}"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9846720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tr-TR" smtClean="0"/>
              <a:t>Asıl başlık stili için tıklatın</a:t>
            </a:r>
            <a:endParaRPr lang="en-US"/>
          </a:p>
        </p:txBody>
      </p:sp>
      <p:sp>
        <p:nvSpPr>
          <p:cNvPr id="3" name="2 Metin Yer Tutucusu"/>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buClr>
                <a:srgbClr val="E2D700"/>
              </a:buClr>
              <a:defRPr/>
            </a:pPr>
            <a:r>
              <a:rPr lang="en-US">
                <a:solidFill>
                  <a:srgbClr val="DBF5F9">
                    <a:shade val="90000"/>
                  </a:srgbClr>
                </a:solidFill>
              </a:rPr>
              <a:t>2/14/01</a:t>
            </a: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DBF5F9">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52EC8204-5C10-4A07-80EE-B4A0FB97D6CC}" type="slidenum">
              <a:rPr lang="en-US">
                <a:solidFill>
                  <a:srgbClr val="DBF5F9">
                    <a:shade val="90000"/>
                  </a:srgbClr>
                </a:solidFill>
              </a:rPr>
              <a:pPr>
                <a:buClr>
                  <a:srgbClr val="E2D700"/>
                </a:buClr>
                <a:defRPr/>
              </a:pPr>
              <a:t>‹#›</a:t>
            </a:fld>
            <a:endParaRPr lang="en-US">
              <a:solidFill>
                <a:srgbClr val="DBF5F9">
                  <a:shade val="90000"/>
                </a:srgbClr>
              </a:solidFill>
            </a:endParaRPr>
          </a:p>
        </p:txBody>
      </p:sp>
    </p:spTree>
    <p:extLst>
      <p:ext uri="{BB962C8B-B14F-4D97-AF65-F5344CB8AC3E}">
        <p14:creationId xmlns:p14="http://schemas.microsoft.com/office/powerpoint/2010/main" val="2873197808"/>
      </p:ext>
    </p:extLst>
  </p:cSld>
  <p:clrMapOvr>
    <a:overrideClrMapping bg1="dk1" tx1="lt1" bg2="dk2" tx2="lt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lang="tr-TR" smtClean="0"/>
              <a:t>Asıl başlık stili için tıklatın</a:t>
            </a:r>
            <a:endParaRPr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vl1pPr>
          </a:lstStyle>
          <a:p>
            <a:pPr>
              <a:buClr>
                <a:srgbClr val="E2D700"/>
              </a:buClr>
              <a:defRPr/>
            </a:pPr>
            <a:r>
              <a:rPr lang="en-US">
                <a:solidFill>
                  <a:srgbClr val="04617B">
                    <a:shade val="90000"/>
                  </a:srgbClr>
                </a:solidFill>
              </a:rPr>
              <a:t>2/14/01</a:t>
            </a:r>
          </a:p>
        </p:txBody>
      </p:sp>
      <p:sp>
        <p:nvSpPr>
          <p:cNvPr id="6"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7" name="6 Slayt Numarası Yer Tutucusu"/>
          <p:cNvSpPr>
            <a:spLocks noGrp="1"/>
          </p:cNvSpPr>
          <p:nvPr>
            <p:ph type="sldNum" sz="quarter" idx="12"/>
          </p:nvPr>
        </p:nvSpPr>
        <p:spPr/>
        <p:txBody>
          <a:bodyPr/>
          <a:lstStyle>
            <a:lvl1pPr>
              <a:defRPr/>
            </a:lvl1pPr>
          </a:lstStyle>
          <a:p>
            <a:pPr>
              <a:buClr>
                <a:srgbClr val="E2D700"/>
              </a:buClr>
              <a:defRPr/>
            </a:pPr>
            <a:fld id="{B31BA2F2-D48E-4E39-A238-3727E40F8E8E}"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403979789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lvl1pPr>
              <a:defRPr/>
            </a:lvl1pPr>
          </a:lstStyle>
          <a:p>
            <a:r>
              <a:rPr lang="tr-TR" smtClean="0"/>
              <a:t>Asıl başlık stili için tıklatın</a:t>
            </a:r>
            <a:endParaRPr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6 Veri Yer Tutucusu"/>
          <p:cNvSpPr>
            <a:spLocks noGrp="1"/>
          </p:cNvSpPr>
          <p:nvPr>
            <p:ph type="dt" sz="half" idx="10"/>
          </p:nvPr>
        </p:nvSpPr>
        <p:spPr/>
        <p:txBody>
          <a:bodyPr/>
          <a:lstStyle>
            <a:lvl1pPr>
              <a:defRPr/>
            </a:lvl1pPr>
          </a:lstStyle>
          <a:p>
            <a:pPr>
              <a:buClr>
                <a:srgbClr val="E2D700"/>
              </a:buClr>
              <a:defRPr/>
            </a:pPr>
            <a:r>
              <a:rPr lang="en-US">
                <a:solidFill>
                  <a:srgbClr val="04617B">
                    <a:shade val="90000"/>
                  </a:srgbClr>
                </a:solidFill>
              </a:rPr>
              <a:t>2/14/01</a:t>
            </a:r>
          </a:p>
        </p:txBody>
      </p:sp>
      <p:sp>
        <p:nvSpPr>
          <p:cNvPr id="8" name="7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9" name="8 Slayt Numarası Yer Tutucusu"/>
          <p:cNvSpPr>
            <a:spLocks noGrp="1"/>
          </p:cNvSpPr>
          <p:nvPr>
            <p:ph type="sldNum" sz="quarter" idx="12"/>
          </p:nvPr>
        </p:nvSpPr>
        <p:spPr/>
        <p:txBody>
          <a:bodyPr/>
          <a:lstStyle>
            <a:lvl1pPr>
              <a:defRPr/>
            </a:lvl1pPr>
          </a:lstStyle>
          <a:p>
            <a:pPr>
              <a:buClr>
                <a:srgbClr val="E2D700"/>
              </a:buClr>
              <a:defRPr/>
            </a:pPr>
            <a:fld id="{1CC2223F-B788-4C8A-9407-0235F82B90DD}"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187447572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tr-TR" smtClean="0"/>
              <a:t>Asıl başlık stili için tıklatın</a:t>
            </a:r>
            <a:endParaRPr lang="en-US"/>
          </a:p>
        </p:txBody>
      </p:sp>
      <p:sp>
        <p:nvSpPr>
          <p:cNvPr id="3" name="2 Veri Yer Tutucusu"/>
          <p:cNvSpPr>
            <a:spLocks noGrp="1"/>
          </p:cNvSpPr>
          <p:nvPr>
            <p:ph type="dt" sz="half" idx="10"/>
          </p:nvPr>
        </p:nvSpPr>
        <p:spPr/>
        <p:txBody>
          <a:bodyPr/>
          <a:lstStyle>
            <a:lvl1pPr>
              <a:defRPr/>
            </a:lvl1pPr>
          </a:lstStyle>
          <a:p>
            <a:pPr>
              <a:buClr>
                <a:srgbClr val="E2D700"/>
              </a:buClr>
              <a:defRPr/>
            </a:pPr>
            <a:r>
              <a:rPr lang="en-US">
                <a:solidFill>
                  <a:srgbClr val="04617B">
                    <a:shade val="90000"/>
                  </a:srgbClr>
                </a:solidFill>
              </a:rPr>
              <a:t>2/14/01</a:t>
            </a:r>
          </a:p>
        </p:txBody>
      </p:sp>
      <p:sp>
        <p:nvSpPr>
          <p:cNvPr id="4" name="3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5" name="4 Slayt Numarası Yer Tutucusu"/>
          <p:cNvSpPr>
            <a:spLocks noGrp="1"/>
          </p:cNvSpPr>
          <p:nvPr>
            <p:ph type="sldNum" sz="quarter" idx="12"/>
          </p:nvPr>
        </p:nvSpPr>
        <p:spPr/>
        <p:txBody>
          <a:bodyPr/>
          <a:lstStyle>
            <a:lvl1pPr>
              <a:defRPr/>
            </a:lvl1pPr>
          </a:lstStyle>
          <a:p>
            <a:pPr>
              <a:buClr>
                <a:srgbClr val="E2D700"/>
              </a:buClr>
              <a:defRPr/>
            </a:pPr>
            <a:fld id="{25FAA8BE-62A2-4BF2-AC57-02B7126B69E5}"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094704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5" name="4 Tek Köşesi Kesik ve Yuvarlatılmış Dikdörtgen"/>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5 Dik Üçgen"/>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6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7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1 Başlık"/>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tr-TR" smtClean="0"/>
              <a:t>Asıl başlık stili için tıklatın</a:t>
            </a:r>
            <a:endParaRPr lang="en-US"/>
          </a:p>
        </p:txBody>
      </p:sp>
      <p:sp>
        <p:nvSpPr>
          <p:cNvPr id="4" name="3 Metin Yer Tutucusu"/>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tr-TR" smtClean="0"/>
              <a:t>Asıl metin stillerini düzenlemek için tıklatın</a:t>
            </a: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tr-TR" noProof="0" smtClean="0"/>
              <a:t>Resim eklemek için simgeyi tıklatın</a:t>
            </a:r>
            <a:endParaRPr lang="en-US" noProof="0" dirty="0"/>
          </a:p>
        </p:txBody>
      </p:sp>
      <p:sp>
        <p:nvSpPr>
          <p:cNvPr id="9" name="4 Veri Yer Tutucusu"/>
          <p:cNvSpPr>
            <a:spLocks noGrp="1"/>
          </p:cNvSpPr>
          <p:nvPr>
            <p:ph type="dt" sz="half" idx="10"/>
          </p:nvPr>
        </p:nvSpPr>
        <p:spPr/>
        <p:txBody>
          <a:bodyPr/>
          <a:lstStyle>
            <a:lvl1pPr>
              <a:defRPr/>
            </a:lvl1pPr>
          </a:lstStyle>
          <a:p>
            <a:pPr>
              <a:defRPr/>
            </a:pPr>
            <a:r>
              <a:rPr lang="tr-TR" smtClean="0"/>
              <a:t>2/14/01</a:t>
            </a:r>
            <a:endParaRPr lang="en-US"/>
          </a:p>
        </p:txBody>
      </p:sp>
      <p:sp>
        <p:nvSpPr>
          <p:cNvPr id="10" name="5 Altbilgi Yer Tutucusu"/>
          <p:cNvSpPr>
            <a:spLocks noGrp="1"/>
          </p:cNvSpPr>
          <p:nvPr>
            <p:ph type="ftr" sz="quarter" idx="11"/>
          </p:nvPr>
        </p:nvSpPr>
        <p:spPr/>
        <p:txBody>
          <a:bodyPr/>
          <a:lstStyle>
            <a:lvl1pPr>
              <a:defRPr/>
            </a:lvl1pPr>
          </a:lstStyle>
          <a:p>
            <a:pPr>
              <a:defRPr/>
            </a:pPr>
            <a:r>
              <a:rPr lang="en-US"/>
              <a:t>Fujitsu Systems Business of America</a:t>
            </a:r>
          </a:p>
        </p:txBody>
      </p:sp>
      <p:sp>
        <p:nvSpPr>
          <p:cNvPr id="11" name="6 Slayt Numarası Yer Tutucusu"/>
          <p:cNvSpPr>
            <a:spLocks noGrp="1"/>
          </p:cNvSpPr>
          <p:nvPr>
            <p:ph type="sldNum" sz="quarter" idx="12"/>
          </p:nvPr>
        </p:nvSpPr>
        <p:spPr>
          <a:xfrm>
            <a:off x="8077200" y="6356350"/>
            <a:ext cx="609600" cy="365125"/>
          </a:xfrm>
        </p:spPr>
        <p:txBody>
          <a:bodyPr/>
          <a:lstStyle>
            <a:lvl1pPr>
              <a:defRPr/>
            </a:lvl1pPr>
          </a:lstStyle>
          <a:p>
            <a:pPr>
              <a:defRPr/>
            </a:pPr>
            <a:fld id="{B4EFA714-4C28-4C56-A389-846C72FABF3A}" type="slidenum">
              <a:rPr lang="en-US"/>
              <a:pPr>
                <a:defRPr/>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pPr>
              <a:buClr>
                <a:srgbClr val="E2D700"/>
              </a:buClr>
              <a:defRPr/>
            </a:pPr>
            <a:r>
              <a:rPr lang="en-US">
                <a:solidFill>
                  <a:srgbClr val="04617B">
                    <a:shade val="90000"/>
                  </a:srgbClr>
                </a:solidFill>
              </a:rPr>
              <a:t>2/14/01</a:t>
            </a:r>
          </a:p>
        </p:txBody>
      </p:sp>
      <p:sp>
        <p:nvSpPr>
          <p:cNvPr id="3" name="2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4" name="3 Slayt Numarası Yer Tutucusu"/>
          <p:cNvSpPr>
            <a:spLocks noGrp="1"/>
          </p:cNvSpPr>
          <p:nvPr>
            <p:ph type="sldNum" sz="quarter" idx="12"/>
          </p:nvPr>
        </p:nvSpPr>
        <p:spPr/>
        <p:txBody>
          <a:bodyPr/>
          <a:lstStyle>
            <a:lvl1pPr>
              <a:defRPr/>
            </a:lvl1pPr>
          </a:lstStyle>
          <a:p>
            <a:pPr>
              <a:buClr>
                <a:srgbClr val="E2D700"/>
              </a:buClr>
              <a:defRPr/>
            </a:pPr>
            <a:fld id="{223DD337-BB79-4BE7-AD35-33C49B24474B}"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59339759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tr-TR" smtClean="0"/>
              <a:t>Asıl başlık stili için tıklatın</a:t>
            </a:r>
            <a:endParaRPr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vl1pPr>
          </a:lstStyle>
          <a:p>
            <a:pPr>
              <a:buClr>
                <a:srgbClr val="E2D700"/>
              </a:buClr>
              <a:defRPr/>
            </a:pPr>
            <a:r>
              <a:rPr lang="en-US">
                <a:solidFill>
                  <a:srgbClr val="04617B">
                    <a:shade val="90000"/>
                  </a:srgbClr>
                </a:solidFill>
              </a:rPr>
              <a:t>2/14/01</a:t>
            </a:r>
          </a:p>
        </p:txBody>
      </p:sp>
      <p:sp>
        <p:nvSpPr>
          <p:cNvPr id="6"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7" name="6 Slayt Numarası Yer Tutucusu"/>
          <p:cNvSpPr>
            <a:spLocks noGrp="1"/>
          </p:cNvSpPr>
          <p:nvPr>
            <p:ph type="sldNum" sz="quarter" idx="12"/>
          </p:nvPr>
        </p:nvSpPr>
        <p:spPr/>
        <p:txBody>
          <a:bodyPr/>
          <a:lstStyle>
            <a:lvl1pPr>
              <a:defRPr/>
            </a:lvl1pPr>
          </a:lstStyle>
          <a:p>
            <a:pPr>
              <a:buClr>
                <a:srgbClr val="E2D700"/>
              </a:buClr>
              <a:defRPr/>
            </a:pPr>
            <a:fld id="{AA18855A-A776-4227-95A9-D736AAF5B9B0}"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22062766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5" name="14 Tek Köşesi Kesik ve Yuvarlatılmış Dikdörtgen"/>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buClr>
                <a:srgbClr val="E2D700"/>
              </a:buClr>
              <a:defRPr/>
            </a:pPr>
            <a:endParaRPr lang="en-US">
              <a:solidFill>
                <a:prstClr val="white"/>
              </a:solidFill>
            </a:endParaRPr>
          </a:p>
        </p:txBody>
      </p:sp>
      <p:sp>
        <p:nvSpPr>
          <p:cNvPr id="6" name="15 Dik Üçgen"/>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buClr>
                <a:srgbClr val="E2D700"/>
              </a:buClr>
              <a:defRPr/>
            </a:pPr>
            <a:endParaRPr lang="en-US">
              <a:solidFill>
                <a:prstClr val="white"/>
              </a:solidFill>
            </a:endParaRPr>
          </a:p>
        </p:txBody>
      </p:sp>
      <p:sp>
        <p:nvSpPr>
          <p:cNvPr id="7" name="16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8" name="18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2" name="1 Başlık"/>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tr-TR" smtClean="0"/>
              <a:t>Asıl başlık stili için tıklatın</a:t>
            </a:r>
            <a:endParaRPr lang="en-US"/>
          </a:p>
        </p:txBody>
      </p:sp>
      <p:sp>
        <p:nvSpPr>
          <p:cNvPr id="4" name="3 Metin Yer Tutucusu"/>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tr-TR" smtClean="0"/>
              <a:t>Asıl metin stillerini düzenlemek için tıklatın</a:t>
            </a: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tr-TR" noProof="0" smtClean="0"/>
              <a:t>Resim eklemek için simgeyi tıklatın</a:t>
            </a:r>
            <a:endParaRPr lang="en-US" noProof="0" dirty="0"/>
          </a:p>
        </p:txBody>
      </p:sp>
      <p:sp>
        <p:nvSpPr>
          <p:cNvPr id="9" name="4 Veri Yer Tutucusu"/>
          <p:cNvSpPr>
            <a:spLocks noGrp="1"/>
          </p:cNvSpPr>
          <p:nvPr>
            <p:ph type="dt" sz="half" idx="10"/>
          </p:nvPr>
        </p:nvSpPr>
        <p:spPr/>
        <p:txBody>
          <a:bodyPr/>
          <a:lstStyle>
            <a:lvl1pPr>
              <a:defRPr/>
            </a:lvl1pPr>
          </a:lstStyle>
          <a:p>
            <a:pPr>
              <a:buClr>
                <a:srgbClr val="E2D700"/>
              </a:buClr>
              <a:defRPr/>
            </a:pPr>
            <a:r>
              <a:rPr lang="en-US">
                <a:solidFill>
                  <a:srgbClr val="04617B">
                    <a:shade val="90000"/>
                  </a:srgbClr>
                </a:solidFill>
              </a:rPr>
              <a:t>2/14/01</a:t>
            </a:r>
          </a:p>
        </p:txBody>
      </p:sp>
      <p:sp>
        <p:nvSpPr>
          <p:cNvPr id="10"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11" name="6 Slayt Numarası Yer Tutucusu"/>
          <p:cNvSpPr>
            <a:spLocks noGrp="1"/>
          </p:cNvSpPr>
          <p:nvPr>
            <p:ph type="sldNum" sz="quarter" idx="12"/>
          </p:nvPr>
        </p:nvSpPr>
        <p:spPr>
          <a:xfrm>
            <a:off x="8077200" y="6356350"/>
            <a:ext cx="609600" cy="365125"/>
          </a:xfrm>
        </p:spPr>
        <p:txBody>
          <a:bodyPr/>
          <a:lstStyle>
            <a:lvl1pPr>
              <a:defRPr/>
            </a:lvl1pPr>
          </a:lstStyle>
          <a:p>
            <a:pPr>
              <a:buClr>
                <a:srgbClr val="E2D700"/>
              </a:buClr>
              <a:defRPr/>
            </a:pPr>
            <a:fld id="{61B32EF4-E8FF-4344-97EC-37DF41D0615D}"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08314454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en-US">
                <a:solidFill>
                  <a:srgbClr val="04617B">
                    <a:shade val="90000"/>
                  </a:srgbClr>
                </a:solidFill>
              </a:rPr>
              <a:t>2/14/01</a:t>
            </a: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D5B593FD-F8E2-4627-BCAD-CC871F95EF8D}"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12302433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lang="tr-TR" smtClean="0"/>
              <a:t>Asıl başlık stili için tıklatın</a:t>
            </a:r>
            <a:endParaRPr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en-US">
                <a:solidFill>
                  <a:srgbClr val="04617B">
                    <a:shade val="90000"/>
                  </a:srgbClr>
                </a:solidFill>
              </a:rPr>
              <a:t>2/14/01</a:t>
            </a: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B691CB92-701F-46BA-9C0E-E603051A8338}"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41506942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title">
  <p:cSld name="1_Başlık Slaydı">
    <p:spTree>
      <p:nvGrpSpPr>
        <p:cNvPr id="1" name=""/>
        <p:cNvGrpSpPr/>
        <p:nvPr/>
      </p:nvGrpSpPr>
      <p:grpSpPr>
        <a:xfrm>
          <a:off x="0" y="0"/>
          <a:ext cx="0" cy="0"/>
          <a:chOff x="0" y="0"/>
          <a:chExt cx="0" cy="0"/>
        </a:xfrm>
      </p:grpSpPr>
      <p:sp>
        <p:nvSpPr>
          <p:cNvPr id="2" name="Line 17"/>
          <p:cNvSpPr>
            <a:spLocks noChangeShapeType="1"/>
          </p:cNvSpPr>
          <p:nvPr userDrawn="1"/>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a:buClr>
                <a:srgbClr val="E2D700"/>
              </a:buClr>
              <a:defRPr/>
            </a:pPr>
            <a:endParaRPr lang="tr-TR">
              <a:solidFill>
                <a:prstClr val="black"/>
              </a:solidFill>
              <a:latin typeface="Arial" charset="0"/>
            </a:endParaRPr>
          </a:p>
        </p:txBody>
      </p:sp>
      <p:sp>
        <p:nvSpPr>
          <p:cNvPr id="3" name="Arc 10"/>
          <p:cNvSpPr>
            <a:spLocks/>
          </p:cNvSpPr>
          <p:nvPr userDrawn="1"/>
        </p:nvSpPr>
        <p:spPr bwMode="auto">
          <a:xfrm>
            <a:off x="0" y="842963"/>
            <a:ext cx="2897188" cy="60150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bg1"/>
              </a:gs>
              <a:gs pos="100000">
                <a:schemeClr val="accent2"/>
              </a:gs>
            </a:gsLst>
            <a:lin ang="5400000" scaled="1"/>
          </a:gradFill>
          <a:ln w="9525">
            <a:noFill/>
            <a:round/>
            <a:headEnd type="none" w="sm" len="sm"/>
            <a:tailEnd type="none" w="sm" len="sm"/>
          </a:ln>
          <a:effectLst/>
        </p:spPr>
        <p:txBody>
          <a:bodyPr/>
          <a:lstStyle/>
          <a:p>
            <a:pPr>
              <a:spcBef>
                <a:spcPct val="0"/>
              </a:spcBef>
              <a:buClrTx/>
              <a:buSzTx/>
              <a:buFontTx/>
              <a:buNone/>
              <a:defRPr/>
            </a:pPr>
            <a:endParaRPr kumimoji="1" lang="tr-TR" sz="2400">
              <a:solidFill>
                <a:prstClr val="black"/>
              </a:solidFill>
              <a:latin typeface="Times New Roman" pitchFamily="18" charset="0"/>
            </a:endParaRPr>
          </a:p>
        </p:txBody>
      </p:sp>
      <p:pic>
        <p:nvPicPr>
          <p:cNvPr id="4" name="Picture 16" descr="C:\My Documents\FSBAMGMT\Presentations\Network Security Presentation 2001-02-22\Fujitsu Logo 2.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152400"/>
            <a:ext cx="12192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8"/>
          <p:cNvSpPr>
            <a:spLocks noChangeShapeType="1"/>
          </p:cNvSpPr>
          <p:nvPr userDrawn="1"/>
        </p:nvSpPr>
        <p:spPr bwMode="auto">
          <a:xfrm>
            <a:off x="152400" y="1708150"/>
            <a:ext cx="9147175" cy="0"/>
          </a:xfrm>
          <a:prstGeom prst="line">
            <a:avLst/>
          </a:prstGeom>
          <a:noFill/>
          <a:ln w="12700" cap="sq">
            <a:solidFill>
              <a:schemeClr val="bg2"/>
            </a:solidFill>
            <a:round/>
            <a:headEnd type="none" w="sm" len="sm"/>
            <a:tailEnd type="none" w="sm" len="sm"/>
          </a:ln>
          <a:effectLst/>
        </p:spPr>
        <p:txBody>
          <a:bodyPr/>
          <a:lstStyle/>
          <a:p>
            <a:pPr>
              <a:buClr>
                <a:srgbClr val="E2D700"/>
              </a:buClr>
              <a:defRPr/>
            </a:pPr>
            <a:endParaRPr lang="tr-TR">
              <a:solidFill>
                <a:prstClr val="black"/>
              </a:solidFill>
              <a:latin typeface="Arial" charset="0"/>
            </a:endParaRPr>
          </a:p>
        </p:txBody>
      </p:sp>
      <p:sp>
        <p:nvSpPr>
          <p:cNvPr id="6" name="Arc 19"/>
          <p:cNvSpPr>
            <a:spLocks/>
          </p:cNvSpPr>
          <p:nvPr userDrawn="1"/>
        </p:nvSpPr>
        <p:spPr bwMode="auto">
          <a:xfrm>
            <a:off x="152400" y="842963"/>
            <a:ext cx="2897188" cy="60150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bg1"/>
              </a:gs>
              <a:gs pos="100000">
                <a:schemeClr val="accent2"/>
              </a:gs>
            </a:gsLst>
            <a:lin ang="5400000" scaled="1"/>
          </a:gradFill>
          <a:ln w="9525">
            <a:noFill/>
            <a:round/>
            <a:headEnd type="none" w="sm" len="sm"/>
            <a:tailEnd type="none" w="sm" len="sm"/>
          </a:ln>
          <a:effectLst/>
        </p:spPr>
        <p:txBody>
          <a:bodyPr/>
          <a:lstStyle/>
          <a:p>
            <a:pPr>
              <a:spcBef>
                <a:spcPct val="0"/>
              </a:spcBef>
              <a:buClrTx/>
              <a:buSzTx/>
              <a:buFontTx/>
              <a:buNone/>
              <a:defRPr/>
            </a:pPr>
            <a:endParaRPr kumimoji="1" lang="tr-TR" sz="2400">
              <a:solidFill>
                <a:prstClr val="black"/>
              </a:solidFill>
              <a:latin typeface="Times New Roman" pitchFamily="18" charset="0"/>
            </a:endParaRPr>
          </a:p>
        </p:txBody>
      </p:sp>
      <p:sp>
        <p:nvSpPr>
          <p:cNvPr id="7" name="Rectangle 13"/>
          <p:cNvSpPr>
            <a:spLocks noGrp="1" noChangeArrowheads="1"/>
          </p:cNvSpPr>
          <p:nvPr>
            <p:ph type="dt" sz="half" idx="10"/>
          </p:nvPr>
        </p:nvSpPr>
        <p:spPr/>
        <p:txBody>
          <a:bodyPr/>
          <a:lstStyle>
            <a:lvl1pPr>
              <a:defRPr/>
            </a:lvl1pPr>
          </a:lstStyle>
          <a:p>
            <a:pPr>
              <a:buClr>
                <a:srgbClr val="E2D700"/>
              </a:buClr>
              <a:defRPr/>
            </a:pPr>
            <a:r>
              <a:rPr lang="en-US">
                <a:solidFill>
                  <a:srgbClr val="04617B">
                    <a:shade val="90000"/>
                  </a:srgbClr>
                </a:solidFill>
              </a:rPr>
              <a:t>2/14/01</a:t>
            </a:r>
          </a:p>
        </p:txBody>
      </p:sp>
      <p:sp>
        <p:nvSpPr>
          <p:cNvPr id="8" name="Rectangle 15"/>
          <p:cNvSpPr>
            <a:spLocks noGrp="1" noChangeArrowheads="1"/>
          </p:cNvSpPr>
          <p:nvPr>
            <p:ph type="sldNum" sz="quarter" idx="11"/>
          </p:nvPr>
        </p:nvSpPr>
        <p:spPr/>
        <p:txBody>
          <a:bodyPr/>
          <a:lstStyle>
            <a:lvl1pPr>
              <a:defRPr/>
            </a:lvl1pPr>
          </a:lstStyle>
          <a:p>
            <a:pPr>
              <a:buClr>
                <a:srgbClr val="E2D700"/>
              </a:buClr>
              <a:defRPr/>
            </a:pPr>
            <a:fld id="{5C0BF45F-2F28-4577-B198-85BC64F6EB98}"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350713858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tr-TR" smtClean="0"/>
              <a:t>Asıl başlık stili için tıklatın</a:t>
            </a:r>
            <a:endParaRPr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tr-TR" smtClean="0"/>
              <a:t>Asıl alt başlık stilini düzenlemek için tıklatın</a:t>
            </a:r>
            <a:endParaRPr lang="en-US"/>
          </a:p>
        </p:txBody>
      </p:sp>
      <p:sp>
        <p:nvSpPr>
          <p:cNvPr id="4" name="29 Veri Yer Tutucusu"/>
          <p:cNvSpPr>
            <a:spLocks noGrp="1"/>
          </p:cNvSpPr>
          <p:nvPr>
            <p:ph type="dt" sz="half" idx="10"/>
          </p:nvPr>
        </p:nvSpPr>
        <p:spPr/>
        <p:txBody>
          <a:bodyPr/>
          <a:lstStyle>
            <a:lvl1pPr>
              <a:defRPr/>
            </a:lvl1pPr>
          </a:lstStyle>
          <a:p>
            <a:pPr>
              <a:buClr>
                <a:srgbClr val="E2D700"/>
              </a:buClr>
              <a:defRPr/>
            </a:pPr>
            <a:r>
              <a:rPr lang="tr-TR" smtClean="0">
                <a:solidFill>
                  <a:srgbClr val="DBF5F9">
                    <a:shade val="90000"/>
                  </a:srgbClr>
                </a:solidFill>
              </a:rPr>
              <a:t>2/14/0</a:t>
            </a:r>
            <a:endParaRPr lang="en-US">
              <a:solidFill>
                <a:srgbClr val="DBF5F9">
                  <a:shade val="90000"/>
                </a:srgbClr>
              </a:solidFill>
            </a:endParaRPr>
          </a:p>
        </p:txBody>
      </p:sp>
      <p:sp>
        <p:nvSpPr>
          <p:cNvPr id="5" name="18 Altbilgi Yer Tutucusu"/>
          <p:cNvSpPr>
            <a:spLocks noGrp="1"/>
          </p:cNvSpPr>
          <p:nvPr>
            <p:ph type="ftr" sz="quarter" idx="11"/>
          </p:nvPr>
        </p:nvSpPr>
        <p:spPr/>
        <p:txBody>
          <a:bodyPr/>
          <a:lstStyle>
            <a:lvl1pPr>
              <a:defRPr/>
            </a:lvl1pPr>
          </a:lstStyle>
          <a:p>
            <a:pPr>
              <a:buClr>
                <a:srgbClr val="E2D700"/>
              </a:buClr>
              <a:defRPr/>
            </a:pPr>
            <a:r>
              <a:rPr lang="en-US">
                <a:solidFill>
                  <a:srgbClr val="DBF5F9">
                    <a:shade val="90000"/>
                  </a:srgbClr>
                </a:solidFill>
              </a:rPr>
              <a:t>Fujitsu Systems Business of America</a:t>
            </a:r>
          </a:p>
        </p:txBody>
      </p:sp>
      <p:sp>
        <p:nvSpPr>
          <p:cNvPr id="6" name="26 Slayt Numarası Yer Tutucusu"/>
          <p:cNvSpPr>
            <a:spLocks noGrp="1"/>
          </p:cNvSpPr>
          <p:nvPr>
            <p:ph type="sldNum" sz="quarter" idx="12"/>
          </p:nvPr>
        </p:nvSpPr>
        <p:spPr/>
        <p:txBody>
          <a:bodyPr/>
          <a:lstStyle>
            <a:lvl1pPr>
              <a:defRPr/>
            </a:lvl1pPr>
          </a:lstStyle>
          <a:p>
            <a:pPr>
              <a:buClr>
                <a:srgbClr val="E2D700"/>
              </a:buClr>
              <a:defRPr/>
            </a:pPr>
            <a:fld id="{8777AB2A-9762-4D7B-9E4B-E9DC53A3FD35}" type="slidenum">
              <a:rPr lang="en-US">
                <a:solidFill>
                  <a:srgbClr val="DBF5F9">
                    <a:shade val="90000"/>
                  </a:srgbClr>
                </a:solidFill>
              </a:rPr>
              <a:pPr>
                <a:buClr>
                  <a:srgbClr val="E2D700"/>
                </a:buClr>
                <a:defRPr/>
              </a:pPr>
              <a:t>‹#›</a:t>
            </a:fld>
            <a:endParaRPr lang="en-US">
              <a:solidFill>
                <a:srgbClr val="DBF5F9">
                  <a:shade val="90000"/>
                </a:srgbClr>
              </a:solidFill>
            </a:endParaRPr>
          </a:p>
        </p:txBody>
      </p:sp>
    </p:spTree>
    <p:extLst>
      <p:ext uri="{BB962C8B-B14F-4D97-AF65-F5344CB8AC3E}">
        <p14:creationId xmlns:p14="http://schemas.microsoft.com/office/powerpoint/2010/main" val="3552761953"/>
      </p:ext>
    </p:extLst>
  </p:cSld>
  <p:clrMapOvr>
    <a:overrideClrMapping bg1="dk1" tx1="lt1" bg2="dk2" tx2="lt2" accent1="accent1" accent2="accent2" accent3="accent3" accent4="accent4" accent5="accent5" accent6="accent6" hlink="hlink" folHlink="folHlink"/>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9C299307-4451-48FC-A5B5-8857A6D1DAD4}"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361570555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tr-TR" smtClean="0"/>
              <a:t>Asıl başlık stili için tıklatın</a:t>
            </a:r>
            <a:endParaRPr lang="en-US"/>
          </a:p>
        </p:txBody>
      </p:sp>
      <p:sp>
        <p:nvSpPr>
          <p:cNvPr id="3" name="2 Metin Yer Tutucusu"/>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DBF5F9">
                    <a:shade val="90000"/>
                  </a:srgbClr>
                </a:solidFill>
              </a:rPr>
              <a:t>2/14/0</a:t>
            </a:r>
            <a:endParaRPr lang="en-US">
              <a:solidFill>
                <a:srgbClr val="DBF5F9">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DBF5F9">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F6FA7DBC-E399-4199-9A56-D370C39BB217}" type="slidenum">
              <a:rPr lang="en-US">
                <a:solidFill>
                  <a:srgbClr val="DBF5F9">
                    <a:shade val="90000"/>
                  </a:srgbClr>
                </a:solidFill>
              </a:rPr>
              <a:pPr>
                <a:buClr>
                  <a:srgbClr val="E2D700"/>
                </a:buClr>
                <a:defRPr/>
              </a:pPr>
              <a:t>‹#›</a:t>
            </a:fld>
            <a:endParaRPr lang="en-US">
              <a:solidFill>
                <a:srgbClr val="DBF5F9">
                  <a:shade val="90000"/>
                </a:srgbClr>
              </a:solidFill>
            </a:endParaRPr>
          </a:p>
        </p:txBody>
      </p:sp>
    </p:spTree>
    <p:extLst>
      <p:ext uri="{BB962C8B-B14F-4D97-AF65-F5344CB8AC3E}">
        <p14:creationId xmlns:p14="http://schemas.microsoft.com/office/powerpoint/2010/main" val="3417112737"/>
      </p:ext>
    </p:extLst>
  </p:cSld>
  <p:clrMapOvr>
    <a:overrideClrMapping bg1="dk1" tx1="lt1" bg2="dk2" tx2="lt2" accent1="accent1" accent2="accent2" accent3="accent3" accent4="accent4" accent5="accent5" accent6="accent6" hlink="hlink" folHlink="folHlink"/>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lang="tr-TR" smtClean="0"/>
              <a:t>Asıl başlık stili için tıklatın</a:t>
            </a:r>
            <a:endParaRPr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6"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7" name="6 Slayt Numarası Yer Tutucusu"/>
          <p:cNvSpPr>
            <a:spLocks noGrp="1"/>
          </p:cNvSpPr>
          <p:nvPr>
            <p:ph type="sldNum" sz="quarter" idx="12"/>
          </p:nvPr>
        </p:nvSpPr>
        <p:spPr/>
        <p:txBody>
          <a:bodyPr/>
          <a:lstStyle>
            <a:lvl1pPr>
              <a:defRPr/>
            </a:lvl1pPr>
          </a:lstStyle>
          <a:p>
            <a:pPr>
              <a:buClr>
                <a:srgbClr val="E2D700"/>
              </a:buClr>
              <a:defRPr/>
            </a:pPr>
            <a:fld id="{CABD1290-2E94-4D20-8BAD-971E1128D5A7}"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4036268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2.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theme" Target="../theme/theme7.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theme" Target="../theme/theme8.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5" Type="http://schemas.openxmlformats.org/officeDocument/2006/relationships/image" Target="../media/image2.png"/><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image" Target="../media/image3.jpe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theme" Target="../theme/theme9.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7 Serbest Form"/>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1028" name="8 Başlık Yer Tutucusu"/>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tr-TR" smtClean="0"/>
              <a:t>Asıl başlık stili için tıklatın</a:t>
            </a:r>
            <a:endParaRPr lang="en-US" smtClean="0"/>
          </a:p>
        </p:txBody>
      </p:sp>
      <p:sp>
        <p:nvSpPr>
          <p:cNvPr id="1029" name="29 Metin Yer Tutucusu"/>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defRPr/>
            </a:pPr>
            <a:r>
              <a:rPr lang="tr-TR" smtClean="0"/>
              <a:t>2/14/01</a:t>
            </a:r>
            <a:endParaRPr lang="en-US"/>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defRPr/>
            </a:pPr>
            <a:r>
              <a:rPr lang="en-US"/>
              <a:t>Fujitsu Systems Business of America</a:t>
            </a: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Arial" charset="0"/>
              </a:defRPr>
            </a:lvl1pPr>
          </a:lstStyle>
          <a:p>
            <a:pPr>
              <a:defRPr/>
            </a:pPr>
            <a:fld id="{E6FCB443-FC43-4576-8FD3-1CB6CE954C02}" type="slidenum">
              <a:rPr lang="en-US"/>
              <a:pPr>
                <a:defRPr/>
              </a:pPr>
              <a:t>‹#›</a:t>
            </a:fld>
            <a:endParaRPr lang="en-US"/>
          </a:p>
        </p:txBody>
      </p:sp>
      <p:grpSp>
        <p:nvGrpSpPr>
          <p:cNvPr id="1033" name="1 Grup"/>
          <p:cNvGrpSpPr>
            <a:grpSpLocks/>
          </p:cNvGrpSpPr>
          <p:nvPr/>
        </p:nvGrpSpPr>
        <p:grpSpPr bwMode="auto">
          <a:xfrm>
            <a:off x="-19050" y="203200"/>
            <a:ext cx="9180513" cy="647700"/>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latin typeface="Arial" charset="0"/>
              </a:endParaRPr>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latin typeface="Arial" charset="0"/>
              </a:endParaRPr>
            </a:p>
          </p:txBody>
        </p:sp>
      </p:grpSp>
      <p:sp>
        <p:nvSpPr>
          <p:cNvPr id="14" name="Line 12"/>
          <p:cNvSpPr>
            <a:spLocks noChangeShapeType="1"/>
          </p:cNvSpPr>
          <p:nvPr userDrawn="1"/>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a:defRPr/>
            </a:pPr>
            <a:endParaRPr lang="tr-TR">
              <a:latin typeface="Arial" charset="0"/>
            </a:endParaRPr>
          </a:p>
        </p:txBody>
      </p:sp>
      <p:pic>
        <p:nvPicPr>
          <p:cNvPr id="1035" name="Picture 10" descr="C:\My Documents\FSBAMGMT\Presentations\Network Security Presentation 2001-02-22\Fujitsu Logo 2.gif"/>
          <p:cNvPicPr>
            <a:picLocks noChangeAspect="1" noChangeArrowheads="1"/>
          </p:cNvPicPr>
          <p:nvPr userDrawn="1"/>
        </p:nvPicPr>
        <p:blipFill>
          <a:blip r:embed="rId13" cstate="print"/>
          <a:srcRect/>
          <a:stretch>
            <a:fillRect/>
          </a:stretch>
        </p:blipFill>
        <p:spPr bwMode="auto">
          <a:xfrm>
            <a:off x="381000" y="152400"/>
            <a:ext cx="1219200" cy="5540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730" r:id="rId1"/>
    <p:sldLayoutId id="2147484731" r:id="rId2"/>
    <p:sldLayoutId id="2147484732" r:id="rId3"/>
    <p:sldLayoutId id="2147484733" r:id="rId4"/>
    <p:sldLayoutId id="2147484734" r:id="rId5"/>
    <p:sldLayoutId id="2147484735" r:id="rId6"/>
    <p:sldLayoutId id="2147484736" r:id="rId7"/>
    <p:sldLayoutId id="2147484737" r:id="rId8"/>
    <p:sldLayoutId id="2147484738" r:id="rId9"/>
    <p:sldLayoutId id="2147484739" r:id="rId10"/>
    <p:sldLayoutId id="2147484740"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8" name="7 Serbest Form"/>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2052" name="8 Başlık Yer Tutucusu"/>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tr-TR" smtClean="0"/>
              <a:t>Asıl başlık stili için tıklatın</a:t>
            </a:r>
            <a:endParaRPr lang="en-US" smtClean="0"/>
          </a:p>
        </p:txBody>
      </p:sp>
      <p:sp>
        <p:nvSpPr>
          <p:cNvPr id="2053" name="29 Metin Yer Tutucusu"/>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buClr>
                <a:srgbClr val="E2D700"/>
              </a:buClr>
              <a:defRPr/>
            </a:pPr>
            <a:r>
              <a:rPr lang="en-US">
                <a:solidFill>
                  <a:srgbClr val="04617B">
                    <a:shade val="90000"/>
                  </a:srgbClr>
                </a:solidFill>
              </a:rPr>
              <a:t>Fujitsu Systems Business of America</a:t>
            </a: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Arial" charset="0"/>
              </a:defRPr>
            </a:lvl1pPr>
          </a:lstStyle>
          <a:p>
            <a:pPr>
              <a:buClr>
                <a:srgbClr val="E2D700"/>
              </a:buClr>
              <a:defRPr/>
            </a:pPr>
            <a:fld id="{20FD450B-F747-4046-A081-E7C76F04BAC7}" type="slidenum">
              <a:rPr lang="en-US">
                <a:solidFill>
                  <a:srgbClr val="04617B">
                    <a:shade val="90000"/>
                  </a:srgbClr>
                </a:solidFill>
              </a:rPr>
              <a:pPr>
                <a:buClr>
                  <a:srgbClr val="E2D700"/>
                </a:buClr>
                <a:defRPr/>
              </a:pPr>
              <a:t>‹#›</a:t>
            </a:fld>
            <a:endParaRPr lang="en-US">
              <a:solidFill>
                <a:srgbClr val="04617B">
                  <a:shade val="90000"/>
                </a:srgbClr>
              </a:solidFill>
            </a:endParaRPr>
          </a:p>
        </p:txBody>
      </p:sp>
      <p:grpSp>
        <p:nvGrpSpPr>
          <p:cNvPr id="2057" name="1 Grup"/>
          <p:cNvGrpSpPr>
            <a:grpSpLocks/>
          </p:cNvGrpSpPr>
          <p:nvPr/>
        </p:nvGrpSpPr>
        <p:grpSpPr bwMode="auto">
          <a:xfrm>
            <a:off x="-19050" y="203200"/>
            <a:ext cx="9180513" cy="647700"/>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buClr>
                  <a:srgbClr val="E2D700"/>
                </a:buClr>
                <a:defRPr/>
              </a:pPr>
              <a:endParaRPr lang="en-US">
                <a:solidFill>
                  <a:prstClr val="black"/>
                </a:solidFill>
                <a:latin typeface="Arial" charset="0"/>
              </a:endParaRPr>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buClr>
                  <a:srgbClr val="E2D700"/>
                </a:buClr>
                <a:defRPr/>
              </a:pPr>
              <a:endParaRPr lang="en-US">
                <a:solidFill>
                  <a:prstClr val="black"/>
                </a:solidFill>
                <a:latin typeface="Arial" charset="0"/>
              </a:endParaRPr>
            </a:p>
          </p:txBody>
        </p:sp>
      </p:grpSp>
      <p:sp>
        <p:nvSpPr>
          <p:cNvPr id="14" name="Line 12"/>
          <p:cNvSpPr>
            <a:spLocks noChangeShapeType="1"/>
          </p:cNvSpPr>
          <p:nvPr userDrawn="1"/>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a:buClr>
                <a:srgbClr val="E2D700"/>
              </a:buClr>
              <a:defRPr/>
            </a:pPr>
            <a:endParaRPr lang="tr-TR">
              <a:solidFill>
                <a:prstClr val="black"/>
              </a:solidFill>
              <a:latin typeface="Arial" charset="0"/>
            </a:endParaRPr>
          </a:p>
        </p:txBody>
      </p:sp>
      <p:pic>
        <p:nvPicPr>
          <p:cNvPr id="2059" name="Picture 10" descr="C:\My Documents\FSBAMGMT\Presentations\Network Security Presentation 2001-02-22\Fujitsu Logo 2.gif"/>
          <p:cNvPicPr>
            <a:picLocks noChangeAspect="1" noChangeArrowheads="1"/>
          </p:cNvPicPr>
          <p:nvPr userDrawn="1"/>
        </p:nvPicPr>
        <p:blipFill>
          <a:blip r:embed="rId14" cstate="print"/>
          <a:srcRect/>
          <a:stretch>
            <a:fillRect/>
          </a:stretch>
        </p:blipFill>
        <p:spPr bwMode="auto">
          <a:xfrm>
            <a:off x="381000" y="152400"/>
            <a:ext cx="1219200" cy="554038"/>
          </a:xfrm>
          <a:prstGeom prst="rect">
            <a:avLst/>
          </a:prstGeom>
          <a:noFill/>
          <a:ln w="9525">
            <a:noFill/>
            <a:miter lim="800000"/>
            <a:headEnd/>
            <a:tailEnd/>
          </a:ln>
        </p:spPr>
      </p:pic>
    </p:spTree>
    <p:extLst>
      <p:ext uri="{BB962C8B-B14F-4D97-AF65-F5344CB8AC3E}">
        <p14:creationId xmlns:p14="http://schemas.microsoft.com/office/powerpoint/2010/main" val="3592265289"/>
      </p:ext>
    </p:extLst>
  </p:cSld>
  <p:clrMap bg1="lt1" tx1="dk1" bg2="lt2" tx2="dk2" accent1="accent1" accent2="accent2" accent3="accent3" accent4="accent4" accent5="accent5" accent6="accent6" hlink="hlink" folHlink="folHlink"/>
  <p:sldLayoutIdLst>
    <p:sldLayoutId id="2147484743" r:id="rId1"/>
    <p:sldLayoutId id="2147484744" r:id="rId2"/>
    <p:sldLayoutId id="2147484745" r:id="rId3"/>
    <p:sldLayoutId id="2147484746" r:id="rId4"/>
    <p:sldLayoutId id="2147484747" r:id="rId5"/>
    <p:sldLayoutId id="2147484748" r:id="rId6"/>
    <p:sldLayoutId id="2147484749" r:id="rId7"/>
    <p:sldLayoutId id="2147484750" r:id="rId8"/>
    <p:sldLayoutId id="2147484751" r:id="rId9"/>
    <p:sldLayoutId id="2147484752" r:id="rId10"/>
    <p:sldLayoutId id="2147484753" r:id="rId11"/>
    <p:sldLayoutId id="2147484754" r:id="rId12"/>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8" name="7 Serbest Form"/>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2052" name="8 Başlık Yer Tutucusu"/>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tr-TR" smtClean="0"/>
              <a:t>Asıl başlık stili için tıklatın</a:t>
            </a:r>
            <a:endParaRPr lang="en-US" smtClean="0"/>
          </a:p>
        </p:txBody>
      </p:sp>
      <p:sp>
        <p:nvSpPr>
          <p:cNvPr id="2053" name="29 Metin Yer Tutucusu"/>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buClr>
                <a:srgbClr val="E2D700"/>
              </a:buClr>
              <a:defRPr/>
            </a:pPr>
            <a:r>
              <a:rPr lang="en-US">
                <a:solidFill>
                  <a:srgbClr val="04617B">
                    <a:shade val="90000"/>
                  </a:srgbClr>
                </a:solidFill>
              </a:rPr>
              <a:t>Fujitsu Systems Business of America</a:t>
            </a: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Arial" charset="0"/>
              </a:defRPr>
            </a:lvl1pPr>
          </a:lstStyle>
          <a:p>
            <a:pPr>
              <a:buClr>
                <a:srgbClr val="E2D700"/>
              </a:buClr>
              <a:defRPr/>
            </a:pPr>
            <a:fld id="{20FD450B-F747-4046-A081-E7C76F04BAC7}" type="slidenum">
              <a:rPr lang="en-US">
                <a:solidFill>
                  <a:srgbClr val="04617B">
                    <a:shade val="90000"/>
                  </a:srgbClr>
                </a:solidFill>
              </a:rPr>
              <a:pPr>
                <a:buClr>
                  <a:srgbClr val="E2D700"/>
                </a:buClr>
                <a:defRPr/>
              </a:pPr>
              <a:t>‹#›</a:t>
            </a:fld>
            <a:endParaRPr lang="en-US">
              <a:solidFill>
                <a:srgbClr val="04617B">
                  <a:shade val="90000"/>
                </a:srgbClr>
              </a:solidFill>
            </a:endParaRPr>
          </a:p>
        </p:txBody>
      </p:sp>
      <p:grpSp>
        <p:nvGrpSpPr>
          <p:cNvPr id="2057" name="1 Grup"/>
          <p:cNvGrpSpPr>
            <a:grpSpLocks/>
          </p:cNvGrpSpPr>
          <p:nvPr/>
        </p:nvGrpSpPr>
        <p:grpSpPr bwMode="auto">
          <a:xfrm>
            <a:off x="-19050" y="203200"/>
            <a:ext cx="9180513" cy="647700"/>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buClr>
                  <a:srgbClr val="E2D700"/>
                </a:buClr>
                <a:defRPr/>
              </a:pPr>
              <a:endParaRPr lang="en-US">
                <a:solidFill>
                  <a:prstClr val="black"/>
                </a:solidFill>
                <a:latin typeface="Arial" charset="0"/>
              </a:endParaRPr>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buClr>
                  <a:srgbClr val="E2D700"/>
                </a:buClr>
                <a:defRPr/>
              </a:pPr>
              <a:endParaRPr lang="en-US">
                <a:solidFill>
                  <a:prstClr val="black"/>
                </a:solidFill>
                <a:latin typeface="Arial" charset="0"/>
              </a:endParaRPr>
            </a:p>
          </p:txBody>
        </p:sp>
      </p:grpSp>
      <p:sp>
        <p:nvSpPr>
          <p:cNvPr id="14" name="Line 12"/>
          <p:cNvSpPr>
            <a:spLocks noChangeShapeType="1"/>
          </p:cNvSpPr>
          <p:nvPr userDrawn="1"/>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a:buClr>
                <a:srgbClr val="E2D700"/>
              </a:buClr>
              <a:defRPr/>
            </a:pPr>
            <a:endParaRPr lang="tr-TR">
              <a:solidFill>
                <a:prstClr val="black"/>
              </a:solidFill>
              <a:latin typeface="Arial" charset="0"/>
            </a:endParaRPr>
          </a:p>
        </p:txBody>
      </p:sp>
      <p:pic>
        <p:nvPicPr>
          <p:cNvPr id="2059" name="Picture 10" descr="C:\My Documents\FSBAMGMT\Presentations\Network Security Presentation 2001-02-22\Fujitsu Logo 2.gif"/>
          <p:cNvPicPr>
            <a:picLocks noChangeAspect="1" noChangeArrowheads="1"/>
          </p:cNvPicPr>
          <p:nvPr userDrawn="1"/>
        </p:nvPicPr>
        <p:blipFill>
          <a:blip r:embed="rId14" cstate="print"/>
          <a:srcRect/>
          <a:stretch>
            <a:fillRect/>
          </a:stretch>
        </p:blipFill>
        <p:spPr bwMode="auto">
          <a:xfrm>
            <a:off x="381000" y="152400"/>
            <a:ext cx="1219200" cy="554038"/>
          </a:xfrm>
          <a:prstGeom prst="rect">
            <a:avLst/>
          </a:prstGeom>
          <a:noFill/>
          <a:ln w="9525">
            <a:noFill/>
            <a:miter lim="800000"/>
            <a:headEnd/>
            <a:tailEnd/>
          </a:ln>
        </p:spPr>
      </p:pic>
    </p:spTree>
    <p:extLst>
      <p:ext uri="{BB962C8B-B14F-4D97-AF65-F5344CB8AC3E}">
        <p14:creationId xmlns:p14="http://schemas.microsoft.com/office/powerpoint/2010/main" val="2901693122"/>
      </p:ext>
    </p:extLst>
  </p:cSld>
  <p:clrMap bg1="lt1" tx1="dk1" bg2="lt2" tx2="dk2" accent1="accent1" accent2="accent2" accent3="accent3" accent4="accent4" accent5="accent5" accent6="accent6" hlink="hlink" folHlink="folHlink"/>
  <p:sldLayoutIdLst>
    <p:sldLayoutId id="2147484768" r:id="rId1"/>
    <p:sldLayoutId id="2147484769" r:id="rId2"/>
    <p:sldLayoutId id="2147484770" r:id="rId3"/>
    <p:sldLayoutId id="2147484771" r:id="rId4"/>
    <p:sldLayoutId id="2147484772" r:id="rId5"/>
    <p:sldLayoutId id="2147484773" r:id="rId6"/>
    <p:sldLayoutId id="2147484774" r:id="rId7"/>
    <p:sldLayoutId id="2147484775" r:id="rId8"/>
    <p:sldLayoutId id="2147484776" r:id="rId9"/>
    <p:sldLayoutId id="2147484777" r:id="rId10"/>
    <p:sldLayoutId id="2147484778" r:id="rId11"/>
    <p:sldLayoutId id="2147484779" r:id="rId12"/>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8" name="7 Serbest Form"/>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2052" name="8 Başlık Yer Tutucusu"/>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tr-TR" smtClean="0"/>
              <a:t>Asıl başlık stili için tıklatın</a:t>
            </a:r>
            <a:endParaRPr lang="en-US" smtClean="0"/>
          </a:p>
        </p:txBody>
      </p:sp>
      <p:sp>
        <p:nvSpPr>
          <p:cNvPr id="2053" name="29 Metin Yer Tutucusu"/>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buClr>
                <a:srgbClr val="E2D700"/>
              </a:buClr>
              <a:defRPr/>
            </a:pPr>
            <a:r>
              <a:rPr lang="en-US">
                <a:solidFill>
                  <a:srgbClr val="04617B">
                    <a:shade val="90000"/>
                  </a:srgbClr>
                </a:solidFill>
              </a:rPr>
              <a:t>Fujitsu Systems Business of America</a:t>
            </a: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Arial" charset="0"/>
              </a:defRPr>
            </a:lvl1pPr>
          </a:lstStyle>
          <a:p>
            <a:pPr>
              <a:buClr>
                <a:srgbClr val="E2D700"/>
              </a:buClr>
              <a:defRPr/>
            </a:pPr>
            <a:fld id="{20FD450B-F747-4046-A081-E7C76F04BAC7}" type="slidenum">
              <a:rPr lang="en-US">
                <a:solidFill>
                  <a:srgbClr val="04617B">
                    <a:shade val="90000"/>
                  </a:srgbClr>
                </a:solidFill>
              </a:rPr>
              <a:pPr>
                <a:buClr>
                  <a:srgbClr val="E2D700"/>
                </a:buClr>
                <a:defRPr/>
              </a:pPr>
              <a:t>‹#›</a:t>
            </a:fld>
            <a:endParaRPr lang="en-US">
              <a:solidFill>
                <a:srgbClr val="04617B">
                  <a:shade val="90000"/>
                </a:srgbClr>
              </a:solidFill>
            </a:endParaRPr>
          </a:p>
        </p:txBody>
      </p:sp>
      <p:grpSp>
        <p:nvGrpSpPr>
          <p:cNvPr id="2057" name="1 Grup"/>
          <p:cNvGrpSpPr>
            <a:grpSpLocks/>
          </p:cNvGrpSpPr>
          <p:nvPr/>
        </p:nvGrpSpPr>
        <p:grpSpPr bwMode="auto">
          <a:xfrm>
            <a:off x="-19050" y="203200"/>
            <a:ext cx="9180513" cy="647700"/>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buClr>
                  <a:srgbClr val="E2D700"/>
                </a:buClr>
                <a:defRPr/>
              </a:pPr>
              <a:endParaRPr lang="en-US">
                <a:solidFill>
                  <a:prstClr val="black"/>
                </a:solidFill>
                <a:latin typeface="Arial" charset="0"/>
              </a:endParaRPr>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buClr>
                  <a:srgbClr val="E2D700"/>
                </a:buClr>
                <a:defRPr/>
              </a:pPr>
              <a:endParaRPr lang="en-US">
                <a:solidFill>
                  <a:prstClr val="black"/>
                </a:solidFill>
                <a:latin typeface="Arial" charset="0"/>
              </a:endParaRPr>
            </a:p>
          </p:txBody>
        </p:sp>
      </p:grpSp>
      <p:sp>
        <p:nvSpPr>
          <p:cNvPr id="14" name="Line 12"/>
          <p:cNvSpPr>
            <a:spLocks noChangeShapeType="1"/>
          </p:cNvSpPr>
          <p:nvPr userDrawn="1"/>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a:buClr>
                <a:srgbClr val="E2D700"/>
              </a:buClr>
              <a:defRPr/>
            </a:pPr>
            <a:endParaRPr lang="tr-TR">
              <a:solidFill>
                <a:prstClr val="black"/>
              </a:solidFill>
              <a:latin typeface="Arial" charset="0"/>
            </a:endParaRPr>
          </a:p>
        </p:txBody>
      </p:sp>
      <p:pic>
        <p:nvPicPr>
          <p:cNvPr id="2059" name="Picture 10" descr="C:\My Documents\FSBAMGMT\Presentations\Network Security Presentation 2001-02-22\Fujitsu Logo 2.gif"/>
          <p:cNvPicPr>
            <a:picLocks noChangeAspect="1" noChangeArrowheads="1"/>
          </p:cNvPicPr>
          <p:nvPr userDrawn="1"/>
        </p:nvPicPr>
        <p:blipFill>
          <a:blip r:embed="rId14" cstate="print"/>
          <a:srcRect/>
          <a:stretch>
            <a:fillRect/>
          </a:stretch>
        </p:blipFill>
        <p:spPr bwMode="auto">
          <a:xfrm>
            <a:off x="381000" y="152400"/>
            <a:ext cx="1219200" cy="554038"/>
          </a:xfrm>
          <a:prstGeom prst="rect">
            <a:avLst/>
          </a:prstGeom>
          <a:noFill/>
          <a:ln w="9525">
            <a:noFill/>
            <a:miter lim="800000"/>
            <a:headEnd/>
            <a:tailEnd/>
          </a:ln>
        </p:spPr>
      </p:pic>
    </p:spTree>
    <p:extLst>
      <p:ext uri="{BB962C8B-B14F-4D97-AF65-F5344CB8AC3E}">
        <p14:creationId xmlns:p14="http://schemas.microsoft.com/office/powerpoint/2010/main" val="3253905845"/>
      </p:ext>
    </p:extLst>
  </p:cSld>
  <p:clrMap bg1="lt1" tx1="dk1" bg2="lt2" tx2="dk2" accent1="accent1" accent2="accent2" accent3="accent3" accent4="accent4" accent5="accent5" accent6="accent6" hlink="hlink" folHlink="folHlink"/>
  <p:sldLayoutIdLst>
    <p:sldLayoutId id="2147484781" r:id="rId1"/>
    <p:sldLayoutId id="2147484782" r:id="rId2"/>
    <p:sldLayoutId id="2147484783" r:id="rId3"/>
    <p:sldLayoutId id="2147484784" r:id="rId4"/>
    <p:sldLayoutId id="2147484785" r:id="rId5"/>
    <p:sldLayoutId id="2147484786" r:id="rId6"/>
    <p:sldLayoutId id="2147484787" r:id="rId7"/>
    <p:sldLayoutId id="2147484788" r:id="rId8"/>
    <p:sldLayoutId id="2147484789" r:id="rId9"/>
    <p:sldLayoutId id="2147484790" r:id="rId10"/>
    <p:sldLayoutId id="2147484791" r:id="rId11"/>
    <p:sldLayoutId id="2147484792" r:id="rId12"/>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8" name="7 Serbest Form"/>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1028" name="8 Başlık Yer Tutucusu"/>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tr-TR" smtClean="0"/>
              <a:t>Asıl başlık stili için tıklatın</a:t>
            </a:r>
            <a:endParaRPr lang="en-US" smtClean="0"/>
          </a:p>
        </p:txBody>
      </p:sp>
      <p:sp>
        <p:nvSpPr>
          <p:cNvPr id="1029" name="29 Metin Yer Tutucusu"/>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buClr>
                <a:srgbClr val="E2D700"/>
              </a:buClr>
              <a:defRPr/>
            </a:pPr>
            <a:r>
              <a:rPr lang="tr-TR" smtClean="0">
                <a:solidFill>
                  <a:srgbClr val="04617B">
                    <a:shade val="90000"/>
                  </a:srgbClr>
                </a:solidFill>
              </a:rPr>
              <a:t>2/14/01</a:t>
            </a:r>
            <a:endParaRPr lang="en-US">
              <a:solidFill>
                <a:srgbClr val="04617B">
                  <a:shade val="90000"/>
                </a:srgbClr>
              </a:solidFill>
            </a:endParaRP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buClr>
                <a:srgbClr val="E2D700"/>
              </a:buClr>
              <a:defRPr/>
            </a:pPr>
            <a:r>
              <a:rPr lang="en-US">
                <a:solidFill>
                  <a:srgbClr val="04617B">
                    <a:shade val="90000"/>
                  </a:srgbClr>
                </a:solidFill>
              </a:rPr>
              <a:t>Fujitsu Systems Business of America</a:t>
            </a: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Arial" charset="0"/>
              </a:defRPr>
            </a:lvl1pPr>
          </a:lstStyle>
          <a:p>
            <a:pPr>
              <a:buClr>
                <a:srgbClr val="E2D700"/>
              </a:buClr>
              <a:defRPr/>
            </a:pPr>
            <a:fld id="{E6FCB443-FC43-4576-8FD3-1CB6CE954C02}" type="slidenum">
              <a:rPr lang="en-US">
                <a:solidFill>
                  <a:srgbClr val="04617B">
                    <a:shade val="90000"/>
                  </a:srgbClr>
                </a:solidFill>
              </a:rPr>
              <a:pPr>
                <a:buClr>
                  <a:srgbClr val="E2D700"/>
                </a:buClr>
                <a:defRPr/>
              </a:pPr>
              <a:t>‹#›</a:t>
            </a:fld>
            <a:endParaRPr lang="en-US">
              <a:solidFill>
                <a:srgbClr val="04617B">
                  <a:shade val="90000"/>
                </a:srgbClr>
              </a:solidFill>
            </a:endParaRPr>
          </a:p>
        </p:txBody>
      </p:sp>
      <p:grpSp>
        <p:nvGrpSpPr>
          <p:cNvPr id="1033" name="1 Grup"/>
          <p:cNvGrpSpPr>
            <a:grpSpLocks/>
          </p:cNvGrpSpPr>
          <p:nvPr/>
        </p:nvGrpSpPr>
        <p:grpSpPr bwMode="auto">
          <a:xfrm>
            <a:off x="-19050" y="203200"/>
            <a:ext cx="9180513" cy="647700"/>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buClr>
                  <a:srgbClr val="E2D700"/>
                </a:buClr>
                <a:defRPr/>
              </a:pPr>
              <a:endParaRPr lang="en-US">
                <a:solidFill>
                  <a:prstClr val="black"/>
                </a:solidFill>
                <a:latin typeface="Arial" charset="0"/>
              </a:endParaRPr>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buClr>
                  <a:srgbClr val="E2D700"/>
                </a:buClr>
                <a:defRPr/>
              </a:pPr>
              <a:endParaRPr lang="en-US">
                <a:solidFill>
                  <a:prstClr val="black"/>
                </a:solidFill>
                <a:latin typeface="Arial" charset="0"/>
              </a:endParaRPr>
            </a:p>
          </p:txBody>
        </p:sp>
      </p:grpSp>
      <p:sp>
        <p:nvSpPr>
          <p:cNvPr id="14" name="Line 12"/>
          <p:cNvSpPr>
            <a:spLocks noChangeShapeType="1"/>
          </p:cNvSpPr>
          <p:nvPr userDrawn="1"/>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a:buClr>
                <a:srgbClr val="E2D700"/>
              </a:buClr>
              <a:defRPr/>
            </a:pPr>
            <a:endParaRPr lang="tr-TR">
              <a:solidFill>
                <a:prstClr val="black"/>
              </a:solidFill>
              <a:latin typeface="Arial" charset="0"/>
            </a:endParaRPr>
          </a:p>
        </p:txBody>
      </p:sp>
      <p:pic>
        <p:nvPicPr>
          <p:cNvPr id="1035" name="Picture 10" descr="C:\My Documents\FSBAMGMT\Presentations\Network Security Presentation 2001-02-22\Fujitsu Logo 2.gif"/>
          <p:cNvPicPr>
            <a:picLocks noChangeAspect="1" noChangeArrowheads="1"/>
          </p:cNvPicPr>
          <p:nvPr userDrawn="1"/>
        </p:nvPicPr>
        <p:blipFill>
          <a:blip r:embed="rId13" cstate="print"/>
          <a:srcRect/>
          <a:stretch>
            <a:fillRect/>
          </a:stretch>
        </p:blipFill>
        <p:spPr bwMode="auto">
          <a:xfrm>
            <a:off x="381000" y="152400"/>
            <a:ext cx="1219200" cy="554038"/>
          </a:xfrm>
          <a:prstGeom prst="rect">
            <a:avLst/>
          </a:prstGeom>
          <a:noFill/>
          <a:ln w="9525">
            <a:noFill/>
            <a:miter lim="800000"/>
            <a:headEnd/>
            <a:tailEnd/>
          </a:ln>
        </p:spPr>
      </p:pic>
    </p:spTree>
    <p:extLst>
      <p:ext uri="{BB962C8B-B14F-4D97-AF65-F5344CB8AC3E}">
        <p14:creationId xmlns:p14="http://schemas.microsoft.com/office/powerpoint/2010/main" val="3173372385"/>
      </p:ext>
    </p:extLst>
  </p:cSld>
  <p:clrMap bg1="lt1" tx1="dk1" bg2="lt2" tx2="dk2" accent1="accent1" accent2="accent2" accent3="accent3" accent4="accent4" accent5="accent5" accent6="accent6" hlink="hlink" folHlink="folHlink"/>
  <p:sldLayoutIdLst>
    <p:sldLayoutId id="2147484794" r:id="rId1"/>
    <p:sldLayoutId id="2147484795" r:id="rId2"/>
    <p:sldLayoutId id="2147484796" r:id="rId3"/>
    <p:sldLayoutId id="2147484797" r:id="rId4"/>
    <p:sldLayoutId id="2147484798" r:id="rId5"/>
    <p:sldLayoutId id="2147484799" r:id="rId6"/>
    <p:sldLayoutId id="2147484800" r:id="rId7"/>
    <p:sldLayoutId id="2147484801" r:id="rId8"/>
    <p:sldLayoutId id="2147484802" r:id="rId9"/>
    <p:sldLayoutId id="2147484803" r:id="rId10"/>
    <p:sldLayoutId id="2147484804"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0" y="274638"/>
            <a:ext cx="8221663" cy="1135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tr-TR" smtClean="0"/>
              <a:t>Click to edit the title text format</a:t>
            </a:r>
          </a:p>
        </p:txBody>
      </p:sp>
      <p:sp>
        <p:nvSpPr>
          <p:cNvPr id="1026" name="Rectangle 2"/>
          <p:cNvSpPr>
            <a:spLocks noGrp="1" noChangeArrowheads="1"/>
          </p:cNvSpPr>
          <p:nvPr>
            <p:ph type="body" idx="1"/>
          </p:nvPr>
        </p:nvSpPr>
        <p:spPr bwMode="auto">
          <a:xfrm>
            <a:off x="457200" y="1600200"/>
            <a:ext cx="8221663" cy="451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tr-TR" smtClean="0"/>
              <a:t>Click to edit the outline text format</a:t>
            </a:r>
          </a:p>
          <a:p>
            <a:pPr lvl="1"/>
            <a:r>
              <a:rPr lang="en-GB" altLang="tr-TR" smtClean="0"/>
              <a:t>Second Outline Level</a:t>
            </a:r>
          </a:p>
          <a:p>
            <a:pPr lvl="2"/>
            <a:r>
              <a:rPr lang="en-GB" altLang="tr-TR" smtClean="0"/>
              <a:t>Third Outline Level</a:t>
            </a:r>
          </a:p>
          <a:p>
            <a:pPr lvl="3"/>
            <a:r>
              <a:rPr lang="en-GB" altLang="tr-TR" smtClean="0"/>
              <a:t>Fourth Outline Level</a:t>
            </a:r>
          </a:p>
          <a:p>
            <a:pPr lvl="4"/>
            <a:r>
              <a:rPr lang="en-GB" altLang="tr-TR" smtClean="0"/>
              <a:t>Fifth Outline Level</a:t>
            </a:r>
          </a:p>
          <a:p>
            <a:pPr lvl="4"/>
            <a:r>
              <a:rPr lang="en-GB" altLang="tr-TR" smtClean="0"/>
              <a:t>Sixth Outline Level</a:t>
            </a:r>
          </a:p>
          <a:p>
            <a:pPr lvl="4"/>
            <a:r>
              <a:rPr lang="en-GB" altLang="tr-TR" smtClean="0"/>
              <a:t>Seventh Outline Level</a:t>
            </a:r>
          </a:p>
          <a:p>
            <a:pPr lvl="4"/>
            <a:r>
              <a:rPr lang="en-GB" altLang="tr-TR" smtClean="0"/>
              <a:t>Eighth Outline Level</a:t>
            </a:r>
          </a:p>
          <a:p>
            <a:pPr lvl="4"/>
            <a:r>
              <a:rPr lang="en-GB" altLang="tr-TR" smtClean="0"/>
              <a:t>Ninth Outline Level</a:t>
            </a:r>
          </a:p>
        </p:txBody>
      </p:sp>
      <p:sp>
        <p:nvSpPr>
          <p:cNvPr id="1027" name="Text Box 3"/>
          <p:cNvSpPr txBox="1">
            <a:spLocks noChangeArrowheads="1"/>
          </p:cNvSpPr>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a:spcBef>
                <a:spcPct val="0"/>
              </a:spcBef>
              <a:buClr>
                <a:srgbClr val="000000"/>
              </a:buClr>
              <a:buSzPct val="100000"/>
              <a:buFont typeface="Arial" charset="0"/>
              <a:buNone/>
            </a:pPr>
            <a:endParaRPr lang="tr-TR" sz="1800">
              <a:solidFill>
                <a:srgbClr val="FFFFFF"/>
              </a:solidFill>
              <a:latin typeface="Arial" charset="0"/>
            </a:endParaRPr>
          </a:p>
        </p:txBody>
      </p:sp>
      <p:sp>
        <p:nvSpPr>
          <p:cNvPr id="1028" name="Text Box 4"/>
          <p:cNvSpPr txBox="1">
            <a:spLocks noChangeArrowheads="1"/>
          </p:cNvSpPr>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a:spcBef>
                <a:spcPct val="0"/>
              </a:spcBef>
              <a:buClr>
                <a:srgbClr val="000000"/>
              </a:buClr>
              <a:buSzPct val="100000"/>
              <a:buFont typeface="Arial" charset="0"/>
              <a:buNone/>
            </a:pPr>
            <a:endParaRPr lang="tr-TR" sz="1800">
              <a:solidFill>
                <a:srgbClr val="FFFFFF"/>
              </a:solidFill>
              <a:latin typeface="Arial" charset="0"/>
            </a:endParaRPr>
          </a:p>
        </p:txBody>
      </p:sp>
      <p:sp>
        <p:nvSpPr>
          <p:cNvPr id="1029" name="Rectangle 5"/>
          <p:cNvSpPr>
            <a:spLocks noGrp="1" noChangeArrowheads="1"/>
          </p:cNvSpPr>
          <p:nvPr>
            <p:ph type="sldNum"/>
          </p:nvPr>
        </p:nvSpPr>
        <p:spPr bwMode="auto">
          <a:xfrm>
            <a:off x="6553200" y="6245225"/>
            <a:ext cx="2125663"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ea typeface="+mn-ea"/>
                <a:cs typeface="+mn-cs"/>
              </a:defRPr>
            </a:lvl1pPr>
          </a:lstStyle>
          <a:p>
            <a:pPr defTabSz="457200">
              <a:spcBef>
                <a:spcPct val="0"/>
              </a:spcBef>
              <a:buClr>
                <a:srgbClr val="000000"/>
              </a:buClr>
              <a:buSzPct val="100000"/>
              <a:buFont typeface="Arial" charset="0"/>
              <a:buNone/>
            </a:pPr>
            <a:fld id="{C4CF4B39-24C8-4D87-9266-F568D25DE591}" type="slidenum">
              <a:rPr lang="en-US" altLang="tr-TR">
                <a:latin typeface="Arial" charset="0"/>
              </a:rPr>
              <a:pPr defTabSz="457200">
                <a:spcBef>
                  <a:spcPct val="0"/>
                </a:spcBef>
                <a:buClr>
                  <a:srgbClr val="000000"/>
                </a:buClr>
                <a:buSzPct val="100000"/>
                <a:buFont typeface="Arial" charset="0"/>
                <a:buNone/>
              </a:pPr>
              <a:t>‹#›</a:t>
            </a:fld>
            <a:endParaRPr lang="en-US" altLang="tr-TR">
              <a:latin typeface="Arial" charset="0"/>
            </a:endParaRPr>
          </a:p>
        </p:txBody>
      </p:sp>
    </p:spTree>
    <p:extLst>
      <p:ext uri="{BB962C8B-B14F-4D97-AF65-F5344CB8AC3E}">
        <p14:creationId xmlns:p14="http://schemas.microsoft.com/office/powerpoint/2010/main" val="4156463479"/>
      </p:ext>
    </p:extLst>
  </p:cSld>
  <p:clrMap bg1="lt1" tx1="dk1" bg2="lt2" tx2="dk2" accent1="accent1" accent2="accent2" accent3="accent3" accent4="accent4" accent5="accent5" accent6="accent6" hlink="hlink" folHlink="folHlink"/>
  <p:sldLayoutIdLst>
    <p:sldLayoutId id="2147484806" r:id="rId1"/>
    <p:sldLayoutId id="2147484807" r:id="rId2"/>
    <p:sldLayoutId id="2147484808" r:id="rId3"/>
    <p:sldLayoutId id="2147484809" r:id="rId4"/>
    <p:sldLayoutId id="2147484810" r:id="rId5"/>
    <p:sldLayoutId id="2147484811" r:id="rId6"/>
    <p:sldLayoutId id="2147484812" r:id="rId7"/>
    <p:sldLayoutId id="2147484813" r:id="rId8"/>
    <p:sldLayoutId id="2147484814" r:id="rId9"/>
    <p:sldLayoutId id="2147484815" r:id="rId10"/>
    <p:sldLayoutId id="2147484816" r:id="rId11"/>
  </p:sldLayoutIdLst>
  <p:txStyles>
    <p:titleStyle>
      <a:lvl1pPr algn="ctr" defTabSz="457200" rtl="0" eaLnBrk="0" fontAlgn="base" hangingPunct="0">
        <a:spcBef>
          <a:spcPct val="0"/>
        </a:spcBef>
        <a:spcAft>
          <a:spcPct val="0"/>
        </a:spcAft>
        <a:buClr>
          <a:srgbClr val="0000CC"/>
        </a:buClr>
        <a:buSzPct val="100000"/>
        <a:buFont typeface="Times New Roman" pitchFamily="16" charset="0"/>
        <a:defRPr sz="4400">
          <a:solidFill>
            <a:srgbClr val="0000CC"/>
          </a:solidFill>
          <a:latin typeface="+mj-lt"/>
          <a:ea typeface="+mj-ea"/>
          <a:cs typeface="+mj-cs"/>
        </a:defRPr>
      </a:lvl1pPr>
      <a:lvl2pPr algn="ctr" defTabSz="457200" rtl="0" eaLnBrk="0" fontAlgn="base" hangingPunct="0">
        <a:spcBef>
          <a:spcPct val="0"/>
        </a:spcBef>
        <a:spcAft>
          <a:spcPct val="0"/>
        </a:spcAft>
        <a:buClr>
          <a:srgbClr val="0000CC"/>
        </a:buClr>
        <a:buSzPct val="100000"/>
        <a:buFont typeface="Times New Roman" pitchFamily="16" charset="0"/>
        <a:defRPr sz="4400">
          <a:solidFill>
            <a:srgbClr val="0000CC"/>
          </a:solidFill>
          <a:latin typeface="AlBattar" charset="0"/>
          <a:ea typeface="DejaVu Sans" charset="0"/>
          <a:cs typeface="DejaVu Sans" charset="0"/>
        </a:defRPr>
      </a:lvl2pPr>
      <a:lvl3pPr algn="ctr" defTabSz="457200" rtl="0" eaLnBrk="0" fontAlgn="base" hangingPunct="0">
        <a:spcBef>
          <a:spcPct val="0"/>
        </a:spcBef>
        <a:spcAft>
          <a:spcPct val="0"/>
        </a:spcAft>
        <a:buClr>
          <a:srgbClr val="0000CC"/>
        </a:buClr>
        <a:buSzPct val="100000"/>
        <a:buFont typeface="Times New Roman" pitchFamily="16" charset="0"/>
        <a:defRPr sz="4400">
          <a:solidFill>
            <a:srgbClr val="0000CC"/>
          </a:solidFill>
          <a:latin typeface="AlBattar" charset="0"/>
          <a:ea typeface="DejaVu Sans" charset="0"/>
          <a:cs typeface="DejaVu Sans" charset="0"/>
        </a:defRPr>
      </a:lvl3pPr>
      <a:lvl4pPr algn="ctr" defTabSz="457200" rtl="0" eaLnBrk="0" fontAlgn="base" hangingPunct="0">
        <a:spcBef>
          <a:spcPct val="0"/>
        </a:spcBef>
        <a:spcAft>
          <a:spcPct val="0"/>
        </a:spcAft>
        <a:buClr>
          <a:srgbClr val="0000CC"/>
        </a:buClr>
        <a:buSzPct val="100000"/>
        <a:buFont typeface="Times New Roman" pitchFamily="16" charset="0"/>
        <a:defRPr sz="4400">
          <a:solidFill>
            <a:srgbClr val="0000CC"/>
          </a:solidFill>
          <a:latin typeface="AlBattar" charset="0"/>
          <a:ea typeface="DejaVu Sans" charset="0"/>
          <a:cs typeface="DejaVu Sans" charset="0"/>
        </a:defRPr>
      </a:lvl4pPr>
      <a:lvl5pPr algn="ctr" defTabSz="457200" rtl="0" eaLnBrk="0" fontAlgn="base" hangingPunct="0">
        <a:spcBef>
          <a:spcPct val="0"/>
        </a:spcBef>
        <a:spcAft>
          <a:spcPct val="0"/>
        </a:spcAft>
        <a:buClr>
          <a:srgbClr val="0000CC"/>
        </a:buClr>
        <a:buSzPct val="100000"/>
        <a:buFont typeface="Times New Roman" pitchFamily="16" charset="0"/>
        <a:defRPr sz="4400">
          <a:solidFill>
            <a:srgbClr val="0000CC"/>
          </a:solidFill>
          <a:latin typeface="AlBattar" charset="0"/>
          <a:ea typeface="DejaVu Sans" charset="0"/>
          <a:cs typeface="DejaVu Sans" charset="0"/>
        </a:defRPr>
      </a:lvl5pPr>
      <a:lvl6pPr marL="457200" algn="ctr" defTabSz="457200" rtl="0" eaLnBrk="0" fontAlgn="base" hangingPunct="0">
        <a:spcBef>
          <a:spcPct val="0"/>
        </a:spcBef>
        <a:spcAft>
          <a:spcPct val="0"/>
        </a:spcAft>
        <a:buClr>
          <a:srgbClr val="0000CC"/>
        </a:buClr>
        <a:buSzPct val="100000"/>
        <a:buFont typeface="Times New Roman" pitchFamily="16" charset="0"/>
        <a:defRPr sz="4400">
          <a:solidFill>
            <a:srgbClr val="0000CC"/>
          </a:solidFill>
          <a:latin typeface="AlBattar" charset="0"/>
          <a:ea typeface="DejaVu Sans" charset="0"/>
          <a:cs typeface="DejaVu Sans" charset="0"/>
        </a:defRPr>
      </a:lvl6pPr>
      <a:lvl7pPr marL="914400" algn="ctr" defTabSz="457200" rtl="0" eaLnBrk="0" fontAlgn="base" hangingPunct="0">
        <a:spcBef>
          <a:spcPct val="0"/>
        </a:spcBef>
        <a:spcAft>
          <a:spcPct val="0"/>
        </a:spcAft>
        <a:buClr>
          <a:srgbClr val="0000CC"/>
        </a:buClr>
        <a:buSzPct val="100000"/>
        <a:buFont typeface="Times New Roman" pitchFamily="16" charset="0"/>
        <a:defRPr sz="4400">
          <a:solidFill>
            <a:srgbClr val="0000CC"/>
          </a:solidFill>
          <a:latin typeface="AlBattar" charset="0"/>
          <a:ea typeface="DejaVu Sans" charset="0"/>
          <a:cs typeface="DejaVu Sans" charset="0"/>
        </a:defRPr>
      </a:lvl7pPr>
      <a:lvl8pPr marL="1371600" algn="ctr" defTabSz="457200" rtl="0" eaLnBrk="0" fontAlgn="base" hangingPunct="0">
        <a:spcBef>
          <a:spcPct val="0"/>
        </a:spcBef>
        <a:spcAft>
          <a:spcPct val="0"/>
        </a:spcAft>
        <a:buClr>
          <a:srgbClr val="0000CC"/>
        </a:buClr>
        <a:buSzPct val="100000"/>
        <a:buFont typeface="Times New Roman" pitchFamily="16" charset="0"/>
        <a:defRPr sz="4400">
          <a:solidFill>
            <a:srgbClr val="0000CC"/>
          </a:solidFill>
          <a:latin typeface="AlBattar" charset="0"/>
          <a:ea typeface="DejaVu Sans" charset="0"/>
          <a:cs typeface="DejaVu Sans" charset="0"/>
        </a:defRPr>
      </a:lvl8pPr>
      <a:lvl9pPr marL="1828800" algn="ctr" defTabSz="457200" rtl="0" eaLnBrk="0" fontAlgn="base" hangingPunct="0">
        <a:spcBef>
          <a:spcPct val="0"/>
        </a:spcBef>
        <a:spcAft>
          <a:spcPct val="0"/>
        </a:spcAft>
        <a:buClr>
          <a:srgbClr val="0000CC"/>
        </a:buClr>
        <a:buSzPct val="100000"/>
        <a:buFont typeface="Times New Roman" pitchFamily="16" charset="0"/>
        <a:defRPr sz="4400">
          <a:solidFill>
            <a:srgbClr val="0000CC"/>
          </a:solidFill>
          <a:latin typeface="AlBattar" charset="0"/>
          <a:ea typeface="DejaVu Sans" charset="0"/>
          <a:cs typeface="DejaVu Sans" charset="0"/>
        </a:defRPr>
      </a:lvl9pPr>
    </p:titleStyle>
    <p:bodyStyle>
      <a:lvl1pPr marL="334963" indent="-334963" algn="l" defTabSz="457200" rtl="0" eaLnBrk="0" fontAlgn="base" hangingPunct="0">
        <a:spcBef>
          <a:spcPts val="800"/>
        </a:spcBef>
        <a:spcAft>
          <a:spcPct val="0"/>
        </a:spcAft>
        <a:buClr>
          <a:srgbClr val="000000"/>
        </a:buClr>
        <a:buSzPct val="100000"/>
        <a:buFont typeface="Times New Roman" pitchFamily="16" charset="0"/>
        <a:buChar char="•"/>
        <a:defRPr sz="3200">
          <a:solidFill>
            <a:srgbClr val="000000"/>
          </a:solidFill>
          <a:latin typeface="+mn-lt"/>
          <a:ea typeface="+mn-ea"/>
          <a:cs typeface="+mn-cs"/>
        </a:defRPr>
      </a:lvl1pPr>
      <a:lvl2pPr marL="735013" indent="-277813" algn="l" defTabSz="457200" rtl="0" eaLnBrk="0" fontAlgn="base" hangingPunct="0">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buChar char="•"/>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buChar char="–"/>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buChar char="»"/>
        <a:defRPr sz="2000">
          <a:solidFill>
            <a:srgbClr val="00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buChar char="»"/>
        <a:defRPr sz="2000">
          <a:solidFill>
            <a:srgbClr val="00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buChar char="»"/>
        <a:defRPr sz="2000">
          <a:solidFill>
            <a:srgbClr val="00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buChar char="»"/>
        <a:defRPr sz="2000">
          <a:solidFill>
            <a:srgbClr val="00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buChar char="»"/>
        <a:defRPr sz="2000">
          <a:solidFill>
            <a:srgbClr val="000000"/>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1 Başlık Yer Tutucusu"/>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tr-TR" smtClean="0"/>
              <a:t>Asıl başlık stili için tıklatın</a:t>
            </a:r>
          </a:p>
        </p:txBody>
      </p:sp>
      <p:sp>
        <p:nvSpPr>
          <p:cNvPr id="5123" name="2 Metin Yer Tutucusu"/>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tr-TR" smtClean="0"/>
              <a:t>Asıl metin stillerini düzenlemek için tıklatın</a:t>
            </a:r>
          </a:p>
          <a:p>
            <a:pPr lvl="1"/>
            <a:r>
              <a:rPr lang="tr-TR" altLang="tr-TR" smtClean="0"/>
              <a:t>İkinci düzey</a:t>
            </a:r>
          </a:p>
          <a:p>
            <a:pPr lvl="2"/>
            <a:r>
              <a:rPr lang="tr-TR" altLang="tr-TR" smtClean="0"/>
              <a:t>Üçüncü düzey</a:t>
            </a:r>
          </a:p>
          <a:p>
            <a:pPr lvl="3"/>
            <a:r>
              <a:rPr lang="tr-TR" altLang="tr-TR" smtClean="0"/>
              <a:t>Dördüncü düzey</a:t>
            </a:r>
          </a:p>
          <a:p>
            <a:pPr lvl="4"/>
            <a:r>
              <a:rPr lang="tr-TR" altLang="tr-TR" smtClean="0"/>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buClrTx/>
              <a:buSzTx/>
              <a:buFontTx/>
              <a:buNone/>
              <a:defRPr/>
            </a:pPr>
            <a:fld id="{D24B3D54-001A-48C6-8604-C384687A8719}" type="datetimeFigureOut">
              <a:rPr lang="tr-TR">
                <a:solidFill>
                  <a:prstClr val="black">
                    <a:tint val="75000"/>
                  </a:prstClr>
                </a:solidFill>
              </a:rPr>
              <a:pPr>
                <a:buClrTx/>
                <a:buSzTx/>
                <a:buFontTx/>
                <a:buNone/>
                <a:defRPr/>
              </a:pPr>
              <a:t>16.10.2019</a:t>
            </a:fld>
            <a:endParaRPr lang="tr-TR">
              <a:solidFill>
                <a:prstClr val="black">
                  <a:tint val="75000"/>
                </a:prstClr>
              </a:solidFill>
            </a:endParaRP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buClrTx/>
              <a:buSzTx/>
              <a:buFontTx/>
              <a:buNone/>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buClrTx/>
              <a:buSzTx/>
              <a:buFontTx/>
              <a:buNone/>
              <a:defRPr/>
            </a:pPr>
            <a:fld id="{4E71BA38-2D7E-49F3-AE8D-5B2A6B8D897D}" type="slidenum">
              <a:rPr lang="tr-TR">
                <a:solidFill>
                  <a:prstClr val="black">
                    <a:tint val="75000"/>
                  </a:prstClr>
                </a:solidFill>
              </a:rPr>
              <a:pPr>
                <a:buClrTx/>
                <a:buSzTx/>
                <a:buFontTx/>
                <a:buNone/>
                <a:defRPr/>
              </a:pPr>
              <a:t>‹#›</a:t>
            </a:fld>
            <a:endParaRPr lang="tr-TR">
              <a:solidFill>
                <a:prstClr val="black">
                  <a:tint val="75000"/>
                </a:prstClr>
              </a:solidFill>
            </a:endParaRPr>
          </a:p>
        </p:txBody>
      </p:sp>
    </p:spTree>
    <p:extLst>
      <p:ext uri="{BB962C8B-B14F-4D97-AF65-F5344CB8AC3E}">
        <p14:creationId xmlns:p14="http://schemas.microsoft.com/office/powerpoint/2010/main" val="3015700537"/>
      </p:ext>
    </p:extLst>
  </p:cSld>
  <p:clrMap bg1="lt1" tx1="dk1" bg2="lt2" tx2="dk2" accent1="accent1" accent2="accent2" accent3="accent3" accent4="accent4" accent5="accent5" accent6="accent6" hlink="hlink" folHlink="folHlink"/>
  <p:sldLayoutIdLst>
    <p:sldLayoutId id="2147484818" r:id="rId1"/>
    <p:sldLayoutId id="2147484819" r:id="rId2"/>
    <p:sldLayoutId id="2147484820" r:id="rId3"/>
    <p:sldLayoutId id="2147484821" r:id="rId4"/>
    <p:sldLayoutId id="2147484822" r:id="rId5"/>
    <p:sldLayoutId id="2147484823" r:id="rId6"/>
    <p:sldLayoutId id="2147484824" r:id="rId7"/>
    <p:sldLayoutId id="2147484825" r:id="rId8"/>
    <p:sldLayoutId id="2147484826" r:id="rId9"/>
    <p:sldLayoutId id="2147484827" r:id="rId10"/>
    <p:sldLayoutId id="2147484828" r:id="rId11"/>
    <p:sldLayoutId id="2147484829" r:id="rId12"/>
    <p:sldLayoutId id="2147484830" r:id="rId13"/>
    <p:sldLayoutId id="2147484831"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7" name="6 Serbest Form"/>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8" name="7 Serbest Form"/>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1028" name="8 Başlık Yer Tutucusu"/>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tr-TR" altLang="tr-TR" smtClean="0"/>
              <a:t>Asıl başlık stili için tıklatın</a:t>
            </a:r>
            <a:endParaRPr lang="en-US" altLang="tr-TR" smtClean="0"/>
          </a:p>
        </p:txBody>
      </p:sp>
      <p:sp>
        <p:nvSpPr>
          <p:cNvPr id="1029" name="29 Metin Yer Tutucusu"/>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tr-TR" smtClean="0"/>
              <a:t>Asıl metin stillerini düzenlemek için tıklatın</a:t>
            </a:r>
          </a:p>
          <a:p>
            <a:pPr lvl="1"/>
            <a:r>
              <a:rPr lang="tr-TR" altLang="tr-TR" smtClean="0"/>
              <a:t>İkinci düzey</a:t>
            </a:r>
          </a:p>
          <a:p>
            <a:pPr lvl="2"/>
            <a:r>
              <a:rPr lang="tr-TR" altLang="tr-TR" smtClean="0"/>
              <a:t>Üçüncü düzey</a:t>
            </a:r>
          </a:p>
          <a:p>
            <a:pPr lvl="3"/>
            <a:r>
              <a:rPr lang="tr-TR" altLang="tr-TR" smtClean="0"/>
              <a:t>Dördüncü düzey</a:t>
            </a:r>
          </a:p>
          <a:p>
            <a:pPr lvl="4"/>
            <a:r>
              <a:rPr lang="tr-TR" altLang="tr-TR" smtClean="0"/>
              <a:t>Beşinci düzey</a:t>
            </a:r>
            <a:endParaRPr lang="en-US" altLang="tr-TR" smtClean="0"/>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buClr>
                <a:srgbClr val="E2D700"/>
              </a:buClr>
              <a:defRPr/>
            </a:pPr>
            <a:r>
              <a:rPr lang="en-US">
                <a:solidFill>
                  <a:srgbClr val="04617B">
                    <a:shade val="90000"/>
                  </a:srgbClr>
                </a:solidFill>
              </a:rPr>
              <a:t>2/14/01</a:t>
            </a: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buClr>
                <a:srgbClr val="E2D700"/>
              </a:buClr>
              <a:defRPr/>
            </a:pPr>
            <a:r>
              <a:rPr lang="en-US">
                <a:solidFill>
                  <a:srgbClr val="04617B">
                    <a:shade val="90000"/>
                  </a:srgbClr>
                </a:solidFill>
              </a:rPr>
              <a:t>Fujitsu Systems Business of America</a:t>
            </a: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Arial" charset="0"/>
              </a:defRPr>
            </a:lvl1pPr>
          </a:lstStyle>
          <a:p>
            <a:pPr>
              <a:buClr>
                <a:srgbClr val="E2D700"/>
              </a:buClr>
              <a:defRPr/>
            </a:pPr>
            <a:fld id="{3DBCE917-861F-4EB8-BEDA-E872F8FE8C44}" type="slidenum">
              <a:rPr lang="en-US">
                <a:solidFill>
                  <a:srgbClr val="04617B">
                    <a:shade val="90000"/>
                  </a:srgbClr>
                </a:solidFill>
              </a:rPr>
              <a:pPr>
                <a:buClr>
                  <a:srgbClr val="E2D700"/>
                </a:buClr>
                <a:defRPr/>
              </a:pPr>
              <a:t>‹#›</a:t>
            </a:fld>
            <a:endParaRPr lang="en-US">
              <a:solidFill>
                <a:srgbClr val="04617B">
                  <a:shade val="90000"/>
                </a:srgbClr>
              </a:solidFill>
            </a:endParaRPr>
          </a:p>
        </p:txBody>
      </p:sp>
      <p:grpSp>
        <p:nvGrpSpPr>
          <p:cNvPr id="1033" name="1 Grup"/>
          <p:cNvGrpSpPr>
            <a:grpSpLocks/>
          </p:cNvGrpSpPr>
          <p:nvPr/>
        </p:nvGrpSpPr>
        <p:grpSpPr bwMode="auto">
          <a:xfrm>
            <a:off x="-19050" y="203200"/>
            <a:ext cx="9180513" cy="647700"/>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buClr>
                  <a:srgbClr val="E2D700"/>
                </a:buClr>
                <a:defRPr/>
              </a:pPr>
              <a:endParaRPr lang="en-US">
                <a:solidFill>
                  <a:prstClr val="black"/>
                </a:solidFill>
                <a:latin typeface="Arial" charset="0"/>
              </a:endParaRPr>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buClr>
                  <a:srgbClr val="E2D700"/>
                </a:buClr>
                <a:defRPr/>
              </a:pPr>
              <a:endParaRPr lang="en-US">
                <a:solidFill>
                  <a:prstClr val="black"/>
                </a:solidFill>
                <a:latin typeface="Arial" charset="0"/>
              </a:endParaRPr>
            </a:p>
          </p:txBody>
        </p:sp>
      </p:grpSp>
      <p:sp>
        <p:nvSpPr>
          <p:cNvPr id="14" name="Line 12"/>
          <p:cNvSpPr>
            <a:spLocks noChangeShapeType="1"/>
          </p:cNvSpPr>
          <p:nvPr userDrawn="1"/>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a:buClr>
                <a:srgbClr val="E2D700"/>
              </a:buClr>
              <a:defRPr/>
            </a:pPr>
            <a:endParaRPr lang="tr-TR">
              <a:solidFill>
                <a:prstClr val="black"/>
              </a:solidFill>
              <a:latin typeface="Arial" charset="0"/>
            </a:endParaRPr>
          </a:p>
        </p:txBody>
      </p:sp>
      <p:pic>
        <p:nvPicPr>
          <p:cNvPr id="1035" name="Picture 10" descr="C:\My Documents\FSBAMGMT\Presentations\Network Security Presentation 2001-02-22\Fujitsu Logo 2.gif"/>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81000" y="152400"/>
            <a:ext cx="12192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315159"/>
      </p:ext>
    </p:extLst>
  </p:cSld>
  <p:clrMap bg1="lt1" tx1="dk1" bg2="lt2" tx2="dk2" accent1="accent1" accent2="accent2" accent3="accent3" accent4="accent4" accent5="accent5" accent6="accent6" hlink="hlink" folHlink="folHlink"/>
  <p:sldLayoutIdLst>
    <p:sldLayoutId id="2147484833" r:id="rId1"/>
    <p:sldLayoutId id="2147484834" r:id="rId2"/>
    <p:sldLayoutId id="2147484835" r:id="rId3"/>
    <p:sldLayoutId id="2147484836" r:id="rId4"/>
    <p:sldLayoutId id="2147484837" r:id="rId5"/>
    <p:sldLayoutId id="2147484838" r:id="rId6"/>
    <p:sldLayoutId id="2147484839" r:id="rId7"/>
    <p:sldLayoutId id="2147484840" r:id="rId8"/>
    <p:sldLayoutId id="2147484841" r:id="rId9"/>
    <p:sldLayoutId id="2147484842" r:id="rId10"/>
    <p:sldLayoutId id="2147484843" r:id="rId11"/>
    <p:sldLayoutId id="2147484844" r:id="rId12"/>
  </p:sldLayoutIdLst>
  <p:hf hdr="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8" name="7 Serbest Form"/>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2052" name="8 Başlık Yer Tutucusu"/>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tr-TR" smtClean="0"/>
              <a:t>Asıl başlık stili için tıklatın</a:t>
            </a:r>
            <a:endParaRPr lang="en-US" smtClean="0"/>
          </a:p>
        </p:txBody>
      </p:sp>
      <p:sp>
        <p:nvSpPr>
          <p:cNvPr id="2053" name="29 Metin Yer Tutucusu"/>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buClr>
                <a:srgbClr val="E2D700"/>
              </a:buClr>
              <a:defRPr/>
            </a:pPr>
            <a:r>
              <a:rPr lang="en-US">
                <a:solidFill>
                  <a:srgbClr val="04617B">
                    <a:shade val="90000"/>
                  </a:srgbClr>
                </a:solidFill>
              </a:rPr>
              <a:t>Fujitsu Systems Business of America</a:t>
            </a: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Arial" charset="0"/>
              </a:defRPr>
            </a:lvl1pPr>
          </a:lstStyle>
          <a:p>
            <a:pPr>
              <a:buClr>
                <a:srgbClr val="E2D700"/>
              </a:buClr>
              <a:defRPr/>
            </a:pPr>
            <a:fld id="{20FD450B-F747-4046-A081-E7C76F04BAC7}" type="slidenum">
              <a:rPr lang="en-US">
                <a:solidFill>
                  <a:srgbClr val="04617B">
                    <a:shade val="90000"/>
                  </a:srgbClr>
                </a:solidFill>
              </a:rPr>
              <a:pPr>
                <a:buClr>
                  <a:srgbClr val="E2D700"/>
                </a:buClr>
                <a:defRPr/>
              </a:pPr>
              <a:t>‹#›</a:t>
            </a:fld>
            <a:endParaRPr lang="en-US">
              <a:solidFill>
                <a:srgbClr val="04617B">
                  <a:shade val="90000"/>
                </a:srgbClr>
              </a:solidFill>
            </a:endParaRPr>
          </a:p>
        </p:txBody>
      </p:sp>
      <p:grpSp>
        <p:nvGrpSpPr>
          <p:cNvPr id="2057" name="1 Grup"/>
          <p:cNvGrpSpPr>
            <a:grpSpLocks/>
          </p:cNvGrpSpPr>
          <p:nvPr/>
        </p:nvGrpSpPr>
        <p:grpSpPr bwMode="auto">
          <a:xfrm>
            <a:off x="-19050" y="203200"/>
            <a:ext cx="9180513" cy="647700"/>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buClr>
                  <a:srgbClr val="E2D700"/>
                </a:buClr>
                <a:defRPr/>
              </a:pPr>
              <a:endParaRPr lang="en-US">
                <a:solidFill>
                  <a:prstClr val="black"/>
                </a:solidFill>
                <a:latin typeface="Arial" charset="0"/>
              </a:endParaRPr>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buClr>
                  <a:srgbClr val="E2D700"/>
                </a:buClr>
                <a:defRPr/>
              </a:pPr>
              <a:endParaRPr lang="en-US">
                <a:solidFill>
                  <a:prstClr val="black"/>
                </a:solidFill>
                <a:latin typeface="Arial" charset="0"/>
              </a:endParaRPr>
            </a:p>
          </p:txBody>
        </p:sp>
      </p:grpSp>
      <p:sp>
        <p:nvSpPr>
          <p:cNvPr id="14" name="Line 12"/>
          <p:cNvSpPr>
            <a:spLocks noChangeShapeType="1"/>
          </p:cNvSpPr>
          <p:nvPr userDrawn="1"/>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a:buClr>
                <a:srgbClr val="E2D700"/>
              </a:buClr>
              <a:defRPr/>
            </a:pPr>
            <a:endParaRPr lang="tr-TR">
              <a:solidFill>
                <a:prstClr val="black"/>
              </a:solidFill>
              <a:latin typeface="Arial" charset="0"/>
            </a:endParaRPr>
          </a:p>
        </p:txBody>
      </p:sp>
      <p:pic>
        <p:nvPicPr>
          <p:cNvPr id="2059" name="Picture 10" descr="C:\My Documents\FSBAMGMT\Presentations\Network Security Presentation 2001-02-22\Fujitsu Logo 2.gif"/>
          <p:cNvPicPr>
            <a:picLocks noChangeAspect="1" noChangeArrowheads="1"/>
          </p:cNvPicPr>
          <p:nvPr userDrawn="1"/>
        </p:nvPicPr>
        <p:blipFill>
          <a:blip r:embed="rId14" cstate="print"/>
          <a:srcRect/>
          <a:stretch>
            <a:fillRect/>
          </a:stretch>
        </p:blipFill>
        <p:spPr bwMode="auto">
          <a:xfrm>
            <a:off x="381000" y="152400"/>
            <a:ext cx="1219200" cy="554038"/>
          </a:xfrm>
          <a:prstGeom prst="rect">
            <a:avLst/>
          </a:prstGeom>
          <a:noFill/>
          <a:ln w="9525">
            <a:noFill/>
            <a:miter lim="800000"/>
            <a:headEnd/>
            <a:tailEnd/>
          </a:ln>
        </p:spPr>
      </p:pic>
    </p:spTree>
    <p:extLst>
      <p:ext uri="{BB962C8B-B14F-4D97-AF65-F5344CB8AC3E}">
        <p14:creationId xmlns:p14="http://schemas.microsoft.com/office/powerpoint/2010/main" val="1935210430"/>
      </p:ext>
    </p:extLst>
  </p:cSld>
  <p:clrMap bg1="lt1" tx1="dk1" bg2="lt2" tx2="dk2" accent1="accent1" accent2="accent2" accent3="accent3" accent4="accent4" accent5="accent5" accent6="accent6" hlink="hlink" folHlink="folHlink"/>
  <p:sldLayoutIdLst>
    <p:sldLayoutId id="2147484846" r:id="rId1"/>
    <p:sldLayoutId id="2147484847" r:id="rId2"/>
    <p:sldLayoutId id="2147484848" r:id="rId3"/>
    <p:sldLayoutId id="2147484849" r:id="rId4"/>
    <p:sldLayoutId id="2147484850" r:id="rId5"/>
    <p:sldLayoutId id="2147484851" r:id="rId6"/>
    <p:sldLayoutId id="2147484852" r:id="rId7"/>
    <p:sldLayoutId id="2147484853" r:id="rId8"/>
    <p:sldLayoutId id="2147484854" r:id="rId9"/>
    <p:sldLayoutId id="2147484855" r:id="rId10"/>
    <p:sldLayoutId id="2147484856" r:id="rId11"/>
    <p:sldLayoutId id="2147484857" r:id="rId12"/>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Rectangle 15"/>
          <p:cNvSpPr>
            <a:spLocks noGrp="1" noChangeArrowheads="1"/>
          </p:cNvSpPr>
          <p:nvPr>
            <p:ph type="sldNum" sz="quarter" idx="11"/>
          </p:nvPr>
        </p:nvSpPr>
        <p:spPr/>
        <p:txBody>
          <a:bodyPr/>
          <a:lstStyle/>
          <a:p>
            <a:pPr>
              <a:buClr>
                <a:srgbClr val="E2D700"/>
              </a:buClr>
              <a:defRPr/>
            </a:pPr>
            <a:fld id="{B24C822C-1AFF-4E3B-B542-8C64E03E70EA}" type="slidenum">
              <a:rPr lang="en-US" smtClean="0">
                <a:solidFill>
                  <a:srgbClr val="04617B">
                    <a:shade val="90000"/>
                  </a:srgbClr>
                </a:solidFill>
              </a:rPr>
              <a:pPr>
                <a:buClr>
                  <a:srgbClr val="E2D700"/>
                </a:buClr>
                <a:defRPr/>
              </a:pPr>
              <a:t>1</a:t>
            </a:fld>
            <a:endParaRPr lang="en-US" smtClean="0">
              <a:solidFill>
                <a:srgbClr val="04617B">
                  <a:shade val="90000"/>
                </a:srgbClr>
              </a:solidFill>
            </a:endParaRPr>
          </a:p>
        </p:txBody>
      </p:sp>
      <p:sp>
        <p:nvSpPr>
          <p:cNvPr id="3076" name="Rectangle 6"/>
          <p:cNvSpPr>
            <a:spLocks noGrp="1" noChangeArrowheads="1"/>
          </p:cNvSpPr>
          <p:nvPr>
            <p:ph type="ctrTitle" idx="4294967295"/>
          </p:nvPr>
        </p:nvSpPr>
        <p:spPr>
          <a:xfrm>
            <a:off x="323528" y="260648"/>
            <a:ext cx="8208963" cy="2952328"/>
          </a:xfrm>
        </p:spPr>
        <p:txBody>
          <a:bodyPr>
            <a:normAutofit fontScale="90000"/>
          </a:bodyPr>
          <a:lstStyle/>
          <a:p>
            <a:pPr algn="ctr" eaLnBrk="1" fontAlgn="auto" hangingPunct="1">
              <a:lnSpc>
                <a:spcPct val="80000"/>
              </a:lnSpc>
              <a:spcAft>
                <a:spcPts val="0"/>
              </a:spcAft>
              <a:defRPr/>
            </a:pPr>
            <a:r>
              <a:rPr lang="tr-TR" sz="6600" dirty="0" smtClean="0"/>
              <a:t/>
            </a:r>
            <a:br>
              <a:rPr lang="tr-TR" sz="6600" dirty="0" smtClean="0"/>
            </a:br>
            <a:r>
              <a:rPr lang="tr-TR" sz="6600" dirty="0" smtClean="0"/>
              <a:t/>
            </a:r>
            <a:br>
              <a:rPr lang="tr-TR" sz="6600" dirty="0" smtClean="0"/>
            </a:br>
            <a:r>
              <a:rPr lang="tr-TR" sz="6600" dirty="0" smtClean="0"/>
              <a:t/>
            </a:r>
            <a:br>
              <a:rPr lang="tr-TR" sz="6600" dirty="0" smtClean="0"/>
            </a:br>
            <a:r>
              <a:rPr lang="tr-TR" sz="6600" dirty="0" smtClean="0"/>
              <a:t/>
            </a:r>
            <a:br>
              <a:rPr lang="tr-TR" sz="6600" dirty="0" smtClean="0"/>
            </a:br>
            <a:r>
              <a:rPr lang="tr-TR" sz="6600" dirty="0" smtClean="0"/>
              <a:t/>
            </a:r>
            <a:br>
              <a:rPr lang="tr-TR" sz="6600" dirty="0" smtClean="0"/>
            </a:br>
            <a:r>
              <a:rPr lang="tr-TR" sz="6600" dirty="0" smtClean="0"/>
              <a:t/>
            </a:r>
            <a:br>
              <a:rPr lang="tr-TR" sz="6600" dirty="0" smtClean="0"/>
            </a:br>
            <a:r>
              <a:rPr lang="tr-TR" sz="6600" dirty="0" smtClean="0"/>
              <a:t/>
            </a:r>
            <a:br>
              <a:rPr lang="tr-TR" sz="6600" dirty="0" smtClean="0"/>
            </a:br>
            <a:r>
              <a:rPr lang="tr-TR" sz="6600" dirty="0" smtClean="0"/>
              <a:t/>
            </a:r>
            <a:br>
              <a:rPr lang="tr-TR" sz="6600" dirty="0" smtClean="0"/>
            </a:br>
            <a:r>
              <a:rPr lang="tr-TR" sz="6600" dirty="0" smtClean="0"/>
              <a:t/>
            </a:r>
            <a:br>
              <a:rPr lang="tr-TR" sz="6600" dirty="0" smtClean="0"/>
            </a:br>
            <a:r>
              <a:rPr lang="tr-TR" sz="6600" dirty="0" smtClean="0"/>
              <a:t/>
            </a:r>
            <a:br>
              <a:rPr lang="tr-TR" sz="6600" dirty="0" smtClean="0"/>
            </a:br>
            <a:r>
              <a:rPr lang="tr-TR" sz="6600" dirty="0" smtClean="0"/>
              <a:t/>
            </a:r>
            <a:br>
              <a:rPr lang="tr-TR" sz="6600" dirty="0" smtClean="0"/>
            </a:br>
            <a:r>
              <a:rPr lang="tr-TR" sz="6600" dirty="0" smtClean="0"/>
              <a:t/>
            </a:r>
            <a:br>
              <a:rPr lang="tr-TR" sz="6600" dirty="0" smtClean="0"/>
            </a:br>
            <a:r>
              <a:rPr lang="tr-TR" sz="6600" dirty="0" smtClean="0"/>
              <a:t/>
            </a:r>
            <a:br>
              <a:rPr lang="tr-TR" sz="6600" dirty="0" smtClean="0"/>
            </a:br>
            <a:r>
              <a:rPr lang="tr-TR" sz="6600" dirty="0" smtClean="0"/>
              <a:t/>
            </a:r>
            <a:br>
              <a:rPr lang="tr-TR" sz="6600" dirty="0" smtClean="0"/>
            </a:br>
            <a:r>
              <a:rPr lang="tr-TR" sz="6600" dirty="0" smtClean="0"/>
              <a:t/>
            </a:r>
            <a:br>
              <a:rPr lang="tr-TR" sz="6600" dirty="0" smtClean="0"/>
            </a:br>
            <a:r>
              <a:rPr lang="tr-TR" sz="3600" b="1" dirty="0" smtClean="0">
                <a:latin typeface="Arial" pitchFamily="34" charset="0"/>
                <a:cs typeface="Arial" pitchFamily="34" charset="0"/>
              </a:rPr>
              <a:t> </a:t>
            </a:r>
            <a:r>
              <a:rPr lang="tr-TR" sz="3600" b="1" smtClean="0">
                <a:latin typeface="Arial" pitchFamily="34" charset="0"/>
                <a:cs typeface="Arial" pitchFamily="34" charset="0"/>
              </a:rPr>
              <a:t>AĞ GÜVENLİĞİ</a:t>
            </a:r>
            <a:r>
              <a:rPr lang="tr-TR" sz="3600" b="1" dirty="0" smtClean="0">
                <a:latin typeface="Arial" pitchFamily="34" charset="0"/>
                <a:cs typeface="Arial" pitchFamily="34" charset="0"/>
              </a:rPr>
              <a:t/>
            </a:r>
            <a:br>
              <a:rPr lang="tr-TR" sz="3600" b="1" dirty="0" smtClean="0">
                <a:latin typeface="Arial" pitchFamily="34" charset="0"/>
                <a:cs typeface="Arial" pitchFamily="34" charset="0"/>
              </a:rPr>
            </a:br>
            <a:r>
              <a:rPr lang="tr-TR" sz="3600" b="1" dirty="0" smtClean="0">
                <a:latin typeface="Arial" pitchFamily="34" charset="0"/>
                <a:cs typeface="Arial" pitchFamily="34" charset="0"/>
              </a:rPr>
              <a:t/>
            </a:r>
            <a:br>
              <a:rPr lang="tr-TR" sz="3600" b="1" dirty="0" smtClean="0">
                <a:latin typeface="Arial" pitchFamily="34" charset="0"/>
                <a:cs typeface="Arial" pitchFamily="34" charset="0"/>
              </a:rPr>
            </a:br>
            <a:r>
              <a:rPr lang="tr-TR" sz="3600" dirty="0" smtClean="0">
                <a:latin typeface="Arial" pitchFamily="34" charset="0"/>
                <a:cs typeface="Arial" pitchFamily="34" charset="0"/>
              </a:rPr>
              <a:t>GİRİŞ</a:t>
            </a:r>
            <a:br>
              <a:rPr lang="tr-TR" sz="3600" dirty="0" smtClean="0">
                <a:latin typeface="Arial" pitchFamily="34" charset="0"/>
                <a:cs typeface="Arial" pitchFamily="34" charset="0"/>
              </a:rPr>
            </a:br>
            <a:r>
              <a:rPr lang="tr-TR" sz="3600" dirty="0" smtClean="0"/>
              <a:t/>
            </a:r>
            <a:br>
              <a:rPr lang="tr-TR" sz="3600" dirty="0" smtClean="0"/>
            </a:br>
            <a:r>
              <a:rPr lang="tr-TR" sz="3600" dirty="0" smtClean="0">
                <a:latin typeface="Arial" pitchFamily="34" charset="0"/>
                <a:cs typeface="Arial" pitchFamily="34" charset="0"/>
              </a:rPr>
              <a:t>2017-18- Güz Dönemi</a:t>
            </a:r>
            <a:endParaRPr lang="en-US" sz="3600" dirty="0" smtClean="0">
              <a:latin typeface="Arial" pitchFamily="34" charset="0"/>
              <a:cs typeface="Arial" pitchFamily="34" charset="0"/>
            </a:endParaRPr>
          </a:p>
        </p:txBody>
      </p:sp>
      <p:sp>
        <p:nvSpPr>
          <p:cNvPr id="5" name="4 Metin kutusu"/>
          <p:cNvSpPr txBox="1"/>
          <p:nvPr/>
        </p:nvSpPr>
        <p:spPr>
          <a:xfrm>
            <a:off x="467544" y="4005064"/>
            <a:ext cx="8064896" cy="1914370"/>
          </a:xfrm>
          <a:prstGeom prst="rect">
            <a:avLst/>
          </a:prstGeom>
          <a:noFill/>
        </p:spPr>
        <p:txBody>
          <a:bodyPr wrap="square" rtlCol="0">
            <a:spAutoFit/>
          </a:bodyPr>
          <a:lstStyle/>
          <a:p>
            <a:pPr>
              <a:buClr>
                <a:srgbClr val="E2D700"/>
              </a:buClr>
            </a:pPr>
            <a:r>
              <a:rPr lang="tr-TR" sz="1600" b="1" i="1" dirty="0" smtClean="0">
                <a:solidFill>
                  <a:srgbClr val="FF0000"/>
                </a:solidFill>
              </a:rPr>
              <a:t>	“Eğer siz kendinizi ve düşmanınızı tanıyorsanız, yüzlerce savaştan galip çıkarsınız…..</a:t>
            </a:r>
          </a:p>
          <a:p>
            <a:pPr>
              <a:buClr>
                <a:srgbClr val="E2D700"/>
              </a:buClr>
            </a:pPr>
            <a:r>
              <a:rPr lang="tr-TR" sz="1600" b="1" i="1" dirty="0" smtClean="0">
                <a:solidFill>
                  <a:srgbClr val="FF0000"/>
                </a:solidFill>
              </a:rPr>
              <a:t>	Eğer kendinizi biliyorsanız fakat düşmanınızı tanımıyorsanız , her kazandığınız zafer için bir yenilgiye katlanırsınız….</a:t>
            </a:r>
          </a:p>
          <a:p>
            <a:pPr>
              <a:buClr>
                <a:srgbClr val="E2D700"/>
              </a:buClr>
            </a:pPr>
            <a:r>
              <a:rPr lang="tr-TR" sz="1600" b="1" i="1" dirty="0" smtClean="0">
                <a:solidFill>
                  <a:srgbClr val="FF0000"/>
                </a:solidFill>
              </a:rPr>
              <a:t>	Eğer siz kendinizi ve düşmanınızı tanımıyorsanız, devamlı olarak kaybedeceksiniz…..”</a:t>
            </a:r>
          </a:p>
          <a:p>
            <a:pPr lvl="7"/>
            <a:r>
              <a:rPr lang="tr-TR" sz="1600" b="1" i="1" dirty="0" smtClean="0">
                <a:solidFill>
                  <a:prstClr val="black"/>
                </a:solidFill>
              </a:rPr>
              <a:t>		           Savaş Sanatı  - Sun TZU</a:t>
            </a:r>
            <a:endParaRPr lang="tr-TR" sz="1600" b="1" i="1" dirty="0">
              <a:solidFill>
                <a:prstClr val="black"/>
              </a:solidFill>
            </a:endParaRPr>
          </a:p>
        </p:txBody>
      </p:sp>
    </p:spTree>
    <p:extLst>
      <p:ext uri="{BB962C8B-B14F-4D97-AF65-F5344CB8AC3E}">
        <p14:creationId xmlns:p14="http://schemas.microsoft.com/office/powerpoint/2010/main" val="111241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Başlık"/>
          <p:cNvSpPr>
            <a:spLocks noGrp="1"/>
          </p:cNvSpPr>
          <p:nvPr>
            <p:ph type="title"/>
          </p:nvPr>
        </p:nvSpPr>
        <p:spPr>
          <a:xfrm>
            <a:off x="395288" y="188913"/>
            <a:ext cx="8229600" cy="431800"/>
          </a:xfrm>
        </p:spPr>
        <p:txBody>
          <a:bodyPr/>
          <a:lstStyle/>
          <a:p>
            <a:r>
              <a:rPr lang="tr-TR" sz="3600" smtClean="0"/>
              <a:t>Bilgisayar Güvenliği</a:t>
            </a:r>
          </a:p>
        </p:txBody>
      </p:sp>
      <p:sp>
        <p:nvSpPr>
          <p:cNvPr id="19459" name="2 İçerik Yer Tutucusu"/>
          <p:cNvSpPr>
            <a:spLocks noGrp="1"/>
          </p:cNvSpPr>
          <p:nvPr>
            <p:ph idx="1"/>
          </p:nvPr>
        </p:nvSpPr>
        <p:spPr>
          <a:xfrm>
            <a:off x="179388" y="765174"/>
            <a:ext cx="5976937" cy="5688161"/>
          </a:xfrm>
        </p:spPr>
        <p:txBody>
          <a:bodyPr/>
          <a:lstStyle/>
          <a:p>
            <a:pPr algn="just"/>
            <a:r>
              <a:rPr lang="tr-TR" sz="2000" dirty="0" err="1" smtClean="0"/>
              <a:t>Orange</a:t>
            </a:r>
            <a:r>
              <a:rPr lang="tr-TR" sz="2000" dirty="0" smtClean="0"/>
              <a:t> </a:t>
            </a:r>
            <a:r>
              <a:rPr lang="tr-TR" sz="2000" dirty="0" err="1" smtClean="0"/>
              <a:t>Book</a:t>
            </a:r>
            <a:r>
              <a:rPr lang="tr-TR" sz="2000" dirty="0" smtClean="0"/>
              <a:t>" (</a:t>
            </a:r>
            <a:r>
              <a:rPr lang="tr-TR" sz="2000" dirty="0" err="1" smtClean="0"/>
              <a:t>DoD</a:t>
            </a:r>
            <a:r>
              <a:rPr lang="tr-TR" sz="2000" dirty="0" smtClean="0"/>
              <a:t> </a:t>
            </a:r>
            <a:r>
              <a:rPr lang="tr-TR" sz="2000" dirty="0" err="1" smtClean="0"/>
              <a:t>rainbow</a:t>
            </a:r>
            <a:r>
              <a:rPr lang="tr-TR" sz="2000" dirty="0" smtClean="0"/>
              <a:t> serisi) olarak bilinen, </a:t>
            </a:r>
            <a:r>
              <a:rPr lang="tr-TR" sz="2000" dirty="0" err="1" smtClean="0">
                <a:solidFill>
                  <a:srgbClr val="FFC000"/>
                </a:solidFill>
              </a:rPr>
              <a:t>Trusted</a:t>
            </a:r>
            <a:r>
              <a:rPr lang="tr-TR" sz="2000" dirty="0" smtClean="0">
                <a:solidFill>
                  <a:srgbClr val="FFC000"/>
                </a:solidFill>
              </a:rPr>
              <a:t> Computing </a:t>
            </a:r>
            <a:r>
              <a:rPr lang="tr-TR" sz="2000" dirty="0" err="1" smtClean="0">
                <a:solidFill>
                  <a:srgbClr val="FFC000"/>
                </a:solidFill>
              </a:rPr>
              <a:t>System</a:t>
            </a:r>
            <a:r>
              <a:rPr lang="tr-TR" sz="2000" dirty="0" smtClean="0">
                <a:solidFill>
                  <a:srgbClr val="FFC000"/>
                </a:solidFill>
              </a:rPr>
              <a:t> (Güvenilir Bilgisayar sistemi) </a:t>
            </a:r>
            <a:r>
              <a:rPr lang="tr-TR" sz="2000" dirty="0" smtClean="0"/>
              <a:t>Değerlendirme Kriterleri (TCSEC) aşağıdaki cetvellere göre bilgisayar sistemlerinin gizliliğini tanımlar:</a:t>
            </a:r>
          </a:p>
          <a:p>
            <a:pPr algn="just"/>
            <a:r>
              <a:rPr lang="en-US" sz="2000" dirty="0" smtClean="0"/>
              <a:t>A(A1): Verified Protection</a:t>
            </a:r>
            <a:r>
              <a:rPr lang="tr-TR" sz="2000" b="1" dirty="0" smtClean="0">
                <a:solidFill>
                  <a:schemeClr val="tx2"/>
                </a:solidFill>
              </a:rPr>
              <a:t> (Doğrulanmış-Onaylanmış Koruma) </a:t>
            </a:r>
            <a:r>
              <a:rPr lang="en-US" sz="2000" dirty="0" smtClean="0"/>
              <a:t>: </a:t>
            </a:r>
            <a:r>
              <a:rPr lang="tr-TR" sz="2000" dirty="0" smtClean="0"/>
              <a:t>En yüksek güvenlik bölümlemesi.</a:t>
            </a:r>
            <a:endParaRPr lang="en-US" sz="2000" dirty="0" smtClean="0"/>
          </a:p>
          <a:p>
            <a:pPr algn="just"/>
            <a:r>
              <a:rPr lang="en-US" sz="2000" dirty="0" smtClean="0"/>
              <a:t> B(B1-B3): Mandatory Security</a:t>
            </a:r>
            <a:r>
              <a:rPr lang="tr-TR" sz="2000" dirty="0" smtClean="0"/>
              <a:t> (</a:t>
            </a:r>
            <a:r>
              <a:rPr lang="tr-TR" sz="2000" b="1" dirty="0" smtClean="0">
                <a:solidFill>
                  <a:schemeClr val="tx2"/>
                </a:solidFill>
              </a:rPr>
              <a:t>Zorunlu Güvenlik</a:t>
            </a:r>
            <a:r>
              <a:rPr lang="tr-TR" sz="2000" dirty="0" smtClean="0"/>
              <a:t>):  Büyük ve güvenilir olması gereken Bilgi işlem merkezlerinin (</a:t>
            </a:r>
            <a:r>
              <a:rPr lang="tr-TR" sz="2000" b="1" dirty="0" smtClean="0">
                <a:solidFill>
                  <a:schemeClr val="tx2"/>
                </a:solidFill>
              </a:rPr>
              <a:t>T</a:t>
            </a:r>
            <a:r>
              <a:rPr lang="en-US" sz="2000" b="1" dirty="0" smtClean="0">
                <a:solidFill>
                  <a:schemeClr val="tx2"/>
                </a:solidFill>
              </a:rPr>
              <a:t>rusted </a:t>
            </a:r>
            <a:r>
              <a:rPr lang="tr-TR" sz="2000" b="1" dirty="0" smtClean="0">
                <a:solidFill>
                  <a:schemeClr val="tx2"/>
                </a:solidFill>
              </a:rPr>
              <a:t>C</a:t>
            </a:r>
            <a:r>
              <a:rPr lang="en-US" sz="2000" b="1" dirty="0" err="1" smtClean="0">
                <a:solidFill>
                  <a:schemeClr val="tx2"/>
                </a:solidFill>
              </a:rPr>
              <a:t>omputing</a:t>
            </a:r>
            <a:r>
              <a:rPr lang="en-US" sz="2000" b="1" dirty="0" smtClean="0">
                <a:solidFill>
                  <a:schemeClr val="tx2"/>
                </a:solidFill>
              </a:rPr>
              <a:t> base</a:t>
            </a:r>
            <a:r>
              <a:rPr lang="en-US" sz="2000" dirty="0" smtClean="0">
                <a:solidFill>
                  <a:schemeClr val="tx2"/>
                </a:solidFill>
              </a:rPr>
              <a:t> </a:t>
            </a:r>
            <a:r>
              <a:rPr lang="tr-TR" sz="2000" dirty="0" smtClean="0">
                <a:solidFill>
                  <a:schemeClr val="tx2"/>
                </a:solidFill>
              </a:rPr>
              <a:t>–</a:t>
            </a:r>
            <a:r>
              <a:rPr lang="en-US" sz="2000" dirty="0" smtClean="0">
                <a:solidFill>
                  <a:schemeClr val="tx2"/>
                </a:solidFill>
              </a:rPr>
              <a:t>TCB</a:t>
            </a:r>
            <a:r>
              <a:rPr lang="tr-TR" sz="2000" dirty="0" smtClean="0">
                <a:solidFill>
                  <a:schemeClr val="tx2"/>
                </a:solidFill>
              </a:rPr>
              <a:t>)</a:t>
            </a:r>
            <a:r>
              <a:rPr lang="en-US" sz="2000" dirty="0" smtClean="0">
                <a:solidFill>
                  <a:schemeClr val="tx2"/>
                </a:solidFill>
              </a:rPr>
              <a:t> </a:t>
            </a:r>
            <a:r>
              <a:rPr lang="tr-TR" sz="2000" dirty="0" smtClean="0"/>
              <a:t>zorunlu olarak güvenliğidir. </a:t>
            </a:r>
            <a:endParaRPr lang="en-US" sz="2000" dirty="0" smtClean="0"/>
          </a:p>
          <a:p>
            <a:pPr algn="just"/>
            <a:r>
              <a:rPr lang="en-US" sz="2000" dirty="0" smtClean="0"/>
              <a:t> C(C1-C2): Discretionary Protection</a:t>
            </a:r>
            <a:r>
              <a:rPr lang="tr-TR" sz="2000" dirty="0" smtClean="0"/>
              <a:t> (</a:t>
            </a:r>
            <a:r>
              <a:rPr lang="tr-TR" sz="2000" b="1" dirty="0" smtClean="0">
                <a:solidFill>
                  <a:schemeClr val="tx2"/>
                </a:solidFill>
              </a:rPr>
              <a:t>İsteğe Bağlı koruma)</a:t>
            </a:r>
            <a:r>
              <a:rPr lang="en-US" sz="2000" b="1" dirty="0" smtClean="0">
                <a:solidFill>
                  <a:schemeClr val="tx2"/>
                </a:solidFill>
              </a:rPr>
              <a:t>: </a:t>
            </a:r>
            <a:r>
              <a:rPr lang="tr-TR" sz="2000" dirty="0" err="1" smtClean="0"/>
              <a:t>TCB’lerde</a:t>
            </a:r>
            <a:r>
              <a:rPr lang="tr-TR" sz="2000" dirty="0" smtClean="0"/>
              <a:t> isteğe bağlı korumadır.</a:t>
            </a:r>
            <a:endParaRPr lang="en-US" sz="2000" dirty="0" smtClean="0"/>
          </a:p>
          <a:p>
            <a:pPr algn="just"/>
            <a:r>
              <a:rPr lang="en-US" sz="2000" dirty="0" smtClean="0"/>
              <a:t> D: Minimal Protection</a:t>
            </a:r>
            <a:r>
              <a:rPr lang="tr-TR" sz="2000" dirty="0" smtClean="0"/>
              <a:t> (</a:t>
            </a:r>
            <a:r>
              <a:rPr lang="tr-TR" sz="2000" b="1" dirty="0" err="1" smtClean="0">
                <a:solidFill>
                  <a:schemeClr val="tx2"/>
                </a:solidFill>
              </a:rPr>
              <a:t>Minumum</a:t>
            </a:r>
            <a:r>
              <a:rPr lang="tr-TR" sz="2000" b="1" dirty="0" smtClean="0">
                <a:solidFill>
                  <a:schemeClr val="tx2"/>
                </a:solidFill>
              </a:rPr>
              <a:t> düzeyde koruma</a:t>
            </a:r>
            <a:r>
              <a:rPr lang="tr-TR" sz="2000" dirty="0" smtClean="0"/>
              <a:t>)</a:t>
            </a:r>
            <a:r>
              <a:rPr lang="en-US" sz="2000" dirty="0" smtClean="0"/>
              <a:t>:</a:t>
            </a:r>
            <a:r>
              <a:rPr lang="tr-TR" sz="2000" dirty="0" smtClean="0"/>
              <a:t> A,B,C düzeylerinden </a:t>
            </a:r>
            <a:r>
              <a:rPr lang="tr-TR" sz="2000" dirty="0" err="1" smtClean="0"/>
              <a:t>herhangibirindeki</a:t>
            </a:r>
            <a:r>
              <a:rPr lang="tr-TR" sz="2000" dirty="0" smtClean="0"/>
              <a:t> </a:t>
            </a:r>
            <a:r>
              <a:rPr lang="tr-TR" sz="2000" dirty="0" err="1" smtClean="0"/>
              <a:t>başarısılık</a:t>
            </a:r>
            <a:r>
              <a:rPr lang="tr-TR" sz="2000" dirty="0" smtClean="0"/>
              <a:t> için güvenlik </a:t>
            </a:r>
            <a:r>
              <a:rPr lang="tr-TR" sz="2000" dirty="0" err="1" smtClean="0"/>
              <a:t>kontroludur</a:t>
            </a:r>
            <a:r>
              <a:rPr lang="tr-TR" sz="2000" dirty="0" smtClean="0"/>
              <a:t>. </a:t>
            </a:r>
          </a:p>
        </p:txBody>
      </p:sp>
      <p:sp>
        <p:nvSpPr>
          <p:cNvPr id="6" name="5 Slayt Numarası Yer Tutucusu"/>
          <p:cNvSpPr>
            <a:spLocks noGrp="1"/>
          </p:cNvSpPr>
          <p:nvPr>
            <p:ph type="sldNum" sz="quarter" idx="12"/>
          </p:nvPr>
        </p:nvSpPr>
        <p:spPr/>
        <p:txBody>
          <a:bodyPr/>
          <a:lstStyle/>
          <a:p>
            <a:pPr>
              <a:defRPr/>
            </a:pPr>
            <a:fld id="{DE554524-6FB8-41AF-B4C9-DA3095D3AEC2}" type="slidenum">
              <a:rPr lang="en-US" smtClean="0"/>
              <a:pPr>
                <a:defRPr/>
              </a:pPr>
              <a:t>10</a:t>
            </a:fld>
            <a:endParaRPr lang="en-US"/>
          </a:p>
        </p:txBody>
      </p:sp>
      <p:pic>
        <p:nvPicPr>
          <p:cNvPr id="19461" name="Picture 5"/>
          <p:cNvPicPr>
            <a:picLocks noChangeArrowheads="1"/>
          </p:cNvPicPr>
          <p:nvPr/>
        </p:nvPicPr>
        <p:blipFill>
          <a:blip r:embed="rId2" cstate="print"/>
          <a:srcRect/>
          <a:stretch>
            <a:fillRect/>
          </a:stretch>
        </p:blipFill>
        <p:spPr bwMode="auto">
          <a:xfrm>
            <a:off x="6443663" y="2060575"/>
            <a:ext cx="2401887"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Başlık"/>
          <p:cNvSpPr>
            <a:spLocks noGrp="1"/>
          </p:cNvSpPr>
          <p:nvPr>
            <p:ph type="title"/>
          </p:nvPr>
        </p:nvSpPr>
        <p:spPr>
          <a:xfrm>
            <a:off x="457200" y="704850"/>
            <a:ext cx="8229600" cy="852488"/>
          </a:xfrm>
        </p:spPr>
        <p:txBody>
          <a:bodyPr/>
          <a:lstStyle/>
          <a:p>
            <a:r>
              <a:rPr lang="tr-TR" smtClean="0"/>
              <a:t>Ağ güvenliği</a:t>
            </a:r>
          </a:p>
        </p:txBody>
      </p:sp>
      <p:sp>
        <p:nvSpPr>
          <p:cNvPr id="20483" name="2 İçerik Yer Tutucusu"/>
          <p:cNvSpPr>
            <a:spLocks noGrp="1"/>
          </p:cNvSpPr>
          <p:nvPr>
            <p:ph idx="1"/>
          </p:nvPr>
        </p:nvSpPr>
        <p:spPr/>
        <p:txBody>
          <a:bodyPr/>
          <a:lstStyle/>
          <a:p>
            <a:pPr algn="just"/>
            <a:r>
              <a:rPr lang="tr-TR" dirty="0" smtClean="0"/>
              <a:t>Ağ güvenliği kavramı, verinin iletimi esnasındaki korunması anlamındadır. </a:t>
            </a:r>
          </a:p>
          <a:p>
            <a:pPr algn="just"/>
            <a:r>
              <a:rPr lang="tr-TR" dirty="0" smtClean="0"/>
              <a:t>Ancak Ağ güvenliği kavramı; resmi, özel, akademik, kişisel ağların </a:t>
            </a:r>
            <a:r>
              <a:rPr lang="tr-TR" dirty="0" err="1" smtClean="0"/>
              <a:t>biribiyle</a:t>
            </a:r>
            <a:r>
              <a:rPr lang="tr-TR" dirty="0" smtClean="0"/>
              <a:t> iletimde bulunması için oluşturulmuş ortak ağa bağlı tüm birimlerinde  korumasını da kapsamaktadır. </a:t>
            </a:r>
          </a:p>
          <a:p>
            <a:endParaRPr lang="tr-TR" dirty="0" smtClean="0"/>
          </a:p>
        </p:txBody>
      </p:sp>
      <p:sp>
        <p:nvSpPr>
          <p:cNvPr id="6" name="5 Slayt Numarası Yer Tutucusu"/>
          <p:cNvSpPr>
            <a:spLocks noGrp="1"/>
          </p:cNvSpPr>
          <p:nvPr>
            <p:ph type="sldNum" sz="quarter" idx="12"/>
          </p:nvPr>
        </p:nvSpPr>
        <p:spPr/>
        <p:txBody>
          <a:bodyPr/>
          <a:lstStyle/>
          <a:p>
            <a:pPr>
              <a:defRPr/>
            </a:pPr>
            <a:fld id="{A4E25DDD-5CBE-4D0E-BFCD-F9B2A59F2196}"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Başlık"/>
          <p:cNvSpPr>
            <a:spLocks noGrp="1"/>
          </p:cNvSpPr>
          <p:nvPr>
            <p:ph type="title"/>
          </p:nvPr>
        </p:nvSpPr>
        <p:spPr>
          <a:xfrm>
            <a:off x="457200" y="333375"/>
            <a:ext cx="8229600" cy="719138"/>
          </a:xfrm>
        </p:spPr>
        <p:txBody>
          <a:bodyPr/>
          <a:lstStyle/>
          <a:p>
            <a:r>
              <a:rPr lang="tr-TR" smtClean="0"/>
              <a:t>Bilgi güvenliği</a:t>
            </a:r>
          </a:p>
        </p:txBody>
      </p:sp>
      <p:sp>
        <p:nvSpPr>
          <p:cNvPr id="21507" name="2 İçerik Yer Tutucusu"/>
          <p:cNvSpPr>
            <a:spLocks noGrp="1"/>
          </p:cNvSpPr>
          <p:nvPr>
            <p:ph idx="1"/>
          </p:nvPr>
        </p:nvSpPr>
        <p:spPr>
          <a:xfrm>
            <a:off x="457200" y="1052513"/>
            <a:ext cx="8229600" cy="5272087"/>
          </a:xfrm>
        </p:spPr>
        <p:txBody>
          <a:bodyPr/>
          <a:lstStyle/>
          <a:p>
            <a:r>
              <a:rPr lang="tr-TR" sz="2000" dirty="0" smtClean="0"/>
              <a:t>Sadece fiziksel güvenlik, haberleşme güvenliği, sinyal güvenliği, bilgisayar güvenliği ve ağ güvenliği tüm güvenlik riskleri çözmek için yeterli değildir.</a:t>
            </a:r>
          </a:p>
          <a:p>
            <a:r>
              <a:rPr lang="tr-TR" sz="2000" dirty="0"/>
              <a:t>B</a:t>
            </a:r>
            <a:r>
              <a:rPr lang="tr-TR" sz="2000" dirty="0" smtClean="0"/>
              <a:t>ilgi güvenliği açısından incelendiğinde, sadece biz tam bir  güvenlik resmini oluşturmak için bunların hepsini kullanarak bilgi güvenliğini sağlamalıyız.</a:t>
            </a:r>
          </a:p>
          <a:p>
            <a:r>
              <a:rPr lang="tr-TR" sz="2000" dirty="0" smtClean="0"/>
              <a:t>Ayrıca bilgi güvenliği;</a:t>
            </a:r>
            <a:br>
              <a:rPr lang="tr-TR" sz="2000" dirty="0" smtClean="0"/>
            </a:br>
            <a:r>
              <a:rPr lang="tr-TR" sz="2000" dirty="0" smtClean="0"/>
              <a:t> 	</a:t>
            </a:r>
            <a:r>
              <a:rPr lang="tr-TR" sz="2000" b="1" dirty="0" smtClean="0"/>
              <a:t>Üst yönetim desteği,</a:t>
            </a:r>
            <a:br>
              <a:rPr lang="tr-TR" sz="2000" b="1" dirty="0" smtClean="0"/>
            </a:br>
            <a:r>
              <a:rPr lang="tr-TR" sz="2000" b="1" dirty="0" smtClean="0"/>
              <a:t>		İyi güvenlik politikaları,</a:t>
            </a:r>
            <a:br>
              <a:rPr lang="tr-TR" sz="2000" b="1" dirty="0" smtClean="0"/>
            </a:br>
            <a:r>
              <a:rPr lang="tr-TR" sz="2000" b="1" dirty="0" smtClean="0"/>
              <a:t>			Risk yönetimi,</a:t>
            </a:r>
            <a:br>
              <a:rPr lang="tr-TR" sz="2000" b="1" dirty="0" smtClean="0"/>
            </a:br>
            <a:r>
              <a:rPr lang="tr-TR" sz="2000" b="1" dirty="0" smtClean="0"/>
              <a:t>				Personel eğitimi,</a:t>
            </a:r>
          </a:p>
          <a:p>
            <a:pPr>
              <a:buFont typeface="Wingdings 2" pitchFamily="18" charset="2"/>
              <a:buNone/>
            </a:pPr>
            <a:r>
              <a:rPr lang="tr-TR" sz="2000" b="1" dirty="0" smtClean="0"/>
              <a:t>						Güvenlik açığı testleri,</a:t>
            </a:r>
            <a:br>
              <a:rPr lang="tr-TR" sz="2000" b="1" dirty="0" smtClean="0"/>
            </a:br>
            <a:r>
              <a:rPr lang="tr-TR" sz="2000" b="1" dirty="0" smtClean="0"/>
              <a:t>						Yama yönetimi,</a:t>
            </a:r>
            <a:br>
              <a:rPr lang="tr-TR" sz="2000" b="1" dirty="0" smtClean="0"/>
            </a:br>
            <a:r>
              <a:rPr lang="tr-TR" sz="2000" b="1" dirty="0" smtClean="0"/>
              <a:t>				İyi bir kod tasarımı, ve benzeri</a:t>
            </a:r>
          </a:p>
          <a:p>
            <a:pPr>
              <a:buFont typeface="Wingdings 2" pitchFamily="18" charset="2"/>
              <a:buNone/>
            </a:pPr>
            <a:r>
              <a:rPr lang="tr-TR" sz="2400" dirty="0" smtClean="0"/>
              <a:t>gibi işlevleri de gerektirir.</a:t>
            </a:r>
          </a:p>
        </p:txBody>
      </p:sp>
      <p:sp>
        <p:nvSpPr>
          <p:cNvPr id="6" name="5 Slayt Numarası Yer Tutucusu"/>
          <p:cNvSpPr>
            <a:spLocks noGrp="1"/>
          </p:cNvSpPr>
          <p:nvPr>
            <p:ph type="sldNum" sz="quarter" idx="12"/>
          </p:nvPr>
        </p:nvSpPr>
        <p:spPr/>
        <p:txBody>
          <a:bodyPr/>
          <a:lstStyle/>
          <a:p>
            <a:pPr>
              <a:defRPr/>
            </a:pPr>
            <a:fld id="{42D1BCD8-77E7-4A99-BE15-A0F9F0961F98}"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Başlık"/>
          <p:cNvSpPr>
            <a:spLocks noGrp="1"/>
          </p:cNvSpPr>
          <p:nvPr>
            <p:ph type="title"/>
          </p:nvPr>
        </p:nvSpPr>
        <p:spPr>
          <a:xfrm>
            <a:off x="251520" y="260351"/>
            <a:ext cx="8568952" cy="792386"/>
          </a:xfrm>
        </p:spPr>
        <p:txBody>
          <a:bodyPr/>
          <a:lstStyle/>
          <a:p>
            <a:pPr algn="ctr"/>
            <a:r>
              <a:rPr lang="tr-TR" sz="2400" b="1" dirty="0" smtClean="0"/>
              <a:t>SALDIRI (ATTACK) , TEHDİT(</a:t>
            </a:r>
            <a:r>
              <a:rPr lang="tr-TR" sz="2400" b="1" dirty="0" err="1" smtClean="0"/>
              <a:t>Thread</a:t>
            </a:r>
            <a:r>
              <a:rPr lang="tr-TR" sz="2400" b="1" dirty="0" smtClean="0"/>
              <a:t>), GÜVENLİK AÇIĞI (</a:t>
            </a:r>
            <a:r>
              <a:rPr lang="tr-TR" sz="2400" b="1" dirty="0" err="1" smtClean="0"/>
              <a:t>Vulnerabilty</a:t>
            </a:r>
            <a:r>
              <a:rPr lang="tr-TR" sz="2400" b="1" dirty="0" smtClean="0"/>
              <a:t>), SALDIRGAN (Hacker)?</a:t>
            </a:r>
          </a:p>
        </p:txBody>
      </p:sp>
      <p:sp>
        <p:nvSpPr>
          <p:cNvPr id="23555" name="2 İçerik Yer Tutucusu"/>
          <p:cNvSpPr>
            <a:spLocks noGrp="1"/>
          </p:cNvSpPr>
          <p:nvPr>
            <p:ph idx="1"/>
          </p:nvPr>
        </p:nvSpPr>
        <p:spPr>
          <a:xfrm>
            <a:off x="467544" y="1124744"/>
            <a:ext cx="8229600" cy="5127625"/>
          </a:xfrm>
        </p:spPr>
        <p:txBody>
          <a:bodyPr/>
          <a:lstStyle/>
          <a:p>
            <a:r>
              <a:rPr lang="tr-TR" sz="2200" b="1" dirty="0" smtClean="0">
                <a:solidFill>
                  <a:prstClr val="black"/>
                </a:solidFill>
              </a:rPr>
              <a:t>GÜVENLİK </a:t>
            </a:r>
            <a:r>
              <a:rPr lang="tr-TR" sz="2200" b="1" dirty="0">
                <a:solidFill>
                  <a:prstClr val="black"/>
                </a:solidFill>
              </a:rPr>
              <a:t>AÇIĞI</a:t>
            </a:r>
            <a:r>
              <a:rPr lang="tr-TR" sz="2200" dirty="0">
                <a:solidFill>
                  <a:prstClr val="black"/>
                </a:solidFill>
              </a:rPr>
              <a:t>: </a:t>
            </a:r>
            <a:r>
              <a:rPr lang="tr-TR" sz="2200" dirty="0" smtClean="0">
                <a:solidFill>
                  <a:prstClr val="black"/>
                </a:solidFill>
              </a:rPr>
              <a:t>BT sistemlerinin süreç </a:t>
            </a:r>
            <a:r>
              <a:rPr lang="tr-TR" sz="2200" dirty="0">
                <a:solidFill>
                  <a:prstClr val="black"/>
                </a:solidFill>
              </a:rPr>
              <a:t>veya </a:t>
            </a:r>
            <a:r>
              <a:rPr lang="tr-TR" sz="2200" dirty="0" smtClean="0">
                <a:solidFill>
                  <a:prstClr val="black"/>
                </a:solidFill>
              </a:rPr>
              <a:t>yönetimi için kullanılan herhangi bir yazılımın (veya donanımın) içinde bulun ve BT </a:t>
            </a:r>
            <a:r>
              <a:rPr lang="tr-TR" sz="2200" dirty="0">
                <a:solidFill>
                  <a:prstClr val="black"/>
                </a:solidFill>
              </a:rPr>
              <a:t>güvenliğini tehlikeye atmak için kullanılabilecek </a:t>
            </a:r>
            <a:r>
              <a:rPr lang="tr-TR" sz="2200" dirty="0" smtClean="0">
                <a:solidFill>
                  <a:prstClr val="black"/>
                </a:solidFill>
              </a:rPr>
              <a:t>zayıflıklar </a:t>
            </a:r>
            <a:r>
              <a:rPr lang="tr-TR" sz="2200" dirty="0">
                <a:solidFill>
                  <a:prstClr val="black"/>
                </a:solidFill>
              </a:rPr>
              <a:t>(hata veya </a:t>
            </a:r>
            <a:r>
              <a:rPr lang="tr-TR" sz="2200" dirty="0" smtClean="0">
                <a:solidFill>
                  <a:prstClr val="black"/>
                </a:solidFill>
              </a:rPr>
              <a:t>kusur veya açıklık) </a:t>
            </a:r>
            <a:r>
              <a:rPr lang="tr-TR" sz="2200" dirty="0">
                <a:solidFill>
                  <a:prstClr val="black"/>
                </a:solidFill>
              </a:rPr>
              <a:t>olarak tanımlar. </a:t>
            </a:r>
            <a:r>
              <a:rPr lang="tr-TR" sz="2200" dirty="0" smtClean="0">
                <a:solidFill>
                  <a:prstClr val="black"/>
                </a:solidFill>
              </a:rPr>
              <a:t>Bu </a:t>
            </a:r>
            <a:r>
              <a:rPr lang="tr-TR" sz="2200" dirty="0">
                <a:solidFill>
                  <a:prstClr val="black"/>
                </a:solidFill>
              </a:rPr>
              <a:t>açıklar yada sistem </a:t>
            </a:r>
            <a:r>
              <a:rPr lang="tr-TR" sz="2200" dirty="0" smtClean="0">
                <a:solidFill>
                  <a:prstClr val="black"/>
                </a:solidFill>
              </a:rPr>
              <a:t>hataları sezilip kullanılarak izinsiz kişiler sisteme sızabilir.</a:t>
            </a:r>
            <a:endParaRPr lang="tr-TR" sz="2200" b="1" dirty="0" smtClean="0"/>
          </a:p>
          <a:p>
            <a:r>
              <a:rPr lang="tr-TR" sz="2200" b="1" dirty="0" smtClean="0"/>
              <a:t>TEHDİT: </a:t>
            </a:r>
            <a:r>
              <a:rPr lang="tr-TR" sz="2200" dirty="0" smtClean="0"/>
              <a:t>Belirli durum veya olayın oluştuğu anlarda, güvenlik fonksiyonunun yerine getirilmesini engellemeye hazır, potansiyel bir güvenlik bozucusudur.</a:t>
            </a:r>
          </a:p>
          <a:p>
            <a:r>
              <a:rPr lang="tr-TR" sz="2200" b="1" dirty="0" smtClean="0"/>
              <a:t>SALDIRI:</a:t>
            </a:r>
            <a:r>
              <a:rPr lang="tr-TR" sz="2200" dirty="0" smtClean="0"/>
              <a:t> Sistemin  güvenlik servislerini etkisiz hale getirmeyi amaçlayan, akıllı bir tehditten  oluşturulan ani bir </a:t>
            </a:r>
            <a:r>
              <a:rPr lang="tr-TR" sz="2200" dirty="0" err="1" smtClean="0"/>
              <a:t>hucum</a:t>
            </a:r>
            <a:r>
              <a:rPr lang="tr-TR" sz="2200" dirty="0" smtClean="0"/>
              <a:t> (Attack)’tır.</a:t>
            </a:r>
          </a:p>
          <a:p>
            <a:r>
              <a:rPr lang="tr-TR" sz="2200" b="1" dirty="0" smtClean="0"/>
              <a:t>SALDIRGAN:</a:t>
            </a:r>
            <a:r>
              <a:rPr lang="tr-TR" sz="2200" dirty="0" smtClean="0"/>
              <a:t> Saldırgan , ağ üzerinde ki genelde bazı servisler  veren </a:t>
            </a:r>
            <a:r>
              <a:rPr lang="tr-TR" sz="2200" dirty="0" err="1" smtClean="0"/>
              <a:t>makinalara</a:t>
            </a:r>
            <a:r>
              <a:rPr lang="tr-TR" sz="2200" dirty="0" smtClean="0"/>
              <a:t>; hiçbir hakkı olmadan erişip zarar veren kişidir. Bilgi hırsızı olarak ta tarif edilir.</a:t>
            </a:r>
          </a:p>
          <a:p>
            <a:endParaRPr lang="tr-TR" sz="2200" dirty="0" smtClean="0"/>
          </a:p>
          <a:p>
            <a:pPr>
              <a:buFont typeface="Wingdings 2" pitchFamily="18" charset="2"/>
              <a:buNone/>
            </a:pPr>
            <a:r>
              <a:rPr lang="tr-TR" sz="2200" dirty="0" smtClean="0"/>
              <a:t>		</a:t>
            </a:r>
            <a:endParaRPr lang="tr-TR" dirty="0" smtClean="0"/>
          </a:p>
        </p:txBody>
      </p:sp>
      <p:sp>
        <p:nvSpPr>
          <p:cNvPr id="6" name="5 Slayt Numarası Yer Tutucusu"/>
          <p:cNvSpPr>
            <a:spLocks noGrp="1"/>
          </p:cNvSpPr>
          <p:nvPr>
            <p:ph type="sldNum" sz="quarter" idx="12"/>
          </p:nvPr>
        </p:nvSpPr>
        <p:spPr/>
        <p:txBody>
          <a:bodyPr/>
          <a:lstStyle/>
          <a:p>
            <a:pPr>
              <a:buClr>
                <a:srgbClr val="E2D700"/>
              </a:buClr>
              <a:defRPr/>
            </a:pPr>
            <a:fld id="{82AC1BB4-37C3-4BB2-8CDD-2F748C05146D}" type="slidenum">
              <a:rPr lang="en-US" smtClean="0">
                <a:solidFill>
                  <a:srgbClr val="04617B">
                    <a:shade val="90000"/>
                  </a:srgbClr>
                </a:solidFill>
              </a:rPr>
              <a:pPr>
                <a:buClr>
                  <a:srgbClr val="E2D700"/>
                </a:buClr>
                <a:defRPr/>
              </a:pPr>
              <a:t>13</a:t>
            </a:fld>
            <a:endParaRPr lang="en-US">
              <a:solidFill>
                <a:srgbClr val="04617B">
                  <a:shade val="90000"/>
                </a:srgbClr>
              </a:solidFill>
            </a:endParaRPr>
          </a:p>
        </p:txBody>
      </p:sp>
    </p:spTree>
    <p:extLst>
      <p:ext uri="{BB962C8B-B14F-4D97-AF65-F5344CB8AC3E}">
        <p14:creationId xmlns:p14="http://schemas.microsoft.com/office/powerpoint/2010/main" val="3402947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Başlık"/>
          <p:cNvSpPr>
            <a:spLocks noGrp="1"/>
          </p:cNvSpPr>
          <p:nvPr>
            <p:ph type="title"/>
          </p:nvPr>
        </p:nvSpPr>
        <p:spPr>
          <a:xfrm>
            <a:off x="467544" y="260648"/>
            <a:ext cx="8229600" cy="504056"/>
          </a:xfrm>
        </p:spPr>
        <p:txBody>
          <a:bodyPr/>
          <a:lstStyle/>
          <a:p>
            <a:pPr algn="ctr"/>
            <a:r>
              <a:rPr lang="tr-TR" altLang="tr-TR" sz="3200" dirty="0" smtClean="0"/>
              <a:t/>
            </a:r>
            <a:br>
              <a:rPr lang="tr-TR" altLang="tr-TR" sz="3200" dirty="0" smtClean="0"/>
            </a:br>
            <a:r>
              <a:rPr lang="tr-TR" altLang="tr-TR" sz="3200" dirty="0"/>
              <a:t/>
            </a:r>
            <a:br>
              <a:rPr lang="tr-TR" altLang="tr-TR" sz="3200" dirty="0"/>
            </a:br>
            <a:r>
              <a:rPr lang="tr-TR" altLang="tr-TR" sz="3200" dirty="0" smtClean="0"/>
              <a:t/>
            </a:r>
            <a:br>
              <a:rPr lang="tr-TR" altLang="tr-TR" sz="3200" dirty="0" smtClean="0"/>
            </a:br>
            <a:r>
              <a:rPr lang="tr-TR" altLang="tr-TR" sz="3200" dirty="0"/>
              <a:t/>
            </a:r>
            <a:br>
              <a:rPr lang="tr-TR" altLang="tr-TR" sz="3200" dirty="0"/>
            </a:br>
            <a:r>
              <a:rPr lang="tr-TR" altLang="tr-TR" sz="3200" dirty="0" smtClean="0"/>
              <a:t/>
            </a:r>
            <a:br>
              <a:rPr lang="tr-TR" altLang="tr-TR" sz="3200" dirty="0" smtClean="0"/>
            </a:br>
            <a:r>
              <a:rPr lang="tr-TR" altLang="tr-TR" sz="3200" dirty="0"/>
              <a:t/>
            </a:r>
            <a:br>
              <a:rPr lang="tr-TR" altLang="tr-TR" sz="3200" dirty="0"/>
            </a:br>
            <a:r>
              <a:rPr lang="tr-TR" altLang="tr-TR" sz="3200" dirty="0" smtClean="0"/>
              <a:t>G</a:t>
            </a:r>
            <a:r>
              <a:rPr lang="tr-TR" altLang="tr-TR" sz="2800" dirty="0" smtClean="0"/>
              <a:t>üvenlik Açığı TESTLERİ (</a:t>
            </a:r>
            <a:r>
              <a:rPr lang="tr-TR" altLang="tr-TR" sz="2800" dirty="0" err="1" smtClean="0"/>
              <a:t>Vulnerabilty</a:t>
            </a:r>
            <a:r>
              <a:rPr lang="tr-TR" altLang="tr-TR" sz="2800" dirty="0" smtClean="0"/>
              <a:t> </a:t>
            </a:r>
            <a:r>
              <a:rPr lang="tr-TR" altLang="tr-TR" sz="2800" dirty="0" err="1" smtClean="0"/>
              <a:t>testing</a:t>
            </a:r>
            <a:r>
              <a:rPr lang="tr-TR" altLang="tr-TR" sz="2800" dirty="0" smtClean="0"/>
              <a:t>)</a:t>
            </a:r>
          </a:p>
        </p:txBody>
      </p:sp>
      <p:sp>
        <p:nvSpPr>
          <p:cNvPr id="22531" name="2 İçerik Yer Tutucusu"/>
          <p:cNvSpPr>
            <a:spLocks noGrp="1"/>
          </p:cNvSpPr>
          <p:nvPr>
            <p:ph idx="1"/>
          </p:nvPr>
        </p:nvSpPr>
        <p:spPr>
          <a:xfrm>
            <a:off x="395536" y="908720"/>
            <a:ext cx="8352928" cy="5472608"/>
          </a:xfrm>
        </p:spPr>
        <p:txBody>
          <a:bodyPr/>
          <a:lstStyle/>
          <a:p>
            <a:pPr marL="0" indent="0" algn="just" eaLnBrk="1" hangingPunct="1">
              <a:buNone/>
            </a:pPr>
            <a:r>
              <a:rPr lang="tr-TR" altLang="tr-TR" sz="1800" dirty="0" smtClean="0"/>
              <a:t>Güvenlik açığı testi süreci, bir kuruluşun ağını, güvenlik politikalarını ve güvenlik kontrollerini sistematik olarak incelemektedir. Amaç, güvenlik önlemlerinin yeterliliğini belirlemek, güvenlik eksikliklerini tespit etmek, potansiyel güvenlik önlemlerinin etkililiğini önceden tahmin etmek için veri sağlamak ve onaylamaktır. </a:t>
            </a:r>
          </a:p>
          <a:p>
            <a:pPr eaLnBrk="1" hangingPunct="1"/>
            <a:r>
              <a:rPr lang="en-US" altLang="tr-TR" sz="1800" b="1" u="sng" dirty="0" smtClean="0"/>
              <a:t>Security Audits</a:t>
            </a:r>
            <a:r>
              <a:rPr lang="tr-TR" altLang="tr-TR" sz="1800" b="1" u="sng" dirty="0"/>
              <a:t> </a:t>
            </a:r>
            <a:r>
              <a:rPr lang="tr-TR" altLang="tr-TR" sz="1800" b="1" u="sng" dirty="0" smtClean="0"/>
              <a:t>(Güvenlik Denetimleri):</a:t>
            </a:r>
            <a:r>
              <a:rPr lang="tr-TR" altLang="tr-TR" sz="1800" b="1" dirty="0" smtClean="0"/>
              <a:t> </a:t>
            </a:r>
            <a:r>
              <a:rPr lang="tr-TR" altLang="tr-TR" sz="1800" dirty="0"/>
              <a:t>B</a:t>
            </a:r>
            <a:r>
              <a:rPr lang="tr-TR" altLang="tr-TR" sz="1800" dirty="0" smtClean="0"/>
              <a:t>elirlenmiş güvenlik politikalarına uyulup uyulmadığını test eder.</a:t>
            </a:r>
            <a:endParaRPr lang="en-US" altLang="tr-TR" sz="1800" dirty="0" smtClean="0"/>
          </a:p>
          <a:p>
            <a:pPr eaLnBrk="1" hangingPunct="1"/>
            <a:r>
              <a:rPr lang="en-US" altLang="tr-TR" sz="1800" b="1" u="sng" dirty="0" smtClean="0"/>
              <a:t>Vulnerability Scanning</a:t>
            </a:r>
            <a:r>
              <a:rPr lang="tr-TR" altLang="tr-TR" sz="1800" b="1" u="sng" dirty="0" smtClean="0"/>
              <a:t> </a:t>
            </a:r>
            <a:r>
              <a:rPr lang="tr-TR" altLang="tr-TR" sz="1800" b="1" u="sng" dirty="0"/>
              <a:t>(</a:t>
            </a:r>
            <a:r>
              <a:rPr lang="tr-TR" altLang="tr-TR" sz="1800" b="1" u="sng" dirty="0" smtClean="0"/>
              <a:t>Güvenlik Açığı Taraması): </a:t>
            </a:r>
            <a:r>
              <a:rPr lang="tr-TR" altLang="tr-TR" sz="1800" dirty="0" err="1" smtClean="0"/>
              <a:t>Hostlarda</a:t>
            </a:r>
            <a:r>
              <a:rPr lang="tr-TR" altLang="tr-TR" sz="1800" dirty="0" smtClean="0"/>
              <a:t> veya aktif cihazlarda güvenlik açıklarının aranmasıdır. </a:t>
            </a:r>
            <a:r>
              <a:rPr lang="tr-TR" altLang="tr-TR" sz="1800" dirty="0" err="1" smtClean="0"/>
              <a:t>Nessus</a:t>
            </a:r>
            <a:r>
              <a:rPr lang="tr-TR" altLang="tr-TR" sz="1800" dirty="0" smtClean="0"/>
              <a:t> </a:t>
            </a:r>
            <a:r>
              <a:rPr lang="tr-TR" altLang="tr-TR" sz="1800" dirty="0" err="1" smtClean="0"/>
              <a:t>v.b</a:t>
            </a:r>
            <a:r>
              <a:rPr lang="tr-TR" altLang="tr-TR" sz="1800" dirty="0" smtClean="0"/>
              <a:t> </a:t>
            </a:r>
            <a:r>
              <a:rPr lang="tr-TR" altLang="tr-TR" sz="1800" dirty="0" err="1" smtClean="0"/>
              <a:t>aryazılım</a:t>
            </a:r>
            <a:r>
              <a:rPr lang="tr-TR" altLang="tr-TR" sz="1800" dirty="0" smtClean="0"/>
              <a:t> araçlarıyla</a:t>
            </a:r>
            <a:endParaRPr lang="en-US" altLang="tr-TR" sz="1800" dirty="0" smtClean="0"/>
          </a:p>
          <a:p>
            <a:pPr eaLnBrk="1" hangingPunct="1"/>
            <a:r>
              <a:rPr lang="en-US" altLang="tr-TR" sz="1800" b="1" u="sng" dirty="0" smtClean="0">
                <a:solidFill>
                  <a:srgbClr val="FF0000"/>
                </a:solidFill>
              </a:rPr>
              <a:t>Ethical Hacks (Penetration Testing)</a:t>
            </a:r>
            <a:r>
              <a:rPr lang="tr-TR" altLang="tr-TR" sz="1800" b="1" u="sng" dirty="0" smtClean="0">
                <a:solidFill>
                  <a:srgbClr val="FF0000"/>
                </a:solidFill>
              </a:rPr>
              <a:t> : </a:t>
            </a:r>
            <a:r>
              <a:rPr lang="tr-TR" altLang="tr-TR" sz="1800" dirty="0" smtClean="0">
                <a:solidFill>
                  <a:srgbClr val="FF0000"/>
                </a:solidFill>
              </a:rPr>
              <a:t>Etik </a:t>
            </a:r>
            <a:r>
              <a:rPr lang="tr-TR" altLang="tr-TR" sz="1800" dirty="0" err="1" smtClean="0">
                <a:solidFill>
                  <a:srgbClr val="FF0000"/>
                </a:solidFill>
              </a:rPr>
              <a:t>Hackleme</a:t>
            </a:r>
            <a:r>
              <a:rPr lang="tr-TR" altLang="tr-TR" sz="1800" dirty="0" smtClean="0">
                <a:solidFill>
                  <a:srgbClr val="FF0000"/>
                </a:solidFill>
              </a:rPr>
              <a:t> (</a:t>
            </a:r>
            <a:r>
              <a:rPr lang="tr-TR" altLang="tr-TR" sz="1800" dirty="0" err="1" smtClean="0">
                <a:solidFill>
                  <a:srgbClr val="FF0000"/>
                </a:solidFill>
              </a:rPr>
              <a:t>Nufuz</a:t>
            </a:r>
            <a:r>
              <a:rPr lang="tr-TR" altLang="tr-TR" sz="1800" dirty="0" smtClean="0">
                <a:solidFill>
                  <a:srgbClr val="FF0000"/>
                </a:solidFill>
              </a:rPr>
              <a:t> etme deneyi) Kurum ağına her seviyede yapılabilecek atakları </a:t>
            </a:r>
            <a:r>
              <a:rPr lang="tr-TR" altLang="tr-TR" sz="1800" dirty="0" err="1" smtClean="0">
                <a:solidFill>
                  <a:srgbClr val="FF0000"/>
                </a:solidFill>
              </a:rPr>
              <a:t>simüle</a:t>
            </a:r>
            <a:r>
              <a:rPr lang="tr-TR" altLang="tr-TR" sz="1800" dirty="0" smtClean="0">
                <a:solidFill>
                  <a:srgbClr val="FF0000"/>
                </a:solidFill>
              </a:rPr>
              <a:t> eder ve dener </a:t>
            </a:r>
            <a:endParaRPr lang="en-US" altLang="tr-TR" sz="1800" dirty="0" smtClean="0">
              <a:solidFill>
                <a:srgbClr val="FF0000"/>
              </a:solidFill>
            </a:endParaRPr>
          </a:p>
          <a:p>
            <a:pPr eaLnBrk="1" hangingPunct="1"/>
            <a:r>
              <a:rPr lang="en-US" altLang="tr-TR" sz="1800" b="1" u="sng" dirty="0" smtClean="0"/>
              <a:t>Stolen Equipment Attack</a:t>
            </a:r>
            <a:r>
              <a:rPr lang="tr-TR" altLang="tr-TR" sz="1800" b="1" u="sng" dirty="0"/>
              <a:t>(</a:t>
            </a:r>
            <a:r>
              <a:rPr lang="tr-TR" altLang="tr-TR" sz="1800" b="1" u="sng" dirty="0" smtClean="0"/>
              <a:t>Çalıntı Ekipman Saldırı):</a:t>
            </a:r>
            <a:r>
              <a:rPr lang="tr-TR" altLang="tr-TR" sz="1800" dirty="0" smtClean="0"/>
              <a:t>Fiziksel ve iletişim güvenliği</a:t>
            </a:r>
            <a:endParaRPr lang="en-US" altLang="tr-TR" sz="1800" dirty="0" smtClean="0"/>
          </a:p>
          <a:p>
            <a:pPr eaLnBrk="1" hangingPunct="1"/>
            <a:r>
              <a:rPr lang="en-US" altLang="tr-TR" sz="1800" b="1" u="sng" dirty="0" smtClean="0"/>
              <a:t>Physical Entry</a:t>
            </a:r>
            <a:r>
              <a:rPr lang="tr-TR" altLang="tr-TR" sz="1800" b="1" u="sng" dirty="0" smtClean="0"/>
              <a:t>(Fiziksel Girdi):</a:t>
            </a:r>
            <a:r>
              <a:rPr lang="tr-TR" altLang="tr-TR" sz="1800" dirty="0" smtClean="0"/>
              <a:t>Kurumun fiziksel olarak </a:t>
            </a:r>
            <a:r>
              <a:rPr lang="tr-TR" altLang="tr-TR" sz="1800" dirty="0" err="1" smtClean="0"/>
              <a:t>kontrolu</a:t>
            </a:r>
            <a:r>
              <a:rPr lang="tr-TR" altLang="tr-TR" sz="1800" dirty="0" smtClean="0"/>
              <a:t> , kapılar CCTV</a:t>
            </a:r>
            <a:endParaRPr lang="en-US" altLang="tr-TR" sz="1800" dirty="0" smtClean="0"/>
          </a:p>
          <a:p>
            <a:pPr eaLnBrk="1" hangingPunct="1"/>
            <a:r>
              <a:rPr lang="en-US" altLang="tr-TR" sz="1800" b="1" u="sng" dirty="0" smtClean="0"/>
              <a:t>Signal Security Attack</a:t>
            </a:r>
            <a:r>
              <a:rPr lang="tr-TR" altLang="tr-TR" sz="1800" b="1" u="sng" dirty="0"/>
              <a:t>(</a:t>
            </a:r>
            <a:r>
              <a:rPr lang="tr-TR" altLang="tr-TR" sz="1800" b="1" u="sng" dirty="0" smtClean="0"/>
              <a:t>Sinyal Güvenlik Saldırı)</a:t>
            </a:r>
            <a:r>
              <a:rPr lang="tr-TR" altLang="tr-TR" sz="1800" u="sng" dirty="0" smtClean="0"/>
              <a:t>: </a:t>
            </a:r>
            <a:r>
              <a:rPr lang="tr-TR" altLang="tr-TR" sz="1800" dirty="0" smtClean="0"/>
              <a:t>Özellikle Wireless erişim için</a:t>
            </a:r>
            <a:endParaRPr lang="en-US" altLang="tr-TR" sz="1800" dirty="0" smtClean="0"/>
          </a:p>
          <a:p>
            <a:pPr eaLnBrk="1" hangingPunct="1"/>
            <a:r>
              <a:rPr lang="en-US" altLang="tr-TR" sz="1800" b="1" u="sng" dirty="0" smtClean="0"/>
              <a:t>Social Engineering Attack</a:t>
            </a:r>
            <a:r>
              <a:rPr lang="tr-TR" altLang="tr-TR" sz="1800" b="1" u="sng" dirty="0"/>
              <a:t>(</a:t>
            </a:r>
            <a:r>
              <a:rPr lang="tr-TR" altLang="tr-TR" sz="1800" b="1" u="sng" dirty="0" smtClean="0"/>
              <a:t>Sosyal Mühendislik Saldırı)</a:t>
            </a:r>
            <a:r>
              <a:rPr lang="tr-TR" altLang="tr-TR" sz="1800" b="1" dirty="0" smtClean="0"/>
              <a:t>: </a:t>
            </a:r>
            <a:r>
              <a:rPr lang="tr-TR" altLang="tr-TR" sz="1800" dirty="0" smtClean="0"/>
              <a:t>Organizasyon işleyişini öğrenmek için yapılan saldırıların öğrenilmesi için…</a:t>
            </a:r>
            <a:endParaRPr lang="en-US" altLang="tr-TR" sz="1800" dirty="0" smtClean="0"/>
          </a:p>
          <a:p>
            <a:endParaRPr lang="tr-TR" altLang="tr-TR" dirty="0" smtClean="0"/>
          </a:p>
        </p:txBody>
      </p:sp>
      <p:sp>
        <p:nvSpPr>
          <p:cNvPr id="6" name="5 Slayt Numarası Yer Tutucusu"/>
          <p:cNvSpPr>
            <a:spLocks noGrp="1"/>
          </p:cNvSpPr>
          <p:nvPr>
            <p:ph type="sldNum" sz="quarter" idx="12"/>
          </p:nvPr>
        </p:nvSpPr>
        <p:spPr/>
        <p:txBody>
          <a:bodyPr/>
          <a:lstStyle/>
          <a:p>
            <a:pPr>
              <a:buClr>
                <a:srgbClr val="E2D700"/>
              </a:buClr>
              <a:defRPr/>
            </a:pPr>
            <a:fld id="{4B7A524E-0DD2-4916-A43B-1F2992E5F93A}" type="slidenum">
              <a:rPr lang="en-US" smtClean="0">
                <a:solidFill>
                  <a:srgbClr val="04617B">
                    <a:shade val="90000"/>
                  </a:srgbClr>
                </a:solidFill>
              </a:rPr>
              <a:pPr>
                <a:buClr>
                  <a:srgbClr val="E2D700"/>
                </a:buClr>
                <a:defRPr/>
              </a:pPr>
              <a:t>14</a:t>
            </a:fld>
            <a:endParaRPr lang="en-US">
              <a:solidFill>
                <a:srgbClr val="04617B">
                  <a:shade val="90000"/>
                </a:srgbClr>
              </a:solidFill>
            </a:endParaRPr>
          </a:p>
        </p:txBody>
      </p:sp>
    </p:spTree>
    <p:extLst>
      <p:ext uri="{BB962C8B-B14F-4D97-AF65-F5344CB8AC3E}">
        <p14:creationId xmlns:p14="http://schemas.microsoft.com/office/powerpoint/2010/main" val="33998381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2 İçerik Yer Tutucusu"/>
          <p:cNvSpPr>
            <a:spLocks noGrp="1"/>
          </p:cNvSpPr>
          <p:nvPr>
            <p:ph idx="1"/>
          </p:nvPr>
        </p:nvSpPr>
        <p:spPr>
          <a:xfrm>
            <a:off x="467544" y="836712"/>
            <a:ext cx="8229600" cy="5328592"/>
          </a:xfrm>
        </p:spPr>
        <p:txBody>
          <a:bodyPr/>
          <a:lstStyle/>
          <a:p>
            <a:pPr algn="just">
              <a:buFont typeface="Arial" pitchFamily="34" charset="0"/>
              <a:buChar char="•"/>
            </a:pPr>
            <a:r>
              <a:rPr lang="tr-TR" altLang="tr-TR" dirty="0" smtClean="0"/>
              <a:t>Yukarıda açıklanan testler farklı </a:t>
            </a:r>
            <a:r>
              <a:rPr lang="tr-TR" altLang="tr-TR" dirty="0" err="1" smtClean="0"/>
              <a:t>metodlar</a:t>
            </a:r>
            <a:r>
              <a:rPr lang="tr-TR" altLang="tr-TR" dirty="0" smtClean="0"/>
              <a:t> ile yapılabilir. En çok </a:t>
            </a:r>
            <a:r>
              <a:rPr lang="tr-TR" altLang="tr-TR" dirty="0" err="1" smtClean="0"/>
              <a:t>bilinenen</a:t>
            </a:r>
            <a:r>
              <a:rPr lang="tr-TR" altLang="tr-TR" dirty="0" smtClean="0"/>
              <a:t> metodoloji: Açık Kaynak Güvenlik Testi Metodolojisi Kılavuzu (</a:t>
            </a:r>
            <a:r>
              <a:rPr lang="en-US" altLang="tr-TR" sz="2400" b="1" dirty="0" smtClean="0"/>
              <a:t>Open Source Security Testing Methodology Manual</a:t>
            </a:r>
            <a:r>
              <a:rPr lang="en-US" altLang="tr-TR" sz="2400" dirty="0" smtClean="0"/>
              <a:t> </a:t>
            </a:r>
            <a:r>
              <a:rPr lang="tr-TR" altLang="tr-TR" dirty="0" smtClean="0"/>
              <a:t>-OSSTMM)  güvenliği altı temel kısma böler. </a:t>
            </a:r>
          </a:p>
          <a:p>
            <a:pPr algn="just">
              <a:buFont typeface="Arial" pitchFamily="34" charset="0"/>
              <a:buChar char="•"/>
            </a:pPr>
            <a:r>
              <a:rPr lang="tr-TR" altLang="tr-TR" dirty="0" smtClean="0"/>
              <a:t>Fiziksel Güvenlik</a:t>
            </a:r>
          </a:p>
          <a:p>
            <a:pPr algn="just">
              <a:buFont typeface="Arial" pitchFamily="34" charset="0"/>
              <a:buChar char="•"/>
            </a:pPr>
            <a:r>
              <a:rPr lang="tr-TR" altLang="tr-TR" dirty="0" smtClean="0"/>
              <a:t>Internet  güvenliği</a:t>
            </a:r>
          </a:p>
          <a:p>
            <a:pPr algn="just">
              <a:buFont typeface="Arial" pitchFamily="34" charset="0"/>
              <a:buChar char="•"/>
            </a:pPr>
            <a:r>
              <a:rPr lang="tr-TR" altLang="tr-TR" dirty="0" smtClean="0"/>
              <a:t>Bilgi Güvenliği</a:t>
            </a:r>
          </a:p>
          <a:p>
            <a:pPr algn="just">
              <a:buFont typeface="Arial" pitchFamily="34" charset="0"/>
              <a:buChar char="•"/>
            </a:pPr>
            <a:r>
              <a:rPr lang="tr-TR" altLang="tr-TR" dirty="0" smtClean="0"/>
              <a:t>Kablosuz Güvenlik</a:t>
            </a:r>
          </a:p>
          <a:p>
            <a:pPr algn="just">
              <a:buFont typeface="Arial" pitchFamily="34" charset="0"/>
              <a:buChar char="•"/>
            </a:pPr>
            <a:r>
              <a:rPr lang="tr-TR" altLang="tr-TR" dirty="0" smtClean="0"/>
              <a:t>İletişim Güvenliği</a:t>
            </a:r>
          </a:p>
          <a:p>
            <a:pPr algn="just">
              <a:buFont typeface="Arial" pitchFamily="34" charset="0"/>
              <a:buChar char="•"/>
            </a:pPr>
            <a:r>
              <a:rPr lang="tr-TR" altLang="tr-TR" dirty="0" smtClean="0"/>
              <a:t>Sosyal Mühendislik</a:t>
            </a:r>
          </a:p>
          <a:p>
            <a:endParaRPr lang="tr-TR" altLang="tr-TR" dirty="0" smtClean="0"/>
          </a:p>
        </p:txBody>
      </p:sp>
      <p:sp>
        <p:nvSpPr>
          <p:cNvPr id="4" name="3 Veri Yer Tutucusu"/>
          <p:cNvSpPr>
            <a:spLocks noGrp="1"/>
          </p:cNvSpPr>
          <p:nvPr>
            <p:ph type="dt" sz="quarter" idx="10"/>
          </p:nvPr>
        </p:nvSpPr>
        <p:spPr/>
        <p:txBody>
          <a:bodyPr/>
          <a:lstStyle/>
          <a:p>
            <a:pPr>
              <a:buClr>
                <a:srgbClr val="E2D700"/>
              </a:buClr>
              <a:defRPr/>
            </a:pPr>
            <a:endParaRPr lang="en-US" dirty="0">
              <a:solidFill>
                <a:srgbClr val="04617B">
                  <a:shade val="90000"/>
                </a:srgbClr>
              </a:solidFill>
            </a:endParaRPr>
          </a:p>
        </p:txBody>
      </p:sp>
      <p:sp>
        <p:nvSpPr>
          <p:cNvPr id="5" name="4 Altbilgi Yer Tutucusu"/>
          <p:cNvSpPr>
            <a:spLocks noGrp="1"/>
          </p:cNvSpPr>
          <p:nvPr>
            <p:ph type="ftr" sz="quarter" idx="11"/>
          </p:nvPr>
        </p:nvSpPr>
        <p:spPr/>
        <p:txBody>
          <a:bodyPr/>
          <a:lstStyle/>
          <a:p>
            <a:pPr>
              <a:buClr>
                <a:srgbClr val="E2D700"/>
              </a:buClr>
              <a:defRPr/>
            </a:pPr>
            <a:endParaRPr lang="en-US" dirty="0">
              <a:solidFill>
                <a:srgbClr val="04617B">
                  <a:shade val="90000"/>
                </a:srgbClr>
              </a:solidFill>
            </a:endParaRPr>
          </a:p>
        </p:txBody>
      </p:sp>
      <p:sp>
        <p:nvSpPr>
          <p:cNvPr id="6" name="5 Slayt Numarası Yer Tutucusu"/>
          <p:cNvSpPr>
            <a:spLocks noGrp="1"/>
          </p:cNvSpPr>
          <p:nvPr>
            <p:ph type="sldNum" sz="quarter" idx="12"/>
          </p:nvPr>
        </p:nvSpPr>
        <p:spPr/>
        <p:txBody>
          <a:bodyPr/>
          <a:lstStyle/>
          <a:p>
            <a:pPr>
              <a:buClr>
                <a:srgbClr val="E2D700"/>
              </a:buClr>
              <a:defRPr/>
            </a:pPr>
            <a:fld id="{94F569AD-F1F8-4290-B6AE-92DE8E6B0A98}" type="slidenum">
              <a:rPr lang="en-US" smtClean="0">
                <a:solidFill>
                  <a:srgbClr val="04617B">
                    <a:shade val="90000"/>
                  </a:srgbClr>
                </a:solidFill>
              </a:rPr>
              <a:pPr>
                <a:buClr>
                  <a:srgbClr val="E2D700"/>
                </a:buClr>
                <a:defRPr/>
              </a:pPr>
              <a:t>15</a:t>
            </a:fld>
            <a:endParaRPr lang="en-US">
              <a:solidFill>
                <a:srgbClr val="04617B">
                  <a:shade val="90000"/>
                </a:srgbClr>
              </a:solidFill>
            </a:endParaRPr>
          </a:p>
        </p:txBody>
      </p:sp>
    </p:spTree>
    <p:extLst>
      <p:ext uri="{BB962C8B-B14F-4D97-AF65-F5344CB8AC3E}">
        <p14:creationId xmlns:p14="http://schemas.microsoft.com/office/powerpoint/2010/main" val="5106508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Başlık"/>
          <p:cNvSpPr>
            <a:spLocks noGrp="1"/>
          </p:cNvSpPr>
          <p:nvPr>
            <p:ph type="title"/>
          </p:nvPr>
        </p:nvSpPr>
        <p:spPr>
          <a:xfrm>
            <a:off x="457200" y="274638"/>
            <a:ext cx="8229600" cy="418058"/>
          </a:xfrm>
        </p:spPr>
        <p:txBody>
          <a:bodyPr/>
          <a:lstStyle/>
          <a:p>
            <a:pPr algn="ctr"/>
            <a:r>
              <a:rPr lang="tr-TR" sz="3600" dirty="0" smtClean="0"/>
              <a:t/>
            </a:r>
            <a:br>
              <a:rPr lang="tr-TR" sz="3600" dirty="0" smtClean="0"/>
            </a:br>
            <a:r>
              <a:rPr lang="tr-TR" sz="3600" b="1" dirty="0" smtClean="0">
                <a:solidFill>
                  <a:srgbClr val="FF0000"/>
                </a:solidFill>
              </a:rPr>
              <a:t>Ağ güvenliği nedir?</a:t>
            </a:r>
          </a:p>
        </p:txBody>
      </p:sp>
      <p:sp>
        <p:nvSpPr>
          <p:cNvPr id="3" name="2 İçerik Yer Tutucusu"/>
          <p:cNvSpPr>
            <a:spLocks noGrp="1"/>
          </p:cNvSpPr>
          <p:nvPr>
            <p:ph idx="1"/>
          </p:nvPr>
        </p:nvSpPr>
        <p:spPr>
          <a:xfrm>
            <a:off x="323528" y="764704"/>
            <a:ext cx="8362950" cy="5903912"/>
          </a:xfrm>
        </p:spPr>
        <p:txBody>
          <a:bodyPr/>
          <a:lstStyle/>
          <a:p>
            <a:pPr algn="just"/>
            <a:r>
              <a:rPr lang="tr-TR" sz="1800" i="1" u="sng" dirty="0" smtClean="0">
                <a:solidFill>
                  <a:schemeClr val="accent2">
                    <a:lumMod val="75000"/>
                  </a:schemeClr>
                </a:solidFill>
              </a:rPr>
              <a:t>Ağ güvenliğinin </a:t>
            </a:r>
            <a:r>
              <a:rPr lang="tr-TR" sz="1800" dirty="0" smtClean="0">
                <a:solidFill>
                  <a:schemeClr val="accent2">
                    <a:lumMod val="75000"/>
                  </a:schemeClr>
                </a:solidFill>
              </a:rPr>
              <a:t>amacı, insanların kendi hak ve çıkarlarını zedeleme korkusu olmadan bilgisayar ağlarından, serbestçe ve korkusuzca yararlanmasının sağlanabilmesidir.</a:t>
            </a:r>
          </a:p>
          <a:p>
            <a:pPr algn="just"/>
            <a:r>
              <a:rPr lang="tr-TR" sz="1800" dirty="0" smtClean="0"/>
              <a:t>Dolayısıyla </a:t>
            </a:r>
            <a:r>
              <a:rPr lang="tr-TR" sz="1800" u="sng" dirty="0" smtClean="0"/>
              <a:t>Ağ güvenliği</a:t>
            </a:r>
            <a:r>
              <a:rPr lang="tr-TR" sz="1800" dirty="0" smtClean="0"/>
              <a:t>; ağa bağlı bilgisayar sistemlerini  ve  ağdaki bilgisayarlarda saklanan  veya ağ üzerinde iletilen elektronik verileri korumak içindir. </a:t>
            </a:r>
            <a:r>
              <a:rPr lang="tr-TR" sz="1200" dirty="0" smtClean="0">
                <a:solidFill>
                  <a:srgbClr val="FF0000"/>
                </a:solidFill>
              </a:rPr>
              <a:t>Not:İnternet(</a:t>
            </a:r>
            <a:r>
              <a:rPr lang="tr-TR" sz="1200" dirty="0" err="1" smtClean="0">
                <a:solidFill>
                  <a:srgbClr val="FF0000"/>
                </a:solidFill>
              </a:rPr>
              <a:t>public</a:t>
            </a:r>
            <a:r>
              <a:rPr lang="tr-TR" sz="1200" dirty="0" smtClean="0">
                <a:solidFill>
                  <a:srgbClr val="FF0000"/>
                </a:solidFill>
              </a:rPr>
              <a:t> network)’in kullandığı  IPV.4  TCP/IP </a:t>
            </a:r>
            <a:r>
              <a:rPr lang="tr-TR" sz="1200" dirty="0" err="1" smtClean="0">
                <a:solidFill>
                  <a:srgbClr val="FF0000"/>
                </a:solidFill>
              </a:rPr>
              <a:t>protokolu</a:t>
            </a:r>
            <a:r>
              <a:rPr lang="tr-TR" sz="1200" dirty="0" smtClean="0">
                <a:solidFill>
                  <a:srgbClr val="FF0000"/>
                </a:solidFill>
              </a:rPr>
              <a:t> güvensiz bir protokol topluluğudur. Niye?</a:t>
            </a:r>
            <a:endParaRPr lang="tr-TR" sz="1200" dirty="0" smtClean="0"/>
          </a:p>
          <a:p>
            <a:pPr algn="just"/>
            <a:r>
              <a:rPr lang="tr-TR" sz="1800" dirty="0" smtClean="0">
                <a:solidFill>
                  <a:schemeClr val="accent2">
                    <a:lumMod val="75000"/>
                  </a:schemeClr>
                </a:solidFill>
              </a:rPr>
              <a:t>Internet üzerindeki (</a:t>
            </a:r>
            <a:r>
              <a:rPr lang="tr-TR" sz="1800" dirty="0" err="1" smtClean="0">
                <a:solidFill>
                  <a:schemeClr val="accent2">
                    <a:lumMod val="75000"/>
                  </a:schemeClr>
                </a:solidFill>
              </a:rPr>
              <a:t>public</a:t>
            </a:r>
            <a:r>
              <a:rPr lang="tr-TR" sz="1800" dirty="0" smtClean="0">
                <a:solidFill>
                  <a:schemeClr val="accent2">
                    <a:lumMod val="75000"/>
                  </a:schemeClr>
                </a:solidFill>
              </a:rPr>
              <a:t> network) veriler, </a:t>
            </a:r>
            <a:r>
              <a:rPr lang="tr-TR" sz="1800" dirty="0" err="1" smtClean="0">
                <a:solidFill>
                  <a:schemeClr val="accent2">
                    <a:lumMod val="75000"/>
                  </a:schemeClr>
                </a:solidFill>
              </a:rPr>
              <a:t>routerdan</a:t>
            </a:r>
            <a:r>
              <a:rPr lang="tr-TR" sz="1800" dirty="0" smtClean="0">
                <a:solidFill>
                  <a:schemeClr val="accent2">
                    <a:lumMod val="75000"/>
                  </a:schemeClr>
                </a:solidFill>
              </a:rPr>
              <a:t> </a:t>
            </a:r>
            <a:r>
              <a:rPr lang="tr-TR" sz="1800" dirty="0" err="1" smtClean="0">
                <a:solidFill>
                  <a:schemeClr val="accent2">
                    <a:lumMod val="75000"/>
                  </a:schemeClr>
                </a:solidFill>
              </a:rPr>
              <a:t>router’a</a:t>
            </a:r>
            <a:r>
              <a:rPr lang="tr-TR" sz="1800" dirty="0" smtClean="0">
                <a:solidFill>
                  <a:schemeClr val="accent2">
                    <a:lumMod val="75000"/>
                  </a:schemeClr>
                </a:solidFill>
              </a:rPr>
              <a:t> </a:t>
            </a:r>
            <a:r>
              <a:rPr lang="tr-TR" sz="1800" b="1" dirty="0" err="1" smtClean="0">
                <a:solidFill>
                  <a:schemeClr val="accent2">
                    <a:lumMod val="75000"/>
                  </a:schemeClr>
                </a:solidFill>
              </a:rPr>
              <a:t>store</a:t>
            </a:r>
            <a:r>
              <a:rPr lang="tr-TR" sz="1800" b="1" dirty="0" smtClean="0">
                <a:solidFill>
                  <a:schemeClr val="accent2">
                    <a:lumMod val="75000"/>
                  </a:schemeClr>
                </a:solidFill>
              </a:rPr>
              <a:t>-</a:t>
            </a:r>
            <a:r>
              <a:rPr lang="tr-TR" sz="1800" b="1" dirty="0" err="1" smtClean="0">
                <a:solidFill>
                  <a:schemeClr val="accent2">
                    <a:lumMod val="75000"/>
                  </a:schemeClr>
                </a:solidFill>
              </a:rPr>
              <a:t>end</a:t>
            </a:r>
            <a:r>
              <a:rPr lang="tr-TR" sz="1800" b="1" dirty="0" smtClean="0">
                <a:solidFill>
                  <a:schemeClr val="accent2">
                    <a:lumMod val="75000"/>
                  </a:schemeClr>
                </a:solidFill>
              </a:rPr>
              <a:t> </a:t>
            </a:r>
            <a:r>
              <a:rPr lang="tr-TR" sz="1800" b="1" dirty="0" err="1" smtClean="0">
                <a:solidFill>
                  <a:schemeClr val="accent2">
                    <a:lumMod val="75000"/>
                  </a:schemeClr>
                </a:solidFill>
              </a:rPr>
              <a:t>forward</a:t>
            </a:r>
            <a:r>
              <a:rPr lang="tr-TR" sz="1800" dirty="0" smtClean="0">
                <a:solidFill>
                  <a:schemeClr val="accent2">
                    <a:lumMod val="75000"/>
                  </a:schemeClr>
                </a:solidFill>
              </a:rPr>
              <a:t> anahtarlamaya göre geçerek hedefe ulaşmaktadırlar. İnsanlar tarafından yönetilen </a:t>
            </a:r>
            <a:r>
              <a:rPr lang="tr-TR" sz="1800" dirty="0" err="1" smtClean="0">
                <a:solidFill>
                  <a:schemeClr val="accent2">
                    <a:lumMod val="75000"/>
                  </a:schemeClr>
                </a:solidFill>
              </a:rPr>
              <a:t>Routerlarda</a:t>
            </a:r>
            <a:r>
              <a:rPr lang="tr-TR" sz="1800" dirty="0" smtClean="0">
                <a:solidFill>
                  <a:schemeClr val="accent2">
                    <a:lumMod val="75000"/>
                  </a:schemeClr>
                </a:solidFill>
              </a:rPr>
              <a:t>, bu veriler korumasız şekildedir. </a:t>
            </a:r>
            <a:r>
              <a:rPr lang="tr-TR" sz="1800" b="1" dirty="0" smtClean="0">
                <a:solidFill>
                  <a:schemeClr val="accent2">
                    <a:lumMod val="75000"/>
                  </a:schemeClr>
                </a:solidFill>
              </a:rPr>
              <a:t>Örneğin bu verileri </a:t>
            </a:r>
            <a:r>
              <a:rPr lang="tr-TR" sz="1800" b="1" dirty="0" err="1" smtClean="0">
                <a:solidFill>
                  <a:schemeClr val="accent2">
                    <a:lumMod val="75000"/>
                  </a:schemeClr>
                </a:solidFill>
              </a:rPr>
              <a:t>Routerı</a:t>
            </a:r>
            <a:r>
              <a:rPr lang="tr-TR" sz="1800" b="1" dirty="0" smtClean="0">
                <a:solidFill>
                  <a:schemeClr val="accent2">
                    <a:lumMod val="75000"/>
                  </a:schemeClr>
                </a:solidFill>
              </a:rPr>
              <a:t> </a:t>
            </a:r>
            <a:r>
              <a:rPr lang="tr-TR" sz="1800" b="1" dirty="0" err="1" smtClean="0">
                <a:solidFill>
                  <a:schemeClr val="accent2">
                    <a:lumMod val="75000"/>
                  </a:schemeClr>
                </a:solidFill>
              </a:rPr>
              <a:t>konfigüre</a:t>
            </a:r>
            <a:r>
              <a:rPr lang="tr-TR" sz="1800" b="1" dirty="0" smtClean="0">
                <a:solidFill>
                  <a:schemeClr val="accent2">
                    <a:lumMod val="75000"/>
                  </a:schemeClr>
                </a:solidFill>
              </a:rPr>
              <a:t> eden birisi kolaylıkla ele geçirebilir. </a:t>
            </a:r>
          </a:p>
          <a:p>
            <a:pPr algn="just"/>
            <a:r>
              <a:rPr lang="tr-TR" sz="1800" dirty="0" smtClean="0"/>
              <a:t>Veya network trafiğini dinleme programlarından birisini kullanarak, iletişim halindeki verilerin algılanması rahatlıkla yapılabilir.  V.s……V.s…</a:t>
            </a:r>
          </a:p>
          <a:p>
            <a:pPr algn="just"/>
            <a:r>
              <a:rPr lang="tr-TR" sz="1800" b="1" dirty="0" smtClean="0">
                <a:solidFill>
                  <a:schemeClr val="accent2">
                    <a:lumMod val="75000"/>
                  </a:schemeClr>
                </a:solidFill>
              </a:rPr>
              <a:t>Dolayısıyla bir ağ üzerindeki bir kişi veya bir şirket, bir saldırgan (</a:t>
            </a:r>
            <a:r>
              <a:rPr lang="tr-TR" sz="1800" b="1" dirty="0" err="1" smtClean="0">
                <a:solidFill>
                  <a:schemeClr val="accent2">
                    <a:lumMod val="75000"/>
                  </a:schemeClr>
                </a:solidFill>
              </a:rPr>
              <a:t>Attacker</a:t>
            </a:r>
            <a:r>
              <a:rPr lang="tr-TR" sz="1800" b="1" dirty="0" smtClean="0">
                <a:solidFill>
                  <a:schemeClr val="accent2">
                    <a:lumMod val="75000"/>
                  </a:schemeClr>
                </a:solidFill>
              </a:rPr>
              <a:t>), bir hedef veya her ikisi </a:t>
            </a:r>
            <a:r>
              <a:rPr lang="tr-TR" sz="1800" b="1" dirty="0" err="1" smtClean="0">
                <a:solidFill>
                  <a:schemeClr val="accent2">
                    <a:lumMod val="75000"/>
                  </a:schemeClr>
                </a:solidFill>
              </a:rPr>
              <a:t>konumundada</a:t>
            </a:r>
            <a:r>
              <a:rPr lang="tr-TR" sz="1800" b="1" dirty="0" smtClean="0">
                <a:solidFill>
                  <a:schemeClr val="accent2">
                    <a:lumMod val="75000"/>
                  </a:schemeClr>
                </a:solidFill>
              </a:rPr>
              <a:t> olabilir.</a:t>
            </a:r>
          </a:p>
          <a:p>
            <a:pPr algn="just"/>
            <a:r>
              <a:rPr lang="tr-TR" sz="1800" dirty="0" smtClean="0"/>
              <a:t>Buna göre network güvenliğinde </a:t>
            </a:r>
            <a:r>
              <a:rPr lang="tr-TR" sz="1800" dirty="0" err="1" smtClean="0"/>
              <a:t>amac</a:t>
            </a:r>
            <a:r>
              <a:rPr lang="tr-TR" sz="1800" dirty="0" smtClean="0"/>
              <a:t>, ilk olarak atak  saldırganları ve saldırı tiplerin tanıyabilmek ve onlara hedef olmamak için gerekli işlemleri yapmak olmalıdır.</a:t>
            </a:r>
          </a:p>
          <a:p>
            <a:pPr algn="ctr">
              <a:buFont typeface="Wingdings 2" pitchFamily="18" charset="2"/>
              <a:buNone/>
            </a:pPr>
            <a:r>
              <a:rPr lang="tr-TR" sz="1800" dirty="0" smtClean="0"/>
              <a:t>  </a:t>
            </a:r>
          </a:p>
        </p:txBody>
      </p:sp>
      <p:sp>
        <p:nvSpPr>
          <p:cNvPr id="4" name="3 Slayt Numarası Yer Tutucusu"/>
          <p:cNvSpPr>
            <a:spLocks noGrp="1"/>
          </p:cNvSpPr>
          <p:nvPr>
            <p:ph type="sldNum" sz="quarter" idx="12"/>
          </p:nvPr>
        </p:nvSpPr>
        <p:spPr/>
        <p:txBody>
          <a:bodyPr/>
          <a:lstStyle/>
          <a:p>
            <a:pPr>
              <a:buClr>
                <a:srgbClr val="E2D700"/>
              </a:buClr>
              <a:defRPr/>
            </a:pPr>
            <a:fld id="{B81A00EA-A30A-4C8C-A8FE-F2E6FCEB6F5A}" type="slidenum">
              <a:rPr lang="en-US" smtClean="0">
                <a:solidFill>
                  <a:srgbClr val="04617B">
                    <a:shade val="90000"/>
                  </a:srgbClr>
                </a:solidFill>
              </a:rPr>
              <a:pPr>
                <a:buClr>
                  <a:srgbClr val="E2D700"/>
                </a:buClr>
                <a:defRPr/>
              </a:pPr>
              <a:t>16</a:t>
            </a:fld>
            <a:endParaRPr lang="en-US">
              <a:solidFill>
                <a:srgbClr val="04617B">
                  <a:shade val="90000"/>
                </a:srgbClr>
              </a:solidFill>
            </a:endParaRPr>
          </a:p>
        </p:txBody>
      </p:sp>
    </p:spTree>
    <p:extLst>
      <p:ext uri="{BB962C8B-B14F-4D97-AF65-F5344CB8AC3E}">
        <p14:creationId xmlns:p14="http://schemas.microsoft.com/office/powerpoint/2010/main" val="23266810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2 İçerik Yer Tutucusu"/>
          <p:cNvSpPr>
            <a:spLocks noGrp="1"/>
          </p:cNvSpPr>
          <p:nvPr>
            <p:ph idx="1"/>
          </p:nvPr>
        </p:nvSpPr>
        <p:spPr>
          <a:xfrm>
            <a:off x="467544" y="836712"/>
            <a:ext cx="8363272" cy="5056187"/>
          </a:xfrm>
        </p:spPr>
        <p:txBody>
          <a:bodyPr/>
          <a:lstStyle/>
          <a:p>
            <a:pPr algn="just">
              <a:buFont typeface="Arial" panose="020B0604020202020204" pitchFamily="34" charset="0"/>
              <a:buChar char="•"/>
            </a:pPr>
            <a:r>
              <a:rPr lang="tr-TR" sz="2400" dirty="0">
                <a:latin typeface="Arial" pitchFamily="34" charset="0"/>
                <a:cs typeface="Arial" pitchFamily="34" charset="0"/>
              </a:rPr>
              <a:t>Bilgisayar Güvenliği, </a:t>
            </a:r>
            <a:r>
              <a:rPr lang="tr-TR" sz="2400" dirty="0" smtClean="0">
                <a:latin typeface="Arial" pitchFamily="34" charset="0"/>
                <a:cs typeface="Arial" pitchFamily="34" charset="0"/>
              </a:rPr>
              <a:t>bilgisayar içerisindeki kaynakları, </a:t>
            </a:r>
            <a:r>
              <a:rPr lang="tr-TR" sz="2400" dirty="0">
                <a:latin typeface="Arial" pitchFamily="34" charset="0"/>
                <a:cs typeface="Arial" pitchFamily="34" charset="0"/>
              </a:rPr>
              <a:t>veriyi korumak ve saldırganları (hacker) engellemek için alınacak tedbirlerin tümünü içerir. Bunları sağlayan sistemler Bilgisayar Güvenlik Sistemleri’dir. </a:t>
            </a:r>
          </a:p>
          <a:p>
            <a:pPr algn="just">
              <a:buFont typeface="Arial" panose="020B0604020202020204" pitchFamily="34" charset="0"/>
              <a:buChar char="•"/>
            </a:pPr>
            <a:r>
              <a:rPr lang="tr-TR" sz="2400" dirty="0" smtClean="0">
                <a:latin typeface="Arial" pitchFamily="34" charset="0"/>
                <a:cs typeface="Arial" pitchFamily="34" charset="0"/>
              </a:rPr>
              <a:t>Ağ güvenliği hem ağdaki bilgisayarların hem de ağın güvenliğinin (İletişim sürecindeki veri, ağ aktif cihazları) sağlanmasını gerektir.</a:t>
            </a:r>
          </a:p>
          <a:p>
            <a:pPr algn="just">
              <a:buFont typeface="Arial" panose="020B0604020202020204" pitchFamily="34" charset="0"/>
              <a:buChar char="•"/>
            </a:pPr>
            <a:r>
              <a:rPr lang="tr-TR" sz="2400" dirty="0" smtClean="0">
                <a:latin typeface="Arial" pitchFamily="34" charset="0"/>
                <a:cs typeface="Arial" pitchFamily="34" charset="0"/>
              </a:rPr>
              <a:t>Biz; ağ güvenliği anlamında, daha çok ağın güvenliğini (İletim halindeki veriler ve aktif cihazların güvenliği) ön plana çıkaracağız.</a:t>
            </a:r>
          </a:p>
          <a:p>
            <a:pPr marL="0" lvl="0" indent="352425" algn="just" eaLnBrk="1" hangingPunct="1">
              <a:buNone/>
              <a:defRPr/>
            </a:pPr>
            <a:r>
              <a:rPr lang="tr-TR" sz="2800" i="1" dirty="0" smtClean="0">
                <a:solidFill>
                  <a:srgbClr val="FF0000"/>
                </a:solidFill>
                <a:latin typeface="Arial" pitchFamily="34" charset="0"/>
                <a:cs typeface="Arial" pitchFamily="34" charset="0"/>
              </a:rPr>
              <a:t>“</a:t>
            </a:r>
            <a:r>
              <a:rPr lang="tr-TR" sz="2800" i="1" dirty="0">
                <a:solidFill>
                  <a:srgbClr val="FF0000"/>
                </a:solidFill>
                <a:latin typeface="Arial" pitchFamily="34" charset="0"/>
                <a:cs typeface="Arial" pitchFamily="34" charset="0"/>
              </a:rPr>
              <a:t>Ağ Güvenliği  Sistemleri “</a:t>
            </a:r>
            <a:r>
              <a:rPr lang="tr-TR" sz="2800" dirty="0">
                <a:solidFill>
                  <a:prstClr val="black"/>
                </a:solidFill>
                <a:latin typeface="Arial" pitchFamily="34" charset="0"/>
                <a:cs typeface="Arial" pitchFamily="34" charset="0"/>
              </a:rPr>
              <a:t>  </a:t>
            </a:r>
            <a:endParaRPr lang="tr-TR" sz="2800" b="1" i="1" dirty="0">
              <a:solidFill>
                <a:srgbClr val="FF0000"/>
              </a:solidFill>
              <a:latin typeface="Arial" pitchFamily="34" charset="0"/>
              <a:cs typeface="Arial" pitchFamily="34" charset="0"/>
            </a:endParaRPr>
          </a:p>
          <a:p>
            <a:pPr lvl="0" algn="just">
              <a:buNone/>
              <a:defRPr/>
            </a:pPr>
            <a:r>
              <a:rPr lang="tr-TR" sz="2000" b="1" i="1" dirty="0">
                <a:solidFill>
                  <a:srgbClr val="FF0000"/>
                </a:solidFill>
                <a:latin typeface="Arial" pitchFamily="34" charset="0"/>
                <a:cs typeface="Arial" pitchFamily="34" charset="0"/>
              </a:rPr>
              <a:t>Ağ Güvenliği = Bilgisayar Güvenlik sistemi </a:t>
            </a:r>
            <a:r>
              <a:rPr lang="en-US" sz="2000" b="1" i="1" dirty="0">
                <a:solidFill>
                  <a:srgbClr val="FF0000"/>
                </a:solidFill>
                <a:latin typeface="Arial" pitchFamily="34" charset="0"/>
                <a:cs typeface="Arial" pitchFamily="34" charset="0"/>
              </a:rPr>
              <a:t> + </a:t>
            </a:r>
            <a:r>
              <a:rPr lang="tr-TR" sz="2000" b="1" i="1" dirty="0">
                <a:solidFill>
                  <a:srgbClr val="FF0000"/>
                </a:solidFill>
                <a:latin typeface="Arial" pitchFamily="34" charset="0"/>
                <a:cs typeface="Arial" pitchFamily="34" charset="0"/>
              </a:rPr>
              <a:t> İletişim Güvenliği</a:t>
            </a:r>
            <a:endParaRPr lang="tr-TR" sz="2000" dirty="0">
              <a:solidFill>
                <a:prstClr val="black"/>
              </a:solidFill>
              <a:latin typeface="Arial" pitchFamily="34" charset="0"/>
              <a:cs typeface="Arial" pitchFamily="34" charset="0"/>
            </a:endParaRPr>
          </a:p>
          <a:p>
            <a:pPr marL="0" indent="0">
              <a:buNone/>
            </a:pPr>
            <a:endParaRPr lang="tr-TR" dirty="0" smtClean="0">
              <a:latin typeface="Arial" pitchFamily="34" charset="0"/>
              <a:cs typeface="Arial" pitchFamily="34" charset="0"/>
            </a:endParaRPr>
          </a:p>
        </p:txBody>
      </p:sp>
      <p:sp>
        <p:nvSpPr>
          <p:cNvPr id="4" name="3 Slayt Numarası Yer Tutucusu"/>
          <p:cNvSpPr>
            <a:spLocks noGrp="1"/>
          </p:cNvSpPr>
          <p:nvPr>
            <p:ph type="sldNum" sz="quarter" idx="12"/>
          </p:nvPr>
        </p:nvSpPr>
        <p:spPr/>
        <p:txBody>
          <a:bodyPr/>
          <a:lstStyle/>
          <a:p>
            <a:pPr>
              <a:buClr>
                <a:srgbClr val="E2D700"/>
              </a:buClr>
              <a:defRPr/>
            </a:pPr>
            <a:fld id="{9C299307-4451-48FC-A5B5-8857A6D1DAD4}" type="slidenum">
              <a:rPr lang="en-US" smtClean="0">
                <a:solidFill>
                  <a:srgbClr val="04617B">
                    <a:shade val="90000"/>
                  </a:srgbClr>
                </a:solidFill>
              </a:rPr>
              <a:pPr>
                <a:buClr>
                  <a:srgbClr val="E2D700"/>
                </a:buClr>
                <a:defRPr/>
              </a:pPr>
              <a:t>17</a:t>
            </a:fld>
            <a:endParaRPr lang="en-US">
              <a:solidFill>
                <a:srgbClr val="04617B">
                  <a:shade val="90000"/>
                </a:srgbClr>
              </a:solidFill>
            </a:endParaRPr>
          </a:p>
        </p:txBody>
      </p:sp>
    </p:spTree>
    <p:extLst>
      <p:ext uri="{BB962C8B-B14F-4D97-AF65-F5344CB8AC3E}">
        <p14:creationId xmlns:p14="http://schemas.microsoft.com/office/powerpoint/2010/main" val="3943845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95300" y="41976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5pPr>
            <a:lvl6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6pPr>
            <a:lvl7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7pPr>
            <a:lvl8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8pPr>
            <a:lvl9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9pPr>
          </a:lstStyle>
          <a:p>
            <a:pPr algn="ctr" defTabSz="457200">
              <a:spcBef>
                <a:spcPct val="0"/>
              </a:spcBef>
              <a:buClr>
                <a:srgbClr val="0000CC"/>
              </a:buClr>
              <a:buSzPct val="100000"/>
              <a:buFont typeface="Times New Roman" pitchFamily="16" charset="0"/>
              <a:buNone/>
            </a:pPr>
            <a:r>
              <a:rPr lang="tr-TR" altLang="tr-TR" sz="4400" dirty="0" smtClean="0">
                <a:solidFill>
                  <a:srgbClr val="0000CC"/>
                </a:solidFill>
                <a:latin typeface="AlBattar" charset="0"/>
              </a:rPr>
              <a:t>Ağ ve genel Güvenlik</a:t>
            </a:r>
          </a:p>
        </p:txBody>
      </p:sp>
      <p:sp>
        <p:nvSpPr>
          <p:cNvPr id="14338" name="Text Box 2"/>
          <p:cNvSpPr txBox="1">
            <a:spLocks noChangeArrowheads="1"/>
          </p:cNvSpPr>
          <p:nvPr/>
        </p:nvSpPr>
        <p:spPr bwMode="auto">
          <a:xfrm>
            <a:off x="4191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DejaVu Sans" charset="0"/>
                <a:cs typeface="DejaVu Sans" charset="0"/>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DejaVu Sans" charset="0"/>
                <a:cs typeface="DejaVu Sans" charset="0"/>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DejaVu Sans" charset="0"/>
                <a:cs typeface="DejaVu Sans" charset="0"/>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DejaVu Sans" charset="0"/>
                <a:cs typeface="DejaVu Sans" charset="0"/>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DejaVu Sans" charset="0"/>
                <a:cs typeface="DejaVu Sans" charset="0"/>
              </a:defRPr>
            </a:lvl5pPr>
            <a:lvl6pPr defTabSz="457200" fontAlgn="base">
              <a:spcBef>
                <a:spcPct val="0"/>
              </a:spcBef>
              <a:spcAft>
                <a:spcPct val="0"/>
              </a:spcAft>
              <a:buClr>
                <a:srgbClr val="000000"/>
              </a:buClr>
              <a:buSzPct val="100000"/>
              <a:buFont typeface="Arial"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DejaVu Sans" charset="0"/>
                <a:cs typeface="DejaVu Sans" charset="0"/>
              </a:defRPr>
            </a:lvl6pPr>
            <a:lvl7pPr defTabSz="457200" fontAlgn="base">
              <a:spcBef>
                <a:spcPct val="0"/>
              </a:spcBef>
              <a:spcAft>
                <a:spcPct val="0"/>
              </a:spcAft>
              <a:buClr>
                <a:srgbClr val="000000"/>
              </a:buClr>
              <a:buSzPct val="100000"/>
              <a:buFont typeface="Arial"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DejaVu Sans" charset="0"/>
                <a:cs typeface="DejaVu Sans" charset="0"/>
              </a:defRPr>
            </a:lvl7pPr>
            <a:lvl8pPr defTabSz="457200" fontAlgn="base">
              <a:spcBef>
                <a:spcPct val="0"/>
              </a:spcBef>
              <a:spcAft>
                <a:spcPct val="0"/>
              </a:spcAft>
              <a:buClr>
                <a:srgbClr val="000000"/>
              </a:buClr>
              <a:buSzPct val="100000"/>
              <a:buFont typeface="Arial"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DejaVu Sans" charset="0"/>
                <a:cs typeface="DejaVu Sans" charset="0"/>
              </a:defRPr>
            </a:lvl8pPr>
            <a:lvl9pPr defTabSz="457200" fontAlgn="base">
              <a:spcBef>
                <a:spcPct val="0"/>
              </a:spcBef>
              <a:spcAft>
                <a:spcPct val="0"/>
              </a:spcAft>
              <a:buClr>
                <a:srgbClr val="000000"/>
              </a:buClr>
              <a:buSzPct val="100000"/>
              <a:buFont typeface="Arial"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DejaVu Sans" charset="0"/>
                <a:cs typeface="DejaVu Sans" charset="0"/>
              </a:defRPr>
            </a:lvl9pPr>
          </a:lstStyle>
          <a:p>
            <a:pPr defTabSz="457200">
              <a:spcBef>
                <a:spcPts val="800"/>
              </a:spcBef>
              <a:buClr>
                <a:srgbClr val="000000"/>
              </a:buClr>
              <a:buSzPct val="100000"/>
              <a:buFont typeface="Times New Roman" pitchFamily="16" charset="0"/>
              <a:buNone/>
            </a:pPr>
            <a:endParaRPr lang="en-US" altLang="tr-TR" sz="3200" dirty="0">
              <a:latin typeface="AlBattar" charset="0"/>
            </a:endParaRPr>
          </a:p>
        </p:txBody>
      </p:sp>
      <p:sp>
        <p:nvSpPr>
          <p:cNvPr id="14339" name="Oval 3"/>
          <p:cNvSpPr>
            <a:spLocks noChangeArrowheads="1"/>
          </p:cNvSpPr>
          <p:nvPr/>
        </p:nvSpPr>
        <p:spPr bwMode="auto">
          <a:xfrm flipH="1">
            <a:off x="3429000" y="3048000"/>
            <a:ext cx="2286000" cy="1600200"/>
          </a:xfrm>
          <a:prstGeom prst="ellipse">
            <a:avLst/>
          </a:prstGeom>
          <a:solidFill>
            <a:srgbClr val="FF99CC">
              <a:alpha val="53999"/>
            </a:srgbClr>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a:spcBef>
                <a:spcPct val="0"/>
              </a:spcBef>
              <a:buClr>
                <a:srgbClr val="000000"/>
              </a:buClr>
              <a:buSzPct val="100000"/>
              <a:buFont typeface="Arial" charset="0"/>
              <a:buNone/>
            </a:pPr>
            <a:endParaRPr lang="tr-TR" sz="1800">
              <a:solidFill>
                <a:srgbClr val="FFFFFF"/>
              </a:solidFill>
              <a:latin typeface="Arial" charset="0"/>
            </a:endParaRPr>
          </a:p>
        </p:txBody>
      </p:sp>
      <p:sp>
        <p:nvSpPr>
          <p:cNvPr id="14340" name="Oval 4"/>
          <p:cNvSpPr>
            <a:spLocks noChangeArrowheads="1"/>
          </p:cNvSpPr>
          <p:nvPr/>
        </p:nvSpPr>
        <p:spPr bwMode="auto">
          <a:xfrm>
            <a:off x="5257800" y="3352800"/>
            <a:ext cx="1828800" cy="1219200"/>
          </a:xfrm>
          <a:prstGeom prst="ellipse">
            <a:avLst/>
          </a:prstGeom>
          <a:solidFill>
            <a:srgbClr val="CC99FF">
              <a:alpha val="42999"/>
            </a:srgbClr>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5pPr>
            <a:lvl6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6pPr>
            <a:lvl7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7pPr>
            <a:lvl8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8pPr>
            <a:lvl9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9pPr>
          </a:lstStyle>
          <a:p>
            <a:pPr algn="ctr" defTabSz="457200">
              <a:spcBef>
                <a:spcPct val="0"/>
              </a:spcBef>
              <a:buClr>
                <a:srgbClr val="000000"/>
              </a:buClr>
              <a:buSzPct val="100000"/>
              <a:buFont typeface="Arial" charset="0"/>
              <a:buNone/>
            </a:pPr>
            <a:r>
              <a:rPr lang="en-US" altLang="tr-TR" sz="1800"/>
              <a:t>General Security</a:t>
            </a:r>
          </a:p>
        </p:txBody>
      </p:sp>
      <p:sp>
        <p:nvSpPr>
          <p:cNvPr id="14341" name="Oval 5"/>
          <p:cNvSpPr>
            <a:spLocks noChangeArrowheads="1"/>
          </p:cNvSpPr>
          <p:nvPr/>
        </p:nvSpPr>
        <p:spPr bwMode="auto">
          <a:xfrm>
            <a:off x="3733800" y="2209800"/>
            <a:ext cx="1752600" cy="1219200"/>
          </a:xfrm>
          <a:prstGeom prst="ellipse">
            <a:avLst/>
          </a:prstGeom>
          <a:solidFill>
            <a:srgbClr val="FFFF99">
              <a:alpha val="39000"/>
            </a:srgbClr>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a:spcBef>
                <a:spcPct val="0"/>
              </a:spcBef>
              <a:buClr>
                <a:srgbClr val="000000"/>
              </a:buClr>
              <a:buSzPct val="100000"/>
              <a:buFont typeface="Arial" charset="0"/>
              <a:buNone/>
            </a:pPr>
            <a:endParaRPr lang="tr-TR" sz="1800">
              <a:solidFill>
                <a:srgbClr val="FFFFFF"/>
              </a:solidFill>
              <a:latin typeface="Arial" charset="0"/>
            </a:endParaRPr>
          </a:p>
        </p:txBody>
      </p:sp>
      <p:sp>
        <p:nvSpPr>
          <p:cNvPr id="14342" name="Oval 6"/>
          <p:cNvSpPr>
            <a:spLocks noChangeArrowheads="1"/>
          </p:cNvSpPr>
          <p:nvPr/>
        </p:nvSpPr>
        <p:spPr bwMode="auto">
          <a:xfrm>
            <a:off x="1905000" y="3200400"/>
            <a:ext cx="1981200" cy="1219200"/>
          </a:xfrm>
          <a:prstGeom prst="ellipse">
            <a:avLst/>
          </a:prstGeom>
          <a:solidFill>
            <a:srgbClr val="CCFFCC">
              <a:alpha val="40999"/>
            </a:srgbClr>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a:spcBef>
                <a:spcPct val="0"/>
              </a:spcBef>
              <a:buClr>
                <a:srgbClr val="000000"/>
              </a:buClr>
              <a:buSzPct val="100000"/>
              <a:buFont typeface="Arial" charset="0"/>
              <a:buNone/>
            </a:pPr>
            <a:endParaRPr lang="tr-TR" sz="1800">
              <a:solidFill>
                <a:srgbClr val="FFFFFF"/>
              </a:solidFill>
              <a:latin typeface="Arial" charset="0"/>
            </a:endParaRPr>
          </a:p>
        </p:txBody>
      </p:sp>
      <p:sp>
        <p:nvSpPr>
          <p:cNvPr id="14343" name="Oval 7"/>
          <p:cNvSpPr>
            <a:spLocks noChangeArrowheads="1"/>
          </p:cNvSpPr>
          <p:nvPr/>
        </p:nvSpPr>
        <p:spPr bwMode="auto">
          <a:xfrm>
            <a:off x="3200400" y="4419600"/>
            <a:ext cx="2286000" cy="1066800"/>
          </a:xfrm>
          <a:prstGeom prst="ellipse">
            <a:avLst/>
          </a:prstGeom>
          <a:solidFill>
            <a:srgbClr val="BBE0E3">
              <a:alpha val="59000"/>
            </a:srgbClr>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a:spcBef>
                <a:spcPct val="0"/>
              </a:spcBef>
              <a:buClr>
                <a:srgbClr val="000000"/>
              </a:buClr>
              <a:buSzPct val="100000"/>
              <a:buFont typeface="Arial" charset="0"/>
              <a:buNone/>
            </a:pPr>
            <a:endParaRPr lang="tr-TR" sz="1800">
              <a:solidFill>
                <a:srgbClr val="FFFFFF"/>
              </a:solidFill>
              <a:latin typeface="Arial" charset="0"/>
            </a:endParaRPr>
          </a:p>
        </p:txBody>
      </p:sp>
      <p:sp>
        <p:nvSpPr>
          <p:cNvPr id="14344" name="Text Box 8"/>
          <p:cNvSpPr txBox="1">
            <a:spLocks noChangeArrowheads="1"/>
          </p:cNvSpPr>
          <p:nvPr/>
        </p:nvSpPr>
        <p:spPr bwMode="auto">
          <a:xfrm>
            <a:off x="4038600" y="3581400"/>
            <a:ext cx="9906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5pPr>
            <a:lvl6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6pPr>
            <a:lvl7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7pPr>
            <a:lvl8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8pPr>
            <a:lvl9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9pPr>
          </a:lstStyle>
          <a:p>
            <a:pPr defTabSz="457200">
              <a:lnSpc>
                <a:spcPct val="80000"/>
              </a:lnSpc>
              <a:spcBef>
                <a:spcPts val="1000"/>
              </a:spcBef>
              <a:buClr>
                <a:srgbClr val="000000"/>
              </a:buClr>
              <a:buSzPct val="100000"/>
              <a:buFont typeface="Arial" charset="0"/>
              <a:buNone/>
            </a:pPr>
            <a:r>
              <a:rPr lang="en-US" altLang="tr-TR" sz="1600" dirty="0"/>
              <a:t>Network</a:t>
            </a:r>
          </a:p>
          <a:p>
            <a:pPr defTabSz="457200">
              <a:lnSpc>
                <a:spcPct val="80000"/>
              </a:lnSpc>
              <a:spcBef>
                <a:spcPts val="1000"/>
              </a:spcBef>
              <a:buClr>
                <a:srgbClr val="000000"/>
              </a:buClr>
              <a:buSzPct val="100000"/>
              <a:buFont typeface="Arial" charset="0"/>
              <a:buNone/>
            </a:pPr>
            <a:r>
              <a:rPr lang="en-US" altLang="tr-TR" sz="1600" dirty="0"/>
              <a:t>Security</a:t>
            </a:r>
          </a:p>
        </p:txBody>
      </p:sp>
      <p:sp>
        <p:nvSpPr>
          <p:cNvPr id="14345" name="Text Box 9"/>
          <p:cNvSpPr txBox="1">
            <a:spLocks noChangeArrowheads="1"/>
          </p:cNvSpPr>
          <p:nvPr/>
        </p:nvSpPr>
        <p:spPr bwMode="auto">
          <a:xfrm>
            <a:off x="3886200" y="2438400"/>
            <a:ext cx="1676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5pPr>
            <a:lvl6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6pPr>
            <a:lvl7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7pPr>
            <a:lvl8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8pPr>
            <a:lvl9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9pPr>
          </a:lstStyle>
          <a:p>
            <a:pPr defTabSz="457200">
              <a:spcBef>
                <a:spcPts val="1125"/>
              </a:spcBef>
              <a:buClr>
                <a:srgbClr val="000000"/>
              </a:buClr>
              <a:buSzPct val="100000"/>
              <a:buFont typeface="Arial" charset="0"/>
              <a:buNone/>
            </a:pPr>
            <a:r>
              <a:rPr lang="en-US" altLang="tr-TR" sz="1800" dirty="0"/>
              <a:t>Cryptography</a:t>
            </a:r>
          </a:p>
        </p:txBody>
      </p:sp>
      <p:sp>
        <p:nvSpPr>
          <p:cNvPr id="14346" name="Text Box 10"/>
          <p:cNvSpPr txBox="1">
            <a:spLocks noChangeArrowheads="1"/>
          </p:cNvSpPr>
          <p:nvPr/>
        </p:nvSpPr>
        <p:spPr bwMode="auto">
          <a:xfrm>
            <a:off x="3429000" y="4800600"/>
            <a:ext cx="1752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5pPr>
            <a:lvl6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6pPr>
            <a:lvl7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7pPr>
            <a:lvl8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8pPr>
            <a:lvl9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9pPr>
          </a:lstStyle>
          <a:p>
            <a:pPr defTabSz="457200">
              <a:spcBef>
                <a:spcPts val="1125"/>
              </a:spcBef>
              <a:buClr>
                <a:srgbClr val="000000"/>
              </a:buClr>
              <a:buSzPct val="100000"/>
              <a:buFont typeface="Arial" charset="0"/>
              <a:buNone/>
            </a:pPr>
            <a:r>
              <a:rPr lang="en-US" altLang="tr-TR" sz="1800"/>
              <a:t>Forensics</a:t>
            </a:r>
          </a:p>
        </p:txBody>
      </p:sp>
      <p:sp>
        <p:nvSpPr>
          <p:cNvPr id="14347" name="Text Box 11"/>
          <p:cNvSpPr txBox="1">
            <a:spLocks noChangeArrowheads="1"/>
          </p:cNvSpPr>
          <p:nvPr/>
        </p:nvSpPr>
        <p:spPr bwMode="auto">
          <a:xfrm>
            <a:off x="2209800" y="3352800"/>
            <a:ext cx="1371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5pPr>
            <a:lvl6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6pPr>
            <a:lvl7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7pPr>
            <a:lvl8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8pPr>
            <a:lvl9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9pPr>
          </a:lstStyle>
          <a:p>
            <a:pPr defTabSz="457200">
              <a:spcBef>
                <a:spcPts val="1125"/>
              </a:spcBef>
              <a:buClr>
                <a:srgbClr val="000000"/>
              </a:buClr>
              <a:buSzPct val="100000"/>
              <a:buFont typeface="Arial" charset="0"/>
              <a:buNone/>
            </a:pPr>
            <a:r>
              <a:rPr lang="en-US" altLang="tr-TR" sz="1800" dirty="0"/>
              <a:t>Secure Coding</a:t>
            </a:r>
          </a:p>
        </p:txBody>
      </p:sp>
    </p:spTree>
    <p:extLst>
      <p:ext uri="{BB962C8B-B14F-4D97-AF65-F5344CB8AC3E}">
        <p14:creationId xmlns:p14="http://schemas.microsoft.com/office/powerpoint/2010/main" val="241285640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Başlık"/>
          <p:cNvSpPr>
            <a:spLocks noGrp="1"/>
          </p:cNvSpPr>
          <p:nvPr>
            <p:ph type="title"/>
          </p:nvPr>
        </p:nvSpPr>
        <p:spPr>
          <a:xfrm>
            <a:off x="457200" y="476250"/>
            <a:ext cx="8229600" cy="360363"/>
          </a:xfrm>
        </p:spPr>
        <p:txBody>
          <a:bodyPr/>
          <a:lstStyle/>
          <a:p>
            <a:pPr algn="ctr"/>
            <a:r>
              <a:rPr lang="tr-TR" sz="4000" smtClean="0">
                <a:latin typeface="Arial" pitchFamily="34" charset="0"/>
                <a:cs typeface="Arial" pitchFamily="34" charset="0"/>
              </a:rPr>
              <a:t>Ağ Güvenliği</a:t>
            </a:r>
          </a:p>
        </p:txBody>
      </p:sp>
      <p:sp>
        <p:nvSpPr>
          <p:cNvPr id="3" name="2 İçerik Yer Tutucusu"/>
          <p:cNvSpPr>
            <a:spLocks noGrp="1"/>
          </p:cNvSpPr>
          <p:nvPr>
            <p:ph idx="1"/>
          </p:nvPr>
        </p:nvSpPr>
        <p:spPr>
          <a:xfrm>
            <a:off x="323850" y="981075"/>
            <a:ext cx="8569325" cy="5343525"/>
          </a:xfrm>
        </p:spPr>
        <p:txBody>
          <a:bodyPr>
            <a:normAutofit lnSpcReduction="10000"/>
          </a:bodyPr>
          <a:lstStyle/>
          <a:p>
            <a:pPr>
              <a:defRPr/>
            </a:pPr>
            <a:r>
              <a:rPr lang="tr-TR" sz="2800" dirty="0" smtClean="0">
                <a:latin typeface="Arial" pitchFamily="34" charset="0"/>
                <a:cs typeface="Arial" pitchFamily="34" charset="0"/>
              </a:rPr>
              <a:t>Ağ güvenliği çözümlerini;</a:t>
            </a:r>
          </a:p>
          <a:p>
            <a:pPr>
              <a:buFont typeface="Wingdings 2" pitchFamily="18" charset="2"/>
              <a:buNone/>
              <a:defRPr/>
            </a:pPr>
            <a:r>
              <a:rPr lang="tr-TR" sz="2800" dirty="0" smtClean="0">
                <a:latin typeface="Arial" pitchFamily="34" charset="0"/>
                <a:cs typeface="Arial" pitchFamily="34" charset="0"/>
              </a:rPr>
              <a:t>	- </a:t>
            </a:r>
            <a:r>
              <a:rPr lang="tr-TR" sz="2800" u="sng" dirty="0" err="1" smtClean="0">
                <a:latin typeface="Arial" pitchFamily="34" charset="0"/>
                <a:cs typeface="Arial" pitchFamily="34" charset="0"/>
              </a:rPr>
              <a:t>Kriptografik</a:t>
            </a:r>
            <a:r>
              <a:rPr lang="tr-TR" sz="2800" dirty="0" smtClean="0">
                <a:latin typeface="Arial" pitchFamily="34" charset="0"/>
                <a:cs typeface="Arial" pitchFamily="34" charset="0"/>
              </a:rPr>
              <a:t> </a:t>
            </a:r>
          </a:p>
          <a:p>
            <a:pPr>
              <a:buFont typeface="Wingdings 2" pitchFamily="18" charset="2"/>
              <a:buNone/>
              <a:defRPr/>
            </a:pPr>
            <a:r>
              <a:rPr lang="tr-TR" sz="2800" dirty="0" smtClean="0">
                <a:latin typeface="Arial" pitchFamily="34" charset="0"/>
                <a:cs typeface="Arial" pitchFamily="34" charset="0"/>
              </a:rPr>
              <a:t>		-</a:t>
            </a:r>
            <a:r>
              <a:rPr lang="tr-TR" sz="2800" u="sng" dirty="0" smtClean="0">
                <a:latin typeface="Arial" pitchFamily="34" charset="0"/>
                <a:cs typeface="Arial" pitchFamily="34" charset="0"/>
              </a:rPr>
              <a:t>Sistem tabanlı</a:t>
            </a:r>
            <a:r>
              <a:rPr lang="tr-TR" sz="2800" dirty="0" smtClean="0">
                <a:latin typeface="Arial" pitchFamily="34" charset="0"/>
                <a:cs typeface="Arial" pitchFamily="34" charset="0"/>
              </a:rPr>
              <a:t> </a:t>
            </a:r>
          </a:p>
          <a:p>
            <a:pPr>
              <a:buFont typeface="Wingdings 2" pitchFamily="18" charset="2"/>
              <a:buNone/>
              <a:defRPr/>
            </a:pPr>
            <a:r>
              <a:rPr lang="tr-TR" sz="2800" dirty="0" smtClean="0">
                <a:latin typeface="Arial" pitchFamily="34" charset="0"/>
                <a:cs typeface="Arial" pitchFamily="34" charset="0"/>
              </a:rPr>
              <a:t>	çözümler olarak ikiye ayırmak mümkündür.</a:t>
            </a:r>
          </a:p>
          <a:p>
            <a:pPr>
              <a:buFont typeface="Wingdings 2" pitchFamily="18" charset="2"/>
              <a:buNone/>
              <a:defRPr/>
            </a:pPr>
            <a:r>
              <a:rPr lang="tr-TR" dirty="0" smtClean="0">
                <a:latin typeface="Arial" pitchFamily="34" charset="0"/>
                <a:cs typeface="Arial" pitchFamily="34" charset="0"/>
              </a:rPr>
              <a:t> </a:t>
            </a:r>
          </a:p>
          <a:p>
            <a:pPr marL="358775" lvl="1" indent="-269875">
              <a:defRPr/>
            </a:pPr>
            <a:r>
              <a:rPr lang="tr-TR" sz="2800" u="sng" dirty="0" smtClean="0">
                <a:latin typeface="Arial" pitchFamily="34" charset="0"/>
                <a:cs typeface="Arial" pitchFamily="34" charset="0"/>
              </a:rPr>
              <a:t>Sistem tabanlı</a:t>
            </a:r>
            <a:r>
              <a:rPr lang="tr-TR" sz="2800" dirty="0" smtClean="0">
                <a:latin typeface="Arial" pitchFamily="34" charset="0"/>
                <a:cs typeface="Arial" pitchFamily="34" charset="0"/>
              </a:rPr>
              <a:t> çözümler </a:t>
            </a:r>
            <a:r>
              <a:rPr lang="tr-TR" sz="2800" dirty="0" err="1" smtClean="0">
                <a:latin typeface="Arial" pitchFamily="34" charset="0"/>
                <a:cs typeface="Arial" pitchFamily="34" charset="0"/>
              </a:rPr>
              <a:t>kriptografik</a:t>
            </a:r>
            <a:r>
              <a:rPr lang="tr-TR" sz="2800" dirty="0" smtClean="0">
                <a:latin typeface="Arial" pitchFamily="34" charset="0"/>
                <a:cs typeface="Arial" pitchFamily="34" charset="0"/>
              </a:rPr>
              <a:t> işlemler içermeyen, sistem bilgilerini kullanarak güvenliği sağlamaya çalışan çözümlerdir. </a:t>
            </a:r>
          </a:p>
          <a:p>
            <a:pPr marL="358775" lvl="1" indent="-269875" algn="just">
              <a:defRPr/>
            </a:pPr>
            <a:r>
              <a:rPr lang="tr-TR" sz="2800" dirty="0" smtClean="0">
                <a:latin typeface="Arial" pitchFamily="34" charset="0"/>
                <a:cs typeface="Arial" pitchFamily="34" charset="0"/>
              </a:rPr>
              <a:t>Bunlara örnek olarak yerel ağı dışarıdan gelecek saldırılardan korumayı amaçlayan güvenlik    duvarları ve olası başarılı saldırıları anlamaya yönelik sızma denetim sistemleri verilebilir. </a:t>
            </a:r>
          </a:p>
          <a:p>
            <a:pPr>
              <a:defRPr/>
            </a:pPr>
            <a:endParaRPr lang="tr-TR" dirty="0">
              <a:latin typeface="Arial" pitchFamily="34" charset="0"/>
              <a:cs typeface="Arial" pitchFamily="34" charset="0"/>
            </a:endParaRPr>
          </a:p>
        </p:txBody>
      </p:sp>
      <p:sp>
        <p:nvSpPr>
          <p:cNvPr id="5" name="4 Slayt Numarası Yer Tutucusu"/>
          <p:cNvSpPr>
            <a:spLocks noGrp="1"/>
          </p:cNvSpPr>
          <p:nvPr>
            <p:ph type="sldNum" sz="quarter" idx="12"/>
          </p:nvPr>
        </p:nvSpPr>
        <p:spPr/>
        <p:txBody>
          <a:bodyPr/>
          <a:lstStyle/>
          <a:p>
            <a:pPr>
              <a:buClr>
                <a:srgbClr val="E2D700"/>
              </a:buClr>
              <a:defRPr/>
            </a:pPr>
            <a:fld id="{9C299307-4451-48FC-A5B5-8857A6D1DAD4}" type="slidenum">
              <a:rPr lang="en-US" smtClean="0">
                <a:solidFill>
                  <a:srgbClr val="04617B">
                    <a:shade val="90000"/>
                  </a:srgbClr>
                </a:solidFill>
              </a:rPr>
              <a:pPr>
                <a:buClr>
                  <a:srgbClr val="E2D700"/>
                </a:buClr>
                <a:defRPr/>
              </a:pPr>
              <a:t>19</a:t>
            </a:fld>
            <a:endParaRPr lang="en-US">
              <a:solidFill>
                <a:srgbClr val="04617B">
                  <a:shade val="90000"/>
                </a:srgbClr>
              </a:solidFill>
            </a:endParaRPr>
          </a:p>
        </p:txBody>
      </p:sp>
    </p:spTree>
    <p:extLst>
      <p:ext uri="{BB962C8B-B14F-4D97-AF65-F5344CB8AC3E}">
        <p14:creationId xmlns:p14="http://schemas.microsoft.com/office/powerpoint/2010/main" val="2785946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Başlık"/>
          <p:cNvSpPr>
            <a:spLocks noGrp="1"/>
          </p:cNvSpPr>
          <p:nvPr>
            <p:ph type="title"/>
          </p:nvPr>
        </p:nvSpPr>
        <p:spPr>
          <a:xfrm>
            <a:off x="457200" y="476672"/>
            <a:ext cx="8229600" cy="360040"/>
          </a:xfrm>
        </p:spPr>
        <p:txBody>
          <a:bodyPr/>
          <a:lstStyle/>
          <a:p>
            <a:pPr algn="ctr"/>
            <a:r>
              <a:rPr lang="tr-TR" dirty="0" smtClean="0"/>
              <a:t>Ağ Güvenliği</a:t>
            </a:r>
            <a:endParaRPr lang="tr-TR" dirty="0"/>
          </a:p>
        </p:txBody>
      </p:sp>
      <p:sp>
        <p:nvSpPr>
          <p:cNvPr id="6" name="5 İçerik Yer Tutucusu"/>
          <p:cNvSpPr>
            <a:spLocks noGrp="1"/>
          </p:cNvSpPr>
          <p:nvPr>
            <p:ph idx="1"/>
          </p:nvPr>
        </p:nvSpPr>
        <p:spPr>
          <a:xfrm>
            <a:off x="395536" y="836712"/>
            <a:ext cx="8424936" cy="5487889"/>
          </a:xfrm>
        </p:spPr>
        <p:txBody>
          <a:bodyPr/>
          <a:lstStyle/>
          <a:p>
            <a:pPr algn="just">
              <a:buClr>
                <a:schemeClr val="tx1"/>
              </a:buClr>
              <a:buFont typeface="Arial" pitchFamily="34" charset="0"/>
              <a:buChar char="•"/>
            </a:pPr>
            <a:r>
              <a:rPr lang="tr-TR" sz="2800" u="sng" dirty="0" smtClean="0"/>
              <a:t>Bilgi güçtür, her zaman değerlidir. </a:t>
            </a:r>
            <a:r>
              <a:rPr lang="tr-TR" sz="2800" dirty="0" smtClean="0"/>
              <a:t>Sadece gerekli kişiler tarafından elde edilebilmeli, kullanılmalıdır…</a:t>
            </a:r>
          </a:p>
          <a:p>
            <a:pPr marL="0" indent="0" algn="just">
              <a:buClr>
                <a:schemeClr val="tx1"/>
              </a:buClr>
              <a:buNone/>
            </a:pPr>
            <a:endParaRPr lang="tr-TR" sz="2800" dirty="0" smtClean="0"/>
          </a:p>
          <a:p>
            <a:pPr algn="just">
              <a:buClr>
                <a:schemeClr val="tx1"/>
              </a:buClr>
              <a:buFont typeface="Arial" pitchFamily="34" charset="0"/>
              <a:buChar char="•"/>
            </a:pPr>
            <a:r>
              <a:rPr lang="tr-TR" sz="2800" dirty="0" smtClean="0"/>
              <a:t>Özel bilgi yetkisiz kişilerin eline geçmemelidir, istenmeyen kişilerin eline geçmesi durumunda kullanılabilir olmaması gerekir…</a:t>
            </a:r>
          </a:p>
          <a:p>
            <a:pPr algn="just">
              <a:buClr>
                <a:schemeClr val="tx1"/>
              </a:buClr>
              <a:buFont typeface="Arial" pitchFamily="34" charset="0"/>
              <a:buChar char="•"/>
            </a:pPr>
            <a:endParaRPr lang="tr-TR" sz="2800" dirty="0" smtClean="0"/>
          </a:p>
          <a:p>
            <a:pPr algn="just">
              <a:buClr>
                <a:schemeClr val="tx1"/>
              </a:buClr>
              <a:buFont typeface="Arial" pitchFamily="34" charset="0"/>
              <a:buChar char="•"/>
            </a:pPr>
            <a:r>
              <a:rPr lang="tr-TR" sz="2800" dirty="0" smtClean="0"/>
              <a:t>Kısacası durağan haldeki (</a:t>
            </a:r>
            <a:r>
              <a:rPr lang="tr-TR" sz="2800" dirty="0" err="1" smtClean="0"/>
              <a:t>Örn</a:t>
            </a:r>
            <a:r>
              <a:rPr lang="tr-TR" sz="2800" dirty="0" smtClean="0"/>
              <a:t>. </a:t>
            </a:r>
            <a:r>
              <a:rPr lang="tr-TR" sz="2800" dirty="0" err="1" smtClean="0"/>
              <a:t>Hafızalanmış</a:t>
            </a:r>
            <a:r>
              <a:rPr lang="tr-TR" sz="2800" dirty="0" smtClean="0"/>
              <a:t>) veya işlenme sürecindeki veya  seyahat halindeki (</a:t>
            </a:r>
            <a:r>
              <a:rPr lang="tr-TR" sz="2800" dirty="0" err="1" smtClean="0"/>
              <a:t>Örn.Ağ</a:t>
            </a:r>
            <a:r>
              <a:rPr lang="tr-TR" sz="2800" dirty="0" smtClean="0"/>
              <a:t> ortamında iletilen) </a:t>
            </a:r>
            <a:r>
              <a:rPr lang="tr-TR" sz="2800" i="1" dirty="0" smtClean="0">
                <a:solidFill>
                  <a:srgbClr val="FF0000"/>
                </a:solidFill>
              </a:rPr>
              <a:t>bilginin güvenliği  </a:t>
            </a:r>
            <a:r>
              <a:rPr lang="tr-TR" sz="2800" dirty="0" smtClean="0"/>
              <a:t>önemlidir.</a:t>
            </a:r>
          </a:p>
          <a:p>
            <a:pPr>
              <a:buClr>
                <a:schemeClr val="tx1"/>
              </a:buClr>
              <a:buFont typeface="Arial" pitchFamily="34" charset="0"/>
              <a:buChar char="•"/>
            </a:pPr>
            <a:endParaRPr lang="tr-TR" dirty="0" smtClean="0"/>
          </a:p>
          <a:p>
            <a:pPr>
              <a:buClr>
                <a:schemeClr val="tx1"/>
              </a:buClr>
              <a:buNone/>
            </a:pPr>
            <a:endParaRPr lang="tr-TR" dirty="0" smtClean="0"/>
          </a:p>
          <a:p>
            <a:endParaRPr lang="tr-TR" dirty="0"/>
          </a:p>
        </p:txBody>
      </p:sp>
      <p:sp>
        <p:nvSpPr>
          <p:cNvPr id="3" name="2 Slayt Numarası Yer Tutucusu"/>
          <p:cNvSpPr>
            <a:spLocks noGrp="1"/>
          </p:cNvSpPr>
          <p:nvPr>
            <p:ph type="sldNum" sz="quarter" idx="12"/>
          </p:nvPr>
        </p:nvSpPr>
        <p:spPr/>
        <p:txBody>
          <a:bodyPr/>
          <a:lstStyle/>
          <a:p>
            <a:pPr>
              <a:defRPr/>
            </a:pPr>
            <a:fld id="{76169C24-0666-4B0E-A3FC-8F7A60198146}"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Başlık"/>
          <p:cNvSpPr>
            <a:spLocks noGrp="1"/>
          </p:cNvSpPr>
          <p:nvPr>
            <p:ph type="title"/>
          </p:nvPr>
        </p:nvSpPr>
        <p:spPr>
          <a:xfrm>
            <a:off x="457200" y="260350"/>
            <a:ext cx="8329613" cy="431800"/>
          </a:xfrm>
        </p:spPr>
        <p:txBody>
          <a:bodyPr/>
          <a:lstStyle/>
          <a:p>
            <a:r>
              <a:rPr lang="tr-TR" sz="3200" smtClean="0">
                <a:solidFill>
                  <a:srgbClr val="FF0000"/>
                </a:solidFill>
              </a:rPr>
              <a:t>Ağ Erişim Güvenlik Modeli </a:t>
            </a:r>
            <a:r>
              <a:rPr lang="tr-TR" sz="2400" smtClean="0">
                <a:solidFill>
                  <a:srgbClr val="FF0000"/>
                </a:solidFill>
              </a:rPr>
              <a:t>(Sistem Tabanlı Çözüme Örnek</a:t>
            </a:r>
            <a:r>
              <a:rPr lang="tr-TR" sz="2400" smtClean="0"/>
              <a:t>)</a:t>
            </a:r>
          </a:p>
        </p:txBody>
      </p:sp>
      <p:pic>
        <p:nvPicPr>
          <p:cNvPr id="20483" name="Picture 2"/>
          <p:cNvPicPr>
            <a:picLocks noChangeAspect="1" noChangeArrowheads="1"/>
          </p:cNvPicPr>
          <p:nvPr/>
        </p:nvPicPr>
        <p:blipFill>
          <a:blip r:embed="rId2" cstate="print"/>
          <a:srcRect/>
          <a:stretch>
            <a:fillRect/>
          </a:stretch>
        </p:blipFill>
        <p:spPr bwMode="auto">
          <a:xfrm>
            <a:off x="611188" y="620713"/>
            <a:ext cx="7648575" cy="2808287"/>
          </a:xfrm>
          <a:prstGeom prst="rect">
            <a:avLst/>
          </a:prstGeom>
          <a:noFill/>
          <a:ln w="9525">
            <a:noFill/>
            <a:miter lim="800000"/>
            <a:headEnd/>
            <a:tailEnd/>
          </a:ln>
        </p:spPr>
      </p:pic>
      <p:sp>
        <p:nvSpPr>
          <p:cNvPr id="20484" name="4 Metin kutusu"/>
          <p:cNvSpPr txBox="1">
            <a:spLocks noChangeArrowheads="1"/>
          </p:cNvSpPr>
          <p:nvPr/>
        </p:nvSpPr>
        <p:spPr bwMode="auto">
          <a:xfrm>
            <a:off x="395288" y="3429000"/>
            <a:ext cx="8288337" cy="2432050"/>
          </a:xfrm>
          <a:prstGeom prst="rect">
            <a:avLst/>
          </a:prstGeom>
          <a:noFill/>
          <a:ln w="9525">
            <a:noFill/>
            <a:miter lim="800000"/>
            <a:headEnd/>
            <a:tailEnd/>
          </a:ln>
        </p:spPr>
        <p:txBody>
          <a:bodyPr>
            <a:spAutoFit/>
          </a:bodyPr>
          <a:lstStyle/>
          <a:p>
            <a:pPr algn="ctr">
              <a:buClr>
                <a:srgbClr val="E2D700"/>
              </a:buClr>
            </a:pPr>
            <a:r>
              <a:rPr lang="tr-TR" sz="2000" b="1" dirty="0">
                <a:solidFill>
                  <a:prstClr val="black"/>
                </a:solidFill>
              </a:rPr>
              <a:t>Bilgi sistemlerine (ağlara, Bilgisayarlara, </a:t>
            </a:r>
            <a:r>
              <a:rPr lang="tr-TR" sz="2000" b="1" dirty="0" smtClean="0">
                <a:solidFill>
                  <a:prstClr val="black"/>
                </a:solidFill>
              </a:rPr>
              <a:t>Server’lara </a:t>
            </a:r>
            <a:r>
              <a:rPr lang="tr-TR" sz="2000" b="1" dirty="0">
                <a:solidFill>
                  <a:prstClr val="black"/>
                </a:solidFill>
              </a:rPr>
              <a:t>v.b) istenmeyen erişimin engellenmesi işlemidir.</a:t>
            </a:r>
          </a:p>
          <a:p>
            <a:pPr>
              <a:buClr>
                <a:srgbClr val="E2D700"/>
              </a:buClr>
            </a:pPr>
            <a:r>
              <a:rPr lang="tr-TR" sz="2000" dirty="0">
                <a:solidFill>
                  <a:prstClr val="black"/>
                </a:solidFill>
              </a:rPr>
              <a:t>	Bu modeli için:</a:t>
            </a:r>
          </a:p>
          <a:p>
            <a:pPr>
              <a:buClr>
                <a:srgbClr val="E2D700"/>
              </a:buClr>
              <a:buFont typeface="Wingdings" pitchFamily="2" charset="2"/>
              <a:buChar char="Ø"/>
            </a:pPr>
            <a:r>
              <a:rPr lang="tr-TR" sz="2000" dirty="0">
                <a:solidFill>
                  <a:prstClr val="black"/>
                </a:solidFill>
              </a:rPr>
              <a:t> Kullanıcıları tanıyan uygun bir ağ geçidi denetleyici seçmek (</a:t>
            </a:r>
            <a:r>
              <a:rPr lang="tr-TR" sz="2000" dirty="0" err="1">
                <a:solidFill>
                  <a:prstClr val="black"/>
                </a:solidFill>
              </a:rPr>
              <a:t>pasword</a:t>
            </a:r>
            <a:r>
              <a:rPr lang="tr-TR" sz="2000" dirty="0">
                <a:solidFill>
                  <a:prstClr val="black"/>
                </a:solidFill>
              </a:rPr>
              <a:t> temelli erişim, erişim yetkisi ve seviyesi belirleme )</a:t>
            </a:r>
          </a:p>
          <a:p>
            <a:pPr>
              <a:buClr>
                <a:srgbClr val="E2D700"/>
              </a:buClr>
              <a:buFont typeface="Wingdings" pitchFamily="2" charset="2"/>
              <a:buChar char="Ø"/>
            </a:pPr>
            <a:r>
              <a:rPr lang="tr-TR" sz="2000" dirty="0">
                <a:solidFill>
                  <a:prstClr val="black"/>
                </a:solidFill>
              </a:rPr>
              <a:t>Dahili Güvenlik Kontrolü uygulaması (Sistemi </a:t>
            </a:r>
            <a:r>
              <a:rPr lang="tr-TR" sz="2000" dirty="0" smtClean="0">
                <a:solidFill>
                  <a:prstClr val="black"/>
                </a:solidFill>
              </a:rPr>
              <a:t>devamlı </a:t>
            </a:r>
            <a:r>
              <a:rPr lang="tr-TR" sz="2000" dirty="0">
                <a:solidFill>
                  <a:prstClr val="black"/>
                </a:solidFill>
              </a:rPr>
              <a:t>izleyerek anormal olayları sezmek ve tehditleri önceden belirleyebilmek- STS v.b)</a:t>
            </a:r>
          </a:p>
        </p:txBody>
      </p:sp>
      <p:sp>
        <p:nvSpPr>
          <p:cNvPr id="6" name="5 Slayt Numarası Yer Tutucusu"/>
          <p:cNvSpPr>
            <a:spLocks noGrp="1"/>
          </p:cNvSpPr>
          <p:nvPr>
            <p:ph type="sldNum" sz="quarter" idx="12"/>
          </p:nvPr>
        </p:nvSpPr>
        <p:spPr/>
        <p:txBody>
          <a:bodyPr/>
          <a:lstStyle/>
          <a:p>
            <a:pPr>
              <a:buClr>
                <a:srgbClr val="E2D700"/>
              </a:buClr>
              <a:defRPr/>
            </a:pPr>
            <a:fld id="{9C299307-4451-48FC-A5B5-8857A6D1DAD4}" type="slidenum">
              <a:rPr lang="en-US" smtClean="0">
                <a:solidFill>
                  <a:srgbClr val="04617B">
                    <a:shade val="90000"/>
                  </a:srgbClr>
                </a:solidFill>
              </a:rPr>
              <a:pPr>
                <a:buClr>
                  <a:srgbClr val="E2D700"/>
                </a:buClr>
                <a:defRPr/>
              </a:pPr>
              <a:t>20</a:t>
            </a:fld>
            <a:endParaRPr lang="en-US">
              <a:solidFill>
                <a:srgbClr val="04617B">
                  <a:shade val="90000"/>
                </a:srgbClr>
              </a:solidFill>
            </a:endParaRPr>
          </a:p>
        </p:txBody>
      </p:sp>
    </p:spTree>
    <p:extLst>
      <p:ext uri="{BB962C8B-B14F-4D97-AF65-F5344CB8AC3E}">
        <p14:creationId xmlns:p14="http://schemas.microsoft.com/office/powerpoint/2010/main" val="8681555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Başlık"/>
          <p:cNvSpPr>
            <a:spLocks noGrp="1"/>
          </p:cNvSpPr>
          <p:nvPr>
            <p:ph type="title"/>
          </p:nvPr>
        </p:nvSpPr>
        <p:spPr>
          <a:xfrm>
            <a:off x="457200" y="260350"/>
            <a:ext cx="8229600" cy="792163"/>
          </a:xfrm>
        </p:spPr>
        <p:txBody>
          <a:bodyPr/>
          <a:lstStyle/>
          <a:p>
            <a:r>
              <a:rPr lang="tr-TR" smtClean="0"/>
              <a:t>Kriptografik Çözüm mimarisi</a:t>
            </a:r>
          </a:p>
        </p:txBody>
      </p:sp>
      <p:sp>
        <p:nvSpPr>
          <p:cNvPr id="22531" name="2 İçerik Yer Tutucusu"/>
          <p:cNvSpPr>
            <a:spLocks noGrp="1"/>
          </p:cNvSpPr>
          <p:nvPr>
            <p:ph idx="1"/>
          </p:nvPr>
        </p:nvSpPr>
        <p:spPr>
          <a:xfrm>
            <a:off x="457200" y="1268413"/>
            <a:ext cx="8229600" cy="5056187"/>
          </a:xfrm>
        </p:spPr>
        <p:txBody>
          <a:bodyPr/>
          <a:lstStyle/>
          <a:p>
            <a:r>
              <a:rPr lang="tr-TR" sz="2800" smtClean="0"/>
              <a:t>Bu genel güvenlik mimarisi güvenlik servislerinin tasarımında dört temel işi göstermektedir.</a:t>
            </a:r>
          </a:p>
          <a:p>
            <a:pPr lvl="1"/>
            <a:r>
              <a:rPr lang="tr-TR" sz="2800" smtClean="0"/>
              <a:t>Güvenlik ilişkili dönüşümler için bir algoritma tasarımı</a:t>
            </a:r>
          </a:p>
          <a:p>
            <a:pPr lvl="1"/>
            <a:r>
              <a:rPr lang="tr-TR" sz="2800" smtClean="0"/>
              <a:t>Algoritma ile kullanılacak gizli bilginin üretimi</a:t>
            </a:r>
          </a:p>
          <a:p>
            <a:pPr lvl="1"/>
            <a:r>
              <a:rPr lang="tr-TR" sz="2800" smtClean="0"/>
              <a:t>Gizli bilginin dağıtımı ve paylaşımı için yöntem geliştirme</a:t>
            </a:r>
          </a:p>
          <a:p>
            <a:pPr lvl="1"/>
            <a:r>
              <a:rPr lang="tr-TR" sz="2800" smtClean="0"/>
              <a:t>Güvenlik algoritmasını ve güvenlik servisini sağlayacak gizli bilginin kullanımını sağlayacak protokol belirleme</a:t>
            </a:r>
          </a:p>
          <a:p>
            <a:pPr lvl="1"/>
            <a:endParaRPr lang="tr-TR" sz="2800" smtClean="0"/>
          </a:p>
        </p:txBody>
      </p:sp>
      <p:sp>
        <p:nvSpPr>
          <p:cNvPr id="5" name="4 Slayt Numarası Yer Tutucusu"/>
          <p:cNvSpPr>
            <a:spLocks noGrp="1"/>
          </p:cNvSpPr>
          <p:nvPr>
            <p:ph type="sldNum" sz="quarter" idx="12"/>
          </p:nvPr>
        </p:nvSpPr>
        <p:spPr/>
        <p:txBody>
          <a:bodyPr/>
          <a:lstStyle/>
          <a:p>
            <a:pPr>
              <a:buClr>
                <a:srgbClr val="E2D700"/>
              </a:buClr>
              <a:defRPr/>
            </a:pPr>
            <a:fld id="{9C299307-4451-48FC-A5B5-8857A6D1DAD4}" type="slidenum">
              <a:rPr lang="en-US" smtClean="0">
                <a:solidFill>
                  <a:srgbClr val="04617B">
                    <a:shade val="90000"/>
                  </a:srgbClr>
                </a:solidFill>
              </a:rPr>
              <a:pPr>
                <a:buClr>
                  <a:srgbClr val="E2D700"/>
                </a:buClr>
                <a:defRPr/>
              </a:pPr>
              <a:t>21</a:t>
            </a:fld>
            <a:endParaRPr lang="en-US">
              <a:solidFill>
                <a:srgbClr val="04617B">
                  <a:shade val="90000"/>
                </a:srgbClr>
              </a:solidFill>
            </a:endParaRPr>
          </a:p>
        </p:txBody>
      </p:sp>
    </p:spTree>
    <p:extLst>
      <p:ext uri="{BB962C8B-B14F-4D97-AF65-F5344CB8AC3E}">
        <p14:creationId xmlns:p14="http://schemas.microsoft.com/office/powerpoint/2010/main" val="4279192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4 Başlık"/>
          <p:cNvSpPr>
            <a:spLocks noGrp="1"/>
          </p:cNvSpPr>
          <p:nvPr>
            <p:ph type="title"/>
          </p:nvPr>
        </p:nvSpPr>
        <p:spPr>
          <a:xfrm>
            <a:off x="457200" y="333375"/>
            <a:ext cx="8229600" cy="503238"/>
          </a:xfrm>
        </p:spPr>
        <p:txBody>
          <a:bodyPr/>
          <a:lstStyle/>
          <a:p>
            <a:r>
              <a:rPr lang="tr-TR" sz="2400" dirty="0" smtClean="0">
                <a:solidFill>
                  <a:srgbClr val="FF0000"/>
                </a:solidFill>
                <a:latin typeface="Arial" pitchFamily="34" charset="0"/>
                <a:cs typeface="Arial" pitchFamily="34" charset="0"/>
              </a:rPr>
              <a:t>Bir Ağ Güvenliği Modeli  (</a:t>
            </a:r>
            <a:r>
              <a:rPr lang="tr-TR" sz="2400" dirty="0" err="1" smtClean="0">
                <a:solidFill>
                  <a:srgbClr val="FF0000"/>
                </a:solidFill>
                <a:latin typeface="Arial" pitchFamily="34" charset="0"/>
                <a:cs typeface="Arial" pitchFamily="34" charset="0"/>
              </a:rPr>
              <a:t>Kriptografik</a:t>
            </a:r>
            <a:r>
              <a:rPr lang="tr-TR" sz="2400" dirty="0" smtClean="0">
                <a:solidFill>
                  <a:srgbClr val="FF0000"/>
                </a:solidFill>
                <a:latin typeface="Arial" pitchFamily="34" charset="0"/>
                <a:cs typeface="Arial" pitchFamily="34" charset="0"/>
              </a:rPr>
              <a:t> tabanlı Güvenlik)</a:t>
            </a:r>
          </a:p>
        </p:txBody>
      </p:sp>
      <p:pic>
        <p:nvPicPr>
          <p:cNvPr id="21507" name="Picture 2"/>
          <p:cNvPicPr>
            <a:picLocks noChangeAspect="1" noChangeArrowheads="1"/>
          </p:cNvPicPr>
          <p:nvPr/>
        </p:nvPicPr>
        <p:blipFill>
          <a:blip r:embed="rId2" cstate="print"/>
          <a:srcRect/>
          <a:stretch>
            <a:fillRect/>
          </a:stretch>
        </p:blipFill>
        <p:spPr bwMode="auto">
          <a:xfrm>
            <a:off x="684213" y="836712"/>
            <a:ext cx="7726362" cy="3998912"/>
          </a:xfrm>
          <a:prstGeom prst="rect">
            <a:avLst/>
          </a:prstGeom>
          <a:noFill/>
          <a:ln w="9525">
            <a:noFill/>
            <a:miter lim="800000"/>
            <a:headEnd/>
            <a:tailEnd/>
          </a:ln>
        </p:spPr>
      </p:pic>
      <p:sp>
        <p:nvSpPr>
          <p:cNvPr id="21508" name="7 Metin kutusu"/>
          <p:cNvSpPr txBox="1">
            <a:spLocks noChangeArrowheads="1"/>
          </p:cNvSpPr>
          <p:nvPr/>
        </p:nvSpPr>
        <p:spPr bwMode="auto">
          <a:xfrm>
            <a:off x="651968" y="4725144"/>
            <a:ext cx="8024488" cy="2332946"/>
          </a:xfrm>
          <a:prstGeom prst="rect">
            <a:avLst/>
          </a:prstGeom>
          <a:noFill/>
          <a:ln w="9525">
            <a:noFill/>
            <a:miter lim="800000"/>
            <a:headEnd/>
            <a:tailEnd/>
          </a:ln>
        </p:spPr>
        <p:txBody>
          <a:bodyPr wrap="square">
            <a:spAutoFit/>
          </a:bodyPr>
          <a:lstStyle/>
          <a:p>
            <a:pPr>
              <a:buClr>
                <a:srgbClr val="E2D700"/>
              </a:buClr>
            </a:pPr>
            <a:r>
              <a:rPr lang="tr-TR" dirty="0">
                <a:solidFill>
                  <a:prstClr val="black"/>
                </a:solidFill>
              </a:rPr>
              <a:t>Gönderici ve alıcı mesajları gizli olarak iletirken, güvenli bir üçüncü şahıs gizli bilgilerin dağıtıcısı olarak hizmet vermekte, her iki taraf arasında noter görevi görmektedir. </a:t>
            </a:r>
          </a:p>
          <a:p>
            <a:pPr>
              <a:buClr>
                <a:srgbClr val="E2D700"/>
              </a:buClr>
            </a:pPr>
            <a:endParaRPr lang="tr-TR" dirty="0">
              <a:solidFill>
                <a:prstClr val="black"/>
              </a:solidFill>
            </a:endParaRPr>
          </a:p>
        </p:txBody>
      </p:sp>
      <p:sp>
        <p:nvSpPr>
          <p:cNvPr id="6" name="5 Slayt Numarası Yer Tutucusu"/>
          <p:cNvSpPr>
            <a:spLocks noGrp="1"/>
          </p:cNvSpPr>
          <p:nvPr>
            <p:ph type="sldNum" sz="quarter" idx="12"/>
          </p:nvPr>
        </p:nvSpPr>
        <p:spPr/>
        <p:txBody>
          <a:bodyPr/>
          <a:lstStyle/>
          <a:p>
            <a:pPr>
              <a:buClr>
                <a:srgbClr val="E2D700"/>
              </a:buClr>
              <a:defRPr/>
            </a:pPr>
            <a:fld id="{9C299307-4451-48FC-A5B5-8857A6D1DAD4}" type="slidenum">
              <a:rPr lang="en-US" smtClean="0">
                <a:solidFill>
                  <a:srgbClr val="04617B">
                    <a:shade val="90000"/>
                  </a:srgbClr>
                </a:solidFill>
              </a:rPr>
              <a:pPr>
                <a:buClr>
                  <a:srgbClr val="E2D700"/>
                </a:buClr>
                <a:defRPr/>
              </a:pPr>
              <a:t>22</a:t>
            </a:fld>
            <a:endParaRPr lang="en-US">
              <a:solidFill>
                <a:srgbClr val="04617B">
                  <a:shade val="90000"/>
                </a:srgbClr>
              </a:solidFill>
            </a:endParaRPr>
          </a:p>
        </p:txBody>
      </p:sp>
    </p:spTree>
    <p:extLst>
      <p:ext uri="{BB962C8B-B14F-4D97-AF65-F5344CB8AC3E}">
        <p14:creationId xmlns:p14="http://schemas.microsoft.com/office/powerpoint/2010/main" val="35843684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2 İçerik Yer Tutucusu"/>
          <p:cNvSpPr>
            <a:spLocks noGrp="1"/>
          </p:cNvSpPr>
          <p:nvPr>
            <p:ph idx="1"/>
          </p:nvPr>
        </p:nvSpPr>
        <p:spPr>
          <a:xfrm>
            <a:off x="457200" y="476250"/>
            <a:ext cx="8229600" cy="5649913"/>
          </a:xfrm>
        </p:spPr>
        <p:txBody>
          <a:bodyPr/>
          <a:lstStyle/>
          <a:p>
            <a:pPr marL="0" indent="0">
              <a:buNone/>
            </a:pPr>
            <a:r>
              <a:rPr lang="tr-TR" sz="2000" dirty="0" smtClean="0"/>
              <a:t>Bir networkte, bir hedefe varma sürecindeki veriye </a:t>
            </a:r>
            <a:r>
              <a:rPr lang="tr-TR" sz="2000" dirty="0" smtClean="0">
                <a:solidFill>
                  <a:srgbClr val="FF0000"/>
                </a:solidFill>
              </a:rPr>
              <a:t>, </a:t>
            </a:r>
            <a:r>
              <a:rPr lang="tr-TR" sz="2000" i="1" dirty="0" smtClean="0">
                <a:solidFill>
                  <a:srgbClr val="FF0000"/>
                </a:solidFill>
              </a:rPr>
              <a:t>iletişim durumundaki veri</a:t>
            </a:r>
            <a:r>
              <a:rPr lang="tr-TR" sz="2000" dirty="0" smtClean="0">
                <a:solidFill>
                  <a:srgbClr val="FF0000"/>
                </a:solidFill>
              </a:rPr>
              <a:t>, </a:t>
            </a:r>
            <a:r>
              <a:rPr lang="tr-TR" sz="2000" dirty="0" smtClean="0"/>
              <a:t>data denir. Bir </a:t>
            </a:r>
            <a:r>
              <a:rPr lang="tr-TR" sz="2000" dirty="0" err="1" smtClean="0"/>
              <a:t>storage’da</a:t>
            </a:r>
            <a:r>
              <a:rPr lang="tr-TR" sz="2000" dirty="0" smtClean="0"/>
              <a:t> veya bir lokal bilgisayarda saklanan veriye ise  </a:t>
            </a:r>
            <a:r>
              <a:rPr lang="tr-TR" sz="2000" i="1" dirty="0" smtClean="0">
                <a:solidFill>
                  <a:srgbClr val="FF0000"/>
                </a:solidFill>
              </a:rPr>
              <a:t>statik  veri </a:t>
            </a:r>
            <a:r>
              <a:rPr lang="tr-TR" sz="2000" dirty="0" smtClean="0"/>
              <a:t>veya </a:t>
            </a:r>
            <a:r>
              <a:rPr lang="tr-TR" sz="2000" i="1" dirty="0" err="1" smtClean="0">
                <a:solidFill>
                  <a:srgbClr val="FF0000"/>
                </a:solidFill>
              </a:rPr>
              <a:t>storage</a:t>
            </a:r>
            <a:r>
              <a:rPr lang="tr-TR" sz="2000" i="1" dirty="0" smtClean="0">
                <a:solidFill>
                  <a:srgbClr val="FF0000"/>
                </a:solidFill>
              </a:rPr>
              <a:t> verisi </a:t>
            </a:r>
            <a:r>
              <a:rPr lang="tr-TR" sz="2000" dirty="0" smtClean="0"/>
              <a:t>denir.</a:t>
            </a:r>
            <a:endParaRPr lang="tr-TR" sz="1600" dirty="0" smtClean="0"/>
          </a:p>
          <a:p>
            <a:pPr marL="0" indent="0">
              <a:buNone/>
            </a:pPr>
            <a:r>
              <a:rPr lang="tr-TR" sz="1600" dirty="0" smtClean="0"/>
              <a:t>Buna göre  verinin, gizliliği ve bütünlüğünün anlamı;</a:t>
            </a:r>
          </a:p>
          <a:p>
            <a:pPr algn="just">
              <a:buFont typeface="Wingdings 2" pitchFamily="18" charset="2"/>
              <a:buNone/>
            </a:pPr>
            <a:r>
              <a:rPr lang="tr-TR" sz="1600" dirty="0" smtClean="0"/>
              <a:t>1- İletişim halindeki verinin </a:t>
            </a:r>
            <a:r>
              <a:rPr lang="tr-TR" sz="1600" dirty="0" err="1" smtClean="0"/>
              <a:t>gizililiğinden</a:t>
            </a:r>
            <a:r>
              <a:rPr lang="tr-TR" sz="1600" dirty="0" smtClean="0"/>
              <a:t> kasıt, yetkisiz kişiler tarafından </a:t>
            </a:r>
            <a:r>
              <a:rPr lang="tr-TR" sz="1600" dirty="0" err="1" smtClean="0"/>
              <a:t>okunamamlıdır</a:t>
            </a:r>
            <a:r>
              <a:rPr lang="tr-TR" sz="1600" dirty="0" smtClean="0"/>
              <a:t>. İletişim halindeki verinin bütünlüğünden kasıt  iletişim sürecinde, yetkisiz kişiler tarafından değiştirilememeli, üretilememelidir.</a:t>
            </a:r>
          </a:p>
          <a:p>
            <a:pPr algn="just">
              <a:buFont typeface="Wingdings 2" pitchFamily="18" charset="2"/>
              <a:buNone/>
            </a:pPr>
            <a:endParaRPr lang="tr-TR" sz="1600" dirty="0" smtClean="0"/>
          </a:p>
          <a:p>
            <a:pPr algn="just">
              <a:buFont typeface="Wingdings 2" pitchFamily="18" charset="2"/>
              <a:buNone/>
            </a:pPr>
            <a:r>
              <a:rPr lang="tr-TR" sz="1600" dirty="0" smtClean="0"/>
              <a:t>2- Statik haldeki datanın </a:t>
            </a:r>
            <a:r>
              <a:rPr lang="tr-TR" sz="1600" dirty="0" err="1" smtClean="0"/>
              <a:t>giziliğinden</a:t>
            </a:r>
            <a:r>
              <a:rPr lang="tr-TR" sz="1600" dirty="0" smtClean="0"/>
              <a:t> kasıt, bir lokal cihazda saklanan verinin yetkisiz kişiler tarafından okunamamasıdır. Statik </a:t>
            </a:r>
            <a:r>
              <a:rPr lang="tr-TR" sz="1600" dirty="0" err="1" smtClean="0"/>
              <a:t>heldeki</a:t>
            </a:r>
            <a:r>
              <a:rPr lang="tr-TR" sz="1600" dirty="0" smtClean="0"/>
              <a:t>  verinin bütünlüğünden kasıt ise, yetkisiz kişiler tarafından değiştirilememesi, üretilememesidir.</a:t>
            </a:r>
          </a:p>
          <a:p>
            <a:pPr algn="just">
              <a:buFont typeface="Wingdings 2" pitchFamily="18" charset="2"/>
              <a:buNone/>
            </a:pPr>
            <a:endParaRPr lang="tr-TR" sz="1600" dirty="0" smtClean="0"/>
          </a:p>
          <a:p>
            <a:pPr algn="just"/>
            <a:r>
              <a:rPr lang="tr-TR" sz="1600" dirty="0" smtClean="0"/>
              <a:t>İletişim halindeki veya statik haldeki verilerin inkar-edememe özelliği ise, kendisine ait olan veriyi kişinin </a:t>
            </a:r>
            <a:r>
              <a:rPr lang="tr-TR" sz="1600" i="1" dirty="0" smtClean="0"/>
              <a:t>benim değil </a:t>
            </a:r>
            <a:r>
              <a:rPr lang="tr-TR" sz="1600" dirty="0" smtClean="0"/>
              <a:t>diye inkar edememesidir.</a:t>
            </a:r>
          </a:p>
          <a:p>
            <a:pPr algn="just"/>
            <a:endParaRPr lang="tr-TR" sz="1600" dirty="0" smtClean="0"/>
          </a:p>
          <a:p>
            <a:pPr algn="just"/>
            <a:r>
              <a:rPr lang="tr-TR" sz="1600" dirty="0" smtClean="0"/>
              <a:t>Verinin kullanılabilirliği ise, yasal kullanıcıların Ağa bağlı bir bilgisayarın mevcut kaynaklar ve hizmetlerinden yararlanabilmesinin  saldırganlar  tarafından engellenmesine mani olmaktır. Örneğin, virüs bulaşmış bir bilgisayar sistemi üzerinden çok  kısa zamanda virüsü tespit etmek ve dezenfekte etmektir. Veya  </a:t>
            </a:r>
            <a:r>
              <a:rPr lang="tr-TR" sz="1600" dirty="0" err="1" smtClean="0"/>
              <a:t>DoS</a:t>
            </a:r>
            <a:r>
              <a:rPr lang="tr-TR" sz="1600" dirty="0" smtClean="0"/>
              <a:t> saldırısına uğramış sunucunun, hala kullanıcılara hizmet sunabilmesi işlemidir.</a:t>
            </a:r>
            <a:br>
              <a:rPr lang="tr-TR" sz="1600" dirty="0" smtClean="0"/>
            </a:br>
            <a:r>
              <a:rPr lang="tr-TR" sz="1600" dirty="0" smtClean="0"/>
              <a:t/>
            </a:r>
            <a:br>
              <a:rPr lang="tr-TR" sz="1600" dirty="0" smtClean="0"/>
            </a:br>
            <a:endParaRPr lang="tr-TR" sz="1600" dirty="0" smtClean="0"/>
          </a:p>
        </p:txBody>
      </p:sp>
      <p:sp>
        <p:nvSpPr>
          <p:cNvPr id="3" name="2 Slayt Numarası Yer Tutucusu"/>
          <p:cNvSpPr>
            <a:spLocks noGrp="1"/>
          </p:cNvSpPr>
          <p:nvPr>
            <p:ph type="sldNum" sz="quarter" idx="12"/>
          </p:nvPr>
        </p:nvSpPr>
        <p:spPr/>
        <p:txBody>
          <a:bodyPr/>
          <a:lstStyle/>
          <a:p>
            <a:pPr>
              <a:defRPr/>
            </a:pPr>
            <a:fld id="{B81A00EA-A30A-4C8C-A8FE-F2E6FCEB6F5A}"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83568" y="764705"/>
            <a:ext cx="7725544" cy="5112568"/>
          </a:xfrm>
        </p:spPr>
        <p:txBody>
          <a:bodyPr>
            <a:normAutofit fontScale="77500" lnSpcReduction="20000"/>
          </a:bodyPr>
          <a:lstStyle/>
          <a:p>
            <a:pPr algn="just">
              <a:defRPr/>
            </a:pPr>
            <a:r>
              <a:rPr lang="tr-TR" sz="2400" dirty="0" smtClean="0"/>
              <a:t>İletişim Protokol özelliklerinden dolayı, </a:t>
            </a:r>
            <a:r>
              <a:rPr lang="tr-TR" sz="2400" dirty="0" err="1" smtClean="0"/>
              <a:t>protokolun</a:t>
            </a:r>
            <a:r>
              <a:rPr lang="tr-TR" sz="2400" dirty="0" smtClean="0"/>
              <a:t> yürütülmesi sürecinde, veya diğer yazılımların istenmeyen özelliklerinden yararlanarak saldırganlar saldırılarını yapabilirler. Bunlar iletişim </a:t>
            </a:r>
            <a:r>
              <a:rPr lang="tr-TR" sz="2400" dirty="0" err="1" smtClean="0"/>
              <a:t>protokollarının</a:t>
            </a:r>
            <a:r>
              <a:rPr lang="tr-TR" sz="2400" dirty="0" smtClean="0"/>
              <a:t> veya işletim yazılımlarının </a:t>
            </a:r>
            <a:r>
              <a:rPr lang="tr-TR" sz="2400" dirty="0" smtClean="0">
                <a:solidFill>
                  <a:srgbClr val="FF0000"/>
                </a:solidFill>
              </a:rPr>
              <a:t>boşlukları</a:t>
            </a:r>
            <a:r>
              <a:rPr lang="tr-TR" sz="2400" i="1" dirty="0" smtClean="0">
                <a:solidFill>
                  <a:srgbClr val="FF0000"/>
                </a:solidFill>
              </a:rPr>
              <a:t>, kusurları, </a:t>
            </a:r>
            <a:r>
              <a:rPr lang="tr-TR" sz="2400" i="1" dirty="0" err="1" smtClean="0">
                <a:solidFill>
                  <a:srgbClr val="FF0000"/>
                </a:solidFill>
              </a:rPr>
              <a:t>zayflıkları</a:t>
            </a:r>
            <a:r>
              <a:rPr lang="tr-TR" sz="2400" i="1" dirty="0" smtClean="0">
                <a:solidFill>
                  <a:srgbClr val="FF0000"/>
                </a:solidFill>
              </a:rPr>
              <a:t> </a:t>
            </a:r>
            <a:r>
              <a:rPr lang="tr-TR" sz="2400" dirty="0" smtClean="0"/>
              <a:t>olarak isimlendirilir.</a:t>
            </a:r>
          </a:p>
          <a:p>
            <a:pPr algn="just">
              <a:buFont typeface="Wingdings 2" pitchFamily="18" charset="2"/>
              <a:buNone/>
              <a:defRPr/>
            </a:pPr>
            <a:endParaRPr lang="tr-TR" sz="2400" dirty="0" smtClean="0"/>
          </a:p>
          <a:p>
            <a:pPr algn="just">
              <a:defRPr/>
            </a:pPr>
            <a:r>
              <a:rPr lang="tr-TR" sz="2400" dirty="0" smtClean="0"/>
              <a:t>Onlar bir protokol tasarımı esnasındaki gözden kaçmış   küçük bir adım, veya bir programdaki belirli bir talimatın  öngörülemeyen bir yan etkisi ya da bir sistemde bir yanlış </a:t>
            </a:r>
            <a:r>
              <a:rPr lang="tr-TR" sz="2400" dirty="0" err="1" smtClean="0"/>
              <a:t>konfigirasyon</a:t>
            </a:r>
            <a:r>
              <a:rPr lang="tr-TR" sz="2400" dirty="0" smtClean="0"/>
              <a:t> olabilir.</a:t>
            </a:r>
          </a:p>
          <a:p>
            <a:pPr algn="just">
              <a:buFont typeface="Wingdings 2" pitchFamily="18" charset="2"/>
              <a:buNone/>
              <a:defRPr/>
            </a:pPr>
            <a:endParaRPr lang="tr-TR" sz="2400" dirty="0" smtClean="0"/>
          </a:p>
          <a:p>
            <a:pPr algn="just">
              <a:defRPr/>
            </a:pPr>
            <a:r>
              <a:rPr lang="tr-TR" sz="2400" dirty="0" smtClean="0"/>
              <a:t>Ağ güvenliği prensipleri, bir pasif savunma işlevidir. </a:t>
            </a:r>
            <a:r>
              <a:rPr lang="tr-TR" sz="2400" dirty="0" err="1" smtClean="0"/>
              <a:t>Çünklü</a:t>
            </a:r>
            <a:r>
              <a:rPr lang="tr-TR" sz="2400" dirty="0" smtClean="0"/>
              <a:t> ağdaki kurban (mağdur-</a:t>
            </a:r>
            <a:r>
              <a:rPr lang="tr-TR" sz="2400" dirty="0" err="1" smtClean="0"/>
              <a:t>victim</a:t>
            </a:r>
            <a:r>
              <a:rPr lang="tr-TR" sz="2400" dirty="0" smtClean="0"/>
              <a:t>) bilgisayar saldırıya uğramadan önce, saldırıyı kimin yaptığını, nereden yapıldığının bilemez.</a:t>
            </a:r>
          </a:p>
          <a:p>
            <a:pPr marL="0" indent="0" algn="just">
              <a:buNone/>
              <a:defRPr/>
            </a:pPr>
            <a:endParaRPr lang="tr-TR" sz="2400" dirty="0" smtClean="0"/>
          </a:p>
          <a:p>
            <a:pPr algn="just">
              <a:defRPr/>
            </a:pPr>
            <a:r>
              <a:rPr lang="tr-TR" sz="2400" dirty="0"/>
              <a:t>Ağ güvenliğinde Derin bir katmanlı savunma sistemi oluşturmak,  mümkün olan en iyi savunma taktiğidir</a:t>
            </a:r>
            <a:r>
              <a:rPr lang="tr-TR" sz="2400" dirty="0" smtClean="0"/>
              <a:t>.</a:t>
            </a:r>
          </a:p>
          <a:p>
            <a:pPr marL="0" indent="0" algn="just">
              <a:buNone/>
              <a:defRPr/>
            </a:pPr>
            <a:endParaRPr lang="tr-TR" sz="2400" dirty="0"/>
          </a:p>
          <a:p>
            <a:pPr algn="just">
              <a:defRPr/>
            </a:pPr>
            <a:r>
              <a:rPr lang="tr-TR" sz="2400" dirty="0"/>
              <a:t>Savunma sistemi, çoklu katmanlı yapısıyla mümkün saldırılara </a:t>
            </a:r>
            <a:r>
              <a:rPr lang="tr-TR" sz="2400" dirty="0" smtClean="0"/>
              <a:t>karşı korumayı yapabilmelidir.  </a:t>
            </a:r>
          </a:p>
        </p:txBody>
      </p:sp>
      <p:sp>
        <p:nvSpPr>
          <p:cNvPr id="4" name="3 Slayt Numarası Yer Tutucusu"/>
          <p:cNvSpPr>
            <a:spLocks noGrp="1"/>
          </p:cNvSpPr>
          <p:nvPr>
            <p:ph type="sldNum" sz="quarter" idx="12"/>
          </p:nvPr>
        </p:nvSpPr>
        <p:spPr/>
        <p:txBody>
          <a:bodyPr/>
          <a:lstStyle/>
          <a:p>
            <a:pPr>
              <a:defRPr/>
            </a:pPr>
            <a:fld id="{B81A00EA-A30A-4C8C-A8FE-F2E6FCEB6F5A}"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250"/>
            <a:ext cx="8291513" cy="5848350"/>
          </a:xfrm>
        </p:spPr>
        <p:txBody>
          <a:bodyPr>
            <a:normAutofit lnSpcReduction="10000"/>
          </a:bodyPr>
          <a:lstStyle/>
          <a:p>
            <a:pPr>
              <a:defRPr/>
            </a:pPr>
            <a:r>
              <a:rPr lang="tr-TR" dirty="0" smtClean="0"/>
              <a:t>Ağ güvenliği bilgi güvenliğinin (</a:t>
            </a:r>
            <a:r>
              <a:rPr lang="tr-TR" dirty="0" err="1" smtClean="0"/>
              <a:t>information</a:t>
            </a:r>
            <a:r>
              <a:rPr lang="tr-TR" dirty="0" smtClean="0"/>
              <a:t> </a:t>
            </a:r>
            <a:r>
              <a:rPr lang="tr-TR" dirty="0" err="1" smtClean="0"/>
              <a:t>security</a:t>
            </a:r>
            <a:r>
              <a:rPr lang="tr-TR" dirty="0" smtClean="0"/>
              <a:t>) önemli bir parçasıdır.</a:t>
            </a:r>
          </a:p>
          <a:p>
            <a:pPr>
              <a:buFont typeface="Wingdings 2" pitchFamily="18" charset="2"/>
              <a:buNone/>
              <a:defRPr/>
            </a:pPr>
            <a:endParaRPr lang="tr-TR" dirty="0" smtClean="0"/>
          </a:p>
          <a:p>
            <a:pPr>
              <a:defRPr/>
            </a:pPr>
            <a:r>
              <a:rPr lang="tr-TR" sz="2200" dirty="0" smtClean="0"/>
              <a:t>Ağ güvenliğine ek olarak, bilgi güvenliği;  güvenlik politikaları,</a:t>
            </a:r>
          </a:p>
          <a:p>
            <a:pPr>
              <a:buFont typeface="Wingdings 2" pitchFamily="18" charset="2"/>
              <a:buNone/>
              <a:defRPr/>
            </a:pPr>
            <a:r>
              <a:rPr lang="tr-TR" dirty="0" smtClean="0"/>
              <a:t> </a:t>
            </a:r>
            <a:r>
              <a:rPr lang="tr-TR" sz="2200" dirty="0" smtClean="0"/>
              <a:t>Güvenlik denetimi, </a:t>
            </a:r>
          </a:p>
          <a:p>
            <a:pPr>
              <a:buFont typeface="Wingdings 2" pitchFamily="18" charset="2"/>
              <a:buNone/>
              <a:defRPr/>
            </a:pPr>
            <a:r>
              <a:rPr lang="tr-TR" sz="2200" dirty="0" smtClean="0"/>
              <a:t>		Güvenlik değerlendirmesi, </a:t>
            </a:r>
          </a:p>
          <a:p>
            <a:pPr>
              <a:buFont typeface="Wingdings 2" pitchFamily="18" charset="2"/>
              <a:buNone/>
              <a:defRPr/>
            </a:pPr>
            <a:r>
              <a:rPr lang="tr-TR" sz="2200" dirty="0" smtClean="0"/>
              <a:t>			Güvenilir işletim sistemleri, </a:t>
            </a:r>
          </a:p>
          <a:p>
            <a:pPr>
              <a:buFont typeface="Wingdings 2" pitchFamily="18" charset="2"/>
              <a:buNone/>
              <a:defRPr/>
            </a:pPr>
            <a:r>
              <a:rPr lang="tr-TR" sz="2200" dirty="0" smtClean="0"/>
              <a:t>				Veritabanı güvenliği, </a:t>
            </a:r>
          </a:p>
          <a:p>
            <a:pPr>
              <a:buFont typeface="Wingdings 2" pitchFamily="18" charset="2"/>
              <a:buNone/>
              <a:defRPr/>
            </a:pPr>
            <a:r>
              <a:rPr lang="tr-TR" sz="2200" dirty="0" smtClean="0"/>
              <a:t>					Güvenli kod, </a:t>
            </a:r>
          </a:p>
          <a:p>
            <a:pPr>
              <a:buFont typeface="Wingdings 2" pitchFamily="18" charset="2"/>
              <a:buNone/>
              <a:defRPr/>
            </a:pPr>
            <a:r>
              <a:rPr lang="tr-TR" sz="2200" dirty="0" smtClean="0"/>
              <a:t>						Acil müdahale, </a:t>
            </a:r>
          </a:p>
          <a:p>
            <a:pPr>
              <a:buFont typeface="Wingdings 2" pitchFamily="18" charset="2"/>
              <a:buNone/>
              <a:defRPr/>
            </a:pPr>
            <a:r>
              <a:rPr lang="tr-TR" sz="2200" dirty="0" smtClean="0"/>
              <a:t>							Adli bilişim,  adli tıp, </a:t>
            </a:r>
          </a:p>
          <a:p>
            <a:pPr>
              <a:buFont typeface="Wingdings 2" pitchFamily="18" charset="2"/>
              <a:buNone/>
              <a:defRPr/>
            </a:pPr>
            <a:r>
              <a:rPr lang="tr-TR" sz="2200" dirty="0" smtClean="0"/>
              <a:t>				Felaket kurtarma ve Güvenlik eğitimi </a:t>
            </a:r>
          </a:p>
          <a:p>
            <a:pPr>
              <a:buFont typeface="Wingdings 2" pitchFamily="18" charset="2"/>
              <a:buNone/>
              <a:defRPr/>
            </a:pPr>
            <a:r>
              <a:rPr lang="tr-TR" sz="2200" dirty="0" smtClean="0"/>
              <a:t> dahil olmak üzere diğer birçok güvenlik sorunları ile ilgili konularla da ilgilenir.</a:t>
            </a:r>
            <a:br>
              <a:rPr lang="tr-TR" sz="2200" dirty="0" smtClean="0"/>
            </a:br>
            <a:endParaRPr lang="tr-TR" sz="2200" dirty="0"/>
          </a:p>
        </p:txBody>
      </p:sp>
      <p:sp>
        <p:nvSpPr>
          <p:cNvPr id="4" name="3 Slayt Numarası Yer Tutucusu"/>
          <p:cNvSpPr>
            <a:spLocks noGrp="1"/>
          </p:cNvSpPr>
          <p:nvPr>
            <p:ph type="sldNum" sz="quarter" idx="12"/>
          </p:nvPr>
        </p:nvSpPr>
        <p:spPr/>
        <p:txBody>
          <a:bodyPr/>
          <a:lstStyle/>
          <a:p>
            <a:pPr>
              <a:defRPr/>
            </a:pPr>
            <a:fld id="{B81A00EA-A30A-4C8C-A8FE-F2E6FCEB6F5A}"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Başlık"/>
          <p:cNvSpPr>
            <a:spLocks noGrp="1"/>
          </p:cNvSpPr>
          <p:nvPr>
            <p:ph type="title"/>
          </p:nvPr>
        </p:nvSpPr>
        <p:spPr>
          <a:xfrm>
            <a:off x="755576" y="620688"/>
            <a:ext cx="7488832" cy="563563"/>
          </a:xfrm>
        </p:spPr>
        <p:txBody>
          <a:bodyPr/>
          <a:lstStyle/>
          <a:p>
            <a:r>
              <a:rPr lang="tr-TR" dirty="0" smtClean="0"/>
              <a:t>OSI Güvenlik Mimarisi X.800</a:t>
            </a:r>
          </a:p>
        </p:txBody>
      </p:sp>
      <p:sp>
        <p:nvSpPr>
          <p:cNvPr id="36867" name="2 İçerik Yer Tutucusu"/>
          <p:cNvSpPr>
            <a:spLocks noGrp="1"/>
          </p:cNvSpPr>
          <p:nvPr>
            <p:ph idx="1"/>
          </p:nvPr>
        </p:nvSpPr>
        <p:spPr>
          <a:xfrm>
            <a:off x="179388" y="981075"/>
            <a:ext cx="8507412" cy="5343525"/>
          </a:xfrm>
        </p:spPr>
        <p:txBody>
          <a:bodyPr/>
          <a:lstStyle/>
          <a:p>
            <a:pPr algn="just"/>
            <a:endParaRPr lang="tr-TR" sz="2800" dirty="0" smtClean="0">
              <a:latin typeface="Arial" pitchFamily="34" charset="0"/>
              <a:cs typeface="Arial" pitchFamily="34" charset="0"/>
            </a:endParaRPr>
          </a:p>
          <a:p>
            <a:pPr algn="just"/>
            <a:r>
              <a:rPr lang="tr-TR" sz="2800" dirty="0" smtClean="0">
                <a:latin typeface="Arial" pitchFamily="34" charset="0"/>
                <a:cs typeface="Arial" pitchFamily="34" charset="0"/>
              </a:rPr>
              <a:t>Veri güvenliğinde sistematik bir yaklaşım olarak;  ITU-T </a:t>
            </a:r>
            <a:r>
              <a:rPr lang="tr-TR" sz="1600" dirty="0" smtClean="0">
                <a:latin typeface="Arial" pitchFamily="34" charset="0"/>
                <a:cs typeface="Arial" pitchFamily="34" charset="0"/>
              </a:rPr>
              <a:t>( </a:t>
            </a:r>
            <a:r>
              <a:rPr lang="tr-TR" sz="1600" dirty="0" err="1" smtClean="0">
                <a:solidFill>
                  <a:srgbClr val="FF0000"/>
                </a:solidFill>
                <a:latin typeface="Arial" pitchFamily="34" charset="0"/>
                <a:cs typeface="Arial" pitchFamily="34" charset="0"/>
              </a:rPr>
              <a:t>İ</a:t>
            </a:r>
            <a:r>
              <a:rPr lang="tr-TR" sz="1600" dirty="0" err="1" smtClean="0">
                <a:latin typeface="Arial" pitchFamily="34" charset="0"/>
                <a:cs typeface="Arial" pitchFamily="34" charset="0"/>
              </a:rPr>
              <a:t>nternational</a:t>
            </a:r>
            <a:r>
              <a:rPr lang="tr-TR" sz="1600" dirty="0" smtClean="0">
                <a:latin typeface="Arial" pitchFamily="34" charset="0"/>
                <a:cs typeface="Arial" pitchFamily="34" charset="0"/>
              </a:rPr>
              <a:t> </a:t>
            </a:r>
            <a:r>
              <a:rPr lang="tr-TR" sz="1600" dirty="0" err="1" smtClean="0">
                <a:solidFill>
                  <a:srgbClr val="FF0000"/>
                </a:solidFill>
                <a:latin typeface="Arial" pitchFamily="34" charset="0"/>
                <a:cs typeface="Arial" pitchFamily="34" charset="0"/>
              </a:rPr>
              <a:t>T</a:t>
            </a:r>
            <a:r>
              <a:rPr lang="tr-TR" sz="1600" dirty="0" err="1" smtClean="0">
                <a:latin typeface="Arial" pitchFamily="34" charset="0"/>
                <a:cs typeface="Arial" pitchFamily="34" charset="0"/>
              </a:rPr>
              <a:t>elecomunication</a:t>
            </a:r>
            <a:r>
              <a:rPr lang="tr-TR" sz="1600" dirty="0" smtClean="0">
                <a:latin typeface="Arial" pitchFamily="34" charset="0"/>
                <a:cs typeface="Arial" pitchFamily="34" charset="0"/>
              </a:rPr>
              <a:t> </a:t>
            </a:r>
            <a:r>
              <a:rPr lang="tr-TR" sz="1600" dirty="0" err="1" smtClean="0">
                <a:solidFill>
                  <a:srgbClr val="FF0000"/>
                </a:solidFill>
                <a:latin typeface="Arial" pitchFamily="34" charset="0"/>
                <a:cs typeface="Arial" pitchFamily="34" charset="0"/>
              </a:rPr>
              <a:t>U</a:t>
            </a:r>
            <a:r>
              <a:rPr lang="tr-TR" sz="1600" dirty="0" err="1" smtClean="0">
                <a:latin typeface="Arial" pitchFamily="34" charset="0"/>
                <a:cs typeface="Arial" pitchFamily="34" charset="0"/>
              </a:rPr>
              <a:t>nion</a:t>
            </a:r>
            <a:r>
              <a:rPr lang="tr-TR" sz="1600" dirty="0" smtClean="0">
                <a:latin typeface="Arial" pitchFamily="34" charset="0"/>
                <a:cs typeface="Arial" pitchFamily="34" charset="0"/>
              </a:rPr>
              <a:t> -  </a:t>
            </a:r>
            <a:r>
              <a:rPr lang="tr-TR" sz="1600" dirty="0" err="1" smtClean="0">
                <a:solidFill>
                  <a:srgbClr val="FF0000"/>
                </a:solidFill>
                <a:latin typeface="Arial" pitchFamily="34" charset="0"/>
                <a:cs typeface="Arial" pitchFamily="34" charset="0"/>
              </a:rPr>
              <a:t>T</a:t>
            </a:r>
            <a:r>
              <a:rPr lang="tr-TR" sz="1600" dirty="0" err="1" smtClean="0">
                <a:latin typeface="Arial" pitchFamily="34" charset="0"/>
                <a:cs typeface="Arial" pitchFamily="34" charset="0"/>
              </a:rPr>
              <a:t>elecommunication</a:t>
            </a:r>
            <a:r>
              <a:rPr lang="tr-TR" sz="1600" dirty="0" smtClean="0">
                <a:latin typeface="Arial" pitchFamily="34" charset="0"/>
                <a:cs typeface="Arial" pitchFamily="34" charset="0"/>
              </a:rPr>
              <a:t> </a:t>
            </a:r>
            <a:r>
              <a:rPr lang="tr-TR" sz="1600" dirty="0" err="1" smtClean="0">
                <a:latin typeface="Arial" pitchFamily="34" charset="0"/>
                <a:cs typeface="Arial" pitchFamily="34" charset="0"/>
              </a:rPr>
              <a:t>Standardization</a:t>
            </a:r>
            <a:r>
              <a:rPr lang="tr-TR" sz="1600" dirty="0" smtClean="0">
                <a:latin typeface="Arial" pitchFamily="34" charset="0"/>
                <a:cs typeface="Arial" pitchFamily="34" charset="0"/>
              </a:rPr>
              <a:t> </a:t>
            </a:r>
            <a:r>
              <a:rPr lang="tr-TR" sz="1600" dirty="0" err="1" smtClean="0">
                <a:latin typeface="Arial" pitchFamily="34" charset="0"/>
                <a:cs typeface="Arial" pitchFamily="34" charset="0"/>
              </a:rPr>
              <a:t>Sector</a:t>
            </a:r>
            <a:r>
              <a:rPr lang="tr-TR" sz="1600" dirty="0" smtClean="0">
                <a:latin typeface="Arial" pitchFamily="34" charset="0"/>
                <a:cs typeface="Arial" pitchFamily="34" charset="0"/>
              </a:rPr>
              <a:t> )</a:t>
            </a:r>
            <a:r>
              <a:rPr lang="tr-TR" sz="2400" dirty="0" smtClean="0">
                <a:latin typeface="Arial" pitchFamily="34" charset="0"/>
                <a:cs typeface="Arial" pitchFamily="34" charset="0"/>
              </a:rPr>
              <a:t>  kuruluşunun X.800 olarak adlandırdığı standartlara uyulur.</a:t>
            </a:r>
          </a:p>
          <a:p>
            <a:pPr algn="just"/>
            <a:endParaRPr lang="tr-TR" sz="2800" dirty="0" smtClean="0">
              <a:latin typeface="Arial" pitchFamily="34" charset="0"/>
              <a:cs typeface="Arial" pitchFamily="34" charset="0"/>
            </a:endParaRPr>
          </a:p>
          <a:p>
            <a:pPr algn="just"/>
            <a:r>
              <a:rPr lang="tr-TR" sz="2800" dirty="0" smtClean="0">
                <a:latin typeface="Arial" pitchFamily="34" charset="0"/>
                <a:cs typeface="Arial" pitchFamily="34" charset="0"/>
              </a:rPr>
              <a:t> X.800  Aynı zamanda yedi katmanlı OSI Temel Referans Modelinde  güvenlik hizmetlerinin uygulanması içinde uygundur. </a:t>
            </a:r>
          </a:p>
          <a:p>
            <a:endParaRPr lang="tr-TR" sz="2400" dirty="0" smtClean="0"/>
          </a:p>
        </p:txBody>
      </p:sp>
      <p:sp>
        <p:nvSpPr>
          <p:cNvPr id="6" name="5 Slayt Numarası Yer Tutucusu"/>
          <p:cNvSpPr>
            <a:spLocks noGrp="1"/>
          </p:cNvSpPr>
          <p:nvPr>
            <p:ph type="sldNum" sz="quarter" idx="12"/>
          </p:nvPr>
        </p:nvSpPr>
        <p:spPr/>
        <p:txBody>
          <a:bodyPr/>
          <a:lstStyle/>
          <a:p>
            <a:pPr>
              <a:defRPr/>
            </a:pPr>
            <a:fld id="{C5A91BB2-3BDD-4374-B93C-D5A64908CFB8}"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a:xfrm>
            <a:off x="457200" y="6356350"/>
            <a:ext cx="2133600" cy="365125"/>
          </a:xfrm>
        </p:spPr>
        <p:txBody>
          <a:bodyPr/>
          <a:lstStyle/>
          <a:p>
            <a:pPr algn="l">
              <a:defRPr/>
            </a:pPr>
            <a:fld id="{A2AFFEAC-9F9F-48BE-87DB-2EBA441EE702}" type="slidenum">
              <a:rPr lang="en-US"/>
              <a:pPr algn="l">
                <a:defRPr/>
              </a:pPr>
              <a:t>27</a:t>
            </a:fld>
            <a:endParaRPr lang="en-US"/>
          </a:p>
        </p:txBody>
      </p:sp>
      <p:sp>
        <p:nvSpPr>
          <p:cNvPr id="37891" name="Rectangle 2"/>
          <p:cNvSpPr>
            <a:spLocks noGrp="1" noChangeArrowheads="1"/>
          </p:cNvSpPr>
          <p:nvPr>
            <p:ph type="title"/>
          </p:nvPr>
        </p:nvSpPr>
        <p:spPr>
          <a:xfrm>
            <a:off x="457200" y="704850"/>
            <a:ext cx="8229600" cy="779463"/>
          </a:xfrm>
        </p:spPr>
        <p:txBody>
          <a:bodyPr/>
          <a:lstStyle/>
          <a:p>
            <a:pPr algn="ctr"/>
            <a:r>
              <a:rPr lang="en-US" smtClean="0"/>
              <a:t>X.805</a:t>
            </a:r>
            <a:r>
              <a:rPr lang="tr-TR" smtClean="0"/>
              <a:t> Standartı</a:t>
            </a:r>
            <a:endParaRPr lang="en-US" smtClean="0"/>
          </a:p>
        </p:txBody>
      </p:sp>
      <p:sp>
        <p:nvSpPr>
          <p:cNvPr id="37892" name="Rectangle 3"/>
          <p:cNvSpPr>
            <a:spLocks noGrp="1" noChangeArrowheads="1"/>
          </p:cNvSpPr>
          <p:nvPr>
            <p:ph type="body" idx="1"/>
          </p:nvPr>
        </p:nvSpPr>
        <p:spPr/>
        <p:txBody>
          <a:bodyPr/>
          <a:lstStyle/>
          <a:p>
            <a:r>
              <a:rPr lang="en-US" sz="3200" dirty="0" smtClean="0">
                <a:latin typeface="Arial Unicode MS" pitchFamily="34" charset="-128"/>
              </a:rPr>
              <a:t>ITU-T </a:t>
            </a:r>
            <a:r>
              <a:rPr lang="tr-TR" sz="3200" dirty="0" smtClean="0">
                <a:latin typeface="Arial Unicode MS" pitchFamily="34" charset="-128"/>
              </a:rPr>
              <a:t>‘</a:t>
            </a:r>
            <a:r>
              <a:rPr lang="tr-TR" sz="3200" dirty="0" err="1" smtClean="0">
                <a:latin typeface="Arial Unicode MS" pitchFamily="34" charset="-128"/>
              </a:rPr>
              <a:t>nin</a:t>
            </a:r>
            <a:r>
              <a:rPr lang="tr-TR" sz="3200" dirty="0" smtClean="0">
                <a:latin typeface="Arial Unicode MS" pitchFamily="34" charset="-128"/>
              </a:rPr>
              <a:t> </a:t>
            </a:r>
            <a:r>
              <a:rPr lang="en-US" sz="3200" dirty="0" smtClean="0">
                <a:latin typeface="Arial Unicode MS" pitchFamily="34" charset="-128"/>
              </a:rPr>
              <a:t>X.805 </a:t>
            </a:r>
            <a:r>
              <a:rPr lang="tr-TR" sz="3200" dirty="0" err="1" smtClean="0">
                <a:latin typeface="Arial Unicode MS" pitchFamily="34" charset="-128"/>
              </a:rPr>
              <a:t>standartı</a:t>
            </a:r>
            <a:r>
              <a:rPr lang="tr-TR" sz="3200" dirty="0" smtClean="0">
                <a:latin typeface="Arial Unicode MS" pitchFamily="34" charset="-128"/>
              </a:rPr>
              <a:t> ise, </a:t>
            </a:r>
          </a:p>
          <a:p>
            <a:endParaRPr lang="tr-TR" sz="3200" dirty="0" smtClean="0">
              <a:latin typeface="Arial Unicode MS" pitchFamily="34" charset="-128"/>
            </a:endParaRPr>
          </a:p>
          <a:p>
            <a:pPr algn="just">
              <a:buFont typeface="Wingdings 2" pitchFamily="18" charset="2"/>
              <a:buNone/>
            </a:pPr>
            <a:r>
              <a:rPr lang="tr-TR" sz="3200" dirty="0" smtClean="0">
                <a:solidFill>
                  <a:srgbClr val="FF0000"/>
                </a:solidFill>
                <a:latin typeface="Arial Unicode MS" pitchFamily="34" charset="-128"/>
              </a:rPr>
              <a:t>“Uçtan uca haberleşme hizmeti sağlayan</a:t>
            </a:r>
          </a:p>
          <a:p>
            <a:pPr algn="just">
              <a:buFont typeface="Wingdings 2" pitchFamily="18" charset="2"/>
              <a:buNone/>
            </a:pPr>
            <a:r>
              <a:rPr lang="tr-TR" sz="3200" dirty="0" smtClean="0">
                <a:solidFill>
                  <a:srgbClr val="FF0000"/>
                </a:solidFill>
                <a:latin typeface="Arial Unicode MS" pitchFamily="34" charset="-128"/>
              </a:rPr>
              <a:t>iletişim sistemleri için güvenlik mimari</a:t>
            </a:r>
          </a:p>
          <a:p>
            <a:pPr algn="just">
              <a:buFont typeface="Wingdings 2" pitchFamily="18" charset="2"/>
              <a:buNone/>
            </a:pPr>
            <a:r>
              <a:rPr lang="tr-TR" sz="3200" dirty="0" smtClean="0">
                <a:solidFill>
                  <a:srgbClr val="FF0000"/>
                </a:solidFill>
                <a:latin typeface="Arial Unicode MS" pitchFamily="34" charset="-128"/>
              </a:rPr>
              <a:t>yapısını”   </a:t>
            </a:r>
            <a:r>
              <a:rPr lang="tr-TR" sz="3200" dirty="0" smtClean="0">
                <a:latin typeface="Arial Unicode MS" pitchFamily="34" charset="-128"/>
              </a:rPr>
              <a:t>tarif eder. </a:t>
            </a:r>
            <a:endParaRPr lang="en-US" sz="3200" dirty="0" smtClean="0">
              <a:latin typeface="Arial Unicode MS" pitchFamily="34" charset="-128"/>
            </a:endParaRPr>
          </a:p>
          <a:p>
            <a:pPr>
              <a:buFontTx/>
              <a:buNone/>
            </a:pPr>
            <a:endParaRPr lang="en-US" dirty="0" smtClean="0">
              <a:latin typeface="Arial Unicode MS" pitchFamily="34" charset="-12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83568" y="836712"/>
            <a:ext cx="7869560" cy="5112568"/>
          </a:xfrm>
        </p:spPr>
        <p:txBody>
          <a:bodyPr/>
          <a:lstStyle/>
          <a:p>
            <a:pPr algn="just"/>
            <a:r>
              <a:rPr lang="tr-TR" sz="2000" u="sng" dirty="0"/>
              <a:t>Güvenlik mimarisi, servis sağlayıcıların, işletmelerin ve </a:t>
            </a:r>
            <a:r>
              <a:rPr lang="tr-TR" sz="2000" u="sng" dirty="0" smtClean="0"/>
              <a:t>son kullanıcıların global </a:t>
            </a:r>
            <a:r>
              <a:rPr lang="tr-TR" sz="2000" u="sng" dirty="0"/>
              <a:t>güvenlik zorluklarını gidermek için </a:t>
            </a:r>
            <a:r>
              <a:rPr lang="tr-TR" sz="2000" u="sng" dirty="0" smtClean="0"/>
              <a:t>oluşturulmuştur. </a:t>
            </a:r>
            <a:r>
              <a:rPr lang="tr-TR" sz="2000" dirty="0" smtClean="0"/>
              <a:t>Kablosuz</a:t>
            </a:r>
            <a:r>
              <a:rPr lang="tr-TR" sz="2000" dirty="0"/>
              <a:t>, optik ve kablolu ses, veri ve </a:t>
            </a:r>
            <a:r>
              <a:rPr lang="tr-TR" sz="2000" dirty="0" err="1" smtClean="0"/>
              <a:t>hibrit</a:t>
            </a:r>
            <a:r>
              <a:rPr lang="tr-TR" sz="2000" dirty="0" smtClean="0"/>
              <a:t> ağlar </a:t>
            </a:r>
            <a:r>
              <a:rPr lang="tr-TR" sz="2000" dirty="0"/>
              <a:t>için geçerlidir. Bu güvenlik mimarisi, ağ altyapısının, servislerinin ve uygulamalarının yönetimi, denetimi ve kullanımı ile ilgili güvenlik kaygılarını giderir.</a:t>
            </a:r>
          </a:p>
          <a:p>
            <a:pPr algn="just"/>
            <a:r>
              <a:rPr lang="tr-TR" sz="2000" dirty="0" smtClean="0"/>
              <a:t>Güvenlik </a:t>
            </a:r>
            <a:r>
              <a:rPr lang="tr-TR" sz="2000" dirty="0"/>
              <a:t>mimarisi, güvenlik açıklarını tespit etmek, öngörmek ve düzeltmek için ağ güvenlik unsurlarını kapsamlı, yukarıdan aşağıya, uçtan uca bir perspektifle sunar ve ağ öğeleri, hizmetleri ve uygulamaları için uygulanabilir</a:t>
            </a:r>
            <a:r>
              <a:rPr lang="tr-TR" sz="2000" dirty="0" smtClean="0"/>
              <a:t>.</a:t>
            </a:r>
          </a:p>
          <a:p>
            <a:pPr algn="just"/>
            <a:r>
              <a:rPr lang="tr-TR" sz="2000" dirty="0"/>
              <a:t>Güvenlik </a:t>
            </a:r>
            <a:r>
              <a:rPr lang="tr-TR" sz="2000" dirty="0" smtClean="0"/>
              <a:t>mimarisi, karmaşık bir yapı olan ‘uçtan-uca güvenlik ‘ problemini  katmanlara  (mantıksal bileşenlere) </a:t>
            </a:r>
            <a:r>
              <a:rPr lang="tr-TR" sz="2000" dirty="0"/>
              <a:t>böler. </a:t>
            </a:r>
            <a:r>
              <a:rPr lang="tr-TR" sz="2000" dirty="0" smtClean="0"/>
              <a:t>Uçtan uca güvenliğin çok karmaşık yapısı, katmanlara paylaştırılarak karmaşıklık azaltılır ve katmanlara, yeni görev atamaları yapılabilir. Böylece uçtan uca güvenlik için çok karmaşık yapı daha basit şekilde katmanlarda çözülür ve </a:t>
            </a:r>
            <a:r>
              <a:rPr lang="tr-TR" sz="2000" dirty="0" err="1" smtClean="0"/>
              <a:t>biribinden</a:t>
            </a:r>
            <a:r>
              <a:rPr lang="tr-TR" sz="2000" dirty="0" smtClean="0"/>
              <a:t> soyutlanabilir.</a:t>
            </a:r>
            <a:endParaRPr lang="tr-TR" sz="2000" dirty="0"/>
          </a:p>
        </p:txBody>
      </p:sp>
      <p:sp>
        <p:nvSpPr>
          <p:cNvPr id="4" name="Slayt Numarası Yer Tutucusu 3"/>
          <p:cNvSpPr>
            <a:spLocks noGrp="1"/>
          </p:cNvSpPr>
          <p:nvPr>
            <p:ph type="sldNum" sz="quarter" idx="12"/>
          </p:nvPr>
        </p:nvSpPr>
        <p:spPr/>
        <p:txBody>
          <a:bodyPr/>
          <a:lstStyle/>
          <a:p>
            <a:pPr>
              <a:defRPr/>
            </a:pPr>
            <a:fld id="{B81A00EA-A30A-4C8C-A8FE-F2E6FCEB6F5A}" type="slidenum">
              <a:rPr lang="en-US" smtClean="0"/>
              <a:pPr>
                <a:defRPr/>
              </a:pPr>
              <a:t>28</a:t>
            </a:fld>
            <a:endParaRPr lang="en-US"/>
          </a:p>
        </p:txBody>
      </p:sp>
    </p:spTree>
    <p:extLst>
      <p:ext uri="{BB962C8B-B14F-4D97-AF65-F5344CB8AC3E}">
        <p14:creationId xmlns:p14="http://schemas.microsoft.com/office/powerpoint/2010/main" val="21738526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23528" y="548680"/>
            <a:ext cx="7992888" cy="5616624"/>
          </a:xfrm>
        </p:spPr>
        <p:txBody>
          <a:bodyPr/>
          <a:lstStyle/>
          <a:p>
            <a:pPr marL="0" indent="0" algn="just">
              <a:buNone/>
            </a:pPr>
            <a:r>
              <a:rPr lang="tr-TR" sz="2000" dirty="0">
                <a:solidFill>
                  <a:srgbClr val="FF0000"/>
                </a:solidFill>
              </a:rPr>
              <a:t> </a:t>
            </a:r>
            <a:r>
              <a:rPr lang="tr-TR" sz="2000" dirty="0" smtClean="0">
                <a:solidFill>
                  <a:srgbClr val="FF0000"/>
                </a:solidFill>
              </a:rPr>
              <a:t>  </a:t>
            </a:r>
            <a:r>
              <a:rPr lang="tr-TR" sz="2200" u="sng" dirty="0" smtClean="0">
                <a:solidFill>
                  <a:srgbClr val="FF0000"/>
                </a:solidFill>
              </a:rPr>
              <a:t>Güvenlik </a:t>
            </a:r>
            <a:r>
              <a:rPr lang="tr-TR" sz="2200" u="sng" dirty="0">
                <a:solidFill>
                  <a:srgbClr val="FF0000"/>
                </a:solidFill>
              </a:rPr>
              <a:t>mimarisi uçtan uca güvenlikle ilgili üç </a:t>
            </a:r>
            <a:r>
              <a:rPr lang="tr-TR" sz="2200" u="sng" dirty="0" smtClean="0">
                <a:solidFill>
                  <a:srgbClr val="FF0000"/>
                </a:solidFill>
              </a:rPr>
              <a:t> </a:t>
            </a:r>
            <a:r>
              <a:rPr lang="tr-TR" sz="2200" u="sng" dirty="0">
                <a:solidFill>
                  <a:srgbClr val="FF0000"/>
                </a:solidFill>
              </a:rPr>
              <a:t>soruyu ele </a:t>
            </a:r>
            <a:r>
              <a:rPr lang="tr-TR" sz="2200" u="sng" dirty="0" smtClean="0">
                <a:solidFill>
                  <a:srgbClr val="FF0000"/>
                </a:solidFill>
              </a:rPr>
              <a:t>alır;</a:t>
            </a:r>
            <a:endParaRPr lang="tr-TR" sz="2200" u="sng" dirty="0">
              <a:solidFill>
                <a:srgbClr val="FF0000"/>
              </a:solidFill>
            </a:endParaRPr>
          </a:p>
          <a:p>
            <a:pPr marL="0" indent="0" algn="just">
              <a:buNone/>
            </a:pPr>
            <a:r>
              <a:rPr lang="tr-TR" sz="2200" dirty="0">
                <a:solidFill>
                  <a:srgbClr val="FF0000"/>
                </a:solidFill>
              </a:rPr>
              <a:t>1) Ne tür bir korumaya ihtiyaç duyuluyor ve hangi tehditlere karşı gerekli?</a:t>
            </a:r>
          </a:p>
          <a:p>
            <a:pPr marL="0" indent="0" algn="just">
              <a:buNone/>
            </a:pPr>
            <a:r>
              <a:rPr lang="tr-TR" sz="2200" dirty="0">
                <a:solidFill>
                  <a:srgbClr val="FF0000"/>
                </a:solidFill>
              </a:rPr>
              <a:t>2) Korunması gereken farklı ağ teçhizatı türleri ve tesis grupları nelerdir?</a:t>
            </a:r>
          </a:p>
          <a:p>
            <a:pPr marL="0" indent="0" algn="just">
              <a:buNone/>
            </a:pPr>
            <a:r>
              <a:rPr lang="tr-TR" sz="2200" dirty="0">
                <a:solidFill>
                  <a:srgbClr val="FF0000"/>
                </a:solidFill>
              </a:rPr>
              <a:t>3) Korunması gereken farklı ağ faaliyetleri türleri nelerdir?</a:t>
            </a:r>
          </a:p>
          <a:p>
            <a:pPr algn="just"/>
            <a:endParaRPr lang="tr-TR" sz="2200" dirty="0"/>
          </a:p>
          <a:p>
            <a:pPr algn="just"/>
            <a:r>
              <a:rPr lang="tr-TR" sz="2200" dirty="0"/>
              <a:t>Bu sorular </a:t>
            </a:r>
            <a:r>
              <a:rPr lang="tr-TR" sz="2200" u="sng" dirty="0"/>
              <a:t>güvenlik </a:t>
            </a:r>
            <a:r>
              <a:rPr lang="tr-TR" sz="2200" u="sng" dirty="0" smtClean="0"/>
              <a:t>boyutları (</a:t>
            </a:r>
            <a:r>
              <a:rPr lang="tr-TR" sz="2200" u="sng" dirty="0" err="1" smtClean="0"/>
              <a:t>security</a:t>
            </a:r>
            <a:r>
              <a:rPr lang="tr-TR" sz="2200" u="sng" dirty="0" smtClean="0"/>
              <a:t> </a:t>
            </a:r>
            <a:r>
              <a:rPr lang="tr-TR" sz="2200" u="sng" dirty="0" err="1" smtClean="0"/>
              <a:t>dimensions</a:t>
            </a:r>
            <a:r>
              <a:rPr lang="tr-TR" sz="2200" u="sng" dirty="0" smtClean="0"/>
              <a:t>), </a:t>
            </a:r>
            <a:r>
              <a:rPr lang="tr-TR" sz="2200" u="sng" dirty="0"/>
              <a:t>güvenlik </a:t>
            </a:r>
            <a:r>
              <a:rPr lang="tr-TR" sz="2200" u="sng" dirty="0" smtClean="0"/>
              <a:t>katmanları (</a:t>
            </a:r>
            <a:r>
              <a:rPr lang="tr-TR" sz="2200" u="sng" dirty="0" err="1" smtClean="0"/>
              <a:t>security</a:t>
            </a:r>
            <a:r>
              <a:rPr lang="tr-TR" sz="2200" u="sng" dirty="0" smtClean="0"/>
              <a:t> </a:t>
            </a:r>
            <a:r>
              <a:rPr lang="tr-TR" sz="2200" u="sng" dirty="0" err="1" smtClean="0"/>
              <a:t>layers</a:t>
            </a:r>
            <a:r>
              <a:rPr lang="tr-TR" sz="2200" u="sng" dirty="0" smtClean="0"/>
              <a:t>) </a:t>
            </a:r>
            <a:r>
              <a:rPr lang="tr-TR" sz="2200" u="sng" dirty="0"/>
              <a:t>ve güvenlik planları </a:t>
            </a:r>
            <a:r>
              <a:rPr lang="tr-TR" sz="2200" u="sng" dirty="0" smtClean="0"/>
              <a:t>(</a:t>
            </a:r>
            <a:r>
              <a:rPr lang="tr-TR" sz="2200" u="sng" dirty="0" err="1" smtClean="0"/>
              <a:t>security</a:t>
            </a:r>
            <a:r>
              <a:rPr lang="tr-TR" sz="2200" u="sng" dirty="0" smtClean="0"/>
              <a:t> </a:t>
            </a:r>
            <a:r>
              <a:rPr lang="tr-TR" sz="2200" u="sng" dirty="0" err="1" smtClean="0"/>
              <a:t>planes</a:t>
            </a:r>
            <a:r>
              <a:rPr lang="tr-TR" sz="2200" u="sng" dirty="0" smtClean="0"/>
              <a:t>) </a:t>
            </a:r>
            <a:r>
              <a:rPr lang="tr-TR" sz="2200" dirty="0" smtClean="0"/>
              <a:t>olmak </a:t>
            </a:r>
            <a:r>
              <a:rPr lang="tr-TR" sz="2200" dirty="0"/>
              <a:t>üzere üç mimari bileşen tarafından ele alınmaktadır</a:t>
            </a:r>
            <a:r>
              <a:rPr lang="tr-TR" sz="2200" dirty="0" smtClean="0"/>
              <a:t>.</a:t>
            </a:r>
            <a:endParaRPr lang="tr-TR" sz="2200" dirty="0"/>
          </a:p>
          <a:p>
            <a:pPr algn="just"/>
            <a:r>
              <a:rPr lang="tr-TR" sz="2200" dirty="0"/>
              <a:t>Güvenlik mimarisi tarafından açıklanan ilkeler, ağın teknolojisi veya protokol yığını içindeki konumundan bağımsız olarak çok çeşitli ağlara uygulanabilir</a:t>
            </a:r>
            <a:r>
              <a:rPr lang="tr-TR" sz="2400" dirty="0" smtClean="0"/>
              <a:t>.</a:t>
            </a:r>
            <a:endParaRPr lang="tr-TR" sz="2400" dirty="0"/>
          </a:p>
        </p:txBody>
      </p:sp>
      <p:sp>
        <p:nvSpPr>
          <p:cNvPr id="4" name="Slayt Numarası Yer Tutucusu 3"/>
          <p:cNvSpPr>
            <a:spLocks noGrp="1"/>
          </p:cNvSpPr>
          <p:nvPr>
            <p:ph type="sldNum" sz="quarter" idx="12"/>
          </p:nvPr>
        </p:nvSpPr>
        <p:spPr/>
        <p:txBody>
          <a:bodyPr/>
          <a:lstStyle/>
          <a:p>
            <a:pPr>
              <a:defRPr/>
            </a:pPr>
            <a:fld id="{B81A00EA-A30A-4C8C-A8FE-F2E6FCEB6F5A}" type="slidenum">
              <a:rPr lang="en-US" smtClean="0"/>
              <a:pPr>
                <a:defRPr/>
              </a:pPr>
              <a:t>29</a:t>
            </a:fld>
            <a:endParaRPr lang="en-US"/>
          </a:p>
        </p:txBody>
      </p:sp>
    </p:spTree>
    <p:extLst>
      <p:ext uri="{BB962C8B-B14F-4D97-AF65-F5344CB8AC3E}">
        <p14:creationId xmlns:p14="http://schemas.microsoft.com/office/powerpoint/2010/main" val="3947510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633412"/>
          </a:xfrm>
        </p:spPr>
        <p:txBody>
          <a:bodyPr>
            <a:normAutofit fontScale="90000"/>
          </a:bodyPr>
          <a:lstStyle/>
          <a:p>
            <a:pPr>
              <a:defRPr/>
            </a:pPr>
            <a:r>
              <a:rPr lang="tr-TR" dirty="0" smtClean="0"/>
              <a:t>Görevler ve Tanımlamalar</a:t>
            </a:r>
            <a:endParaRPr lang="tr-TR" dirty="0"/>
          </a:p>
        </p:txBody>
      </p:sp>
      <p:sp>
        <p:nvSpPr>
          <p:cNvPr id="3" name="2 İçerik Yer Tutucusu"/>
          <p:cNvSpPr>
            <a:spLocks noGrp="1"/>
          </p:cNvSpPr>
          <p:nvPr>
            <p:ph idx="1"/>
          </p:nvPr>
        </p:nvSpPr>
        <p:spPr>
          <a:xfrm>
            <a:off x="457200" y="981075"/>
            <a:ext cx="8363272" cy="5145088"/>
          </a:xfrm>
        </p:spPr>
        <p:txBody>
          <a:bodyPr>
            <a:normAutofit/>
          </a:bodyPr>
          <a:lstStyle/>
          <a:p>
            <a:pPr marL="0" indent="0" algn="just">
              <a:buNone/>
              <a:defRPr/>
            </a:pPr>
            <a:r>
              <a:rPr lang="tr-TR" sz="2000" dirty="0" smtClean="0"/>
              <a:t>Bilginin sayısal kodlanmış şekli Veri (Data)’</a:t>
            </a:r>
            <a:r>
              <a:rPr lang="tr-TR" sz="2000" dirty="0" err="1" smtClean="0"/>
              <a:t>dir</a:t>
            </a:r>
            <a:r>
              <a:rPr lang="tr-TR" sz="2000" dirty="0" smtClean="0"/>
              <a:t>.  Bir </a:t>
            </a:r>
            <a:r>
              <a:rPr lang="tr-TR" sz="2000" dirty="0"/>
              <a:t>sayısal cihazda </a:t>
            </a:r>
            <a:r>
              <a:rPr lang="tr-TR" sz="2000" dirty="0" err="1" smtClean="0"/>
              <a:t>hafızalanmış</a:t>
            </a:r>
            <a:r>
              <a:rPr lang="tr-TR" sz="2000" dirty="0" smtClean="0"/>
              <a:t> </a:t>
            </a:r>
            <a:r>
              <a:rPr lang="tr-TR" sz="2000" dirty="0"/>
              <a:t>olan  veya işlenen veya bir ağda  seyahat eden  veriler </a:t>
            </a:r>
            <a:r>
              <a:rPr lang="tr-TR" sz="2000" dirty="0" smtClean="0"/>
              <a:t>için;</a:t>
            </a:r>
          </a:p>
          <a:p>
            <a:pPr marL="0" indent="0">
              <a:buNone/>
              <a:defRPr/>
            </a:pPr>
            <a:endParaRPr lang="tr-TR" sz="2000" dirty="0" smtClean="0"/>
          </a:p>
          <a:p>
            <a:pPr>
              <a:defRPr/>
            </a:pPr>
            <a:r>
              <a:rPr lang="en-US" sz="2200" b="1" dirty="0" smtClean="0"/>
              <a:t> </a:t>
            </a:r>
            <a:r>
              <a:rPr lang="en-US" sz="2200" b="1" dirty="0" err="1" smtClean="0"/>
              <a:t>Gizlilik</a:t>
            </a:r>
            <a:r>
              <a:rPr lang="tr-TR" sz="2200" b="1" dirty="0" smtClean="0"/>
              <a:t>  (</a:t>
            </a:r>
            <a:r>
              <a:rPr lang="tr-TR" sz="2200" b="1" i="1" dirty="0" smtClean="0"/>
              <a:t>C</a:t>
            </a:r>
            <a:r>
              <a:rPr lang="en-US" sz="2200" b="1" i="1" dirty="0" err="1" smtClean="0"/>
              <a:t>onfidentiality</a:t>
            </a:r>
            <a:r>
              <a:rPr lang="tr-TR" sz="2200" b="1" i="1" u="sng" dirty="0" smtClean="0"/>
              <a:t>)</a:t>
            </a:r>
          </a:p>
          <a:p>
            <a:pPr>
              <a:defRPr/>
            </a:pPr>
            <a:r>
              <a:rPr lang="en-US" sz="2200" b="1" i="1" dirty="0" smtClean="0"/>
              <a:t> </a:t>
            </a:r>
            <a:r>
              <a:rPr lang="en-US" sz="2200" b="1" i="1" dirty="0" err="1" smtClean="0"/>
              <a:t>Bütünlük</a:t>
            </a:r>
            <a:r>
              <a:rPr lang="tr-TR" sz="2200" b="1" i="1" dirty="0" smtClean="0"/>
              <a:t> (İ</a:t>
            </a:r>
            <a:r>
              <a:rPr lang="en-US" sz="2200" b="1" i="1" dirty="0" err="1" smtClean="0"/>
              <a:t>ntegrity</a:t>
            </a:r>
            <a:r>
              <a:rPr lang="tr-TR" sz="2200" b="1" i="1" u="sng" dirty="0" smtClean="0"/>
              <a:t>)</a:t>
            </a:r>
            <a:r>
              <a:rPr lang="en-US" sz="2200" b="1" i="1" u="sng" dirty="0" smtClean="0"/>
              <a:t> </a:t>
            </a:r>
            <a:endParaRPr lang="tr-TR" sz="2200" b="1" i="1" u="sng" dirty="0" smtClean="0"/>
          </a:p>
          <a:p>
            <a:pPr>
              <a:defRPr/>
            </a:pPr>
            <a:r>
              <a:rPr lang="tr-TR" sz="2200" b="1" i="1" dirty="0" smtClean="0"/>
              <a:t> İnkar edememe (N</a:t>
            </a:r>
            <a:r>
              <a:rPr lang="en-US" sz="2200" b="1" i="1" dirty="0" smtClean="0"/>
              <a:t>on-repudiation</a:t>
            </a:r>
            <a:r>
              <a:rPr lang="tr-TR" sz="2200" b="1" i="1" u="sng" dirty="0" smtClean="0"/>
              <a:t>)</a:t>
            </a:r>
            <a:endParaRPr lang="en-US" sz="2200" b="1" i="1" u="sng" dirty="0"/>
          </a:p>
          <a:p>
            <a:pPr>
              <a:defRPr/>
            </a:pPr>
            <a:r>
              <a:rPr lang="tr-TR" sz="2200" b="1" i="1" dirty="0" err="1" smtClean="0"/>
              <a:t>Faydalanılabilirlik</a:t>
            </a:r>
            <a:r>
              <a:rPr lang="tr-TR" sz="2200" b="1" i="1" dirty="0"/>
              <a:t>-kullanılabilirlik </a:t>
            </a:r>
            <a:r>
              <a:rPr lang="tr-TR" sz="2200" b="1" i="1" dirty="0" smtClean="0"/>
              <a:t>(</a:t>
            </a:r>
            <a:r>
              <a:rPr lang="tr-TR" sz="2200" b="1" i="1" dirty="0" err="1" smtClean="0"/>
              <a:t>Availability</a:t>
            </a:r>
            <a:r>
              <a:rPr lang="tr-TR" sz="2200" b="1" i="1" dirty="0" smtClean="0"/>
              <a:t> )</a:t>
            </a:r>
          </a:p>
          <a:p>
            <a:pPr>
              <a:buFont typeface="Wingdings 2" pitchFamily="18" charset="2"/>
              <a:buNone/>
              <a:defRPr/>
            </a:pPr>
            <a:r>
              <a:rPr lang="tr-TR" sz="2000" b="1" i="1" dirty="0"/>
              <a:t>	</a:t>
            </a:r>
            <a:r>
              <a:rPr lang="tr-TR" sz="2000" dirty="0" smtClean="0"/>
              <a:t>özelliklerini garanti  edilmiş, yani güvenliğinin sağlanmış olması gerekir.</a:t>
            </a:r>
          </a:p>
          <a:p>
            <a:pPr marL="0" indent="0">
              <a:buFont typeface="Wingdings 2" pitchFamily="18" charset="2"/>
              <a:buNone/>
              <a:defRPr/>
            </a:pPr>
            <a:endParaRPr lang="tr-TR" sz="2000" dirty="0" smtClean="0"/>
          </a:p>
          <a:p>
            <a:pPr marL="0" indent="0">
              <a:buFont typeface="Wingdings 2" pitchFamily="18" charset="2"/>
              <a:buNone/>
              <a:defRPr/>
            </a:pPr>
            <a:r>
              <a:rPr lang="tr-TR" sz="2000" dirty="0"/>
              <a:t>	</a:t>
            </a:r>
            <a:r>
              <a:rPr lang="tr-TR" sz="2000" dirty="0" smtClean="0"/>
              <a:t>Kısacası üzerinde çalışılan veya iletişim sürecindeki veya statik haldeki  veri </a:t>
            </a:r>
            <a:r>
              <a:rPr lang="tr-TR" sz="1800" i="1" dirty="0" smtClean="0">
                <a:solidFill>
                  <a:srgbClr val="FF0000"/>
                </a:solidFill>
              </a:rPr>
              <a:t>(işlenebilir veya saklanabilir haldeki  kaynak verisi- </a:t>
            </a:r>
            <a:r>
              <a:rPr lang="tr-TR" sz="1800" i="1" dirty="0" err="1" smtClean="0">
                <a:solidFill>
                  <a:srgbClr val="FF0000"/>
                </a:solidFill>
              </a:rPr>
              <a:t>text</a:t>
            </a:r>
            <a:r>
              <a:rPr lang="tr-TR" sz="1800" i="1" dirty="0" smtClean="0">
                <a:solidFill>
                  <a:srgbClr val="FF0000"/>
                </a:solidFill>
              </a:rPr>
              <a:t>, resim, hareketli resim, ses, online veriler, e-mail mesajı v.b) </a:t>
            </a:r>
            <a:r>
              <a:rPr lang="tr-TR" sz="2000" dirty="0" smtClean="0"/>
              <a:t>sadece yetkili kişiler tarafından okunabilmeli ve üzerinde işlem yapılabilmelidir.</a:t>
            </a:r>
          </a:p>
          <a:p>
            <a:pPr>
              <a:buFont typeface="Wingdings 2" pitchFamily="18" charset="2"/>
              <a:buNone/>
              <a:defRPr/>
            </a:pPr>
            <a:endParaRPr lang="tr-TR" sz="2400" i="1" dirty="0"/>
          </a:p>
          <a:p>
            <a:pPr>
              <a:buFont typeface="Wingdings 2" pitchFamily="18" charset="2"/>
              <a:buNone/>
              <a:defRPr/>
            </a:pPr>
            <a:endParaRPr lang="tr-TR" sz="2400" dirty="0"/>
          </a:p>
        </p:txBody>
      </p:sp>
      <p:sp>
        <p:nvSpPr>
          <p:cNvPr id="4" name="3 Slayt Numarası Yer Tutucusu"/>
          <p:cNvSpPr>
            <a:spLocks noGrp="1"/>
          </p:cNvSpPr>
          <p:nvPr>
            <p:ph type="sldNum" sz="quarter" idx="12"/>
          </p:nvPr>
        </p:nvSpPr>
        <p:spPr/>
        <p:txBody>
          <a:bodyPr/>
          <a:lstStyle/>
          <a:p>
            <a:pPr>
              <a:buClr>
                <a:srgbClr val="E2D700"/>
              </a:buClr>
              <a:defRPr/>
            </a:pPr>
            <a:fld id="{B81A00EA-A30A-4C8C-A8FE-F2E6FCEB6F5A}" type="slidenum">
              <a:rPr lang="en-US" smtClean="0">
                <a:solidFill>
                  <a:srgbClr val="04617B">
                    <a:shade val="90000"/>
                  </a:srgbClr>
                </a:solidFill>
              </a:rPr>
              <a:pPr>
                <a:buClr>
                  <a:srgbClr val="E2D700"/>
                </a:buClr>
                <a:defRPr/>
              </a:pPr>
              <a:t>3</a:t>
            </a:fld>
            <a:endParaRPr lang="en-US">
              <a:solidFill>
                <a:srgbClr val="04617B">
                  <a:shade val="90000"/>
                </a:srgbClr>
              </a:solidFill>
            </a:endParaRPr>
          </a:p>
        </p:txBody>
      </p:sp>
    </p:spTree>
    <p:extLst>
      <p:ext uri="{BB962C8B-B14F-4D97-AF65-F5344CB8AC3E}">
        <p14:creationId xmlns:p14="http://schemas.microsoft.com/office/powerpoint/2010/main" val="38610682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6 Başlık"/>
          <p:cNvSpPr>
            <a:spLocks noGrp="1"/>
          </p:cNvSpPr>
          <p:nvPr>
            <p:ph type="title"/>
          </p:nvPr>
        </p:nvSpPr>
        <p:spPr>
          <a:xfrm>
            <a:off x="503238" y="260350"/>
            <a:ext cx="8640762" cy="431800"/>
          </a:xfrm>
        </p:spPr>
        <p:txBody>
          <a:bodyPr/>
          <a:lstStyle/>
          <a:p>
            <a:r>
              <a:rPr lang="tr-TR" sz="2800" b="1" smtClean="0">
                <a:solidFill>
                  <a:srgbClr val="FF0000"/>
                </a:solidFill>
              </a:rPr>
              <a:t>Uçtan-Uca  İletişim Sistemleri için Güvenlik Mimarisi X.805</a:t>
            </a:r>
            <a:endParaRPr lang="tr-TR" sz="3200" b="1" smtClean="0">
              <a:solidFill>
                <a:srgbClr val="FF0000"/>
              </a:solidFill>
            </a:endParaRPr>
          </a:p>
        </p:txBody>
      </p:sp>
      <p:sp>
        <p:nvSpPr>
          <p:cNvPr id="38915" name="7 İçerik Yer Tutucusu"/>
          <p:cNvSpPr>
            <a:spLocks noGrp="1"/>
          </p:cNvSpPr>
          <p:nvPr>
            <p:ph idx="1"/>
          </p:nvPr>
        </p:nvSpPr>
        <p:spPr>
          <a:xfrm>
            <a:off x="323850" y="765175"/>
            <a:ext cx="8496300" cy="5832475"/>
          </a:xfrm>
        </p:spPr>
        <p:txBody>
          <a:bodyPr/>
          <a:lstStyle/>
          <a:p>
            <a:r>
              <a:rPr lang="tr-TR" sz="2400" smtClean="0"/>
              <a:t>Bu güvenlik mimarisi iki temel kavram üzerine kurulmuştur.  </a:t>
            </a:r>
            <a:r>
              <a:rPr lang="tr-TR" sz="2400" b="1" smtClean="0"/>
              <a:t>Katmanlar (Layers) </a:t>
            </a:r>
            <a:r>
              <a:rPr lang="tr-TR" sz="2400" smtClean="0"/>
              <a:t>ve  </a:t>
            </a:r>
            <a:r>
              <a:rPr lang="tr-TR" sz="2400" b="1" smtClean="0"/>
              <a:t>Düzlemler(Plains)</a:t>
            </a:r>
            <a:r>
              <a:rPr lang="tr-TR" sz="2400" smtClean="0"/>
              <a:t>. </a:t>
            </a:r>
          </a:p>
          <a:p>
            <a:r>
              <a:rPr lang="tr-TR" sz="2400" smtClean="0"/>
              <a:t>Bir güvenlik düzleminde (Plane),   üç güvenlik katmanı da kullanılır.  </a:t>
            </a:r>
          </a:p>
          <a:p>
            <a:pPr>
              <a:buFont typeface="Wingdings 2" pitchFamily="18" charset="2"/>
              <a:buNone/>
            </a:pPr>
            <a:endParaRPr lang="tr-TR" sz="2400" smtClean="0"/>
          </a:p>
        </p:txBody>
      </p:sp>
      <p:sp>
        <p:nvSpPr>
          <p:cNvPr id="6" name="5 Slayt Numarası Yer Tutucusu"/>
          <p:cNvSpPr>
            <a:spLocks noGrp="1"/>
          </p:cNvSpPr>
          <p:nvPr>
            <p:ph type="sldNum" sz="quarter" idx="12"/>
          </p:nvPr>
        </p:nvSpPr>
        <p:spPr/>
        <p:txBody>
          <a:bodyPr/>
          <a:lstStyle/>
          <a:p>
            <a:pPr>
              <a:defRPr/>
            </a:pPr>
            <a:fld id="{D60EBF42-6B7C-4954-B202-5B1FC1D8A09A}" type="slidenum">
              <a:rPr lang="en-US" smtClean="0"/>
              <a:pPr>
                <a:defRPr/>
              </a:pPr>
              <a:t>30</a:t>
            </a:fld>
            <a:endParaRPr lang="en-US"/>
          </a:p>
        </p:txBody>
      </p:sp>
      <p:pic>
        <p:nvPicPr>
          <p:cNvPr id="38917" name="Picture 6"/>
          <p:cNvPicPr>
            <a:picLocks noChangeAspect="1" noChangeArrowheads="1"/>
          </p:cNvPicPr>
          <p:nvPr/>
        </p:nvPicPr>
        <p:blipFill>
          <a:blip r:embed="rId2" cstate="print"/>
          <a:srcRect/>
          <a:stretch>
            <a:fillRect/>
          </a:stretch>
        </p:blipFill>
        <p:spPr bwMode="auto">
          <a:xfrm>
            <a:off x="250825" y="2492375"/>
            <a:ext cx="864235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2 Slayt Numarası Yer Tutucusu"/>
          <p:cNvSpPr>
            <a:spLocks noGrp="1"/>
          </p:cNvSpPr>
          <p:nvPr>
            <p:ph type="sldNum" sz="quarter" idx="12"/>
          </p:nvPr>
        </p:nvSpPr>
        <p:spPr>
          <a:xfrm>
            <a:off x="457200" y="6356350"/>
            <a:ext cx="2133600" cy="365125"/>
          </a:xfrm>
        </p:spPr>
        <p:txBody>
          <a:bodyPr/>
          <a:lstStyle/>
          <a:p>
            <a:pPr algn="l">
              <a:buClr>
                <a:srgbClr val="E2D700"/>
              </a:buClr>
              <a:defRPr/>
            </a:pPr>
            <a:fld id="{B098EF9C-C03F-4AA0-9355-6498E47D7026}" type="slidenum">
              <a:rPr lang="en-US">
                <a:solidFill>
                  <a:srgbClr val="04617B">
                    <a:shade val="90000"/>
                  </a:srgbClr>
                </a:solidFill>
              </a:rPr>
              <a:pPr algn="l">
                <a:buClr>
                  <a:srgbClr val="E2D700"/>
                </a:buClr>
                <a:defRPr/>
              </a:pPr>
              <a:t>31</a:t>
            </a:fld>
            <a:endParaRPr lang="en-US">
              <a:solidFill>
                <a:srgbClr val="04617B">
                  <a:shade val="90000"/>
                </a:srgbClr>
              </a:solidFill>
            </a:endParaRPr>
          </a:p>
        </p:txBody>
      </p:sp>
      <p:graphicFrame>
        <p:nvGraphicFramePr>
          <p:cNvPr id="16386" name="Group 2"/>
          <p:cNvGraphicFramePr>
            <a:graphicFrameLocks noGrp="1"/>
          </p:cNvGraphicFramePr>
          <p:nvPr>
            <p:extLst>
              <p:ext uri="{D42A27DB-BD31-4B8C-83A1-F6EECF244321}">
                <p14:modId xmlns:p14="http://schemas.microsoft.com/office/powerpoint/2010/main" val="2066796006"/>
              </p:ext>
            </p:extLst>
          </p:nvPr>
        </p:nvGraphicFramePr>
        <p:xfrm>
          <a:off x="5767178" y="992884"/>
          <a:ext cx="2743200" cy="5153249"/>
        </p:xfrm>
        <a:graphic>
          <a:graphicData uri="http://schemas.openxmlformats.org/drawingml/2006/table">
            <a:tbl>
              <a:tblPr/>
              <a:tblGrid>
                <a:gridCol w="2743200"/>
              </a:tblGrid>
              <a:tr h="977916">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0" i="0" u="none" strike="noStrike" cap="none" normalizeH="0" baseline="0" dirty="0" smtClean="0">
                        <a:ln>
                          <a:noFill/>
                        </a:ln>
                        <a:solidFill>
                          <a:srgbClr val="010000"/>
                        </a:solidFill>
                        <a:effectLst/>
                        <a:latin typeface="Frutiger 55 Roman" pitchFamily="34" charset="0"/>
                      </a:endParaRPr>
                    </a:p>
                  </a:txBody>
                  <a:tcPr marL="92075" marR="92075" marT="46038" marB="46038" horzOverflow="overflow">
                    <a:lnL cap="flat">
                      <a:noFill/>
                    </a:lnL>
                    <a:lnR cap="flat">
                      <a:noFill/>
                    </a:lnR>
                    <a:lnT cap="flat">
                      <a:noFill/>
                    </a:lnT>
                    <a:lnB>
                      <a:noFill/>
                    </a:lnB>
                    <a:lnTlToBr>
                      <a:noFill/>
                    </a:lnTlToBr>
                    <a:lnBlToTr>
                      <a:noFill/>
                    </a:lnBlToTr>
                    <a:solidFill>
                      <a:srgbClr val="FFFFCC"/>
                    </a:solidFill>
                  </a:tcPr>
                </a:tc>
              </a:tr>
              <a:tr h="1044667">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0" i="0" u="none" strike="noStrike" cap="none" normalizeH="0" baseline="0" smtClean="0">
                        <a:ln>
                          <a:noFill/>
                        </a:ln>
                        <a:solidFill>
                          <a:srgbClr val="010000"/>
                        </a:solidFill>
                        <a:effectLst/>
                        <a:latin typeface="Frutiger 55 Roman" pitchFamily="34" charset="0"/>
                      </a:endParaRPr>
                    </a:p>
                  </a:txBody>
                  <a:tcPr marL="92075" marR="92075" marT="46038" marB="46038" horzOverflow="overflow">
                    <a:lnL cap="flat">
                      <a:noFill/>
                    </a:lnL>
                    <a:lnR cap="flat">
                      <a:noFill/>
                    </a:lnR>
                    <a:lnT>
                      <a:noFill/>
                    </a:lnT>
                    <a:lnB>
                      <a:noFill/>
                    </a:lnB>
                    <a:lnTlToBr>
                      <a:noFill/>
                    </a:lnTlToBr>
                    <a:lnBlToTr>
                      <a:noFill/>
                    </a:lnBlToTr>
                    <a:solidFill>
                      <a:srgbClr val="EBFFEB"/>
                    </a:solidFill>
                  </a:tcPr>
                </a:tc>
              </a:tr>
              <a:tr h="1046337">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0" i="0" u="none" strike="noStrike" cap="none" normalizeH="0" baseline="0" dirty="0" smtClean="0">
                        <a:ln>
                          <a:noFill/>
                        </a:ln>
                        <a:solidFill>
                          <a:srgbClr val="010000"/>
                        </a:solidFill>
                        <a:effectLst/>
                        <a:latin typeface="Frutiger 55 Roman" pitchFamily="34" charset="0"/>
                      </a:endParaRPr>
                    </a:p>
                  </a:txBody>
                  <a:tcPr marL="92075" marR="92075" marT="46038" marB="46038" horzOverflow="overflow">
                    <a:lnL cap="flat">
                      <a:noFill/>
                    </a:lnL>
                    <a:lnR cap="flat">
                      <a:noFill/>
                    </a:lnR>
                    <a:lnT>
                      <a:noFill/>
                    </a:lnT>
                    <a:lnB>
                      <a:noFill/>
                    </a:lnB>
                    <a:lnTlToBr>
                      <a:noFill/>
                    </a:lnTlToBr>
                    <a:lnBlToTr>
                      <a:noFill/>
                    </a:lnBlToTr>
                    <a:solidFill>
                      <a:srgbClr val="FFFFCC"/>
                    </a:solidFill>
                  </a:tcPr>
                </a:tc>
              </a:tr>
              <a:tr h="1041330">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0" i="0" u="none" strike="noStrike" cap="none" normalizeH="0" baseline="0" smtClean="0">
                        <a:ln>
                          <a:noFill/>
                        </a:ln>
                        <a:solidFill>
                          <a:srgbClr val="010000"/>
                        </a:solidFill>
                        <a:effectLst/>
                        <a:latin typeface="Frutiger 55 Roman" pitchFamily="34" charset="0"/>
                      </a:endParaRPr>
                    </a:p>
                  </a:txBody>
                  <a:tcPr marL="92075" marR="92075" marT="46038" marB="46038" horzOverflow="overflow">
                    <a:lnL cap="flat">
                      <a:noFill/>
                    </a:lnL>
                    <a:lnR cap="flat">
                      <a:noFill/>
                    </a:lnR>
                    <a:lnT>
                      <a:noFill/>
                    </a:lnT>
                    <a:lnB>
                      <a:noFill/>
                    </a:lnB>
                    <a:lnTlToBr>
                      <a:noFill/>
                    </a:lnTlToBr>
                    <a:lnBlToTr>
                      <a:noFill/>
                    </a:lnBlToTr>
                    <a:solidFill>
                      <a:srgbClr val="EBFFEB"/>
                    </a:solidFill>
                  </a:tcPr>
                </a:tc>
              </a:tr>
              <a:tr h="1042999">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0" i="0" u="none" strike="noStrike" cap="none" normalizeH="0" baseline="0" dirty="0" smtClean="0">
                        <a:ln>
                          <a:noFill/>
                        </a:ln>
                        <a:solidFill>
                          <a:srgbClr val="010000"/>
                        </a:solidFill>
                        <a:effectLst/>
                        <a:latin typeface="Frutiger 55 Roman" pitchFamily="34" charset="0"/>
                      </a:endParaRPr>
                    </a:p>
                  </a:txBody>
                  <a:tcPr marL="92075" marR="92075" marT="46038" marB="46038" horzOverflow="overflow">
                    <a:lnL cap="flat">
                      <a:noFill/>
                    </a:lnL>
                    <a:lnR cap="flat">
                      <a:noFill/>
                    </a:lnR>
                    <a:lnT>
                      <a:noFill/>
                    </a:lnT>
                    <a:lnB cap="flat">
                      <a:noFill/>
                    </a:lnB>
                    <a:lnTlToBr>
                      <a:noFill/>
                    </a:lnTlToBr>
                    <a:lnBlToTr>
                      <a:noFill/>
                    </a:lnBlToTr>
                    <a:solidFill>
                      <a:srgbClr val="FFFFCC"/>
                    </a:solidFill>
                  </a:tcPr>
                </a:tc>
              </a:tr>
            </a:tbl>
          </a:graphicData>
        </a:graphic>
      </p:graphicFrame>
      <p:sp>
        <p:nvSpPr>
          <p:cNvPr id="16404" name="Rectangle 20"/>
          <p:cNvSpPr>
            <a:spLocks noGrp="1" noChangeArrowheads="1"/>
          </p:cNvSpPr>
          <p:nvPr>
            <p:ph type="title"/>
          </p:nvPr>
        </p:nvSpPr>
        <p:spPr>
          <a:xfrm>
            <a:off x="467544" y="260648"/>
            <a:ext cx="8352928" cy="432048"/>
          </a:xfrm>
        </p:spPr>
        <p:txBody>
          <a:bodyPr>
            <a:noAutofit/>
          </a:bodyPr>
          <a:lstStyle/>
          <a:p>
            <a:pPr algn="ctr">
              <a:defRPr/>
            </a:pPr>
            <a:r>
              <a:rPr lang="tr-TR" sz="2800" dirty="0" smtClean="0"/>
              <a:t>I</a:t>
            </a:r>
            <a:r>
              <a:rPr lang="en-US" sz="2800" dirty="0" smtClean="0"/>
              <a:t>TU-T X.800</a:t>
            </a:r>
            <a:r>
              <a:rPr lang="tr-TR" sz="2800" dirty="0" smtClean="0"/>
              <a:t> ile tarif edilmiş </a:t>
            </a:r>
            <a:r>
              <a:rPr lang="en-US" sz="2800" dirty="0" smtClean="0"/>
              <a:t> Threat</a:t>
            </a:r>
            <a:r>
              <a:rPr lang="tr-TR" sz="2800" dirty="0" smtClean="0"/>
              <a:t> (Tehdit) </a:t>
            </a:r>
            <a:r>
              <a:rPr lang="en-US" sz="2800" dirty="0" smtClean="0"/>
              <a:t> Model</a:t>
            </a:r>
            <a:r>
              <a:rPr lang="tr-TR" sz="2800" dirty="0" smtClean="0"/>
              <a:t>i</a:t>
            </a:r>
            <a:endParaRPr lang="en-US" sz="2800" dirty="0"/>
          </a:p>
        </p:txBody>
      </p:sp>
      <p:pic>
        <p:nvPicPr>
          <p:cNvPr id="44042" name="Picture 21"/>
          <p:cNvPicPr>
            <a:picLocks noChangeAspect="1" noChangeArrowheads="1"/>
          </p:cNvPicPr>
          <p:nvPr/>
        </p:nvPicPr>
        <p:blipFill>
          <a:blip r:embed="rId2" cstate="print"/>
          <a:srcRect/>
          <a:stretch>
            <a:fillRect/>
          </a:stretch>
        </p:blipFill>
        <p:spPr bwMode="auto">
          <a:xfrm>
            <a:off x="6248400" y="4343400"/>
            <a:ext cx="1674813" cy="969963"/>
          </a:xfrm>
          <a:prstGeom prst="rect">
            <a:avLst/>
          </a:prstGeom>
          <a:noFill/>
          <a:ln w="9525">
            <a:noFill/>
            <a:miter lim="800000"/>
            <a:headEnd/>
            <a:tailEnd/>
          </a:ln>
        </p:spPr>
      </p:pic>
      <p:pic>
        <p:nvPicPr>
          <p:cNvPr id="44043" name="Picture 22"/>
          <p:cNvPicPr>
            <a:picLocks noChangeAspect="1" noChangeArrowheads="1"/>
          </p:cNvPicPr>
          <p:nvPr/>
        </p:nvPicPr>
        <p:blipFill>
          <a:blip r:embed="rId3" cstate="print"/>
          <a:srcRect/>
          <a:stretch>
            <a:fillRect/>
          </a:stretch>
        </p:blipFill>
        <p:spPr bwMode="auto">
          <a:xfrm>
            <a:off x="6372225" y="2276475"/>
            <a:ext cx="1568450" cy="927100"/>
          </a:xfrm>
          <a:prstGeom prst="rect">
            <a:avLst/>
          </a:prstGeom>
          <a:noFill/>
          <a:ln w="9525">
            <a:noFill/>
            <a:miter lim="800000"/>
            <a:headEnd/>
            <a:tailEnd/>
          </a:ln>
        </p:spPr>
      </p:pic>
      <p:grpSp>
        <p:nvGrpSpPr>
          <p:cNvPr id="44044" name="Group 23"/>
          <p:cNvGrpSpPr>
            <a:grpSpLocks/>
          </p:cNvGrpSpPr>
          <p:nvPr/>
        </p:nvGrpSpPr>
        <p:grpSpPr bwMode="auto">
          <a:xfrm>
            <a:off x="6253163" y="5459413"/>
            <a:ext cx="1685925" cy="754062"/>
            <a:chOff x="3905" y="3423"/>
            <a:chExt cx="1062" cy="475"/>
          </a:xfrm>
        </p:grpSpPr>
        <p:sp>
          <p:nvSpPr>
            <p:cNvPr id="44397" name="Freeform 24"/>
            <p:cNvSpPr>
              <a:spLocks/>
            </p:cNvSpPr>
            <p:nvPr/>
          </p:nvSpPr>
          <p:spPr bwMode="auto">
            <a:xfrm>
              <a:off x="4252" y="3503"/>
              <a:ext cx="385" cy="319"/>
            </a:xfrm>
            <a:custGeom>
              <a:avLst/>
              <a:gdLst>
                <a:gd name="T0" fmla="*/ 66 w 385"/>
                <a:gd name="T1" fmla="*/ 257 h 319"/>
                <a:gd name="T2" fmla="*/ 79 w 385"/>
                <a:gd name="T3" fmla="*/ 281 h 319"/>
                <a:gd name="T4" fmla="*/ 97 w 385"/>
                <a:gd name="T5" fmla="*/ 302 h 319"/>
                <a:gd name="T6" fmla="*/ 117 w 385"/>
                <a:gd name="T7" fmla="*/ 316 h 319"/>
                <a:gd name="T8" fmla="*/ 138 w 385"/>
                <a:gd name="T9" fmla="*/ 319 h 319"/>
                <a:gd name="T10" fmla="*/ 158 w 385"/>
                <a:gd name="T11" fmla="*/ 316 h 319"/>
                <a:gd name="T12" fmla="*/ 176 w 385"/>
                <a:gd name="T13" fmla="*/ 302 h 319"/>
                <a:gd name="T14" fmla="*/ 193 w 385"/>
                <a:gd name="T15" fmla="*/ 285 h 319"/>
                <a:gd name="T16" fmla="*/ 210 w 385"/>
                <a:gd name="T17" fmla="*/ 302 h 319"/>
                <a:gd name="T18" fmla="*/ 231 w 385"/>
                <a:gd name="T19" fmla="*/ 316 h 319"/>
                <a:gd name="T20" fmla="*/ 251 w 385"/>
                <a:gd name="T21" fmla="*/ 319 h 319"/>
                <a:gd name="T22" fmla="*/ 272 w 385"/>
                <a:gd name="T23" fmla="*/ 316 h 319"/>
                <a:gd name="T24" fmla="*/ 293 w 385"/>
                <a:gd name="T25" fmla="*/ 302 h 319"/>
                <a:gd name="T26" fmla="*/ 310 w 385"/>
                <a:gd name="T27" fmla="*/ 281 h 319"/>
                <a:gd name="T28" fmla="*/ 323 w 385"/>
                <a:gd name="T29" fmla="*/ 257 h 319"/>
                <a:gd name="T30" fmla="*/ 334 w 385"/>
                <a:gd name="T31" fmla="*/ 237 h 319"/>
                <a:gd name="T32" fmla="*/ 348 w 385"/>
                <a:gd name="T33" fmla="*/ 237 h 319"/>
                <a:gd name="T34" fmla="*/ 361 w 385"/>
                <a:gd name="T35" fmla="*/ 230 h 319"/>
                <a:gd name="T36" fmla="*/ 375 w 385"/>
                <a:gd name="T37" fmla="*/ 213 h 319"/>
                <a:gd name="T38" fmla="*/ 382 w 385"/>
                <a:gd name="T39" fmla="*/ 192 h 319"/>
                <a:gd name="T40" fmla="*/ 385 w 385"/>
                <a:gd name="T41" fmla="*/ 168 h 319"/>
                <a:gd name="T42" fmla="*/ 385 w 385"/>
                <a:gd name="T43" fmla="*/ 141 h 319"/>
                <a:gd name="T44" fmla="*/ 378 w 385"/>
                <a:gd name="T45" fmla="*/ 116 h 319"/>
                <a:gd name="T46" fmla="*/ 372 w 385"/>
                <a:gd name="T47" fmla="*/ 99 h 319"/>
                <a:gd name="T48" fmla="*/ 358 w 385"/>
                <a:gd name="T49" fmla="*/ 85 h 319"/>
                <a:gd name="T50" fmla="*/ 344 w 385"/>
                <a:gd name="T51" fmla="*/ 79 h 319"/>
                <a:gd name="T52" fmla="*/ 330 w 385"/>
                <a:gd name="T53" fmla="*/ 82 h 319"/>
                <a:gd name="T54" fmla="*/ 317 w 385"/>
                <a:gd name="T55" fmla="*/ 51 h 319"/>
                <a:gd name="T56" fmla="*/ 303 w 385"/>
                <a:gd name="T57" fmla="*/ 27 h 319"/>
                <a:gd name="T58" fmla="*/ 286 w 385"/>
                <a:gd name="T59" fmla="*/ 10 h 319"/>
                <a:gd name="T60" fmla="*/ 265 w 385"/>
                <a:gd name="T61" fmla="*/ 0 h 319"/>
                <a:gd name="T62" fmla="*/ 244 w 385"/>
                <a:gd name="T63" fmla="*/ 0 h 319"/>
                <a:gd name="T64" fmla="*/ 224 w 385"/>
                <a:gd name="T65" fmla="*/ 6 h 319"/>
                <a:gd name="T66" fmla="*/ 207 w 385"/>
                <a:gd name="T67" fmla="*/ 20 h 319"/>
                <a:gd name="T68" fmla="*/ 189 w 385"/>
                <a:gd name="T69" fmla="*/ 27 h 319"/>
                <a:gd name="T70" fmla="*/ 169 w 385"/>
                <a:gd name="T71" fmla="*/ 10 h 319"/>
                <a:gd name="T72" fmla="*/ 152 w 385"/>
                <a:gd name="T73" fmla="*/ 0 h 319"/>
                <a:gd name="T74" fmla="*/ 131 w 385"/>
                <a:gd name="T75" fmla="*/ 0 h 319"/>
                <a:gd name="T76" fmla="*/ 110 w 385"/>
                <a:gd name="T77" fmla="*/ 6 h 319"/>
                <a:gd name="T78" fmla="*/ 90 w 385"/>
                <a:gd name="T79" fmla="*/ 20 h 319"/>
                <a:gd name="T80" fmla="*/ 76 w 385"/>
                <a:gd name="T81" fmla="*/ 44 h 319"/>
                <a:gd name="T82" fmla="*/ 62 w 385"/>
                <a:gd name="T83" fmla="*/ 72 h 319"/>
                <a:gd name="T84" fmla="*/ 48 w 385"/>
                <a:gd name="T85" fmla="*/ 79 h 319"/>
                <a:gd name="T86" fmla="*/ 35 w 385"/>
                <a:gd name="T87" fmla="*/ 82 h 319"/>
                <a:gd name="T88" fmla="*/ 21 w 385"/>
                <a:gd name="T89" fmla="*/ 92 h 319"/>
                <a:gd name="T90" fmla="*/ 11 w 385"/>
                <a:gd name="T91" fmla="*/ 110 h 319"/>
                <a:gd name="T92" fmla="*/ 4 w 385"/>
                <a:gd name="T93" fmla="*/ 134 h 319"/>
                <a:gd name="T94" fmla="*/ 0 w 385"/>
                <a:gd name="T95" fmla="*/ 158 h 319"/>
                <a:gd name="T96" fmla="*/ 4 w 385"/>
                <a:gd name="T97" fmla="*/ 185 h 319"/>
                <a:gd name="T98" fmla="*/ 11 w 385"/>
                <a:gd name="T99" fmla="*/ 206 h 319"/>
                <a:gd name="T100" fmla="*/ 21 w 385"/>
                <a:gd name="T101" fmla="*/ 223 h 319"/>
                <a:gd name="T102" fmla="*/ 35 w 385"/>
                <a:gd name="T103" fmla="*/ 237 h 319"/>
                <a:gd name="T104" fmla="*/ 48 w 385"/>
                <a:gd name="T105" fmla="*/ 240 h 3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85"/>
                <a:gd name="T160" fmla="*/ 0 h 319"/>
                <a:gd name="T161" fmla="*/ 385 w 385"/>
                <a:gd name="T162" fmla="*/ 319 h 31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85" h="319">
                  <a:moveTo>
                    <a:pt x="59" y="237"/>
                  </a:moveTo>
                  <a:lnTo>
                    <a:pt x="62" y="247"/>
                  </a:lnTo>
                  <a:lnTo>
                    <a:pt x="66" y="257"/>
                  </a:lnTo>
                  <a:lnTo>
                    <a:pt x="69" y="264"/>
                  </a:lnTo>
                  <a:lnTo>
                    <a:pt x="76" y="275"/>
                  </a:lnTo>
                  <a:lnTo>
                    <a:pt x="79" y="281"/>
                  </a:lnTo>
                  <a:lnTo>
                    <a:pt x="86" y="288"/>
                  </a:lnTo>
                  <a:lnTo>
                    <a:pt x="90" y="295"/>
                  </a:lnTo>
                  <a:lnTo>
                    <a:pt x="97" y="302"/>
                  </a:lnTo>
                  <a:lnTo>
                    <a:pt x="103" y="306"/>
                  </a:lnTo>
                  <a:lnTo>
                    <a:pt x="110" y="312"/>
                  </a:lnTo>
                  <a:lnTo>
                    <a:pt x="117" y="316"/>
                  </a:lnTo>
                  <a:lnTo>
                    <a:pt x="124" y="316"/>
                  </a:lnTo>
                  <a:lnTo>
                    <a:pt x="131" y="319"/>
                  </a:lnTo>
                  <a:lnTo>
                    <a:pt x="138" y="319"/>
                  </a:lnTo>
                  <a:lnTo>
                    <a:pt x="145" y="319"/>
                  </a:lnTo>
                  <a:lnTo>
                    <a:pt x="152" y="316"/>
                  </a:lnTo>
                  <a:lnTo>
                    <a:pt x="158" y="316"/>
                  </a:lnTo>
                  <a:lnTo>
                    <a:pt x="165" y="312"/>
                  </a:lnTo>
                  <a:lnTo>
                    <a:pt x="169" y="309"/>
                  </a:lnTo>
                  <a:lnTo>
                    <a:pt x="176" y="302"/>
                  </a:lnTo>
                  <a:lnTo>
                    <a:pt x="183" y="299"/>
                  </a:lnTo>
                  <a:lnTo>
                    <a:pt x="189" y="292"/>
                  </a:lnTo>
                  <a:lnTo>
                    <a:pt x="193" y="285"/>
                  </a:lnTo>
                  <a:lnTo>
                    <a:pt x="200" y="292"/>
                  </a:lnTo>
                  <a:lnTo>
                    <a:pt x="207" y="299"/>
                  </a:lnTo>
                  <a:lnTo>
                    <a:pt x="210" y="302"/>
                  </a:lnTo>
                  <a:lnTo>
                    <a:pt x="217" y="309"/>
                  </a:lnTo>
                  <a:lnTo>
                    <a:pt x="224" y="312"/>
                  </a:lnTo>
                  <a:lnTo>
                    <a:pt x="231" y="316"/>
                  </a:lnTo>
                  <a:lnTo>
                    <a:pt x="238" y="316"/>
                  </a:lnTo>
                  <a:lnTo>
                    <a:pt x="244" y="319"/>
                  </a:lnTo>
                  <a:lnTo>
                    <a:pt x="251" y="319"/>
                  </a:lnTo>
                  <a:lnTo>
                    <a:pt x="258" y="319"/>
                  </a:lnTo>
                  <a:lnTo>
                    <a:pt x="265" y="316"/>
                  </a:lnTo>
                  <a:lnTo>
                    <a:pt x="272" y="316"/>
                  </a:lnTo>
                  <a:lnTo>
                    <a:pt x="279" y="312"/>
                  </a:lnTo>
                  <a:lnTo>
                    <a:pt x="286" y="306"/>
                  </a:lnTo>
                  <a:lnTo>
                    <a:pt x="293" y="302"/>
                  </a:lnTo>
                  <a:lnTo>
                    <a:pt x="296" y="295"/>
                  </a:lnTo>
                  <a:lnTo>
                    <a:pt x="303" y="288"/>
                  </a:lnTo>
                  <a:lnTo>
                    <a:pt x="310" y="281"/>
                  </a:lnTo>
                  <a:lnTo>
                    <a:pt x="313" y="275"/>
                  </a:lnTo>
                  <a:lnTo>
                    <a:pt x="317" y="264"/>
                  </a:lnTo>
                  <a:lnTo>
                    <a:pt x="323" y="257"/>
                  </a:lnTo>
                  <a:lnTo>
                    <a:pt x="327" y="247"/>
                  </a:lnTo>
                  <a:lnTo>
                    <a:pt x="330" y="237"/>
                  </a:lnTo>
                  <a:lnTo>
                    <a:pt x="334" y="237"/>
                  </a:lnTo>
                  <a:lnTo>
                    <a:pt x="341" y="240"/>
                  </a:lnTo>
                  <a:lnTo>
                    <a:pt x="344" y="237"/>
                  </a:lnTo>
                  <a:lnTo>
                    <a:pt x="348" y="237"/>
                  </a:lnTo>
                  <a:lnTo>
                    <a:pt x="354" y="237"/>
                  </a:lnTo>
                  <a:lnTo>
                    <a:pt x="358" y="233"/>
                  </a:lnTo>
                  <a:lnTo>
                    <a:pt x="361" y="230"/>
                  </a:lnTo>
                  <a:lnTo>
                    <a:pt x="368" y="223"/>
                  </a:lnTo>
                  <a:lnTo>
                    <a:pt x="372" y="220"/>
                  </a:lnTo>
                  <a:lnTo>
                    <a:pt x="375" y="213"/>
                  </a:lnTo>
                  <a:lnTo>
                    <a:pt x="378" y="206"/>
                  </a:lnTo>
                  <a:lnTo>
                    <a:pt x="378" y="199"/>
                  </a:lnTo>
                  <a:lnTo>
                    <a:pt x="382" y="192"/>
                  </a:lnTo>
                  <a:lnTo>
                    <a:pt x="385" y="185"/>
                  </a:lnTo>
                  <a:lnTo>
                    <a:pt x="385" y="175"/>
                  </a:lnTo>
                  <a:lnTo>
                    <a:pt x="385" y="168"/>
                  </a:lnTo>
                  <a:lnTo>
                    <a:pt x="385" y="158"/>
                  </a:lnTo>
                  <a:lnTo>
                    <a:pt x="385" y="151"/>
                  </a:lnTo>
                  <a:lnTo>
                    <a:pt x="385" y="141"/>
                  </a:lnTo>
                  <a:lnTo>
                    <a:pt x="385" y="134"/>
                  </a:lnTo>
                  <a:lnTo>
                    <a:pt x="382" y="127"/>
                  </a:lnTo>
                  <a:lnTo>
                    <a:pt x="378" y="116"/>
                  </a:lnTo>
                  <a:lnTo>
                    <a:pt x="378" y="110"/>
                  </a:lnTo>
                  <a:lnTo>
                    <a:pt x="375" y="103"/>
                  </a:lnTo>
                  <a:lnTo>
                    <a:pt x="372" y="99"/>
                  </a:lnTo>
                  <a:lnTo>
                    <a:pt x="368" y="92"/>
                  </a:lnTo>
                  <a:lnTo>
                    <a:pt x="361" y="89"/>
                  </a:lnTo>
                  <a:lnTo>
                    <a:pt x="358" y="85"/>
                  </a:lnTo>
                  <a:lnTo>
                    <a:pt x="354" y="82"/>
                  </a:lnTo>
                  <a:lnTo>
                    <a:pt x="348" y="79"/>
                  </a:lnTo>
                  <a:lnTo>
                    <a:pt x="344" y="79"/>
                  </a:lnTo>
                  <a:lnTo>
                    <a:pt x="341" y="79"/>
                  </a:lnTo>
                  <a:lnTo>
                    <a:pt x="334" y="79"/>
                  </a:lnTo>
                  <a:lnTo>
                    <a:pt x="330" y="82"/>
                  </a:lnTo>
                  <a:lnTo>
                    <a:pt x="327" y="72"/>
                  </a:lnTo>
                  <a:lnTo>
                    <a:pt x="323" y="61"/>
                  </a:lnTo>
                  <a:lnTo>
                    <a:pt x="317" y="51"/>
                  </a:lnTo>
                  <a:lnTo>
                    <a:pt x="313" y="44"/>
                  </a:lnTo>
                  <a:lnTo>
                    <a:pt x="310" y="34"/>
                  </a:lnTo>
                  <a:lnTo>
                    <a:pt x="303" y="27"/>
                  </a:lnTo>
                  <a:lnTo>
                    <a:pt x="296" y="20"/>
                  </a:lnTo>
                  <a:lnTo>
                    <a:pt x="293" y="17"/>
                  </a:lnTo>
                  <a:lnTo>
                    <a:pt x="286" y="10"/>
                  </a:lnTo>
                  <a:lnTo>
                    <a:pt x="279" y="6"/>
                  </a:lnTo>
                  <a:lnTo>
                    <a:pt x="272" y="3"/>
                  </a:lnTo>
                  <a:lnTo>
                    <a:pt x="265" y="0"/>
                  </a:lnTo>
                  <a:lnTo>
                    <a:pt x="258" y="0"/>
                  </a:lnTo>
                  <a:lnTo>
                    <a:pt x="251" y="0"/>
                  </a:lnTo>
                  <a:lnTo>
                    <a:pt x="244" y="0"/>
                  </a:lnTo>
                  <a:lnTo>
                    <a:pt x="238" y="0"/>
                  </a:lnTo>
                  <a:lnTo>
                    <a:pt x="231" y="3"/>
                  </a:lnTo>
                  <a:lnTo>
                    <a:pt x="224" y="6"/>
                  </a:lnTo>
                  <a:lnTo>
                    <a:pt x="217" y="10"/>
                  </a:lnTo>
                  <a:lnTo>
                    <a:pt x="210" y="13"/>
                  </a:lnTo>
                  <a:lnTo>
                    <a:pt x="207" y="20"/>
                  </a:lnTo>
                  <a:lnTo>
                    <a:pt x="200" y="27"/>
                  </a:lnTo>
                  <a:lnTo>
                    <a:pt x="193" y="34"/>
                  </a:lnTo>
                  <a:lnTo>
                    <a:pt x="189" y="27"/>
                  </a:lnTo>
                  <a:lnTo>
                    <a:pt x="183" y="20"/>
                  </a:lnTo>
                  <a:lnTo>
                    <a:pt x="176" y="13"/>
                  </a:lnTo>
                  <a:lnTo>
                    <a:pt x="169" y="10"/>
                  </a:lnTo>
                  <a:lnTo>
                    <a:pt x="165" y="6"/>
                  </a:lnTo>
                  <a:lnTo>
                    <a:pt x="158" y="3"/>
                  </a:lnTo>
                  <a:lnTo>
                    <a:pt x="152" y="0"/>
                  </a:lnTo>
                  <a:lnTo>
                    <a:pt x="145" y="0"/>
                  </a:lnTo>
                  <a:lnTo>
                    <a:pt x="138" y="0"/>
                  </a:lnTo>
                  <a:lnTo>
                    <a:pt x="131" y="0"/>
                  </a:lnTo>
                  <a:lnTo>
                    <a:pt x="124" y="0"/>
                  </a:lnTo>
                  <a:lnTo>
                    <a:pt x="117" y="3"/>
                  </a:lnTo>
                  <a:lnTo>
                    <a:pt x="110" y="6"/>
                  </a:lnTo>
                  <a:lnTo>
                    <a:pt x="103" y="10"/>
                  </a:lnTo>
                  <a:lnTo>
                    <a:pt x="97" y="17"/>
                  </a:lnTo>
                  <a:lnTo>
                    <a:pt x="90" y="20"/>
                  </a:lnTo>
                  <a:lnTo>
                    <a:pt x="86" y="27"/>
                  </a:lnTo>
                  <a:lnTo>
                    <a:pt x="79" y="34"/>
                  </a:lnTo>
                  <a:lnTo>
                    <a:pt x="76" y="44"/>
                  </a:lnTo>
                  <a:lnTo>
                    <a:pt x="69" y="51"/>
                  </a:lnTo>
                  <a:lnTo>
                    <a:pt x="66" y="61"/>
                  </a:lnTo>
                  <a:lnTo>
                    <a:pt x="62" y="72"/>
                  </a:lnTo>
                  <a:lnTo>
                    <a:pt x="59" y="82"/>
                  </a:lnTo>
                  <a:lnTo>
                    <a:pt x="52" y="79"/>
                  </a:lnTo>
                  <a:lnTo>
                    <a:pt x="48" y="79"/>
                  </a:lnTo>
                  <a:lnTo>
                    <a:pt x="45" y="79"/>
                  </a:lnTo>
                  <a:lnTo>
                    <a:pt x="38" y="79"/>
                  </a:lnTo>
                  <a:lnTo>
                    <a:pt x="35" y="82"/>
                  </a:lnTo>
                  <a:lnTo>
                    <a:pt x="28" y="85"/>
                  </a:lnTo>
                  <a:lnTo>
                    <a:pt x="24" y="89"/>
                  </a:lnTo>
                  <a:lnTo>
                    <a:pt x="21" y="92"/>
                  </a:lnTo>
                  <a:lnTo>
                    <a:pt x="17" y="99"/>
                  </a:lnTo>
                  <a:lnTo>
                    <a:pt x="14" y="103"/>
                  </a:lnTo>
                  <a:lnTo>
                    <a:pt x="11" y="110"/>
                  </a:lnTo>
                  <a:lnTo>
                    <a:pt x="7" y="116"/>
                  </a:lnTo>
                  <a:lnTo>
                    <a:pt x="4" y="127"/>
                  </a:lnTo>
                  <a:lnTo>
                    <a:pt x="4" y="134"/>
                  </a:lnTo>
                  <a:lnTo>
                    <a:pt x="4" y="141"/>
                  </a:lnTo>
                  <a:lnTo>
                    <a:pt x="0" y="151"/>
                  </a:lnTo>
                  <a:lnTo>
                    <a:pt x="0" y="158"/>
                  </a:lnTo>
                  <a:lnTo>
                    <a:pt x="0" y="168"/>
                  </a:lnTo>
                  <a:lnTo>
                    <a:pt x="4" y="175"/>
                  </a:lnTo>
                  <a:lnTo>
                    <a:pt x="4" y="185"/>
                  </a:lnTo>
                  <a:lnTo>
                    <a:pt x="4" y="192"/>
                  </a:lnTo>
                  <a:lnTo>
                    <a:pt x="7" y="199"/>
                  </a:lnTo>
                  <a:lnTo>
                    <a:pt x="11" y="206"/>
                  </a:lnTo>
                  <a:lnTo>
                    <a:pt x="14" y="213"/>
                  </a:lnTo>
                  <a:lnTo>
                    <a:pt x="17" y="220"/>
                  </a:lnTo>
                  <a:lnTo>
                    <a:pt x="21" y="223"/>
                  </a:lnTo>
                  <a:lnTo>
                    <a:pt x="24" y="230"/>
                  </a:lnTo>
                  <a:lnTo>
                    <a:pt x="28" y="233"/>
                  </a:lnTo>
                  <a:lnTo>
                    <a:pt x="35" y="237"/>
                  </a:lnTo>
                  <a:lnTo>
                    <a:pt x="38" y="237"/>
                  </a:lnTo>
                  <a:lnTo>
                    <a:pt x="45" y="237"/>
                  </a:lnTo>
                  <a:lnTo>
                    <a:pt x="48" y="240"/>
                  </a:lnTo>
                  <a:lnTo>
                    <a:pt x="52" y="237"/>
                  </a:lnTo>
                  <a:lnTo>
                    <a:pt x="59" y="237"/>
                  </a:lnTo>
                  <a:close/>
                </a:path>
              </a:pathLst>
            </a:custGeom>
            <a:solidFill>
              <a:srgbClr val="CCECFF"/>
            </a:solidFill>
            <a:ln w="11113" cap="rnd">
              <a:solidFill>
                <a:srgbClr val="0000FF"/>
              </a:solidFill>
              <a:prstDash val="solid"/>
              <a:round/>
              <a:headEnd/>
              <a:tailEnd/>
            </a:ln>
          </p:spPr>
          <p:txBody>
            <a:bodyPr/>
            <a:lstStyle/>
            <a:p>
              <a:pPr>
                <a:buClr>
                  <a:srgbClr val="E2D700"/>
                </a:buClr>
              </a:pPr>
              <a:endParaRPr lang="tr-TR">
                <a:solidFill>
                  <a:prstClr val="black"/>
                </a:solidFill>
              </a:endParaRPr>
            </a:p>
          </p:txBody>
        </p:sp>
        <p:grpSp>
          <p:nvGrpSpPr>
            <p:cNvPr id="44398" name="Group 25"/>
            <p:cNvGrpSpPr>
              <a:grpSpLocks/>
            </p:cNvGrpSpPr>
            <p:nvPr/>
          </p:nvGrpSpPr>
          <p:grpSpPr bwMode="auto">
            <a:xfrm>
              <a:off x="3905" y="3540"/>
              <a:ext cx="244" cy="244"/>
              <a:chOff x="3905" y="3540"/>
              <a:chExt cx="244" cy="244"/>
            </a:xfrm>
          </p:grpSpPr>
          <p:sp>
            <p:nvSpPr>
              <p:cNvPr id="44418" name="Freeform 26"/>
              <p:cNvSpPr>
                <a:spLocks/>
              </p:cNvSpPr>
              <p:nvPr/>
            </p:nvSpPr>
            <p:spPr bwMode="auto">
              <a:xfrm>
                <a:off x="3935" y="3548"/>
                <a:ext cx="194" cy="142"/>
              </a:xfrm>
              <a:custGeom>
                <a:avLst/>
                <a:gdLst>
                  <a:gd name="T0" fmla="*/ 180 w 194"/>
                  <a:gd name="T1" fmla="*/ 142 h 142"/>
                  <a:gd name="T2" fmla="*/ 182 w 194"/>
                  <a:gd name="T3" fmla="*/ 142 h 142"/>
                  <a:gd name="T4" fmla="*/ 183 w 194"/>
                  <a:gd name="T5" fmla="*/ 141 h 142"/>
                  <a:gd name="T6" fmla="*/ 185 w 194"/>
                  <a:gd name="T7" fmla="*/ 141 h 142"/>
                  <a:gd name="T8" fmla="*/ 187 w 194"/>
                  <a:gd name="T9" fmla="*/ 140 h 142"/>
                  <a:gd name="T10" fmla="*/ 188 w 194"/>
                  <a:gd name="T11" fmla="*/ 139 h 142"/>
                  <a:gd name="T12" fmla="*/ 190 w 194"/>
                  <a:gd name="T13" fmla="*/ 137 h 142"/>
                  <a:gd name="T14" fmla="*/ 192 w 194"/>
                  <a:gd name="T15" fmla="*/ 135 h 142"/>
                  <a:gd name="T16" fmla="*/ 193 w 194"/>
                  <a:gd name="T17" fmla="*/ 131 h 142"/>
                  <a:gd name="T18" fmla="*/ 193 w 194"/>
                  <a:gd name="T19" fmla="*/ 129 h 142"/>
                  <a:gd name="T20" fmla="*/ 193 w 194"/>
                  <a:gd name="T21" fmla="*/ 13 h 142"/>
                  <a:gd name="T22" fmla="*/ 193 w 194"/>
                  <a:gd name="T23" fmla="*/ 11 h 142"/>
                  <a:gd name="T24" fmla="*/ 192 w 194"/>
                  <a:gd name="T25" fmla="*/ 7 h 142"/>
                  <a:gd name="T26" fmla="*/ 190 w 194"/>
                  <a:gd name="T27" fmla="*/ 5 h 142"/>
                  <a:gd name="T28" fmla="*/ 188 w 194"/>
                  <a:gd name="T29" fmla="*/ 3 h 142"/>
                  <a:gd name="T30" fmla="*/ 185 w 194"/>
                  <a:gd name="T31" fmla="*/ 1 h 142"/>
                  <a:gd name="T32" fmla="*/ 182 w 194"/>
                  <a:gd name="T33" fmla="*/ 0 h 142"/>
                  <a:gd name="T34" fmla="*/ 181 w 194"/>
                  <a:gd name="T35" fmla="*/ 0 h 142"/>
                  <a:gd name="T36" fmla="*/ 179 w 194"/>
                  <a:gd name="T37" fmla="*/ 0 h 142"/>
                  <a:gd name="T38" fmla="*/ 12 w 194"/>
                  <a:gd name="T39" fmla="*/ 0 h 142"/>
                  <a:gd name="T40" fmla="*/ 9 w 194"/>
                  <a:gd name="T41" fmla="*/ 1 h 142"/>
                  <a:gd name="T42" fmla="*/ 6 w 194"/>
                  <a:gd name="T43" fmla="*/ 3 h 142"/>
                  <a:gd name="T44" fmla="*/ 3 w 194"/>
                  <a:gd name="T45" fmla="*/ 5 h 142"/>
                  <a:gd name="T46" fmla="*/ 2 w 194"/>
                  <a:gd name="T47" fmla="*/ 8 h 142"/>
                  <a:gd name="T48" fmla="*/ 1 w 194"/>
                  <a:gd name="T49" fmla="*/ 12 h 142"/>
                  <a:gd name="T50" fmla="*/ 0 w 194"/>
                  <a:gd name="T51" fmla="*/ 128 h 142"/>
                  <a:gd name="T52" fmla="*/ 1 w 194"/>
                  <a:gd name="T53" fmla="*/ 130 h 142"/>
                  <a:gd name="T54" fmla="*/ 1 w 194"/>
                  <a:gd name="T55" fmla="*/ 133 h 142"/>
                  <a:gd name="T56" fmla="*/ 3 w 194"/>
                  <a:gd name="T57" fmla="*/ 136 h 142"/>
                  <a:gd name="T58" fmla="*/ 4 w 194"/>
                  <a:gd name="T59" fmla="*/ 138 h 142"/>
                  <a:gd name="T60" fmla="*/ 6 w 194"/>
                  <a:gd name="T61" fmla="*/ 139 h 142"/>
                  <a:gd name="T62" fmla="*/ 7 w 194"/>
                  <a:gd name="T63" fmla="*/ 140 h 142"/>
                  <a:gd name="T64" fmla="*/ 9 w 194"/>
                  <a:gd name="T65" fmla="*/ 141 h 142"/>
                  <a:gd name="T66" fmla="*/ 10 w 194"/>
                  <a:gd name="T67" fmla="*/ 141 h 142"/>
                  <a:gd name="T68" fmla="*/ 12 w 194"/>
                  <a:gd name="T69" fmla="*/ 142 h 142"/>
                  <a:gd name="T70" fmla="*/ 14 w 194"/>
                  <a:gd name="T71" fmla="*/ 142 h 142"/>
                  <a:gd name="T72" fmla="*/ 98 w 194"/>
                  <a:gd name="T73" fmla="*/ 135 h 142"/>
                  <a:gd name="T74" fmla="*/ 14 w 194"/>
                  <a:gd name="T75" fmla="*/ 135 h 142"/>
                  <a:gd name="T76" fmla="*/ 12 w 194"/>
                  <a:gd name="T77" fmla="*/ 134 h 142"/>
                  <a:gd name="T78" fmla="*/ 10 w 194"/>
                  <a:gd name="T79" fmla="*/ 133 h 142"/>
                  <a:gd name="T80" fmla="*/ 9 w 194"/>
                  <a:gd name="T81" fmla="*/ 132 h 142"/>
                  <a:gd name="T82" fmla="*/ 8 w 194"/>
                  <a:gd name="T83" fmla="*/ 131 h 142"/>
                  <a:gd name="T84" fmla="*/ 8 w 194"/>
                  <a:gd name="T85" fmla="*/ 129 h 142"/>
                  <a:gd name="T86" fmla="*/ 7 w 194"/>
                  <a:gd name="T87" fmla="*/ 14 h 142"/>
                  <a:gd name="T88" fmla="*/ 8 w 194"/>
                  <a:gd name="T89" fmla="*/ 12 h 142"/>
                  <a:gd name="T90" fmla="*/ 8 w 194"/>
                  <a:gd name="T91" fmla="*/ 10 h 142"/>
                  <a:gd name="T92" fmla="*/ 10 w 194"/>
                  <a:gd name="T93" fmla="*/ 9 h 142"/>
                  <a:gd name="T94" fmla="*/ 11 w 194"/>
                  <a:gd name="T95" fmla="*/ 8 h 142"/>
                  <a:gd name="T96" fmla="*/ 13 w 194"/>
                  <a:gd name="T97" fmla="*/ 7 h 142"/>
                  <a:gd name="T98" fmla="*/ 15 w 194"/>
                  <a:gd name="T99" fmla="*/ 7 h 142"/>
                  <a:gd name="T100" fmla="*/ 180 w 194"/>
                  <a:gd name="T101" fmla="*/ 7 h 142"/>
                  <a:gd name="T102" fmla="*/ 182 w 194"/>
                  <a:gd name="T103" fmla="*/ 7 h 142"/>
                  <a:gd name="T104" fmla="*/ 183 w 194"/>
                  <a:gd name="T105" fmla="*/ 8 h 142"/>
                  <a:gd name="T106" fmla="*/ 185 w 194"/>
                  <a:gd name="T107" fmla="*/ 10 h 142"/>
                  <a:gd name="T108" fmla="*/ 186 w 194"/>
                  <a:gd name="T109" fmla="*/ 11 h 142"/>
                  <a:gd name="T110" fmla="*/ 186 w 194"/>
                  <a:gd name="T111" fmla="*/ 13 h 142"/>
                  <a:gd name="T112" fmla="*/ 186 w 194"/>
                  <a:gd name="T113" fmla="*/ 128 h 142"/>
                  <a:gd name="T114" fmla="*/ 186 w 194"/>
                  <a:gd name="T115" fmla="*/ 130 h 142"/>
                  <a:gd name="T116" fmla="*/ 186 w 194"/>
                  <a:gd name="T117" fmla="*/ 131 h 142"/>
                  <a:gd name="T118" fmla="*/ 184 w 194"/>
                  <a:gd name="T119" fmla="*/ 133 h 142"/>
                  <a:gd name="T120" fmla="*/ 183 w 194"/>
                  <a:gd name="T121" fmla="*/ 134 h 142"/>
                  <a:gd name="T122" fmla="*/ 181 w 194"/>
                  <a:gd name="T123" fmla="*/ 135 h 142"/>
                  <a:gd name="T124" fmla="*/ 179 w 194"/>
                  <a:gd name="T125" fmla="*/ 135 h 1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94"/>
                  <a:gd name="T190" fmla="*/ 0 h 142"/>
                  <a:gd name="T191" fmla="*/ 194 w 194"/>
                  <a:gd name="T192" fmla="*/ 142 h 14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94" h="142">
                    <a:moveTo>
                      <a:pt x="98" y="142"/>
                    </a:moveTo>
                    <a:lnTo>
                      <a:pt x="179" y="142"/>
                    </a:lnTo>
                    <a:lnTo>
                      <a:pt x="180" y="142"/>
                    </a:lnTo>
                    <a:lnTo>
                      <a:pt x="181" y="142"/>
                    </a:lnTo>
                    <a:lnTo>
                      <a:pt x="182" y="142"/>
                    </a:lnTo>
                    <a:lnTo>
                      <a:pt x="183" y="142"/>
                    </a:lnTo>
                    <a:lnTo>
                      <a:pt x="183" y="141"/>
                    </a:lnTo>
                    <a:lnTo>
                      <a:pt x="184" y="141"/>
                    </a:lnTo>
                    <a:lnTo>
                      <a:pt x="185" y="141"/>
                    </a:lnTo>
                    <a:lnTo>
                      <a:pt x="186" y="140"/>
                    </a:lnTo>
                    <a:lnTo>
                      <a:pt x="187" y="140"/>
                    </a:lnTo>
                    <a:lnTo>
                      <a:pt x="188" y="139"/>
                    </a:lnTo>
                    <a:lnTo>
                      <a:pt x="189" y="139"/>
                    </a:lnTo>
                    <a:lnTo>
                      <a:pt x="189" y="138"/>
                    </a:lnTo>
                    <a:lnTo>
                      <a:pt x="190" y="137"/>
                    </a:lnTo>
                    <a:lnTo>
                      <a:pt x="191" y="136"/>
                    </a:lnTo>
                    <a:lnTo>
                      <a:pt x="192" y="135"/>
                    </a:lnTo>
                    <a:lnTo>
                      <a:pt x="192" y="134"/>
                    </a:lnTo>
                    <a:lnTo>
                      <a:pt x="192" y="133"/>
                    </a:lnTo>
                    <a:lnTo>
                      <a:pt x="193" y="133"/>
                    </a:lnTo>
                    <a:lnTo>
                      <a:pt x="193" y="132"/>
                    </a:lnTo>
                    <a:lnTo>
                      <a:pt x="193" y="131"/>
                    </a:lnTo>
                    <a:lnTo>
                      <a:pt x="193" y="130"/>
                    </a:lnTo>
                    <a:lnTo>
                      <a:pt x="193" y="129"/>
                    </a:lnTo>
                    <a:lnTo>
                      <a:pt x="194" y="128"/>
                    </a:lnTo>
                    <a:lnTo>
                      <a:pt x="194" y="14"/>
                    </a:lnTo>
                    <a:lnTo>
                      <a:pt x="193" y="13"/>
                    </a:lnTo>
                    <a:lnTo>
                      <a:pt x="193" y="12"/>
                    </a:lnTo>
                    <a:lnTo>
                      <a:pt x="193" y="11"/>
                    </a:lnTo>
                    <a:lnTo>
                      <a:pt x="193" y="10"/>
                    </a:lnTo>
                    <a:lnTo>
                      <a:pt x="193" y="9"/>
                    </a:lnTo>
                    <a:lnTo>
                      <a:pt x="192" y="9"/>
                    </a:lnTo>
                    <a:lnTo>
                      <a:pt x="192" y="8"/>
                    </a:lnTo>
                    <a:lnTo>
                      <a:pt x="192" y="7"/>
                    </a:lnTo>
                    <a:lnTo>
                      <a:pt x="191" y="6"/>
                    </a:lnTo>
                    <a:lnTo>
                      <a:pt x="190" y="5"/>
                    </a:lnTo>
                    <a:lnTo>
                      <a:pt x="189" y="4"/>
                    </a:lnTo>
                    <a:lnTo>
                      <a:pt x="189" y="3"/>
                    </a:lnTo>
                    <a:lnTo>
                      <a:pt x="188" y="3"/>
                    </a:lnTo>
                    <a:lnTo>
                      <a:pt x="187" y="2"/>
                    </a:lnTo>
                    <a:lnTo>
                      <a:pt x="186" y="2"/>
                    </a:lnTo>
                    <a:lnTo>
                      <a:pt x="185" y="1"/>
                    </a:lnTo>
                    <a:lnTo>
                      <a:pt x="184" y="1"/>
                    </a:lnTo>
                    <a:lnTo>
                      <a:pt x="183" y="0"/>
                    </a:lnTo>
                    <a:lnTo>
                      <a:pt x="182" y="0"/>
                    </a:lnTo>
                    <a:lnTo>
                      <a:pt x="181" y="0"/>
                    </a:lnTo>
                    <a:lnTo>
                      <a:pt x="180" y="0"/>
                    </a:lnTo>
                    <a:lnTo>
                      <a:pt x="179" y="0"/>
                    </a:lnTo>
                    <a:lnTo>
                      <a:pt x="15" y="0"/>
                    </a:lnTo>
                    <a:lnTo>
                      <a:pt x="14" y="0"/>
                    </a:lnTo>
                    <a:lnTo>
                      <a:pt x="13" y="0"/>
                    </a:lnTo>
                    <a:lnTo>
                      <a:pt x="12" y="0"/>
                    </a:lnTo>
                    <a:lnTo>
                      <a:pt x="11" y="0"/>
                    </a:lnTo>
                    <a:lnTo>
                      <a:pt x="10" y="1"/>
                    </a:lnTo>
                    <a:lnTo>
                      <a:pt x="9" y="1"/>
                    </a:lnTo>
                    <a:lnTo>
                      <a:pt x="8" y="2"/>
                    </a:lnTo>
                    <a:lnTo>
                      <a:pt x="7" y="2"/>
                    </a:lnTo>
                    <a:lnTo>
                      <a:pt x="6" y="3"/>
                    </a:lnTo>
                    <a:lnTo>
                      <a:pt x="5" y="3"/>
                    </a:lnTo>
                    <a:lnTo>
                      <a:pt x="5" y="4"/>
                    </a:lnTo>
                    <a:lnTo>
                      <a:pt x="4" y="4"/>
                    </a:lnTo>
                    <a:lnTo>
                      <a:pt x="4" y="5"/>
                    </a:lnTo>
                    <a:lnTo>
                      <a:pt x="3" y="5"/>
                    </a:lnTo>
                    <a:lnTo>
                      <a:pt x="3" y="6"/>
                    </a:lnTo>
                    <a:lnTo>
                      <a:pt x="3" y="7"/>
                    </a:lnTo>
                    <a:lnTo>
                      <a:pt x="2" y="7"/>
                    </a:lnTo>
                    <a:lnTo>
                      <a:pt x="2" y="8"/>
                    </a:lnTo>
                    <a:lnTo>
                      <a:pt x="1" y="9"/>
                    </a:lnTo>
                    <a:lnTo>
                      <a:pt x="1" y="10"/>
                    </a:lnTo>
                    <a:lnTo>
                      <a:pt x="1" y="11"/>
                    </a:lnTo>
                    <a:lnTo>
                      <a:pt x="1" y="12"/>
                    </a:lnTo>
                    <a:lnTo>
                      <a:pt x="0" y="13"/>
                    </a:lnTo>
                    <a:lnTo>
                      <a:pt x="0" y="14"/>
                    </a:lnTo>
                    <a:lnTo>
                      <a:pt x="0" y="128"/>
                    </a:lnTo>
                    <a:lnTo>
                      <a:pt x="0" y="129"/>
                    </a:lnTo>
                    <a:lnTo>
                      <a:pt x="1" y="130"/>
                    </a:lnTo>
                    <a:lnTo>
                      <a:pt x="1" y="131"/>
                    </a:lnTo>
                    <a:lnTo>
                      <a:pt x="1" y="132"/>
                    </a:lnTo>
                    <a:lnTo>
                      <a:pt x="1" y="133"/>
                    </a:lnTo>
                    <a:lnTo>
                      <a:pt x="2" y="134"/>
                    </a:lnTo>
                    <a:lnTo>
                      <a:pt x="2" y="135"/>
                    </a:lnTo>
                    <a:lnTo>
                      <a:pt x="3" y="136"/>
                    </a:lnTo>
                    <a:lnTo>
                      <a:pt x="4" y="137"/>
                    </a:lnTo>
                    <a:lnTo>
                      <a:pt x="4" y="138"/>
                    </a:lnTo>
                    <a:lnTo>
                      <a:pt x="5" y="138"/>
                    </a:lnTo>
                    <a:lnTo>
                      <a:pt x="5" y="139"/>
                    </a:lnTo>
                    <a:lnTo>
                      <a:pt x="6" y="139"/>
                    </a:lnTo>
                    <a:lnTo>
                      <a:pt x="7" y="140"/>
                    </a:lnTo>
                    <a:lnTo>
                      <a:pt x="8" y="140"/>
                    </a:lnTo>
                    <a:lnTo>
                      <a:pt x="8" y="141"/>
                    </a:lnTo>
                    <a:lnTo>
                      <a:pt x="9" y="141"/>
                    </a:lnTo>
                    <a:lnTo>
                      <a:pt x="10" y="141"/>
                    </a:lnTo>
                    <a:lnTo>
                      <a:pt x="11" y="142"/>
                    </a:lnTo>
                    <a:lnTo>
                      <a:pt x="12" y="142"/>
                    </a:lnTo>
                    <a:lnTo>
                      <a:pt x="13" y="142"/>
                    </a:lnTo>
                    <a:lnTo>
                      <a:pt x="14" y="142"/>
                    </a:lnTo>
                    <a:lnTo>
                      <a:pt x="15" y="142"/>
                    </a:lnTo>
                    <a:lnTo>
                      <a:pt x="98" y="142"/>
                    </a:lnTo>
                    <a:lnTo>
                      <a:pt x="98" y="135"/>
                    </a:lnTo>
                    <a:lnTo>
                      <a:pt x="15" y="135"/>
                    </a:lnTo>
                    <a:lnTo>
                      <a:pt x="14" y="135"/>
                    </a:lnTo>
                    <a:lnTo>
                      <a:pt x="13" y="135"/>
                    </a:lnTo>
                    <a:lnTo>
                      <a:pt x="12" y="135"/>
                    </a:lnTo>
                    <a:lnTo>
                      <a:pt x="12" y="134"/>
                    </a:lnTo>
                    <a:lnTo>
                      <a:pt x="11" y="134"/>
                    </a:lnTo>
                    <a:lnTo>
                      <a:pt x="10" y="134"/>
                    </a:lnTo>
                    <a:lnTo>
                      <a:pt x="10" y="133"/>
                    </a:lnTo>
                    <a:lnTo>
                      <a:pt x="9" y="133"/>
                    </a:lnTo>
                    <a:lnTo>
                      <a:pt x="9" y="132"/>
                    </a:lnTo>
                    <a:lnTo>
                      <a:pt x="8" y="132"/>
                    </a:lnTo>
                    <a:lnTo>
                      <a:pt x="8" y="131"/>
                    </a:lnTo>
                    <a:lnTo>
                      <a:pt x="8" y="130"/>
                    </a:lnTo>
                    <a:lnTo>
                      <a:pt x="8" y="129"/>
                    </a:lnTo>
                    <a:lnTo>
                      <a:pt x="7" y="129"/>
                    </a:lnTo>
                    <a:lnTo>
                      <a:pt x="7" y="128"/>
                    </a:lnTo>
                    <a:lnTo>
                      <a:pt x="7" y="14"/>
                    </a:lnTo>
                    <a:lnTo>
                      <a:pt x="7" y="13"/>
                    </a:lnTo>
                    <a:lnTo>
                      <a:pt x="8" y="13"/>
                    </a:lnTo>
                    <a:lnTo>
                      <a:pt x="8" y="12"/>
                    </a:lnTo>
                    <a:lnTo>
                      <a:pt x="8" y="11"/>
                    </a:lnTo>
                    <a:lnTo>
                      <a:pt x="8" y="10"/>
                    </a:lnTo>
                    <a:lnTo>
                      <a:pt x="9" y="10"/>
                    </a:lnTo>
                    <a:lnTo>
                      <a:pt x="9" y="9"/>
                    </a:lnTo>
                    <a:lnTo>
                      <a:pt x="10" y="9"/>
                    </a:lnTo>
                    <a:lnTo>
                      <a:pt x="10" y="8"/>
                    </a:lnTo>
                    <a:lnTo>
                      <a:pt x="11" y="8"/>
                    </a:lnTo>
                    <a:lnTo>
                      <a:pt x="12" y="8"/>
                    </a:lnTo>
                    <a:lnTo>
                      <a:pt x="12" y="7"/>
                    </a:lnTo>
                    <a:lnTo>
                      <a:pt x="13" y="7"/>
                    </a:lnTo>
                    <a:lnTo>
                      <a:pt x="14" y="7"/>
                    </a:lnTo>
                    <a:lnTo>
                      <a:pt x="15" y="7"/>
                    </a:lnTo>
                    <a:lnTo>
                      <a:pt x="179" y="7"/>
                    </a:lnTo>
                    <a:lnTo>
                      <a:pt x="180" y="7"/>
                    </a:lnTo>
                    <a:lnTo>
                      <a:pt x="181" y="7"/>
                    </a:lnTo>
                    <a:lnTo>
                      <a:pt x="182" y="7"/>
                    </a:lnTo>
                    <a:lnTo>
                      <a:pt x="182" y="8"/>
                    </a:lnTo>
                    <a:lnTo>
                      <a:pt x="183" y="8"/>
                    </a:lnTo>
                    <a:lnTo>
                      <a:pt x="184" y="9"/>
                    </a:lnTo>
                    <a:lnTo>
                      <a:pt x="185" y="9"/>
                    </a:lnTo>
                    <a:lnTo>
                      <a:pt x="185" y="10"/>
                    </a:lnTo>
                    <a:lnTo>
                      <a:pt x="186" y="11"/>
                    </a:lnTo>
                    <a:lnTo>
                      <a:pt x="186" y="12"/>
                    </a:lnTo>
                    <a:lnTo>
                      <a:pt x="186" y="13"/>
                    </a:lnTo>
                    <a:lnTo>
                      <a:pt x="186" y="14"/>
                    </a:lnTo>
                    <a:lnTo>
                      <a:pt x="186" y="128"/>
                    </a:lnTo>
                    <a:lnTo>
                      <a:pt x="186" y="129"/>
                    </a:lnTo>
                    <a:lnTo>
                      <a:pt x="186" y="130"/>
                    </a:lnTo>
                    <a:lnTo>
                      <a:pt x="186" y="131"/>
                    </a:lnTo>
                    <a:lnTo>
                      <a:pt x="185" y="132"/>
                    </a:lnTo>
                    <a:lnTo>
                      <a:pt x="185" y="133"/>
                    </a:lnTo>
                    <a:lnTo>
                      <a:pt x="184" y="133"/>
                    </a:lnTo>
                    <a:lnTo>
                      <a:pt x="184" y="134"/>
                    </a:lnTo>
                    <a:lnTo>
                      <a:pt x="183" y="134"/>
                    </a:lnTo>
                    <a:lnTo>
                      <a:pt x="182" y="134"/>
                    </a:lnTo>
                    <a:lnTo>
                      <a:pt x="182" y="135"/>
                    </a:lnTo>
                    <a:lnTo>
                      <a:pt x="181" y="135"/>
                    </a:lnTo>
                    <a:lnTo>
                      <a:pt x="180" y="135"/>
                    </a:lnTo>
                    <a:lnTo>
                      <a:pt x="179" y="135"/>
                    </a:lnTo>
                    <a:lnTo>
                      <a:pt x="98" y="135"/>
                    </a:lnTo>
                    <a:lnTo>
                      <a:pt x="98" y="14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19" name="Freeform 27"/>
              <p:cNvSpPr>
                <a:spLocks/>
              </p:cNvSpPr>
              <p:nvPr/>
            </p:nvSpPr>
            <p:spPr bwMode="auto">
              <a:xfrm>
                <a:off x="3955" y="3571"/>
                <a:ext cx="147" cy="101"/>
              </a:xfrm>
              <a:custGeom>
                <a:avLst/>
                <a:gdLst>
                  <a:gd name="T0" fmla="*/ 3 w 147"/>
                  <a:gd name="T1" fmla="*/ 98 h 101"/>
                  <a:gd name="T2" fmla="*/ 3 w 147"/>
                  <a:gd name="T3" fmla="*/ 1 h 101"/>
                  <a:gd name="T4" fmla="*/ 3 w 147"/>
                  <a:gd name="T5" fmla="*/ 1 h 101"/>
                  <a:gd name="T6" fmla="*/ 2 w 147"/>
                  <a:gd name="T7" fmla="*/ 1 h 101"/>
                  <a:gd name="T8" fmla="*/ 2 w 147"/>
                  <a:gd name="T9" fmla="*/ 1 h 101"/>
                  <a:gd name="T10" fmla="*/ 2 w 147"/>
                  <a:gd name="T11" fmla="*/ 0 h 101"/>
                  <a:gd name="T12" fmla="*/ 2 w 147"/>
                  <a:gd name="T13" fmla="*/ 0 h 101"/>
                  <a:gd name="T14" fmla="*/ 2 w 147"/>
                  <a:gd name="T15" fmla="*/ 0 h 101"/>
                  <a:gd name="T16" fmla="*/ 1 w 147"/>
                  <a:gd name="T17" fmla="*/ 0 h 101"/>
                  <a:gd name="T18" fmla="*/ 1 w 147"/>
                  <a:gd name="T19" fmla="*/ 0 h 101"/>
                  <a:gd name="T20" fmla="*/ 1 w 147"/>
                  <a:gd name="T21" fmla="*/ 0 h 101"/>
                  <a:gd name="T22" fmla="*/ 0 w 147"/>
                  <a:gd name="T23" fmla="*/ 0 h 101"/>
                  <a:gd name="T24" fmla="*/ 0 w 147"/>
                  <a:gd name="T25" fmla="*/ 0 h 101"/>
                  <a:gd name="T26" fmla="*/ 0 w 147"/>
                  <a:gd name="T27" fmla="*/ 1 h 101"/>
                  <a:gd name="T28" fmla="*/ 0 w 147"/>
                  <a:gd name="T29" fmla="*/ 1 h 101"/>
                  <a:gd name="T30" fmla="*/ 0 w 147"/>
                  <a:gd name="T31" fmla="*/ 1 h 101"/>
                  <a:gd name="T32" fmla="*/ 0 w 147"/>
                  <a:gd name="T33" fmla="*/ 1 h 101"/>
                  <a:gd name="T34" fmla="*/ 0 w 147"/>
                  <a:gd name="T35" fmla="*/ 99 h 101"/>
                  <a:gd name="T36" fmla="*/ 0 w 147"/>
                  <a:gd name="T37" fmla="*/ 100 h 101"/>
                  <a:gd name="T38" fmla="*/ 0 w 147"/>
                  <a:gd name="T39" fmla="*/ 100 h 101"/>
                  <a:gd name="T40" fmla="*/ 0 w 147"/>
                  <a:gd name="T41" fmla="*/ 100 h 101"/>
                  <a:gd name="T42" fmla="*/ 0 w 147"/>
                  <a:gd name="T43" fmla="*/ 100 h 101"/>
                  <a:gd name="T44" fmla="*/ 0 w 147"/>
                  <a:gd name="T45" fmla="*/ 101 h 101"/>
                  <a:gd name="T46" fmla="*/ 1 w 147"/>
                  <a:gd name="T47" fmla="*/ 101 h 101"/>
                  <a:gd name="T48" fmla="*/ 1 w 147"/>
                  <a:gd name="T49" fmla="*/ 101 h 101"/>
                  <a:gd name="T50" fmla="*/ 1 w 147"/>
                  <a:gd name="T51" fmla="*/ 101 h 101"/>
                  <a:gd name="T52" fmla="*/ 146 w 147"/>
                  <a:gd name="T53" fmla="*/ 101 h 101"/>
                  <a:gd name="T54" fmla="*/ 146 w 147"/>
                  <a:gd name="T55" fmla="*/ 101 h 101"/>
                  <a:gd name="T56" fmla="*/ 146 w 147"/>
                  <a:gd name="T57" fmla="*/ 101 h 101"/>
                  <a:gd name="T58" fmla="*/ 146 w 147"/>
                  <a:gd name="T59" fmla="*/ 101 h 101"/>
                  <a:gd name="T60" fmla="*/ 147 w 147"/>
                  <a:gd name="T61" fmla="*/ 100 h 101"/>
                  <a:gd name="T62" fmla="*/ 147 w 147"/>
                  <a:gd name="T63" fmla="*/ 100 h 101"/>
                  <a:gd name="T64" fmla="*/ 147 w 147"/>
                  <a:gd name="T65" fmla="*/ 100 h 101"/>
                  <a:gd name="T66" fmla="*/ 147 w 147"/>
                  <a:gd name="T67" fmla="*/ 100 h 101"/>
                  <a:gd name="T68" fmla="*/ 147 w 147"/>
                  <a:gd name="T69" fmla="*/ 99 h 101"/>
                  <a:gd name="T70" fmla="*/ 147 w 147"/>
                  <a:gd name="T71" fmla="*/ 99 h 101"/>
                  <a:gd name="T72" fmla="*/ 147 w 147"/>
                  <a:gd name="T73" fmla="*/ 99 h 101"/>
                  <a:gd name="T74" fmla="*/ 147 w 147"/>
                  <a:gd name="T75" fmla="*/ 98 h 101"/>
                  <a:gd name="T76" fmla="*/ 146 w 147"/>
                  <a:gd name="T77" fmla="*/ 98 h 101"/>
                  <a:gd name="T78" fmla="*/ 146 w 147"/>
                  <a:gd name="T79" fmla="*/ 98 h 101"/>
                  <a:gd name="T80" fmla="*/ 146 w 147"/>
                  <a:gd name="T81" fmla="*/ 98 h 101"/>
                  <a:gd name="T82" fmla="*/ 146 w 147"/>
                  <a:gd name="T83" fmla="*/ 98 h 10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7"/>
                  <a:gd name="T127" fmla="*/ 0 h 101"/>
                  <a:gd name="T128" fmla="*/ 147 w 147"/>
                  <a:gd name="T129" fmla="*/ 101 h 10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7" h="101">
                    <a:moveTo>
                      <a:pt x="145" y="98"/>
                    </a:moveTo>
                    <a:lnTo>
                      <a:pt x="3" y="98"/>
                    </a:lnTo>
                    <a:lnTo>
                      <a:pt x="3" y="2"/>
                    </a:lnTo>
                    <a:lnTo>
                      <a:pt x="3" y="1"/>
                    </a:lnTo>
                    <a:lnTo>
                      <a:pt x="2" y="1"/>
                    </a:lnTo>
                    <a:lnTo>
                      <a:pt x="2" y="0"/>
                    </a:lnTo>
                    <a:lnTo>
                      <a:pt x="1" y="0"/>
                    </a:lnTo>
                    <a:lnTo>
                      <a:pt x="0" y="0"/>
                    </a:lnTo>
                    <a:lnTo>
                      <a:pt x="0" y="1"/>
                    </a:lnTo>
                    <a:lnTo>
                      <a:pt x="0" y="2"/>
                    </a:lnTo>
                    <a:lnTo>
                      <a:pt x="0" y="99"/>
                    </a:lnTo>
                    <a:lnTo>
                      <a:pt x="0" y="100"/>
                    </a:lnTo>
                    <a:lnTo>
                      <a:pt x="0" y="101"/>
                    </a:lnTo>
                    <a:lnTo>
                      <a:pt x="1" y="101"/>
                    </a:lnTo>
                    <a:lnTo>
                      <a:pt x="145" y="101"/>
                    </a:lnTo>
                    <a:lnTo>
                      <a:pt x="146" y="101"/>
                    </a:lnTo>
                    <a:lnTo>
                      <a:pt x="146" y="100"/>
                    </a:lnTo>
                    <a:lnTo>
                      <a:pt x="147" y="100"/>
                    </a:lnTo>
                    <a:lnTo>
                      <a:pt x="147" y="99"/>
                    </a:lnTo>
                    <a:lnTo>
                      <a:pt x="147" y="98"/>
                    </a:lnTo>
                    <a:lnTo>
                      <a:pt x="146" y="98"/>
                    </a:lnTo>
                    <a:lnTo>
                      <a:pt x="145" y="98"/>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20" name="Freeform 28"/>
              <p:cNvSpPr>
                <a:spLocks/>
              </p:cNvSpPr>
              <p:nvPr/>
            </p:nvSpPr>
            <p:spPr bwMode="auto">
              <a:xfrm>
                <a:off x="3963" y="3566"/>
                <a:ext cx="146" cy="98"/>
              </a:xfrm>
              <a:custGeom>
                <a:avLst/>
                <a:gdLst>
                  <a:gd name="T0" fmla="*/ 2 w 146"/>
                  <a:gd name="T1" fmla="*/ 0 h 98"/>
                  <a:gd name="T2" fmla="*/ 1 w 146"/>
                  <a:gd name="T3" fmla="*/ 0 h 98"/>
                  <a:gd name="T4" fmla="*/ 1 w 146"/>
                  <a:gd name="T5" fmla="*/ 0 h 98"/>
                  <a:gd name="T6" fmla="*/ 1 w 146"/>
                  <a:gd name="T7" fmla="*/ 0 h 98"/>
                  <a:gd name="T8" fmla="*/ 1 w 146"/>
                  <a:gd name="T9" fmla="*/ 0 h 98"/>
                  <a:gd name="T10" fmla="*/ 1 w 146"/>
                  <a:gd name="T11" fmla="*/ 1 h 98"/>
                  <a:gd name="T12" fmla="*/ 0 w 146"/>
                  <a:gd name="T13" fmla="*/ 1 h 98"/>
                  <a:gd name="T14" fmla="*/ 0 w 146"/>
                  <a:gd name="T15" fmla="*/ 1 h 98"/>
                  <a:gd name="T16" fmla="*/ 0 w 146"/>
                  <a:gd name="T17" fmla="*/ 1 h 98"/>
                  <a:gd name="T18" fmla="*/ 0 w 146"/>
                  <a:gd name="T19" fmla="*/ 2 h 98"/>
                  <a:gd name="T20" fmla="*/ 0 w 146"/>
                  <a:gd name="T21" fmla="*/ 2 h 98"/>
                  <a:gd name="T22" fmla="*/ 1 w 146"/>
                  <a:gd name="T23" fmla="*/ 2 h 98"/>
                  <a:gd name="T24" fmla="*/ 1 w 146"/>
                  <a:gd name="T25" fmla="*/ 2 h 98"/>
                  <a:gd name="T26" fmla="*/ 1 w 146"/>
                  <a:gd name="T27" fmla="*/ 3 h 98"/>
                  <a:gd name="T28" fmla="*/ 1 w 146"/>
                  <a:gd name="T29" fmla="*/ 3 h 98"/>
                  <a:gd name="T30" fmla="*/ 1 w 146"/>
                  <a:gd name="T31" fmla="*/ 3 h 98"/>
                  <a:gd name="T32" fmla="*/ 2 w 146"/>
                  <a:gd name="T33" fmla="*/ 3 h 98"/>
                  <a:gd name="T34" fmla="*/ 143 w 146"/>
                  <a:gd name="T35" fmla="*/ 97 h 98"/>
                  <a:gd name="T36" fmla="*/ 143 w 146"/>
                  <a:gd name="T37" fmla="*/ 97 h 98"/>
                  <a:gd name="T38" fmla="*/ 143 w 146"/>
                  <a:gd name="T39" fmla="*/ 97 h 98"/>
                  <a:gd name="T40" fmla="*/ 143 w 146"/>
                  <a:gd name="T41" fmla="*/ 97 h 98"/>
                  <a:gd name="T42" fmla="*/ 143 w 146"/>
                  <a:gd name="T43" fmla="*/ 98 h 98"/>
                  <a:gd name="T44" fmla="*/ 143 w 146"/>
                  <a:gd name="T45" fmla="*/ 98 h 98"/>
                  <a:gd name="T46" fmla="*/ 144 w 146"/>
                  <a:gd name="T47" fmla="*/ 98 h 98"/>
                  <a:gd name="T48" fmla="*/ 144 w 146"/>
                  <a:gd name="T49" fmla="*/ 98 h 98"/>
                  <a:gd name="T50" fmla="*/ 144 w 146"/>
                  <a:gd name="T51" fmla="*/ 98 h 98"/>
                  <a:gd name="T52" fmla="*/ 145 w 146"/>
                  <a:gd name="T53" fmla="*/ 98 h 98"/>
                  <a:gd name="T54" fmla="*/ 145 w 146"/>
                  <a:gd name="T55" fmla="*/ 98 h 98"/>
                  <a:gd name="T56" fmla="*/ 145 w 146"/>
                  <a:gd name="T57" fmla="*/ 98 h 98"/>
                  <a:gd name="T58" fmla="*/ 145 w 146"/>
                  <a:gd name="T59" fmla="*/ 98 h 98"/>
                  <a:gd name="T60" fmla="*/ 145 w 146"/>
                  <a:gd name="T61" fmla="*/ 97 h 98"/>
                  <a:gd name="T62" fmla="*/ 146 w 146"/>
                  <a:gd name="T63" fmla="*/ 97 h 98"/>
                  <a:gd name="T64" fmla="*/ 146 w 146"/>
                  <a:gd name="T65" fmla="*/ 97 h 98"/>
                  <a:gd name="T66" fmla="*/ 146 w 146"/>
                  <a:gd name="T67" fmla="*/ 97 h 98"/>
                  <a:gd name="T68" fmla="*/ 146 w 146"/>
                  <a:gd name="T69" fmla="*/ 1 h 98"/>
                  <a:gd name="T70" fmla="*/ 146 w 146"/>
                  <a:gd name="T71" fmla="*/ 1 h 98"/>
                  <a:gd name="T72" fmla="*/ 146 w 146"/>
                  <a:gd name="T73" fmla="*/ 1 h 98"/>
                  <a:gd name="T74" fmla="*/ 145 w 146"/>
                  <a:gd name="T75" fmla="*/ 0 h 98"/>
                  <a:gd name="T76" fmla="*/ 145 w 146"/>
                  <a:gd name="T77" fmla="*/ 0 h 98"/>
                  <a:gd name="T78" fmla="*/ 145 w 146"/>
                  <a:gd name="T79" fmla="*/ 0 h 98"/>
                  <a:gd name="T80" fmla="*/ 145 w 146"/>
                  <a:gd name="T81" fmla="*/ 0 h 98"/>
                  <a:gd name="T82" fmla="*/ 144 w 146"/>
                  <a:gd name="T83" fmla="*/ 0 h 9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6"/>
                  <a:gd name="T127" fmla="*/ 0 h 98"/>
                  <a:gd name="T128" fmla="*/ 146 w 146"/>
                  <a:gd name="T129" fmla="*/ 98 h 9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6" h="98">
                    <a:moveTo>
                      <a:pt x="144" y="0"/>
                    </a:moveTo>
                    <a:lnTo>
                      <a:pt x="2" y="0"/>
                    </a:lnTo>
                    <a:lnTo>
                      <a:pt x="1" y="0"/>
                    </a:lnTo>
                    <a:lnTo>
                      <a:pt x="1" y="1"/>
                    </a:lnTo>
                    <a:lnTo>
                      <a:pt x="0" y="1"/>
                    </a:lnTo>
                    <a:lnTo>
                      <a:pt x="0" y="2"/>
                    </a:lnTo>
                    <a:lnTo>
                      <a:pt x="1" y="2"/>
                    </a:lnTo>
                    <a:lnTo>
                      <a:pt x="1" y="3"/>
                    </a:lnTo>
                    <a:lnTo>
                      <a:pt x="2" y="3"/>
                    </a:lnTo>
                    <a:lnTo>
                      <a:pt x="143" y="3"/>
                    </a:lnTo>
                    <a:lnTo>
                      <a:pt x="143" y="97"/>
                    </a:lnTo>
                    <a:lnTo>
                      <a:pt x="143" y="98"/>
                    </a:lnTo>
                    <a:lnTo>
                      <a:pt x="144" y="98"/>
                    </a:lnTo>
                    <a:lnTo>
                      <a:pt x="145" y="98"/>
                    </a:lnTo>
                    <a:lnTo>
                      <a:pt x="145" y="97"/>
                    </a:lnTo>
                    <a:lnTo>
                      <a:pt x="146" y="97"/>
                    </a:lnTo>
                    <a:lnTo>
                      <a:pt x="146" y="1"/>
                    </a:lnTo>
                    <a:lnTo>
                      <a:pt x="145" y="1"/>
                    </a:lnTo>
                    <a:lnTo>
                      <a:pt x="145" y="0"/>
                    </a:lnTo>
                    <a:lnTo>
                      <a:pt x="144" y="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21" name="Freeform 29"/>
              <p:cNvSpPr>
                <a:spLocks/>
              </p:cNvSpPr>
              <p:nvPr/>
            </p:nvSpPr>
            <p:spPr bwMode="auto">
              <a:xfrm>
                <a:off x="3942" y="3711"/>
                <a:ext cx="12" cy="3"/>
              </a:xfrm>
              <a:custGeom>
                <a:avLst/>
                <a:gdLst>
                  <a:gd name="T0" fmla="*/ 10 w 12"/>
                  <a:gd name="T1" fmla="*/ 3 h 3"/>
                  <a:gd name="T2" fmla="*/ 10 w 12"/>
                  <a:gd name="T3" fmla="*/ 3 h 3"/>
                  <a:gd name="T4" fmla="*/ 11 w 12"/>
                  <a:gd name="T5" fmla="*/ 3 h 3"/>
                  <a:gd name="T6" fmla="*/ 11 w 12"/>
                  <a:gd name="T7" fmla="*/ 2 h 3"/>
                  <a:gd name="T8" fmla="*/ 11 w 12"/>
                  <a:gd name="T9" fmla="*/ 2 h 3"/>
                  <a:gd name="T10" fmla="*/ 11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1 w 12"/>
                  <a:gd name="T23" fmla="*/ 0 h 3"/>
                  <a:gd name="T24" fmla="*/ 11 w 12"/>
                  <a:gd name="T25" fmla="*/ 0 h 3"/>
                  <a:gd name="T26" fmla="*/ 11 w 12"/>
                  <a:gd name="T27" fmla="*/ 0 h 3"/>
                  <a:gd name="T28" fmla="*/ 11 w 12"/>
                  <a:gd name="T29" fmla="*/ 0 h 3"/>
                  <a:gd name="T30" fmla="*/ 10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0"/>
                    </a:lnTo>
                    <a:lnTo>
                      <a:pt x="10"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22" name="Freeform 30"/>
              <p:cNvSpPr>
                <a:spLocks/>
              </p:cNvSpPr>
              <p:nvPr/>
            </p:nvSpPr>
            <p:spPr bwMode="auto">
              <a:xfrm>
                <a:off x="3957" y="3711"/>
                <a:ext cx="12" cy="3"/>
              </a:xfrm>
              <a:custGeom>
                <a:avLst/>
                <a:gdLst>
                  <a:gd name="T0" fmla="*/ 11 w 12"/>
                  <a:gd name="T1" fmla="*/ 3 h 3"/>
                  <a:gd name="T2" fmla="*/ 11 w 12"/>
                  <a:gd name="T3" fmla="*/ 3 h 3"/>
                  <a:gd name="T4" fmla="*/ 11 w 12"/>
                  <a:gd name="T5" fmla="*/ 3 h 3"/>
                  <a:gd name="T6" fmla="*/ 11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1" y="2"/>
                    </a:lnTo>
                    <a:lnTo>
                      <a:pt x="12" y="2"/>
                    </a:lnTo>
                    <a:lnTo>
                      <a:pt x="12" y="1"/>
                    </a:lnTo>
                    <a:lnTo>
                      <a:pt x="12" y="0"/>
                    </a:lnTo>
                    <a:lnTo>
                      <a:pt x="11"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23" name="Freeform 31"/>
              <p:cNvSpPr>
                <a:spLocks/>
              </p:cNvSpPr>
              <p:nvPr/>
            </p:nvSpPr>
            <p:spPr bwMode="auto">
              <a:xfrm>
                <a:off x="3972" y="3711"/>
                <a:ext cx="12" cy="3"/>
              </a:xfrm>
              <a:custGeom>
                <a:avLst/>
                <a:gdLst>
                  <a:gd name="T0" fmla="*/ 11 w 12"/>
                  <a:gd name="T1" fmla="*/ 3 h 3"/>
                  <a:gd name="T2" fmla="*/ 11 w 12"/>
                  <a:gd name="T3" fmla="*/ 3 h 3"/>
                  <a:gd name="T4" fmla="*/ 11 w 12"/>
                  <a:gd name="T5" fmla="*/ 3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1 w 12"/>
                  <a:gd name="T57" fmla="*/ 2 h 3"/>
                  <a:gd name="T58" fmla="*/ 1 w 12"/>
                  <a:gd name="T59" fmla="*/ 2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24" name="Freeform 32"/>
              <p:cNvSpPr>
                <a:spLocks/>
              </p:cNvSpPr>
              <p:nvPr/>
            </p:nvSpPr>
            <p:spPr bwMode="auto">
              <a:xfrm>
                <a:off x="3988" y="3711"/>
                <a:ext cx="12" cy="3"/>
              </a:xfrm>
              <a:custGeom>
                <a:avLst/>
                <a:gdLst>
                  <a:gd name="T0" fmla="*/ 10 w 12"/>
                  <a:gd name="T1" fmla="*/ 3 h 3"/>
                  <a:gd name="T2" fmla="*/ 11 w 12"/>
                  <a:gd name="T3" fmla="*/ 3 h 3"/>
                  <a:gd name="T4" fmla="*/ 11 w 12"/>
                  <a:gd name="T5" fmla="*/ 3 h 3"/>
                  <a:gd name="T6" fmla="*/ 11 w 12"/>
                  <a:gd name="T7" fmla="*/ 2 h 3"/>
                  <a:gd name="T8" fmla="*/ 11 w 12"/>
                  <a:gd name="T9" fmla="*/ 2 h 3"/>
                  <a:gd name="T10" fmla="*/ 11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1 w 12"/>
                  <a:gd name="T23" fmla="*/ 0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25" name="Freeform 33"/>
              <p:cNvSpPr>
                <a:spLocks/>
              </p:cNvSpPr>
              <p:nvPr/>
            </p:nvSpPr>
            <p:spPr bwMode="auto">
              <a:xfrm>
                <a:off x="4003" y="3711"/>
                <a:ext cx="12" cy="3"/>
              </a:xfrm>
              <a:custGeom>
                <a:avLst/>
                <a:gdLst>
                  <a:gd name="T0" fmla="*/ 11 w 12"/>
                  <a:gd name="T1" fmla="*/ 3 h 3"/>
                  <a:gd name="T2" fmla="*/ 11 w 12"/>
                  <a:gd name="T3" fmla="*/ 3 h 3"/>
                  <a:gd name="T4" fmla="*/ 11 w 12"/>
                  <a:gd name="T5" fmla="*/ 3 h 3"/>
                  <a:gd name="T6" fmla="*/ 11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1" y="2"/>
                    </a:lnTo>
                    <a:lnTo>
                      <a:pt x="12" y="2"/>
                    </a:lnTo>
                    <a:lnTo>
                      <a:pt x="12" y="1"/>
                    </a:lnTo>
                    <a:lnTo>
                      <a:pt x="12" y="0"/>
                    </a:lnTo>
                    <a:lnTo>
                      <a:pt x="11"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26" name="Freeform 34"/>
              <p:cNvSpPr>
                <a:spLocks/>
              </p:cNvSpPr>
              <p:nvPr/>
            </p:nvSpPr>
            <p:spPr bwMode="auto">
              <a:xfrm>
                <a:off x="4018" y="3711"/>
                <a:ext cx="12" cy="3"/>
              </a:xfrm>
              <a:custGeom>
                <a:avLst/>
                <a:gdLst>
                  <a:gd name="T0" fmla="*/ 11 w 12"/>
                  <a:gd name="T1" fmla="*/ 3 h 3"/>
                  <a:gd name="T2" fmla="*/ 11 w 12"/>
                  <a:gd name="T3" fmla="*/ 3 h 3"/>
                  <a:gd name="T4" fmla="*/ 11 w 12"/>
                  <a:gd name="T5" fmla="*/ 3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1 w 12"/>
                  <a:gd name="T57" fmla="*/ 2 h 3"/>
                  <a:gd name="T58" fmla="*/ 1 w 12"/>
                  <a:gd name="T59" fmla="*/ 2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27" name="Freeform 35"/>
              <p:cNvSpPr>
                <a:spLocks/>
              </p:cNvSpPr>
              <p:nvPr/>
            </p:nvSpPr>
            <p:spPr bwMode="auto">
              <a:xfrm>
                <a:off x="4034" y="3711"/>
                <a:ext cx="12" cy="3"/>
              </a:xfrm>
              <a:custGeom>
                <a:avLst/>
                <a:gdLst>
                  <a:gd name="T0" fmla="*/ 10 w 12"/>
                  <a:gd name="T1" fmla="*/ 3 h 3"/>
                  <a:gd name="T2" fmla="*/ 11 w 12"/>
                  <a:gd name="T3" fmla="*/ 3 h 3"/>
                  <a:gd name="T4" fmla="*/ 11 w 12"/>
                  <a:gd name="T5" fmla="*/ 3 h 3"/>
                  <a:gd name="T6" fmla="*/ 11 w 12"/>
                  <a:gd name="T7" fmla="*/ 2 h 3"/>
                  <a:gd name="T8" fmla="*/ 11 w 12"/>
                  <a:gd name="T9" fmla="*/ 2 h 3"/>
                  <a:gd name="T10" fmla="*/ 11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1 w 12"/>
                  <a:gd name="T23" fmla="*/ 0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28" name="Freeform 36"/>
              <p:cNvSpPr>
                <a:spLocks/>
              </p:cNvSpPr>
              <p:nvPr/>
            </p:nvSpPr>
            <p:spPr bwMode="auto">
              <a:xfrm>
                <a:off x="4049" y="3711"/>
                <a:ext cx="12" cy="3"/>
              </a:xfrm>
              <a:custGeom>
                <a:avLst/>
                <a:gdLst>
                  <a:gd name="T0" fmla="*/ 11 w 12"/>
                  <a:gd name="T1" fmla="*/ 3 h 3"/>
                  <a:gd name="T2" fmla="*/ 11 w 12"/>
                  <a:gd name="T3" fmla="*/ 3 h 3"/>
                  <a:gd name="T4" fmla="*/ 11 w 12"/>
                  <a:gd name="T5" fmla="*/ 3 h 3"/>
                  <a:gd name="T6" fmla="*/ 11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1 w 12"/>
                  <a:gd name="T59" fmla="*/ 2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1" y="2"/>
                    </a:lnTo>
                    <a:lnTo>
                      <a:pt x="12" y="2"/>
                    </a:lnTo>
                    <a:lnTo>
                      <a:pt x="12" y="1"/>
                    </a:lnTo>
                    <a:lnTo>
                      <a:pt x="12" y="0"/>
                    </a:lnTo>
                    <a:lnTo>
                      <a:pt x="11"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29" name="Freeform 37"/>
              <p:cNvSpPr>
                <a:spLocks/>
              </p:cNvSpPr>
              <p:nvPr/>
            </p:nvSpPr>
            <p:spPr bwMode="auto">
              <a:xfrm>
                <a:off x="4064" y="3711"/>
                <a:ext cx="12" cy="3"/>
              </a:xfrm>
              <a:custGeom>
                <a:avLst/>
                <a:gdLst>
                  <a:gd name="T0" fmla="*/ 11 w 12"/>
                  <a:gd name="T1" fmla="*/ 3 h 3"/>
                  <a:gd name="T2" fmla="*/ 11 w 12"/>
                  <a:gd name="T3" fmla="*/ 3 h 3"/>
                  <a:gd name="T4" fmla="*/ 12 w 12"/>
                  <a:gd name="T5" fmla="*/ 3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2 w 12"/>
                  <a:gd name="T27" fmla="*/ 0 h 3"/>
                  <a:gd name="T28" fmla="*/ 12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1 w 12"/>
                  <a:gd name="T57" fmla="*/ 2 h 3"/>
                  <a:gd name="T58" fmla="*/ 1 w 12"/>
                  <a:gd name="T59" fmla="*/ 2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30" name="Freeform 38"/>
              <p:cNvSpPr>
                <a:spLocks/>
              </p:cNvSpPr>
              <p:nvPr/>
            </p:nvSpPr>
            <p:spPr bwMode="auto">
              <a:xfrm>
                <a:off x="4084" y="3711"/>
                <a:ext cx="7" cy="3"/>
              </a:xfrm>
              <a:custGeom>
                <a:avLst/>
                <a:gdLst>
                  <a:gd name="T0" fmla="*/ 5 w 7"/>
                  <a:gd name="T1" fmla="*/ 3 h 3"/>
                  <a:gd name="T2" fmla="*/ 6 w 7"/>
                  <a:gd name="T3" fmla="*/ 3 h 3"/>
                  <a:gd name="T4" fmla="*/ 6 w 7"/>
                  <a:gd name="T5" fmla="*/ 3 h 3"/>
                  <a:gd name="T6" fmla="*/ 6 w 7"/>
                  <a:gd name="T7" fmla="*/ 2 h 3"/>
                  <a:gd name="T8" fmla="*/ 7 w 7"/>
                  <a:gd name="T9" fmla="*/ 2 h 3"/>
                  <a:gd name="T10" fmla="*/ 7 w 7"/>
                  <a:gd name="T11" fmla="*/ 2 h 3"/>
                  <a:gd name="T12" fmla="*/ 7 w 7"/>
                  <a:gd name="T13" fmla="*/ 2 h 3"/>
                  <a:gd name="T14" fmla="*/ 7 w 7"/>
                  <a:gd name="T15" fmla="*/ 1 h 3"/>
                  <a:gd name="T16" fmla="*/ 7 w 7"/>
                  <a:gd name="T17" fmla="*/ 1 h 3"/>
                  <a:gd name="T18" fmla="*/ 7 w 7"/>
                  <a:gd name="T19" fmla="*/ 1 h 3"/>
                  <a:gd name="T20" fmla="*/ 7 w 7"/>
                  <a:gd name="T21" fmla="*/ 1 h 3"/>
                  <a:gd name="T22" fmla="*/ 7 w 7"/>
                  <a:gd name="T23" fmla="*/ 0 h 3"/>
                  <a:gd name="T24" fmla="*/ 7 w 7"/>
                  <a:gd name="T25" fmla="*/ 0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1 w 7"/>
                  <a:gd name="T39" fmla="*/ 0 h 3"/>
                  <a:gd name="T40" fmla="*/ 0 w 7"/>
                  <a:gd name="T41" fmla="*/ 0 h 3"/>
                  <a:gd name="T42" fmla="*/ 0 w 7"/>
                  <a:gd name="T43" fmla="*/ 0 h 3"/>
                  <a:gd name="T44" fmla="*/ 0 w 7"/>
                  <a:gd name="T45" fmla="*/ 0 h 3"/>
                  <a:gd name="T46" fmla="*/ 0 w 7"/>
                  <a:gd name="T47" fmla="*/ 1 h 3"/>
                  <a:gd name="T48" fmla="*/ 0 w 7"/>
                  <a:gd name="T49" fmla="*/ 1 h 3"/>
                  <a:gd name="T50" fmla="*/ 0 w 7"/>
                  <a:gd name="T51" fmla="*/ 1 h 3"/>
                  <a:gd name="T52" fmla="*/ 0 w 7"/>
                  <a:gd name="T53" fmla="*/ 2 h 3"/>
                  <a:gd name="T54" fmla="*/ 0 w 7"/>
                  <a:gd name="T55" fmla="*/ 2 h 3"/>
                  <a:gd name="T56" fmla="*/ 0 w 7"/>
                  <a:gd name="T57" fmla="*/ 2 h 3"/>
                  <a:gd name="T58" fmla="*/ 0 w 7"/>
                  <a:gd name="T59" fmla="*/ 2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6" y="2"/>
                    </a:lnTo>
                    <a:lnTo>
                      <a:pt x="7" y="2"/>
                    </a:lnTo>
                    <a:lnTo>
                      <a:pt x="7" y="1"/>
                    </a:lnTo>
                    <a:lnTo>
                      <a:pt x="7" y="0"/>
                    </a:lnTo>
                    <a:lnTo>
                      <a:pt x="6" y="0"/>
                    </a:lnTo>
                    <a:lnTo>
                      <a:pt x="5" y="0"/>
                    </a:lnTo>
                    <a:lnTo>
                      <a:pt x="1" y="0"/>
                    </a:lnTo>
                    <a:lnTo>
                      <a:pt x="0" y="0"/>
                    </a:lnTo>
                    <a:lnTo>
                      <a:pt x="0" y="1"/>
                    </a:lnTo>
                    <a:lnTo>
                      <a:pt x="0"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31" name="Freeform 39"/>
              <p:cNvSpPr>
                <a:spLocks/>
              </p:cNvSpPr>
              <p:nvPr/>
            </p:nvSpPr>
            <p:spPr bwMode="auto">
              <a:xfrm>
                <a:off x="4094" y="3711"/>
                <a:ext cx="7" cy="3"/>
              </a:xfrm>
              <a:custGeom>
                <a:avLst/>
                <a:gdLst>
                  <a:gd name="T0" fmla="*/ 6 w 7"/>
                  <a:gd name="T1" fmla="*/ 3 h 3"/>
                  <a:gd name="T2" fmla="*/ 6 w 7"/>
                  <a:gd name="T3" fmla="*/ 3 h 3"/>
                  <a:gd name="T4" fmla="*/ 6 w 7"/>
                  <a:gd name="T5" fmla="*/ 3 h 3"/>
                  <a:gd name="T6" fmla="*/ 7 w 7"/>
                  <a:gd name="T7" fmla="*/ 2 h 3"/>
                  <a:gd name="T8" fmla="*/ 7 w 7"/>
                  <a:gd name="T9" fmla="*/ 2 h 3"/>
                  <a:gd name="T10" fmla="*/ 7 w 7"/>
                  <a:gd name="T11" fmla="*/ 2 h 3"/>
                  <a:gd name="T12" fmla="*/ 7 w 7"/>
                  <a:gd name="T13" fmla="*/ 2 h 3"/>
                  <a:gd name="T14" fmla="*/ 7 w 7"/>
                  <a:gd name="T15" fmla="*/ 1 h 3"/>
                  <a:gd name="T16" fmla="*/ 7 w 7"/>
                  <a:gd name="T17" fmla="*/ 1 h 3"/>
                  <a:gd name="T18" fmla="*/ 7 w 7"/>
                  <a:gd name="T19" fmla="*/ 1 h 3"/>
                  <a:gd name="T20" fmla="*/ 7 w 7"/>
                  <a:gd name="T21" fmla="*/ 1 h 3"/>
                  <a:gd name="T22" fmla="*/ 7 w 7"/>
                  <a:gd name="T23" fmla="*/ 0 h 3"/>
                  <a:gd name="T24" fmla="*/ 7 w 7"/>
                  <a:gd name="T25" fmla="*/ 0 h 3"/>
                  <a:gd name="T26" fmla="*/ 7 w 7"/>
                  <a:gd name="T27" fmla="*/ 0 h 3"/>
                  <a:gd name="T28" fmla="*/ 6 w 7"/>
                  <a:gd name="T29" fmla="*/ 0 h 3"/>
                  <a:gd name="T30" fmla="*/ 6 w 7"/>
                  <a:gd name="T31" fmla="*/ 0 h 3"/>
                  <a:gd name="T32" fmla="*/ 6 w 7"/>
                  <a:gd name="T33" fmla="*/ 0 h 3"/>
                  <a:gd name="T34" fmla="*/ 2 w 7"/>
                  <a:gd name="T35" fmla="*/ 0 h 3"/>
                  <a:gd name="T36" fmla="*/ 1 w 7"/>
                  <a:gd name="T37" fmla="*/ 0 h 3"/>
                  <a:gd name="T38" fmla="*/ 1 w 7"/>
                  <a:gd name="T39" fmla="*/ 0 h 3"/>
                  <a:gd name="T40" fmla="*/ 1 w 7"/>
                  <a:gd name="T41" fmla="*/ 0 h 3"/>
                  <a:gd name="T42" fmla="*/ 1 w 7"/>
                  <a:gd name="T43" fmla="*/ 0 h 3"/>
                  <a:gd name="T44" fmla="*/ 0 w 7"/>
                  <a:gd name="T45" fmla="*/ 0 h 3"/>
                  <a:gd name="T46" fmla="*/ 0 w 7"/>
                  <a:gd name="T47" fmla="*/ 1 h 3"/>
                  <a:gd name="T48" fmla="*/ 0 w 7"/>
                  <a:gd name="T49" fmla="*/ 1 h 3"/>
                  <a:gd name="T50" fmla="*/ 0 w 7"/>
                  <a:gd name="T51" fmla="*/ 1 h 3"/>
                  <a:gd name="T52" fmla="*/ 0 w 7"/>
                  <a:gd name="T53" fmla="*/ 2 h 3"/>
                  <a:gd name="T54" fmla="*/ 0 w 7"/>
                  <a:gd name="T55" fmla="*/ 2 h 3"/>
                  <a:gd name="T56" fmla="*/ 1 w 7"/>
                  <a:gd name="T57" fmla="*/ 2 h 3"/>
                  <a:gd name="T58" fmla="*/ 1 w 7"/>
                  <a:gd name="T59" fmla="*/ 2 h 3"/>
                  <a:gd name="T60" fmla="*/ 1 w 7"/>
                  <a:gd name="T61" fmla="*/ 3 h 3"/>
                  <a:gd name="T62" fmla="*/ 1 w 7"/>
                  <a:gd name="T63" fmla="*/ 3 h 3"/>
                  <a:gd name="T64" fmla="*/ 2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7" y="0"/>
                    </a:lnTo>
                    <a:lnTo>
                      <a:pt x="6" y="0"/>
                    </a:lnTo>
                    <a:lnTo>
                      <a:pt x="2" y="0"/>
                    </a:lnTo>
                    <a:lnTo>
                      <a:pt x="1" y="0"/>
                    </a:lnTo>
                    <a:lnTo>
                      <a:pt x="0" y="0"/>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32" name="Freeform 40"/>
              <p:cNvSpPr>
                <a:spLocks/>
              </p:cNvSpPr>
              <p:nvPr/>
            </p:nvSpPr>
            <p:spPr bwMode="auto">
              <a:xfrm>
                <a:off x="3941" y="3717"/>
                <a:ext cx="12" cy="3"/>
              </a:xfrm>
              <a:custGeom>
                <a:avLst/>
                <a:gdLst>
                  <a:gd name="T0" fmla="*/ 10 w 12"/>
                  <a:gd name="T1" fmla="*/ 3 h 3"/>
                  <a:gd name="T2" fmla="*/ 11 w 12"/>
                  <a:gd name="T3" fmla="*/ 3 h 3"/>
                  <a:gd name="T4" fmla="*/ 11 w 12"/>
                  <a:gd name="T5" fmla="*/ 3 h 3"/>
                  <a:gd name="T6" fmla="*/ 11 w 12"/>
                  <a:gd name="T7" fmla="*/ 2 h 3"/>
                  <a:gd name="T8" fmla="*/ 11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0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33" name="Freeform 41"/>
              <p:cNvSpPr>
                <a:spLocks/>
              </p:cNvSpPr>
              <p:nvPr/>
            </p:nvSpPr>
            <p:spPr bwMode="auto">
              <a:xfrm>
                <a:off x="3956" y="3717"/>
                <a:ext cx="12" cy="3"/>
              </a:xfrm>
              <a:custGeom>
                <a:avLst/>
                <a:gdLst>
                  <a:gd name="T0" fmla="*/ 11 w 12"/>
                  <a:gd name="T1" fmla="*/ 3 h 3"/>
                  <a:gd name="T2" fmla="*/ 11 w 12"/>
                  <a:gd name="T3" fmla="*/ 3 h 3"/>
                  <a:gd name="T4" fmla="*/ 11 w 12"/>
                  <a:gd name="T5" fmla="*/ 3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1 w 12"/>
                  <a:gd name="T59" fmla="*/ 2 h 3"/>
                  <a:gd name="T60" fmla="*/ 1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1" y="2"/>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34" name="Freeform 42"/>
              <p:cNvSpPr>
                <a:spLocks/>
              </p:cNvSpPr>
              <p:nvPr/>
            </p:nvSpPr>
            <p:spPr bwMode="auto">
              <a:xfrm>
                <a:off x="3971" y="3717"/>
                <a:ext cx="13" cy="3"/>
              </a:xfrm>
              <a:custGeom>
                <a:avLst/>
                <a:gdLst>
                  <a:gd name="T0" fmla="*/ 11 w 13"/>
                  <a:gd name="T1" fmla="*/ 3 h 3"/>
                  <a:gd name="T2" fmla="*/ 11 w 13"/>
                  <a:gd name="T3" fmla="*/ 3 h 3"/>
                  <a:gd name="T4" fmla="*/ 12 w 13"/>
                  <a:gd name="T5" fmla="*/ 3 h 3"/>
                  <a:gd name="T6" fmla="*/ 12 w 13"/>
                  <a:gd name="T7" fmla="*/ 2 h 3"/>
                  <a:gd name="T8" fmla="*/ 12 w 13"/>
                  <a:gd name="T9" fmla="*/ 2 h 3"/>
                  <a:gd name="T10" fmla="*/ 12 w 13"/>
                  <a:gd name="T11" fmla="*/ 2 h 3"/>
                  <a:gd name="T12" fmla="*/ 13 w 13"/>
                  <a:gd name="T13" fmla="*/ 2 h 3"/>
                  <a:gd name="T14" fmla="*/ 13 w 13"/>
                  <a:gd name="T15" fmla="*/ 1 h 3"/>
                  <a:gd name="T16" fmla="*/ 13 w 13"/>
                  <a:gd name="T17" fmla="*/ 1 h 3"/>
                  <a:gd name="T18" fmla="*/ 13 w 13"/>
                  <a:gd name="T19" fmla="*/ 1 h 3"/>
                  <a:gd name="T20" fmla="*/ 13 w 13"/>
                  <a:gd name="T21" fmla="*/ 1 h 3"/>
                  <a:gd name="T22" fmla="*/ 12 w 13"/>
                  <a:gd name="T23" fmla="*/ 0 h 3"/>
                  <a:gd name="T24" fmla="*/ 12 w 13"/>
                  <a:gd name="T25" fmla="*/ 0 h 3"/>
                  <a:gd name="T26" fmla="*/ 12 w 13"/>
                  <a:gd name="T27" fmla="*/ 0 h 3"/>
                  <a:gd name="T28" fmla="*/ 12 w 13"/>
                  <a:gd name="T29" fmla="*/ 0 h 3"/>
                  <a:gd name="T30" fmla="*/ 11 w 13"/>
                  <a:gd name="T31" fmla="*/ 0 h 3"/>
                  <a:gd name="T32" fmla="*/ 11 w 13"/>
                  <a:gd name="T33" fmla="*/ 0 h 3"/>
                  <a:gd name="T34" fmla="*/ 2 w 13"/>
                  <a:gd name="T35" fmla="*/ 0 h 3"/>
                  <a:gd name="T36" fmla="*/ 2 w 13"/>
                  <a:gd name="T37" fmla="*/ 0 h 3"/>
                  <a:gd name="T38" fmla="*/ 1 w 13"/>
                  <a:gd name="T39" fmla="*/ 0 h 3"/>
                  <a:gd name="T40" fmla="*/ 1 w 13"/>
                  <a:gd name="T41" fmla="*/ 0 h 3"/>
                  <a:gd name="T42" fmla="*/ 1 w 13"/>
                  <a:gd name="T43" fmla="*/ 0 h 3"/>
                  <a:gd name="T44" fmla="*/ 1 w 13"/>
                  <a:gd name="T45" fmla="*/ 0 h 3"/>
                  <a:gd name="T46" fmla="*/ 1 w 13"/>
                  <a:gd name="T47" fmla="*/ 1 h 3"/>
                  <a:gd name="T48" fmla="*/ 1 w 13"/>
                  <a:gd name="T49" fmla="*/ 1 h 3"/>
                  <a:gd name="T50" fmla="*/ 1 w 13"/>
                  <a:gd name="T51" fmla="*/ 1 h 3"/>
                  <a:gd name="T52" fmla="*/ 1 w 13"/>
                  <a:gd name="T53" fmla="*/ 2 h 3"/>
                  <a:gd name="T54" fmla="*/ 1 w 13"/>
                  <a:gd name="T55" fmla="*/ 2 h 3"/>
                  <a:gd name="T56" fmla="*/ 1 w 13"/>
                  <a:gd name="T57" fmla="*/ 2 h 3"/>
                  <a:gd name="T58" fmla="*/ 1 w 13"/>
                  <a:gd name="T59" fmla="*/ 2 h 3"/>
                  <a:gd name="T60" fmla="*/ 1 w 13"/>
                  <a:gd name="T61" fmla="*/ 2 h 3"/>
                  <a:gd name="T62" fmla="*/ 2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2"/>
                    </a:lnTo>
                    <a:lnTo>
                      <a:pt x="13" y="1"/>
                    </a:lnTo>
                    <a:lnTo>
                      <a:pt x="12" y="0"/>
                    </a:lnTo>
                    <a:lnTo>
                      <a:pt x="11" y="0"/>
                    </a:lnTo>
                    <a:lnTo>
                      <a:pt x="2" y="0"/>
                    </a:lnTo>
                    <a:lnTo>
                      <a:pt x="1" y="0"/>
                    </a:lnTo>
                    <a:lnTo>
                      <a:pt x="1" y="1"/>
                    </a:lnTo>
                    <a:lnTo>
                      <a:pt x="0" y="1"/>
                    </a:lnTo>
                    <a:lnTo>
                      <a:pt x="1" y="1"/>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35" name="Freeform 43"/>
              <p:cNvSpPr>
                <a:spLocks/>
              </p:cNvSpPr>
              <p:nvPr/>
            </p:nvSpPr>
            <p:spPr bwMode="auto">
              <a:xfrm>
                <a:off x="3987" y="3717"/>
                <a:ext cx="12" cy="3"/>
              </a:xfrm>
              <a:custGeom>
                <a:avLst/>
                <a:gdLst>
                  <a:gd name="T0" fmla="*/ 11 w 12"/>
                  <a:gd name="T1" fmla="*/ 3 h 3"/>
                  <a:gd name="T2" fmla="*/ 11 w 12"/>
                  <a:gd name="T3" fmla="*/ 3 h 3"/>
                  <a:gd name="T4" fmla="*/ 11 w 12"/>
                  <a:gd name="T5" fmla="*/ 3 h 3"/>
                  <a:gd name="T6" fmla="*/ 11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1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1" y="2"/>
                    </a:lnTo>
                    <a:lnTo>
                      <a:pt x="12" y="2"/>
                    </a:lnTo>
                    <a:lnTo>
                      <a:pt x="12" y="1"/>
                    </a:lnTo>
                    <a:lnTo>
                      <a:pt x="12" y="0"/>
                    </a:lnTo>
                    <a:lnTo>
                      <a:pt x="11"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36" name="Freeform 44"/>
              <p:cNvSpPr>
                <a:spLocks/>
              </p:cNvSpPr>
              <p:nvPr/>
            </p:nvSpPr>
            <p:spPr bwMode="auto">
              <a:xfrm>
                <a:off x="4002" y="3717"/>
                <a:ext cx="13" cy="3"/>
              </a:xfrm>
              <a:custGeom>
                <a:avLst/>
                <a:gdLst>
                  <a:gd name="T0" fmla="*/ 11 w 13"/>
                  <a:gd name="T1" fmla="*/ 3 h 3"/>
                  <a:gd name="T2" fmla="*/ 11 w 13"/>
                  <a:gd name="T3" fmla="*/ 3 h 3"/>
                  <a:gd name="T4" fmla="*/ 12 w 13"/>
                  <a:gd name="T5" fmla="*/ 3 h 3"/>
                  <a:gd name="T6" fmla="*/ 12 w 13"/>
                  <a:gd name="T7" fmla="*/ 2 h 3"/>
                  <a:gd name="T8" fmla="*/ 12 w 13"/>
                  <a:gd name="T9" fmla="*/ 2 h 3"/>
                  <a:gd name="T10" fmla="*/ 12 w 13"/>
                  <a:gd name="T11" fmla="*/ 2 h 3"/>
                  <a:gd name="T12" fmla="*/ 12 w 13"/>
                  <a:gd name="T13" fmla="*/ 2 h 3"/>
                  <a:gd name="T14" fmla="*/ 13 w 13"/>
                  <a:gd name="T15" fmla="*/ 1 h 3"/>
                  <a:gd name="T16" fmla="*/ 13 w 13"/>
                  <a:gd name="T17" fmla="*/ 1 h 3"/>
                  <a:gd name="T18" fmla="*/ 13 w 13"/>
                  <a:gd name="T19" fmla="*/ 1 h 3"/>
                  <a:gd name="T20" fmla="*/ 12 w 13"/>
                  <a:gd name="T21" fmla="*/ 1 h 3"/>
                  <a:gd name="T22" fmla="*/ 12 w 13"/>
                  <a:gd name="T23" fmla="*/ 0 h 3"/>
                  <a:gd name="T24" fmla="*/ 12 w 13"/>
                  <a:gd name="T25" fmla="*/ 0 h 3"/>
                  <a:gd name="T26" fmla="*/ 12 w 13"/>
                  <a:gd name="T27" fmla="*/ 0 h 3"/>
                  <a:gd name="T28" fmla="*/ 12 w 13"/>
                  <a:gd name="T29" fmla="*/ 0 h 3"/>
                  <a:gd name="T30" fmla="*/ 11 w 13"/>
                  <a:gd name="T31" fmla="*/ 0 h 3"/>
                  <a:gd name="T32" fmla="*/ 11 w 13"/>
                  <a:gd name="T33" fmla="*/ 0 h 3"/>
                  <a:gd name="T34" fmla="*/ 2 w 13"/>
                  <a:gd name="T35" fmla="*/ 0 h 3"/>
                  <a:gd name="T36" fmla="*/ 1 w 13"/>
                  <a:gd name="T37" fmla="*/ 0 h 3"/>
                  <a:gd name="T38" fmla="*/ 1 w 13"/>
                  <a:gd name="T39" fmla="*/ 0 h 3"/>
                  <a:gd name="T40" fmla="*/ 1 w 13"/>
                  <a:gd name="T41" fmla="*/ 0 h 3"/>
                  <a:gd name="T42" fmla="*/ 1 w 13"/>
                  <a:gd name="T43" fmla="*/ 0 h 3"/>
                  <a:gd name="T44" fmla="*/ 1 w 13"/>
                  <a:gd name="T45" fmla="*/ 0 h 3"/>
                  <a:gd name="T46" fmla="*/ 0 w 13"/>
                  <a:gd name="T47" fmla="*/ 1 h 3"/>
                  <a:gd name="T48" fmla="*/ 0 w 13"/>
                  <a:gd name="T49" fmla="*/ 1 h 3"/>
                  <a:gd name="T50" fmla="*/ 0 w 13"/>
                  <a:gd name="T51" fmla="*/ 1 h 3"/>
                  <a:gd name="T52" fmla="*/ 0 w 13"/>
                  <a:gd name="T53" fmla="*/ 2 h 3"/>
                  <a:gd name="T54" fmla="*/ 1 w 13"/>
                  <a:gd name="T55" fmla="*/ 2 h 3"/>
                  <a:gd name="T56" fmla="*/ 1 w 13"/>
                  <a:gd name="T57" fmla="*/ 2 h 3"/>
                  <a:gd name="T58" fmla="*/ 1 w 13"/>
                  <a:gd name="T59" fmla="*/ 2 h 3"/>
                  <a:gd name="T60" fmla="*/ 1 w 13"/>
                  <a:gd name="T61" fmla="*/ 2 h 3"/>
                  <a:gd name="T62" fmla="*/ 1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1"/>
                    </a:lnTo>
                    <a:lnTo>
                      <a:pt x="12" y="1"/>
                    </a:lnTo>
                    <a:lnTo>
                      <a:pt x="12" y="0"/>
                    </a:lnTo>
                    <a:lnTo>
                      <a:pt x="11" y="0"/>
                    </a:lnTo>
                    <a:lnTo>
                      <a:pt x="2" y="0"/>
                    </a:lnTo>
                    <a:lnTo>
                      <a:pt x="1" y="0"/>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37" name="Freeform 45"/>
              <p:cNvSpPr>
                <a:spLocks/>
              </p:cNvSpPr>
              <p:nvPr/>
            </p:nvSpPr>
            <p:spPr bwMode="auto">
              <a:xfrm>
                <a:off x="4018" y="3717"/>
                <a:ext cx="12" cy="3"/>
              </a:xfrm>
              <a:custGeom>
                <a:avLst/>
                <a:gdLst>
                  <a:gd name="T0" fmla="*/ 10 w 12"/>
                  <a:gd name="T1" fmla="*/ 3 h 3"/>
                  <a:gd name="T2" fmla="*/ 11 w 12"/>
                  <a:gd name="T3" fmla="*/ 3 h 3"/>
                  <a:gd name="T4" fmla="*/ 11 w 12"/>
                  <a:gd name="T5" fmla="*/ 3 h 3"/>
                  <a:gd name="T6" fmla="*/ 11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1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38" name="Freeform 46"/>
              <p:cNvSpPr>
                <a:spLocks/>
              </p:cNvSpPr>
              <p:nvPr/>
            </p:nvSpPr>
            <p:spPr bwMode="auto">
              <a:xfrm>
                <a:off x="4033" y="3717"/>
                <a:ext cx="12" cy="3"/>
              </a:xfrm>
              <a:custGeom>
                <a:avLst/>
                <a:gdLst>
                  <a:gd name="T0" fmla="*/ 11 w 12"/>
                  <a:gd name="T1" fmla="*/ 3 h 3"/>
                  <a:gd name="T2" fmla="*/ 11 w 12"/>
                  <a:gd name="T3" fmla="*/ 3 h 3"/>
                  <a:gd name="T4" fmla="*/ 11 w 12"/>
                  <a:gd name="T5" fmla="*/ 3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1 w 12"/>
                  <a:gd name="T57" fmla="*/ 2 h 3"/>
                  <a:gd name="T58" fmla="*/ 1 w 12"/>
                  <a:gd name="T59" fmla="*/ 2 h 3"/>
                  <a:gd name="T60" fmla="*/ 1 w 12"/>
                  <a:gd name="T61" fmla="*/ 2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39" name="Freeform 47"/>
              <p:cNvSpPr>
                <a:spLocks/>
              </p:cNvSpPr>
              <p:nvPr/>
            </p:nvSpPr>
            <p:spPr bwMode="auto">
              <a:xfrm>
                <a:off x="4049" y="3717"/>
                <a:ext cx="12" cy="3"/>
              </a:xfrm>
              <a:custGeom>
                <a:avLst/>
                <a:gdLst>
                  <a:gd name="T0" fmla="*/ 10 w 12"/>
                  <a:gd name="T1" fmla="*/ 3 h 3"/>
                  <a:gd name="T2" fmla="*/ 11 w 12"/>
                  <a:gd name="T3" fmla="*/ 3 h 3"/>
                  <a:gd name="T4" fmla="*/ 11 w 12"/>
                  <a:gd name="T5" fmla="*/ 3 h 3"/>
                  <a:gd name="T6" fmla="*/ 11 w 12"/>
                  <a:gd name="T7" fmla="*/ 2 h 3"/>
                  <a:gd name="T8" fmla="*/ 11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0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40" name="Freeform 48"/>
              <p:cNvSpPr>
                <a:spLocks/>
              </p:cNvSpPr>
              <p:nvPr/>
            </p:nvSpPr>
            <p:spPr bwMode="auto">
              <a:xfrm>
                <a:off x="4064" y="3717"/>
                <a:ext cx="12" cy="3"/>
              </a:xfrm>
              <a:custGeom>
                <a:avLst/>
                <a:gdLst>
                  <a:gd name="T0" fmla="*/ 11 w 12"/>
                  <a:gd name="T1" fmla="*/ 3 h 3"/>
                  <a:gd name="T2" fmla="*/ 11 w 12"/>
                  <a:gd name="T3" fmla="*/ 3 h 3"/>
                  <a:gd name="T4" fmla="*/ 11 w 12"/>
                  <a:gd name="T5" fmla="*/ 3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1 w 12"/>
                  <a:gd name="T59" fmla="*/ 2 h 3"/>
                  <a:gd name="T60" fmla="*/ 1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1" y="2"/>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41" name="Freeform 49"/>
              <p:cNvSpPr>
                <a:spLocks/>
              </p:cNvSpPr>
              <p:nvPr/>
            </p:nvSpPr>
            <p:spPr bwMode="auto">
              <a:xfrm>
                <a:off x="4085" y="3717"/>
                <a:ext cx="7" cy="3"/>
              </a:xfrm>
              <a:custGeom>
                <a:avLst/>
                <a:gdLst>
                  <a:gd name="T0" fmla="*/ 5 w 7"/>
                  <a:gd name="T1" fmla="*/ 3 h 3"/>
                  <a:gd name="T2" fmla="*/ 6 w 7"/>
                  <a:gd name="T3" fmla="*/ 3 h 3"/>
                  <a:gd name="T4" fmla="*/ 6 w 7"/>
                  <a:gd name="T5" fmla="*/ 3 h 3"/>
                  <a:gd name="T6" fmla="*/ 6 w 7"/>
                  <a:gd name="T7" fmla="*/ 2 h 3"/>
                  <a:gd name="T8" fmla="*/ 6 w 7"/>
                  <a:gd name="T9" fmla="*/ 2 h 3"/>
                  <a:gd name="T10" fmla="*/ 6 w 7"/>
                  <a:gd name="T11" fmla="*/ 2 h 3"/>
                  <a:gd name="T12" fmla="*/ 7 w 7"/>
                  <a:gd name="T13" fmla="*/ 2 h 3"/>
                  <a:gd name="T14" fmla="*/ 7 w 7"/>
                  <a:gd name="T15" fmla="*/ 2 h 3"/>
                  <a:gd name="T16" fmla="*/ 7 w 7"/>
                  <a:gd name="T17" fmla="*/ 1 h 3"/>
                  <a:gd name="T18" fmla="*/ 7 w 7"/>
                  <a:gd name="T19" fmla="*/ 1 h 3"/>
                  <a:gd name="T20" fmla="*/ 7 w 7"/>
                  <a:gd name="T21" fmla="*/ 1 h 3"/>
                  <a:gd name="T22" fmla="*/ 6 w 7"/>
                  <a:gd name="T23" fmla="*/ 0 h 3"/>
                  <a:gd name="T24" fmla="*/ 6 w 7"/>
                  <a:gd name="T25" fmla="*/ 0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0 w 7"/>
                  <a:gd name="T39" fmla="*/ 0 h 3"/>
                  <a:gd name="T40" fmla="*/ 0 w 7"/>
                  <a:gd name="T41" fmla="*/ 0 h 3"/>
                  <a:gd name="T42" fmla="*/ 0 w 7"/>
                  <a:gd name="T43" fmla="*/ 0 h 3"/>
                  <a:gd name="T44" fmla="*/ 0 w 7"/>
                  <a:gd name="T45" fmla="*/ 0 h 3"/>
                  <a:gd name="T46" fmla="*/ 0 w 7"/>
                  <a:gd name="T47" fmla="*/ 1 h 3"/>
                  <a:gd name="T48" fmla="*/ 0 w 7"/>
                  <a:gd name="T49" fmla="*/ 1 h 3"/>
                  <a:gd name="T50" fmla="*/ 0 w 7"/>
                  <a:gd name="T51" fmla="*/ 1 h 3"/>
                  <a:gd name="T52" fmla="*/ 0 w 7"/>
                  <a:gd name="T53" fmla="*/ 2 h 3"/>
                  <a:gd name="T54" fmla="*/ 0 w 7"/>
                  <a:gd name="T55" fmla="*/ 2 h 3"/>
                  <a:gd name="T56" fmla="*/ 0 w 7"/>
                  <a:gd name="T57" fmla="*/ 2 h 3"/>
                  <a:gd name="T58" fmla="*/ 0 w 7"/>
                  <a:gd name="T59" fmla="*/ 2 h 3"/>
                  <a:gd name="T60" fmla="*/ 0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6" y="2"/>
                    </a:lnTo>
                    <a:lnTo>
                      <a:pt x="7" y="2"/>
                    </a:lnTo>
                    <a:lnTo>
                      <a:pt x="7" y="1"/>
                    </a:lnTo>
                    <a:lnTo>
                      <a:pt x="7" y="0"/>
                    </a:lnTo>
                    <a:lnTo>
                      <a:pt x="6" y="0"/>
                    </a:lnTo>
                    <a:lnTo>
                      <a:pt x="5"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42" name="Freeform 50"/>
              <p:cNvSpPr>
                <a:spLocks/>
              </p:cNvSpPr>
              <p:nvPr/>
            </p:nvSpPr>
            <p:spPr bwMode="auto">
              <a:xfrm>
                <a:off x="4095" y="3717"/>
                <a:ext cx="7" cy="3"/>
              </a:xfrm>
              <a:custGeom>
                <a:avLst/>
                <a:gdLst>
                  <a:gd name="T0" fmla="*/ 6 w 7"/>
                  <a:gd name="T1" fmla="*/ 3 h 3"/>
                  <a:gd name="T2" fmla="*/ 6 w 7"/>
                  <a:gd name="T3" fmla="*/ 3 h 3"/>
                  <a:gd name="T4" fmla="*/ 6 w 7"/>
                  <a:gd name="T5" fmla="*/ 3 h 3"/>
                  <a:gd name="T6" fmla="*/ 7 w 7"/>
                  <a:gd name="T7" fmla="*/ 2 h 3"/>
                  <a:gd name="T8" fmla="*/ 7 w 7"/>
                  <a:gd name="T9" fmla="*/ 2 h 3"/>
                  <a:gd name="T10" fmla="*/ 7 w 7"/>
                  <a:gd name="T11" fmla="*/ 2 h 3"/>
                  <a:gd name="T12" fmla="*/ 7 w 7"/>
                  <a:gd name="T13" fmla="*/ 2 h 3"/>
                  <a:gd name="T14" fmla="*/ 7 w 7"/>
                  <a:gd name="T15" fmla="*/ 1 h 3"/>
                  <a:gd name="T16" fmla="*/ 7 w 7"/>
                  <a:gd name="T17" fmla="*/ 1 h 3"/>
                  <a:gd name="T18" fmla="*/ 7 w 7"/>
                  <a:gd name="T19" fmla="*/ 1 h 3"/>
                  <a:gd name="T20" fmla="*/ 7 w 7"/>
                  <a:gd name="T21" fmla="*/ 1 h 3"/>
                  <a:gd name="T22" fmla="*/ 7 w 7"/>
                  <a:gd name="T23" fmla="*/ 0 h 3"/>
                  <a:gd name="T24" fmla="*/ 7 w 7"/>
                  <a:gd name="T25" fmla="*/ 0 h 3"/>
                  <a:gd name="T26" fmla="*/ 7 w 7"/>
                  <a:gd name="T27" fmla="*/ 0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1 w 7"/>
                  <a:gd name="T41" fmla="*/ 0 h 3"/>
                  <a:gd name="T42" fmla="*/ 0 w 7"/>
                  <a:gd name="T43" fmla="*/ 0 h 3"/>
                  <a:gd name="T44" fmla="*/ 0 w 7"/>
                  <a:gd name="T45" fmla="*/ 0 h 3"/>
                  <a:gd name="T46" fmla="*/ 0 w 7"/>
                  <a:gd name="T47" fmla="*/ 1 h 3"/>
                  <a:gd name="T48" fmla="*/ 0 w 7"/>
                  <a:gd name="T49" fmla="*/ 1 h 3"/>
                  <a:gd name="T50" fmla="*/ 0 w 7"/>
                  <a:gd name="T51" fmla="*/ 1 h 3"/>
                  <a:gd name="T52" fmla="*/ 0 w 7"/>
                  <a:gd name="T53" fmla="*/ 2 h 3"/>
                  <a:gd name="T54" fmla="*/ 0 w 7"/>
                  <a:gd name="T55" fmla="*/ 2 h 3"/>
                  <a:gd name="T56" fmla="*/ 0 w 7"/>
                  <a:gd name="T57" fmla="*/ 2 h 3"/>
                  <a:gd name="T58" fmla="*/ 1 w 7"/>
                  <a:gd name="T59" fmla="*/ 2 h 3"/>
                  <a:gd name="T60" fmla="*/ 1 w 7"/>
                  <a:gd name="T61" fmla="*/ 2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6" y="3"/>
                    </a:lnTo>
                    <a:lnTo>
                      <a:pt x="6" y="2"/>
                    </a:lnTo>
                    <a:lnTo>
                      <a:pt x="7" y="2"/>
                    </a:lnTo>
                    <a:lnTo>
                      <a:pt x="7" y="1"/>
                    </a:lnTo>
                    <a:lnTo>
                      <a:pt x="7" y="0"/>
                    </a:lnTo>
                    <a:lnTo>
                      <a:pt x="6"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43" name="Freeform 51"/>
              <p:cNvSpPr>
                <a:spLocks/>
              </p:cNvSpPr>
              <p:nvPr/>
            </p:nvSpPr>
            <p:spPr bwMode="auto">
              <a:xfrm>
                <a:off x="3940" y="3723"/>
                <a:ext cx="12" cy="3"/>
              </a:xfrm>
              <a:custGeom>
                <a:avLst/>
                <a:gdLst>
                  <a:gd name="T0" fmla="*/ 11 w 12"/>
                  <a:gd name="T1" fmla="*/ 3 h 3"/>
                  <a:gd name="T2" fmla="*/ 11 w 12"/>
                  <a:gd name="T3" fmla="*/ 3 h 3"/>
                  <a:gd name="T4" fmla="*/ 11 w 12"/>
                  <a:gd name="T5" fmla="*/ 2 h 3"/>
                  <a:gd name="T6" fmla="*/ 11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0 h 3"/>
                  <a:gd name="T22" fmla="*/ 12 w 12"/>
                  <a:gd name="T23" fmla="*/ 0 h 3"/>
                  <a:gd name="T24" fmla="*/ 12 w 12"/>
                  <a:gd name="T25" fmla="*/ 0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1 w 12"/>
                  <a:gd name="T61" fmla="*/ 2 h 3"/>
                  <a:gd name="T62" fmla="*/ 1 w 12"/>
                  <a:gd name="T63" fmla="*/ 2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1" y="2"/>
                    </a:lnTo>
                    <a:lnTo>
                      <a:pt x="12" y="2"/>
                    </a:lnTo>
                    <a:lnTo>
                      <a:pt x="12" y="1"/>
                    </a:lnTo>
                    <a:lnTo>
                      <a:pt x="12" y="0"/>
                    </a:lnTo>
                    <a:lnTo>
                      <a:pt x="11"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44" name="Freeform 52"/>
              <p:cNvSpPr>
                <a:spLocks/>
              </p:cNvSpPr>
              <p:nvPr/>
            </p:nvSpPr>
            <p:spPr bwMode="auto">
              <a:xfrm>
                <a:off x="3955" y="3723"/>
                <a:ext cx="13" cy="3"/>
              </a:xfrm>
              <a:custGeom>
                <a:avLst/>
                <a:gdLst>
                  <a:gd name="T0" fmla="*/ 11 w 13"/>
                  <a:gd name="T1" fmla="*/ 3 h 3"/>
                  <a:gd name="T2" fmla="*/ 11 w 13"/>
                  <a:gd name="T3" fmla="*/ 3 h 3"/>
                  <a:gd name="T4" fmla="*/ 12 w 13"/>
                  <a:gd name="T5" fmla="*/ 2 h 3"/>
                  <a:gd name="T6" fmla="*/ 12 w 13"/>
                  <a:gd name="T7" fmla="*/ 2 h 3"/>
                  <a:gd name="T8" fmla="*/ 12 w 13"/>
                  <a:gd name="T9" fmla="*/ 2 h 3"/>
                  <a:gd name="T10" fmla="*/ 12 w 13"/>
                  <a:gd name="T11" fmla="*/ 2 h 3"/>
                  <a:gd name="T12" fmla="*/ 13 w 13"/>
                  <a:gd name="T13" fmla="*/ 2 h 3"/>
                  <a:gd name="T14" fmla="*/ 13 w 13"/>
                  <a:gd name="T15" fmla="*/ 1 h 3"/>
                  <a:gd name="T16" fmla="*/ 13 w 13"/>
                  <a:gd name="T17" fmla="*/ 1 h 3"/>
                  <a:gd name="T18" fmla="*/ 13 w 13"/>
                  <a:gd name="T19" fmla="*/ 1 h 3"/>
                  <a:gd name="T20" fmla="*/ 13 w 13"/>
                  <a:gd name="T21" fmla="*/ 0 h 3"/>
                  <a:gd name="T22" fmla="*/ 12 w 13"/>
                  <a:gd name="T23" fmla="*/ 0 h 3"/>
                  <a:gd name="T24" fmla="*/ 12 w 13"/>
                  <a:gd name="T25" fmla="*/ 0 h 3"/>
                  <a:gd name="T26" fmla="*/ 12 w 13"/>
                  <a:gd name="T27" fmla="*/ 0 h 3"/>
                  <a:gd name="T28" fmla="*/ 12 w 13"/>
                  <a:gd name="T29" fmla="*/ 0 h 3"/>
                  <a:gd name="T30" fmla="*/ 11 w 13"/>
                  <a:gd name="T31" fmla="*/ 0 h 3"/>
                  <a:gd name="T32" fmla="*/ 11 w 13"/>
                  <a:gd name="T33" fmla="*/ 0 h 3"/>
                  <a:gd name="T34" fmla="*/ 2 w 13"/>
                  <a:gd name="T35" fmla="*/ 0 h 3"/>
                  <a:gd name="T36" fmla="*/ 2 w 13"/>
                  <a:gd name="T37" fmla="*/ 0 h 3"/>
                  <a:gd name="T38" fmla="*/ 1 w 13"/>
                  <a:gd name="T39" fmla="*/ 0 h 3"/>
                  <a:gd name="T40" fmla="*/ 1 w 13"/>
                  <a:gd name="T41" fmla="*/ 0 h 3"/>
                  <a:gd name="T42" fmla="*/ 1 w 13"/>
                  <a:gd name="T43" fmla="*/ 0 h 3"/>
                  <a:gd name="T44" fmla="*/ 1 w 13"/>
                  <a:gd name="T45" fmla="*/ 0 h 3"/>
                  <a:gd name="T46" fmla="*/ 1 w 13"/>
                  <a:gd name="T47" fmla="*/ 1 h 3"/>
                  <a:gd name="T48" fmla="*/ 0 w 13"/>
                  <a:gd name="T49" fmla="*/ 1 h 3"/>
                  <a:gd name="T50" fmla="*/ 0 w 13"/>
                  <a:gd name="T51" fmla="*/ 1 h 3"/>
                  <a:gd name="T52" fmla="*/ 1 w 13"/>
                  <a:gd name="T53" fmla="*/ 2 h 3"/>
                  <a:gd name="T54" fmla="*/ 1 w 13"/>
                  <a:gd name="T55" fmla="*/ 2 h 3"/>
                  <a:gd name="T56" fmla="*/ 1 w 13"/>
                  <a:gd name="T57" fmla="*/ 2 h 3"/>
                  <a:gd name="T58" fmla="*/ 1 w 13"/>
                  <a:gd name="T59" fmla="*/ 2 h 3"/>
                  <a:gd name="T60" fmla="*/ 1 w 13"/>
                  <a:gd name="T61" fmla="*/ 2 h 3"/>
                  <a:gd name="T62" fmla="*/ 2 w 13"/>
                  <a:gd name="T63" fmla="*/ 2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2"/>
                    </a:lnTo>
                    <a:lnTo>
                      <a:pt x="13" y="2"/>
                    </a:lnTo>
                    <a:lnTo>
                      <a:pt x="13" y="1"/>
                    </a:lnTo>
                    <a:lnTo>
                      <a:pt x="13" y="0"/>
                    </a:lnTo>
                    <a:lnTo>
                      <a:pt x="12" y="0"/>
                    </a:lnTo>
                    <a:lnTo>
                      <a:pt x="11" y="0"/>
                    </a:lnTo>
                    <a:lnTo>
                      <a:pt x="2" y="0"/>
                    </a:lnTo>
                    <a:lnTo>
                      <a:pt x="1" y="0"/>
                    </a:lnTo>
                    <a:lnTo>
                      <a:pt x="1" y="1"/>
                    </a:lnTo>
                    <a:lnTo>
                      <a:pt x="0" y="1"/>
                    </a:lnTo>
                    <a:lnTo>
                      <a:pt x="1" y="2"/>
                    </a:lnTo>
                    <a:lnTo>
                      <a:pt x="2" y="2"/>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45" name="Freeform 53"/>
              <p:cNvSpPr>
                <a:spLocks/>
              </p:cNvSpPr>
              <p:nvPr/>
            </p:nvSpPr>
            <p:spPr bwMode="auto">
              <a:xfrm>
                <a:off x="3973" y="3723"/>
                <a:ext cx="40" cy="3"/>
              </a:xfrm>
              <a:custGeom>
                <a:avLst/>
                <a:gdLst>
                  <a:gd name="T0" fmla="*/ 1 w 40"/>
                  <a:gd name="T1" fmla="*/ 0 h 3"/>
                  <a:gd name="T2" fmla="*/ 1 w 40"/>
                  <a:gd name="T3" fmla="*/ 0 h 3"/>
                  <a:gd name="T4" fmla="*/ 0 w 40"/>
                  <a:gd name="T5" fmla="*/ 0 h 3"/>
                  <a:gd name="T6" fmla="*/ 0 w 40"/>
                  <a:gd name="T7" fmla="*/ 0 h 3"/>
                  <a:gd name="T8" fmla="*/ 0 w 40"/>
                  <a:gd name="T9" fmla="*/ 0 h 3"/>
                  <a:gd name="T10" fmla="*/ 0 w 40"/>
                  <a:gd name="T11" fmla="*/ 0 h 3"/>
                  <a:gd name="T12" fmla="*/ 0 w 40"/>
                  <a:gd name="T13" fmla="*/ 0 h 3"/>
                  <a:gd name="T14" fmla="*/ 0 w 40"/>
                  <a:gd name="T15" fmla="*/ 1 h 3"/>
                  <a:gd name="T16" fmla="*/ 0 w 40"/>
                  <a:gd name="T17" fmla="*/ 1 h 3"/>
                  <a:gd name="T18" fmla="*/ 0 w 40"/>
                  <a:gd name="T19" fmla="*/ 1 h 3"/>
                  <a:gd name="T20" fmla="*/ 0 w 40"/>
                  <a:gd name="T21" fmla="*/ 2 h 3"/>
                  <a:gd name="T22" fmla="*/ 0 w 40"/>
                  <a:gd name="T23" fmla="*/ 2 h 3"/>
                  <a:gd name="T24" fmla="*/ 0 w 40"/>
                  <a:gd name="T25" fmla="*/ 2 h 3"/>
                  <a:gd name="T26" fmla="*/ 0 w 40"/>
                  <a:gd name="T27" fmla="*/ 2 h 3"/>
                  <a:gd name="T28" fmla="*/ 0 w 40"/>
                  <a:gd name="T29" fmla="*/ 2 h 3"/>
                  <a:gd name="T30" fmla="*/ 1 w 40"/>
                  <a:gd name="T31" fmla="*/ 3 h 3"/>
                  <a:gd name="T32" fmla="*/ 1 w 40"/>
                  <a:gd name="T33" fmla="*/ 3 h 3"/>
                  <a:gd name="T34" fmla="*/ 38 w 40"/>
                  <a:gd name="T35" fmla="*/ 3 h 3"/>
                  <a:gd name="T36" fmla="*/ 39 w 40"/>
                  <a:gd name="T37" fmla="*/ 2 h 3"/>
                  <a:gd name="T38" fmla="*/ 39 w 40"/>
                  <a:gd name="T39" fmla="*/ 2 h 3"/>
                  <a:gd name="T40" fmla="*/ 39 w 40"/>
                  <a:gd name="T41" fmla="*/ 2 h 3"/>
                  <a:gd name="T42" fmla="*/ 39 w 40"/>
                  <a:gd name="T43" fmla="*/ 2 h 3"/>
                  <a:gd name="T44" fmla="*/ 40 w 40"/>
                  <a:gd name="T45" fmla="*/ 2 h 3"/>
                  <a:gd name="T46" fmla="*/ 40 w 40"/>
                  <a:gd name="T47" fmla="*/ 2 h 3"/>
                  <a:gd name="T48" fmla="*/ 40 w 40"/>
                  <a:gd name="T49" fmla="*/ 1 h 3"/>
                  <a:gd name="T50" fmla="*/ 40 w 40"/>
                  <a:gd name="T51" fmla="*/ 1 h 3"/>
                  <a:gd name="T52" fmla="*/ 40 w 40"/>
                  <a:gd name="T53" fmla="*/ 1 h 3"/>
                  <a:gd name="T54" fmla="*/ 40 w 40"/>
                  <a:gd name="T55" fmla="*/ 0 h 3"/>
                  <a:gd name="T56" fmla="*/ 39 w 40"/>
                  <a:gd name="T57" fmla="*/ 0 h 3"/>
                  <a:gd name="T58" fmla="*/ 39 w 40"/>
                  <a:gd name="T59" fmla="*/ 0 h 3"/>
                  <a:gd name="T60" fmla="*/ 39 w 40"/>
                  <a:gd name="T61" fmla="*/ 0 h 3"/>
                  <a:gd name="T62" fmla="*/ 39 w 40"/>
                  <a:gd name="T63" fmla="*/ 0 h 3"/>
                  <a:gd name="T64" fmla="*/ 38 w 40"/>
                  <a:gd name="T65" fmla="*/ 0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0"/>
                  <a:gd name="T100" fmla="*/ 0 h 3"/>
                  <a:gd name="T101" fmla="*/ 40 w 40"/>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0" h="3">
                    <a:moveTo>
                      <a:pt x="38" y="0"/>
                    </a:moveTo>
                    <a:lnTo>
                      <a:pt x="1" y="0"/>
                    </a:lnTo>
                    <a:lnTo>
                      <a:pt x="0" y="0"/>
                    </a:lnTo>
                    <a:lnTo>
                      <a:pt x="0" y="1"/>
                    </a:lnTo>
                    <a:lnTo>
                      <a:pt x="0" y="2"/>
                    </a:lnTo>
                    <a:lnTo>
                      <a:pt x="1" y="2"/>
                    </a:lnTo>
                    <a:lnTo>
                      <a:pt x="1" y="3"/>
                    </a:lnTo>
                    <a:lnTo>
                      <a:pt x="38" y="3"/>
                    </a:lnTo>
                    <a:lnTo>
                      <a:pt x="39" y="3"/>
                    </a:lnTo>
                    <a:lnTo>
                      <a:pt x="39" y="2"/>
                    </a:lnTo>
                    <a:lnTo>
                      <a:pt x="40" y="2"/>
                    </a:lnTo>
                    <a:lnTo>
                      <a:pt x="40" y="1"/>
                    </a:lnTo>
                    <a:lnTo>
                      <a:pt x="40" y="0"/>
                    </a:lnTo>
                    <a:lnTo>
                      <a:pt x="39" y="0"/>
                    </a:lnTo>
                    <a:lnTo>
                      <a:pt x="38" y="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46" name="Freeform 54"/>
              <p:cNvSpPr>
                <a:spLocks/>
              </p:cNvSpPr>
              <p:nvPr/>
            </p:nvSpPr>
            <p:spPr bwMode="auto">
              <a:xfrm>
                <a:off x="4018" y="3723"/>
                <a:ext cx="12" cy="3"/>
              </a:xfrm>
              <a:custGeom>
                <a:avLst/>
                <a:gdLst>
                  <a:gd name="T0" fmla="*/ 10 w 12"/>
                  <a:gd name="T1" fmla="*/ 3 h 3"/>
                  <a:gd name="T2" fmla="*/ 11 w 12"/>
                  <a:gd name="T3" fmla="*/ 3 h 3"/>
                  <a:gd name="T4" fmla="*/ 11 w 12"/>
                  <a:gd name="T5" fmla="*/ 2 h 3"/>
                  <a:gd name="T6" fmla="*/ 11 w 12"/>
                  <a:gd name="T7" fmla="*/ 2 h 3"/>
                  <a:gd name="T8" fmla="*/ 11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0 h 3"/>
                  <a:gd name="T22" fmla="*/ 12 w 12"/>
                  <a:gd name="T23" fmla="*/ 0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0 w 12"/>
                  <a:gd name="T61" fmla="*/ 2 h 3"/>
                  <a:gd name="T62" fmla="*/ 1 w 12"/>
                  <a:gd name="T63" fmla="*/ 2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47" name="Freeform 55"/>
              <p:cNvSpPr>
                <a:spLocks/>
              </p:cNvSpPr>
              <p:nvPr/>
            </p:nvSpPr>
            <p:spPr bwMode="auto">
              <a:xfrm>
                <a:off x="4033" y="3723"/>
                <a:ext cx="12" cy="3"/>
              </a:xfrm>
              <a:custGeom>
                <a:avLst/>
                <a:gdLst>
                  <a:gd name="T0" fmla="*/ 11 w 12"/>
                  <a:gd name="T1" fmla="*/ 3 h 3"/>
                  <a:gd name="T2" fmla="*/ 11 w 12"/>
                  <a:gd name="T3" fmla="*/ 3 h 3"/>
                  <a:gd name="T4" fmla="*/ 11 w 12"/>
                  <a:gd name="T5" fmla="*/ 2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0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1 w 12"/>
                  <a:gd name="T59" fmla="*/ 2 h 3"/>
                  <a:gd name="T60" fmla="*/ 1 w 12"/>
                  <a:gd name="T61" fmla="*/ 2 h 3"/>
                  <a:gd name="T62" fmla="*/ 1 w 12"/>
                  <a:gd name="T63" fmla="*/ 2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1" y="2"/>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48" name="Freeform 56"/>
              <p:cNvSpPr>
                <a:spLocks/>
              </p:cNvSpPr>
              <p:nvPr/>
            </p:nvSpPr>
            <p:spPr bwMode="auto">
              <a:xfrm>
                <a:off x="4049" y="3723"/>
                <a:ext cx="12" cy="3"/>
              </a:xfrm>
              <a:custGeom>
                <a:avLst/>
                <a:gdLst>
                  <a:gd name="T0" fmla="*/ 10 w 12"/>
                  <a:gd name="T1" fmla="*/ 3 h 3"/>
                  <a:gd name="T2" fmla="*/ 11 w 12"/>
                  <a:gd name="T3" fmla="*/ 3 h 3"/>
                  <a:gd name="T4" fmla="*/ 11 w 12"/>
                  <a:gd name="T5" fmla="*/ 2 h 3"/>
                  <a:gd name="T6" fmla="*/ 11 w 12"/>
                  <a:gd name="T7" fmla="*/ 2 h 3"/>
                  <a:gd name="T8" fmla="*/ 11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0 h 3"/>
                  <a:gd name="T22" fmla="*/ 12 w 12"/>
                  <a:gd name="T23" fmla="*/ 0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0 w 12"/>
                  <a:gd name="T61" fmla="*/ 2 h 3"/>
                  <a:gd name="T62" fmla="*/ 1 w 12"/>
                  <a:gd name="T63" fmla="*/ 2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49" name="Freeform 57"/>
              <p:cNvSpPr>
                <a:spLocks/>
              </p:cNvSpPr>
              <p:nvPr/>
            </p:nvSpPr>
            <p:spPr bwMode="auto">
              <a:xfrm>
                <a:off x="4064" y="3723"/>
                <a:ext cx="12" cy="3"/>
              </a:xfrm>
              <a:custGeom>
                <a:avLst/>
                <a:gdLst>
                  <a:gd name="T0" fmla="*/ 11 w 12"/>
                  <a:gd name="T1" fmla="*/ 3 h 3"/>
                  <a:gd name="T2" fmla="*/ 11 w 12"/>
                  <a:gd name="T3" fmla="*/ 3 h 3"/>
                  <a:gd name="T4" fmla="*/ 11 w 12"/>
                  <a:gd name="T5" fmla="*/ 2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0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1 w 12"/>
                  <a:gd name="T59" fmla="*/ 2 h 3"/>
                  <a:gd name="T60" fmla="*/ 1 w 12"/>
                  <a:gd name="T61" fmla="*/ 2 h 3"/>
                  <a:gd name="T62" fmla="*/ 1 w 12"/>
                  <a:gd name="T63" fmla="*/ 2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1" y="2"/>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50" name="Freeform 58"/>
              <p:cNvSpPr>
                <a:spLocks/>
              </p:cNvSpPr>
              <p:nvPr/>
            </p:nvSpPr>
            <p:spPr bwMode="auto">
              <a:xfrm>
                <a:off x="4085" y="3723"/>
                <a:ext cx="17" cy="3"/>
              </a:xfrm>
              <a:custGeom>
                <a:avLst/>
                <a:gdLst>
                  <a:gd name="T0" fmla="*/ 2 w 17"/>
                  <a:gd name="T1" fmla="*/ 0 h 3"/>
                  <a:gd name="T2" fmla="*/ 2 w 17"/>
                  <a:gd name="T3" fmla="*/ 0 h 3"/>
                  <a:gd name="T4" fmla="*/ 1 w 17"/>
                  <a:gd name="T5" fmla="*/ 0 h 3"/>
                  <a:gd name="T6" fmla="*/ 1 w 17"/>
                  <a:gd name="T7" fmla="*/ 0 h 3"/>
                  <a:gd name="T8" fmla="*/ 1 w 17"/>
                  <a:gd name="T9" fmla="*/ 0 h 3"/>
                  <a:gd name="T10" fmla="*/ 1 w 17"/>
                  <a:gd name="T11" fmla="*/ 0 h 3"/>
                  <a:gd name="T12" fmla="*/ 1 w 17"/>
                  <a:gd name="T13" fmla="*/ 0 h 3"/>
                  <a:gd name="T14" fmla="*/ 0 w 17"/>
                  <a:gd name="T15" fmla="*/ 1 h 3"/>
                  <a:gd name="T16" fmla="*/ 0 w 17"/>
                  <a:gd name="T17" fmla="*/ 1 h 3"/>
                  <a:gd name="T18" fmla="*/ 0 w 17"/>
                  <a:gd name="T19" fmla="*/ 1 h 3"/>
                  <a:gd name="T20" fmla="*/ 1 w 17"/>
                  <a:gd name="T21" fmla="*/ 2 h 3"/>
                  <a:gd name="T22" fmla="*/ 1 w 17"/>
                  <a:gd name="T23" fmla="*/ 2 h 3"/>
                  <a:gd name="T24" fmla="*/ 1 w 17"/>
                  <a:gd name="T25" fmla="*/ 2 h 3"/>
                  <a:gd name="T26" fmla="*/ 1 w 17"/>
                  <a:gd name="T27" fmla="*/ 2 h 3"/>
                  <a:gd name="T28" fmla="*/ 1 w 17"/>
                  <a:gd name="T29" fmla="*/ 2 h 3"/>
                  <a:gd name="T30" fmla="*/ 2 w 17"/>
                  <a:gd name="T31" fmla="*/ 3 h 3"/>
                  <a:gd name="T32" fmla="*/ 2 w 17"/>
                  <a:gd name="T33" fmla="*/ 3 h 3"/>
                  <a:gd name="T34" fmla="*/ 16 w 17"/>
                  <a:gd name="T35" fmla="*/ 3 h 3"/>
                  <a:gd name="T36" fmla="*/ 16 w 17"/>
                  <a:gd name="T37" fmla="*/ 2 h 3"/>
                  <a:gd name="T38" fmla="*/ 17 w 17"/>
                  <a:gd name="T39" fmla="*/ 2 h 3"/>
                  <a:gd name="T40" fmla="*/ 17 w 17"/>
                  <a:gd name="T41" fmla="*/ 2 h 3"/>
                  <a:gd name="T42" fmla="*/ 17 w 17"/>
                  <a:gd name="T43" fmla="*/ 2 h 3"/>
                  <a:gd name="T44" fmla="*/ 17 w 17"/>
                  <a:gd name="T45" fmla="*/ 2 h 3"/>
                  <a:gd name="T46" fmla="*/ 17 w 17"/>
                  <a:gd name="T47" fmla="*/ 2 h 3"/>
                  <a:gd name="T48" fmla="*/ 17 w 17"/>
                  <a:gd name="T49" fmla="*/ 1 h 3"/>
                  <a:gd name="T50" fmla="*/ 17 w 17"/>
                  <a:gd name="T51" fmla="*/ 1 h 3"/>
                  <a:gd name="T52" fmla="*/ 17 w 17"/>
                  <a:gd name="T53" fmla="*/ 1 h 3"/>
                  <a:gd name="T54" fmla="*/ 17 w 17"/>
                  <a:gd name="T55" fmla="*/ 0 h 3"/>
                  <a:gd name="T56" fmla="*/ 17 w 17"/>
                  <a:gd name="T57" fmla="*/ 0 h 3"/>
                  <a:gd name="T58" fmla="*/ 17 w 17"/>
                  <a:gd name="T59" fmla="*/ 0 h 3"/>
                  <a:gd name="T60" fmla="*/ 17 w 17"/>
                  <a:gd name="T61" fmla="*/ 0 h 3"/>
                  <a:gd name="T62" fmla="*/ 16 w 17"/>
                  <a:gd name="T63" fmla="*/ 0 h 3"/>
                  <a:gd name="T64" fmla="*/ 16 w 17"/>
                  <a:gd name="T65" fmla="*/ 0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
                  <a:gd name="T100" fmla="*/ 0 h 3"/>
                  <a:gd name="T101" fmla="*/ 17 w 1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 h="3">
                    <a:moveTo>
                      <a:pt x="16" y="0"/>
                    </a:moveTo>
                    <a:lnTo>
                      <a:pt x="2" y="0"/>
                    </a:lnTo>
                    <a:lnTo>
                      <a:pt x="1" y="0"/>
                    </a:lnTo>
                    <a:lnTo>
                      <a:pt x="1" y="1"/>
                    </a:lnTo>
                    <a:lnTo>
                      <a:pt x="0" y="1"/>
                    </a:lnTo>
                    <a:lnTo>
                      <a:pt x="1" y="2"/>
                    </a:lnTo>
                    <a:lnTo>
                      <a:pt x="2" y="2"/>
                    </a:lnTo>
                    <a:lnTo>
                      <a:pt x="2" y="3"/>
                    </a:lnTo>
                    <a:lnTo>
                      <a:pt x="16" y="3"/>
                    </a:lnTo>
                    <a:lnTo>
                      <a:pt x="16" y="2"/>
                    </a:lnTo>
                    <a:lnTo>
                      <a:pt x="17" y="2"/>
                    </a:lnTo>
                    <a:lnTo>
                      <a:pt x="17" y="1"/>
                    </a:lnTo>
                    <a:lnTo>
                      <a:pt x="17" y="0"/>
                    </a:lnTo>
                    <a:lnTo>
                      <a:pt x="16" y="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51" name="Freeform 59"/>
              <p:cNvSpPr>
                <a:spLocks/>
              </p:cNvSpPr>
              <p:nvPr/>
            </p:nvSpPr>
            <p:spPr bwMode="auto">
              <a:xfrm>
                <a:off x="4104" y="3711"/>
                <a:ext cx="8" cy="3"/>
              </a:xfrm>
              <a:custGeom>
                <a:avLst/>
                <a:gdLst>
                  <a:gd name="T0" fmla="*/ 6 w 8"/>
                  <a:gd name="T1" fmla="*/ 3 h 3"/>
                  <a:gd name="T2" fmla="*/ 6 w 8"/>
                  <a:gd name="T3" fmla="*/ 3 h 3"/>
                  <a:gd name="T4" fmla="*/ 7 w 8"/>
                  <a:gd name="T5" fmla="*/ 3 h 3"/>
                  <a:gd name="T6" fmla="*/ 7 w 8"/>
                  <a:gd name="T7" fmla="*/ 2 h 3"/>
                  <a:gd name="T8" fmla="*/ 7 w 8"/>
                  <a:gd name="T9" fmla="*/ 2 h 3"/>
                  <a:gd name="T10" fmla="*/ 7 w 8"/>
                  <a:gd name="T11" fmla="*/ 2 h 3"/>
                  <a:gd name="T12" fmla="*/ 8 w 8"/>
                  <a:gd name="T13" fmla="*/ 2 h 3"/>
                  <a:gd name="T14" fmla="*/ 8 w 8"/>
                  <a:gd name="T15" fmla="*/ 1 h 3"/>
                  <a:gd name="T16" fmla="*/ 8 w 8"/>
                  <a:gd name="T17" fmla="*/ 1 h 3"/>
                  <a:gd name="T18" fmla="*/ 8 w 8"/>
                  <a:gd name="T19" fmla="*/ 1 h 3"/>
                  <a:gd name="T20" fmla="*/ 8 w 8"/>
                  <a:gd name="T21" fmla="*/ 1 h 3"/>
                  <a:gd name="T22" fmla="*/ 7 w 8"/>
                  <a:gd name="T23" fmla="*/ 0 h 3"/>
                  <a:gd name="T24" fmla="*/ 7 w 8"/>
                  <a:gd name="T25" fmla="*/ 0 h 3"/>
                  <a:gd name="T26" fmla="*/ 7 w 8"/>
                  <a:gd name="T27" fmla="*/ 0 h 3"/>
                  <a:gd name="T28" fmla="*/ 7 w 8"/>
                  <a:gd name="T29" fmla="*/ 0 h 3"/>
                  <a:gd name="T30" fmla="*/ 6 w 8"/>
                  <a:gd name="T31" fmla="*/ 0 h 3"/>
                  <a:gd name="T32" fmla="*/ 6 w 8"/>
                  <a:gd name="T33" fmla="*/ 0 h 3"/>
                  <a:gd name="T34" fmla="*/ 2 w 8"/>
                  <a:gd name="T35" fmla="*/ 0 h 3"/>
                  <a:gd name="T36" fmla="*/ 2 w 8"/>
                  <a:gd name="T37" fmla="*/ 0 h 3"/>
                  <a:gd name="T38" fmla="*/ 1 w 8"/>
                  <a:gd name="T39" fmla="*/ 0 h 3"/>
                  <a:gd name="T40" fmla="*/ 1 w 8"/>
                  <a:gd name="T41" fmla="*/ 0 h 3"/>
                  <a:gd name="T42" fmla="*/ 1 w 8"/>
                  <a:gd name="T43" fmla="*/ 0 h 3"/>
                  <a:gd name="T44" fmla="*/ 1 w 8"/>
                  <a:gd name="T45" fmla="*/ 0 h 3"/>
                  <a:gd name="T46" fmla="*/ 1 w 8"/>
                  <a:gd name="T47" fmla="*/ 1 h 3"/>
                  <a:gd name="T48" fmla="*/ 0 w 8"/>
                  <a:gd name="T49" fmla="*/ 1 h 3"/>
                  <a:gd name="T50" fmla="*/ 0 w 8"/>
                  <a:gd name="T51" fmla="*/ 1 h 3"/>
                  <a:gd name="T52" fmla="*/ 1 w 8"/>
                  <a:gd name="T53" fmla="*/ 2 h 3"/>
                  <a:gd name="T54" fmla="*/ 1 w 8"/>
                  <a:gd name="T55" fmla="*/ 2 h 3"/>
                  <a:gd name="T56" fmla="*/ 1 w 8"/>
                  <a:gd name="T57" fmla="*/ 2 h 3"/>
                  <a:gd name="T58" fmla="*/ 1 w 8"/>
                  <a:gd name="T59" fmla="*/ 2 h 3"/>
                  <a:gd name="T60" fmla="*/ 1 w 8"/>
                  <a:gd name="T61" fmla="*/ 3 h 3"/>
                  <a:gd name="T62" fmla="*/ 2 w 8"/>
                  <a:gd name="T63" fmla="*/ 3 h 3"/>
                  <a:gd name="T64" fmla="*/ 2 w 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3"/>
                  <a:gd name="T101" fmla="*/ 8 w 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3">
                    <a:moveTo>
                      <a:pt x="2" y="3"/>
                    </a:moveTo>
                    <a:lnTo>
                      <a:pt x="6" y="3"/>
                    </a:lnTo>
                    <a:lnTo>
                      <a:pt x="7" y="3"/>
                    </a:lnTo>
                    <a:lnTo>
                      <a:pt x="7" y="2"/>
                    </a:lnTo>
                    <a:lnTo>
                      <a:pt x="8" y="2"/>
                    </a:lnTo>
                    <a:lnTo>
                      <a:pt x="8" y="1"/>
                    </a:lnTo>
                    <a:lnTo>
                      <a:pt x="7" y="0"/>
                    </a:lnTo>
                    <a:lnTo>
                      <a:pt x="6" y="0"/>
                    </a:lnTo>
                    <a:lnTo>
                      <a:pt x="2" y="0"/>
                    </a:lnTo>
                    <a:lnTo>
                      <a:pt x="1" y="0"/>
                    </a:lnTo>
                    <a:lnTo>
                      <a:pt x="1" y="1"/>
                    </a:lnTo>
                    <a:lnTo>
                      <a:pt x="0" y="1"/>
                    </a:lnTo>
                    <a:lnTo>
                      <a:pt x="1" y="1"/>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52" name="Freeform 60"/>
              <p:cNvSpPr>
                <a:spLocks/>
              </p:cNvSpPr>
              <p:nvPr/>
            </p:nvSpPr>
            <p:spPr bwMode="auto">
              <a:xfrm>
                <a:off x="4105" y="3717"/>
                <a:ext cx="8" cy="3"/>
              </a:xfrm>
              <a:custGeom>
                <a:avLst/>
                <a:gdLst>
                  <a:gd name="T0" fmla="*/ 6 w 8"/>
                  <a:gd name="T1" fmla="*/ 3 h 3"/>
                  <a:gd name="T2" fmla="*/ 6 w 8"/>
                  <a:gd name="T3" fmla="*/ 3 h 3"/>
                  <a:gd name="T4" fmla="*/ 7 w 8"/>
                  <a:gd name="T5" fmla="*/ 3 h 3"/>
                  <a:gd name="T6" fmla="*/ 7 w 8"/>
                  <a:gd name="T7" fmla="*/ 2 h 3"/>
                  <a:gd name="T8" fmla="*/ 7 w 8"/>
                  <a:gd name="T9" fmla="*/ 2 h 3"/>
                  <a:gd name="T10" fmla="*/ 7 w 8"/>
                  <a:gd name="T11" fmla="*/ 2 h 3"/>
                  <a:gd name="T12" fmla="*/ 7 w 8"/>
                  <a:gd name="T13" fmla="*/ 2 h 3"/>
                  <a:gd name="T14" fmla="*/ 8 w 8"/>
                  <a:gd name="T15" fmla="*/ 1 h 3"/>
                  <a:gd name="T16" fmla="*/ 8 w 8"/>
                  <a:gd name="T17" fmla="*/ 1 h 3"/>
                  <a:gd name="T18" fmla="*/ 8 w 8"/>
                  <a:gd name="T19" fmla="*/ 1 h 3"/>
                  <a:gd name="T20" fmla="*/ 7 w 8"/>
                  <a:gd name="T21" fmla="*/ 1 h 3"/>
                  <a:gd name="T22" fmla="*/ 7 w 8"/>
                  <a:gd name="T23" fmla="*/ 0 h 3"/>
                  <a:gd name="T24" fmla="*/ 7 w 8"/>
                  <a:gd name="T25" fmla="*/ 0 h 3"/>
                  <a:gd name="T26" fmla="*/ 7 w 8"/>
                  <a:gd name="T27" fmla="*/ 0 h 3"/>
                  <a:gd name="T28" fmla="*/ 7 w 8"/>
                  <a:gd name="T29" fmla="*/ 0 h 3"/>
                  <a:gd name="T30" fmla="*/ 6 w 8"/>
                  <a:gd name="T31" fmla="*/ 0 h 3"/>
                  <a:gd name="T32" fmla="*/ 6 w 8"/>
                  <a:gd name="T33" fmla="*/ 0 h 3"/>
                  <a:gd name="T34" fmla="*/ 2 w 8"/>
                  <a:gd name="T35" fmla="*/ 0 h 3"/>
                  <a:gd name="T36" fmla="*/ 1 w 8"/>
                  <a:gd name="T37" fmla="*/ 0 h 3"/>
                  <a:gd name="T38" fmla="*/ 1 w 8"/>
                  <a:gd name="T39" fmla="*/ 0 h 3"/>
                  <a:gd name="T40" fmla="*/ 1 w 8"/>
                  <a:gd name="T41" fmla="*/ 0 h 3"/>
                  <a:gd name="T42" fmla="*/ 1 w 8"/>
                  <a:gd name="T43" fmla="*/ 0 h 3"/>
                  <a:gd name="T44" fmla="*/ 1 w 8"/>
                  <a:gd name="T45" fmla="*/ 0 h 3"/>
                  <a:gd name="T46" fmla="*/ 0 w 8"/>
                  <a:gd name="T47" fmla="*/ 1 h 3"/>
                  <a:gd name="T48" fmla="*/ 0 w 8"/>
                  <a:gd name="T49" fmla="*/ 1 h 3"/>
                  <a:gd name="T50" fmla="*/ 0 w 8"/>
                  <a:gd name="T51" fmla="*/ 1 h 3"/>
                  <a:gd name="T52" fmla="*/ 0 w 8"/>
                  <a:gd name="T53" fmla="*/ 2 h 3"/>
                  <a:gd name="T54" fmla="*/ 1 w 8"/>
                  <a:gd name="T55" fmla="*/ 2 h 3"/>
                  <a:gd name="T56" fmla="*/ 1 w 8"/>
                  <a:gd name="T57" fmla="*/ 2 h 3"/>
                  <a:gd name="T58" fmla="*/ 1 w 8"/>
                  <a:gd name="T59" fmla="*/ 2 h 3"/>
                  <a:gd name="T60" fmla="*/ 1 w 8"/>
                  <a:gd name="T61" fmla="*/ 2 h 3"/>
                  <a:gd name="T62" fmla="*/ 1 w 8"/>
                  <a:gd name="T63" fmla="*/ 3 h 3"/>
                  <a:gd name="T64" fmla="*/ 2 w 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3"/>
                  <a:gd name="T101" fmla="*/ 8 w 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3">
                    <a:moveTo>
                      <a:pt x="2" y="3"/>
                    </a:moveTo>
                    <a:lnTo>
                      <a:pt x="6" y="3"/>
                    </a:lnTo>
                    <a:lnTo>
                      <a:pt x="7" y="3"/>
                    </a:lnTo>
                    <a:lnTo>
                      <a:pt x="7" y="2"/>
                    </a:lnTo>
                    <a:lnTo>
                      <a:pt x="8" y="1"/>
                    </a:lnTo>
                    <a:lnTo>
                      <a:pt x="7" y="1"/>
                    </a:lnTo>
                    <a:lnTo>
                      <a:pt x="7" y="0"/>
                    </a:lnTo>
                    <a:lnTo>
                      <a:pt x="6" y="0"/>
                    </a:lnTo>
                    <a:lnTo>
                      <a:pt x="2" y="0"/>
                    </a:lnTo>
                    <a:lnTo>
                      <a:pt x="1" y="0"/>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53" name="Freeform 61"/>
              <p:cNvSpPr>
                <a:spLocks/>
              </p:cNvSpPr>
              <p:nvPr/>
            </p:nvSpPr>
            <p:spPr bwMode="auto">
              <a:xfrm>
                <a:off x="4106" y="3723"/>
                <a:ext cx="8" cy="3"/>
              </a:xfrm>
              <a:custGeom>
                <a:avLst/>
                <a:gdLst>
                  <a:gd name="T0" fmla="*/ 6 w 8"/>
                  <a:gd name="T1" fmla="*/ 3 h 3"/>
                  <a:gd name="T2" fmla="*/ 6 w 8"/>
                  <a:gd name="T3" fmla="*/ 3 h 3"/>
                  <a:gd name="T4" fmla="*/ 7 w 8"/>
                  <a:gd name="T5" fmla="*/ 2 h 3"/>
                  <a:gd name="T6" fmla="*/ 7 w 8"/>
                  <a:gd name="T7" fmla="*/ 2 h 3"/>
                  <a:gd name="T8" fmla="*/ 7 w 8"/>
                  <a:gd name="T9" fmla="*/ 2 h 3"/>
                  <a:gd name="T10" fmla="*/ 7 w 8"/>
                  <a:gd name="T11" fmla="*/ 2 h 3"/>
                  <a:gd name="T12" fmla="*/ 8 w 8"/>
                  <a:gd name="T13" fmla="*/ 2 h 3"/>
                  <a:gd name="T14" fmla="*/ 8 w 8"/>
                  <a:gd name="T15" fmla="*/ 1 h 3"/>
                  <a:gd name="T16" fmla="*/ 8 w 8"/>
                  <a:gd name="T17" fmla="*/ 1 h 3"/>
                  <a:gd name="T18" fmla="*/ 8 w 8"/>
                  <a:gd name="T19" fmla="*/ 1 h 3"/>
                  <a:gd name="T20" fmla="*/ 8 w 8"/>
                  <a:gd name="T21" fmla="*/ 0 h 3"/>
                  <a:gd name="T22" fmla="*/ 7 w 8"/>
                  <a:gd name="T23" fmla="*/ 0 h 3"/>
                  <a:gd name="T24" fmla="*/ 7 w 8"/>
                  <a:gd name="T25" fmla="*/ 0 h 3"/>
                  <a:gd name="T26" fmla="*/ 7 w 8"/>
                  <a:gd name="T27" fmla="*/ 0 h 3"/>
                  <a:gd name="T28" fmla="*/ 7 w 8"/>
                  <a:gd name="T29" fmla="*/ 0 h 3"/>
                  <a:gd name="T30" fmla="*/ 6 w 8"/>
                  <a:gd name="T31" fmla="*/ 0 h 3"/>
                  <a:gd name="T32" fmla="*/ 6 w 8"/>
                  <a:gd name="T33" fmla="*/ 0 h 3"/>
                  <a:gd name="T34" fmla="*/ 2 w 8"/>
                  <a:gd name="T35" fmla="*/ 0 h 3"/>
                  <a:gd name="T36" fmla="*/ 1 w 8"/>
                  <a:gd name="T37" fmla="*/ 0 h 3"/>
                  <a:gd name="T38" fmla="*/ 1 w 8"/>
                  <a:gd name="T39" fmla="*/ 0 h 3"/>
                  <a:gd name="T40" fmla="*/ 1 w 8"/>
                  <a:gd name="T41" fmla="*/ 0 h 3"/>
                  <a:gd name="T42" fmla="*/ 1 w 8"/>
                  <a:gd name="T43" fmla="*/ 0 h 3"/>
                  <a:gd name="T44" fmla="*/ 1 w 8"/>
                  <a:gd name="T45" fmla="*/ 0 h 3"/>
                  <a:gd name="T46" fmla="*/ 0 w 8"/>
                  <a:gd name="T47" fmla="*/ 1 h 3"/>
                  <a:gd name="T48" fmla="*/ 0 w 8"/>
                  <a:gd name="T49" fmla="*/ 1 h 3"/>
                  <a:gd name="T50" fmla="*/ 0 w 8"/>
                  <a:gd name="T51" fmla="*/ 1 h 3"/>
                  <a:gd name="T52" fmla="*/ 0 w 8"/>
                  <a:gd name="T53" fmla="*/ 2 h 3"/>
                  <a:gd name="T54" fmla="*/ 1 w 8"/>
                  <a:gd name="T55" fmla="*/ 2 h 3"/>
                  <a:gd name="T56" fmla="*/ 1 w 8"/>
                  <a:gd name="T57" fmla="*/ 2 h 3"/>
                  <a:gd name="T58" fmla="*/ 1 w 8"/>
                  <a:gd name="T59" fmla="*/ 2 h 3"/>
                  <a:gd name="T60" fmla="*/ 1 w 8"/>
                  <a:gd name="T61" fmla="*/ 2 h 3"/>
                  <a:gd name="T62" fmla="*/ 1 w 8"/>
                  <a:gd name="T63" fmla="*/ 2 h 3"/>
                  <a:gd name="T64" fmla="*/ 2 w 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3"/>
                  <a:gd name="T101" fmla="*/ 8 w 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3">
                    <a:moveTo>
                      <a:pt x="2" y="3"/>
                    </a:moveTo>
                    <a:lnTo>
                      <a:pt x="6" y="3"/>
                    </a:lnTo>
                    <a:lnTo>
                      <a:pt x="7" y="2"/>
                    </a:lnTo>
                    <a:lnTo>
                      <a:pt x="8" y="2"/>
                    </a:lnTo>
                    <a:lnTo>
                      <a:pt x="8" y="1"/>
                    </a:lnTo>
                    <a:lnTo>
                      <a:pt x="8" y="0"/>
                    </a:lnTo>
                    <a:lnTo>
                      <a:pt x="7" y="0"/>
                    </a:lnTo>
                    <a:lnTo>
                      <a:pt x="6" y="0"/>
                    </a:lnTo>
                    <a:lnTo>
                      <a:pt x="2" y="0"/>
                    </a:lnTo>
                    <a:lnTo>
                      <a:pt x="1" y="0"/>
                    </a:lnTo>
                    <a:lnTo>
                      <a:pt x="0" y="1"/>
                    </a:lnTo>
                    <a:lnTo>
                      <a:pt x="0" y="2"/>
                    </a:lnTo>
                    <a:lnTo>
                      <a:pt x="1" y="2"/>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54" name="Freeform 62"/>
              <p:cNvSpPr>
                <a:spLocks/>
              </p:cNvSpPr>
              <p:nvPr/>
            </p:nvSpPr>
            <p:spPr bwMode="auto">
              <a:xfrm>
                <a:off x="4115" y="3711"/>
                <a:ext cx="7" cy="3"/>
              </a:xfrm>
              <a:custGeom>
                <a:avLst/>
                <a:gdLst>
                  <a:gd name="T0" fmla="*/ 6 w 7"/>
                  <a:gd name="T1" fmla="*/ 3 h 3"/>
                  <a:gd name="T2" fmla="*/ 6 w 7"/>
                  <a:gd name="T3" fmla="*/ 3 h 3"/>
                  <a:gd name="T4" fmla="*/ 6 w 7"/>
                  <a:gd name="T5" fmla="*/ 3 h 3"/>
                  <a:gd name="T6" fmla="*/ 6 w 7"/>
                  <a:gd name="T7" fmla="*/ 2 h 3"/>
                  <a:gd name="T8" fmla="*/ 7 w 7"/>
                  <a:gd name="T9" fmla="*/ 2 h 3"/>
                  <a:gd name="T10" fmla="*/ 7 w 7"/>
                  <a:gd name="T11" fmla="*/ 2 h 3"/>
                  <a:gd name="T12" fmla="*/ 7 w 7"/>
                  <a:gd name="T13" fmla="*/ 2 h 3"/>
                  <a:gd name="T14" fmla="*/ 7 w 7"/>
                  <a:gd name="T15" fmla="*/ 1 h 3"/>
                  <a:gd name="T16" fmla="*/ 7 w 7"/>
                  <a:gd name="T17" fmla="*/ 1 h 3"/>
                  <a:gd name="T18" fmla="*/ 7 w 7"/>
                  <a:gd name="T19" fmla="*/ 1 h 3"/>
                  <a:gd name="T20" fmla="*/ 7 w 7"/>
                  <a:gd name="T21" fmla="*/ 1 h 3"/>
                  <a:gd name="T22" fmla="*/ 7 w 7"/>
                  <a:gd name="T23" fmla="*/ 0 h 3"/>
                  <a:gd name="T24" fmla="*/ 7 w 7"/>
                  <a:gd name="T25" fmla="*/ 0 h 3"/>
                  <a:gd name="T26" fmla="*/ 6 w 7"/>
                  <a:gd name="T27" fmla="*/ 0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0 w 7"/>
                  <a:gd name="T41" fmla="*/ 0 h 3"/>
                  <a:gd name="T42" fmla="*/ 0 w 7"/>
                  <a:gd name="T43" fmla="*/ 0 h 3"/>
                  <a:gd name="T44" fmla="*/ 0 w 7"/>
                  <a:gd name="T45" fmla="*/ 0 h 3"/>
                  <a:gd name="T46" fmla="*/ 0 w 7"/>
                  <a:gd name="T47" fmla="*/ 1 h 3"/>
                  <a:gd name="T48" fmla="*/ 0 w 7"/>
                  <a:gd name="T49" fmla="*/ 1 h 3"/>
                  <a:gd name="T50" fmla="*/ 0 w 7"/>
                  <a:gd name="T51" fmla="*/ 1 h 3"/>
                  <a:gd name="T52" fmla="*/ 0 w 7"/>
                  <a:gd name="T53" fmla="*/ 2 h 3"/>
                  <a:gd name="T54" fmla="*/ 0 w 7"/>
                  <a:gd name="T55" fmla="*/ 2 h 3"/>
                  <a:gd name="T56" fmla="*/ 0 w 7"/>
                  <a:gd name="T57" fmla="*/ 2 h 3"/>
                  <a:gd name="T58" fmla="*/ 0 w 7"/>
                  <a:gd name="T59" fmla="*/ 2 h 3"/>
                  <a:gd name="T60" fmla="*/ 1 w 7"/>
                  <a:gd name="T61" fmla="*/ 2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6" y="3"/>
                    </a:lnTo>
                    <a:lnTo>
                      <a:pt x="6" y="2"/>
                    </a:lnTo>
                    <a:lnTo>
                      <a:pt x="7" y="2"/>
                    </a:lnTo>
                    <a:lnTo>
                      <a:pt x="7" y="1"/>
                    </a:lnTo>
                    <a:lnTo>
                      <a:pt x="7" y="0"/>
                    </a:lnTo>
                    <a:lnTo>
                      <a:pt x="6"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55" name="Freeform 63"/>
              <p:cNvSpPr>
                <a:spLocks/>
              </p:cNvSpPr>
              <p:nvPr/>
            </p:nvSpPr>
            <p:spPr bwMode="auto">
              <a:xfrm>
                <a:off x="4116" y="3717"/>
                <a:ext cx="7" cy="3"/>
              </a:xfrm>
              <a:custGeom>
                <a:avLst/>
                <a:gdLst>
                  <a:gd name="T0" fmla="*/ 6 w 7"/>
                  <a:gd name="T1" fmla="*/ 3 h 3"/>
                  <a:gd name="T2" fmla="*/ 6 w 7"/>
                  <a:gd name="T3" fmla="*/ 3 h 3"/>
                  <a:gd name="T4" fmla="*/ 6 w 7"/>
                  <a:gd name="T5" fmla="*/ 3 h 3"/>
                  <a:gd name="T6" fmla="*/ 6 w 7"/>
                  <a:gd name="T7" fmla="*/ 2 h 3"/>
                  <a:gd name="T8" fmla="*/ 7 w 7"/>
                  <a:gd name="T9" fmla="*/ 2 h 3"/>
                  <a:gd name="T10" fmla="*/ 7 w 7"/>
                  <a:gd name="T11" fmla="*/ 2 h 3"/>
                  <a:gd name="T12" fmla="*/ 7 w 7"/>
                  <a:gd name="T13" fmla="*/ 2 h 3"/>
                  <a:gd name="T14" fmla="*/ 7 w 7"/>
                  <a:gd name="T15" fmla="*/ 1 h 3"/>
                  <a:gd name="T16" fmla="*/ 7 w 7"/>
                  <a:gd name="T17" fmla="*/ 1 h 3"/>
                  <a:gd name="T18" fmla="*/ 7 w 7"/>
                  <a:gd name="T19" fmla="*/ 1 h 3"/>
                  <a:gd name="T20" fmla="*/ 7 w 7"/>
                  <a:gd name="T21" fmla="*/ 1 h 3"/>
                  <a:gd name="T22" fmla="*/ 7 w 7"/>
                  <a:gd name="T23" fmla="*/ 0 h 3"/>
                  <a:gd name="T24" fmla="*/ 7 w 7"/>
                  <a:gd name="T25" fmla="*/ 0 h 3"/>
                  <a:gd name="T26" fmla="*/ 6 w 7"/>
                  <a:gd name="T27" fmla="*/ 0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0 w 7"/>
                  <a:gd name="T41" fmla="*/ 0 h 3"/>
                  <a:gd name="T42" fmla="*/ 0 w 7"/>
                  <a:gd name="T43" fmla="*/ 0 h 3"/>
                  <a:gd name="T44" fmla="*/ 0 w 7"/>
                  <a:gd name="T45" fmla="*/ 0 h 3"/>
                  <a:gd name="T46" fmla="*/ 0 w 7"/>
                  <a:gd name="T47" fmla="*/ 1 h 3"/>
                  <a:gd name="T48" fmla="*/ 0 w 7"/>
                  <a:gd name="T49" fmla="*/ 1 h 3"/>
                  <a:gd name="T50" fmla="*/ 0 w 7"/>
                  <a:gd name="T51" fmla="*/ 1 h 3"/>
                  <a:gd name="T52" fmla="*/ 0 w 7"/>
                  <a:gd name="T53" fmla="*/ 2 h 3"/>
                  <a:gd name="T54" fmla="*/ 0 w 7"/>
                  <a:gd name="T55" fmla="*/ 2 h 3"/>
                  <a:gd name="T56" fmla="*/ 0 w 7"/>
                  <a:gd name="T57" fmla="*/ 2 h 3"/>
                  <a:gd name="T58" fmla="*/ 0 w 7"/>
                  <a:gd name="T59" fmla="*/ 2 h 3"/>
                  <a:gd name="T60" fmla="*/ 1 w 7"/>
                  <a:gd name="T61" fmla="*/ 2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6" y="3"/>
                    </a:lnTo>
                    <a:lnTo>
                      <a:pt x="6" y="2"/>
                    </a:lnTo>
                    <a:lnTo>
                      <a:pt x="7" y="2"/>
                    </a:lnTo>
                    <a:lnTo>
                      <a:pt x="7" y="1"/>
                    </a:lnTo>
                    <a:lnTo>
                      <a:pt x="7" y="0"/>
                    </a:lnTo>
                    <a:lnTo>
                      <a:pt x="6"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56" name="Freeform 64"/>
              <p:cNvSpPr>
                <a:spLocks/>
              </p:cNvSpPr>
              <p:nvPr/>
            </p:nvSpPr>
            <p:spPr bwMode="auto">
              <a:xfrm>
                <a:off x="4117" y="3723"/>
                <a:ext cx="7" cy="2"/>
              </a:xfrm>
              <a:custGeom>
                <a:avLst/>
                <a:gdLst>
                  <a:gd name="T0" fmla="*/ 6 w 7"/>
                  <a:gd name="T1" fmla="*/ 2 h 2"/>
                  <a:gd name="T2" fmla="*/ 6 w 7"/>
                  <a:gd name="T3" fmla="*/ 2 h 2"/>
                  <a:gd name="T4" fmla="*/ 6 w 7"/>
                  <a:gd name="T5" fmla="*/ 2 h 2"/>
                  <a:gd name="T6" fmla="*/ 7 w 7"/>
                  <a:gd name="T7" fmla="*/ 2 h 2"/>
                  <a:gd name="T8" fmla="*/ 7 w 7"/>
                  <a:gd name="T9" fmla="*/ 2 h 2"/>
                  <a:gd name="T10" fmla="*/ 7 w 7"/>
                  <a:gd name="T11" fmla="*/ 2 h 2"/>
                  <a:gd name="T12" fmla="*/ 7 w 7"/>
                  <a:gd name="T13" fmla="*/ 2 h 2"/>
                  <a:gd name="T14" fmla="*/ 7 w 7"/>
                  <a:gd name="T15" fmla="*/ 1 h 2"/>
                  <a:gd name="T16" fmla="*/ 7 w 7"/>
                  <a:gd name="T17" fmla="*/ 1 h 2"/>
                  <a:gd name="T18" fmla="*/ 7 w 7"/>
                  <a:gd name="T19" fmla="*/ 1 h 2"/>
                  <a:gd name="T20" fmla="*/ 7 w 7"/>
                  <a:gd name="T21" fmla="*/ 0 h 2"/>
                  <a:gd name="T22" fmla="*/ 7 w 7"/>
                  <a:gd name="T23" fmla="*/ 0 h 2"/>
                  <a:gd name="T24" fmla="*/ 7 w 7"/>
                  <a:gd name="T25" fmla="*/ 0 h 2"/>
                  <a:gd name="T26" fmla="*/ 7 w 7"/>
                  <a:gd name="T27" fmla="*/ 0 h 2"/>
                  <a:gd name="T28" fmla="*/ 6 w 7"/>
                  <a:gd name="T29" fmla="*/ 0 h 2"/>
                  <a:gd name="T30" fmla="*/ 6 w 7"/>
                  <a:gd name="T31" fmla="*/ 0 h 2"/>
                  <a:gd name="T32" fmla="*/ 6 w 7"/>
                  <a:gd name="T33" fmla="*/ 0 h 2"/>
                  <a:gd name="T34" fmla="*/ 1 w 7"/>
                  <a:gd name="T35" fmla="*/ 0 h 2"/>
                  <a:gd name="T36" fmla="*/ 1 w 7"/>
                  <a:gd name="T37" fmla="*/ 0 h 2"/>
                  <a:gd name="T38" fmla="*/ 1 w 7"/>
                  <a:gd name="T39" fmla="*/ 0 h 2"/>
                  <a:gd name="T40" fmla="*/ 0 w 7"/>
                  <a:gd name="T41" fmla="*/ 0 h 2"/>
                  <a:gd name="T42" fmla="*/ 0 w 7"/>
                  <a:gd name="T43" fmla="*/ 0 h 2"/>
                  <a:gd name="T44" fmla="*/ 0 w 7"/>
                  <a:gd name="T45" fmla="*/ 0 h 2"/>
                  <a:gd name="T46" fmla="*/ 0 w 7"/>
                  <a:gd name="T47" fmla="*/ 1 h 2"/>
                  <a:gd name="T48" fmla="*/ 0 w 7"/>
                  <a:gd name="T49" fmla="*/ 1 h 2"/>
                  <a:gd name="T50" fmla="*/ 0 w 7"/>
                  <a:gd name="T51" fmla="*/ 1 h 2"/>
                  <a:gd name="T52" fmla="*/ 0 w 7"/>
                  <a:gd name="T53" fmla="*/ 1 h 2"/>
                  <a:gd name="T54" fmla="*/ 0 w 7"/>
                  <a:gd name="T55" fmla="*/ 2 h 2"/>
                  <a:gd name="T56" fmla="*/ 0 w 7"/>
                  <a:gd name="T57" fmla="*/ 2 h 2"/>
                  <a:gd name="T58" fmla="*/ 0 w 7"/>
                  <a:gd name="T59" fmla="*/ 2 h 2"/>
                  <a:gd name="T60" fmla="*/ 1 w 7"/>
                  <a:gd name="T61" fmla="*/ 2 h 2"/>
                  <a:gd name="T62" fmla="*/ 1 w 7"/>
                  <a:gd name="T63" fmla="*/ 2 h 2"/>
                  <a:gd name="T64" fmla="*/ 1 w 7"/>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2"/>
                  <a:gd name="T101" fmla="*/ 7 w 7"/>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2">
                    <a:moveTo>
                      <a:pt x="1" y="2"/>
                    </a:moveTo>
                    <a:lnTo>
                      <a:pt x="6" y="2"/>
                    </a:lnTo>
                    <a:lnTo>
                      <a:pt x="7" y="2"/>
                    </a:lnTo>
                    <a:lnTo>
                      <a:pt x="7" y="1"/>
                    </a:lnTo>
                    <a:lnTo>
                      <a:pt x="7" y="0"/>
                    </a:lnTo>
                    <a:lnTo>
                      <a:pt x="6" y="0"/>
                    </a:lnTo>
                    <a:lnTo>
                      <a:pt x="1" y="0"/>
                    </a:lnTo>
                    <a:lnTo>
                      <a:pt x="0" y="0"/>
                    </a:lnTo>
                    <a:lnTo>
                      <a:pt x="0" y="1"/>
                    </a:lnTo>
                    <a:lnTo>
                      <a:pt x="0" y="2"/>
                    </a:lnTo>
                    <a:lnTo>
                      <a:pt x="1" y="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57" name="Freeform 65"/>
              <p:cNvSpPr>
                <a:spLocks/>
              </p:cNvSpPr>
              <p:nvPr/>
            </p:nvSpPr>
            <p:spPr bwMode="auto">
              <a:xfrm>
                <a:off x="3962" y="3694"/>
                <a:ext cx="141" cy="3"/>
              </a:xfrm>
              <a:custGeom>
                <a:avLst/>
                <a:gdLst>
                  <a:gd name="T0" fmla="*/ 139 w 141"/>
                  <a:gd name="T1" fmla="*/ 3 h 3"/>
                  <a:gd name="T2" fmla="*/ 139 w 141"/>
                  <a:gd name="T3" fmla="*/ 3 h 3"/>
                  <a:gd name="T4" fmla="*/ 140 w 141"/>
                  <a:gd name="T5" fmla="*/ 3 h 3"/>
                  <a:gd name="T6" fmla="*/ 140 w 141"/>
                  <a:gd name="T7" fmla="*/ 3 h 3"/>
                  <a:gd name="T8" fmla="*/ 140 w 141"/>
                  <a:gd name="T9" fmla="*/ 3 h 3"/>
                  <a:gd name="T10" fmla="*/ 140 w 141"/>
                  <a:gd name="T11" fmla="*/ 3 h 3"/>
                  <a:gd name="T12" fmla="*/ 140 w 141"/>
                  <a:gd name="T13" fmla="*/ 2 h 3"/>
                  <a:gd name="T14" fmla="*/ 141 w 141"/>
                  <a:gd name="T15" fmla="*/ 2 h 3"/>
                  <a:gd name="T16" fmla="*/ 141 w 141"/>
                  <a:gd name="T17" fmla="*/ 2 h 3"/>
                  <a:gd name="T18" fmla="*/ 141 w 141"/>
                  <a:gd name="T19" fmla="*/ 1 h 3"/>
                  <a:gd name="T20" fmla="*/ 140 w 141"/>
                  <a:gd name="T21" fmla="*/ 1 h 3"/>
                  <a:gd name="T22" fmla="*/ 140 w 141"/>
                  <a:gd name="T23" fmla="*/ 1 h 3"/>
                  <a:gd name="T24" fmla="*/ 140 w 141"/>
                  <a:gd name="T25" fmla="*/ 1 h 3"/>
                  <a:gd name="T26" fmla="*/ 140 w 141"/>
                  <a:gd name="T27" fmla="*/ 0 h 3"/>
                  <a:gd name="T28" fmla="*/ 140 w 141"/>
                  <a:gd name="T29" fmla="*/ 0 h 3"/>
                  <a:gd name="T30" fmla="*/ 139 w 141"/>
                  <a:gd name="T31" fmla="*/ 0 h 3"/>
                  <a:gd name="T32" fmla="*/ 139 w 141"/>
                  <a:gd name="T33" fmla="*/ 0 h 3"/>
                  <a:gd name="T34" fmla="*/ 1 w 141"/>
                  <a:gd name="T35" fmla="*/ 0 h 3"/>
                  <a:gd name="T36" fmla="*/ 1 w 141"/>
                  <a:gd name="T37" fmla="*/ 0 h 3"/>
                  <a:gd name="T38" fmla="*/ 1 w 141"/>
                  <a:gd name="T39" fmla="*/ 0 h 3"/>
                  <a:gd name="T40" fmla="*/ 0 w 141"/>
                  <a:gd name="T41" fmla="*/ 1 h 3"/>
                  <a:gd name="T42" fmla="*/ 0 w 141"/>
                  <a:gd name="T43" fmla="*/ 1 h 3"/>
                  <a:gd name="T44" fmla="*/ 0 w 141"/>
                  <a:gd name="T45" fmla="*/ 1 h 3"/>
                  <a:gd name="T46" fmla="*/ 0 w 141"/>
                  <a:gd name="T47" fmla="*/ 1 h 3"/>
                  <a:gd name="T48" fmla="*/ 0 w 141"/>
                  <a:gd name="T49" fmla="*/ 2 h 3"/>
                  <a:gd name="T50" fmla="*/ 0 w 141"/>
                  <a:gd name="T51" fmla="*/ 2 h 3"/>
                  <a:gd name="T52" fmla="*/ 0 w 141"/>
                  <a:gd name="T53" fmla="*/ 2 h 3"/>
                  <a:gd name="T54" fmla="*/ 0 w 141"/>
                  <a:gd name="T55" fmla="*/ 2 h 3"/>
                  <a:gd name="T56" fmla="*/ 0 w 141"/>
                  <a:gd name="T57" fmla="*/ 3 h 3"/>
                  <a:gd name="T58" fmla="*/ 0 w 141"/>
                  <a:gd name="T59" fmla="*/ 3 h 3"/>
                  <a:gd name="T60" fmla="*/ 1 w 141"/>
                  <a:gd name="T61" fmla="*/ 3 h 3"/>
                  <a:gd name="T62" fmla="*/ 1 w 141"/>
                  <a:gd name="T63" fmla="*/ 3 h 3"/>
                  <a:gd name="T64" fmla="*/ 1 w 141"/>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1"/>
                  <a:gd name="T100" fmla="*/ 0 h 3"/>
                  <a:gd name="T101" fmla="*/ 141 w 141"/>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1" h="3">
                    <a:moveTo>
                      <a:pt x="1" y="3"/>
                    </a:moveTo>
                    <a:lnTo>
                      <a:pt x="139" y="3"/>
                    </a:lnTo>
                    <a:lnTo>
                      <a:pt x="140" y="3"/>
                    </a:lnTo>
                    <a:lnTo>
                      <a:pt x="140" y="2"/>
                    </a:lnTo>
                    <a:lnTo>
                      <a:pt x="141" y="2"/>
                    </a:lnTo>
                    <a:lnTo>
                      <a:pt x="141" y="1"/>
                    </a:lnTo>
                    <a:lnTo>
                      <a:pt x="140" y="1"/>
                    </a:lnTo>
                    <a:lnTo>
                      <a:pt x="140" y="0"/>
                    </a:lnTo>
                    <a:lnTo>
                      <a:pt x="139"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58" name="Freeform 66"/>
              <p:cNvSpPr>
                <a:spLocks/>
              </p:cNvSpPr>
              <p:nvPr/>
            </p:nvSpPr>
            <p:spPr bwMode="auto">
              <a:xfrm>
                <a:off x="3936" y="3732"/>
                <a:ext cx="191" cy="2"/>
              </a:xfrm>
              <a:custGeom>
                <a:avLst/>
                <a:gdLst>
                  <a:gd name="T0" fmla="*/ 190 w 191"/>
                  <a:gd name="T1" fmla="*/ 2 h 2"/>
                  <a:gd name="T2" fmla="*/ 190 w 191"/>
                  <a:gd name="T3" fmla="*/ 2 h 2"/>
                  <a:gd name="T4" fmla="*/ 190 w 191"/>
                  <a:gd name="T5" fmla="*/ 2 h 2"/>
                  <a:gd name="T6" fmla="*/ 190 w 191"/>
                  <a:gd name="T7" fmla="*/ 2 h 2"/>
                  <a:gd name="T8" fmla="*/ 191 w 191"/>
                  <a:gd name="T9" fmla="*/ 2 h 2"/>
                  <a:gd name="T10" fmla="*/ 191 w 191"/>
                  <a:gd name="T11" fmla="*/ 2 h 2"/>
                  <a:gd name="T12" fmla="*/ 191 w 191"/>
                  <a:gd name="T13" fmla="*/ 2 h 2"/>
                  <a:gd name="T14" fmla="*/ 191 w 191"/>
                  <a:gd name="T15" fmla="*/ 1 h 2"/>
                  <a:gd name="T16" fmla="*/ 191 w 191"/>
                  <a:gd name="T17" fmla="*/ 1 h 2"/>
                  <a:gd name="T18" fmla="*/ 191 w 191"/>
                  <a:gd name="T19" fmla="*/ 1 h 2"/>
                  <a:gd name="T20" fmla="*/ 191 w 191"/>
                  <a:gd name="T21" fmla="*/ 1 h 2"/>
                  <a:gd name="T22" fmla="*/ 191 w 191"/>
                  <a:gd name="T23" fmla="*/ 0 h 2"/>
                  <a:gd name="T24" fmla="*/ 190 w 191"/>
                  <a:gd name="T25" fmla="*/ 0 h 2"/>
                  <a:gd name="T26" fmla="*/ 190 w 191"/>
                  <a:gd name="T27" fmla="*/ 0 h 2"/>
                  <a:gd name="T28" fmla="*/ 190 w 191"/>
                  <a:gd name="T29" fmla="*/ 0 h 2"/>
                  <a:gd name="T30" fmla="*/ 190 w 191"/>
                  <a:gd name="T31" fmla="*/ 0 h 2"/>
                  <a:gd name="T32" fmla="*/ 189 w 191"/>
                  <a:gd name="T33" fmla="*/ 0 h 2"/>
                  <a:gd name="T34" fmla="*/ 1 w 191"/>
                  <a:gd name="T35" fmla="*/ 0 h 2"/>
                  <a:gd name="T36" fmla="*/ 1 w 191"/>
                  <a:gd name="T37" fmla="*/ 0 h 2"/>
                  <a:gd name="T38" fmla="*/ 1 w 191"/>
                  <a:gd name="T39" fmla="*/ 0 h 2"/>
                  <a:gd name="T40" fmla="*/ 0 w 191"/>
                  <a:gd name="T41" fmla="*/ 0 h 2"/>
                  <a:gd name="T42" fmla="*/ 0 w 191"/>
                  <a:gd name="T43" fmla="*/ 0 h 2"/>
                  <a:gd name="T44" fmla="*/ 0 w 191"/>
                  <a:gd name="T45" fmla="*/ 1 h 2"/>
                  <a:gd name="T46" fmla="*/ 0 w 191"/>
                  <a:gd name="T47" fmla="*/ 1 h 2"/>
                  <a:gd name="T48" fmla="*/ 0 w 191"/>
                  <a:gd name="T49" fmla="*/ 1 h 2"/>
                  <a:gd name="T50" fmla="*/ 0 w 191"/>
                  <a:gd name="T51" fmla="*/ 1 h 2"/>
                  <a:gd name="T52" fmla="*/ 0 w 191"/>
                  <a:gd name="T53" fmla="*/ 1 h 2"/>
                  <a:gd name="T54" fmla="*/ 0 w 191"/>
                  <a:gd name="T55" fmla="*/ 2 h 2"/>
                  <a:gd name="T56" fmla="*/ 0 w 191"/>
                  <a:gd name="T57" fmla="*/ 2 h 2"/>
                  <a:gd name="T58" fmla="*/ 0 w 191"/>
                  <a:gd name="T59" fmla="*/ 2 h 2"/>
                  <a:gd name="T60" fmla="*/ 0 w 191"/>
                  <a:gd name="T61" fmla="*/ 2 h 2"/>
                  <a:gd name="T62" fmla="*/ 1 w 191"/>
                  <a:gd name="T63" fmla="*/ 2 h 2"/>
                  <a:gd name="T64" fmla="*/ 1 w 191"/>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1"/>
                  <a:gd name="T100" fmla="*/ 0 h 2"/>
                  <a:gd name="T101" fmla="*/ 191 w 191"/>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1" h="2">
                    <a:moveTo>
                      <a:pt x="1" y="2"/>
                    </a:moveTo>
                    <a:lnTo>
                      <a:pt x="190" y="2"/>
                    </a:lnTo>
                    <a:lnTo>
                      <a:pt x="191" y="2"/>
                    </a:lnTo>
                    <a:lnTo>
                      <a:pt x="191" y="1"/>
                    </a:lnTo>
                    <a:lnTo>
                      <a:pt x="191" y="0"/>
                    </a:lnTo>
                    <a:lnTo>
                      <a:pt x="190" y="0"/>
                    </a:lnTo>
                    <a:lnTo>
                      <a:pt x="189" y="0"/>
                    </a:lnTo>
                    <a:lnTo>
                      <a:pt x="1" y="0"/>
                    </a:lnTo>
                    <a:lnTo>
                      <a:pt x="0" y="0"/>
                    </a:lnTo>
                    <a:lnTo>
                      <a:pt x="0" y="1"/>
                    </a:lnTo>
                    <a:lnTo>
                      <a:pt x="0" y="2"/>
                    </a:lnTo>
                    <a:lnTo>
                      <a:pt x="1" y="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59" name="Freeform 67"/>
              <p:cNvSpPr>
                <a:spLocks/>
              </p:cNvSpPr>
              <p:nvPr/>
            </p:nvSpPr>
            <p:spPr bwMode="auto">
              <a:xfrm>
                <a:off x="4017" y="3750"/>
                <a:ext cx="32" cy="14"/>
              </a:xfrm>
              <a:custGeom>
                <a:avLst/>
                <a:gdLst>
                  <a:gd name="T0" fmla="*/ 15 w 32"/>
                  <a:gd name="T1" fmla="*/ 0 h 14"/>
                  <a:gd name="T2" fmla="*/ 12 w 32"/>
                  <a:gd name="T3" fmla="*/ 1 h 14"/>
                  <a:gd name="T4" fmla="*/ 10 w 32"/>
                  <a:gd name="T5" fmla="*/ 1 h 14"/>
                  <a:gd name="T6" fmla="*/ 8 w 32"/>
                  <a:gd name="T7" fmla="*/ 1 h 14"/>
                  <a:gd name="T8" fmla="*/ 6 w 32"/>
                  <a:gd name="T9" fmla="*/ 2 h 14"/>
                  <a:gd name="T10" fmla="*/ 5 w 32"/>
                  <a:gd name="T11" fmla="*/ 3 h 14"/>
                  <a:gd name="T12" fmla="*/ 3 w 32"/>
                  <a:gd name="T13" fmla="*/ 3 h 14"/>
                  <a:gd name="T14" fmla="*/ 2 w 32"/>
                  <a:gd name="T15" fmla="*/ 4 h 14"/>
                  <a:gd name="T16" fmla="*/ 1 w 32"/>
                  <a:gd name="T17" fmla="*/ 5 h 14"/>
                  <a:gd name="T18" fmla="*/ 1 w 32"/>
                  <a:gd name="T19" fmla="*/ 6 h 14"/>
                  <a:gd name="T20" fmla="*/ 0 w 32"/>
                  <a:gd name="T21" fmla="*/ 7 h 14"/>
                  <a:gd name="T22" fmla="*/ 1 w 32"/>
                  <a:gd name="T23" fmla="*/ 8 h 14"/>
                  <a:gd name="T24" fmla="*/ 1 w 32"/>
                  <a:gd name="T25" fmla="*/ 9 h 14"/>
                  <a:gd name="T26" fmla="*/ 2 w 32"/>
                  <a:gd name="T27" fmla="*/ 10 h 14"/>
                  <a:gd name="T28" fmla="*/ 3 w 32"/>
                  <a:gd name="T29" fmla="*/ 11 h 14"/>
                  <a:gd name="T30" fmla="*/ 5 w 32"/>
                  <a:gd name="T31" fmla="*/ 12 h 14"/>
                  <a:gd name="T32" fmla="*/ 6 w 32"/>
                  <a:gd name="T33" fmla="*/ 12 h 14"/>
                  <a:gd name="T34" fmla="*/ 8 w 32"/>
                  <a:gd name="T35" fmla="*/ 13 h 14"/>
                  <a:gd name="T36" fmla="*/ 10 w 32"/>
                  <a:gd name="T37" fmla="*/ 13 h 14"/>
                  <a:gd name="T38" fmla="*/ 12 w 32"/>
                  <a:gd name="T39" fmla="*/ 14 h 14"/>
                  <a:gd name="T40" fmla="*/ 15 w 32"/>
                  <a:gd name="T41" fmla="*/ 14 h 14"/>
                  <a:gd name="T42" fmla="*/ 17 w 32"/>
                  <a:gd name="T43" fmla="*/ 14 h 14"/>
                  <a:gd name="T44" fmla="*/ 19 w 32"/>
                  <a:gd name="T45" fmla="*/ 14 h 14"/>
                  <a:gd name="T46" fmla="*/ 22 w 32"/>
                  <a:gd name="T47" fmla="*/ 13 h 14"/>
                  <a:gd name="T48" fmla="*/ 24 w 32"/>
                  <a:gd name="T49" fmla="*/ 13 h 14"/>
                  <a:gd name="T50" fmla="*/ 26 w 32"/>
                  <a:gd name="T51" fmla="*/ 12 h 14"/>
                  <a:gd name="T52" fmla="*/ 27 w 32"/>
                  <a:gd name="T53" fmla="*/ 12 h 14"/>
                  <a:gd name="T54" fmla="*/ 29 w 32"/>
                  <a:gd name="T55" fmla="*/ 11 h 14"/>
                  <a:gd name="T56" fmla="*/ 30 w 32"/>
                  <a:gd name="T57" fmla="*/ 10 h 14"/>
                  <a:gd name="T58" fmla="*/ 31 w 32"/>
                  <a:gd name="T59" fmla="*/ 9 h 14"/>
                  <a:gd name="T60" fmla="*/ 32 w 32"/>
                  <a:gd name="T61" fmla="*/ 8 h 14"/>
                  <a:gd name="T62" fmla="*/ 32 w 32"/>
                  <a:gd name="T63" fmla="*/ 7 h 14"/>
                  <a:gd name="T64" fmla="*/ 32 w 32"/>
                  <a:gd name="T65" fmla="*/ 6 h 14"/>
                  <a:gd name="T66" fmla="*/ 31 w 32"/>
                  <a:gd name="T67" fmla="*/ 5 h 14"/>
                  <a:gd name="T68" fmla="*/ 31 w 32"/>
                  <a:gd name="T69" fmla="*/ 4 h 14"/>
                  <a:gd name="T70" fmla="*/ 30 w 32"/>
                  <a:gd name="T71" fmla="*/ 4 h 14"/>
                  <a:gd name="T72" fmla="*/ 28 w 32"/>
                  <a:gd name="T73" fmla="*/ 3 h 14"/>
                  <a:gd name="T74" fmla="*/ 27 w 32"/>
                  <a:gd name="T75" fmla="*/ 2 h 14"/>
                  <a:gd name="T76" fmla="*/ 25 w 32"/>
                  <a:gd name="T77" fmla="*/ 1 h 14"/>
                  <a:gd name="T78" fmla="*/ 23 w 32"/>
                  <a:gd name="T79" fmla="*/ 1 h 14"/>
                  <a:gd name="T80" fmla="*/ 21 w 32"/>
                  <a:gd name="T81" fmla="*/ 1 h 14"/>
                  <a:gd name="T82" fmla="*/ 19 w 32"/>
                  <a:gd name="T83" fmla="*/ 0 h 14"/>
                  <a:gd name="T84" fmla="*/ 16 w 32"/>
                  <a:gd name="T85" fmla="*/ 0 h 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
                  <a:gd name="T130" fmla="*/ 0 h 14"/>
                  <a:gd name="T131" fmla="*/ 32 w 32"/>
                  <a:gd name="T132" fmla="*/ 14 h 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 h="14">
                    <a:moveTo>
                      <a:pt x="16" y="0"/>
                    </a:moveTo>
                    <a:lnTo>
                      <a:pt x="15" y="0"/>
                    </a:lnTo>
                    <a:lnTo>
                      <a:pt x="14" y="0"/>
                    </a:lnTo>
                    <a:lnTo>
                      <a:pt x="13" y="0"/>
                    </a:lnTo>
                    <a:lnTo>
                      <a:pt x="12" y="1"/>
                    </a:lnTo>
                    <a:lnTo>
                      <a:pt x="11" y="1"/>
                    </a:lnTo>
                    <a:lnTo>
                      <a:pt x="10" y="1"/>
                    </a:lnTo>
                    <a:lnTo>
                      <a:pt x="9" y="1"/>
                    </a:lnTo>
                    <a:lnTo>
                      <a:pt x="8" y="1"/>
                    </a:lnTo>
                    <a:lnTo>
                      <a:pt x="7" y="1"/>
                    </a:lnTo>
                    <a:lnTo>
                      <a:pt x="7" y="2"/>
                    </a:lnTo>
                    <a:lnTo>
                      <a:pt x="6" y="2"/>
                    </a:lnTo>
                    <a:lnTo>
                      <a:pt x="5" y="2"/>
                    </a:lnTo>
                    <a:lnTo>
                      <a:pt x="5" y="3"/>
                    </a:lnTo>
                    <a:lnTo>
                      <a:pt x="4" y="3"/>
                    </a:lnTo>
                    <a:lnTo>
                      <a:pt x="3" y="3"/>
                    </a:lnTo>
                    <a:lnTo>
                      <a:pt x="3" y="4"/>
                    </a:lnTo>
                    <a:lnTo>
                      <a:pt x="2" y="4"/>
                    </a:lnTo>
                    <a:lnTo>
                      <a:pt x="1" y="5"/>
                    </a:lnTo>
                    <a:lnTo>
                      <a:pt x="1" y="6"/>
                    </a:lnTo>
                    <a:lnTo>
                      <a:pt x="0" y="7"/>
                    </a:lnTo>
                    <a:lnTo>
                      <a:pt x="1" y="8"/>
                    </a:lnTo>
                    <a:lnTo>
                      <a:pt x="1" y="9"/>
                    </a:lnTo>
                    <a:lnTo>
                      <a:pt x="2" y="10"/>
                    </a:lnTo>
                    <a:lnTo>
                      <a:pt x="3" y="11"/>
                    </a:lnTo>
                    <a:lnTo>
                      <a:pt x="4" y="11"/>
                    </a:lnTo>
                    <a:lnTo>
                      <a:pt x="5" y="12"/>
                    </a:lnTo>
                    <a:lnTo>
                      <a:pt x="6" y="12"/>
                    </a:lnTo>
                    <a:lnTo>
                      <a:pt x="7" y="12"/>
                    </a:lnTo>
                    <a:lnTo>
                      <a:pt x="7" y="13"/>
                    </a:lnTo>
                    <a:lnTo>
                      <a:pt x="8" y="13"/>
                    </a:lnTo>
                    <a:lnTo>
                      <a:pt x="9" y="13"/>
                    </a:lnTo>
                    <a:lnTo>
                      <a:pt x="10" y="13"/>
                    </a:lnTo>
                    <a:lnTo>
                      <a:pt x="11" y="13"/>
                    </a:lnTo>
                    <a:lnTo>
                      <a:pt x="12" y="13"/>
                    </a:lnTo>
                    <a:lnTo>
                      <a:pt x="12" y="14"/>
                    </a:lnTo>
                    <a:lnTo>
                      <a:pt x="13" y="14"/>
                    </a:lnTo>
                    <a:lnTo>
                      <a:pt x="14" y="14"/>
                    </a:lnTo>
                    <a:lnTo>
                      <a:pt x="15" y="14"/>
                    </a:lnTo>
                    <a:lnTo>
                      <a:pt x="16" y="14"/>
                    </a:lnTo>
                    <a:lnTo>
                      <a:pt x="17" y="14"/>
                    </a:lnTo>
                    <a:lnTo>
                      <a:pt x="18" y="14"/>
                    </a:lnTo>
                    <a:lnTo>
                      <a:pt x="19" y="14"/>
                    </a:lnTo>
                    <a:lnTo>
                      <a:pt x="20" y="14"/>
                    </a:lnTo>
                    <a:lnTo>
                      <a:pt x="21" y="13"/>
                    </a:lnTo>
                    <a:lnTo>
                      <a:pt x="22" y="13"/>
                    </a:lnTo>
                    <a:lnTo>
                      <a:pt x="23" y="13"/>
                    </a:lnTo>
                    <a:lnTo>
                      <a:pt x="24" y="13"/>
                    </a:lnTo>
                    <a:lnTo>
                      <a:pt x="25" y="13"/>
                    </a:lnTo>
                    <a:lnTo>
                      <a:pt x="26" y="12"/>
                    </a:lnTo>
                    <a:lnTo>
                      <a:pt x="27" y="12"/>
                    </a:lnTo>
                    <a:lnTo>
                      <a:pt x="28" y="12"/>
                    </a:lnTo>
                    <a:lnTo>
                      <a:pt x="28" y="11"/>
                    </a:lnTo>
                    <a:lnTo>
                      <a:pt x="29" y="11"/>
                    </a:lnTo>
                    <a:lnTo>
                      <a:pt x="30" y="11"/>
                    </a:lnTo>
                    <a:lnTo>
                      <a:pt x="30" y="10"/>
                    </a:lnTo>
                    <a:lnTo>
                      <a:pt x="31" y="10"/>
                    </a:lnTo>
                    <a:lnTo>
                      <a:pt x="31" y="9"/>
                    </a:lnTo>
                    <a:lnTo>
                      <a:pt x="32" y="8"/>
                    </a:lnTo>
                    <a:lnTo>
                      <a:pt x="32" y="7"/>
                    </a:lnTo>
                    <a:lnTo>
                      <a:pt x="32" y="6"/>
                    </a:lnTo>
                    <a:lnTo>
                      <a:pt x="31" y="5"/>
                    </a:lnTo>
                    <a:lnTo>
                      <a:pt x="31" y="4"/>
                    </a:lnTo>
                    <a:lnTo>
                      <a:pt x="30" y="4"/>
                    </a:lnTo>
                    <a:lnTo>
                      <a:pt x="29" y="3"/>
                    </a:lnTo>
                    <a:lnTo>
                      <a:pt x="28" y="3"/>
                    </a:lnTo>
                    <a:lnTo>
                      <a:pt x="27" y="2"/>
                    </a:lnTo>
                    <a:lnTo>
                      <a:pt x="26" y="2"/>
                    </a:lnTo>
                    <a:lnTo>
                      <a:pt x="25" y="1"/>
                    </a:lnTo>
                    <a:lnTo>
                      <a:pt x="24" y="1"/>
                    </a:lnTo>
                    <a:lnTo>
                      <a:pt x="23" y="1"/>
                    </a:lnTo>
                    <a:lnTo>
                      <a:pt x="22" y="1"/>
                    </a:lnTo>
                    <a:lnTo>
                      <a:pt x="21" y="1"/>
                    </a:lnTo>
                    <a:lnTo>
                      <a:pt x="20" y="1"/>
                    </a:lnTo>
                    <a:lnTo>
                      <a:pt x="19" y="0"/>
                    </a:lnTo>
                    <a:lnTo>
                      <a:pt x="18" y="0"/>
                    </a:lnTo>
                    <a:lnTo>
                      <a:pt x="17" y="0"/>
                    </a:lnTo>
                    <a:lnTo>
                      <a:pt x="16" y="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60" name="Freeform 68"/>
              <p:cNvSpPr>
                <a:spLocks/>
              </p:cNvSpPr>
              <p:nvPr/>
            </p:nvSpPr>
            <p:spPr bwMode="auto">
              <a:xfrm>
                <a:off x="3996" y="3743"/>
                <a:ext cx="75" cy="8"/>
              </a:xfrm>
              <a:custGeom>
                <a:avLst/>
                <a:gdLst>
                  <a:gd name="T0" fmla="*/ 55 w 75"/>
                  <a:gd name="T1" fmla="*/ 4 h 8"/>
                  <a:gd name="T2" fmla="*/ 50 w 75"/>
                  <a:gd name="T3" fmla="*/ 2 h 8"/>
                  <a:gd name="T4" fmla="*/ 45 w 75"/>
                  <a:gd name="T5" fmla="*/ 1 h 8"/>
                  <a:gd name="T6" fmla="*/ 40 w 75"/>
                  <a:gd name="T7" fmla="*/ 0 h 8"/>
                  <a:gd name="T8" fmla="*/ 36 w 75"/>
                  <a:gd name="T9" fmla="*/ 0 h 8"/>
                  <a:gd name="T10" fmla="*/ 32 w 75"/>
                  <a:gd name="T11" fmla="*/ 1 h 8"/>
                  <a:gd name="T12" fmla="*/ 28 w 75"/>
                  <a:gd name="T13" fmla="*/ 1 h 8"/>
                  <a:gd name="T14" fmla="*/ 25 w 75"/>
                  <a:gd name="T15" fmla="*/ 2 h 8"/>
                  <a:gd name="T16" fmla="*/ 22 w 75"/>
                  <a:gd name="T17" fmla="*/ 3 h 8"/>
                  <a:gd name="T18" fmla="*/ 20 w 75"/>
                  <a:gd name="T19" fmla="*/ 4 h 8"/>
                  <a:gd name="T20" fmla="*/ 2 w 75"/>
                  <a:gd name="T21" fmla="*/ 4 h 8"/>
                  <a:gd name="T22" fmla="*/ 2 w 75"/>
                  <a:gd name="T23" fmla="*/ 5 h 8"/>
                  <a:gd name="T24" fmla="*/ 1 w 75"/>
                  <a:gd name="T25" fmla="*/ 5 h 8"/>
                  <a:gd name="T26" fmla="*/ 1 w 75"/>
                  <a:gd name="T27" fmla="*/ 5 h 8"/>
                  <a:gd name="T28" fmla="*/ 1 w 75"/>
                  <a:gd name="T29" fmla="*/ 5 h 8"/>
                  <a:gd name="T30" fmla="*/ 0 w 75"/>
                  <a:gd name="T31" fmla="*/ 6 h 8"/>
                  <a:gd name="T32" fmla="*/ 0 w 75"/>
                  <a:gd name="T33" fmla="*/ 6 h 8"/>
                  <a:gd name="T34" fmla="*/ 1 w 75"/>
                  <a:gd name="T35" fmla="*/ 7 h 8"/>
                  <a:gd name="T36" fmla="*/ 1 w 75"/>
                  <a:gd name="T37" fmla="*/ 7 h 8"/>
                  <a:gd name="T38" fmla="*/ 1 w 75"/>
                  <a:gd name="T39" fmla="*/ 7 h 8"/>
                  <a:gd name="T40" fmla="*/ 2 w 75"/>
                  <a:gd name="T41" fmla="*/ 7 h 8"/>
                  <a:gd name="T42" fmla="*/ 19 w 75"/>
                  <a:gd name="T43" fmla="*/ 7 h 8"/>
                  <a:gd name="T44" fmla="*/ 20 w 75"/>
                  <a:gd name="T45" fmla="*/ 7 h 8"/>
                  <a:gd name="T46" fmla="*/ 21 w 75"/>
                  <a:gd name="T47" fmla="*/ 6 h 8"/>
                  <a:gd name="T48" fmla="*/ 24 w 75"/>
                  <a:gd name="T49" fmla="*/ 6 h 8"/>
                  <a:gd name="T50" fmla="*/ 26 w 75"/>
                  <a:gd name="T51" fmla="*/ 5 h 8"/>
                  <a:gd name="T52" fmla="*/ 30 w 75"/>
                  <a:gd name="T53" fmla="*/ 4 h 8"/>
                  <a:gd name="T54" fmla="*/ 33 w 75"/>
                  <a:gd name="T55" fmla="*/ 4 h 8"/>
                  <a:gd name="T56" fmla="*/ 38 w 75"/>
                  <a:gd name="T57" fmla="*/ 3 h 8"/>
                  <a:gd name="T58" fmla="*/ 42 w 75"/>
                  <a:gd name="T59" fmla="*/ 4 h 8"/>
                  <a:gd name="T60" fmla="*/ 47 w 75"/>
                  <a:gd name="T61" fmla="*/ 5 h 8"/>
                  <a:gd name="T62" fmla="*/ 52 w 75"/>
                  <a:gd name="T63" fmla="*/ 6 h 8"/>
                  <a:gd name="T64" fmla="*/ 55 w 75"/>
                  <a:gd name="T65" fmla="*/ 8 h 8"/>
                  <a:gd name="T66" fmla="*/ 74 w 75"/>
                  <a:gd name="T67" fmla="*/ 8 h 8"/>
                  <a:gd name="T68" fmla="*/ 74 w 75"/>
                  <a:gd name="T69" fmla="*/ 8 h 8"/>
                  <a:gd name="T70" fmla="*/ 75 w 75"/>
                  <a:gd name="T71" fmla="*/ 8 h 8"/>
                  <a:gd name="T72" fmla="*/ 75 w 75"/>
                  <a:gd name="T73" fmla="*/ 7 h 8"/>
                  <a:gd name="T74" fmla="*/ 75 w 75"/>
                  <a:gd name="T75" fmla="*/ 7 h 8"/>
                  <a:gd name="T76" fmla="*/ 75 w 75"/>
                  <a:gd name="T77" fmla="*/ 7 h 8"/>
                  <a:gd name="T78" fmla="*/ 75 w 75"/>
                  <a:gd name="T79" fmla="*/ 6 h 8"/>
                  <a:gd name="T80" fmla="*/ 75 w 75"/>
                  <a:gd name="T81" fmla="*/ 6 h 8"/>
                  <a:gd name="T82" fmla="*/ 75 w 75"/>
                  <a:gd name="T83" fmla="*/ 5 h 8"/>
                  <a:gd name="T84" fmla="*/ 74 w 75"/>
                  <a:gd name="T85" fmla="*/ 5 h 8"/>
                  <a:gd name="T86" fmla="*/ 74 w 75"/>
                  <a:gd name="T87" fmla="*/ 5 h 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5"/>
                  <a:gd name="T133" fmla="*/ 0 h 8"/>
                  <a:gd name="T134" fmla="*/ 75 w 75"/>
                  <a:gd name="T135" fmla="*/ 8 h 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5" h="8">
                    <a:moveTo>
                      <a:pt x="74" y="5"/>
                    </a:moveTo>
                    <a:lnTo>
                      <a:pt x="56" y="5"/>
                    </a:lnTo>
                    <a:lnTo>
                      <a:pt x="55" y="4"/>
                    </a:lnTo>
                    <a:lnTo>
                      <a:pt x="53" y="3"/>
                    </a:lnTo>
                    <a:lnTo>
                      <a:pt x="51" y="3"/>
                    </a:lnTo>
                    <a:lnTo>
                      <a:pt x="50" y="2"/>
                    </a:lnTo>
                    <a:lnTo>
                      <a:pt x="48" y="2"/>
                    </a:lnTo>
                    <a:lnTo>
                      <a:pt x="46" y="1"/>
                    </a:lnTo>
                    <a:lnTo>
                      <a:pt x="45" y="1"/>
                    </a:lnTo>
                    <a:lnTo>
                      <a:pt x="43" y="1"/>
                    </a:lnTo>
                    <a:lnTo>
                      <a:pt x="42" y="0"/>
                    </a:lnTo>
                    <a:lnTo>
                      <a:pt x="40" y="0"/>
                    </a:lnTo>
                    <a:lnTo>
                      <a:pt x="39" y="0"/>
                    </a:lnTo>
                    <a:lnTo>
                      <a:pt x="37" y="0"/>
                    </a:lnTo>
                    <a:lnTo>
                      <a:pt x="36" y="0"/>
                    </a:lnTo>
                    <a:lnTo>
                      <a:pt x="34" y="0"/>
                    </a:lnTo>
                    <a:lnTo>
                      <a:pt x="33" y="0"/>
                    </a:lnTo>
                    <a:lnTo>
                      <a:pt x="32" y="1"/>
                    </a:lnTo>
                    <a:lnTo>
                      <a:pt x="30" y="1"/>
                    </a:lnTo>
                    <a:lnTo>
                      <a:pt x="29" y="1"/>
                    </a:lnTo>
                    <a:lnTo>
                      <a:pt x="28" y="1"/>
                    </a:lnTo>
                    <a:lnTo>
                      <a:pt x="27" y="2"/>
                    </a:lnTo>
                    <a:lnTo>
                      <a:pt x="26" y="2"/>
                    </a:lnTo>
                    <a:lnTo>
                      <a:pt x="25" y="2"/>
                    </a:lnTo>
                    <a:lnTo>
                      <a:pt x="24" y="2"/>
                    </a:lnTo>
                    <a:lnTo>
                      <a:pt x="23" y="3"/>
                    </a:lnTo>
                    <a:lnTo>
                      <a:pt x="22" y="3"/>
                    </a:lnTo>
                    <a:lnTo>
                      <a:pt x="21" y="3"/>
                    </a:lnTo>
                    <a:lnTo>
                      <a:pt x="20" y="4"/>
                    </a:lnTo>
                    <a:lnTo>
                      <a:pt x="19" y="4"/>
                    </a:lnTo>
                    <a:lnTo>
                      <a:pt x="2" y="4"/>
                    </a:lnTo>
                    <a:lnTo>
                      <a:pt x="2" y="5"/>
                    </a:lnTo>
                    <a:lnTo>
                      <a:pt x="1" y="5"/>
                    </a:lnTo>
                    <a:lnTo>
                      <a:pt x="1" y="6"/>
                    </a:lnTo>
                    <a:lnTo>
                      <a:pt x="0" y="6"/>
                    </a:lnTo>
                    <a:lnTo>
                      <a:pt x="1" y="6"/>
                    </a:lnTo>
                    <a:lnTo>
                      <a:pt x="1" y="7"/>
                    </a:lnTo>
                    <a:lnTo>
                      <a:pt x="2" y="7"/>
                    </a:lnTo>
                    <a:lnTo>
                      <a:pt x="19" y="7"/>
                    </a:lnTo>
                    <a:lnTo>
                      <a:pt x="20" y="7"/>
                    </a:lnTo>
                    <a:lnTo>
                      <a:pt x="21" y="7"/>
                    </a:lnTo>
                    <a:lnTo>
                      <a:pt x="21" y="6"/>
                    </a:lnTo>
                    <a:lnTo>
                      <a:pt x="22" y="6"/>
                    </a:lnTo>
                    <a:lnTo>
                      <a:pt x="23" y="6"/>
                    </a:lnTo>
                    <a:lnTo>
                      <a:pt x="24" y="6"/>
                    </a:lnTo>
                    <a:lnTo>
                      <a:pt x="24" y="5"/>
                    </a:lnTo>
                    <a:lnTo>
                      <a:pt x="25" y="5"/>
                    </a:lnTo>
                    <a:lnTo>
                      <a:pt x="26" y="5"/>
                    </a:lnTo>
                    <a:lnTo>
                      <a:pt x="27" y="5"/>
                    </a:lnTo>
                    <a:lnTo>
                      <a:pt x="28" y="4"/>
                    </a:lnTo>
                    <a:lnTo>
                      <a:pt x="30" y="4"/>
                    </a:lnTo>
                    <a:lnTo>
                      <a:pt x="31" y="4"/>
                    </a:lnTo>
                    <a:lnTo>
                      <a:pt x="32" y="4"/>
                    </a:lnTo>
                    <a:lnTo>
                      <a:pt x="33" y="4"/>
                    </a:lnTo>
                    <a:lnTo>
                      <a:pt x="35" y="3"/>
                    </a:lnTo>
                    <a:lnTo>
                      <a:pt x="36" y="3"/>
                    </a:lnTo>
                    <a:lnTo>
                      <a:pt x="38" y="3"/>
                    </a:lnTo>
                    <a:lnTo>
                      <a:pt x="39" y="3"/>
                    </a:lnTo>
                    <a:lnTo>
                      <a:pt x="41" y="3"/>
                    </a:lnTo>
                    <a:lnTo>
                      <a:pt x="42" y="4"/>
                    </a:lnTo>
                    <a:lnTo>
                      <a:pt x="44" y="4"/>
                    </a:lnTo>
                    <a:lnTo>
                      <a:pt x="45" y="4"/>
                    </a:lnTo>
                    <a:lnTo>
                      <a:pt x="47" y="5"/>
                    </a:lnTo>
                    <a:lnTo>
                      <a:pt x="49" y="5"/>
                    </a:lnTo>
                    <a:lnTo>
                      <a:pt x="50" y="6"/>
                    </a:lnTo>
                    <a:lnTo>
                      <a:pt x="52" y="6"/>
                    </a:lnTo>
                    <a:lnTo>
                      <a:pt x="53" y="7"/>
                    </a:lnTo>
                    <a:lnTo>
                      <a:pt x="55" y="8"/>
                    </a:lnTo>
                    <a:lnTo>
                      <a:pt x="56" y="8"/>
                    </a:lnTo>
                    <a:lnTo>
                      <a:pt x="74" y="8"/>
                    </a:lnTo>
                    <a:lnTo>
                      <a:pt x="75" y="8"/>
                    </a:lnTo>
                    <a:lnTo>
                      <a:pt x="75" y="7"/>
                    </a:lnTo>
                    <a:lnTo>
                      <a:pt x="75" y="6"/>
                    </a:lnTo>
                    <a:lnTo>
                      <a:pt x="75" y="5"/>
                    </a:lnTo>
                    <a:lnTo>
                      <a:pt x="74" y="5"/>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61" name="Freeform 69"/>
              <p:cNvSpPr>
                <a:spLocks/>
              </p:cNvSpPr>
              <p:nvPr/>
            </p:nvSpPr>
            <p:spPr bwMode="auto">
              <a:xfrm>
                <a:off x="3933" y="3737"/>
                <a:ext cx="196" cy="9"/>
              </a:xfrm>
              <a:custGeom>
                <a:avLst/>
                <a:gdLst>
                  <a:gd name="T0" fmla="*/ 59 w 196"/>
                  <a:gd name="T1" fmla="*/ 9 h 9"/>
                  <a:gd name="T2" fmla="*/ 67 w 196"/>
                  <a:gd name="T3" fmla="*/ 7 h 9"/>
                  <a:gd name="T4" fmla="*/ 78 w 196"/>
                  <a:gd name="T5" fmla="*/ 4 h 9"/>
                  <a:gd name="T6" fmla="*/ 89 w 196"/>
                  <a:gd name="T7" fmla="*/ 3 h 9"/>
                  <a:gd name="T8" fmla="*/ 100 w 196"/>
                  <a:gd name="T9" fmla="*/ 3 h 9"/>
                  <a:gd name="T10" fmla="*/ 110 w 196"/>
                  <a:gd name="T11" fmla="*/ 3 h 9"/>
                  <a:gd name="T12" fmla="*/ 119 w 196"/>
                  <a:gd name="T13" fmla="*/ 4 h 9"/>
                  <a:gd name="T14" fmla="*/ 126 w 196"/>
                  <a:gd name="T15" fmla="*/ 5 h 9"/>
                  <a:gd name="T16" fmla="*/ 133 w 196"/>
                  <a:gd name="T17" fmla="*/ 6 h 9"/>
                  <a:gd name="T18" fmla="*/ 138 w 196"/>
                  <a:gd name="T19" fmla="*/ 8 h 9"/>
                  <a:gd name="T20" fmla="*/ 142 w 196"/>
                  <a:gd name="T21" fmla="*/ 9 h 9"/>
                  <a:gd name="T22" fmla="*/ 143 w 196"/>
                  <a:gd name="T23" fmla="*/ 9 h 9"/>
                  <a:gd name="T24" fmla="*/ 143 w 196"/>
                  <a:gd name="T25" fmla="*/ 9 h 9"/>
                  <a:gd name="T26" fmla="*/ 143 w 196"/>
                  <a:gd name="T27" fmla="*/ 9 h 9"/>
                  <a:gd name="T28" fmla="*/ 195 w 196"/>
                  <a:gd name="T29" fmla="*/ 9 h 9"/>
                  <a:gd name="T30" fmla="*/ 195 w 196"/>
                  <a:gd name="T31" fmla="*/ 9 h 9"/>
                  <a:gd name="T32" fmla="*/ 195 w 196"/>
                  <a:gd name="T33" fmla="*/ 9 h 9"/>
                  <a:gd name="T34" fmla="*/ 196 w 196"/>
                  <a:gd name="T35" fmla="*/ 8 h 9"/>
                  <a:gd name="T36" fmla="*/ 196 w 196"/>
                  <a:gd name="T37" fmla="*/ 8 h 9"/>
                  <a:gd name="T38" fmla="*/ 196 w 196"/>
                  <a:gd name="T39" fmla="*/ 8 h 9"/>
                  <a:gd name="T40" fmla="*/ 196 w 196"/>
                  <a:gd name="T41" fmla="*/ 7 h 9"/>
                  <a:gd name="T42" fmla="*/ 196 w 196"/>
                  <a:gd name="T43" fmla="*/ 7 h 9"/>
                  <a:gd name="T44" fmla="*/ 195 w 196"/>
                  <a:gd name="T45" fmla="*/ 6 h 9"/>
                  <a:gd name="T46" fmla="*/ 195 w 196"/>
                  <a:gd name="T47" fmla="*/ 6 h 9"/>
                  <a:gd name="T48" fmla="*/ 195 w 196"/>
                  <a:gd name="T49" fmla="*/ 6 h 9"/>
                  <a:gd name="T50" fmla="*/ 143 w 196"/>
                  <a:gd name="T51" fmla="*/ 6 h 9"/>
                  <a:gd name="T52" fmla="*/ 140 w 196"/>
                  <a:gd name="T53" fmla="*/ 5 h 9"/>
                  <a:gd name="T54" fmla="*/ 136 w 196"/>
                  <a:gd name="T55" fmla="*/ 4 h 9"/>
                  <a:gd name="T56" fmla="*/ 129 w 196"/>
                  <a:gd name="T57" fmla="*/ 3 h 9"/>
                  <a:gd name="T58" fmla="*/ 122 w 196"/>
                  <a:gd name="T59" fmla="*/ 1 h 9"/>
                  <a:gd name="T60" fmla="*/ 113 w 196"/>
                  <a:gd name="T61" fmla="*/ 0 h 9"/>
                  <a:gd name="T62" fmla="*/ 103 w 196"/>
                  <a:gd name="T63" fmla="*/ 0 h 9"/>
                  <a:gd name="T64" fmla="*/ 93 w 196"/>
                  <a:gd name="T65" fmla="*/ 0 h 9"/>
                  <a:gd name="T66" fmla="*/ 81 w 196"/>
                  <a:gd name="T67" fmla="*/ 1 h 9"/>
                  <a:gd name="T68" fmla="*/ 70 w 196"/>
                  <a:gd name="T69" fmla="*/ 3 h 9"/>
                  <a:gd name="T70" fmla="*/ 58 w 196"/>
                  <a:gd name="T71" fmla="*/ 6 h 9"/>
                  <a:gd name="T72" fmla="*/ 1 w 196"/>
                  <a:gd name="T73" fmla="*/ 6 h 9"/>
                  <a:gd name="T74" fmla="*/ 1 w 196"/>
                  <a:gd name="T75" fmla="*/ 6 h 9"/>
                  <a:gd name="T76" fmla="*/ 1 w 196"/>
                  <a:gd name="T77" fmla="*/ 6 h 9"/>
                  <a:gd name="T78" fmla="*/ 0 w 196"/>
                  <a:gd name="T79" fmla="*/ 7 h 9"/>
                  <a:gd name="T80" fmla="*/ 0 w 196"/>
                  <a:gd name="T81" fmla="*/ 7 h 9"/>
                  <a:gd name="T82" fmla="*/ 0 w 196"/>
                  <a:gd name="T83" fmla="*/ 8 h 9"/>
                  <a:gd name="T84" fmla="*/ 0 w 196"/>
                  <a:gd name="T85" fmla="*/ 8 h 9"/>
                  <a:gd name="T86" fmla="*/ 0 w 196"/>
                  <a:gd name="T87" fmla="*/ 8 h 9"/>
                  <a:gd name="T88" fmla="*/ 1 w 196"/>
                  <a:gd name="T89" fmla="*/ 9 h 9"/>
                  <a:gd name="T90" fmla="*/ 1 w 196"/>
                  <a:gd name="T91" fmla="*/ 9 h 9"/>
                  <a:gd name="T92" fmla="*/ 1 w 196"/>
                  <a:gd name="T93" fmla="*/ 9 h 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6"/>
                  <a:gd name="T142" fmla="*/ 0 h 9"/>
                  <a:gd name="T143" fmla="*/ 196 w 196"/>
                  <a:gd name="T144" fmla="*/ 9 h 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6" h="9">
                    <a:moveTo>
                      <a:pt x="2" y="9"/>
                    </a:moveTo>
                    <a:lnTo>
                      <a:pt x="59" y="9"/>
                    </a:lnTo>
                    <a:lnTo>
                      <a:pt x="63" y="8"/>
                    </a:lnTo>
                    <a:lnTo>
                      <a:pt x="67" y="7"/>
                    </a:lnTo>
                    <a:lnTo>
                      <a:pt x="71" y="6"/>
                    </a:lnTo>
                    <a:lnTo>
                      <a:pt x="74" y="5"/>
                    </a:lnTo>
                    <a:lnTo>
                      <a:pt x="78" y="4"/>
                    </a:lnTo>
                    <a:lnTo>
                      <a:pt x="82" y="4"/>
                    </a:lnTo>
                    <a:lnTo>
                      <a:pt x="85" y="3"/>
                    </a:lnTo>
                    <a:lnTo>
                      <a:pt x="89" y="3"/>
                    </a:lnTo>
                    <a:lnTo>
                      <a:pt x="93" y="3"/>
                    </a:lnTo>
                    <a:lnTo>
                      <a:pt x="96" y="3"/>
                    </a:lnTo>
                    <a:lnTo>
                      <a:pt x="100" y="3"/>
                    </a:lnTo>
                    <a:lnTo>
                      <a:pt x="103" y="3"/>
                    </a:lnTo>
                    <a:lnTo>
                      <a:pt x="106" y="3"/>
                    </a:lnTo>
                    <a:lnTo>
                      <a:pt x="110" y="3"/>
                    </a:lnTo>
                    <a:lnTo>
                      <a:pt x="113" y="3"/>
                    </a:lnTo>
                    <a:lnTo>
                      <a:pt x="116" y="4"/>
                    </a:lnTo>
                    <a:lnTo>
                      <a:pt x="119" y="4"/>
                    </a:lnTo>
                    <a:lnTo>
                      <a:pt x="121" y="4"/>
                    </a:lnTo>
                    <a:lnTo>
                      <a:pt x="124" y="5"/>
                    </a:lnTo>
                    <a:lnTo>
                      <a:pt x="126" y="5"/>
                    </a:lnTo>
                    <a:lnTo>
                      <a:pt x="129" y="6"/>
                    </a:lnTo>
                    <a:lnTo>
                      <a:pt x="131" y="6"/>
                    </a:lnTo>
                    <a:lnTo>
                      <a:pt x="133" y="6"/>
                    </a:lnTo>
                    <a:lnTo>
                      <a:pt x="135" y="7"/>
                    </a:lnTo>
                    <a:lnTo>
                      <a:pt x="137" y="7"/>
                    </a:lnTo>
                    <a:lnTo>
                      <a:pt x="138" y="8"/>
                    </a:lnTo>
                    <a:lnTo>
                      <a:pt x="139" y="8"/>
                    </a:lnTo>
                    <a:lnTo>
                      <a:pt x="140" y="8"/>
                    </a:lnTo>
                    <a:lnTo>
                      <a:pt x="142" y="9"/>
                    </a:lnTo>
                    <a:lnTo>
                      <a:pt x="143" y="9"/>
                    </a:lnTo>
                    <a:lnTo>
                      <a:pt x="194" y="9"/>
                    </a:lnTo>
                    <a:lnTo>
                      <a:pt x="195" y="9"/>
                    </a:lnTo>
                    <a:lnTo>
                      <a:pt x="196" y="9"/>
                    </a:lnTo>
                    <a:lnTo>
                      <a:pt x="196" y="8"/>
                    </a:lnTo>
                    <a:lnTo>
                      <a:pt x="196" y="7"/>
                    </a:lnTo>
                    <a:lnTo>
                      <a:pt x="195" y="7"/>
                    </a:lnTo>
                    <a:lnTo>
                      <a:pt x="195" y="6"/>
                    </a:lnTo>
                    <a:lnTo>
                      <a:pt x="194" y="6"/>
                    </a:lnTo>
                    <a:lnTo>
                      <a:pt x="143" y="6"/>
                    </a:lnTo>
                    <a:lnTo>
                      <a:pt x="141" y="6"/>
                    </a:lnTo>
                    <a:lnTo>
                      <a:pt x="140" y="5"/>
                    </a:lnTo>
                    <a:lnTo>
                      <a:pt x="139" y="5"/>
                    </a:lnTo>
                    <a:lnTo>
                      <a:pt x="137" y="4"/>
                    </a:lnTo>
                    <a:lnTo>
                      <a:pt x="136" y="4"/>
                    </a:lnTo>
                    <a:lnTo>
                      <a:pt x="134" y="4"/>
                    </a:lnTo>
                    <a:lnTo>
                      <a:pt x="132" y="3"/>
                    </a:lnTo>
                    <a:lnTo>
                      <a:pt x="129" y="3"/>
                    </a:lnTo>
                    <a:lnTo>
                      <a:pt x="127" y="2"/>
                    </a:lnTo>
                    <a:lnTo>
                      <a:pt x="125" y="2"/>
                    </a:lnTo>
                    <a:lnTo>
                      <a:pt x="122" y="1"/>
                    </a:lnTo>
                    <a:lnTo>
                      <a:pt x="119" y="1"/>
                    </a:lnTo>
                    <a:lnTo>
                      <a:pt x="116" y="1"/>
                    </a:lnTo>
                    <a:lnTo>
                      <a:pt x="113" y="0"/>
                    </a:lnTo>
                    <a:lnTo>
                      <a:pt x="110" y="0"/>
                    </a:lnTo>
                    <a:lnTo>
                      <a:pt x="107" y="0"/>
                    </a:lnTo>
                    <a:lnTo>
                      <a:pt x="103" y="0"/>
                    </a:lnTo>
                    <a:lnTo>
                      <a:pt x="100" y="0"/>
                    </a:lnTo>
                    <a:lnTo>
                      <a:pt x="96" y="0"/>
                    </a:lnTo>
                    <a:lnTo>
                      <a:pt x="93" y="0"/>
                    </a:lnTo>
                    <a:lnTo>
                      <a:pt x="89" y="0"/>
                    </a:lnTo>
                    <a:lnTo>
                      <a:pt x="85" y="0"/>
                    </a:lnTo>
                    <a:lnTo>
                      <a:pt x="81" y="1"/>
                    </a:lnTo>
                    <a:lnTo>
                      <a:pt x="78" y="1"/>
                    </a:lnTo>
                    <a:lnTo>
                      <a:pt x="74" y="2"/>
                    </a:lnTo>
                    <a:lnTo>
                      <a:pt x="70" y="3"/>
                    </a:lnTo>
                    <a:lnTo>
                      <a:pt x="66" y="4"/>
                    </a:lnTo>
                    <a:lnTo>
                      <a:pt x="62" y="5"/>
                    </a:lnTo>
                    <a:lnTo>
                      <a:pt x="58" y="6"/>
                    </a:lnTo>
                    <a:lnTo>
                      <a:pt x="59" y="6"/>
                    </a:lnTo>
                    <a:lnTo>
                      <a:pt x="2" y="6"/>
                    </a:lnTo>
                    <a:lnTo>
                      <a:pt x="1" y="6"/>
                    </a:lnTo>
                    <a:lnTo>
                      <a:pt x="1" y="7"/>
                    </a:lnTo>
                    <a:lnTo>
                      <a:pt x="0" y="7"/>
                    </a:lnTo>
                    <a:lnTo>
                      <a:pt x="0" y="8"/>
                    </a:lnTo>
                    <a:lnTo>
                      <a:pt x="0" y="9"/>
                    </a:lnTo>
                    <a:lnTo>
                      <a:pt x="1" y="9"/>
                    </a:lnTo>
                    <a:lnTo>
                      <a:pt x="2" y="9"/>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62" name="Freeform 70"/>
              <p:cNvSpPr>
                <a:spLocks/>
              </p:cNvSpPr>
              <p:nvPr/>
            </p:nvSpPr>
            <p:spPr bwMode="auto">
              <a:xfrm>
                <a:off x="4000" y="3755"/>
                <a:ext cx="67" cy="14"/>
              </a:xfrm>
              <a:custGeom>
                <a:avLst/>
                <a:gdLst>
                  <a:gd name="T0" fmla="*/ 52 w 67"/>
                  <a:gd name="T1" fmla="*/ 13 h 14"/>
                  <a:gd name="T2" fmla="*/ 56 w 67"/>
                  <a:gd name="T3" fmla="*/ 12 h 14"/>
                  <a:gd name="T4" fmla="*/ 60 w 67"/>
                  <a:gd name="T5" fmla="*/ 10 h 14"/>
                  <a:gd name="T6" fmla="*/ 61 w 67"/>
                  <a:gd name="T7" fmla="*/ 9 h 14"/>
                  <a:gd name="T8" fmla="*/ 63 w 67"/>
                  <a:gd name="T9" fmla="*/ 8 h 14"/>
                  <a:gd name="T10" fmla="*/ 64 w 67"/>
                  <a:gd name="T11" fmla="*/ 7 h 14"/>
                  <a:gd name="T12" fmla="*/ 65 w 67"/>
                  <a:gd name="T13" fmla="*/ 6 h 14"/>
                  <a:gd name="T14" fmla="*/ 66 w 67"/>
                  <a:gd name="T15" fmla="*/ 4 h 14"/>
                  <a:gd name="T16" fmla="*/ 67 w 67"/>
                  <a:gd name="T17" fmla="*/ 3 h 14"/>
                  <a:gd name="T18" fmla="*/ 67 w 67"/>
                  <a:gd name="T19" fmla="*/ 1 h 14"/>
                  <a:gd name="T20" fmla="*/ 67 w 67"/>
                  <a:gd name="T21" fmla="*/ 0 h 14"/>
                  <a:gd name="T22" fmla="*/ 66 w 67"/>
                  <a:gd name="T23" fmla="*/ 0 h 14"/>
                  <a:gd name="T24" fmla="*/ 66 w 67"/>
                  <a:gd name="T25" fmla="*/ 0 h 14"/>
                  <a:gd name="T26" fmla="*/ 65 w 67"/>
                  <a:gd name="T27" fmla="*/ 0 h 14"/>
                  <a:gd name="T28" fmla="*/ 65 w 67"/>
                  <a:gd name="T29" fmla="*/ 0 h 14"/>
                  <a:gd name="T30" fmla="*/ 64 w 67"/>
                  <a:gd name="T31" fmla="*/ 0 h 14"/>
                  <a:gd name="T32" fmla="*/ 64 w 67"/>
                  <a:gd name="T33" fmla="*/ 0 h 14"/>
                  <a:gd name="T34" fmla="*/ 64 w 67"/>
                  <a:gd name="T35" fmla="*/ 1 h 14"/>
                  <a:gd name="T36" fmla="*/ 63 w 67"/>
                  <a:gd name="T37" fmla="*/ 3 h 14"/>
                  <a:gd name="T38" fmla="*/ 62 w 67"/>
                  <a:gd name="T39" fmla="*/ 5 h 14"/>
                  <a:gd name="T40" fmla="*/ 59 w 67"/>
                  <a:gd name="T41" fmla="*/ 7 h 14"/>
                  <a:gd name="T42" fmla="*/ 55 w 67"/>
                  <a:gd name="T43" fmla="*/ 9 h 14"/>
                  <a:gd name="T44" fmla="*/ 51 w 67"/>
                  <a:gd name="T45" fmla="*/ 10 h 14"/>
                  <a:gd name="T46" fmla="*/ 46 w 67"/>
                  <a:gd name="T47" fmla="*/ 12 h 14"/>
                  <a:gd name="T48" fmla="*/ 40 w 67"/>
                  <a:gd name="T49" fmla="*/ 12 h 14"/>
                  <a:gd name="T50" fmla="*/ 33 w 67"/>
                  <a:gd name="T51" fmla="*/ 13 h 14"/>
                  <a:gd name="T52" fmla="*/ 29 w 67"/>
                  <a:gd name="T53" fmla="*/ 12 h 14"/>
                  <a:gd name="T54" fmla="*/ 24 w 67"/>
                  <a:gd name="T55" fmla="*/ 12 h 14"/>
                  <a:gd name="T56" fmla="*/ 20 w 67"/>
                  <a:gd name="T57" fmla="*/ 11 h 14"/>
                  <a:gd name="T58" fmla="*/ 16 w 67"/>
                  <a:gd name="T59" fmla="*/ 10 h 14"/>
                  <a:gd name="T60" fmla="*/ 12 w 67"/>
                  <a:gd name="T61" fmla="*/ 9 h 14"/>
                  <a:gd name="T62" fmla="*/ 9 w 67"/>
                  <a:gd name="T63" fmla="*/ 8 h 14"/>
                  <a:gd name="T64" fmla="*/ 6 w 67"/>
                  <a:gd name="T65" fmla="*/ 7 h 14"/>
                  <a:gd name="T66" fmla="*/ 4 w 67"/>
                  <a:gd name="T67" fmla="*/ 5 h 14"/>
                  <a:gd name="T68" fmla="*/ 4 w 67"/>
                  <a:gd name="T69" fmla="*/ 4 h 14"/>
                  <a:gd name="T70" fmla="*/ 3 w 67"/>
                  <a:gd name="T71" fmla="*/ 3 h 14"/>
                  <a:gd name="T72" fmla="*/ 3 w 67"/>
                  <a:gd name="T73" fmla="*/ 2 h 14"/>
                  <a:gd name="T74" fmla="*/ 3 w 67"/>
                  <a:gd name="T75" fmla="*/ 1 h 14"/>
                  <a:gd name="T76" fmla="*/ 2 w 67"/>
                  <a:gd name="T77" fmla="*/ 0 h 14"/>
                  <a:gd name="T78" fmla="*/ 2 w 67"/>
                  <a:gd name="T79" fmla="*/ 0 h 14"/>
                  <a:gd name="T80" fmla="*/ 2 w 67"/>
                  <a:gd name="T81" fmla="*/ 0 h 14"/>
                  <a:gd name="T82" fmla="*/ 1 w 67"/>
                  <a:gd name="T83" fmla="*/ 0 h 14"/>
                  <a:gd name="T84" fmla="*/ 0 w 67"/>
                  <a:gd name="T85" fmla="*/ 0 h 14"/>
                  <a:gd name="T86" fmla="*/ 0 w 67"/>
                  <a:gd name="T87" fmla="*/ 0 h 14"/>
                  <a:gd name="T88" fmla="*/ 0 w 67"/>
                  <a:gd name="T89" fmla="*/ 0 h 14"/>
                  <a:gd name="T90" fmla="*/ 0 w 67"/>
                  <a:gd name="T91" fmla="*/ 1 h 14"/>
                  <a:gd name="T92" fmla="*/ 0 w 67"/>
                  <a:gd name="T93" fmla="*/ 3 h 14"/>
                  <a:gd name="T94" fmla="*/ 0 w 67"/>
                  <a:gd name="T95" fmla="*/ 4 h 14"/>
                  <a:gd name="T96" fmla="*/ 1 w 67"/>
                  <a:gd name="T97" fmla="*/ 6 h 14"/>
                  <a:gd name="T98" fmla="*/ 2 w 67"/>
                  <a:gd name="T99" fmla="*/ 7 h 14"/>
                  <a:gd name="T100" fmla="*/ 4 w 67"/>
                  <a:gd name="T101" fmla="*/ 8 h 14"/>
                  <a:gd name="T102" fmla="*/ 5 w 67"/>
                  <a:gd name="T103" fmla="*/ 9 h 14"/>
                  <a:gd name="T104" fmla="*/ 7 w 67"/>
                  <a:gd name="T105" fmla="*/ 10 h 14"/>
                  <a:gd name="T106" fmla="*/ 8 w 67"/>
                  <a:gd name="T107" fmla="*/ 11 h 14"/>
                  <a:gd name="T108" fmla="*/ 12 w 67"/>
                  <a:gd name="T109" fmla="*/ 13 h 14"/>
                  <a:gd name="T110" fmla="*/ 17 w 67"/>
                  <a:gd name="T111" fmla="*/ 14 h 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7"/>
                  <a:gd name="T169" fmla="*/ 0 h 14"/>
                  <a:gd name="T170" fmla="*/ 67 w 67"/>
                  <a:gd name="T171" fmla="*/ 14 h 1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7" h="14">
                    <a:moveTo>
                      <a:pt x="17" y="14"/>
                    </a:moveTo>
                    <a:lnTo>
                      <a:pt x="49" y="14"/>
                    </a:lnTo>
                    <a:lnTo>
                      <a:pt x="51" y="14"/>
                    </a:lnTo>
                    <a:lnTo>
                      <a:pt x="52" y="13"/>
                    </a:lnTo>
                    <a:lnTo>
                      <a:pt x="53" y="13"/>
                    </a:lnTo>
                    <a:lnTo>
                      <a:pt x="54" y="13"/>
                    </a:lnTo>
                    <a:lnTo>
                      <a:pt x="55" y="12"/>
                    </a:lnTo>
                    <a:lnTo>
                      <a:pt x="56" y="12"/>
                    </a:lnTo>
                    <a:lnTo>
                      <a:pt x="57" y="11"/>
                    </a:lnTo>
                    <a:lnTo>
                      <a:pt x="58" y="11"/>
                    </a:lnTo>
                    <a:lnTo>
                      <a:pt x="59" y="11"/>
                    </a:lnTo>
                    <a:lnTo>
                      <a:pt x="60" y="10"/>
                    </a:lnTo>
                    <a:lnTo>
                      <a:pt x="61" y="10"/>
                    </a:lnTo>
                    <a:lnTo>
                      <a:pt x="61" y="9"/>
                    </a:lnTo>
                    <a:lnTo>
                      <a:pt x="62" y="9"/>
                    </a:lnTo>
                    <a:lnTo>
                      <a:pt x="62" y="8"/>
                    </a:lnTo>
                    <a:lnTo>
                      <a:pt x="63" y="8"/>
                    </a:lnTo>
                    <a:lnTo>
                      <a:pt x="64" y="7"/>
                    </a:lnTo>
                    <a:lnTo>
                      <a:pt x="65" y="6"/>
                    </a:lnTo>
                    <a:lnTo>
                      <a:pt x="66" y="5"/>
                    </a:lnTo>
                    <a:lnTo>
                      <a:pt x="66" y="4"/>
                    </a:lnTo>
                    <a:lnTo>
                      <a:pt x="66" y="3"/>
                    </a:lnTo>
                    <a:lnTo>
                      <a:pt x="67" y="3"/>
                    </a:lnTo>
                    <a:lnTo>
                      <a:pt x="67" y="2"/>
                    </a:lnTo>
                    <a:lnTo>
                      <a:pt x="67" y="1"/>
                    </a:lnTo>
                    <a:lnTo>
                      <a:pt x="67" y="0"/>
                    </a:lnTo>
                    <a:lnTo>
                      <a:pt x="66" y="0"/>
                    </a:lnTo>
                    <a:lnTo>
                      <a:pt x="65" y="0"/>
                    </a:lnTo>
                    <a:lnTo>
                      <a:pt x="64" y="0"/>
                    </a:lnTo>
                    <a:lnTo>
                      <a:pt x="64" y="1"/>
                    </a:lnTo>
                    <a:lnTo>
                      <a:pt x="64" y="2"/>
                    </a:lnTo>
                    <a:lnTo>
                      <a:pt x="64" y="3"/>
                    </a:lnTo>
                    <a:lnTo>
                      <a:pt x="63" y="3"/>
                    </a:lnTo>
                    <a:lnTo>
                      <a:pt x="63" y="4"/>
                    </a:lnTo>
                    <a:lnTo>
                      <a:pt x="62" y="5"/>
                    </a:lnTo>
                    <a:lnTo>
                      <a:pt x="61" y="6"/>
                    </a:lnTo>
                    <a:lnTo>
                      <a:pt x="60" y="6"/>
                    </a:lnTo>
                    <a:lnTo>
                      <a:pt x="60" y="7"/>
                    </a:lnTo>
                    <a:lnTo>
                      <a:pt x="59" y="7"/>
                    </a:lnTo>
                    <a:lnTo>
                      <a:pt x="58" y="8"/>
                    </a:lnTo>
                    <a:lnTo>
                      <a:pt x="57" y="8"/>
                    </a:lnTo>
                    <a:lnTo>
                      <a:pt x="56" y="8"/>
                    </a:lnTo>
                    <a:lnTo>
                      <a:pt x="55" y="9"/>
                    </a:lnTo>
                    <a:lnTo>
                      <a:pt x="54" y="9"/>
                    </a:lnTo>
                    <a:lnTo>
                      <a:pt x="53" y="10"/>
                    </a:lnTo>
                    <a:lnTo>
                      <a:pt x="52" y="10"/>
                    </a:lnTo>
                    <a:lnTo>
                      <a:pt x="51" y="10"/>
                    </a:lnTo>
                    <a:lnTo>
                      <a:pt x="50" y="11"/>
                    </a:lnTo>
                    <a:lnTo>
                      <a:pt x="48" y="11"/>
                    </a:lnTo>
                    <a:lnTo>
                      <a:pt x="47" y="11"/>
                    </a:lnTo>
                    <a:lnTo>
                      <a:pt x="46" y="12"/>
                    </a:lnTo>
                    <a:lnTo>
                      <a:pt x="44" y="12"/>
                    </a:lnTo>
                    <a:lnTo>
                      <a:pt x="43" y="12"/>
                    </a:lnTo>
                    <a:lnTo>
                      <a:pt x="41" y="12"/>
                    </a:lnTo>
                    <a:lnTo>
                      <a:pt x="40" y="12"/>
                    </a:lnTo>
                    <a:lnTo>
                      <a:pt x="38" y="12"/>
                    </a:lnTo>
                    <a:lnTo>
                      <a:pt x="37" y="12"/>
                    </a:lnTo>
                    <a:lnTo>
                      <a:pt x="35" y="13"/>
                    </a:lnTo>
                    <a:lnTo>
                      <a:pt x="33" y="13"/>
                    </a:lnTo>
                    <a:lnTo>
                      <a:pt x="32" y="13"/>
                    </a:lnTo>
                    <a:lnTo>
                      <a:pt x="31" y="13"/>
                    </a:lnTo>
                    <a:lnTo>
                      <a:pt x="30" y="12"/>
                    </a:lnTo>
                    <a:lnTo>
                      <a:pt x="29" y="12"/>
                    </a:lnTo>
                    <a:lnTo>
                      <a:pt x="27" y="12"/>
                    </a:lnTo>
                    <a:lnTo>
                      <a:pt x="26" y="12"/>
                    </a:lnTo>
                    <a:lnTo>
                      <a:pt x="25" y="12"/>
                    </a:lnTo>
                    <a:lnTo>
                      <a:pt x="24" y="12"/>
                    </a:lnTo>
                    <a:lnTo>
                      <a:pt x="23" y="12"/>
                    </a:lnTo>
                    <a:lnTo>
                      <a:pt x="22" y="12"/>
                    </a:lnTo>
                    <a:lnTo>
                      <a:pt x="21" y="12"/>
                    </a:lnTo>
                    <a:lnTo>
                      <a:pt x="20" y="11"/>
                    </a:lnTo>
                    <a:lnTo>
                      <a:pt x="19" y="11"/>
                    </a:lnTo>
                    <a:lnTo>
                      <a:pt x="18" y="11"/>
                    </a:lnTo>
                    <a:lnTo>
                      <a:pt x="17" y="11"/>
                    </a:lnTo>
                    <a:lnTo>
                      <a:pt x="16" y="10"/>
                    </a:lnTo>
                    <a:lnTo>
                      <a:pt x="15" y="10"/>
                    </a:lnTo>
                    <a:lnTo>
                      <a:pt x="14" y="10"/>
                    </a:lnTo>
                    <a:lnTo>
                      <a:pt x="13" y="10"/>
                    </a:lnTo>
                    <a:lnTo>
                      <a:pt x="12" y="9"/>
                    </a:lnTo>
                    <a:lnTo>
                      <a:pt x="11" y="9"/>
                    </a:lnTo>
                    <a:lnTo>
                      <a:pt x="10" y="8"/>
                    </a:lnTo>
                    <a:lnTo>
                      <a:pt x="9" y="8"/>
                    </a:lnTo>
                    <a:lnTo>
                      <a:pt x="8" y="8"/>
                    </a:lnTo>
                    <a:lnTo>
                      <a:pt x="8" y="7"/>
                    </a:lnTo>
                    <a:lnTo>
                      <a:pt x="7" y="7"/>
                    </a:lnTo>
                    <a:lnTo>
                      <a:pt x="6" y="7"/>
                    </a:lnTo>
                    <a:lnTo>
                      <a:pt x="6" y="6"/>
                    </a:lnTo>
                    <a:lnTo>
                      <a:pt x="5" y="6"/>
                    </a:lnTo>
                    <a:lnTo>
                      <a:pt x="5" y="5"/>
                    </a:lnTo>
                    <a:lnTo>
                      <a:pt x="4" y="5"/>
                    </a:lnTo>
                    <a:lnTo>
                      <a:pt x="4" y="4"/>
                    </a:lnTo>
                    <a:lnTo>
                      <a:pt x="3" y="4"/>
                    </a:lnTo>
                    <a:lnTo>
                      <a:pt x="3" y="3"/>
                    </a:lnTo>
                    <a:lnTo>
                      <a:pt x="3" y="2"/>
                    </a:lnTo>
                    <a:lnTo>
                      <a:pt x="3" y="1"/>
                    </a:lnTo>
                    <a:lnTo>
                      <a:pt x="2" y="1"/>
                    </a:lnTo>
                    <a:lnTo>
                      <a:pt x="2" y="0"/>
                    </a:lnTo>
                    <a:lnTo>
                      <a:pt x="1" y="0"/>
                    </a:lnTo>
                    <a:lnTo>
                      <a:pt x="0" y="0"/>
                    </a:lnTo>
                    <a:lnTo>
                      <a:pt x="0" y="1"/>
                    </a:lnTo>
                    <a:lnTo>
                      <a:pt x="0" y="2"/>
                    </a:lnTo>
                    <a:lnTo>
                      <a:pt x="0" y="3"/>
                    </a:lnTo>
                    <a:lnTo>
                      <a:pt x="0" y="4"/>
                    </a:lnTo>
                    <a:lnTo>
                      <a:pt x="1" y="5"/>
                    </a:lnTo>
                    <a:lnTo>
                      <a:pt x="1" y="6"/>
                    </a:lnTo>
                    <a:lnTo>
                      <a:pt x="2" y="6"/>
                    </a:lnTo>
                    <a:lnTo>
                      <a:pt x="2" y="7"/>
                    </a:lnTo>
                    <a:lnTo>
                      <a:pt x="3" y="7"/>
                    </a:lnTo>
                    <a:lnTo>
                      <a:pt x="3" y="8"/>
                    </a:lnTo>
                    <a:lnTo>
                      <a:pt x="4" y="8"/>
                    </a:lnTo>
                    <a:lnTo>
                      <a:pt x="4" y="9"/>
                    </a:lnTo>
                    <a:lnTo>
                      <a:pt x="5" y="9"/>
                    </a:lnTo>
                    <a:lnTo>
                      <a:pt x="6" y="10"/>
                    </a:lnTo>
                    <a:lnTo>
                      <a:pt x="7" y="10"/>
                    </a:lnTo>
                    <a:lnTo>
                      <a:pt x="7" y="11"/>
                    </a:lnTo>
                    <a:lnTo>
                      <a:pt x="8" y="11"/>
                    </a:lnTo>
                    <a:lnTo>
                      <a:pt x="9" y="11"/>
                    </a:lnTo>
                    <a:lnTo>
                      <a:pt x="10" y="12"/>
                    </a:lnTo>
                    <a:lnTo>
                      <a:pt x="11" y="12"/>
                    </a:lnTo>
                    <a:lnTo>
                      <a:pt x="12" y="13"/>
                    </a:lnTo>
                    <a:lnTo>
                      <a:pt x="14" y="13"/>
                    </a:lnTo>
                    <a:lnTo>
                      <a:pt x="15" y="13"/>
                    </a:lnTo>
                    <a:lnTo>
                      <a:pt x="16" y="14"/>
                    </a:lnTo>
                    <a:lnTo>
                      <a:pt x="17" y="14"/>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63" name="Freeform 71"/>
              <p:cNvSpPr>
                <a:spLocks/>
              </p:cNvSpPr>
              <p:nvPr/>
            </p:nvSpPr>
            <p:spPr bwMode="auto">
              <a:xfrm>
                <a:off x="3936" y="3700"/>
                <a:ext cx="213" cy="67"/>
              </a:xfrm>
              <a:custGeom>
                <a:avLst/>
                <a:gdLst>
                  <a:gd name="T0" fmla="*/ 189 w 213"/>
                  <a:gd name="T1" fmla="*/ 7 h 67"/>
                  <a:gd name="T2" fmla="*/ 189 w 213"/>
                  <a:gd name="T3" fmla="*/ 7 h 67"/>
                  <a:gd name="T4" fmla="*/ 189 w 213"/>
                  <a:gd name="T5" fmla="*/ 8 h 67"/>
                  <a:gd name="T6" fmla="*/ 192 w 213"/>
                  <a:gd name="T7" fmla="*/ 17 h 67"/>
                  <a:gd name="T8" fmla="*/ 201 w 213"/>
                  <a:gd name="T9" fmla="*/ 46 h 67"/>
                  <a:gd name="T10" fmla="*/ 206 w 213"/>
                  <a:gd name="T11" fmla="*/ 64 h 67"/>
                  <a:gd name="T12" fmla="*/ 206 w 213"/>
                  <a:gd name="T13" fmla="*/ 65 h 67"/>
                  <a:gd name="T14" fmla="*/ 206 w 213"/>
                  <a:gd name="T15" fmla="*/ 66 h 67"/>
                  <a:gd name="T16" fmla="*/ 207 w 213"/>
                  <a:gd name="T17" fmla="*/ 66 h 67"/>
                  <a:gd name="T18" fmla="*/ 208 w 213"/>
                  <a:gd name="T19" fmla="*/ 67 h 67"/>
                  <a:gd name="T20" fmla="*/ 209 w 213"/>
                  <a:gd name="T21" fmla="*/ 67 h 67"/>
                  <a:gd name="T22" fmla="*/ 209 w 213"/>
                  <a:gd name="T23" fmla="*/ 67 h 67"/>
                  <a:gd name="T24" fmla="*/ 210 w 213"/>
                  <a:gd name="T25" fmla="*/ 67 h 67"/>
                  <a:gd name="T26" fmla="*/ 211 w 213"/>
                  <a:gd name="T27" fmla="*/ 67 h 67"/>
                  <a:gd name="T28" fmla="*/ 211 w 213"/>
                  <a:gd name="T29" fmla="*/ 66 h 67"/>
                  <a:gd name="T30" fmla="*/ 212 w 213"/>
                  <a:gd name="T31" fmla="*/ 66 h 67"/>
                  <a:gd name="T32" fmla="*/ 212 w 213"/>
                  <a:gd name="T33" fmla="*/ 65 h 67"/>
                  <a:gd name="T34" fmla="*/ 213 w 213"/>
                  <a:gd name="T35" fmla="*/ 64 h 67"/>
                  <a:gd name="T36" fmla="*/ 213 w 213"/>
                  <a:gd name="T37" fmla="*/ 63 h 67"/>
                  <a:gd name="T38" fmla="*/ 213 w 213"/>
                  <a:gd name="T39" fmla="*/ 63 h 67"/>
                  <a:gd name="T40" fmla="*/ 196 w 213"/>
                  <a:gd name="T41" fmla="*/ 6 h 67"/>
                  <a:gd name="T42" fmla="*/ 196 w 213"/>
                  <a:gd name="T43" fmla="*/ 5 h 67"/>
                  <a:gd name="T44" fmla="*/ 195 w 213"/>
                  <a:gd name="T45" fmla="*/ 4 h 67"/>
                  <a:gd name="T46" fmla="*/ 195 w 213"/>
                  <a:gd name="T47" fmla="*/ 3 h 67"/>
                  <a:gd name="T48" fmla="*/ 194 w 213"/>
                  <a:gd name="T49" fmla="*/ 2 h 67"/>
                  <a:gd name="T50" fmla="*/ 193 w 213"/>
                  <a:gd name="T51" fmla="*/ 2 h 67"/>
                  <a:gd name="T52" fmla="*/ 193 w 213"/>
                  <a:gd name="T53" fmla="*/ 1 h 67"/>
                  <a:gd name="T54" fmla="*/ 192 w 213"/>
                  <a:gd name="T55" fmla="*/ 1 h 67"/>
                  <a:gd name="T56" fmla="*/ 191 w 213"/>
                  <a:gd name="T57" fmla="*/ 0 h 67"/>
                  <a:gd name="T58" fmla="*/ 190 w 213"/>
                  <a:gd name="T59" fmla="*/ 0 h 67"/>
                  <a:gd name="T60" fmla="*/ 189 w 213"/>
                  <a:gd name="T61" fmla="*/ 0 h 67"/>
                  <a:gd name="T62" fmla="*/ 4 w 213"/>
                  <a:gd name="T63" fmla="*/ 0 h 67"/>
                  <a:gd name="T64" fmla="*/ 3 w 213"/>
                  <a:gd name="T65" fmla="*/ 0 h 67"/>
                  <a:gd name="T66" fmla="*/ 3 w 213"/>
                  <a:gd name="T67" fmla="*/ 0 h 67"/>
                  <a:gd name="T68" fmla="*/ 2 w 213"/>
                  <a:gd name="T69" fmla="*/ 1 h 67"/>
                  <a:gd name="T70" fmla="*/ 1 w 213"/>
                  <a:gd name="T71" fmla="*/ 2 h 67"/>
                  <a:gd name="T72" fmla="*/ 1 w 213"/>
                  <a:gd name="T73" fmla="*/ 3 h 67"/>
                  <a:gd name="T74" fmla="*/ 0 w 213"/>
                  <a:gd name="T75" fmla="*/ 3 h 67"/>
                  <a:gd name="T76" fmla="*/ 0 w 213"/>
                  <a:gd name="T77" fmla="*/ 4 h 67"/>
                  <a:gd name="T78" fmla="*/ 0 w 213"/>
                  <a:gd name="T79" fmla="*/ 4 h 67"/>
                  <a:gd name="T80" fmla="*/ 1 w 213"/>
                  <a:gd name="T81" fmla="*/ 5 h 67"/>
                  <a:gd name="T82" fmla="*/ 1 w 213"/>
                  <a:gd name="T83" fmla="*/ 6 h 67"/>
                  <a:gd name="T84" fmla="*/ 2 w 213"/>
                  <a:gd name="T85" fmla="*/ 6 h 67"/>
                  <a:gd name="T86" fmla="*/ 3 w 213"/>
                  <a:gd name="T87" fmla="*/ 7 h 67"/>
                  <a:gd name="T88" fmla="*/ 3 w 213"/>
                  <a:gd name="T89" fmla="*/ 7 h 67"/>
                  <a:gd name="T90" fmla="*/ 4 w 213"/>
                  <a:gd name="T91" fmla="*/ 7 h 6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3"/>
                  <a:gd name="T139" fmla="*/ 0 h 67"/>
                  <a:gd name="T140" fmla="*/ 213 w 213"/>
                  <a:gd name="T141" fmla="*/ 67 h 6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3" h="67">
                    <a:moveTo>
                      <a:pt x="4" y="7"/>
                    </a:moveTo>
                    <a:lnTo>
                      <a:pt x="189" y="7"/>
                    </a:lnTo>
                    <a:lnTo>
                      <a:pt x="189" y="8"/>
                    </a:lnTo>
                    <a:lnTo>
                      <a:pt x="190" y="10"/>
                    </a:lnTo>
                    <a:lnTo>
                      <a:pt x="192" y="17"/>
                    </a:lnTo>
                    <a:lnTo>
                      <a:pt x="195" y="26"/>
                    </a:lnTo>
                    <a:lnTo>
                      <a:pt x="198" y="36"/>
                    </a:lnTo>
                    <a:lnTo>
                      <a:pt x="201" y="46"/>
                    </a:lnTo>
                    <a:lnTo>
                      <a:pt x="203" y="56"/>
                    </a:lnTo>
                    <a:lnTo>
                      <a:pt x="205" y="62"/>
                    </a:lnTo>
                    <a:lnTo>
                      <a:pt x="206" y="64"/>
                    </a:lnTo>
                    <a:lnTo>
                      <a:pt x="206" y="65"/>
                    </a:lnTo>
                    <a:lnTo>
                      <a:pt x="206" y="66"/>
                    </a:lnTo>
                    <a:lnTo>
                      <a:pt x="207" y="66"/>
                    </a:lnTo>
                    <a:lnTo>
                      <a:pt x="208" y="67"/>
                    </a:lnTo>
                    <a:lnTo>
                      <a:pt x="209" y="67"/>
                    </a:lnTo>
                    <a:lnTo>
                      <a:pt x="210" y="67"/>
                    </a:lnTo>
                    <a:lnTo>
                      <a:pt x="211" y="67"/>
                    </a:lnTo>
                    <a:lnTo>
                      <a:pt x="211" y="66"/>
                    </a:lnTo>
                    <a:lnTo>
                      <a:pt x="212" y="66"/>
                    </a:lnTo>
                    <a:lnTo>
                      <a:pt x="212" y="65"/>
                    </a:lnTo>
                    <a:lnTo>
                      <a:pt x="213" y="65"/>
                    </a:lnTo>
                    <a:lnTo>
                      <a:pt x="213" y="64"/>
                    </a:lnTo>
                    <a:lnTo>
                      <a:pt x="213" y="63"/>
                    </a:lnTo>
                    <a:lnTo>
                      <a:pt x="213" y="62"/>
                    </a:lnTo>
                    <a:lnTo>
                      <a:pt x="196" y="6"/>
                    </a:lnTo>
                    <a:lnTo>
                      <a:pt x="196" y="5"/>
                    </a:lnTo>
                    <a:lnTo>
                      <a:pt x="195" y="4"/>
                    </a:lnTo>
                    <a:lnTo>
                      <a:pt x="195" y="3"/>
                    </a:lnTo>
                    <a:lnTo>
                      <a:pt x="194" y="3"/>
                    </a:lnTo>
                    <a:lnTo>
                      <a:pt x="194" y="2"/>
                    </a:lnTo>
                    <a:lnTo>
                      <a:pt x="193" y="2"/>
                    </a:lnTo>
                    <a:lnTo>
                      <a:pt x="193" y="1"/>
                    </a:lnTo>
                    <a:lnTo>
                      <a:pt x="192" y="1"/>
                    </a:lnTo>
                    <a:lnTo>
                      <a:pt x="191" y="1"/>
                    </a:lnTo>
                    <a:lnTo>
                      <a:pt x="191" y="0"/>
                    </a:lnTo>
                    <a:lnTo>
                      <a:pt x="190" y="0"/>
                    </a:lnTo>
                    <a:lnTo>
                      <a:pt x="189" y="0"/>
                    </a:lnTo>
                    <a:lnTo>
                      <a:pt x="4" y="0"/>
                    </a:lnTo>
                    <a:lnTo>
                      <a:pt x="3" y="0"/>
                    </a:lnTo>
                    <a:lnTo>
                      <a:pt x="2" y="1"/>
                    </a:lnTo>
                    <a:lnTo>
                      <a:pt x="1" y="1"/>
                    </a:lnTo>
                    <a:lnTo>
                      <a:pt x="1" y="2"/>
                    </a:lnTo>
                    <a:lnTo>
                      <a:pt x="1" y="3"/>
                    </a:lnTo>
                    <a:lnTo>
                      <a:pt x="0" y="3"/>
                    </a:lnTo>
                    <a:lnTo>
                      <a:pt x="0" y="4"/>
                    </a:lnTo>
                    <a:lnTo>
                      <a:pt x="1" y="4"/>
                    </a:lnTo>
                    <a:lnTo>
                      <a:pt x="1" y="5"/>
                    </a:lnTo>
                    <a:lnTo>
                      <a:pt x="1" y="6"/>
                    </a:lnTo>
                    <a:lnTo>
                      <a:pt x="2" y="6"/>
                    </a:lnTo>
                    <a:lnTo>
                      <a:pt x="2" y="7"/>
                    </a:lnTo>
                    <a:lnTo>
                      <a:pt x="3" y="7"/>
                    </a:lnTo>
                    <a:lnTo>
                      <a:pt x="4" y="7"/>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64" name="Freeform 72"/>
              <p:cNvSpPr>
                <a:spLocks/>
              </p:cNvSpPr>
              <p:nvPr/>
            </p:nvSpPr>
            <p:spPr bwMode="auto">
              <a:xfrm>
                <a:off x="3913" y="3707"/>
                <a:ext cx="236" cy="77"/>
              </a:xfrm>
              <a:custGeom>
                <a:avLst/>
                <a:gdLst>
                  <a:gd name="T0" fmla="*/ 232 w 236"/>
                  <a:gd name="T1" fmla="*/ 66 h 77"/>
                  <a:gd name="T2" fmla="*/ 231 w 236"/>
                  <a:gd name="T3" fmla="*/ 66 h 77"/>
                  <a:gd name="T4" fmla="*/ 230 w 236"/>
                  <a:gd name="T5" fmla="*/ 66 h 77"/>
                  <a:gd name="T6" fmla="*/ 229 w 236"/>
                  <a:gd name="T7" fmla="*/ 67 h 77"/>
                  <a:gd name="T8" fmla="*/ 229 w 236"/>
                  <a:gd name="T9" fmla="*/ 68 h 77"/>
                  <a:gd name="T10" fmla="*/ 229 w 236"/>
                  <a:gd name="T11" fmla="*/ 69 h 77"/>
                  <a:gd name="T12" fmla="*/ 229 w 236"/>
                  <a:gd name="T13" fmla="*/ 69 h 77"/>
                  <a:gd name="T14" fmla="*/ 7 w 236"/>
                  <a:gd name="T15" fmla="*/ 69 h 77"/>
                  <a:gd name="T16" fmla="*/ 7 w 236"/>
                  <a:gd name="T17" fmla="*/ 66 h 77"/>
                  <a:gd name="T18" fmla="*/ 7 w 236"/>
                  <a:gd name="T19" fmla="*/ 64 h 77"/>
                  <a:gd name="T20" fmla="*/ 9 w 236"/>
                  <a:gd name="T21" fmla="*/ 55 h 77"/>
                  <a:gd name="T22" fmla="*/ 16 w 236"/>
                  <a:gd name="T23" fmla="*/ 32 h 77"/>
                  <a:gd name="T24" fmla="*/ 24 w 236"/>
                  <a:gd name="T25" fmla="*/ 4 h 77"/>
                  <a:gd name="T26" fmla="*/ 24 w 236"/>
                  <a:gd name="T27" fmla="*/ 4 h 77"/>
                  <a:gd name="T28" fmla="*/ 24 w 236"/>
                  <a:gd name="T29" fmla="*/ 3 h 77"/>
                  <a:gd name="T30" fmla="*/ 24 w 236"/>
                  <a:gd name="T31" fmla="*/ 3 h 77"/>
                  <a:gd name="T32" fmla="*/ 24 w 236"/>
                  <a:gd name="T33" fmla="*/ 2 h 77"/>
                  <a:gd name="T34" fmla="*/ 23 w 236"/>
                  <a:gd name="T35" fmla="*/ 1 h 77"/>
                  <a:gd name="T36" fmla="*/ 22 w 236"/>
                  <a:gd name="T37" fmla="*/ 0 h 77"/>
                  <a:gd name="T38" fmla="*/ 22 w 236"/>
                  <a:gd name="T39" fmla="*/ 0 h 77"/>
                  <a:gd name="T40" fmla="*/ 21 w 236"/>
                  <a:gd name="T41" fmla="*/ 0 h 77"/>
                  <a:gd name="T42" fmla="*/ 20 w 236"/>
                  <a:gd name="T43" fmla="*/ 0 h 77"/>
                  <a:gd name="T44" fmla="*/ 20 w 236"/>
                  <a:gd name="T45" fmla="*/ 0 h 77"/>
                  <a:gd name="T46" fmla="*/ 19 w 236"/>
                  <a:gd name="T47" fmla="*/ 0 h 77"/>
                  <a:gd name="T48" fmla="*/ 18 w 236"/>
                  <a:gd name="T49" fmla="*/ 1 h 77"/>
                  <a:gd name="T50" fmla="*/ 18 w 236"/>
                  <a:gd name="T51" fmla="*/ 2 h 77"/>
                  <a:gd name="T52" fmla="*/ 17 w 236"/>
                  <a:gd name="T53" fmla="*/ 2 h 77"/>
                  <a:gd name="T54" fmla="*/ 4 w 236"/>
                  <a:gd name="T55" fmla="*/ 47 h 77"/>
                  <a:gd name="T56" fmla="*/ 0 w 236"/>
                  <a:gd name="T57" fmla="*/ 61 h 77"/>
                  <a:gd name="T58" fmla="*/ 0 w 236"/>
                  <a:gd name="T59" fmla="*/ 62 h 77"/>
                  <a:gd name="T60" fmla="*/ 0 w 236"/>
                  <a:gd name="T61" fmla="*/ 62 h 77"/>
                  <a:gd name="T62" fmla="*/ 0 w 236"/>
                  <a:gd name="T63" fmla="*/ 63 h 77"/>
                  <a:gd name="T64" fmla="*/ 0 w 236"/>
                  <a:gd name="T65" fmla="*/ 63 h 77"/>
                  <a:gd name="T66" fmla="*/ 0 w 236"/>
                  <a:gd name="T67" fmla="*/ 73 h 77"/>
                  <a:gd name="T68" fmla="*/ 0 w 236"/>
                  <a:gd name="T69" fmla="*/ 74 h 77"/>
                  <a:gd name="T70" fmla="*/ 0 w 236"/>
                  <a:gd name="T71" fmla="*/ 75 h 77"/>
                  <a:gd name="T72" fmla="*/ 0 w 236"/>
                  <a:gd name="T73" fmla="*/ 75 h 77"/>
                  <a:gd name="T74" fmla="*/ 1 w 236"/>
                  <a:gd name="T75" fmla="*/ 76 h 77"/>
                  <a:gd name="T76" fmla="*/ 1 w 236"/>
                  <a:gd name="T77" fmla="*/ 76 h 77"/>
                  <a:gd name="T78" fmla="*/ 2 w 236"/>
                  <a:gd name="T79" fmla="*/ 77 h 77"/>
                  <a:gd name="T80" fmla="*/ 2 w 236"/>
                  <a:gd name="T81" fmla="*/ 77 h 77"/>
                  <a:gd name="T82" fmla="*/ 3 w 236"/>
                  <a:gd name="T83" fmla="*/ 77 h 77"/>
                  <a:gd name="T84" fmla="*/ 3 w 236"/>
                  <a:gd name="T85" fmla="*/ 77 h 77"/>
                  <a:gd name="T86" fmla="*/ 4 w 236"/>
                  <a:gd name="T87" fmla="*/ 77 h 77"/>
                  <a:gd name="T88" fmla="*/ 232 w 236"/>
                  <a:gd name="T89" fmla="*/ 77 h 77"/>
                  <a:gd name="T90" fmla="*/ 232 w 236"/>
                  <a:gd name="T91" fmla="*/ 77 h 77"/>
                  <a:gd name="T92" fmla="*/ 233 w 236"/>
                  <a:gd name="T93" fmla="*/ 77 h 77"/>
                  <a:gd name="T94" fmla="*/ 233 w 236"/>
                  <a:gd name="T95" fmla="*/ 77 h 77"/>
                  <a:gd name="T96" fmla="*/ 234 w 236"/>
                  <a:gd name="T97" fmla="*/ 76 h 77"/>
                  <a:gd name="T98" fmla="*/ 234 w 236"/>
                  <a:gd name="T99" fmla="*/ 76 h 77"/>
                  <a:gd name="T100" fmla="*/ 235 w 236"/>
                  <a:gd name="T101" fmla="*/ 75 h 77"/>
                  <a:gd name="T102" fmla="*/ 235 w 236"/>
                  <a:gd name="T103" fmla="*/ 75 h 77"/>
                  <a:gd name="T104" fmla="*/ 235 w 236"/>
                  <a:gd name="T105" fmla="*/ 74 h 77"/>
                  <a:gd name="T106" fmla="*/ 236 w 236"/>
                  <a:gd name="T107" fmla="*/ 73 h 77"/>
                  <a:gd name="T108" fmla="*/ 236 w 236"/>
                  <a:gd name="T109" fmla="*/ 73 h 77"/>
                  <a:gd name="T110" fmla="*/ 236 w 236"/>
                  <a:gd name="T111" fmla="*/ 69 h 77"/>
                  <a:gd name="T112" fmla="*/ 236 w 236"/>
                  <a:gd name="T113" fmla="*/ 68 h 77"/>
                  <a:gd name="T114" fmla="*/ 235 w 236"/>
                  <a:gd name="T115" fmla="*/ 67 h 77"/>
                  <a:gd name="T116" fmla="*/ 234 w 236"/>
                  <a:gd name="T117" fmla="*/ 66 h 77"/>
                  <a:gd name="T118" fmla="*/ 234 w 236"/>
                  <a:gd name="T119" fmla="*/ 66 h 77"/>
                  <a:gd name="T120" fmla="*/ 233 w 236"/>
                  <a:gd name="T121" fmla="*/ 66 h 77"/>
                  <a:gd name="T122" fmla="*/ 232 w 236"/>
                  <a:gd name="T123" fmla="*/ 66 h 7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6"/>
                  <a:gd name="T187" fmla="*/ 0 h 77"/>
                  <a:gd name="T188" fmla="*/ 236 w 236"/>
                  <a:gd name="T189" fmla="*/ 77 h 7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6" h="77">
                    <a:moveTo>
                      <a:pt x="232" y="66"/>
                    </a:moveTo>
                    <a:lnTo>
                      <a:pt x="232" y="66"/>
                    </a:lnTo>
                    <a:lnTo>
                      <a:pt x="231" y="66"/>
                    </a:lnTo>
                    <a:lnTo>
                      <a:pt x="230" y="66"/>
                    </a:lnTo>
                    <a:lnTo>
                      <a:pt x="230" y="67"/>
                    </a:lnTo>
                    <a:lnTo>
                      <a:pt x="229" y="67"/>
                    </a:lnTo>
                    <a:lnTo>
                      <a:pt x="229" y="68"/>
                    </a:lnTo>
                    <a:lnTo>
                      <a:pt x="229" y="69"/>
                    </a:lnTo>
                    <a:lnTo>
                      <a:pt x="229" y="70"/>
                    </a:lnTo>
                    <a:lnTo>
                      <a:pt x="7" y="70"/>
                    </a:lnTo>
                    <a:lnTo>
                      <a:pt x="7" y="69"/>
                    </a:lnTo>
                    <a:lnTo>
                      <a:pt x="7" y="68"/>
                    </a:lnTo>
                    <a:lnTo>
                      <a:pt x="7" y="67"/>
                    </a:lnTo>
                    <a:lnTo>
                      <a:pt x="7" y="66"/>
                    </a:lnTo>
                    <a:lnTo>
                      <a:pt x="7" y="65"/>
                    </a:lnTo>
                    <a:lnTo>
                      <a:pt x="7" y="64"/>
                    </a:lnTo>
                    <a:lnTo>
                      <a:pt x="7" y="63"/>
                    </a:lnTo>
                    <a:lnTo>
                      <a:pt x="7" y="60"/>
                    </a:lnTo>
                    <a:lnTo>
                      <a:pt x="9" y="55"/>
                    </a:lnTo>
                    <a:lnTo>
                      <a:pt x="11" y="49"/>
                    </a:lnTo>
                    <a:lnTo>
                      <a:pt x="13" y="40"/>
                    </a:lnTo>
                    <a:lnTo>
                      <a:pt x="16" y="32"/>
                    </a:lnTo>
                    <a:lnTo>
                      <a:pt x="19" y="22"/>
                    </a:lnTo>
                    <a:lnTo>
                      <a:pt x="21" y="13"/>
                    </a:lnTo>
                    <a:lnTo>
                      <a:pt x="24" y="4"/>
                    </a:lnTo>
                    <a:lnTo>
                      <a:pt x="24" y="3"/>
                    </a:lnTo>
                    <a:lnTo>
                      <a:pt x="24" y="2"/>
                    </a:lnTo>
                    <a:lnTo>
                      <a:pt x="24" y="1"/>
                    </a:lnTo>
                    <a:lnTo>
                      <a:pt x="23" y="1"/>
                    </a:lnTo>
                    <a:lnTo>
                      <a:pt x="23" y="0"/>
                    </a:lnTo>
                    <a:lnTo>
                      <a:pt x="22" y="0"/>
                    </a:lnTo>
                    <a:lnTo>
                      <a:pt x="21" y="0"/>
                    </a:lnTo>
                    <a:lnTo>
                      <a:pt x="20" y="0"/>
                    </a:lnTo>
                    <a:lnTo>
                      <a:pt x="19" y="0"/>
                    </a:lnTo>
                    <a:lnTo>
                      <a:pt x="18" y="1"/>
                    </a:lnTo>
                    <a:lnTo>
                      <a:pt x="18" y="2"/>
                    </a:lnTo>
                    <a:lnTo>
                      <a:pt x="17" y="2"/>
                    </a:lnTo>
                    <a:lnTo>
                      <a:pt x="11" y="22"/>
                    </a:lnTo>
                    <a:lnTo>
                      <a:pt x="7" y="37"/>
                    </a:lnTo>
                    <a:lnTo>
                      <a:pt x="4" y="47"/>
                    </a:lnTo>
                    <a:lnTo>
                      <a:pt x="2" y="54"/>
                    </a:lnTo>
                    <a:lnTo>
                      <a:pt x="0" y="59"/>
                    </a:lnTo>
                    <a:lnTo>
                      <a:pt x="0" y="61"/>
                    </a:lnTo>
                    <a:lnTo>
                      <a:pt x="0" y="62"/>
                    </a:lnTo>
                    <a:lnTo>
                      <a:pt x="0" y="63"/>
                    </a:lnTo>
                    <a:lnTo>
                      <a:pt x="0" y="73"/>
                    </a:lnTo>
                    <a:lnTo>
                      <a:pt x="0" y="74"/>
                    </a:lnTo>
                    <a:lnTo>
                      <a:pt x="0" y="75"/>
                    </a:lnTo>
                    <a:lnTo>
                      <a:pt x="0" y="76"/>
                    </a:lnTo>
                    <a:lnTo>
                      <a:pt x="1" y="76"/>
                    </a:lnTo>
                    <a:lnTo>
                      <a:pt x="1" y="77"/>
                    </a:lnTo>
                    <a:lnTo>
                      <a:pt x="2" y="77"/>
                    </a:lnTo>
                    <a:lnTo>
                      <a:pt x="3" y="77"/>
                    </a:lnTo>
                    <a:lnTo>
                      <a:pt x="4" y="77"/>
                    </a:lnTo>
                    <a:lnTo>
                      <a:pt x="231" y="77"/>
                    </a:lnTo>
                    <a:lnTo>
                      <a:pt x="232" y="77"/>
                    </a:lnTo>
                    <a:lnTo>
                      <a:pt x="233" y="77"/>
                    </a:lnTo>
                    <a:lnTo>
                      <a:pt x="234" y="77"/>
                    </a:lnTo>
                    <a:lnTo>
                      <a:pt x="234" y="76"/>
                    </a:lnTo>
                    <a:lnTo>
                      <a:pt x="235" y="76"/>
                    </a:lnTo>
                    <a:lnTo>
                      <a:pt x="235" y="75"/>
                    </a:lnTo>
                    <a:lnTo>
                      <a:pt x="235" y="74"/>
                    </a:lnTo>
                    <a:lnTo>
                      <a:pt x="236" y="74"/>
                    </a:lnTo>
                    <a:lnTo>
                      <a:pt x="236" y="73"/>
                    </a:lnTo>
                    <a:lnTo>
                      <a:pt x="236" y="69"/>
                    </a:lnTo>
                    <a:lnTo>
                      <a:pt x="236" y="68"/>
                    </a:lnTo>
                    <a:lnTo>
                      <a:pt x="235" y="68"/>
                    </a:lnTo>
                    <a:lnTo>
                      <a:pt x="235" y="67"/>
                    </a:lnTo>
                    <a:lnTo>
                      <a:pt x="234" y="66"/>
                    </a:lnTo>
                    <a:lnTo>
                      <a:pt x="233" y="66"/>
                    </a:lnTo>
                    <a:lnTo>
                      <a:pt x="232" y="66"/>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65" name="Freeform 73"/>
              <p:cNvSpPr>
                <a:spLocks/>
              </p:cNvSpPr>
              <p:nvPr/>
            </p:nvSpPr>
            <p:spPr bwMode="auto">
              <a:xfrm>
                <a:off x="3924" y="3769"/>
                <a:ext cx="215" cy="3"/>
              </a:xfrm>
              <a:custGeom>
                <a:avLst/>
                <a:gdLst>
                  <a:gd name="T0" fmla="*/ 214 w 215"/>
                  <a:gd name="T1" fmla="*/ 3 h 3"/>
                  <a:gd name="T2" fmla="*/ 214 w 215"/>
                  <a:gd name="T3" fmla="*/ 3 h 3"/>
                  <a:gd name="T4" fmla="*/ 214 w 215"/>
                  <a:gd name="T5" fmla="*/ 3 h 3"/>
                  <a:gd name="T6" fmla="*/ 215 w 215"/>
                  <a:gd name="T7" fmla="*/ 3 h 3"/>
                  <a:gd name="T8" fmla="*/ 215 w 215"/>
                  <a:gd name="T9" fmla="*/ 2 h 3"/>
                  <a:gd name="T10" fmla="*/ 215 w 215"/>
                  <a:gd name="T11" fmla="*/ 2 h 3"/>
                  <a:gd name="T12" fmla="*/ 215 w 215"/>
                  <a:gd name="T13" fmla="*/ 2 h 3"/>
                  <a:gd name="T14" fmla="*/ 215 w 215"/>
                  <a:gd name="T15" fmla="*/ 2 h 3"/>
                  <a:gd name="T16" fmla="*/ 215 w 215"/>
                  <a:gd name="T17" fmla="*/ 1 h 3"/>
                  <a:gd name="T18" fmla="*/ 215 w 215"/>
                  <a:gd name="T19" fmla="*/ 1 h 3"/>
                  <a:gd name="T20" fmla="*/ 215 w 215"/>
                  <a:gd name="T21" fmla="*/ 1 h 3"/>
                  <a:gd name="T22" fmla="*/ 215 w 215"/>
                  <a:gd name="T23" fmla="*/ 0 h 3"/>
                  <a:gd name="T24" fmla="*/ 215 w 215"/>
                  <a:gd name="T25" fmla="*/ 0 h 3"/>
                  <a:gd name="T26" fmla="*/ 215 w 215"/>
                  <a:gd name="T27" fmla="*/ 0 h 3"/>
                  <a:gd name="T28" fmla="*/ 214 w 215"/>
                  <a:gd name="T29" fmla="*/ 0 h 3"/>
                  <a:gd name="T30" fmla="*/ 214 w 215"/>
                  <a:gd name="T31" fmla="*/ 0 h 3"/>
                  <a:gd name="T32" fmla="*/ 214 w 215"/>
                  <a:gd name="T33" fmla="*/ 0 h 3"/>
                  <a:gd name="T34" fmla="*/ 1 w 215"/>
                  <a:gd name="T35" fmla="*/ 0 h 3"/>
                  <a:gd name="T36" fmla="*/ 1 w 215"/>
                  <a:gd name="T37" fmla="*/ 0 h 3"/>
                  <a:gd name="T38" fmla="*/ 1 w 215"/>
                  <a:gd name="T39" fmla="*/ 0 h 3"/>
                  <a:gd name="T40" fmla="*/ 0 w 215"/>
                  <a:gd name="T41" fmla="*/ 0 h 3"/>
                  <a:gd name="T42" fmla="*/ 0 w 215"/>
                  <a:gd name="T43" fmla="*/ 0 h 3"/>
                  <a:gd name="T44" fmla="*/ 0 w 215"/>
                  <a:gd name="T45" fmla="*/ 1 h 3"/>
                  <a:gd name="T46" fmla="*/ 0 w 215"/>
                  <a:gd name="T47" fmla="*/ 1 h 3"/>
                  <a:gd name="T48" fmla="*/ 0 w 215"/>
                  <a:gd name="T49" fmla="*/ 1 h 3"/>
                  <a:gd name="T50" fmla="*/ 0 w 215"/>
                  <a:gd name="T51" fmla="*/ 1 h 3"/>
                  <a:gd name="T52" fmla="*/ 0 w 215"/>
                  <a:gd name="T53" fmla="*/ 2 h 3"/>
                  <a:gd name="T54" fmla="*/ 0 w 215"/>
                  <a:gd name="T55" fmla="*/ 2 h 3"/>
                  <a:gd name="T56" fmla="*/ 0 w 215"/>
                  <a:gd name="T57" fmla="*/ 2 h 3"/>
                  <a:gd name="T58" fmla="*/ 0 w 215"/>
                  <a:gd name="T59" fmla="*/ 2 h 3"/>
                  <a:gd name="T60" fmla="*/ 1 w 215"/>
                  <a:gd name="T61" fmla="*/ 3 h 3"/>
                  <a:gd name="T62" fmla="*/ 1 w 215"/>
                  <a:gd name="T63" fmla="*/ 3 h 3"/>
                  <a:gd name="T64" fmla="*/ 1 w 215"/>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
                  <a:gd name="T100" fmla="*/ 0 h 3"/>
                  <a:gd name="T101" fmla="*/ 215 w 215"/>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 h="3">
                    <a:moveTo>
                      <a:pt x="1" y="3"/>
                    </a:moveTo>
                    <a:lnTo>
                      <a:pt x="214" y="3"/>
                    </a:lnTo>
                    <a:lnTo>
                      <a:pt x="215" y="3"/>
                    </a:lnTo>
                    <a:lnTo>
                      <a:pt x="215" y="2"/>
                    </a:lnTo>
                    <a:lnTo>
                      <a:pt x="215" y="1"/>
                    </a:lnTo>
                    <a:lnTo>
                      <a:pt x="215" y="0"/>
                    </a:lnTo>
                    <a:lnTo>
                      <a:pt x="214"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66" name="Freeform 74"/>
              <p:cNvSpPr>
                <a:spLocks/>
              </p:cNvSpPr>
              <p:nvPr/>
            </p:nvSpPr>
            <p:spPr bwMode="auto">
              <a:xfrm>
                <a:off x="3928" y="3540"/>
                <a:ext cx="193" cy="143"/>
              </a:xfrm>
              <a:custGeom>
                <a:avLst/>
                <a:gdLst>
                  <a:gd name="T0" fmla="*/ 179 w 193"/>
                  <a:gd name="T1" fmla="*/ 143 h 143"/>
                  <a:gd name="T2" fmla="*/ 181 w 193"/>
                  <a:gd name="T3" fmla="*/ 143 h 143"/>
                  <a:gd name="T4" fmla="*/ 183 w 193"/>
                  <a:gd name="T5" fmla="*/ 142 h 143"/>
                  <a:gd name="T6" fmla="*/ 185 w 193"/>
                  <a:gd name="T7" fmla="*/ 141 h 143"/>
                  <a:gd name="T8" fmla="*/ 186 w 193"/>
                  <a:gd name="T9" fmla="*/ 140 h 143"/>
                  <a:gd name="T10" fmla="*/ 188 w 193"/>
                  <a:gd name="T11" fmla="*/ 139 h 143"/>
                  <a:gd name="T12" fmla="*/ 189 w 193"/>
                  <a:gd name="T13" fmla="*/ 138 h 143"/>
                  <a:gd name="T14" fmla="*/ 191 w 193"/>
                  <a:gd name="T15" fmla="*/ 135 h 143"/>
                  <a:gd name="T16" fmla="*/ 193 w 193"/>
                  <a:gd name="T17" fmla="*/ 132 h 143"/>
                  <a:gd name="T18" fmla="*/ 193 w 193"/>
                  <a:gd name="T19" fmla="*/ 129 h 143"/>
                  <a:gd name="T20" fmla="*/ 193 w 193"/>
                  <a:gd name="T21" fmla="*/ 14 h 143"/>
                  <a:gd name="T22" fmla="*/ 193 w 193"/>
                  <a:gd name="T23" fmla="*/ 11 h 143"/>
                  <a:gd name="T24" fmla="*/ 191 w 193"/>
                  <a:gd name="T25" fmla="*/ 8 h 143"/>
                  <a:gd name="T26" fmla="*/ 189 w 193"/>
                  <a:gd name="T27" fmla="*/ 5 h 143"/>
                  <a:gd name="T28" fmla="*/ 188 w 193"/>
                  <a:gd name="T29" fmla="*/ 4 h 143"/>
                  <a:gd name="T30" fmla="*/ 185 w 193"/>
                  <a:gd name="T31" fmla="*/ 2 h 143"/>
                  <a:gd name="T32" fmla="*/ 182 w 193"/>
                  <a:gd name="T33" fmla="*/ 1 h 143"/>
                  <a:gd name="T34" fmla="*/ 180 w 193"/>
                  <a:gd name="T35" fmla="*/ 0 h 143"/>
                  <a:gd name="T36" fmla="*/ 178 w 193"/>
                  <a:gd name="T37" fmla="*/ 0 h 143"/>
                  <a:gd name="T38" fmla="*/ 12 w 193"/>
                  <a:gd name="T39" fmla="*/ 1 h 143"/>
                  <a:gd name="T40" fmla="*/ 8 w 193"/>
                  <a:gd name="T41" fmla="*/ 2 h 143"/>
                  <a:gd name="T42" fmla="*/ 5 w 193"/>
                  <a:gd name="T43" fmla="*/ 4 h 143"/>
                  <a:gd name="T44" fmla="*/ 3 w 193"/>
                  <a:gd name="T45" fmla="*/ 6 h 143"/>
                  <a:gd name="T46" fmla="*/ 1 w 193"/>
                  <a:gd name="T47" fmla="*/ 9 h 143"/>
                  <a:gd name="T48" fmla="*/ 0 w 193"/>
                  <a:gd name="T49" fmla="*/ 12 h 143"/>
                  <a:gd name="T50" fmla="*/ 0 w 193"/>
                  <a:gd name="T51" fmla="*/ 129 h 143"/>
                  <a:gd name="T52" fmla="*/ 0 w 193"/>
                  <a:gd name="T53" fmla="*/ 131 h 143"/>
                  <a:gd name="T54" fmla="*/ 1 w 193"/>
                  <a:gd name="T55" fmla="*/ 133 h 143"/>
                  <a:gd name="T56" fmla="*/ 2 w 193"/>
                  <a:gd name="T57" fmla="*/ 136 h 143"/>
                  <a:gd name="T58" fmla="*/ 4 w 193"/>
                  <a:gd name="T59" fmla="*/ 138 h 143"/>
                  <a:gd name="T60" fmla="*/ 5 w 193"/>
                  <a:gd name="T61" fmla="*/ 139 h 143"/>
                  <a:gd name="T62" fmla="*/ 7 w 193"/>
                  <a:gd name="T63" fmla="*/ 140 h 143"/>
                  <a:gd name="T64" fmla="*/ 8 w 193"/>
                  <a:gd name="T65" fmla="*/ 141 h 143"/>
                  <a:gd name="T66" fmla="*/ 10 w 193"/>
                  <a:gd name="T67" fmla="*/ 142 h 143"/>
                  <a:gd name="T68" fmla="*/ 12 w 193"/>
                  <a:gd name="T69" fmla="*/ 143 h 143"/>
                  <a:gd name="T70" fmla="*/ 14 w 193"/>
                  <a:gd name="T71" fmla="*/ 143 h 143"/>
                  <a:gd name="T72" fmla="*/ 98 w 193"/>
                  <a:gd name="T73" fmla="*/ 136 h 143"/>
                  <a:gd name="T74" fmla="*/ 13 w 193"/>
                  <a:gd name="T75" fmla="*/ 136 h 143"/>
                  <a:gd name="T76" fmla="*/ 11 w 193"/>
                  <a:gd name="T77" fmla="*/ 135 h 143"/>
                  <a:gd name="T78" fmla="*/ 10 w 193"/>
                  <a:gd name="T79" fmla="*/ 134 h 143"/>
                  <a:gd name="T80" fmla="*/ 8 w 193"/>
                  <a:gd name="T81" fmla="*/ 133 h 143"/>
                  <a:gd name="T82" fmla="*/ 7 w 193"/>
                  <a:gd name="T83" fmla="*/ 131 h 143"/>
                  <a:gd name="T84" fmla="*/ 7 w 193"/>
                  <a:gd name="T85" fmla="*/ 130 h 143"/>
                  <a:gd name="T86" fmla="*/ 7 w 193"/>
                  <a:gd name="T87" fmla="*/ 14 h 143"/>
                  <a:gd name="T88" fmla="*/ 7 w 193"/>
                  <a:gd name="T89" fmla="*/ 13 h 143"/>
                  <a:gd name="T90" fmla="*/ 8 w 193"/>
                  <a:gd name="T91" fmla="*/ 11 h 143"/>
                  <a:gd name="T92" fmla="*/ 9 w 193"/>
                  <a:gd name="T93" fmla="*/ 10 h 143"/>
                  <a:gd name="T94" fmla="*/ 11 w 193"/>
                  <a:gd name="T95" fmla="*/ 8 h 143"/>
                  <a:gd name="T96" fmla="*/ 12 w 193"/>
                  <a:gd name="T97" fmla="*/ 8 h 143"/>
                  <a:gd name="T98" fmla="*/ 14 w 193"/>
                  <a:gd name="T99" fmla="*/ 7 h 143"/>
                  <a:gd name="T100" fmla="*/ 179 w 193"/>
                  <a:gd name="T101" fmla="*/ 7 h 143"/>
                  <a:gd name="T102" fmla="*/ 181 w 193"/>
                  <a:gd name="T103" fmla="*/ 8 h 143"/>
                  <a:gd name="T104" fmla="*/ 183 w 193"/>
                  <a:gd name="T105" fmla="*/ 9 h 143"/>
                  <a:gd name="T106" fmla="*/ 184 w 193"/>
                  <a:gd name="T107" fmla="*/ 10 h 143"/>
                  <a:gd name="T108" fmla="*/ 185 w 193"/>
                  <a:gd name="T109" fmla="*/ 12 h 143"/>
                  <a:gd name="T110" fmla="*/ 186 w 193"/>
                  <a:gd name="T111" fmla="*/ 13 h 143"/>
                  <a:gd name="T112" fmla="*/ 186 w 193"/>
                  <a:gd name="T113" fmla="*/ 129 h 143"/>
                  <a:gd name="T114" fmla="*/ 186 w 193"/>
                  <a:gd name="T115" fmla="*/ 130 h 143"/>
                  <a:gd name="T116" fmla="*/ 185 w 193"/>
                  <a:gd name="T117" fmla="*/ 132 h 143"/>
                  <a:gd name="T118" fmla="*/ 184 w 193"/>
                  <a:gd name="T119" fmla="*/ 133 h 143"/>
                  <a:gd name="T120" fmla="*/ 183 w 193"/>
                  <a:gd name="T121" fmla="*/ 135 h 143"/>
                  <a:gd name="T122" fmla="*/ 181 w 193"/>
                  <a:gd name="T123" fmla="*/ 135 h 143"/>
                  <a:gd name="T124" fmla="*/ 179 w 193"/>
                  <a:gd name="T125" fmla="*/ 136 h 14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93"/>
                  <a:gd name="T190" fmla="*/ 0 h 143"/>
                  <a:gd name="T191" fmla="*/ 193 w 193"/>
                  <a:gd name="T192" fmla="*/ 143 h 14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93" h="143">
                    <a:moveTo>
                      <a:pt x="98" y="143"/>
                    </a:moveTo>
                    <a:lnTo>
                      <a:pt x="178" y="143"/>
                    </a:lnTo>
                    <a:lnTo>
                      <a:pt x="179" y="143"/>
                    </a:lnTo>
                    <a:lnTo>
                      <a:pt x="180" y="143"/>
                    </a:lnTo>
                    <a:lnTo>
                      <a:pt x="181" y="143"/>
                    </a:lnTo>
                    <a:lnTo>
                      <a:pt x="182" y="142"/>
                    </a:lnTo>
                    <a:lnTo>
                      <a:pt x="183" y="142"/>
                    </a:lnTo>
                    <a:lnTo>
                      <a:pt x="184" y="142"/>
                    </a:lnTo>
                    <a:lnTo>
                      <a:pt x="185" y="141"/>
                    </a:lnTo>
                    <a:lnTo>
                      <a:pt x="186" y="141"/>
                    </a:lnTo>
                    <a:lnTo>
                      <a:pt x="186" y="140"/>
                    </a:lnTo>
                    <a:lnTo>
                      <a:pt x="187" y="140"/>
                    </a:lnTo>
                    <a:lnTo>
                      <a:pt x="188" y="139"/>
                    </a:lnTo>
                    <a:lnTo>
                      <a:pt x="189" y="139"/>
                    </a:lnTo>
                    <a:lnTo>
                      <a:pt x="189" y="138"/>
                    </a:lnTo>
                    <a:lnTo>
                      <a:pt x="190" y="137"/>
                    </a:lnTo>
                    <a:lnTo>
                      <a:pt x="191" y="136"/>
                    </a:lnTo>
                    <a:lnTo>
                      <a:pt x="191" y="135"/>
                    </a:lnTo>
                    <a:lnTo>
                      <a:pt x="192" y="135"/>
                    </a:lnTo>
                    <a:lnTo>
                      <a:pt x="192" y="134"/>
                    </a:lnTo>
                    <a:lnTo>
                      <a:pt x="192" y="133"/>
                    </a:lnTo>
                    <a:lnTo>
                      <a:pt x="193" y="132"/>
                    </a:lnTo>
                    <a:lnTo>
                      <a:pt x="193" y="131"/>
                    </a:lnTo>
                    <a:lnTo>
                      <a:pt x="193" y="130"/>
                    </a:lnTo>
                    <a:lnTo>
                      <a:pt x="193" y="129"/>
                    </a:lnTo>
                    <a:lnTo>
                      <a:pt x="193" y="15"/>
                    </a:lnTo>
                    <a:lnTo>
                      <a:pt x="193" y="14"/>
                    </a:lnTo>
                    <a:lnTo>
                      <a:pt x="193" y="13"/>
                    </a:lnTo>
                    <a:lnTo>
                      <a:pt x="193" y="12"/>
                    </a:lnTo>
                    <a:lnTo>
                      <a:pt x="193" y="11"/>
                    </a:lnTo>
                    <a:lnTo>
                      <a:pt x="192" y="11"/>
                    </a:lnTo>
                    <a:lnTo>
                      <a:pt x="192" y="10"/>
                    </a:lnTo>
                    <a:lnTo>
                      <a:pt x="192" y="9"/>
                    </a:lnTo>
                    <a:lnTo>
                      <a:pt x="191" y="8"/>
                    </a:lnTo>
                    <a:lnTo>
                      <a:pt x="191" y="7"/>
                    </a:lnTo>
                    <a:lnTo>
                      <a:pt x="190" y="6"/>
                    </a:lnTo>
                    <a:lnTo>
                      <a:pt x="189" y="5"/>
                    </a:lnTo>
                    <a:lnTo>
                      <a:pt x="189" y="4"/>
                    </a:lnTo>
                    <a:lnTo>
                      <a:pt x="188" y="4"/>
                    </a:lnTo>
                    <a:lnTo>
                      <a:pt x="187" y="3"/>
                    </a:lnTo>
                    <a:lnTo>
                      <a:pt x="186" y="2"/>
                    </a:lnTo>
                    <a:lnTo>
                      <a:pt x="185" y="2"/>
                    </a:lnTo>
                    <a:lnTo>
                      <a:pt x="184" y="1"/>
                    </a:lnTo>
                    <a:lnTo>
                      <a:pt x="183" y="1"/>
                    </a:lnTo>
                    <a:lnTo>
                      <a:pt x="182" y="1"/>
                    </a:lnTo>
                    <a:lnTo>
                      <a:pt x="181" y="1"/>
                    </a:lnTo>
                    <a:lnTo>
                      <a:pt x="180" y="1"/>
                    </a:lnTo>
                    <a:lnTo>
                      <a:pt x="180" y="0"/>
                    </a:lnTo>
                    <a:lnTo>
                      <a:pt x="179" y="0"/>
                    </a:lnTo>
                    <a:lnTo>
                      <a:pt x="178" y="0"/>
                    </a:lnTo>
                    <a:lnTo>
                      <a:pt x="15" y="0"/>
                    </a:lnTo>
                    <a:lnTo>
                      <a:pt x="14" y="0"/>
                    </a:lnTo>
                    <a:lnTo>
                      <a:pt x="13" y="0"/>
                    </a:lnTo>
                    <a:lnTo>
                      <a:pt x="13" y="1"/>
                    </a:lnTo>
                    <a:lnTo>
                      <a:pt x="12" y="1"/>
                    </a:lnTo>
                    <a:lnTo>
                      <a:pt x="11" y="1"/>
                    </a:lnTo>
                    <a:lnTo>
                      <a:pt x="10" y="1"/>
                    </a:lnTo>
                    <a:lnTo>
                      <a:pt x="9" y="1"/>
                    </a:lnTo>
                    <a:lnTo>
                      <a:pt x="8" y="2"/>
                    </a:lnTo>
                    <a:lnTo>
                      <a:pt x="7" y="2"/>
                    </a:lnTo>
                    <a:lnTo>
                      <a:pt x="6" y="3"/>
                    </a:lnTo>
                    <a:lnTo>
                      <a:pt x="5" y="4"/>
                    </a:lnTo>
                    <a:lnTo>
                      <a:pt x="4" y="4"/>
                    </a:lnTo>
                    <a:lnTo>
                      <a:pt x="4" y="5"/>
                    </a:lnTo>
                    <a:lnTo>
                      <a:pt x="3" y="6"/>
                    </a:lnTo>
                    <a:lnTo>
                      <a:pt x="2" y="7"/>
                    </a:lnTo>
                    <a:lnTo>
                      <a:pt x="2" y="8"/>
                    </a:lnTo>
                    <a:lnTo>
                      <a:pt x="1" y="8"/>
                    </a:lnTo>
                    <a:lnTo>
                      <a:pt x="1" y="9"/>
                    </a:lnTo>
                    <a:lnTo>
                      <a:pt x="1" y="10"/>
                    </a:lnTo>
                    <a:lnTo>
                      <a:pt x="0" y="11"/>
                    </a:lnTo>
                    <a:lnTo>
                      <a:pt x="0" y="12"/>
                    </a:lnTo>
                    <a:lnTo>
                      <a:pt x="0" y="13"/>
                    </a:lnTo>
                    <a:lnTo>
                      <a:pt x="0" y="14"/>
                    </a:lnTo>
                    <a:lnTo>
                      <a:pt x="0" y="15"/>
                    </a:lnTo>
                    <a:lnTo>
                      <a:pt x="0" y="129"/>
                    </a:lnTo>
                    <a:lnTo>
                      <a:pt x="0" y="130"/>
                    </a:lnTo>
                    <a:lnTo>
                      <a:pt x="0" y="131"/>
                    </a:lnTo>
                    <a:lnTo>
                      <a:pt x="0" y="132"/>
                    </a:lnTo>
                    <a:lnTo>
                      <a:pt x="1" y="133"/>
                    </a:lnTo>
                    <a:lnTo>
                      <a:pt x="1" y="134"/>
                    </a:lnTo>
                    <a:lnTo>
                      <a:pt x="1" y="135"/>
                    </a:lnTo>
                    <a:lnTo>
                      <a:pt x="2" y="135"/>
                    </a:lnTo>
                    <a:lnTo>
                      <a:pt x="2" y="136"/>
                    </a:lnTo>
                    <a:lnTo>
                      <a:pt x="3" y="137"/>
                    </a:lnTo>
                    <a:lnTo>
                      <a:pt x="3" y="138"/>
                    </a:lnTo>
                    <a:lnTo>
                      <a:pt x="4" y="138"/>
                    </a:lnTo>
                    <a:lnTo>
                      <a:pt x="4" y="139"/>
                    </a:lnTo>
                    <a:lnTo>
                      <a:pt x="5" y="139"/>
                    </a:lnTo>
                    <a:lnTo>
                      <a:pt x="5" y="140"/>
                    </a:lnTo>
                    <a:lnTo>
                      <a:pt x="6" y="140"/>
                    </a:lnTo>
                    <a:lnTo>
                      <a:pt x="7" y="140"/>
                    </a:lnTo>
                    <a:lnTo>
                      <a:pt x="7" y="141"/>
                    </a:lnTo>
                    <a:lnTo>
                      <a:pt x="8" y="141"/>
                    </a:lnTo>
                    <a:lnTo>
                      <a:pt x="9" y="142"/>
                    </a:lnTo>
                    <a:lnTo>
                      <a:pt x="10" y="142"/>
                    </a:lnTo>
                    <a:lnTo>
                      <a:pt x="11" y="142"/>
                    </a:lnTo>
                    <a:lnTo>
                      <a:pt x="12" y="143"/>
                    </a:lnTo>
                    <a:lnTo>
                      <a:pt x="13" y="143"/>
                    </a:lnTo>
                    <a:lnTo>
                      <a:pt x="14" y="143"/>
                    </a:lnTo>
                    <a:lnTo>
                      <a:pt x="15" y="143"/>
                    </a:lnTo>
                    <a:lnTo>
                      <a:pt x="98" y="143"/>
                    </a:lnTo>
                    <a:lnTo>
                      <a:pt x="98" y="136"/>
                    </a:lnTo>
                    <a:lnTo>
                      <a:pt x="15" y="136"/>
                    </a:lnTo>
                    <a:lnTo>
                      <a:pt x="14" y="136"/>
                    </a:lnTo>
                    <a:lnTo>
                      <a:pt x="13" y="136"/>
                    </a:lnTo>
                    <a:lnTo>
                      <a:pt x="12" y="135"/>
                    </a:lnTo>
                    <a:lnTo>
                      <a:pt x="11" y="135"/>
                    </a:lnTo>
                    <a:lnTo>
                      <a:pt x="10" y="134"/>
                    </a:lnTo>
                    <a:lnTo>
                      <a:pt x="9" y="134"/>
                    </a:lnTo>
                    <a:lnTo>
                      <a:pt x="9" y="133"/>
                    </a:lnTo>
                    <a:lnTo>
                      <a:pt x="8" y="133"/>
                    </a:lnTo>
                    <a:lnTo>
                      <a:pt x="8" y="132"/>
                    </a:lnTo>
                    <a:lnTo>
                      <a:pt x="7" y="131"/>
                    </a:lnTo>
                    <a:lnTo>
                      <a:pt x="7" y="130"/>
                    </a:lnTo>
                    <a:lnTo>
                      <a:pt x="7" y="129"/>
                    </a:lnTo>
                    <a:lnTo>
                      <a:pt x="7" y="15"/>
                    </a:lnTo>
                    <a:lnTo>
                      <a:pt x="7" y="14"/>
                    </a:lnTo>
                    <a:lnTo>
                      <a:pt x="7" y="13"/>
                    </a:lnTo>
                    <a:lnTo>
                      <a:pt x="7" y="12"/>
                    </a:lnTo>
                    <a:lnTo>
                      <a:pt x="8" y="12"/>
                    </a:lnTo>
                    <a:lnTo>
                      <a:pt x="8" y="11"/>
                    </a:lnTo>
                    <a:lnTo>
                      <a:pt x="8" y="10"/>
                    </a:lnTo>
                    <a:lnTo>
                      <a:pt x="9" y="10"/>
                    </a:lnTo>
                    <a:lnTo>
                      <a:pt x="9" y="9"/>
                    </a:lnTo>
                    <a:lnTo>
                      <a:pt x="10" y="9"/>
                    </a:lnTo>
                    <a:lnTo>
                      <a:pt x="11" y="8"/>
                    </a:lnTo>
                    <a:lnTo>
                      <a:pt x="12" y="8"/>
                    </a:lnTo>
                    <a:lnTo>
                      <a:pt x="13" y="8"/>
                    </a:lnTo>
                    <a:lnTo>
                      <a:pt x="13" y="7"/>
                    </a:lnTo>
                    <a:lnTo>
                      <a:pt x="14" y="7"/>
                    </a:lnTo>
                    <a:lnTo>
                      <a:pt x="15" y="7"/>
                    </a:lnTo>
                    <a:lnTo>
                      <a:pt x="178" y="7"/>
                    </a:lnTo>
                    <a:lnTo>
                      <a:pt x="179" y="7"/>
                    </a:lnTo>
                    <a:lnTo>
                      <a:pt x="180" y="7"/>
                    </a:lnTo>
                    <a:lnTo>
                      <a:pt x="180" y="8"/>
                    </a:lnTo>
                    <a:lnTo>
                      <a:pt x="181" y="8"/>
                    </a:lnTo>
                    <a:lnTo>
                      <a:pt x="182" y="8"/>
                    </a:lnTo>
                    <a:lnTo>
                      <a:pt x="183" y="9"/>
                    </a:lnTo>
                    <a:lnTo>
                      <a:pt x="184" y="9"/>
                    </a:lnTo>
                    <a:lnTo>
                      <a:pt x="184" y="10"/>
                    </a:lnTo>
                    <a:lnTo>
                      <a:pt x="185" y="10"/>
                    </a:lnTo>
                    <a:lnTo>
                      <a:pt x="185" y="11"/>
                    </a:lnTo>
                    <a:lnTo>
                      <a:pt x="185" y="12"/>
                    </a:lnTo>
                    <a:lnTo>
                      <a:pt x="186" y="12"/>
                    </a:lnTo>
                    <a:lnTo>
                      <a:pt x="186" y="13"/>
                    </a:lnTo>
                    <a:lnTo>
                      <a:pt x="186" y="14"/>
                    </a:lnTo>
                    <a:lnTo>
                      <a:pt x="186" y="15"/>
                    </a:lnTo>
                    <a:lnTo>
                      <a:pt x="186" y="129"/>
                    </a:lnTo>
                    <a:lnTo>
                      <a:pt x="186" y="130"/>
                    </a:lnTo>
                    <a:lnTo>
                      <a:pt x="186" y="131"/>
                    </a:lnTo>
                    <a:lnTo>
                      <a:pt x="185" y="131"/>
                    </a:lnTo>
                    <a:lnTo>
                      <a:pt x="185" y="132"/>
                    </a:lnTo>
                    <a:lnTo>
                      <a:pt x="185" y="133"/>
                    </a:lnTo>
                    <a:lnTo>
                      <a:pt x="184" y="133"/>
                    </a:lnTo>
                    <a:lnTo>
                      <a:pt x="184" y="134"/>
                    </a:lnTo>
                    <a:lnTo>
                      <a:pt x="183" y="134"/>
                    </a:lnTo>
                    <a:lnTo>
                      <a:pt x="183" y="135"/>
                    </a:lnTo>
                    <a:lnTo>
                      <a:pt x="182" y="135"/>
                    </a:lnTo>
                    <a:lnTo>
                      <a:pt x="181" y="135"/>
                    </a:lnTo>
                    <a:lnTo>
                      <a:pt x="180" y="135"/>
                    </a:lnTo>
                    <a:lnTo>
                      <a:pt x="180" y="136"/>
                    </a:lnTo>
                    <a:lnTo>
                      <a:pt x="179" y="136"/>
                    </a:lnTo>
                    <a:lnTo>
                      <a:pt x="178" y="136"/>
                    </a:lnTo>
                    <a:lnTo>
                      <a:pt x="98" y="136"/>
                    </a:lnTo>
                    <a:lnTo>
                      <a:pt x="98" y="14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67" name="Freeform 75"/>
              <p:cNvSpPr>
                <a:spLocks/>
              </p:cNvSpPr>
              <p:nvPr/>
            </p:nvSpPr>
            <p:spPr bwMode="auto">
              <a:xfrm>
                <a:off x="3947" y="3564"/>
                <a:ext cx="147" cy="100"/>
              </a:xfrm>
              <a:custGeom>
                <a:avLst/>
                <a:gdLst>
                  <a:gd name="T0" fmla="*/ 3 w 147"/>
                  <a:gd name="T1" fmla="*/ 97 h 100"/>
                  <a:gd name="T2" fmla="*/ 3 w 147"/>
                  <a:gd name="T3" fmla="*/ 1 h 100"/>
                  <a:gd name="T4" fmla="*/ 3 w 147"/>
                  <a:gd name="T5" fmla="*/ 1 h 100"/>
                  <a:gd name="T6" fmla="*/ 3 w 147"/>
                  <a:gd name="T7" fmla="*/ 0 h 100"/>
                  <a:gd name="T8" fmla="*/ 3 w 147"/>
                  <a:gd name="T9" fmla="*/ 0 h 100"/>
                  <a:gd name="T10" fmla="*/ 3 w 147"/>
                  <a:gd name="T11" fmla="*/ 0 h 100"/>
                  <a:gd name="T12" fmla="*/ 2 w 147"/>
                  <a:gd name="T13" fmla="*/ 0 h 100"/>
                  <a:gd name="T14" fmla="*/ 2 w 147"/>
                  <a:gd name="T15" fmla="*/ 0 h 100"/>
                  <a:gd name="T16" fmla="*/ 2 w 147"/>
                  <a:gd name="T17" fmla="*/ 0 h 100"/>
                  <a:gd name="T18" fmla="*/ 2 w 147"/>
                  <a:gd name="T19" fmla="*/ 0 h 100"/>
                  <a:gd name="T20" fmla="*/ 1 w 147"/>
                  <a:gd name="T21" fmla="*/ 0 h 100"/>
                  <a:gd name="T22" fmla="*/ 1 w 147"/>
                  <a:gd name="T23" fmla="*/ 0 h 100"/>
                  <a:gd name="T24" fmla="*/ 1 w 147"/>
                  <a:gd name="T25" fmla="*/ 0 h 100"/>
                  <a:gd name="T26" fmla="*/ 1 w 147"/>
                  <a:gd name="T27" fmla="*/ 0 h 100"/>
                  <a:gd name="T28" fmla="*/ 0 w 147"/>
                  <a:gd name="T29" fmla="*/ 0 h 100"/>
                  <a:gd name="T30" fmla="*/ 0 w 147"/>
                  <a:gd name="T31" fmla="*/ 1 h 100"/>
                  <a:gd name="T32" fmla="*/ 0 w 147"/>
                  <a:gd name="T33" fmla="*/ 1 h 100"/>
                  <a:gd name="T34" fmla="*/ 0 w 147"/>
                  <a:gd name="T35" fmla="*/ 99 h 100"/>
                  <a:gd name="T36" fmla="*/ 0 w 147"/>
                  <a:gd name="T37" fmla="*/ 99 h 100"/>
                  <a:gd name="T38" fmla="*/ 0 w 147"/>
                  <a:gd name="T39" fmla="*/ 100 h 100"/>
                  <a:gd name="T40" fmla="*/ 0 w 147"/>
                  <a:gd name="T41" fmla="*/ 100 h 100"/>
                  <a:gd name="T42" fmla="*/ 1 w 147"/>
                  <a:gd name="T43" fmla="*/ 100 h 100"/>
                  <a:gd name="T44" fmla="*/ 1 w 147"/>
                  <a:gd name="T45" fmla="*/ 100 h 100"/>
                  <a:gd name="T46" fmla="*/ 1 w 147"/>
                  <a:gd name="T47" fmla="*/ 100 h 100"/>
                  <a:gd name="T48" fmla="*/ 1 w 147"/>
                  <a:gd name="T49" fmla="*/ 100 h 100"/>
                  <a:gd name="T50" fmla="*/ 2 w 147"/>
                  <a:gd name="T51" fmla="*/ 100 h 100"/>
                  <a:gd name="T52" fmla="*/ 146 w 147"/>
                  <a:gd name="T53" fmla="*/ 100 h 100"/>
                  <a:gd name="T54" fmla="*/ 146 w 147"/>
                  <a:gd name="T55" fmla="*/ 100 h 100"/>
                  <a:gd name="T56" fmla="*/ 147 w 147"/>
                  <a:gd name="T57" fmla="*/ 100 h 100"/>
                  <a:gd name="T58" fmla="*/ 147 w 147"/>
                  <a:gd name="T59" fmla="*/ 100 h 100"/>
                  <a:gd name="T60" fmla="*/ 147 w 147"/>
                  <a:gd name="T61" fmla="*/ 100 h 100"/>
                  <a:gd name="T62" fmla="*/ 147 w 147"/>
                  <a:gd name="T63" fmla="*/ 100 h 100"/>
                  <a:gd name="T64" fmla="*/ 147 w 147"/>
                  <a:gd name="T65" fmla="*/ 99 h 100"/>
                  <a:gd name="T66" fmla="*/ 147 w 147"/>
                  <a:gd name="T67" fmla="*/ 99 h 100"/>
                  <a:gd name="T68" fmla="*/ 147 w 147"/>
                  <a:gd name="T69" fmla="*/ 99 h 100"/>
                  <a:gd name="T70" fmla="*/ 147 w 147"/>
                  <a:gd name="T71" fmla="*/ 99 h 100"/>
                  <a:gd name="T72" fmla="*/ 147 w 147"/>
                  <a:gd name="T73" fmla="*/ 98 h 100"/>
                  <a:gd name="T74" fmla="*/ 147 w 147"/>
                  <a:gd name="T75" fmla="*/ 98 h 100"/>
                  <a:gd name="T76" fmla="*/ 147 w 147"/>
                  <a:gd name="T77" fmla="*/ 98 h 100"/>
                  <a:gd name="T78" fmla="*/ 147 w 147"/>
                  <a:gd name="T79" fmla="*/ 98 h 100"/>
                  <a:gd name="T80" fmla="*/ 146 w 147"/>
                  <a:gd name="T81" fmla="*/ 98 h 100"/>
                  <a:gd name="T82" fmla="*/ 146 w 147"/>
                  <a:gd name="T83" fmla="*/ 98 h 1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7"/>
                  <a:gd name="T127" fmla="*/ 0 h 100"/>
                  <a:gd name="T128" fmla="*/ 147 w 147"/>
                  <a:gd name="T129" fmla="*/ 100 h 10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7" h="100">
                    <a:moveTo>
                      <a:pt x="146" y="97"/>
                    </a:moveTo>
                    <a:lnTo>
                      <a:pt x="3" y="97"/>
                    </a:lnTo>
                    <a:lnTo>
                      <a:pt x="3" y="1"/>
                    </a:lnTo>
                    <a:lnTo>
                      <a:pt x="3" y="0"/>
                    </a:lnTo>
                    <a:lnTo>
                      <a:pt x="2" y="0"/>
                    </a:lnTo>
                    <a:lnTo>
                      <a:pt x="1" y="0"/>
                    </a:lnTo>
                    <a:lnTo>
                      <a:pt x="0" y="0"/>
                    </a:lnTo>
                    <a:lnTo>
                      <a:pt x="0" y="1"/>
                    </a:lnTo>
                    <a:lnTo>
                      <a:pt x="0" y="99"/>
                    </a:lnTo>
                    <a:lnTo>
                      <a:pt x="0" y="100"/>
                    </a:lnTo>
                    <a:lnTo>
                      <a:pt x="1" y="100"/>
                    </a:lnTo>
                    <a:lnTo>
                      <a:pt x="2" y="100"/>
                    </a:lnTo>
                    <a:lnTo>
                      <a:pt x="146" y="100"/>
                    </a:lnTo>
                    <a:lnTo>
                      <a:pt x="147" y="100"/>
                    </a:lnTo>
                    <a:lnTo>
                      <a:pt x="147" y="99"/>
                    </a:lnTo>
                    <a:lnTo>
                      <a:pt x="147" y="98"/>
                    </a:lnTo>
                    <a:lnTo>
                      <a:pt x="146" y="98"/>
                    </a:lnTo>
                    <a:lnTo>
                      <a:pt x="146" y="97"/>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68" name="Freeform 76"/>
              <p:cNvSpPr>
                <a:spLocks/>
              </p:cNvSpPr>
              <p:nvPr/>
            </p:nvSpPr>
            <p:spPr bwMode="auto">
              <a:xfrm>
                <a:off x="3956" y="3558"/>
                <a:ext cx="145" cy="99"/>
              </a:xfrm>
              <a:custGeom>
                <a:avLst/>
                <a:gdLst>
                  <a:gd name="T0" fmla="*/ 1 w 145"/>
                  <a:gd name="T1" fmla="*/ 0 h 99"/>
                  <a:gd name="T2" fmla="*/ 1 w 145"/>
                  <a:gd name="T3" fmla="*/ 0 h 99"/>
                  <a:gd name="T4" fmla="*/ 1 w 145"/>
                  <a:gd name="T5" fmla="*/ 1 h 99"/>
                  <a:gd name="T6" fmla="*/ 0 w 145"/>
                  <a:gd name="T7" fmla="*/ 1 h 99"/>
                  <a:gd name="T8" fmla="*/ 0 w 145"/>
                  <a:gd name="T9" fmla="*/ 1 h 99"/>
                  <a:gd name="T10" fmla="*/ 0 w 145"/>
                  <a:gd name="T11" fmla="*/ 1 h 99"/>
                  <a:gd name="T12" fmla="*/ 0 w 145"/>
                  <a:gd name="T13" fmla="*/ 1 h 99"/>
                  <a:gd name="T14" fmla="*/ 0 w 145"/>
                  <a:gd name="T15" fmla="*/ 2 h 99"/>
                  <a:gd name="T16" fmla="*/ 0 w 145"/>
                  <a:gd name="T17" fmla="*/ 2 h 99"/>
                  <a:gd name="T18" fmla="*/ 0 w 145"/>
                  <a:gd name="T19" fmla="*/ 2 h 99"/>
                  <a:gd name="T20" fmla="*/ 0 w 145"/>
                  <a:gd name="T21" fmla="*/ 2 h 99"/>
                  <a:gd name="T22" fmla="*/ 0 w 145"/>
                  <a:gd name="T23" fmla="*/ 3 h 99"/>
                  <a:gd name="T24" fmla="*/ 0 w 145"/>
                  <a:gd name="T25" fmla="*/ 3 h 99"/>
                  <a:gd name="T26" fmla="*/ 0 w 145"/>
                  <a:gd name="T27" fmla="*/ 3 h 99"/>
                  <a:gd name="T28" fmla="*/ 1 w 145"/>
                  <a:gd name="T29" fmla="*/ 3 h 99"/>
                  <a:gd name="T30" fmla="*/ 1 w 145"/>
                  <a:gd name="T31" fmla="*/ 3 h 99"/>
                  <a:gd name="T32" fmla="*/ 1 w 145"/>
                  <a:gd name="T33" fmla="*/ 3 h 99"/>
                  <a:gd name="T34" fmla="*/ 142 w 145"/>
                  <a:gd name="T35" fmla="*/ 97 h 99"/>
                  <a:gd name="T36" fmla="*/ 142 w 145"/>
                  <a:gd name="T37" fmla="*/ 97 h 99"/>
                  <a:gd name="T38" fmla="*/ 142 w 145"/>
                  <a:gd name="T39" fmla="*/ 98 h 99"/>
                  <a:gd name="T40" fmla="*/ 142 w 145"/>
                  <a:gd name="T41" fmla="*/ 98 h 99"/>
                  <a:gd name="T42" fmla="*/ 143 w 145"/>
                  <a:gd name="T43" fmla="*/ 98 h 99"/>
                  <a:gd name="T44" fmla="*/ 143 w 145"/>
                  <a:gd name="T45" fmla="*/ 98 h 99"/>
                  <a:gd name="T46" fmla="*/ 143 w 145"/>
                  <a:gd name="T47" fmla="*/ 98 h 99"/>
                  <a:gd name="T48" fmla="*/ 143 w 145"/>
                  <a:gd name="T49" fmla="*/ 99 h 99"/>
                  <a:gd name="T50" fmla="*/ 144 w 145"/>
                  <a:gd name="T51" fmla="*/ 99 h 99"/>
                  <a:gd name="T52" fmla="*/ 144 w 145"/>
                  <a:gd name="T53" fmla="*/ 99 h 99"/>
                  <a:gd name="T54" fmla="*/ 144 w 145"/>
                  <a:gd name="T55" fmla="*/ 98 h 99"/>
                  <a:gd name="T56" fmla="*/ 145 w 145"/>
                  <a:gd name="T57" fmla="*/ 98 h 99"/>
                  <a:gd name="T58" fmla="*/ 145 w 145"/>
                  <a:gd name="T59" fmla="*/ 98 h 99"/>
                  <a:gd name="T60" fmla="*/ 145 w 145"/>
                  <a:gd name="T61" fmla="*/ 98 h 99"/>
                  <a:gd name="T62" fmla="*/ 145 w 145"/>
                  <a:gd name="T63" fmla="*/ 98 h 99"/>
                  <a:gd name="T64" fmla="*/ 145 w 145"/>
                  <a:gd name="T65" fmla="*/ 97 h 99"/>
                  <a:gd name="T66" fmla="*/ 145 w 145"/>
                  <a:gd name="T67" fmla="*/ 97 h 99"/>
                  <a:gd name="T68" fmla="*/ 145 w 145"/>
                  <a:gd name="T69" fmla="*/ 2 h 99"/>
                  <a:gd name="T70" fmla="*/ 145 w 145"/>
                  <a:gd name="T71" fmla="*/ 1 h 99"/>
                  <a:gd name="T72" fmla="*/ 145 w 145"/>
                  <a:gd name="T73" fmla="*/ 1 h 99"/>
                  <a:gd name="T74" fmla="*/ 145 w 145"/>
                  <a:gd name="T75" fmla="*/ 1 h 99"/>
                  <a:gd name="T76" fmla="*/ 145 w 145"/>
                  <a:gd name="T77" fmla="*/ 1 h 99"/>
                  <a:gd name="T78" fmla="*/ 144 w 145"/>
                  <a:gd name="T79" fmla="*/ 1 h 99"/>
                  <a:gd name="T80" fmla="*/ 144 w 145"/>
                  <a:gd name="T81" fmla="*/ 0 h 99"/>
                  <a:gd name="T82" fmla="*/ 144 w 145"/>
                  <a:gd name="T83" fmla="*/ 0 h 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5"/>
                  <a:gd name="T127" fmla="*/ 0 h 99"/>
                  <a:gd name="T128" fmla="*/ 145 w 145"/>
                  <a:gd name="T129" fmla="*/ 99 h 9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5" h="99">
                    <a:moveTo>
                      <a:pt x="144" y="0"/>
                    </a:moveTo>
                    <a:lnTo>
                      <a:pt x="1" y="0"/>
                    </a:lnTo>
                    <a:lnTo>
                      <a:pt x="1" y="1"/>
                    </a:lnTo>
                    <a:lnTo>
                      <a:pt x="0" y="1"/>
                    </a:lnTo>
                    <a:lnTo>
                      <a:pt x="0" y="2"/>
                    </a:lnTo>
                    <a:lnTo>
                      <a:pt x="0" y="3"/>
                    </a:lnTo>
                    <a:lnTo>
                      <a:pt x="1" y="3"/>
                    </a:lnTo>
                    <a:lnTo>
                      <a:pt x="142" y="3"/>
                    </a:lnTo>
                    <a:lnTo>
                      <a:pt x="142" y="97"/>
                    </a:lnTo>
                    <a:lnTo>
                      <a:pt x="142" y="98"/>
                    </a:lnTo>
                    <a:lnTo>
                      <a:pt x="143" y="98"/>
                    </a:lnTo>
                    <a:lnTo>
                      <a:pt x="143" y="99"/>
                    </a:lnTo>
                    <a:lnTo>
                      <a:pt x="144" y="99"/>
                    </a:lnTo>
                    <a:lnTo>
                      <a:pt x="144" y="98"/>
                    </a:lnTo>
                    <a:lnTo>
                      <a:pt x="145" y="98"/>
                    </a:lnTo>
                    <a:lnTo>
                      <a:pt x="145" y="97"/>
                    </a:lnTo>
                    <a:lnTo>
                      <a:pt x="145" y="2"/>
                    </a:lnTo>
                    <a:lnTo>
                      <a:pt x="145" y="1"/>
                    </a:lnTo>
                    <a:lnTo>
                      <a:pt x="144" y="1"/>
                    </a:lnTo>
                    <a:lnTo>
                      <a:pt x="144" y="0"/>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69" name="Freeform 77"/>
              <p:cNvSpPr>
                <a:spLocks/>
              </p:cNvSpPr>
              <p:nvPr/>
            </p:nvSpPr>
            <p:spPr bwMode="auto">
              <a:xfrm>
                <a:off x="3934" y="3703"/>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1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1" y="0"/>
                    </a:lnTo>
                    <a:lnTo>
                      <a:pt x="2" y="0"/>
                    </a:lnTo>
                    <a:lnTo>
                      <a:pt x="1" y="0"/>
                    </a:lnTo>
                    <a:lnTo>
                      <a:pt x="1" y="1"/>
                    </a:lnTo>
                    <a:lnTo>
                      <a:pt x="0" y="1"/>
                    </a:lnTo>
                    <a:lnTo>
                      <a:pt x="0" y="2"/>
                    </a:lnTo>
                    <a:lnTo>
                      <a:pt x="0" y="3"/>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70" name="Freeform 78"/>
              <p:cNvSpPr>
                <a:spLocks/>
              </p:cNvSpPr>
              <p:nvPr/>
            </p:nvSpPr>
            <p:spPr bwMode="auto">
              <a:xfrm>
                <a:off x="3949" y="3703"/>
                <a:ext cx="13" cy="3"/>
              </a:xfrm>
              <a:custGeom>
                <a:avLst/>
                <a:gdLst>
                  <a:gd name="T0" fmla="*/ 11 w 13"/>
                  <a:gd name="T1" fmla="*/ 3 h 3"/>
                  <a:gd name="T2" fmla="*/ 11 w 13"/>
                  <a:gd name="T3" fmla="*/ 3 h 3"/>
                  <a:gd name="T4" fmla="*/ 12 w 13"/>
                  <a:gd name="T5" fmla="*/ 3 h 3"/>
                  <a:gd name="T6" fmla="*/ 12 w 13"/>
                  <a:gd name="T7" fmla="*/ 3 h 3"/>
                  <a:gd name="T8" fmla="*/ 12 w 13"/>
                  <a:gd name="T9" fmla="*/ 3 h 3"/>
                  <a:gd name="T10" fmla="*/ 12 w 13"/>
                  <a:gd name="T11" fmla="*/ 3 h 3"/>
                  <a:gd name="T12" fmla="*/ 12 w 13"/>
                  <a:gd name="T13" fmla="*/ 2 h 3"/>
                  <a:gd name="T14" fmla="*/ 13 w 13"/>
                  <a:gd name="T15" fmla="*/ 2 h 3"/>
                  <a:gd name="T16" fmla="*/ 13 w 13"/>
                  <a:gd name="T17" fmla="*/ 2 h 3"/>
                  <a:gd name="T18" fmla="*/ 13 w 13"/>
                  <a:gd name="T19" fmla="*/ 1 h 3"/>
                  <a:gd name="T20" fmla="*/ 12 w 13"/>
                  <a:gd name="T21" fmla="*/ 1 h 3"/>
                  <a:gd name="T22" fmla="*/ 12 w 13"/>
                  <a:gd name="T23" fmla="*/ 1 h 3"/>
                  <a:gd name="T24" fmla="*/ 12 w 13"/>
                  <a:gd name="T25" fmla="*/ 1 h 3"/>
                  <a:gd name="T26" fmla="*/ 12 w 13"/>
                  <a:gd name="T27" fmla="*/ 1 h 3"/>
                  <a:gd name="T28" fmla="*/ 12 w 13"/>
                  <a:gd name="T29" fmla="*/ 0 h 3"/>
                  <a:gd name="T30" fmla="*/ 11 w 13"/>
                  <a:gd name="T31" fmla="*/ 0 h 3"/>
                  <a:gd name="T32" fmla="*/ 11 w 13"/>
                  <a:gd name="T33" fmla="*/ 0 h 3"/>
                  <a:gd name="T34" fmla="*/ 2 w 13"/>
                  <a:gd name="T35" fmla="*/ 0 h 3"/>
                  <a:gd name="T36" fmla="*/ 1 w 13"/>
                  <a:gd name="T37" fmla="*/ 0 h 3"/>
                  <a:gd name="T38" fmla="*/ 1 w 13"/>
                  <a:gd name="T39" fmla="*/ 0 h 3"/>
                  <a:gd name="T40" fmla="*/ 1 w 13"/>
                  <a:gd name="T41" fmla="*/ 1 h 3"/>
                  <a:gd name="T42" fmla="*/ 1 w 13"/>
                  <a:gd name="T43" fmla="*/ 1 h 3"/>
                  <a:gd name="T44" fmla="*/ 1 w 13"/>
                  <a:gd name="T45" fmla="*/ 1 h 3"/>
                  <a:gd name="T46" fmla="*/ 0 w 13"/>
                  <a:gd name="T47" fmla="*/ 1 h 3"/>
                  <a:gd name="T48" fmla="*/ 0 w 13"/>
                  <a:gd name="T49" fmla="*/ 2 h 3"/>
                  <a:gd name="T50" fmla="*/ 0 w 13"/>
                  <a:gd name="T51" fmla="*/ 2 h 3"/>
                  <a:gd name="T52" fmla="*/ 0 w 13"/>
                  <a:gd name="T53" fmla="*/ 2 h 3"/>
                  <a:gd name="T54" fmla="*/ 1 w 13"/>
                  <a:gd name="T55" fmla="*/ 2 h 3"/>
                  <a:gd name="T56" fmla="*/ 1 w 13"/>
                  <a:gd name="T57" fmla="*/ 3 h 3"/>
                  <a:gd name="T58" fmla="*/ 1 w 13"/>
                  <a:gd name="T59" fmla="*/ 3 h 3"/>
                  <a:gd name="T60" fmla="*/ 1 w 13"/>
                  <a:gd name="T61" fmla="*/ 3 h 3"/>
                  <a:gd name="T62" fmla="*/ 1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2"/>
                    </a:lnTo>
                    <a:lnTo>
                      <a:pt x="13" y="1"/>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71" name="Freeform 79"/>
              <p:cNvSpPr>
                <a:spLocks/>
              </p:cNvSpPr>
              <p:nvPr/>
            </p:nvSpPr>
            <p:spPr bwMode="auto">
              <a:xfrm>
                <a:off x="3965" y="3703"/>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1 w 12"/>
                  <a:gd name="T25" fmla="*/ 1 h 3"/>
                  <a:gd name="T26" fmla="*/ 11 w 12"/>
                  <a:gd name="T27" fmla="*/ 1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72" name="Freeform 80"/>
              <p:cNvSpPr>
                <a:spLocks/>
              </p:cNvSpPr>
              <p:nvPr/>
            </p:nvSpPr>
            <p:spPr bwMode="auto">
              <a:xfrm>
                <a:off x="3980" y="3703"/>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1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1" y="0"/>
                    </a:lnTo>
                    <a:lnTo>
                      <a:pt x="2" y="0"/>
                    </a:lnTo>
                    <a:lnTo>
                      <a:pt x="1" y="0"/>
                    </a:lnTo>
                    <a:lnTo>
                      <a:pt x="1" y="1"/>
                    </a:lnTo>
                    <a:lnTo>
                      <a:pt x="0" y="1"/>
                    </a:lnTo>
                    <a:lnTo>
                      <a:pt x="0" y="2"/>
                    </a:lnTo>
                    <a:lnTo>
                      <a:pt x="0" y="3"/>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73" name="Freeform 81"/>
              <p:cNvSpPr>
                <a:spLocks/>
              </p:cNvSpPr>
              <p:nvPr/>
            </p:nvSpPr>
            <p:spPr bwMode="auto">
              <a:xfrm>
                <a:off x="3995" y="3703"/>
                <a:ext cx="13" cy="3"/>
              </a:xfrm>
              <a:custGeom>
                <a:avLst/>
                <a:gdLst>
                  <a:gd name="T0" fmla="*/ 11 w 13"/>
                  <a:gd name="T1" fmla="*/ 3 h 3"/>
                  <a:gd name="T2" fmla="*/ 11 w 13"/>
                  <a:gd name="T3" fmla="*/ 3 h 3"/>
                  <a:gd name="T4" fmla="*/ 12 w 13"/>
                  <a:gd name="T5" fmla="*/ 3 h 3"/>
                  <a:gd name="T6" fmla="*/ 12 w 13"/>
                  <a:gd name="T7" fmla="*/ 3 h 3"/>
                  <a:gd name="T8" fmla="*/ 12 w 13"/>
                  <a:gd name="T9" fmla="*/ 3 h 3"/>
                  <a:gd name="T10" fmla="*/ 12 w 13"/>
                  <a:gd name="T11" fmla="*/ 3 h 3"/>
                  <a:gd name="T12" fmla="*/ 12 w 13"/>
                  <a:gd name="T13" fmla="*/ 2 h 3"/>
                  <a:gd name="T14" fmla="*/ 13 w 13"/>
                  <a:gd name="T15" fmla="*/ 2 h 3"/>
                  <a:gd name="T16" fmla="*/ 13 w 13"/>
                  <a:gd name="T17" fmla="*/ 2 h 3"/>
                  <a:gd name="T18" fmla="*/ 13 w 13"/>
                  <a:gd name="T19" fmla="*/ 1 h 3"/>
                  <a:gd name="T20" fmla="*/ 12 w 13"/>
                  <a:gd name="T21" fmla="*/ 1 h 3"/>
                  <a:gd name="T22" fmla="*/ 12 w 13"/>
                  <a:gd name="T23" fmla="*/ 1 h 3"/>
                  <a:gd name="T24" fmla="*/ 12 w 13"/>
                  <a:gd name="T25" fmla="*/ 1 h 3"/>
                  <a:gd name="T26" fmla="*/ 12 w 13"/>
                  <a:gd name="T27" fmla="*/ 1 h 3"/>
                  <a:gd name="T28" fmla="*/ 12 w 13"/>
                  <a:gd name="T29" fmla="*/ 0 h 3"/>
                  <a:gd name="T30" fmla="*/ 11 w 13"/>
                  <a:gd name="T31" fmla="*/ 0 h 3"/>
                  <a:gd name="T32" fmla="*/ 11 w 13"/>
                  <a:gd name="T33" fmla="*/ 0 h 3"/>
                  <a:gd name="T34" fmla="*/ 2 w 13"/>
                  <a:gd name="T35" fmla="*/ 0 h 3"/>
                  <a:gd name="T36" fmla="*/ 2 w 13"/>
                  <a:gd name="T37" fmla="*/ 0 h 3"/>
                  <a:gd name="T38" fmla="*/ 1 w 13"/>
                  <a:gd name="T39" fmla="*/ 0 h 3"/>
                  <a:gd name="T40" fmla="*/ 1 w 13"/>
                  <a:gd name="T41" fmla="*/ 1 h 3"/>
                  <a:gd name="T42" fmla="*/ 1 w 13"/>
                  <a:gd name="T43" fmla="*/ 1 h 3"/>
                  <a:gd name="T44" fmla="*/ 1 w 13"/>
                  <a:gd name="T45" fmla="*/ 1 h 3"/>
                  <a:gd name="T46" fmla="*/ 1 w 13"/>
                  <a:gd name="T47" fmla="*/ 1 h 3"/>
                  <a:gd name="T48" fmla="*/ 0 w 13"/>
                  <a:gd name="T49" fmla="*/ 2 h 3"/>
                  <a:gd name="T50" fmla="*/ 0 w 13"/>
                  <a:gd name="T51" fmla="*/ 2 h 3"/>
                  <a:gd name="T52" fmla="*/ 1 w 13"/>
                  <a:gd name="T53" fmla="*/ 2 h 3"/>
                  <a:gd name="T54" fmla="*/ 1 w 13"/>
                  <a:gd name="T55" fmla="*/ 2 h 3"/>
                  <a:gd name="T56" fmla="*/ 1 w 13"/>
                  <a:gd name="T57" fmla="*/ 3 h 3"/>
                  <a:gd name="T58" fmla="*/ 1 w 13"/>
                  <a:gd name="T59" fmla="*/ 3 h 3"/>
                  <a:gd name="T60" fmla="*/ 1 w 13"/>
                  <a:gd name="T61" fmla="*/ 3 h 3"/>
                  <a:gd name="T62" fmla="*/ 2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2"/>
                    </a:lnTo>
                    <a:lnTo>
                      <a:pt x="13" y="1"/>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74" name="Freeform 82"/>
              <p:cNvSpPr>
                <a:spLocks/>
              </p:cNvSpPr>
              <p:nvPr/>
            </p:nvSpPr>
            <p:spPr bwMode="auto">
              <a:xfrm>
                <a:off x="4011" y="3703"/>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1 w 12"/>
                  <a:gd name="T25" fmla="*/ 1 h 3"/>
                  <a:gd name="T26" fmla="*/ 11 w 12"/>
                  <a:gd name="T27" fmla="*/ 1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75" name="Freeform 83"/>
              <p:cNvSpPr>
                <a:spLocks/>
              </p:cNvSpPr>
              <p:nvPr/>
            </p:nvSpPr>
            <p:spPr bwMode="auto">
              <a:xfrm>
                <a:off x="4026" y="3703"/>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1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1" y="0"/>
                    </a:lnTo>
                    <a:lnTo>
                      <a:pt x="2" y="0"/>
                    </a:lnTo>
                    <a:lnTo>
                      <a:pt x="1" y="0"/>
                    </a:lnTo>
                    <a:lnTo>
                      <a:pt x="1" y="1"/>
                    </a:lnTo>
                    <a:lnTo>
                      <a:pt x="0" y="1"/>
                    </a:lnTo>
                    <a:lnTo>
                      <a:pt x="0" y="2"/>
                    </a:lnTo>
                    <a:lnTo>
                      <a:pt x="0" y="3"/>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76" name="Freeform 84"/>
              <p:cNvSpPr>
                <a:spLocks/>
              </p:cNvSpPr>
              <p:nvPr/>
            </p:nvSpPr>
            <p:spPr bwMode="auto">
              <a:xfrm>
                <a:off x="4041" y="3703"/>
                <a:ext cx="13" cy="3"/>
              </a:xfrm>
              <a:custGeom>
                <a:avLst/>
                <a:gdLst>
                  <a:gd name="T0" fmla="*/ 11 w 13"/>
                  <a:gd name="T1" fmla="*/ 3 h 3"/>
                  <a:gd name="T2" fmla="*/ 11 w 13"/>
                  <a:gd name="T3" fmla="*/ 3 h 3"/>
                  <a:gd name="T4" fmla="*/ 12 w 13"/>
                  <a:gd name="T5" fmla="*/ 3 h 3"/>
                  <a:gd name="T6" fmla="*/ 12 w 13"/>
                  <a:gd name="T7" fmla="*/ 3 h 3"/>
                  <a:gd name="T8" fmla="*/ 12 w 13"/>
                  <a:gd name="T9" fmla="*/ 3 h 3"/>
                  <a:gd name="T10" fmla="*/ 12 w 13"/>
                  <a:gd name="T11" fmla="*/ 3 h 3"/>
                  <a:gd name="T12" fmla="*/ 12 w 13"/>
                  <a:gd name="T13" fmla="*/ 2 h 3"/>
                  <a:gd name="T14" fmla="*/ 13 w 13"/>
                  <a:gd name="T15" fmla="*/ 2 h 3"/>
                  <a:gd name="T16" fmla="*/ 13 w 13"/>
                  <a:gd name="T17" fmla="*/ 2 h 3"/>
                  <a:gd name="T18" fmla="*/ 13 w 13"/>
                  <a:gd name="T19" fmla="*/ 1 h 3"/>
                  <a:gd name="T20" fmla="*/ 12 w 13"/>
                  <a:gd name="T21" fmla="*/ 1 h 3"/>
                  <a:gd name="T22" fmla="*/ 12 w 13"/>
                  <a:gd name="T23" fmla="*/ 1 h 3"/>
                  <a:gd name="T24" fmla="*/ 12 w 13"/>
                  <a:gd name="T25" fmla="*/ 1 h 3"/>
                  <a:gd name="T26" fmla="*/ 12 w 13"/>
                  <a:gd name="T27" fmla="*/ 1 h 3"/>
                  <a:gd name="T28" fmla="*/ 12 w 13"/>
                  <a:gd name="T29" fmla="*/ 0 h 3"/>
                  <a:gd name="T30" fmla="*/ 11 w 13"/>
                  <a:gd name="T31" fmla="*/ 0 h 3"/>
                  <a:gd name="T32" fmla="*/ 11 w 13"/>
                  <a:gd name="T33" fmla="*/ 0 h 3"/>
                  <a:gd name="T34" fmla="*/ 2 w 13"/>
                  <a:gd name="T35" fmla="*/ 0 h 3"/>
                  <a:gd name="T36" fmla="*/ 2 w 13"/>
                  <a:gd name="T37" fmla="*/ 0 h 3"/>
                  <a:gd name="T38" fmla="*/ 1 w 13"/>
                  <a:gd name="T39" fmla="*/ 0 h 3"/>
                  <a:gd name="T40" fmla="*/ 1 w 13"/>
                  <a:gd name="T41" fmla="*/ 1 h 3"/>
                  <a:gd name="T42" fmla="*/ 1 w 13"/>
                  <a:gd name="T43" fmla="*/ 1 h 3"/>
                  <a:gd name="T44" fmla="*/ 1 w 13"/>
                  <a:gd name="T45" fmla="*/ 1 h 3"/>
                  <a:gd name="T46" fmla="*/ 1 w 13"/>
                  <a:gd name="T47" fmla="*/ 1 h 3"/>
                  <a:gd name="T48" fmla="*/ 0 w 13"/>
                  <a:gd name="T49" fmla="*/ 2 h 3"/>
                  <a:gd name="T50" fmla="*/ 0 w 13"/>
                  <a:gd name="T51" fmla="*/ 2 h 3"/>
                  <a:gd name="T52" fmla="*/ 1 w 13"/>
                  <a:gd name="T53" fmla="*/ 2 h 3"/>
                  <a:gd name="T54" fmla="*/ 1 w 13"/>
                  <a:gd name="T55" fmla="*/ 2 h 3"/>
                  <a:gd name="T56" fmla="*/ 1 w 13"/>
                  <a:gd name="T57" fmla="*/ 3 h 3"/>
                  <a:gd name="T58" fmla="*/ 1 w 13"/>
                  <a:gd name="T59" fmla="*/ 3 h 3"/>
                  <a:gd name="T60" fmla="*/ 1 w 13"/>
                  <a:gd name="T61" fmla="*/ 3 h 3"/>
                  <a:gd name="T62" fmla="*/ 2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2"/>
                    </a:lnTo>
                    <a:lnTo>
                      <a:pt x="13" y="1"/>
                    </a:lnTo>
                    <a:lnTo>
                      <a:pt x="12" y="1"/>
                    </a:lnTo>
                    <a:lnTo>
                      <a:pt x="12" y="0"/>
                    </a:lnTo>
                    <a:lnTo>
                      <a:pt x="11" y="0"/>
                    </a:lnTo>
                    <a:lnTo>
                      <a:pt x="2" y="0"/>
                    </a:lnTo>
                    <a:lnTo>
                      <a:pt x="1" y="0"/>
                    </a:lnTo>
                    <a:lnTo>
                      <a:pt x="1"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77" name="Freeform 85"/>
              <p:cNvSpPr>
                <a:spLocks/>
              </p:cNvSpPr>
              <p:nvPr/>
            </p:nvSpPr>
            <p:spPr bwMode="auto">
              <a:xfrm>
                <a:off x="4057" y="3703"/>
                <a:ext cx="12" cy="3"/>
              </a:xfrm>
              <a:custGeom>
                <a:avLst/>
                <a:gdLst>
                  <a:gd name="T0" fmla="*/ 10 w 12"/>
                  <a:gd name="T1" fmla="*/ 3 h 3"/>
                  <a:gd name="T2" fmla="*/ 11 w 12"/>
                  <a:gd name="T3" fmla="*/ 3 h 3"/>
                  <a:gd name="T4" fmla="*/ 11 w 12"/>
                  <a:gd name="T5" fmla="*/ 3 h 3"/>
                  <a:gd name="T6" fmla="*/ 11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1 w 12"/>
                  <a:gd name="T27" fmla="*/ 1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78" name="Freeform 86"/>
              <p:cNvSpPr>
                <a:spLocks/>
              </p:cNvSpPr>
              <p:nvPr/>
            </p:nvSpPr>
            <p:spPr bwMode="auto">
              <a:xfrm>
                <a:off x="4076" y="3703"/>
                <a:ext cx="7" cy="3"/>
              </a:xfrm>
              <a:custGeom>
                <a:avLst/>
                <a:gdLst>
                  <a:gd name="T0" fmla="*/ 6 w 7"/>
                  <a:gd name="T1" fmla="*/ 3 h 3"/>
                  <a:gd name="T2" fmla="*/ 6 w 7"/>
                  <a:gd name="T3" fmla="*/ 3 h 3"/>
                  <a:gd name="T4" fmla="*/ 7 w 7"/>
                  <a:gd name="T5" fmla="*/ 3 h 3"/>
                  <a:gd name="T6" fmla="*/ 7 w 7"/>
                  <a:gd name="T7" fmla="*/ 3 h 3"/>
                  <a:gd name="T8" fmla="*/ 7 w 7"/>
                  <a:gd name="T9" fmla="*/ 3 h 3"/>
                  <a:gd name="T10" fmla="*/ 7 w 7"/>
                  <a:gd name="T11" fmla="*/ 3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7 w 7"/>
                  <a:gd name="T27" fmla="*/ 1 h 3"/>
                  <a:gd name="T28" fmla="*/ 7 w 7"/>
                  <a:gd name="T29" fmla="*/ 0 h 3"/>
                  <a:gd name="T30" fmla="*/ 6 w 7"/>
                  <a:gd name="T31" fmla="*/ 0 h 3"/>
                  <a:gd name="T32" fmla="*/ 6 w 7"/>
                  <a:gd name="T33" fmla="*/ 0 h 3"/>
                  <a:gd name="T34" fmla="*/ 2 w 7"/>
                  <a:gd name="T35" fmla="*/ 0 h 3"/>
                  <a:gd name="T36" fmla="*/ 1 w 7"/>
                  <a:gd name="T37" fmla="*/ 0 h 3"/>
                  <a:gd name="T38" fmla="*/ 1 w 7"/>
                  <a:gd name="T39" fmla="*/ 0 h 3"/>
                  <a:gd name="T40" fmla="*/ 1 w 7"/>
                  <a:gd name="T41" fmla="*/ 1 h 3"/>
                  <a:gd name="T42" fmla="*/ 1 w 7"/>
                  <a:gd name="T43" fmla="*/ 1 h 3"/>
                  <a:gd name="T44" fmla="*/ 0 w 7"/>
                  <a:gd name="T45" fmla="*/ 1 h 3"/>
                  <a:gd name="T46" fmla="*/ 0 w 7"/>
                  <a:gd name="T47" fmla="*/ 1 h 3"/>
                  <a:gd name="T48" fmla="*/ 0 w 7"/>
                  <a:gd name="T49" fmla="*/ 2 h 3"/>
                  <a:gd name="T50" fmla="*/ 0 w 7"/>
                  <a:gd name="T51" fmla="*/ 2 h 3"/>
                  <a:gd name="T52" fmla="*/ 0 w 7"/>
                  <a:gd name="T53" fmla="*/ 2 h 3"/>
                  <a:gd name="T54" fmla="*/ 0 w 7"/>
                  <a:gd name="T55" fmla="*/ 2 h 3"/>
                  <a:gd name="T56" fmla="*/ 1 w 7"/>
                  <a:gd name="T57" fmla="*/ 3 h 3"/>
                  <a:gd name="T58" fmla="*/ 1 w 7"/>
                  <a:gd name="T59" fmla="*/ 3 h 3"/>
                  <a:gd name="T60" fmla="*/ 1 w 7"/>
                  <a:gd name="T61" fmla="*/ 3 h 3"/>
                  <a:gd name="T62" fmla="*/ 1 w 7"/>
                  <a:gd name="T63" fmla="*/ 3 h 3"/>
                  <a:gd name="T64" fmla="*/ 2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7" y="0"/>
                    </a:lnTo>
                    <a:lnTo>
                      <a:pt x="6" y="0"/>
                    </a:lnTo>
                    <a:lnTo>
                      <a:pt x="2" y="0"/>
                    </a:lnTo>
                    <a:lnTo>
                      <a:pt x="1" y="0"/>
                    </a:lnTo>
                    <a:lnTo>
                      <a:pt x="1" y="1"/>
                    </a:lnTo>
                    <a:lnTo>
                      <a:pt x="0" y="1"/>
                    </a:lnTo>
                    <a:lnTo>
                      <a:pt x="0"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79" name="Freeform 87"/>
              <p:cNvSpPr>
                <a:spLocks/>
              </p:cNvSpPr>
              <p:nvPr/>
            </p:nvSpPr>
            <p:spPr bwMode="auto">
              <a:xfrm>
                <a:off x="4087" y="3703"/>
                <a:ext cx="7" cy="3"/>
              </a:xfrm>
              <a:custGeom>
                <a:avLst/>
                <a:gdLst>
                  <a:gd name="T0" fmla="*/ 5 w 7"/>
                  <a:gd name="T1" fmla="*/ 3 h 3"/>
                  <a:gd name="T2" fmla="*/ 6 w 7"/>
                  <a:gd name="T3" fmla="*/ 3 h 3"/>
                  <a:gd name="T4" fmla="*/ 6 w 7"/>
                  <a:gd name="T5" fmla="*/ 3 h 3"/>
                  <a:gd name="T6" fmla="*/ 6 w 7"/>
                  <a:gd name="T7" fmla="*/ 3 h 3"/>
                  <a:gd name="T8" fmla="*/ 6 w 7"/>
                  <a:gd name="T9" fmla="*/ 3 h 3"/>
                  <a:gd name="T10" fmla="*/ 7 w 7"/>
                  <a:gd name="T11" fmla="*/ 3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6 w 7"/>
                  <a:gd name="T25" fmla="*/ 1 h 3"/>
                  <a:gd name="T26" fmla="*/ 6 w 7"/>
                  <a:gd name="T27" fmla="*/ 1 h 3"/>
                  <a:gd name="T28" fmla="*/ 6 w 7"/>
                  <a:gd name="T29" fmla="*/ 0 h 3"/>
                  <a:gd name="T30" fmla="*/ 6 w 7"/>
                  <a:gd name="T31" fmla="*/ 0 h 3"/>
                  <a:gd name="T32" fmla="*/ 5 w 7"/>
                  <a:gd name="T33" fmla="*/ 0 h 3"/>
                  <a:gd name="T34" fmla="*/ 1 w 7"/>
                  <a:gd name="T35" fmla="*/ 0 h 3"/>
                  <a:gd name="T36" fmla="*/ 1 w 7"/>
                  <a:gd name="T37" fmla="*/ 0 h 3"/>
                  <a:gd name="T38" fmla="*/ 0 w 7"/>
                  <a:gd name="T39" fmla="*/ 0 h 3"/>
                  <a:gd name="T40" fmla="*/ 0 w 7"/>
                  <a:gd name="T41" fmla="*/ 1 h 3"/>
                  <a:gd name="T42" fmla="*/ 0 w 7"/>
                  <a:gd name="T43" fmla="*/ 1 h 3"/>
                  <a:gd name="T44" fmla="*/ 0 w 7"/>
                  <a:gd name="T45" fmla="*/ 1 h 3"/>
                  <a:gd name="T46" fmla="*/ 0 w 7"/>
                  <a:gd name="T47" fmla="*/ 1 h 3"/>
                  <a:gd name="T48" fmla="*/ 0 w 7"/>
                  <a:gd name="T49" fmla="*/ 2 h 3"/>
                  <a:gd name="T50" fmla="*/ 0 w 7"/>
                  <a:gd name="T51" fmla="*/ 2 h 3"/>
                  <a:gd name="T52" fmla="*/ 0 w 7"/>
                  <a:gd name="T53" fmla="*/ 2 h 3"/>
                  <a:gd name="T54" fmla="*/ 0 w 7"/>
                  <a:gd name="T55" fmla="*/ 2 h 3"/>
                  <a:gd name="T56" fmla="*/ 0 w 7"/>
                  <a:gd name="T57" fmla="*/ 3 h 3"/>
                  <a:gd name="T58" fmla="*/ 0 w 7"/>
                  <a:gd name="T59" fmla="*/ 3 h 3"/>
                  <a:gd name="T60" fmla="*/ 0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7" y="3"/>
                    </a:lnTo>
                    <a:lnTo>
                      <a:pt x="7" y="2"/>
                    </a:lnTo>
                    <a:lnTo>
                      <a:pt x="7" y="1"/>
                    </a:lnTo>
                    <a:lnTo>
                      <a:pt x="6" y="1"/>
                    </a:lnTo>
                    <a:lnTo>
                      <a:pt x="6" y="0"/>
                    </a:lnTo>
                    <a:lnTo>
                      <a:pt x="5" y="0"/>
                    </a:lnTo>
                    <a:lnTo>
                      <a:pt x="1" y="0"/>
                    </a:lnTo>
                    <a:lnTo>
                      <a:pt x="0" y="0"/>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80" name="Freeform 88"/>
              <p:cNvSpPr>
                <a:spLocks/>
              </p:cNvSpPr>
              <p:nvPr/>
            </p:nvSpPr>
            <p:spPr bwMode="auto">
              <a:xfrm>
                <a:off x="3933" y="3709"/>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1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0" y="3"/>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81" name="Freeform 89"/>
              <p:cNvSpPr>
                <a:spLocks/>
              </p:cNvSpPr>
              <p:nvPr/>
            </p:nvSpPr>
            <p:spPr bwMode="auto">
              <a:xfrm>
                <a:off x="3949" y="3709"/>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1 w 12"/>
                  <a:gd name="T25" fmla="*/ 1 h 3"/>
                  <a:gd name="T26" fmla="*/ 11 w 12"/>
                  <a:gd name="T27" fmla="*/ 1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82" name="Freeform 90"/>
              <p:cNvSpPr>
                <a:spLocks/>
              </p:cNvSpPr>
              <p:nvPr/>
            </p:nvSpPr>
            <p:spPr bwMode="auto">
              <a:xfrm>
                <a:off x="3964" y="3709"/>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1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1" y="0"/>
                    </a:lnTo>
                    <a:lnTo>
                      <a:pt x="2" y="0"/>
                    </a:lnTo>
                    <a:lnTo>
                      <a:pt x="1" y="0"/>
                    </a:lnTo>
                    <a:lnTo>
                      <a:pt x="1" y="1"/>
                    </a:lnTo>
                    <a:lnTo>
                      <a:pt x="0" y="1"/>
                    </a:lnTo>
                    <a:lnTo>
                      <a:pt x="0" y="2"/>
                    </a:lnTo>
                    <a:lnTo>
                      <a:pt x="0" y="3"/>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83" name="Freeform 91"/>
              <p:cNvSpPr>
                <a:spLocks/>
              </p:cNvSpPr>
              <p:nvPr/>
            </p:nvSpPr>
            <p:spPr bwMode="auto">
              <a:xfrm>
                <a:off x="3979" y="3709"/>
                <a:ext cx="13" cy="3"/>
              </a:xfrm>
              <a:custGeom>
                <a:avLst/>
                <a:gdLst>
                  <a:gd name="T0" fmla="*/ 11 w 13"/>
                  <a:gd name="T1" fmla="*/ 3 h 3"/>
                  <a:gd name="T2" fmla="*/ 11 w 13"/>
                  <a:gd name="T3" fmla="*/ 3 h 3"/>
                  <a:gd name="T4" fmla="*/ 12 w 13"/>
                  <a:gd name="T5" fmla="*/ 3 h 3"/>
                  <a:gd name="T6" fmla="*/ 12 w 13"/>
                  <a:gd name="T7" fmla="*/ 3 h 3"/>
                  <a:gd name="T8" fmla="*/ 12 w 13"/>
                  <a:gd name="T9" fmla="*/ 3 h 3"/>
                  <a:gd name="T10" fmla="*/ 12 w 13"/>
                  <a:gd name="T11" fmla="*/ 3 h 3"/>
                  <a:gd name="T12" fmla="*/ 13 w 13"/>
                  <a:gd name="T13" fmla="*/ 2 h 3"/>
                  <a:gd name="T14" fmla="*/ 13 w 13"/>
                  <a:gd name="T15" fmla="*/ 2 h 3"/>
                  <a:gd name="T16" fmla="*/ 13 w 13"/>
                  <a:gd name="T17" fmla="*/ 2 h 3"/>
                  <a:gd name="T18" fmla="*/ 13 w 13"/>
                  <a:gd name="T19" fmla="*/ 1 h 3"/>
                  <a:gd name="T20" fmla="*/ 13 w 13"/>
                  <a:gd name="T21" fmla="*/ 1 h 3"/>
                  <a:gd name="T22" fmla="*/ 12 w 13"/>
                  <a:gd name="T23" fmla="*/ 1 h 3"/>
                  <a:gd name="T24" fmla="*/ 12 w 13"/>
                  <a:gd name="T25" fmla="*/ 1 h 3"/>
                  <a:gd name="T26" fmla="*/ 12 w 13"/>
                  <a:gd name="T27" fmla="*/ 1 h 3"/>
                  <a:gd name="T28" fmla="*/ 12 w 13"/>
                  <a:gd name="T29" fmla="*/ 0 h 3"/>
                  <a:gd name="T30" fmla="*/ 11 w 13"/>
                  <a:gd name="T31" fmla="*/ 0 h 3"/>
                  <a:gd name="T32" fmla="*/ 11 w 13"/>
                  <a:gd name="T33" fmla="*/ 0 h 3"/>
                  <a:gd name="T34" fmla="*/ 2 w 13"/>
                  <a:gd name="T35" fmla="*/ 0 h 3"/>
                  <a:gd name="T36" fmla="*/ 1 w 13"/>
                  <a:gd name="T37" fmla="*/ 0 h 3"/>
                  <a:gd name="T38" fmla="*/ 1 w 13"/>
                  <a:gd name="T39" fmla="*/ 0 h 3"/>
                  <a:gd name="T40" fmla="*/ 1 w 13"/>
                  <a:gd name="T41" fmla="*/ 1 h 3"/>
                  <a:gd name="T42" fmla="*/ 1 w 13"/>
                  <a:gd name="T43" fmla="*/ 1 h 3"/>
                  <a:gd name="T44" fmla="*/ 1 w 13"/>
                  <a:gd name="T45" fmla="*/ 1 h 3"/>
                  <a:gd name="T46" fmla="*/ 1 w 13"/>
                  <a:gd name="T47" fmla="*/ 1 h 3"/>
                  <a:gd name="T48" fmla="*/ 0 w 13"/>
                  <a:gd name="T49" fmla="*/ 2 h 3"/>
                  <a:gd name="T50" fmla="*/ 0 w 13"/>
                  <a:gd name="T51" fmla="*/ 2 h 3"/>
                  <a:gd name="T52" fmla="*/ 1 w 13"/>
                  <a:gd name="T53" fmla="*/ 2 h 3"/>
                  <a:gd name="T54" fmla="*/ 1 w 13"/>
                  <a:gd name="T55" fmla="*/ 2 h 3"/>
                  <a:gd name="T56" fmla="*/ 1 w 13"/>
                  <a:gd name="T57" fmla="*/ 3 h 3"/>
                  <a:gd name="T58" fmla="*/ 1 w 13"/>
                  <a:gd name="T59" fmla="*/ 3 h 3"/>
                  <a:gd name="T60" fmla="*/ 1 w 13"/>
                  <a:gd name="T61" fmla="*/ 3 h 3"/>
                  <a:gd name="T62" fmla="*/ 1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2"/>
                    </a:lnTo>
                    <a:lnTo>
                      <a:pt x="13" y="1"/>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84" name="Freeform 92"/>
              <p:cNvSpPr>
                <a:spLocks/>
              </p:cNvSpPr>
              <p:nvPr/>
            </p:nvSpPr>
            <p:spPr bwMode="auto">
              <a:xfrm>
                <a:off x="3995" y="3709"/>
                <a:ext cx="12" cy="3"/>
              </a:xfrm>
              <a:custGeom>
                <a:avLst/>
                <a:gdLst>
                  <a:gd name="T0" fmla="*/ 11 w 12"/>
                  <a:gd name="T1" fmla="*/ 3 h 3"/>
                  <a:gd name="T2" fmla="*/ 11 w 12"/>
                  <a:gd name="T3" fmla="*/ 3 h 3"/>
                  <a:gd name="T4" fmla="*/ 11 w 12"/>
                  <a:gd name="T5" fmla="*/ 3 h 3"/>
                  <a:gd name="T6" fmla="*/ 11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1 w 12"/>
                  <a:gd name="T27" fmla="*/ 1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2" y="3"/>
                    </a:lnTo>
                    <a:lnTo>
                      <a:pt x="12" y="2"/>
                    </a:lnTo>
                    <a:lnTo>
                      <a:pt x="12" y="1"/>
                    </a:lnTo>
                    <a:lnTo>
                      <a:pt x="11" y="1"/>
                    </a:lnTo>
                    <a:lnTo>
                      <a:pt x="11" y="0"/>
                    </a:lnTo>
                    <a:lnTo>
                      <a:pt x="1" y="0"/>
                    </a:lnTo>
                    <a:lnTo>
                      <a:pt x="1" y="1"/>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85" name="Freeform 93"/>
              <p:cNvSpPr>
                <a:spLocks/>
              </p:cNvSpPr>
              <p:nvPr/>
            </p:nvSpPr>
            <p:spPr bwMode="auto">
              <a:xfrm>
                <a:off x="4010" y="3709"/>
                <a:ext cx="12" cy="3"/>
              </a:xfrm>
              <a:custGeom>
                <a:avLst/>
                <a:gdLst>
                  <a:gd name="T0" fmla="*/ 11 w 12"/>
                  <a:gd name="T1" fmla="*/ 3 h 3"/>
                  <a:gd name="T2" fmla="*/ 11 w 12"/>
                  <a:gd name="T3" fmla="*/ 3 h 3"/>
                  <a:gd name="T4" fmla="*/ 12 w 12"/>
                  <a:gd name="T5" fmla="*/ 3 h 3"/>
                  <a:gd name="T6" fmla="*/ 12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1 h 3"/>
                  <a:gd name="T28" fmla="*/ 12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1 h 3"/>
                  <a:gd name="T42" fmla="*/ 1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86" name="Freeform 94"/>
              <p:cNvSpPr>
                <a:spLocks/>
              </p:cNvSpPr>
              <p:nvPr/>
            </p:nvSpPr>
            <p:spPr bwMode="auto">
              <a:xfrm>
                <a:off x="4026" y="3709"/>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1 w 12"/>
                  <a:gd name="T25" fmla="*/ 1 h 3"/>
                  <a:gd name="T26" fmla="*/ 11 w 12"/>
                  <a:gd name="T27" fmla="*/ 1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87" name="Freeform 95"/>
              <p:cNvSpPr>
                <a:spLocks/>
              </p:cNvSpPr>
              <p:nvPr/>
            </p:nvSpPr>
            <p:spPr bwMode="auto">
              <a:xfrm>
                <a:off x="4041" y="3709"/>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1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1 h 3"/>
                  <a:gd name="T42" fmla="*/ 1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0" y="3"/>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88" name="Freeform 96"/>
              <p:cNvSpPr>
                <a:spLocks/>
              </p:cNvSpPr>
              <p:nvPr/>
            </p:nvSpPr>
            <p:spPr bwMode="auto">
              <a:xfrm>
                <a:off x="4057" y="3709"/>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1 w 12"/>
                  <a:gd name="T25" fmla="*/ 1 h 3"/>
                  <a:gd name="T26" fmla="*/ 11 w 12"/>
                  <a:gd name="T27" fmla="*/ 1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89" name="Freeform 97"/>
              <p:cNvSpPr>
                <a:spLocks/>
              </p:cNvSpPr>
              <p:nvPr/>
            </p:nvSpPr>
            <p:spPr bwMode="auto">
              <a:xfrm>
                <a:off x="4077" y="3709"/>
                <a:ext cx="7" cy="3"/>
              </a:xfrm>
              <a:custGeom>
                <a:avLst/>
                <a:gdLst>
                  <a:gd name="T0" fmla="*/ 6 w 7"/>
                  <a:gd name="T1" fmla="*/ 3 h 3"/>
                  <a:gd name="T2" fmla="*/ 6 w 7"/>
                  <a:gd name="T3" fmla="*/ 3 h 3"/>
                  <a:gd name="T4" fmla="*/ 6 w 7"/>
                  <a:gd name="T5" fmla="*/ 3 h 3"/>
                  <a:gd name="T6" fmla="*/ 7 w 7"/>
                  <a:gd name="T7" fmla="*/ 3 h 3"/>
                  <a:gd name="T8" fmla="*/ 7 w 7"/>
                  <a:gd name="T9" fmla="*/ 3 h 3"/>
                  <a:gd name="T10" fmla="*/ 7 w 7"/>
                  <a:gd name="T11" fmla="*/ 3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7 w 7"/>
                  <a:gd name="T27" fmla="*/ 1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1 w 7"/>
                  <a:gd name="T41" fmla="*/ 1 h 3"/>
                  <a:gd name="T42" fmla="*/ 0 w 7"/>
                  <a:gd name="T43" fmla="*/ 1 h 3"/>
                  <a:gd name="T44" fmla="*/ 0 w 7"/>
                  <a:gd name="T45" fmla="*/ 1 h 3"/>
                  <a:gd name="T46" fmla="*/ 0 w 7"/>
                  <a:gd name="T47" fmla="*/ 1 h 3"/>
                  <a:gd name="T48" fmla="*/ 0 w 7"/>
                  <a:gd name="T49" fmla="*/ 2 h 3"/>
                  <a:gd name="T50" fmla="*/ 0 w 7"/>
                  <a:gd name="T51" fmla="*/ 2 h 3"/>
                  <a:gd name="T52" fmla="*/ 0 w 7"/>
                  <a:gd name="T53" fmla="*/ 2 h 3"/>
                  <a:gd name="T54" fmla="*/ 0 w 7"/>
                  <a:gd name="T55" fmla="*/ 2 h 3"/>
                  <a:gd name="T56" fmla="*/ 0 w 7"/>
                  <a:gd name="T57" fmla="*/ 3 h 3"/>
                  <a:gd name="T58" fmla="*/ 1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6" y="0"/>
                    </a:lnTo>
                    <a:lnTo>
                      <a:pt x="2" y="0"/>
                    </a:lnTo>
                    <a:lnTo>
                      <a:pt x="1" y="0"/>
                    </a:lnTo>
                    <a:lnTo>
                      <a:pt x="1" y="1"/>
                    </a:lnTo>
                    <a:lnTo>
                      <a:pt x="0" y="1"/>
                    </a:lnTo>
                    <a:lnTo>
                      <a:pt x="0" y="2"/>
                    </a:lnTo>
                    <a:lnTo>
                      <a:pt x="0" y="3"/>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90" name="Freeform 98"/>
              <p:cNvSpPr>
                <a:spLocks/>
              </p:cNvSpPr>
              <p:nvPr/>
            </p:nvSpPr>
            <p:spPr bwMode="auto">
              <a:xfrm>
                <a:off x="4087" y="3709"/>
                <a:ext cx="8" cy="3"/>
              </a:xfrm>
              <a:custGeom>
                <a:avLst/>
                <a:gdLst>
                  <a:gd name="T0" fmla="*/ 6 w 8"/>
                  <a:gd name="T1" fmla="*/ 3 h 3"/>
                  <a:gd name="T2" fmla="*/ 6 w 8"/>
                  <a:gd name="T3" fmla="*/ 3 h 3"/>
                  <a:gd name="T4" fmla="*/ 7 w 8"/>
                  <a:gd name="T5" fmla="*/ 3 h 3"/>
                  <a:gd name="T6" fmla="*/ 7 w 8"/>
                  <a:gd name="T7" fmla="*/ 3 h 3"/>
                  <a:gd name="T8" fmla="*/ 7 w 8"/>
                  <a:gd name="T9" fmla="*/ 3 h 3"/>
                  <a:gd name="T10" fmla="*/ 7 w 8"/>
                  <a:gd name="T11" fmla="*/ 3 h 3"/>
                  <a:gd name="T12" fmla="*/ 8 w 8"/>
                  <a:gd name="T13" fmla="*/ 2 h 3"/>
                  <a:gd name="T14" fmla="*/ 8 w 8"/>
                  <a:gd name="T15" fmla="*/ 2 h 3"/>
                  <a:gd name="T16" fmla="*/ 8 w 8"/>
                  <a:gd name="T17" fmla="*/ 2 h 3"/>
                  <a:gd name="T18" fmla="*/ 8 w 8"/>
                  <a:gd name="T19" fmla="*/ 1 h 3"/>
                  <a:gd name="T20" fmla="*/ 8 w 8"/>
                  <a:gd name="T21" fmla="*/ 1 h 3"/>
                  <a:gd name="T22" fmla="*/ 7 w 8"/>
                  <a:gd name="T23" fmla="*/ 1 h 3"/>
                  <a:gd name="T24" fmla="*/ 7 w 8"/>
                  <a:gd name="T25" fmla="*/ 1 h 3"/>
                  <a:gd name="T26" fmla="*/ 7 w 8"/>
                  <a:gd name="T27" fmla="*/ 1 h 3"/>
                  <a:gd name="T28" fmla="*/ 7 w 8"/>
                  <a:gd name="T29" fmla="*/ 0 h 3"/>
                  <a:gd name="T30" fmla="*/ 6 w 8"/>
                  <a:gd name="T31" fmla="*/ 0 h 3"/>
                  <a:gd name="T32" fmla="*/ 6 w 8"/>
                  <a:gd name="T33" fmla="*/ 0 h 3"/>
                  <a:gd name="T34" fmla="*/ 2 w 8"/>
                  <a:gd name="T35" fmla="*/ 0 h 3"/>
                  <a:gd name="T36" fmla="*/ 2 w 8"/>
                  <a:gd name="T37" fmla="*/ 0 h 3"/>
                  <a:gd name="T38" fmla="*/ 1 w 8"/>
                  <a:gd name="T39" fmla="*/ 0 h 3"/>
                  <a:gd name="T40" fmla="*/ 1 w 8"/>
                  <a:gd name="T41" fmla="*/ 1 h 3"/>
                  <a:gd name="T42" fmla="*/ 1 w 8"/>
                  <a:gd name="T43" fmla="*/ 1 h 3"/>
                  <a:gd name="T44" fmla="*/ 1 w 8"/>
                  <a:gd name="T45" fmla="*/ 1 h 3"/>
                  <a:gd name="T46" fmla="*/ 1 w 8"/>
                  <a:gd name="T47" fmla="*/ 1 h 3"/>
                  <a:gd name="T48" fmla="*/ 0 w 8"/>
                  <a:gd name="T49" fmla="*/ 2 h 3"/>
                  <a:gd name="T50" fmla="*/ 0 w 8"/>
                  <a:gd name="T51" fmla="*/ 2 h 3"/>
                  <a:gd name="T52" fmla="*/ 1 w 8"/>
                  <a:gd name="T53" fmla="*/ 2 h 3"/>
                  <a:gd name="T54" fmla="*/ 1 w 8"/>
                  <a:gd name="T55" fmla="*/ 2 h 3"/>
                  <a:gd name="T56" fmla="*/ 1 w 8"/>
                  <a:gd name="T57" fmla="*/ 3 h 3"/>
                  <a:gd name="T58" fmla="*/ 1 w 8"/>
                  <a:gd name="T59" fmla="*/ 3 h 3"/>
                  <a:gd name="T60" fmla="*/ 1 w 8"/>
                  <a:gd name="T61" fmla="*/ 3 h 3"/>
                  <a:gd name="T62" fmla="*/ 2 w 8"/>
                  <a:gd name="T63" fmla="*/ 3 h 3"/>
                  <a:gd name="T64" fmla="*/ 2 w 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3"/>
                  <a:gd name="T101" fmla="*/ 8 w 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3">
                    <a:moveTo>
                      <a:pt x="2" y="3"/>
                    </a:moveTo>
                    <a:lnTo>
                      <a:pt x="6" y="3"/>
                    </a:lnTo>
                    <a:lnTo>
                      <a:pt x="7" y="3"/>
                    </a:lnTo>
                    <a:lnTo>
                      <a:pt x="8" y="2"/>
                    </a:lnTo>
                    <a:lnTo>
                      <a:pt x="8" y="1"/>
                    </a:lnTo>
                    <a:lnTo>
                      <a:pt x="7" y="1"/>
                    </a:lnTo>
                    <a:lnTo>
                      <a:pt x="7" y="0"/>
                    </a:lnTo>
                    <a:lnTo>
                      <a:pt x="6" y="0"/>
                    </a:lnTo>
                    <a:lnTo>
                      <a:pt x="2" y="0"/>
                    </a:lnTo>
                    <a:lnTo>
                      <a:pt x="1" y="0"/>
                    </a:lnTo>
                    <a:lnTo>
                      <a:pt x="1"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91" name="Freeform 99"/>
              <p:cNvSpPr>
                <a:spLocks/>
              </p:cNvSpPr>
              <p:nvPr/>
            </p:nvSpPr>
            <p:spPr bwMode="auto">
              <a:xfrm>
                <a:off x="3932" y="3715"/>
                <a:ext cx="13" cy="3"/>
              </a:xfrm>
              <a:custGeom>
                <a:avLst/>
                <a:gdLst>
                  <a:gd name="T0" fmla="*/ 11 w 13"/>
                  <a:gd name="T1" fmla="*/ 3 h 3"/>
                  <a:gd name="T2" fmla="*/ 11 w 13"/>
                  <a:gd name="T3" fmla="*/ 3 h 3"/>
                  <a:gd name="T4" fmla="*/ 12 w 13"/>
                  <a:gd name="T5" fmla="*/ 3 h 3"/>
                  <a:gd name="T6" fmla="*/ 12 w 13"/>
                  <a:gd name="T7" fmla="*/ 3 h 3"/>
                  <a:gd name="T8" fmla="*/ 12 w 13"/>
                  <a:gd name="T9" fmla="*/ 3 h 3"/>
                  <a:gd name="T10" fmla="*/ 12 w 13"/>
                  <a:gd name="T11" fmla="*/ 2 h 3"/>
                  <a:gd name="T12" fmla="*/ 13 w 13"/>
                  <a:gd name="T13" fmla="*/ 2 h 3"/>
                  <a:gd name="T14" fmla="*/ 13 w 13"/>
                  <a:gd name="T15" fmla="*/ 2 h 3"/>
                  <a:gd name="T16" fmla="*/ 13 w 13"/>
                  <a:gd name="T17" fmla="*/ 2 h 3"/>
                  <a:gd name="T18" fmla="*/ 13 w 13"/>
                  <a:gd name="T19" fmla="*/ 1 h 3"/>
                  <a:gd name="T20" fmla="*/ 13 w 13"/>
                  <a:gd name="T21" fmla="*/ 1 h 3"/>
                  <a:gd name="T22" fmla="*/ 12 w 13"/>
                  <a:gd name="T23" fmla="*/ 1 h 3"/>
                  <a:gd name="T24" fmla="*/ 12 w 13"/>
                  <a:gd name="T25" fmla="*/ 1 h 3"/>
                  <a:gd name="T26" fmla="*/ 12 w 13"/>
                  <a:gd name="T27" fmla="*/ 0 h 3"/>
                  <a:gd name="T28" fmla="*/ 12 w 13"/>
                  <a:gd name="T29" fmla="*/ 0 h 3"/>
                  <a:gd name="T30" fmla="*/ 11 w 13"/>
                  <a:gd name="T31" fmla="*/ 0 h 3"/>
                  <a:gd name="T32" fmla="*/ 11 w 13"/>
                  <a:gd name="T33" fmla="*/ 0 h 3"/>
                  <a:gd name="T34" fmla="*/ 2 w 13"/>
                  <a:gd name="T35" fmla="*/ 0 h 3"/>
                  <a:gd name="T36" fmla="*/ 1 w 13"/>
                  <a:gd name="T37" fmla="*/ 0 h 3"/>
                  <a:gd name="T38" fmla="*/ 1 w 13"/>
                  <a:gd name="T39" fmla="*/ 0 h 3"/>
                  <a:gd name="T40" fmla="*/ 1 w 13"/>
                  <a:gd name="T41" fmla="*/ 0 h 3"/>
                  <a:gd name="T42" fmla="*/ 1 w 13"/>
                  <a:gd name="T43" fmla="*/ 1 h 3"/>
                  <a:gd name="T44" fmla="*/ 1 w 13"/>
                  <a:gd name="T45" fmla="*/ 1 h 3"/>
                  <a:gd name="T46" fmla="*/ 0 w 13"/>
                  <a:gd name="T47" fmla="*/ 1 h 3"/>
                  <a:gd name="T48" fmla="*/ 0 w 13"/>
                  <a:gd name="T49" fmla="*/ 1 h 3"/>
                  <a:gd name="T50" fmla="*/ 0 w 13"/>
                  <a:gd name="T51" fmla="*/ 2 h 3"/>
                  <a:gd name="T52" fmla="*/ 0 w 13"/>
                  <a:gd name="T53" fmla="*/ 2 h 3"/>
                  <a:gd name="T54" fmla="*/ 1 w 13"/>
                  <a:gd name="T55" fmla="*/ 2 h 3"/>
                  <a:gd name="T56" fmla="*/ 1 w 13"/>
                  <a:gd name="T57" fmla="*/ 3 h 3"/>
                  <a:gd name="T58" fmla="*/ 1 w 13"/>
                  <a:gd name="T59" fmla="*/ 3 h 3"/>
                  <a:gd name="T60" fmla="*/ 1 w 13"/>
                  <a:gd name="T61" fmla="*/ 3 h 3"/>
                  <a:gd name="T62" fmla="*/ 1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2"/>
                    </a:lnTo>
                    <a:lnTo>
                      <a:pt x="13" y="1"/>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92" name="Freeform 100"/>
              <p:cNvSpPr>
                <a:spLocks/>
              </p:cNvSpPr>
              <p:nvPr/>
            </p:nvSpPr>
            <p:spPr bwMode="auto">
              <a:xfrm>
                <a:off x="3948" y="3715"/>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2" y="3"/>
                    </a:lnTo>
                    <a:lnTo>
                      <a:pt x="12" y="2"/>
                    </a:lnTo>
                    <a:lnTo>
                      <a:pt x="12" y="1"/>
                    </a:lnTo>
                    <a:lnTo>
                      <a:pt x="12" y="0"/>
                    </a:lnTo>
                    <a:lnTo>
                      <a:pt x="11" y="0"/>
                    </a:lnTo>
                    <a:lnTo>
                      <a:pt x="1" y="0"/>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93" name="Freeform 101"/>
              <p:cNvSpPr>
                <a:spLocks/>
              </p:cNvSpPr>
              <p:nvPr/>
            </p:nvSpPr>
            <p:spPr bwMode="auto">
              <a:xfrm>
                <a:off x="3965" y="3715"/>
                <a:ext cx="40" cy="3"/>
              </a:xfrm>
              <a:custGeom>
                <a:avLst/>
                <a:gdLst>
                  <a:gd name="T0" fmla="*/ 2 w 40"/>
                  <a:gd name="T1" fmla="*/ 0 h 3"/>
                  <a:gd name="T2" fmla="*/ 1 w 40"/>
                  <a:gd name="T3" fmla="*/ 0 h 3"/>
                  <a:gd name="T4" fmla="*/ 1 w 40"/>
                  <a:gd name="T5" fmla="*/ 0 h 3"/>
                  <a:gd name="T6" fmla="*/ 1 w 40"/>
                  <a:gd name="T7" fmla="*/ 0 h 3"/>
                  <a:gd name="T8" fmla="*/ 0 w 40"/>
                  <a:gd name="T9" fmla="*/ 1 h 3"/>
                  <a:gd name="T10" fmla="*/ 0 w 40"/>
                  <a:gd name="T11" fmla="*/ 1 h 3"/>
                  <a:gd name="T12" fmla="*/ 0 w 40"/>
                  <a:gd name="T13" fmla="*/ 1 h 3"/>
                  <a:gd name="T14" fmla="*/ 0 w 40"/>
                  <a:gd name="T15" fmla="*/ 1 h 3"/>
                  <a:gd name="T16" fmla="*/ 0 w 40"/>
                  <a:gd name="T17" fmla="*/ 2 h 3"/>
                  <a:gd name="T18" fmla="*/ 0 w 40"/>
                  <a:gd name="T19" fmla="*/ 2 h 3"/>
                  <a:gd name="T20" fmla="*/ 0 w 40"/>
                  <a:gd name="T21" fmla="*/ 2 h 3"/>
                  <a:gd name="T22" fmla="*/ 0 w 40"/>
                  <a:gd name="T23" fmla="*/ 2 h 3"/>
                  <a:gd name="T24" fmla="*/ 0 w 40"/>
                  <a:gd name="T25" fmla="*/ 3 h 3"/>
                  <a:gd name="T26" fmla="*/ 1 w 40"/>
                  <a:gd name="T27" fmla="*/ 3 h 3"/>
                  <a:gd name="T28" fmla="*/ 1 w 40"/>
                  <a:gd name="T29" fmla="*/ 3 h 3"/>
                  <a:gd name="T30" fmla="*/ 1 w 40"/>
                  <a:gd name="T31" fmla="*/ 3 h 3"/>
                  <a:gd name="T32" fmla="*/ 2 w 40"/>
                  <a:gd name="T33" fmla="*/ 3 h 3"/>
                  <a:gd name="T34" fmla="*/ 39 w 40"/>
                  <a:gd name="T35" fmla="*/ 3 h 3"/>
                  <a:gd name="T36" fmla="*/ 39 w 40"/>
                  <a:gd name="T37" fmla="*/ 3 h 3"/>
                  <a:gd name="T38" fmla="*/ 39 w 40"/>
                  <a:gd name="T39" fmla="*/ 3 h 3"/>
                  <a:gd name="T40" fmla="*/ 40 w 40"/>
                  <a:gd name="T41" fmla="*/ 3 h 3"/>
                  <a:gd name="T42" fmla="*/ 40 w 40"/>
                  <a:gd name="T43" fmla="*/ 3 h 3"/>
                  <a:gd name="T44" fmla="*/ 40 w 40"/>
                  <a:gd name="T45" fmla="*/ 2 h 3"/>
                  <a:gd name="T46" fmla="*/ 40 w 40"/>
                  <a:gd name="T47" fmla="*/ 2 h 3"/>
                  <a:gd name="T48" fmla="*/ 40 w 40"/>
                  <a:gd name="T49" fmla="*/ 2 h 3"/>
                  <a:gd name="T50" fmla="*/ 40 w 40"/>
                  <a:gd name="T51" fmla="*/ 1 h 3"/>
                  <a:gd name="T52" fmla="*/ 40 w 40"/>
                  <a:gd name="T53" fmla="*/ 1 h 3"/>
                  <a:gd name="T54" fmla="*/ 40 w 40"/>
                  <a:gd name="T55" fmla="*/ 1 h 3"/>
                  <a:gd name="T56" fmla="*/ 40 w 40"/>
                  <a:gd name="T57" fmla="*/ 1 h 3"/>
                  <a:gd name="T58" fmla="*/ 40 w 40"/>
                  <a:gd name="T59" fmla="*/ 0 h 3"/>
                  <a:gd name="T60" fmla="*/ 39 w 40"/>
                  <a:gd name="T61" fmla="*/ 0 h 3"/>
                  <a:gd name="T62" fmla="*/ 39 w 40"/>
                  <a:gd name="T63" fmla="*/ 0 h 3"/>
                  <a:gd name="T64" fmla="*/ 39 w 40"/>
                  <a:gd name="T65" fmla="*/ 0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0"/>
                  <a:gd name="T100" fmla="*/ 0 h 3"/>
                  <a:gd name="T101" fmla="*/ 40 w 40"/>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0" h="3">
                    <a:moveTo>
                      <a:pt x="39" y="0"/>
                    </a:moveTo>
                    <a:lnTo>
                      <a:pt x="2" y="0"/>
                    </a:lnTo>
                    <a:lnTo>
                      <a:pt x="1" y="0"/>
                    </a:lnTo>
                    <a:lnTo>
                      <a:pt x="0" y="1"/>
                    </a:lnTo>
                    <a:lnTo>
                      <a:pt x="0" y="2"/>
                    </a:lnTo>
                    <a:lnTo>
                      <a:pt x="0" y="3"/>
                    </a:lnTo>
                    <a:lnTo>
                      <a:pt x="1" y="3"/>
                    </a:lnTo>
                    <a:lnTo>
                      <a:pt x="2" y="3"/>
                    </a:lnTo>
                    <a:lnTo>
                      <a:pt x="39" y="3"/>
                    </a:lnTo>
                    <a:lnTo>
                      <a:pt x="40" y="3"/>
                    </a:lnTo>
                    <a:lnTo>
                      <a:pt x="40" y="2"/>
                    </a:lnTo>
                    <a:lnTo>
                      <a:pt x="40" y="1"/>
                    </a:lnTo>
                    <a:lnTo>
                      <a:pt x="40" y="0"/>
                    </a:lnTo>
                    <a:lnTo>
                      <a:pt x="39" y="0"/>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94" name="Freeform 102"/>
              <p:cNvSpPr>
                <a:spLocks/>
              </p:cNvSpPr>
              <p:nvPr/>
            </p:nvSpPr>
            <p:spPr bwMode="auto">
              <a:xfrm>
                <a:off x="4010" y="3715"/>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0" y="1"/>
                    </a:lnTo>
                    <a:lnTo>
                      <a:pt x="0" y="2"/>
                    </a:lnTo>
                    <a:lnTo>
                      <a:pt x="0" y="3"/>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95" name="Freeform 103"/>
              <p:cNvSpPr>
                <a:spLocks/>
              </p:cNvSpPr>
              <p:nvPr/>
            </p:nvSpPr>
            <p:spPr bwMode="auto">
              <a:xfrm>
                <a:off x="4026" y="3715"/>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1 w 12"/>
                  <a:gd name="T25" fmla="*/ 1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96" name="Freeform 104"/>
              <p:cNvSpPr>
                <a:spLocks/>
              </p:cNvSpPr>
              <p:nvPr/>
            </p:nvSpPr>
            <p:spPr bwMode="auto">
              <a:xfrm>
                <a:off x="4041" y="3715"/>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0" y="3"/>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97" name="Freeform 105"/>
              <p:cNvSpPr>
                <a:spLocks/>
              </p:cNvSpPr>
              <p:nvPr/>
            </p:nvSpPr>
            <p:spPr bwMode="auto">
              <a:xfrm>
                <a:off x="4057" y="3715"/>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1 w 12"/>
                  <a:gd name="T25" fmla="*/ 1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98" name="Freeform 106"/>
              <p:cNvSpPr>
                <a:spLocks/>
              </p:cNvSpPr>
              <p:nvPr/>
            </p:nvSpPr>
            <p:spPr bwMode="auto">
              <a:xfrm>
                <a:off x="4078" y="3715"/>
                <a:ext cx="17" cy="3"/>
              </a:xfrm>
              <a:custGeom>
                <a:avLst/>
                <a:gdLst>
                  <a:gd name="T0" fmla="*/ 1 w 17"/>
                  <a:gd name="T1" fmla="*/ 0 h 3"/>
                  <a:gd name="T2" fmla="*/ 1 w 17"/>
                  <a:gd name="T3" fmla="*/ 0 h 3"/>
                  <a:gd name="T4" fmla="*/ 1 w 17"/>
                  <a:gd name="T5" fmla="*/ 0 h 3"/>
                  <a:gd name="T6" fmla="*/ 1 w 17"/>
                  <a:gd name="T7" fmla="*/ 0 h 3"/>
                  <a:gd name="T8" fmla="*/ 1 w 17"/>
                  <a:gd name="T9" fmla="*/ 0 h 3"/>
                  <a:gd name="T10" fmla="*/ 0 w 17"/>
                  <a:gd name="T11" fmla="*/ 1 h 3"/>
                  <a:gd name="T12" fmla="*/ 0 w 17"/>
                  <a:gd name="T13" fmla="*/ 1 h 3"/>
                  <a:gd name="T14" fmla="*/ 0 w 17"/>
                  <a:gd name="T15" fmla="*/ 1 h 3"/>
                  <a:gd name="T16" fmla="*/ 0 w 17"/>
                  <a:gd name="T17" fmla="*/ 1 h 3"/>
                  <a:gd name="T18" fmla="*/ 0 w 17"/>
                  <a:gd name="T19" fmla="*/ 2 h 3"/>
                  <a:gd name="T20" fmla="*/ 0 w 17"/>
                  <a:gd name="T21" fmla="*/ 2 h 3"/>
                  <a:gd name="T22" fmla="*/ 0 w 17"/>
                  <a:gd name="T23" fmla="*/ 2 h 3"/>
                  <a:gd name="T24" fmla="*/ 0 w 17"/>
                  <a:gd name="T25" fmla="*/ 3 h 3"/>
                  <a:gd name="T26" fmla="*/ 1 w 17"/>
                  <a:gd name="T27" fmla="*/ 3 h 3"/>
                  <a:gd name="T28" fmla="*/ 1 w 17"/>
                  <a:gd name="T29" fmla="*/ 3 h 3"/>
                  <a:gd name="T30" fmla="*/ 1 w 17"/>
                  <a:gd name="T31" fmla="*/ 3 h 3"/>
                  <a:gd name="T32" fmla="*/ 1 w 17"/>
                  <a:gd name="T33" fmla="*/ 3 h 3"/>
                  <a:gd name="T34" fmla="*/ 15 w 17"/>
                  <a:gd name="T35" fmla="*/ 3 h 3"/>
                  <a:gd name="T36" fmla="*/ 16 w 17"/>
                  <a:gd name="T37" fmla="*/ 3 h 3"/>
                  <a:gd name="T38" fmla="*/ 16 w 17"/>
                  <a:gd name="T39" fmla="*/ 3 h 3"/>
                  <a:gd name="T40" fmla="*/ 16 w 17"/>
                  <a:gd name="T41" fmla="*/ 3 h 3"/>
                  <a:gd name="T42" fmla="*/ 16 w 17"/>
                  <a:gd name="T43" fmla="*/ 3 h 3"/>
                  <a:gd name="T44" fmla="*/ 17 w 17"/>
                  <a:gd name="T45" fmla="*/ 2 h 3"/>
                  <a:gd name="T46" fmla="*/ 17 w 17"/>
                  <a:gd name="T47" fmla="*/ 2 h 3"/>
                  <a:gd name="T48" fmla="*/ 17 w 17"/>
                  <a:gd name="T49" fmla="*/ 2 h 3"/>
                  <a:gd name="T50" fmla="*/ 17 w 17"/>
                  <a:gd name="T51" fmla="*/ 2 h 3"/>
                  <a:gd name="T52" fmla="*/ 17 w 17"/>
                  <a:gd name="T53" fmla="*/ 1 h 3"/>
                  <a:gd name="T54" fmla="*/ 17 w 17"/>
                  <a:gd name="T55" fmla="*/ 1 h 3"/>
                  <a:gd name="T56" fmla="*/ 17 w 17"/>
                  <a:gd name="T57" fmla="*/ 1 h 3"/>
                  <a:gd name="T58" fmla="*/ 16 w 17"/>
                  <a:gd name="T59" fmla="*/ 1 h 3"/>
                  <a:gd name="T60" fmla="*/ 16 w 17"/>
                  <a:gd name="T61" fmla="*/ 0 h 3"/>
                  <a:gd name="T62" fmla="*/ 16 w 17"/>
                  <a:gd name="T63" fmla="*/ 0 h 3"/>
                  <a:gd name="T64" fmla="*/ 16 w 17"/>
                  <a:gd name="T65" fmla="*/ 0 h 3"/>
                  <a:gd name="T66" fmla="*/ 15 w 17"/>
                  <a:gd name="T67" fmla="*/ 0 h 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
                  <a:gd name="T103" fmla="*/ 0 h 3"/>
                  <a:gd name="T104" fmla="*/ 17 w 17"/>
                  <a:gd name="T105" fmla="*/ 3 h 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 h="3">
                    <a:moveTo>
                      <a:pt x="15" y="0"/>
                    </a:moveTo>
                    <a:lnTo>
                      <a:pt x="1" y="0"/>
                    </a:lnTo>
                    <a:lnTo>
                      <a:pt x="0" y="1"/>
                    </a:lnTo>
                    <a:lnTo>
                      <a:pt x="0" y="2"/>
                    </a:lnTo>
                    <a:lnTo>
                      <a:pt x="0" y="3"/>
                    </a:lnTo>
                    <a:lnTo>
                      <a:pt x="1" y="3"/>
                    </a:lnTo>
                    <a:lnTo>
                      <a:pt x="15" y="3"/>
                    </a:lnTo>
                    <a:lnTo>
                      <a:pt x="16" y="3"/>
                    </a:lnTo>
                    <a:lnTo>
                      <a:pt x="17" y="2"/>
                    </a:lnTo>
                    <a:lnTo>
                      <a:pt x="17" y="1"/>
                    </a:lnTo>
                    <a:lnTo>
                      <a:pt x="16" y="1"/>
                    </a:lnTo>
                    <a:lnTo>
                      <a:pt x="16" y="0"/>
                    </a:lnTo>
                    <a:lnTo>
                      <a:pt x="15" y="0"/>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99" name="Freeform 107"/>
              <p:cNvSpPr>
                <a:spLocks/>
              </p:cNvSpPr>
              <p:nvPr/>
            </p:nvSpPr>
            <p:spPr bwMode="auto">
              <a:xfrm>
                <a:off x="4097" y="3703"/>
                <a:ext cx="7" cy="3"/>
              </a:xfrm>
              <a:custGeom>
                <a:avLst/>
                <a:gdLst>
                  <a:gd name="T0" fmla="*/ 6 w 7"/>
                  <a:gd name="T1" fmla="*/ 3 h 3"/>
                  <a:gd name="T2" fmla="*/ 6 w 7"/>
                  <a:gd name="T3" fmla="*/ 3 h 3"/>
                  <a:gd name="T4" fmla="*/ 6 w 7"/>
                  <a:gd name="T5" fmla="*/ 3 h 3"/>
                  <a:gd name="T6" fmla="*/ 7 w 7"/>
                  <a:gd name="T7" fmla="*/ 3 h 3"/>
                  <a:gd name="T8" fmla="*/ 7 w 7"/>
                  <a:gd name="T9" fmla="*/ 3 h 3"/>
                  <a:gd name="T10" fmla="*/ 7 w 7"/>
                  <a:gd name="T11" fmla="*/ 3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7 w 7"/>
                  <a:gd name="T27" fmla="*/ 1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1 w 7"/>
                  <a:gd name="T41" fmla="*/ 1 h 3"/>
                  <a:gd name="T42" fmla="*/ 0 w 7"/>
                  <a:gd name="T43" fmla="*/ 1 h 3"/>
                  <a:gd name="T44" fmla="*/ 0 w 7"/>
                  <a:gd name="T45" fmla="*/ 1 h 3"/>
                  <a:gd name="T46" fmla="*/ 0 w 7"/>
                  <a:gd name="T47" fmla="*/ 1 h 3"/>
                  <a:gd name="T48" fmla="*/ 0 w 7"/>
                  <a:gd name="T49" fmla="*/ 2 h 3"/>
                  <a:gd name="T50" fmla="*/ 0 w 7"/>
                  <a:gd name="T51" fmla="*/ 2 h 3"/>
                  <a:gd name="T52" fmla="*/ 0 w 7"/>
                  <a:gd name="T53" fmla="*/ 2 h 3"/>
                  <a:gd name="T54" fmla="*/ 0 w 7"/>
                  <a:gd name="T55" fmla="*/ 2 h 3"/>
                  <a:gd name="T56" fmla="*/ 0 w 7"/>
                  <a:gd name="T57" fmla="*/ 3 h 3"/>
                  <a:gd name="T58" fmla="*/ 1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6" y="3"/>
                    </a:lnTo>
                    <a:lnTo>
                      <a:pt x="7" y="3"/>
                    </a:lnTo>
                    <a:lnTo>
                      <a:pt x="7" y="2"/>
                    </a:lnTo>
                    <a:lnTo>
                      <a:pt x="7" y="1"/>
                    </a:lnTo>
                    <a:lnTo>
                      <a:pt x="6" y="0"/>
                    </a:lnTo>
                    <a:lnTo>
                      <a:pt x="1" y="0"/>
                    </a:lnTo>
                    <a:lnTo>
                      <a:pt x="1" y="1"/>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500" name="Freeform 108"/>
              <p:cNvSpPr>
                <a:spLocks/>
              </p:cNvSpPr>
              <p:nvPr/>
            </p:nvSpPr>
            <p:spPr bwMode="auto">
              <a:xfrm>
                <a:off x="4098" y="3709"/>
                <a:ext cx="7" cy="3"/>
              </a:xfrm>
              <a:custGeom>
                <a:avLst/>
                <a:gdLst>
                  <a:gd name="T0" fmla="*/ 6 w 7"/>
                  <a:gd name="T1" fmla="*/ 3 h 3"/>
                  <a:gd name="T2" fmla="*/ 6 w 7"/>
                  <a:gd name="T3" fmla="*/ 3 h 3"/>
                  <a:gd name="T4" fmla="*/ 6 w 7"/>
                  <a:gd name="T5" fmla="*/ 3 h 3"/>
                  <a:gd name="T6" fmla="*/ 6 w 7"/>
                  <a:gd name="T7" fmla="*/ 3 h 3"/>
                  <a:gd name="T8" fmla="*/ 7 w 7"/>
                  <a:gd name="T9" fmla="*/ 3 h 3"/>
                  <a:gd name="T10" fmla="*/ 7 w 7"/>
                  <a:gd name="T11" fmla="*/ 3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6 w 7"/>
                  <a:gd name="T27" fmla="*/ 1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0 w 7"/>
                  <a:gd name="T41" fmla="*/ 1 h 3"/>
                  <a:gd name="T42" fmla="*/ 0 w 7"/>
                  <a:gd name="T43" fmla="*/ 1 h 3"/>
                  <a:gd name="T44" fmla="*/ 0 w 7"/>
                  <a:gd name="T45" fmla="*/ 1 h 3"/>
                  <a:gd name="T46" fmla="*/ 0 w 7"/>
                  <a:gd name="T47" fmla="*/ 1 h 3"/>
                  <a:gd name="T48" fmla="*/ 0 w 7"/>
                  <a:gd name="T49" fmla="*/ 2 h 3"/>
                  <a:gd name="T50" fmla="*/ 0 w 7"/>
                  <a:gd name="T51" fmla="*/ 2 h 3"/>
                  <a:gd name="T52" fmla="*/ 0 w 7"/>
                  <a:gd name="T53" fmla="*/ 2 h 3"/>
                  <a:gd name="T54" fmla="*/ 0 w 7"/>
                  <a:gd name="T55" fmla="*/ 2 h 3"/>
                  <a:gd name="T56" fmla="*/ 0 w 7"/>
                  <a:gd name="T57" fmla="*/ 3 h 3"/>
                  <a:gd name="T58" fmla="*/ 0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6" y="3"/>
                    </a:lnTo>
                    <a:lnTo>
                      <a:pt x="7" y="3"/>
                    </a:lnTo>
                    <a:lnTo>
                      <a:pt x="7" y="2"/>
                    </a:lnTo>
                    <a:lnTo>
                      <a:pt x="7" y="1"/>
                    </a:lnTo>
                    <a:lnTo>
                      <a:pt x="6" y="1"/>
                    </a:lnTo>
                    <a:lnTo>
                      <a:pt x="6" y="0"/>
                    </a:lnTo>
                    <a:lnTo>
                      <a:pt x="1" y="0"/>
                    </a:lnTo>
                    <a:lnTo>
                      <a:pt x="1" y="1"/>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501" name="Freeform 109"/>
              <p:cNvSpPr>
                <a:spLocks/>
              </p:cNvSpPr>
              <p:nvPr/>
            </p:nvSpPr>
            <p:spPr bwMode="auto">
              <a:xfrm>
                <a:off x="4099" y="3715"/>
                <a:ext cx="7" cy="3"/>
              </a:xfrm>
              <a:custGeom>
                <a:avLst/>
                <a:gdLst>
                  <a:gd name="T0" fmla="*/ 6 w 7"/>
                  <a:gd name="T1" fmla="*/ 3 h 3"/>
                  <a:gd name="T2" fmla="*/ 6 w 7"/>
                  <a:gd name="T3" fmla="*/ 3 h 3"/>
                  <a:gd name="T4" fmla="*/ 6 w 7"/>
                  <a:gd name="T5" fmla="*/ 3 h 3"/>
                  <a:gd name="T6" fmla="*/ 7 w 7"/>
                  <a:gd name="T7" fmla="*/ 3 h 3"/>
                  <a:gd name="T8" fmla="*/ 7 w 7"/>
                  <a:gd name="T9" fmla="*/ 3 h 3"/>
                  <a:gd name="T10" fmla="*/ 7 w 7"/>
                  <a:gd name="T11" fmla="*/ 2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7 w 7"/>
                  <a:gd name="T27" fmla="*/ 0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0 w 7"/>
                  <a:gd name="T41" fmla="*/ 0 h 3"/>
                  <a:gd name="T42" fmla="*/ 0 w 7"/>
                  <a:gd name="T43" fmla="*/ 1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0 w 7"/>
                  <a:gd name="T57" fmla="*/ 3 h 3"/>
                  <a:gd name="T58" fmla="*/ 0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6" y="3"/>
                    </a:lnTo>
                    <a:lnTo>
                      <a:pt x="7" y="3"/>
                    </a:lnTo>
                    <a:lnTo>
                      <a:pt x="7" y="2"/>
                    </a:lnTo>
                    <a:lnTo>
                      <a:pt x="7" y="1"/>
                    </a:lnTo>
                    <a:lnTo>
                      <a:pt x="7" y="0"/>
                    </a:lnTo>
                    <a:lnTo>
                      <a:pt x="6" y="0"/>
                    </a:lnTo>
                    <a:lnTo>
                      <a:pt x="1" y="0"/>
                    </a:lnTo>
                    <a:lnTo>
                      <a:pt x="0" y="0"/>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502" name="Freeform 110"/>
              <p:cNvSpPr>
                <a:spLocks/>
              </p:cNvSpPr>
              <p:nvPr/>
            </p:nvSpPr>
            <p:spPr bwMode="auto">
              <a:xfrm>
                <a:off x="4107" y="3703"/>
                <a:ext cx="8" cy="3"/>
              </a:xfrm>
              <a:custGeom>
                <a:avLst/>
                <a:gdLst>
                  <a:gd name="T0" fmla="*/ 6 w 8"/>
                  <a:gd name="T1" fmla="*/ 3 h 3"/>
                  <a:gd name="T2" fmla="*/ 6 w 8"/>
                  <a:gd name="T3" fmla="*/ 3 h 3"/>
                  <a:gd name="T4" fmla="*/ 7 w 8"/>
                  <a:gd name="T5" fmla="*/ 3 h 3"/>
                  <a:gd name="T6" fmla="*/ 7 w 8"/>
                  <a:gd name="T7" fmla="*/ 3 h 3"/>
                  <a:gd name="T8" fmla="*/ 7 w 8"/>
                  <a:gd name="T9" fmla="*/ 3 h 3"/>
                  <a:gd name="T10" fmla="*/ 7 w 8"/>
                  <a:gd name="T11" fmla="*/ 3 h 3"/>
                  <a:gd name="T12" fmla="*/ 7 w 8"/>
                  <a:gd name="T13" fmla="*/ 2 h 3"/>
                  <a:gd name="T14" fmla="*/ 8 w 8"/>
                  <a:gd name="T15" fmla="*/ 2 h 3"/>
                  <a:gd name="T16" fmla="*/ 8 w 8"/>
                  <a:gd name="T17" fmla="*/ 2 h 3"/>
                  <a:gd name="T18" fmla="*/ 8 w 8"/>
                  <a:gd name="T19" fmla="*/ 1 h 3"/>
                  <a:gd name="T20" fmla="*/ 7 w 8"/>
                  <a:gd name="T21" fmla="*/ 1 h 3"/>
                  <a:gd name="T22" fmla="*/ 7 w 8"/>
                  <a:gd name="T23" fmla="*/ 1 h 3"/>
                  <a:gd name="T24" fmla="*/ 7 w 8"/>
                  <a:gd name="T25" fmla="*/ 1 h 3"/>
                  <a:gd name="T26" fmla="*/ 7 w 8"/>
                  <a:gd name="T27" fmla="*/ 0 h 3"/>
                  <a:gd name="T28" fmla="*/ 7 w 8"/>
                  <a:gd name="T29" fmla="*/ 0 h 3"/>
                  <a:gd name="T30" fmla="*/ 6 w 8"/>
                  <a:gd name="T31" fmla="*/ 0 h 3"/>
                  <a:gd name="T32" fmla="*/ 6 w 8"/>
                  <a:gd name="T33" fmla="*/ 0 h 3"/>
                  <a:gd name="T34" fmla="*/ 2 w 8"/>
                  <a:gd name="T35" fmla="*/ 0 h 3"/>
                  <a:gd name="T36" fmla="*/ 1 w 8"/>
                  <a:gd name="T37" fmla="*/ 0 h 3"/>
                  <a:gd name="T38" fmla="*/ 1 w 8"/>
                  <a:gd name="T39" fmla="*/ 0 h 3"/>
                  <a:gd name="T40" fmla="*/ 1 w 8"/>
                  <a:gd name="T41" fmla="*/ 1 h 3"/>
                  <a:gd name="T42" fmla="*/ 1 w 8"/>
                  <a:gd name="T43" fmla="*/ 1 h 3"/>
                  <a:gd name="T44" fmla="*/ 1 w 8"/>
                  <a:gd name="T45" fmla="*/ 1 h 3"/>
                  <a:gd name="T46" fmla="*/ 0 w 8"/>
                  <a:gd name="T47" fmla="*/ 1 h 3"/>
                  <a:gd name="T48" fmla="*/ 0 w 8"/>
                  <a:gd name="T49" fmla="*/ 2 h 3"/>
                  <a:gd name="T50" fmla="*/ 0 w 8"/>
                  <a:gd name="T51" fmla="*/ 2 h 3"/>
                  <a:gd name="T52" fmla="*/ 0 w 8"/>
                  <a:gd name="T53" fmla="*/ 2 h 3"/>
                  <a:gd name="T54" fmla="*/ 1 w 8"/>
                  <a:gd name="T55" fmla="*/ 2 h 3"/>
                  <a:gd name="T56" fmla="*/ 1 w 8"/>
                  <a:gd name="T57" fmla="*/ 3 h 3"/>
                  <a:gd name="T58" fmla="*/ 1 w 8"/>
                  <a:gd name="T59" fmla="*/ 3 h 3"/>
                  <a:gd name="T60" fmla="*/ 1 w 8"/>
                  <a:gd name="T61" fmla="*/ 3 h 3"/>
                  <a:gd name="T62" fmla="*/ 1 w 8"/>
                  <a:gd name="T63" fmla="*/ 3 h 3"/>
                  <a:gd name="T64" fmla="*/ 2 w 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3"/>
                  <a:gd name="T101" fmla="*/ 8 w 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3">
                    <a:moveTo>
                      <a:pt x="2" y="3"/>
                    </a:moveTo>
                    <a:lnTo>
                      <a:pt x="6" y="3"/>
                    </a:lnTo>
                    <a:lnTo>
                      <a:pt x="7" y="3"/>
                    </a:lnTo>
                    <a:lnTo>
                      <a:pt x="7" y="2"/>
                    </a:lnTo>
                    <a:lnTo>
                      <a:pt x="8" y="2"/>
                    </a:lnTo>
                    <a:lnTo>
                      <a:pt x="8" y="1"/>
                    </a:lnTo>
                    <a:lnTo>
                      <a:pt x="7" y="1"/>
                    </a:lnTo>
                    <a:lnTo>
                      <a:pt x="7" y="0"/>
                    </a:lnTo>
                    <a:lnTo>
                      <a:pt x="6" y="0"/>
                    </a:lnTo>
                    <a:lnTo>
                      <a:pt x="2" y="0"/>
                    </a:lnTo>
                    <a:lnTo>
                      <a:pt x="1" y="0"/>
                    </a:lnTo>
                    <a:lnTo>
                      <a:pt x="1" y="1"/>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503" name="Freeform 111"/>
              <p:cNvSpPr>
                <a:spLocks/>
              </p:cNvSpPr>
              <p:nvPr/>
            </p:nvSpPr>
            <p:spPr bwMode="auto">
              <a:xfrm>
                <a:off x="4108" y="3709"/>
                <a:ext cx="8" cy="3"/>
              </a:xfrm>
              <a:custGeom>
                <a:avLst/>
                <a:gdLst>
                  <a:gd name="T0" fmla="*/ 6 w 8"/>
                  <a:gd name="T1" fmla="*/ 3 h 3"/>
                  <a:gd name="T2" fmla="*/ 6 w 8"/>
                  <a:gd name="T3" fmla="*/ 3 h 3"/>
                  <a:gd name="T4" fmla="*/ 7 w 8"/>
                  <a:gd name="T5" fmla="*/ 3 h 3"/>
                  <a:gd name="T6" fmla="*/ 7 w 8"/>
                  <a:gd name="T7" fmla="*/ 3 h 3"/>
                  <a:gd name="T8" fmla="*/ 7 w 8"/>
                  <a:gd name="T9" fmla="*/ 3 h 3"/>
                  <a:gd name="T10" fmla="*/ 7 w 8"/>
                  <a:gd name="T11" fmla="*/ 3 h 3"/>
                  <a:gd name="T12" fmla="*/ 7 w 8"/>
                  <a:gd name="T13" fmla="*/ 2 h 3"/>
                  <a:gd name="T14" fmla="*/ 7 w 8"/>
                  <a:gd name="T15" fmla="*/ 2 h 3"/>
                  <a:gd name="T16" fmla="*/ 8 w 8"/>
                  <a:gd name="T17" fmla="*/ 2 h 3"/>
                  <a:gd name="T18" fmla="*/ 7 w 8"/>
                  <a:gd name="T19" fmla="*/ 1 h 3"/>
                  <a:gd name="T20" fmla="*/ 7 w 8"/>
                  <a:gd name="T21" fmla="*/ 1 h 3"/>
                  <a:gd name="T22" fmla="*/ 7 w 8"/>
                  <a:gd name="T23" fmla="*/ 1 h 3"/>
                  <a:gd name="T24" fmla="*/ 7 w 8"/>
                  <a:gd name="T25" fmla="*/ 1 h 3"/>
                  <a:gd name="T26" fmla="*/ 7 w 8"/>
                  <a:gd name="T27" fmla="*/ 0 h 3"/>
                  <a:gd name="T28" fmla="*/ 7 w 8"/>
                  <a:gd name="T29" fmla="*/ 0 h 3"/>
                  <a:gd name="T30" fmla="*/ 6 w 8"/>
                  <a:gd name="T31" fmla="*/ 0 h 3"/>
                  <a:gd name="T32" fmla="*/ 6 w 8"/>
                  <a:gd name="T33" fmla="*/ 0 h 3"/>
                  <a:gd name="T34" fmla="*/ 2 w 8"/>
                  <a:gd name="T35" fmla="*/ 0 h 3"/>
                  <a:gd name="T36" fmla="*/ 1 w 8"/>
                  <a:gd name="T37" fmla="*/ 0 h 3"/>
                  <a:gd name="T38" fmla="*/ 1 w 8"/>
                  <a:gd name="T39" fmla="*/ 0 h 3"/>
                  <a:gd name="T40" fmla="*/ 1 w 8"/>
                  <a:gd name="T41" fmla="*/ 1 h 3"/>
                  <a:gd name="T42" fmla="*/ 1 w 8"/>
                  <a:gd name="T43" fmla="*/ 1 h 3"/>
                  <a:gd name="T44" fmla="*/ 0 w 8"/>
                  <a:gd name="T45" fmla="*/ 1 h 3"/>
                  <a:gd name="T46" fmla="*/ 0 w 8"/>
                  <a:gd name="T47" fmla="*/ 1 h 3"/>
                  <a:gd name="T48" fmla="*/ 0 w 8"/>
                  <a:gd name="T49" fmla="*/ 2 h 3"/>
                  <a:gd name="T50" fmla="*/ 0 w 8"/>
                  <a:gd name="T51" fmla="*/ 2 h 3"/>
                  <a:gd name="T52" fmla="*/ 0 w 8"/>
                  <a:gd name="T53" fmla="*/ 2 h 3"/>
                  <a:gd name="T54" fmla="*/ 0 w 8"/>
                  <a:gd name="T55" fmla="*/ 2 h 3"/>
                  <a:gd name="T56" fmla="*/ 1 w 8"/>
                  <a:gd name="T57" fmla="*/ 3 h 3"/>
                  <a:gd name="T58" fmla="*/ 1 w 8"/>
                  <a:gd name="T59" fmla="*/ 3 h 3"/>
                  <a:gd name="T60" fmla="*/ 1 w 8"/>
                  <a:gd name="T61" fmla="*/ 3 h 3"/>
                  <a:gd name="T62" fmla="*/ 1 w 8"/>
                  <a:gd name="T63" fmla="*/ 3 h 3"/>
                  <a:gd name="T64" fmla="*/ 2 w 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3"/>
                  <a:gd name="T101" fmla="*/ 8 w 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3">
                    <a:moveTo>
                      <a:pt x="2" y="3"/>
                    </a:moveTo>
                    <a:lnTo>
                      <a:pt x="6" y="3"/>
                    </a:lnTo>
                    <a:lnTo>
                      <a:pt x="7" y="3"/>
                    </a:lnTo>
                    <a:lnTo>
                      <a:pt x="7" y="2"/>
                    </a:lnTo>
                    <a:lnTo>
                      <a:pt x="8" y="2"/>
                    </a:lnTo>
                    <a:lnTo>
                      <a:pt x="7" y="1"/>
                    </a:lnTo>
                    <a:lnTo>
                      <a:pt x="7" y="0"/>
                    </a:lnTo>
                    <a:lnTo>
                      <a:pt x="6" y="0"/>
                    </a:lnTo>
                    <a:lnTo>
                      <a:pt x="2" y="0"/>
                    </a:lnTo>
                    <a:lnTo>
                      <a:pt x="1" y="0"/>
                    </a:lnTo>
                    <a:lnTo>
                      <a:pt x="1" y="1"/>
                    </a:lnTo>
                    <a:lnTo>
                      <a:pt x="0" y="1"/>
                    </a:lnTo>
                    <a:lnTo>
                      <a:pt x="0"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504" name="Freeform 112"/>
              <p:cNvSpPr>
                <a:spLocks/>
              </p:cNvSpPr>
              <p:nvPr/>
            </p:nvSpPr>
            <p:spPr bwMode="auto">
              <a:xfrm>
                <a:off x="4109" y="3715"/>
                <a:ext cx="8" cy="3"/>
              </a:xfrm>
              <a:custGeom>
                <a:avLst/>
                <a:gdLst>
                  <a:gd name="T0" fmla="*/ 6 w 8"/>
                  <a:gd name="T1" fmla="*/ 3 h 3"/>
                  <a:gd name="T2" fmla="*/ 6 w 8"/>
                  <a:gd name="T3" fmla="*/ 3 h 3"/>
                  <a:gd name="T4" fmla="*/ 7 w 8"/>
                  <a:gd name="T5" fmla="*/ 3 h 3"/>
                  <a:gd name="T6" fmla="*/ 7 w 8"/>
                  <a:gd name="T7" fmla="*/ 3 h 3"/>
                  <a:gd name="T8" fmla="*/ 7 w 8"/>
                  <a:gd name="T9" fmla="*/ 3 h 3"/>
                  <a:gd name="T10" fmla="*/ 7 w 8"/>
                  <a:gd name="T11" fmla="*/ 2 h 3"/>
                  <a:gd name="T12" fmla="*/ 8 w 8"/>
                  <a:gd name="T13" fmla="*/ 2 h 3"/>
                  <a:gd name="T14" fmla="*/ 8 w 8"/>
                  <a:gd name="T15" fmla="*/ 2 h 3"/>
                  <a:gd name="T16" fmla="*/ 8 w 8"/>
                  <a:gd name="T17" fmla="*/ 2 h 3"/>
                  <a:gd name="T18" fmla="*/ 8 w 8"/>
                  <a:gd name="T19" fmla="*/ 1 h 3"/>
                  <a:gd name="T20" fmla="*/ 8 w 8"/>
                  <a:gd name="T21" fmla="*/ 1 h 3"/>
                  <a:gd name="T22" fmla="*/ 7 w 8"/>
                  <a:gd name="T23" fmla="*/ 1 h 3"/>
                  <a:gd name="T24" fmla="*/ 7 w 8"/>
                  <a:gd name="T25" fmla="*/ 1 h 3"/>
                  <a:gd name="T26" fmla="*/ 7 w 8"/>
                  <a:gd name="T27" fmla="*/ 0 h 3"/>
                  <a:gd name="T28" fmla="*/ 7 w 8"/>
                  <a:gd name="T29" fmla="*/ 0 h 3"/>
                  <a:gd name="T30" fmla="*/ 6 w 8"/>
                  <a:gd name="T31" fmla="*/ 0 h 3"/>
                  <a:gd name="T32" fmla="*/ 6 w 8"/>
                  <a:gd name="T33" fmla="*/ 0 h 3"/>
                  <a:gd name="T34" fmla="*/ 2 w 8"/>
                  <a:gd name="T35" fmla="*/ 0 h 3"/>
                  <a:gd name="T36" fmla="*/ 1 w 8"/>
                  <a:gd name="T37" fmla="*/ 0 h 3"/>
                  <a:gd name="T38" fmla="*/ 1 w 8"/>
                  <a:gd name="T39" fmla="*/ 0 h 3"/>
                  <a:gd name="T40" fmla="*/ 1 w 8"/>
                  <a:gd name="T41" fmla="*/ 0 h 3"/>
                  <a:gd name="T42" fmla="*/ 1 w 8"/>
                  <a:gd name="T43" fmla="*/ 1 h 3"/>
                  <a:gd name="T44" fmla="*/ 1 w 8"/>
                  <a:gd name="T45" fmla="*/ 1 h 3"/>
                  <a:gd name="T46" fmla="*/ 1 w 8"/>
                  <a:gd name="T47" fmla="*/ 1 h 3"/>
                  <a:gd name="T48" fmla="*/ 0 w 8"/>
                  <a:gd name="T49" fmla="*/ 1 h 3"/>
                  <a:gd name="T50" fmla="*/ 0 w 8"/>
                  <a:gd name="T51" fmla="*/ 2 h 3"/>
                  <a:gd name="T52" fmla="*/ 1 w 8"/>
                  <a:gd name="T53" fmla="*/ 2 h 3"/>
                  <a:gd name="T54" fmla="*/ 1 w 8"/>
                  <a:gd name="T55" fmla="*/ 2 h 3"/>
                  <a:gd name="T56" fmla="*/ 1 w 8"/>
                  <a:gd name="T57" fmla="*/ 3 h 3"/>
                  <a:gd name="T58" fmla="*/ 1 w 8"/>
                  <a:gd name="T59" fmla="*/ 3 h 3"/>
                  <a:gd name="T60" fmla="*/ 1 w 8"/>
                  <a:gd name="T61" fmla="*/ 3 h 3"/>
                  <a:gd name="T62" fmla="*/ 1 w 8"/>
                  <a:gd name="T63" fmla="*/ 3 h 3"/>
                  <a:gd name="T64" fmla="*/ 2 w 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3"/>
                  <a:gd name="T101" fmla="*/ 8 w 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3">
                    <a:moveTo>
                      <a:pt x="2" y="3"/>
                    </a:moveTo>
                    <a:lnTo>
                      <a:pt x="6" y="3"/>
                    </a:lnTo>
                    <a:lnTo>
                      <a:pt x="7" y="3"/>
                    </a:lnTo>
                    <a:lnTo>
                      <a:pt x="7" y="2"/>
                    </a:lnTo>
                    <a:lnTo>
                      <a:pt x="8" y="2"/>
                    </a:lnTo>
                    <a:lnTo>
                      <a:pt x="8" y="1"/>
                    </a:lnTo>
                    <a:lnTo>
                      <a:pt x="7" y="1"/>
                    </a:lnTo>
                    <a:lnTo>
                      <a:pt x="7" y="0"/>
                    </a:lnTo>
                    <a:lnTo>
                      <a:pt x="6" y="0"/>
                    </a:lnTo>
                    <a:lnTo>
                      <a:pt x="2" y="0"/>
                    </a:lnTo>
                    <a:lnTo>
                      <a:pt x="1" y="0"/>
                    </a:lnTo>
                    <a:lnTo>
                      <a:pt x="1" y="1"/>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505" name="Freeform 113"/>
              <p:cNvSpPr>
                <a:spLocks/>
              </p:cNvSpPr>
              <p:nvPr/>
            </p:nvSpPr>
            <p:spPr bwMode="auto">
              <a:xfrm>
                <a:off x="3954" y="3687"/>
                <a:ext cx="141" cy="3"/>
              </a:xfrm>
              <a:custGeom>
                <a:avLst/>
                <a:gdLst>
                  <a:gd name="T0" fmla="*/ 140 w 141"/>
                  <a:gd name="T1" fmla="*/ 3 h 3"/>
                  <a:gd name="T2" fmla="*/ 140 w 141"/>
                  <a:gd name="T3" fmla="*/ 3 h 3"/>
                  <a:gd name="T4" fmla="*/ 140 w 141"/>
                  <a:gd name="T5" fmla="*/ 3 h 3"/>
                  <a:gd name="T6" fmla="*/ 140 w 141"/>
                  <a:gd name="T7" fmla="*/ 2 h 3"/>
                  <a:gd name="T8" fmla="*/ 141 w 141"/>
                  <a:gd name="T9" fmla="*/ 2 h 3"/>
                  <a:gd name="T10" fmla="*/ 141 w 141"/>
                  <a:gd name="T11" fmla="*/ 2 h 3"/>
                  <a:gd name="T12" fmla="*/ 141 w 141"/>
                  <a:gd name="T13" fmla="*/ 2 h 3"/>
                  <a:gd name="T14" fmla="*/ 141 w 141"/>
                  <a:gd name="T15" fmla="*/ 2 h 3"/>
                  <a:gd name="T16" fmla="*/ 141 w 141"/>
                  <a:gd name="T17" fmla="*/ 1 h 3"/>
                  <a:gd name="T18" fmla="*/ 141 w 141"/>
                  <a:gd name="T19" fmla="*/ 1 h 3"/>
                  <a:gd name="T20" fmla="*/ 141 w 141"/>
                  <a:gd name="T21" fmla="*/ 1 h 3"/>
                  <a:gd name="T22" fmla="*/ 141 w 141"/>
                  <a:gd name="T23" fmla="*/ 0 h 3"/>
                  <a:gd name="T24" fmla="*/ 141 w 141"/>
                  <a:gd name="T25" fmla="*/ 0 h 3"/>
                  <a:gd name="T26" fmla="*/ 140 w 141"/>
                  <a:gd name="T27" fmla="*/ 0 h 3"/>
                  <a:gd name="T28" fmla="*/ 140 w 141"/>
                  <a:gd name="T29" fmla="*/ 0 h 3"/>
                  <a:gd name="T30" fmla="*/ 140 w 141"/>
                  <a:gd name="T31" fmla="*/ 0 h 3"/>
                  <a:gd name="T32" fmla="*/ 140 w 141"/>
                  <a:gd name="T33" fmla="*/ 0 h 3"/>
                  <a:gd name="T34" fmla="*/ 2 w 141"/>
                  <a:gd name="T35" fmla="*/ 0 h 3"/>
                  <a:gd name="T36" fmla="*/ 1 w 141"/>
                  <a:gd name="T37" fmla="*/ 0 h 3"/>
                  <a:gd name="T38" fmla="*/ 1 w 141"/>
                  <a:gd name="T39" fmla="*/ 0 h 3"/>
                  <a:gd name="T40" fmla="*/ 1 w 141"/>
                  <a:gd name="T41" fmla="*/ 0 h 3"/>
                  <a:gd name="T42" fmla="*/ 1 w 141"/>
                  <a:gd name="T43" fmla="*/ 0 h 3"/>
                  <a:gd name="T44" fmla="*/ 0 w 141"/>
                  <a:gd name="T45" fmla="*/ 1 h 3"/>
                  <a:gd name="T46" fmla="*/ 0 w 141"/>
                  <a:gd name="T47" fmla="*/ 1 h 3"/>
                  <a:gd name="T48" fmla="*/ 0 w 141"/>
                  <a:gd name="T49" fmla="*/ 1 h 3"/>
                  <a:gd name="T50" fmla="*/ 0 w 141"/>
                  <a:gd name="T51" fmla="*/ 1 h 3"/>
                  <a:gd name="T52" fmla="*/ 0 w 141"/>
                  <a:gd name="T53" fmla="*/ 2 h 3"/>
                  <a:gd name="T54" fmla="*/ 0 w 141"/>
                  <a:gd name="T55" fmla="*/ 2 h 3"/>
                  <a:gd name="T56" fmla="*/ 1 w 141"/>
                  <a:gd name="T57" fmla="*/ 2 h 3"/>
                  <a:gd name="T58" fmla="*/ 1 w 141"/>
                  <a:gd name="T59" fmla="*/ 2 h 3"/>
                  <a:gd name="T60" fmla="*/ 1 w 141"/>
                  <a:gd name="T61" fmla="*/ 3 h 3"/>
                  <a:gd name="T62" fmla="*/ 1 w 141"/>
                  <a:gd name="T63" fmla="*/ 3 h 3"/>
                  <a:gd name="T64" fmla="*/ 2 w 141"/>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1"/>
                  <a:gd name="T100" fmla="*/ 0 h 3"/>
                  <a:gd name="T101" fmla="*/ 141 w 141"/>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1" h="3">
                    <a:moveTo>
                      <a:pt x="2" y="3"/>
                    </a:moveTo>
                    <a:lnTo>
                      <a:pt x="140" y="3"/>
                    </a:lnTo>
                    <a:lnTo>
                      <a:pt x="140" y="2"/>
                    </a:lnTo>
                    <a:lnTo>
                      <a:pt x="141" y="2"/>
                    </a:lnTo>
                    <a:lnTo>
                      <a:pt x="141" y="1"/>
                    </a:lnTo>
                    <a:lnTo>
                      <a:pt x="141" y="0"/>
                    </a:lnTo>
                    <a:lnTo>
                      <a:pt x="140" y="0"/>
                    </a:lnTo>
                    <a:lnTo>
                      <a:pt x="2" y="0"/>
                    </a:lnTo>
                    <a:lnTo>
                      <a:pt x="1" y="0"/>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506" name="Freeform 114"/>
              <p:cNvSpPr>
                <a:spLocks/>
              </p:cNvSpPr>
              <p:nvPr/>
            </p:nvSpPr>
            <p:spPr bwMode="auto">
              <a:xfrm>
                <a:off x="3928" y="3724"/>
                <a:ext cx="191" cy="3"/>
              </a:xfrm>
              <a:custGeom>
                <a:avLst/>
                <a:gdLst>
                  <a:gd name="T0" fmla="*/ 190 w 191"/>
                  <a:gd name="T1" fmla="*/ 3 h 3"/>
                  <a:gd name="T2" fmla="*/ 190 w 191"/>
                  <a:gd name="T3" fmla="*/ 3 h 3"/>
                  <a:gd name="T4" fmla="*/ 191 w 191"/>
                  <a:gd name="T5" fmla="*/ 3 h 3"/>
                  <a:gd name="T6" fmla="*/ 191 w 191"/>
                  <a:gd name="T7" fmla="*/ 3 h 3"/>
                  <a:gd name="T8" fmla="*/ 191 w 191"/>
                  <a:gd name="T9" fmla="*/ 3 h 3"/>
                  <a:gd name="T10" fmla="*/ 191 w 191"/>
                  <a:gd name="T11" fmla="*/ 2 h 3"/>
                  <a:gd name="T12" fmla="*/ 191 w 191"/>
                  <a:gd name="T13" fmla="*/ 2 h 3"/>
                  <a:gd name="T14" fmla="*/ 191 w 191"/>
                  <a:gd name="T15" fmla="*/ 2 h 3"/>
                  <a:gd name="T16" fmla="*/ 191 w 191"/>
                  <a:gd name="T17" fmla="*/ 2 h 3"/>
                  <a:gd name="T18" fmla="*/ 191 w 191"/>
                  <a:gd name="T19" fmla="*/ 1 h 3"/>
                  <a:gd name="T20" fmla="*/ 191 w 191"/>
                  <a:gd name="T21" fmla="*/ 1 h 3"/>
                  <a:gd name="T22" fmla="*/ 191 w 191"/>
                  <a:gd name="T23" fmla="*/ 1 h 3"/>
                  <a:gd name="T24" fmla="*/ 191 w 191"/>
                  <a:gd name="T25" fmla="*/ 1 h 3"/>
                  <a:gd name="T26" fmla="*/ 191 w 191"/>
                  <a:gd name="T27" fmla="*/ 1 h 3"/>
                  <a:gd name="T28" fmla="*/ 190 w 191"/>
                  <a:gd name="T29" fmla="*/ 1 h 3"/>
                  <a:gd name="T30" fmla="*/ 190 w 191"/>
                  <a:gd name="T31" fmla="*/ 0 h 3"/>
                  <a:gd name="T32" fmla="*/ 190 w 191"/>
                  <a:gd name="T33" fmla="*/ 0 h 3"/>
                  <a:gd name="T34" fmla="*/ 2 w 191"/>
                  <a:gd name="T35" fmla="*/ 0 h 3"/>
                  <a:gd name="T36" fmla="*/ 1 w 191"/>
                  <a:gd name="T37" fmla="*/ 0 h 3"/>
                  <a:gd name="T38" fmla="*/ 1 w 191"/>
                  <a:gd name="T39" fmla="*/ 1 h 3"/>
                  <a:gd name="T40" fmla="*/ 1 w 191"/>
                  <a:gd name="T41" fmla="*/ 1 h 3"/>
                  <a:gd name="T42" fmla="*/ 1 w 191"/>
                  <a:gd name="T43" fmla="*/ 1 h 3"/>
                  <a:gd name="T44" fmla="*/ 0 w 191"/>
                  <a:gd name="T45" fmla="*/ 1 h 3"/>
                  <a:gd name="T46" fmla="*/ 0 w 191"/>
                  <a:gd name="T47" fmla="*/ 1 h 3"/>
                  <a:gd name="T48" fmla="*/ 0 w 191"/>
                  <a:gd name="T49" fmla="*/ 2 h 3"/>
                  <a:gd name="T50" fmla="*/ 0 w 191"/>
                  <a:gd name="T51" fmla="*/ 2 h 3"/>
                  <a:gd name="T52" fmla="*/ 0 w 191"/>
                  <a:gd name="T53" fmla="*/ 2 h 3"/>
                  <a:gd name="T54" fmla="*/ 0 w 191"/>
                  <a:gd name="T55" fmla="*/ 2 h 3"/>
                  <a:gd name="T56" fmla="*/ 1 w 191"/>
                  <a:gd name="T57" fmla="*/ 2 h 3"/>
                  <a:gd name="T58" fmla="*/ 1 w 191"/>
                  <a:gd name="T59" fmla="*/ 3 h 3"/>
                  <a:gd name="T60" fmla="*/ 1 w 191"/>
                  <a:gd name="T61" fmla="*/ 3 h 3"/>
                  <a:gd name="T62" fmla="*/ 1 w 191"/>
                  <a:gd name="T63" fmla="*/ 3 h 3"/>
                  <a:gd name="T64" fmla="*/ 1 w 191"/>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1"/>
                  <a:gd name="T100" fmla="*/ 0 h 3"/>
                  <a:gd name="T101" fmla="*/ 191 w 191"/>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1" h="3">
                    <a:moveTo>
                      <a:pt x="2" y="3"/>
                    </a:moveTo>
                    <a:lnTo>
                      <a:pt x="190" y="3"/>
                    </a:lnTo>
                    <a:lnTo>
                      <a:pt x="191" y="3"/>
                    </a:lnTo>
                    <a:lnTo>
                      <a:pt x="191" y="2"/>
                    </a:lnTo>
                    <a:lnTo>
                      <a:pt x="191" y="1"/>
                    </a:lnTo>
                    <a:lnTo>
                      <a:pt x="190" y="1"/>
                    </a:lnTo>
                    <a:lnTo>
                      <a:pt x="190" y="0"/>
                    </a:lnTo>
                    <a:lnTo>
                      <a:pt x="2" y="0"/>
                    </a:lnTo>
                    <a:lnTo>
                      <a:pt x="1" y="0"/>
                    </a:lnTo>
                    <a:lnTo>
                      <a:pt x="1" y="1"/>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507" name="Freeform 115"/>
              <p:cNvSpPr>
                <a:spLocks/>
              </p:cNvSpPr>
              <p:nvPr/>
            </p:nvSpPr>
            <p:spPr bwMode="auto">
              <a:xfrm>
                <a:off x="4010" y="3743"/>
                <a:ext cx="31" cy="13"/>
              </a:xfrm>
              <a:custGeom>
                <a:avLst/>
                <a:gdLst>
                  <a:gd name="T0" fmla="*/ 14 w 31"/>
                  <a:gd name="T1" fmla="*/ 0 h 13"/>
                  <a:gd name="T2" fmla="*/ 12 w 31"/>
                  <a:gd name="T3" fmla="*/ 0 h 13"/>
                  <a:gd name="T4" fmla="*/ 10 w 31"/>
                  <a:gd name="T5" fmla="*/ 0 h 13"/>
                  <a:gd name="T6" fmla="*/ 8 w 31"/>
                  <a:gd name="T7" fmla="*/ 1 h 13"/>
                  <a:gd name="T8" fmla="*/ 6 w 31"/>
                  <a:gd name="T9" fmla="*/ 1 h 13"/>
                  <a:gd name="T10" fmla="*/ 4 w 31"/>
                  <a:gd name="T11" fmla="*/ 2 h 13"/>
                  <a:gd name="T12" fmla="*/ 3 w 31"/>
                  <a:gd name="T13" fmla="*/ 3 h 13"/>
                  <a:gd name="T14" fmla="*/ 2 w 31"/>
                  <a:gd name="T15" fmla="*/ 4 h 13"/>
                  <a:gd name="T16" fmla="*/ 1 w 31"/>
                  <a:gd name="T17" fmla="*/ 5 h 13"/>
                  <a:gd name="T18" fmla="*/ 0 w 31"/>
                  <a:gd name="T19" fmla="*/ 6 h 13"/>
                  <a:gd name="T20" fmla="*/ 0 w 31"/>
                  <a:gd name="T21" fmla="*/ 7 h 13"/>
                  <a:gd name="T22" fmla="*/ 0 w 31"/>
                  <a:gd name="T23" fmla="*/ 8 h 13"/>
                  <a:gd name="T24" fmla="*/ 1 w 31"/>
                  <a:gd name="T25" fmla="*/ 9 h 13"/>
                  <a:gd name="T26" fmla="*/ 2 w 31"/>
                  <a:gd name="T27" fmla="*/ 9 h 13"/>
                  <a:gd name="T28" fmla="*/ 3 w 31"/>
                  <a:gd name="T29" fmla="*/ 10 h 13"/>
                  <a:gd name="T30" fmla="*/ 4 w 31"/>
                  <a:gd name="T31" fmla="*/ 11 h 13"/>
                  <a:gd name="T32" fmla="*/ 6 w 31"/>
                  <a:gd name="T33" fmla="*/ 12 h 13"/>
                  <a:gd name="T34" fmla="*/ 8 w 31"/>
                  <a:gd name="T35" fmla="*/ 12 h 13"/>
                  <a:gd name="T36" fmla="*/ 10 w 31"/>
                  <a:gd name="T37" fmla="*/ 13 h 13"/>
                  <a:gd name="T38" fmla="*/ 12 w 31"/>
                  <a:gd name="T39" fmla="*/ 13 h 13"/>
                  <a:gd name="T40" fmla="*/ 14 w 31"/>
                  <a:gd name="T41" fmla="*/ 13 h 13"/>
                  <a:gd name="T42" fmla="*/ 17 w 31"/>
                  <a:gd name="T43" fmla="*/ 13 h 13"/>
                  <a:gd name="T44" fmla="*/ 19 w 31"/>
                  <a:gd name="T45" fmla="*/ 13 h 13"/>
                  <a:gd name="T46" fmla="*/ 21 w 31"/>
                  <a:gd name="T47" fmla="*/ 13 h 13"/>
                  <a:gd name="T48" fmla="*/ 23 w 31"/>
                  <a:gd name="T49" fmla="*/ 12 h 13"/>
                  <a:gd name="T50" fmla="*/ 25 w 31"/>
                  <a:gd name="T51" fmla="*/ 12 h 13"/>
                  <a:gd name="T52" fmla="*/ 27 w 31"/>
                  <a:gd name="T53" fmla="*/ 11 h 13"/>
                  <a:gd name="T54" fmla="*/ 28 w 31"/>
                  <a:gd name="T55" fmla="*/ 11 h 13"/>
                  <a:gd name="T56" fmla="*/ 30 w 31"/>
                  <a:gd name="T57" fmla="*/ 10 h 13"/>
                  <a:gd name="T58" fmla="*/ 30 w 31"/>
                  <a:gd name="T59" fmla="*/ 9 h 13"/>
                  <a:gd name="T60" fmla="*/ 31 w 31"/>
                  <a:gd name="T61" fmla="*/ 8 h 13"/>
                  <a:gd name="T62" fmla="*/ 31 w 31"/>
                  <a:gd name="T63" fmla="*/ 7 h 13"/>
                  <a:gd name="T64" fmla="*/ 31 w 31"/>
                  <a:gd name="T65" fmla="*/ 6 h 13"/>
                  <a:gd name="T66" fmla="*/ 31 w 31"/>
                  <a:gd name="T67" fmla="*/ 5 h 13"/>
                  <a:gd name="T68" fmla="*/ 30 w 31"/>
                  <a:gd name="T69" fmla="*/ 4 h 13"/>
                  <a:gd name="T70" fmla="*/ 29 w 31"/>
                  <a:gd name="T71" fmla="*/ 3 h 13"/>
                  <a:gd name="T72" fmla="*/ 28 w 31"/>
                  <a:gd name="T73" fmla="*/ 2 h 13"/>
                  <a:gd name="T74" fmla="*/ 26 w 31"/>
                  <a:gd name="T75" fmla="*/ 2 h 13"/>
                  <a:gd name="T76" fmla="*/ 24 w 31"/>
                  <a:gd name="T77" fmla="*/ 1 h 13"/>
                  <a:gd name="T78" fmla="*/ 23 w 31"/>
                  <a:gd name="T79" fmla="*/ 1 h 13"/>
                  <a:gd name="T80" fmla="*/ 20 w 31"/>
                  <a:gd name="T81" fmla="*/ 0 h 13"/>
                  <a:gd name="T82" fmla="*/ 18 w 31"/>
                  <a:gd name="T83" fmla="*/ 0 h 13"/>
                  <a:gd name="T84" fmla="*/ 16 w 31"/>
                  <a:gd name="T85" fmla="*/ 0 h 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13"/>
                  <a:gd name="T131" fmla="*/ 31 w 31"/>
                  <a:gd name="T132" fmla="*/ 13 h 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13">
                    <a:moveTo>
                      <a:pt x="16" y="0"/>
                    </a:moveTo>
                    <a:lnTo>
                      <a:pt x="15" y="0"/>
                    </a:lnTo>
                    <a:lnTo>
                      <a:pt x="14" y="0"/>
                    </a:lnTo>
                    <a:lnTo>
                      <a:pt x="13" y="0"/>
                    </a:lnTo>
                    <a:lnTo>
                      <a:pt x="12" y="0"/>
                    </a:lnTo>
                    <a:lnTo>
                      <a:pt x="11" y="0"/>
                    </a:lnTo>
                    <a:lnTo>
                      <a:pt x="10" y="0"/>
                    </a:lnTo>
                    <a:lnTo>
                      <a:pt x="9" y="1"/>
                    </a:lnTo>
                    <a:lnTo>
                      <a:pt x="8" y="1"/>
                    </a:lnTo>
                    <a:lnTo>
                      <a:pt x="7" y="1"/>
                    </a:lnTo>
                    <a:lnTo>
                      <a:pt x="6" y="1"/>
                    </a:lnTo>
                    <a:lnTo>
                      <a:pt x="5" y="2"/>
                    </a:lnTo>
                    <a:lnTo>
                      <a:pt x="4" y="2"/>
                    </a:lnTo>
                    <a:lnTo>
                      <a:pt x="3" y="3"/>
                    </a:lnTo>
                    <a:lnTo>
                      <a:pt x="2" y="3"/>
                    </a:lnTo>
                    <a:lnTo>
                      <a:pt x="2" y="4"/>
                    </a:lnTo>
                    <a:lnTo>
                      <a:pt x="1" y="4"/>
                    </a:lnTo>
                    <a:lnTo>
                      <a:pt x="1" y="5"/>
                    </a:lnTo>
                    <a:lnTo>
                      <a:pt x="0" y="5"/>
                    </a:lnTo>
                    <a:lnTo>
                      <a:pt x="0" y="6"/>
                    </a:lnTo>
                    <a:lnTo>
                      <a:pt x="0" y="7"/>
                    </a:lnTo>
                    <a:lnTo>
                      <a:pt x="0" y="8"/>
                    </a:lnTo>
                    <a:lnTo>
                      <a:pt x="1" y="9"/>
                    </a:lnTo>
                    <a:lnTo>
                      <a:pt x="2" y="9"/>
                    </a:lnTo>
                    <a:lnTo>
                      <a:pt x="2" y="10"/>
                    </a:lnTo>
                    <a:lnTo>
                      <a:pt x="3" y="10"/>
                    </a:lnTo>
                    <a:lnTo>
                      <a:pt x="3" y="11"/>
                    </a:lnTo>
                    <a:lnTo>
                      <a:pt x="4" y="11"/>
                    </a:lnTo>
                    <a:lnTo>
                      <a:pt x="5" y="11"/>
                    </a:lnTo>
                    <a:lnTo>
                      <a:pt x="5" y="12"/>
                    </a:lnTo>
                    <a:lnTo>
                      <a:pt x="6" y="12"/>
                    </a:lnTo>
                    <a:lnTo>
                      <a:pt x="7" y="12"/>
                    </a:lnTo>
                    <a:lnTo>
                      <a:pt x="8" y="12"/>
                    </a:lnTo>
                    <a:lnTo>
                      <a:pt x="9" y="13"/>
                    </a:lnTo>
                    <a:lnTo>
                      <a:pt x="10" y="13"/>
                    </a:lnTo>
                    <a:lnTo>
                      <a:pt x="11" y="13"/>
                    </a:lnTo>
                    <a:lnTo>
                      <a:pt x="12" y="13"/>
                    </a:lnTo>
                    <a:lnTo>
                      <a:pt x="13" y="13"/>
                    </a:lnTo>
                    <a:lnTo>
                      <a:pt x="14" y="13"/>
                    </a:lnTo>
                    <a:lnTo>
                      <a:pt x="15" y="13"/>
                    </a:lnTo>
                    <a:lnTo>
                      <a:pt x="16" y="13"/>
                    </a:lnTo>
                    <a:lnTo>
                      <a:pt x="17" y="13"/>
                    </a:lnTo>
                    <a:lnTo>
                      <a:pt x="18" y="13"/>
                    </a:lnTo>
                    <a:lnTo>
                      <a:pt x="19" y="13"/>
                    </a:lnTo>
                    <a:lnTo>
                      <a:pt x="20" y="13"/>
                    </a:lnTo>
                    <a:lnTo>
                      <a:pt x="21" y="13"/>
                    </a:lnTo>
                    <a:lnTo>
                      <a:pt x="22" y="13"/>
                    </a:lnTo>
                    <a:lnTo>
                      <a:pt x="23" y="13"/>
                    </a:lnTo>
                    <a:lnTo>
                      <a:pt x="23" y="12"/>
                    </a:lnTo>
                    <a:lnTo>
                      <a:pt x="24" y="12"/>
                    </a:lnTo>
                    <a:lnTo>
                      <a:pt x="25" y="12"/>
                    </a:lnTo>
                    <a:lnTo>
                      <a:pt x="26" y="12"/>
                    </a:lnTo>
                    <a:lnTo>
                      <a:pt x="27" y="11"/>
                    </a:lnTo>
                    <a:lnTo>
                      <a:pt x="28" y="11"/>
                    </a:lnTo>
                    <a:lnTo>
                      <a:pt x="29" y="10"/>
                    </a:lnTo>
                    <a:lnTo>
                      <a:pt x="30" y="10"/>
                    </a:lnTo>
                    <a:lnTo>
                      <a:pt x="30" y="9"/>
                    </a:lnTo>
                    <a:lnTo>
                      <a:pt x="31" y="9"/>
                    </a:lnTo>
                    <a:lnTo>
                      <a:pt x="31" y="8"/>
                    </a:lnTo>
                    <a:lnTo>
                      <a:pt x="31" y="7"/>
                    </a:lnTo>
                    <a:lnTo>
                      <a:pt x="31" y="6"/>
                    </a:lnTo>
                    <a:lnTo>
                      <a:pt x="31" y="5"/>
                    </a:lnTo>
                    <a:lnTo>
                      <a:pt x="30" y="4"/>
                    </a:lnTo>
                    <a:lnTo>
                      <a:pt x="30" y="3"/>
                    </a:lnTo>
                    <a:lnTo>
                      <a:pt x="29" y="3"/>
                    </a:lnTo>
                    <a:lnTo>
                      <a:pt x="28" y="3"/>
                    </a:lnTo>
                    <a:lnTo>
                      <a:pt x="28" y="2"/>
                    </a:lnTo>
                    <a:lnTo>
                      <a:pt x="27" y="2"/>
                    </a:lnTo>
                    <a:lnTo>
                      <a:pt x="26" y="2"/>
                    </a:lnTo>
                    <a:lnTo>
                      <a:pt x="26" y="1"/>
                    </a:lnTo>
                    <a:lnTo>
                      <a:pt x="25" y="1"/>
                    </a:lnTo>
                    <a:lnTo>
                      <a:pt x="24" y="1"/>
                    </a:lnTo>
                    <a:lnTo>
                      <a:pt x="23" y="1"/>
                    </a:lnTo>
                    <a:lnTo>
                      <a:pt x="22" y="0"/>
                    </a:lnTo>
                    <a:lnTo>
                      <a:pt x="21" y="0"/>
                    </a:lnTo>
                    <a:lnTo>
                      <a:pt x="20" y="0"/>
                    </a:lnTo>
                    <a:lnTo>
                      <a:pt x="19" y="0"/>
                    </a:lnTo>
                    <a:lnTo>
                      <a:pt x="18" y="0"/>
                    </a:lnTo>
                    <a:lnTo>
                      <a:pt x="17" y="0"/>
                    </a:lnTo>
                    <a:lnTo>
                      <a:pt x="16" y="0"/>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508" name="Freeform 116"/>
              <p:cNvSpPr>
                <a:spLocks/>
              </p:cNvSpPr>
              <p:nvPr/>
            </p:nvSpPr>
            <p:spPr bwMode="auto">
              <a:xfrm>
                <a:off x="3989" y="3736"/>
                <a:ext cx="75" cy="8"/>
              </a:xfrm>
              <a:custGeom>
                <a:avLst/>
                <a:gdLst>
                  <a:gd name="T0" fmla="*/ 54 w 75"/>
                  <a:gd name="T1" fmla="*/ 4 h 8"/>
                  <a:gd name="T2" fmla="*/ 49 w 75"/>
                  <a:gd name="T3" fmla="*/ 2 h 8"/>
                  <a:gd name="T4" fmla="*/ 44 w 75"/>
                  <a:gd name="T5" fmla="*/ 1 h 8"/>
                  <a:gd name="T6" fmla="*/ 40 w 75"/>
                  <a:gd name="T7" fmla="*/ 0 h 8"/>
                  <a:gd name="T8" fmla="*/ 35 w 75"/>
                  <a:gd name="T9" fmla="*/ 0 h 8"/>
                  <a:gd name="T10" fmla="*/ 31 w 75"/>
                  <a:gd name="T11" fmla="*/ 0 h 8"/>
                  <a:gd name="T12" fmla="*/ 28 w 75"/>
                  <a:gd name="T13" fmla="*/ 1 h 8"/>
                  <a:gd name="T14" fmla="*/ 24 w 75"/>
                  <a:gd name="T15" fmla="*/ 2 h 8"/>
                  <a:gd name="T16" fmla="*/ 22 w 75"/>
                  <a:gd name="T17" fmla="*/ 2 h 8"/>
                  <a:gd name="T18" fmla="*/ 20 w 75"/>
                  <a:gd name="T19" fmla="*/ 3 h 8"/>
                  <a:gd name="T20" fmla="*/ 1 w 75"/>
                  <a:gd name="T21" fmla="*/ 4 h 8"/>
                  <a:gd name="T22" fmla="*/ 1 w 75"/>
                  <a:gd name="T23" fmla="*/ 4 h 8"/>
                  <a:gd name="T24" fmla="*/ 1 w 75"/>
                  <a:gd name="T25" fmla="*/ 4 h 8"/>
                  <a:gd name="T26" fmla="*/ 0 w 75"/>
                  <a:gd name="T27" fmla="*/ 5 h 8"/>
                  <a:gd name="T28" fmla="*/ 0 w 75"/>
                  <a:gd name="T29" fmla="*/ 5 h 8"/>
                  <a:gd name="T30" fmla="*/ 0 w 75"/>
                  <a:gd name="T31" fmla="*/ 5 h 8"/>
                  <a:gd name="T32" fmla="*/ 0 w 75"/>
                  <a:gd name="T33" fmla="*/ 6 h 8"/>
                  <a:gd name="T34" fmla="*/ 0 w 75"/>
                  <a:gd name="T35" fmla="*/ 6 h 8"/>
                  <a:gd name="T36" fmla="*/ 0 w 75"/>
                  <a:gd name="T37" fmla="*/ 7 h 8"/>
                  <a:gd name="T38" fmla="*/ 1 w 75"/>
                  <a:gd name="T39" fmla="*/ 7 h 8"/>
                  <a:gd name="T40" fmla="*/ 1 w 75"/>
                  <a:gd name="T41" fmla="*/ 7 h 8"/>
                  <a:gd name="T42" fmla="*/ 18 w 75"/>
                  <a:gd name="T43" fmla="*/ 7 h 8"/>
                  <a:gd name="T44" fmla="*/ 19 w 75"/>
                  <a:gd name="T45" fmla="*/ 7 h 8"/>
                  <a:gd name="T46" fmla="*/ 21 w 75"/>
                  <a:gd name="T47" fmla="*/ 6 h 8"/>
                  <a:gd name="T48" fmla="*/ 23 w 75"/>
                  <a:gd name="T49" fmla="*/ 5 h 8"/>
                  <a:gd name="T50" fmla="*/ 26 w 75"/>
                  <a:gd name="T51" fmla="*/ 4 h 8"/>
                  <a:gd name="T52" fmla="*/ 29 w 75"/>
                  <a:gd name="T53" fmla="*/ 4 h 8"/>
                  <a:gd name="T54" fmla="*/ 33 w 75"/>
                  <a:gd name="T55" fmla="*/ 3 h 8"/>
                  <a:gd name="T56" fmla="*/ 37 w 75"/>
                  <a:gd name="T57" fmla="*/ 3 h 8"/>
                  <a:gd name="T58" fmla="*/ 42 w 75"/>
                  <a:gd name="T59" fmla="*/ 3 h 8"/>
                  <a:gd name="T60" fmla="*/ 46 w 75"/>
                  <a:gd name="T61" fmla="*/ 4 h 8"/>
                  <a:gd name="T62" fmla="*/ 51 w 75"/>
                  <a:gd name="T63" fmla="*/ 6 h 8"/>
                  <a:gd name="T64" fmla="*/ 55 w 75"/>
                  <a:gd name="T65" fmla="*/ 8 h 8"/>
                  <a:gd name="T66" fmla="*/ 74 w 75"/>
                  <a:gd name="T67" fmla="*/ 8 h 8"/>
                  <a:gd name="T68" fmla="*/ 74 w 75"/>
                  <a:gd name="T69" fmla="*/ 7 h 8"/>
                  <a:gd name="T70" fmla="*/ 74 w 75"/>
                  <a:gd name="T71" fmla="*/ 7 h 8"/>
                  <a:gd name="T72" fmla="*/ 75 w 75"/>
                  <a:gd name="T73" fmla="*/ 7 h 8"/>
                  <a:gd name="T74" fmla="*/ 75 w 75"/>
                  <a:gd name="T75" fmla="*/ 7 h 8"/>
                  <a:gd name="T76" fmla="*/ 75 w 75"/>
                  <a:gd name="T77" fmla="*/ 6 h 8"/>
                  <a:gd name="T78" fmla="*/ 75 w 75"/>
                  <a:gd name="T79" fmla="*/ 6 h 8"/>
                  <a:gd name="T80" fmla="*/ 75 w 75"/>
                  <a:gd name="T81" fmla="*/ 5 h 8"/>
                  <a:gd name="T82" fmla="*/ 74 w 75"/>
                  <a:gd name="T83" fmla="*/ 5 h 8"/>
                  <a:gd name="T84" fmla="*/ 74 w 75"/>
                  <a:gd name="T85" fmla="*/ 5 h 8"/>
                  <a:gd name="T86" fmla="*/ 74 w 75"/>
                  <a:gd name="T87" fmla="*/ 5 h 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5"/>
                  <a:gd name="T133" fmla="*/ 0 h 8"/>
                  <a:gd name="T134" fmla="*/ 75 w 75"/>
                  <a:gd name="T135" fmla="*/ 8 h 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5" h="8">
                    <a:moveTo>
                      <a:pt x="73" y="5"/>
                    </a:moveTo>
                    <a:lnTo>
                      <a:pt x="56" y="5"/>
                    </a:lnTo>
                    <a:lnTo>
                      <a:pt x="54" y="4"/>
                    </a:lnTo>
                    <a:lnTo>
                      <a:pt x="52" y="3"/>
                    </a:lnTo>
                    <a:lnTo>
                      <a:pt x="51" y="2"/>
                    </a:lnTo>
                    <a:lnTo>
                      <a:pt x="49" y="2"/>
                    </a:lnTo>
                    <a:lnTo>
                      <a:pt x="47" y="1"/>
                    </a:lnTo>
                    <a:lnTo>
                      <a:pt x="46" y="1"/>
                    </a:lnTo>
                    <a:lnTo>
                      <a:pt x="44" y="1"/>
                    </a:lnTo>
                    <a:lnTo>
                      <a:pt x="43" y="0"/>
                    </a:lnTo>
                    <a:lnTo>
                      <a:pt x="41" y="0"/>
                    </a:lnTo>
                    <a:lnTo>
                      <a:pt x="40" y="0"/>
                    </a:lnTo>
                    <a:lnTo>
                      <a:pt x="38" y="0"/>
                    </a:lnTo>
                    <a:lnTo>
                      <a:pt x="37" y="0"/>
                    </a:lnTo>
                    <a:lnTo>
                      <a:pt x="35" y="0"/>
                    </a:lnTo>
                    <a:lnTo>
                      <a:pt x="34" y="0"/>
                    </a:lnTo>
                    <a:lnTo>
                      <a:pt x="33" y="0"/>
                    </a:lnTo>
                    <a:lnTo>
                      <a:pt x="31" y="0"/>
                    </a:lnTo>
                    <a:lnTo>
                      <a:pt x="30" y="0"/>
                    </a:lnTo>
                    <a:lnTo>
                      <a:pt x="29" y="1"/>
                    </a:lnTo>
                    <a:lnTo>
                      <a:pt x="28" y="1"/>
                    </a:lnTo>
                    <a:lnTo>
                      <a:pt x="27" y="1"/>
                    </a:lnTo>
                    <a:lnTo>
                      <a:pt x="25" y="1"/>
                    </a:lnTo>
                    <a:lnTo>
                      <a:pt x="24" y="2"/>
                    </a:lnTo>
                    <a:lnTo>
                      <a:pt x="23" y="2"/>
                    </a:lnTo>
                    <a:lnTo>
                      <a:pt x="22" y="2"/>
                    </a:lnTo>
                    <a:lnTo>
                      <a:pt x="21" y="3"/>
                    </a:lnTo>
                    <a:lnTo>
                      <a:pt x="20" y="3"/>
                    </a:lnTo>
                    <a:lnTo>
                      <a:pt x="19" y="4"/>
                    </a:lnTo>
                    <a:lnTo>
                      <a:pt x="18" y="4"/>
                    </a:lnTo>
                    <a:lnTo>
                      <a:pt x="1" y="4"/>
                    </a:lnTo>
                    <a:lnTo>
                      <a:pt x="0" y="4"/>
                    </a:lnTo>
                    <a:lnTo>
                      <a:pt x="0" y="5"/>
                    </a:lnTo>
                    <a:lnTo>
                      <a:pt x="0" y="6"/>
                    </a:lnTo>
                    <a:lnTo>
                      <a:pt x="0" y="7"/>
                    </a:lnTo>
                    <a:lnTo>
                      <a:pt x="1" y="7"/>
                    </a:lnTo>
                    <a:lnTo>
                      <a:pt x="18" y="7"/>
                    </a:lnTo>
                    <a:lnTo>
                      <a:pt x="19" y="7"/>
                    </a:lnTo>
                    <a:lnTo>
                      <a:pt x="20" y="6"/>
                    </a:lnTo>
                    <a:lnTo>
                      <a:pt x="21" y="6"/>
                    </a:lnTo>
                    <a:lnTo>
                      <a:pt x="22" y="6"/>
                    </a:lnTo>
                    <a:lnTo>
                      <a:pt x="22" y="5"/>
                    </a:lnTo>
                    <a:lnTo>
                      <a:pt x="23" y="5"/>
                    </a:lnTo>
                    <a:lnTo>
                      <a:pt x="24" y="5"/>
                    </a:lnTo>
                    <a:lnTo>
                      <a:pt x="25" y="5"/>
                    </a:lnTo>
                    <a:lnTo>
                      <a:pt x="26" y="4"/>
                    </a:lnTo>
                    <a:lnTo>
                      <a:pt x="27" y="4"/>
                    </a:lnTo>
                    <a:lnTo>
                      <a:pt x="28" y="4"/>
                    </a:lnTo>
                    <a:lnTo>
                      <a:pt x="29" y="4"/>
                    </a:lnTo>
                    <a:lnTo>
                      <a:pt x="30" y="3"/>
                    </a:lnTo>
                    <a:lnTo>
                      <a:pt x="32" y="3"/>
                    </a:lnTo>
                    <a:lnTo>
                      <a:pt x="33" y="3"/>
                    </a:lnTo>
                    <a:lnTo>
                      <a:pt x="34" y="3"/>
                    </a:lnTo>
                    <a:lnTo>
                      <a:pt x="36" y="3"/>
                    </a:lnTo>
                    <a:lnTo>
                      <a:pt x="37" y="3"/>
                    </a:lnTo>
                    <a:lnTo>
                      <a:pt x="39" y="3"/>
                    </a:lnTo>
                    <a:lnTo>
                      <a:pt x="40" y="3"/>
                    </a:lnTo>
                    <a:lnTo>
                      <a:pt x="42" y="3"/>
                    </a:lnTo>
                    <a:lnTo>
                      <a:pt x="43" y="3"/>
                    </a:lnTo>
                    <a:lnTo>
                      <a:pt x="45" y="4"/>
                    </a:lnTo>
                    <a:lnTo>
                      <a:pt x="46" y="4"/>
                    </a:lnTo>
                    <a:lnTo>
                      <a:pt x="48" y="5"/>
                    </a:lnTo>
                    <a:lnTo>
                      <a:pt x="50" y="5"/>
                    </a:lnTo>
                    <a:lnTo>
                      <a:pt x="51" y="6"/>
                    </a:lnTo>
                    <a:lnTo>
                      <a:pt x="53" y="7"/>
                    </a:lnTo>
                    <a:lnTo>
                      <a:pt x="55" y="7"/>
                    </a:lnTo>
                    <a:lnTo>
                      <a:pt x="55" y="8"/>
                    </a:lnTo>
                    <a:lnTo>
                      <a:pt x="73" y="8"/>
                    </a:lnTo>
                    <a:lnTo>
                      <a:pt x="74" y="8"/>
                    </a:lnTo>
                    <a:lnTo>
                      <a:pt x="74" y="7"/>
                    </a:lnTo>
                    <a:lnTo>
                      <a:pt x="75" y="7"/>
                    </a:lnTo>
                    <a:lnTo>
                      <a:pt x="75" y="6"/>
                    </a:lnTo>
                    <a:lnTo>
                      <a:pt x="75" y="5"/>
                    </a:lnTo>
                    <a:lnTo>
                      <a:pt x="74" y="5"/>
                    </a:lnTo>
                    <a:lnTo>
                      <a:pt x="73" y="5"/>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509" name="Freeform 117"/>
              <p:cNvSpPr>
                <a:spLocks/>
              </p:cNvSpPr>
              <p:nvPr/>
            </p:nvSpPr>
            <p:spPr bwMode="auto">
              <a:xfrm>
                <a:off x="3926" y="3729"/>
                <a:ext cx="195" cy="10"/>
              </a:xfrm>
              <a:custGeom>
                <a:avLst/>
                <a:gdLst>
                  <a:gd name="T0" fmla="*/ 59 w 195"/>
                  <a:gd name="T1" fmla="*/ 10 h 10"/>
                  <a:gd name="T2" fmla="*/ 66 w 195"/>
                  <a:gd name="T3" fmla="*/ 7 h 10"/>
                  <a:gd name="T4" fmla="*/ 78 w 195"/>
                  <a:gd name="T5" fmla="*/ 5 h 10"/>
                  <a:gd name="T6" fmla="*/ 89 w 195"/>
                  <a:gd name="T7" fmla="*/ 3 h 10"/>
                  <a:gd name="T8" fmla="*/ 99 w 195"/>
                  <a:gd name="T9" fmla="*/ 3 h 10"/>
                  <a:gd name="T10" fmla="*/ 109 w 195"/>
                  <a:gd name="T11" fmla="*/ 3 h 10"/>
                  <a:gd name="T12" fmla="*/ 118 w 195"/>
                  <a:gd name="T13" fmla="*/ 4 h 10"/>
                  <a:gd name="T14" fmla="*/ 126 w 195"/>
                  <a:gd name="T15" fmla="*/ 6 h 10"/>
                  <a:gd name="T16" fmla="*/ 133 w 195"/>
                  <a:gd name="T17" fmla="*/ 7 h 10"/>
                  <a:gd name="T18" fmla="*/ 138 w 195"/>
                  <a:gd name="T19" fmla="*/ 8 h 10"/>
                  <a:gd name="T20" fmla="*/ 141 w 195"/>
                  <a:gd name="T21" fmla="*/ 9 h 10"/>
                  <a:gd name="T22" fmla="*/ 142 w 195"/>
                  <a:gd name="T23" fmla="*/ 10 h 10"/>
                  <a:gd name="T24" fmla="*/ 142 w 195"/>
                  <a:gd name="T25" fmla="*/ 10 h 10"/>
                  <a:gd name="T26" fmla="*/ 142 w 195"/>
                  <a:gd name="T27" fmla="*/ 10 h 10"/>
                  <a:gd name="T28" fmla="*/ 194 w 195"/>
                  <a:gd name="T29" fmla="*/ 10 h 10"/>
                  <a:gd name="T30" fmla="*/ 194 w 195"/>
                  <a:gd name="T31" fmla="*/ 10 h 10"/>
                  <a:gd name="T32" fmla="*/ 195 w 195"/>
                  <a:gd name="T33" fmla="*/ 9 h 10"/>
                  <a:gd name="T34" fmla="*/ 195 w 195"/>
                  <a:gd name="T35" fmla="*/ 9 h 10"/>
                  <a:gd name="T36" fmla="*/ 195 w 195"/>
                  <a:gd name="T37" fmla="*/ 9 h 10"/>
                  <a:gd name="T38" fmla="*/ 195 w 195"/>
                  <a:gd name="T39" fmla="*/ 8 h 10"/>
                  <a:gd name="T40" fmla="*/ 195 w 195"/>
                  <a:gd name="T41" fmla="*/ 8 h 10"/>
                  <a:gd name="T42" fmla="*/ 195 w 195"/>
                  <a:gd name="T43" fmla="*/ 7 h 10"/>
                  <a:gd name="T44" fmla="*/ 195 w 195"/>
                  <a:gd name="T45" fmla="*/ 7 h 10"/>
                  <a:gd name="T46" fmla="*/ 194 w 195"/>
                  <a:gd name="T47" fmla="*/ 7 h 10"/>
                  <a:gd name="T48" fmla="*/ 194 w 195"/>
                  <a:gd name="T49" fmla="*/ 7 h 10"/>
                  <a:gd name="T50" fmla="*/ 143 w 195"/>
                  <a:gd name="T51" fmla="*/ 7 h 10"/>
                  <a:gd name="T52" fmla="*/ 140 w 195"/>
                  <a:gd name="T53" fmla="*/ 6 h 10"/>
                  <a:gd name="T54" fmla="*/ 135 w 195"/>
                  <a:gd name="T55" fmla="*/ 5 h 10"/>
                  <a:gd name="T56" fmla="*/ 129 w 195"/>
                  <a:gd name="T57" fmla="*/ 3 h 10"/>
                  <a:gd name="T58" fmla="*/ 121 w 195"/>
                  <a:gd name="T59" fmla="*/ 2 h 10"/>
                  <a:gd name="T60" fmla="*/ 113 w 195"/>
                  <a:gd name="T61" fmla="*/ 1 h 10"/>
                  <a:gd name="T62" fmla="*/ 103 w 195"/>
                  <a:gd name="T63" fmla="*/ 0 h 10"/>
                  <a:gd name="T64" fmla="*/ 92 w 195"/>
                  <a:gd name="T65" fmla="*/ 0 h 10"/>
                  <a:gd name="T66" fmla="*/ 81 w 195"/>
                  <a:gd name="T67" fmla="*/ 1 h 10"/>
                  <a:gd name="T68" fmla="*/ 69 w 195"/>
                  <a:gd name="T69" fmla="*/ 3 h 10"/>
                  <a:gd name="T70" fmla="*/ 58 w 195"/>
                  <a:gd name="T71" fmla="*/ 7 h 10"/>
                  <a:gd name="T72" fmla="*/ 1 w 195"/>
                  <a:gd name="T73" fmla="*/ 7 h 10"/>
                  <a:gd name="T74" fmla="*/ 1 w 195"/>
                  <a:gd name="T75" fmla="*/ 7 h 10"/>
                  <a:gd name="T76" fmla="*/ 0 w 195"/>
                  <a:gd name="T77" fmla="*/ 7 h 10"/>
                  <a:gd name="T78" fmla="*/ 0 w 195"/>
                  <a:gd name="T79" fmla="*/ 7 h 10"/>
                  <a:gd name="T80" fmla="*/ 0 w 195"/>
                  <a:gd name="T81" fmla="*/ 8 h 10"/>
                  <a:gd name="T82" fmla="*/ 0 w 195"/>
                  <a:gd name="T83" fmla="*/ 8 h 10"/>
                  <a:gd name="T84" fmla="*/ 0 w 195"/>
                  <a:gd name="T85" fmla="*/ 9 h 10"/>
                  <a:gd name="T86" fmla="*/ 0 w 195"/>
                  <a:gd name="T87" fmla="*/ 9 h 10"/>
                  <a:gd name="T88" fmla="*/ 0 w 195"/>
                  <a:gd name="T89" fmla="*/ 9 h 10"/>
                  <a:gd name="T90" fmla="*/ 1 w 195"/>
                  <a:gd name="T91" fmla="*/ 10 h 10"/>
                  <a:gd name="T92" fmla="*/ 1 w 195"/>
                  <a:gd name="T93" fmla="*/ 10 h 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5"/>
                  <a:gd name="T142" fmla="*/ 0 h 10"/>
                  <a:gd name="T143" fmla="*/ 195 w 195"/>
                  <a:gd name="T144" fmla="*/ 10 h 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5" h="10">
                    <a:moveTo>
                      <a:pt x="1" y="10"/>
                    </a:moveTo>
                    <a:lnTo>
                      <a:pt x="58" y="10"/>
                    </a:lnTo>
                    <a:lnTo>
                      <a:pt x="59" y="10"/>
                    </a:lnTo>
                    <a:lnTo>
                      <a:pt x="63" y="8"/>
                    </a:lnTo>
                    <a:lnTo>
                      <a:pt x="66" y="7"/>
                    </a:lnTo>
                    <a:lnTo>
                      <a:pt x="70" y="6"/>
                    </a:lnTo>
                    <a:lnTo>
                      <a:pt x="74" y="5"/>
                    </a:lnTo>
                    <a:lnTo>
                      <a:pt x="78" y="5"/>
                    </a:lnTo>
                    <a:lnTo>
                      <a:pt x="81" y="4"/>
                    </a:lnTo>
                    <a:lnTo>
                      <a:pt x="85" y="4"/>
                    </a:lnTo>
                    <a:lnTo>
                      <a:pt x="89" y="3"/>
                    </a:lnTo>
                    <a:lnTo>
                      <a:pt x="92" y="3"/>
                    </a:lnTo>
                    <a:lnTo>
                      <a:pt x="96" y="3"/>
                    </a:lnTo>
                    <a:lnTo>
                      <a:pt x="99" y="3"/>
                    </a:lnTo>
                    <a:lnTo>
                      <a:pt x="103" y="3"/>
                    </a:lnTo>
                    <a:lnTo>
                      <a:pt x="106" y="3"/>
                    </a:lnTo>
                    <a:lnTo>
                      <a:pt x="109" y="3"/>
                    </a:lnTo>
                    <a:lnTo>
                      <a:pt x="112" y="4"/>
                    </a:lnTo>
                    <a:lnTo>
                      <a:pt x="115" y="4"/>
                    </a:lnTo>
                    <a:lnTo>
                      <a:pt x="118" y="4"/>
                    </a:lnTo>
                    <a:lnTo>
                      <a:pt x="121" y="5"/>
                    </a:lnTo>
                    <a:lnTo>
                      <a:pt x="124" y="5"/>
                    </a:lnTo>
                    <a:lnTo>
                      <a:pt x="126" y="6"/>
                    </a:lnTo>
                    <a:lnTo>
                      <a:pt x="128" y="6"/>
                    </a:lnTo>
                    <a:lnTo>
                      <a:pt x="131" y="7"/>
                    </a:lnTo>
                    <a:lnTo>
                      <a:pt x="133" y="7"/>
                    </a:lnTo>
                    <a:lnTo>
                      <a:pt x="134" y="7"/>
                    </a:lnTo>
                    <a:lnTo>
                      <a:pt x="136" y="8"/>
                    </a:lnTo>
                    <a:lnTo>
                      <a:pt x="138" y="8"/>
                    </a:lnTo>
                    <a:lnTo>
                      <a:pt x="139" y="9"/>
                    </a:lnTo>
                    <a:lnTo>
                      <a:pt x="140" y="9"/>
                    </a:lnTo>
                    <a:lnTo>
                      <a:pt x="141" y="9"/>
                    </a:lnTo>
                    <a:lnTo>
                      <a:pt x="142" y="10"/>
                    </a:lnTo>
                    <a:lnTo>
                      <a:pt x="194" y="10"/>
                    </a:lnTo>
                    <a:lnTo>
                      <a:pt x="195" y="10"/>
                    </a:lnTo>
                    <a:lnTo>
                      <a:pt x="195" y="9"/>
                    </a:lnTo>
                    <a:lnTo>
                      <a:pt x="195" y="8"/>
                    </a:lnTo>
                    <a:lnTo>
                      <a:pt x="195" y="7"/>
                    </a:lnTo>
                    <a:lnTo>
                      <a:pt x="194" y="7"/>
                    </a:lnTo>
                    <a:lnTo>
                      <a:pt x="142" y="7"/>
                    </a:lnTo>
                    <a:lnTo>
                      <a:pt x="143" y="7"/>
                    </a:lnTo>
                    <a:lnTo>
                      <a:pt x="142" y="7"/>
                    </a:lnTo>
                    <a:lnTo>
                      <a:pt x="141" y="6"/>
                    </a:lnTo>
                    <a:lnTo>
                      <a:pt x="140" y="6"/>
                    </a:lnTo>
                    <a:lnTo>
                      <a:pt x="138" y="5"/>
                    </a:lnTo>
                    <a:lnTo>
                      <a:pt x="137" y="5"/>
                    </a:lnTo>
                    <a:lnTo>
                      <a:pt x="135" y="5"/>
                    </a:lnTo>
                    <a:lnTo>
                      <a:pt x="133" y="4"/>
                    </a:lnTo>
                    <a:lnTo>
                      <a:pt x="131" y="4"/>
                    </a:lnTo>
                    <a:lnTo>
                      <a:pt x="129" y="3"/>
                    </a:lnTo>
                    <a:lnTo>
                      <a:pt x="127" y="3"/>
                    </a:lnTo>
                    <a:lnTo>
                      <a:pt x="124" y="2"/>
                    </a:lnTo>
                    <a:lnTo>
                      <a:pt x="121" y="2"/>
                    </a:lnTo>
                    <a:lnTo>
                      <a:pt x="119" y="1"/>
                    </a:lnTo>
                    <a:lnTo>
                      <a:pt x="116" y="1"/>
                    </a:lnTo>
                    <a:lnTo>
                      <a:pt x="113" y="1"/>
                    </a:lnTo>
                    <a:lnTo>
                      <a:pt x="109" y="1"/>
                    </a:lnTo>
                    <a:lnTo>
                      <a:pt x="106" y="0"/>
                    </a:lnTo>
                    <a:lnTo>
                      <a:pt x="103" y="0"/>
                    </a:lnTo>
                    <a:lnTo>
                      <a:pt x="99" y="0"/>
                    </a:lnTo>
                    <a:lnTo>
                      <a:pt x="96" y="0"/>
                    </a:lnTo>
                    <a:lnTo>
                      <a:pt x="92" y="0"/>
                    </a:lnTo>
                    <a:lnTo>
                      <a:pt x="88" y="0"/>
                    </a:lnTo>
                    <a:lnTo>
                      <a:pt x="85" y="1"/>
                    </a:lnTo>
                    <a:lnTo>
                      <a:pt x="81" y="1"/>
                    </a:lnTo>
                    <a:lnTo>
                      <a:pt x="77" y="2"/>
                    </a:lnTo>
                    <a:lnTo>
                      <a:pt x="73" y="2"/>
                    </a:lnTo>
                    <a:lnTo>
                      <a:pt x="69" y="3"/>
                    </a:lnTo>
                    <a:lnTo>
                      <a:pt x="65" y="4"/>
                    </a:lnTo>
                    <a:lnTo>
                      <a:pt x="62" y="5"/>
                    </a:lnTo>
                    <a:lnTo>
                      <a:pt x="58" y="7"/>
                    </a:lnTo>
                    <a:lnTo>
                      <a:pt x="1" y="7"/>
                    </a:lnTo>
                    <a:lnTo>
                      <a:pt x="0" y="7"/>
                    </a:lnTo>
                    <a:lnTo>
                      <a:pt x="0" y="8"/>
                    </a:lnTo>
                    <a:lnTo>
                      <a:pt x="0" y="9"/>
                    </a:lnTo>
                    <a:lnTo>
                      <a:pt x="0" y="10"/>
                    </a:lnTo>
                    <a:lnTo>
                      <a:pt x="1" y="10"/>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510" name="Freeform 118"/>
              <p:cNvSpPr>
                <a:spLocks/>
              </p:cNvSpPr>
              <p:nvPr/>
            </p:nvSpPr>
            <p:spPr bwMode="auto">
              <a:xfrm>
                <a:off x="3992" y="3747"/>
                <a:ext cx="67" cy="14"/>
              </a:xfrm>
              <a:custGeom>
                <a:avLst/>
                <a:gdLst>
                  <a:gd name="T0" fmla="*/ 52 w 67"/>
                  <a:gd name="T1" fmla="*/ 14 h 14"/>
                  <a:gd name="T2" fmla="*/ 57 w 67"/>
                  <a:gd name="T3" fmla="*/ 12 h 14"/>
                  <a:gd name="T4" fmla="*/ 60 w 67"/>
                  <a:gd name="T5" fmla="*/ 11 h 14"/>
                  <a:gd name="T6" fmla="*/ 62 w 67"/>
                  <a:gd name="T7" fmla="*/ 10 h 14"/>
                  <a:gd name="T8" fmla="*/ 63 w 67"/>
                  <a:gd name="T9" fmla="*/ 9 h 14"/>
                  <a:gd name="T10" fmla="*/ 65 w 67"/>
                  <a:gd name="T11" fmla="*/ 8 h 14"/>
                  <a:gd name="T12" fmla="*/ 66 w 67"/>
                  <a:gd name="T13" fmla="*/ 6 h 14"/>
                  <a:gd name="T14" fmla="*/ 67 w 67"/>
                  <a:gd name="T15" fmla="*/ 5 h 14"/>
                  <a:gd name="T16" fmla="*/ 67 w 67"/>
                  <a:gd name="T17" fmla="*/ 3 h 14"/>
                  <a:gd name="T18" fmla="*/ 67 w 67"/>
                  <a:gd name="T19" fmla="*/ 2 h 14"/>
                  <a:gd name="T20" fmla="*/ 67 w 67"/>
                  <a:gd name="T21" fmla="*/ 1 h 14"/>
                  <a:gd name="T22" fmla="*/ 67 w 67"/>
                  <a:gd name="T23" fmla="*/ 1 h 14"/>
                  <a:gd name="T24" fmla="*/ 66 w 67"/>
                  <a:gd name="T25" fmla="*/ 0 h 14"/>
                  <a:gd name="T26" fmla="*/ 66 w 67"/>
                  <a:gd name="T27" fmla="*/ 0 h 14"/>
                  <a:gd name="T28" fmla="*/ 65 w 67"/>
                  <a:gd name="T29" fmla="*/ 0 h 14"/>
                  <a:gd name="T30" fmla="*/ 65 w 67"/>
                  <a:gd name="T31" fmla="*/ 1 h 14"/>
                  <a:gd name="T32" fmla="*/ 64 w 67"/>
                  <a:gd name="T33" fmla="*/ 1 h 14"/>
                  <a:gd name="T34" fmla="*/ 64 w 67"/>
                  <a:gd name="T35" fmla="*/ 2 h 14"/>
                  <a:gd name="T36" fmla="*/ 64 w 67"/>
                  <a:gd name="T37" fmla="*/ 4 h 14"/>
                  <a:gd name="T38" fmla="*/ 62 w 67"/>
                  <a:gd name="T39" fmla="*/ 6 h 14"/>
                  <a:gd name="T40" fmla="*/ 59 w 67"/>
                  <a:gd name="T41" fmla="*/ 8 h 14"/>
                  <a:gd name="T42" fmla="*/ 56 w 67"/>
                  <a:gd name="T43" fmla="*/ 9 h 14"/>
                  <a:gd name="T44" fmla="*/ 51 w 67"/>
                  <a:gd name="T45" fmla="*/ 11 h 14"/>
                  <a:gd name="T46" fmla="*/ 46 w 67"/>
                  <a:gd name="T47" fmla="*/ 12 h 14"/>
                  <a:gd name="T48" fmla="*/ 40 w 67"/>
                  <a:gd name="T49" fmla="*/ 13 h 14"/>
                  <a:gd name="T50" fmla="*/ 34 w 67"/>
                  <a:gd name="T51" fmla="*/ 13 h 14"/>
                  <a:gd name="T52" fmla="*/ 29 w 67"/>
                  <a:gd name="T53" fmla="*/ 13 h 14"/>
                  <a:gd name="T54" fmla="*/ 25 w 67"/>
                  <a:gd name="T55" fmla="*/ 13 h 14"/>
                  <a:gd name="T56" fmla="*/ 20 w 67"/>
                  <a:gd name="T57" fmla="*/ 12 h 14"/>
                  <a:gd name="T58" fmla="*/ 16 w 67"/>
                  <a:gd name="T59" fmla="*/ 11 h 14"/>
                  <a:gd name="T60" fmla="*/ 13 w 67"/>
                  <a:gd name="T61" fmla="*/ 10 h 14"/>
                  <a:gd name="T62" fmla="*/ 10 w 67"/>
                  <a:gd name="T63" fmla="*/ 9 h 14"/>
                  <a:gd name="T64" fmla="*/ 7 w 67"/>
                  <a:gd name="T65" fmla="*/ 7 h 14"/>
                  <a:gd name="T66" fmla="*/ 5 w 67"/>
                  <a:gd name="T67" fmla="*/ 5 h 14"/>
                  <a:gd name="T68" fmla="*/ 4 w 67"/>
                  <a:gd name="T69" fmla="*/ 4 h 14"/>
                  <a:gd name="T70" fmla="*/ 4 w 67"/>
                  <a:gd name="T71" fmla="*/ 4 h 14"/>
                  <a:gd name="T72" fmla="*/ 3 w 67"/>
                  <a:gd name="T73" fmla="*/ 3 h 14"/>
                  <a:gd name="T74" fmla="*/ 3 w 67"/>
                  <a:gd name="T75" fmla="*/ 2 h 14"/>
                  <a:gd name="T76" fmla="*/ 3 w 67"/>
                  <a:gd name="T77" fmla="*/ 1 h 14"/>
                  <a:gd name="T78" fmla="*/ 3 w 67"/>
                  <a:gd name="T79" fmla="*/ 1 h 14"/>
                  <a:gd name="T80" fmla="*/ 2 w 67"/>
                  <a:gd name="T81" fmla="*/ 0 h 14"/>
                  <a:gd name="T82" fmla="*/ 2 w 67"/>
                  <a:gd name="T83" fmla="*/ 0 h 14"/>
                  <a:gd name="T84" fmla="*/ 1 w 67"/>
                  <a:gd name="T85" fmla="*/ 0 h 14"/>
                  <a:gd name="T86" fmla="*/ 0 w 67"/>
                  <a:gd name="T87" fmla="*/ 1 h 14"/>
                  <a:gd name="T88" fmla="*/ 0 w 67"/>
                  <a:gd name="T89" fmla="*/ 1 h 14"/>
                  <a:gd name="T90" fmla="*/ 0 w 67"/>
                  <a:gd name="T91" fmla="*/ 2 h 14"/>
                  <a:gd name="T92" fmla="*/ 0 w 67"/>
                  <a:gd name="T93" fmla="*/ 3 h 14"/>
                  <a:gd name="T94" fmla="*/ 1 w 67"/>
                  <a:gd name="T95" fmla="*/ 5 h 14"/>
                  <a:gd name="T96" fmla="*/ 2 w 67"/>
                  <a:gd name="T97" fmla="*/ 6 h 14"/>
                  <a:gd name="T98" fmla="*/ 3 w 67"/>
                  <a:gd name="T99" fmla="*/ 8 h 14"/>
                  <a:gd name="T100" fmla="*/ 4 w 67"/>
                  <a:gd name="T101" fmla="*/ 9 h 14"/>
                  <a:gd name="T102" fmla="*/ 5 w 67"/>
                  <a:gd name="T103" fmla="*/ 10 h 14"/>
                  <a:gd name="T104" fmla="*/ 7 w 67"/>
                  <a:gd name="T105" fmla="*/ 11 h 14"/>
                  <a:gd name="T106" fmla="*/ 9 w 67"/>
                  <a:gd name="T107" fmla="*/ 11 h 14"/>
                  <a:gd name="T108" fmla="*/ 13 w 67"/>
                  <a:gd name="T109" fmla="*/ 13 h 14"/>
                  <a:gd name="T110" fmla="*/ 18 w 67"/>
                  <a:gd name="T111" fmla="*/ 14 h 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7"/>
                  <a:gd name="T169" fmla="*/ 0 h 14"/>
                  <a:gd name="T170" fmla="*/ 67 w 67"/>
                  <a:gd name="T171" fmla="*/ 14 h 1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7" h="14">
                    <a:moveTo>
                      <a:pt x="18" y="14"/>
                    </a:moveTo>
                    <a:lnTo>
                      <a:pt x="50" y="14"/>
                    </a:lnTo>
                    <a:lnTo>
                      <a:pt x="51" y="14"/>
                    </a:lnTo>
                    <a:lnTo>
                      <a:pt x="52" y="14"/>
                    </a:lnTo>
                    <a:lnTo>
                      <a:pt x="53" y="13"/>
                    </a:lnTo>
                    <a:lnTo>
                      <a:pt x="54" y="13"/>
                    </a:lnTo>
                    <a:lnTo>
                      <a:pt x="56" y="13"/>
                    </a:lnTo>
                    <a:lnTo>
                      <a:pt x="57" y="12"/>
                    </a:lnTo>
                    <a:lnTo>
                      <a:pt x="58" y="12"/>
                    </a:lnTo>
                    <a:lnTo>
                      <a:pt x="59" y="11"/>
                    </a:lnTo>
                    <a:lnTo>
                      <a:pt x="60" y="11"/>
                    </a:lnTo>
                    <a:lnTo>
                      <a:pt x="61" y="10"/>
                    </a:lnTo>
                    <a:lnTo>
                      <a:pt x="62" y="10"/>
                    </a:lnTo>
                    <a:lnTo>
                      <a:pt x="62" y="9"/>
                    </a:lnTo>
                    <a:lnTo>
                      <a:pt x="63" y="9"/>
                    </a:lnTo>
                    <a:lnTo>
                      <a:pt x="64" y="8"/>
                    </a:lnTo>
                    <a:lnTo>
                      <a:pt x="65" y="8"/>
                    </a:lnTo>
                    <a:lnTo>
                      <a:pt x="65" y="7"/>
                    </a:lnTo>
                    <a:lnTo>
                      <a:pt x="65" y="6"/>
                    </a:lnTo>
                    <a:lnTo>
                      <a:pt x="66" y="6"/>
                    </a:lnTo>
                    <a:lnTo>
                      <a:pt x="66" y="5"/>
                    </a:lnTo>
                    <a:lnTo>
                      <a:pt x="67" y="5"/>
                    </a:lnTo>
                    <a:lnTo>
                      <a:pt x="67" y="4"/>
                    </a:lnTo>
                    <a:lnTo>
                      <a:pt x="67" y="3"/>
                    </a:lnTo>
                    <a:lnTo>
                      <a:pt x="67" y="2"/>
                    </a:lnTo>
                    <a:lnTo>
                      <a:pt x="67" y="1"/>
                    </a:lnTo>
                    <a:lnTo>
                      <a:pt x="67" y="0"/>
                    </a:lnTo>
                    <a:lnTo>
                      <a:pt x="66" y="0"/>
                    </a:lnTo>
                    <a:lnTo>
                      <a:pt x="65" y="0"/>
                    </a:lnTo>
                    <a:lnTo>
                      <a:pt x="65" y="1"/>
                    </a:lnTo>
                    <a:lnTo>
                      <a:pt x="64" y="1"/>
                    </a:lnTo>
                    <a:lnTo>
                      <a:pt x="64" y="2"/>
                    </a:lnTo>
                    <a:lnTo>
                      <a:pt x="64" y="3"/>
                    </a:lnTo>
                    <a:lnTo>
                      <a:pt x="64" y="4"/>
                    </a:lnTo>
                    <a:lnTo>
                      <a:pt x="63" y="4"/>
                    </a:lnTo>
                    <a:lnTo>
                      <a:pt x="63" y="5"/>
                    </a:lnTo>
                    <a:lnTo>
                      <a:pt x="62" y="6"/>
                    </a:lnTo>
                    <a:lnTo>
                      <a:pt x="61" y="7"/>
                    </a:lnTo>
                    <a:lnTo>
                      <a:pt x="60" y="7"/>
                    </a:lnTo>
                    <a:lnTo>
                      <a:pt x="59" y="8"/>
                    </a:lnTo>
                    <a:lnTo>
                      <a:pt x="58" y="9"/>
                    </a:lnTo>
                    <a:lnTo>
                      <a:pt x="57" y="9"/>
                    </a:lnTo>
                    <a:lnTo>
                      <a:pt x="56" y="9"/>
                    </a:lnTo>
                    <a:lnTo>
                      <a:pt x="55" y="10"/>
                    </a:lnTo>
                    <a:lnTo>
                      <a:pt x="54" y="10"/>
                    </a:lnTo>
                    <a:lnTo>
                      <a:pt x="53" y="11"/>
                    </a:lnTo>
                    <a:lnTo>
                      <a:pt x="51" y="11"/>
                    </a:lnTo>
                    <a:lnTo>
                      <a:pt x="50" y="11"/>
                    </a:lnTo>
                    <a:lnTo>
                      <a:pt x="49" y="12"/>
                    </a:lnTo>
                    <a:lnTo>
                      <a:pt x="47" y="12"/>
                    </a:lnTo>
                    <a:lnTo>
                      <a:pt x="46" y="12"/>
                    </a:lnTo>
                    <a:lnTo>
                      <a:pt x="45" y="12"/>
                    </a:lnTo>
                    <a:lnTo>
                      <a:pt x="43" y="13"/>
                    </a:lnTo>
                    <a:lnTo>
                      <a:pt x="42" y="13"/>
                    </a:lnTo>
                    <a:lnTo>
                      <a:pt x="40" y="13"/>
                    </a:lnTo>
                    <a:lnTo>
                      <a:pt x="39" y="13"/>
                    </a:lnTo>
                    <a:lnTo>
                      <a:pt x="37" y="13"/>
                    </a:lnTo>
                    <a:lnTo>
                      <a:pt x="35" y="13"/>
                    </a:lnTo>
                    <a:lnTo>
                      <a:pt x="34" y="13"/>
                    </a:lnTo>
                    <a:lnTo>
                      <a:pt x="33" y="13"/>
                    </a:lnTo>
                    <a:lnTo>
                      <a:pt x="31" y="13"/>
                    </a:lnTo>
                    <a:lnTo>
                      <a:pt x="30" y="13"/>
                    </a:lnTo>
                    <a:lnTo>
                      <a:pt x="29" y="13"/>
                    </a:lnTo>
                    <a:lnTo>
                      <a:pt x="28" y="13"/>
                    </a:lnTo>
                    <a:lnTo>
                      <a:pt x="27" y="13"/>
                    </a:lnTo>
                    <a:lnTo>
                      <a:pt x="26" y="13"/>
                    </a:lnTo>
                    <a:lnTo>
                      <a:pt x="25" y="13"/>
                    </a:lnTo>
                    <a:lnTo>
                      <a:pt x="23" y="12"/>
                    </a:lnTo>
                    <a:lnTo>
                      <a:pt x="22" y="12"/>
                    </a:lnTo>
                    <a:lnTo>
                      <a:pt x="21" y="12"/>
                    </a:lnTo>
                    <a:lnTo>
                      <a:pt x="20" y="12"/>
                    </a:lnTo>
                    <a:lnTo>
                      <a:pt x="19" y="12"/>
                    </a:lnTo>
                    <a:lnTo>
                      <a:pt x="18" y="11"/>
                    </a:lnTo>
                    <a:lnTo>
                      <a:pt x="17" y="11"/>
                    </a:lnTo>
                    <a:lnTo>
                      <a:pt x="16" y="11"/>
                    </a:lnTo>
                    <a:lnTo>
                      <a:pt x="15" y="11"/>
                    </a:lnTo>
                    <a:lnTo>
                      <a:pt x="15" y="10"/>
                    </a:lnTo>
                    <a:lnTo>
                      <a:pt x="14" y="10"/>
                    </a:lnTo>
                    <a:lnTo>
                      <a:pt x="13" y="10"/>
                    </a:lnTo>
                    <a:lnTo>
                      <a:pt x="12" y="10"/>
                    </a:lnTo>
                    <a:lnTo>
                      <a:pt x="11" y="9"/>
                    </a:lnTo>
                    <a:lnTo>
                      <a:pt x="10" y="9"/>
                    </a:lnTo>
                    <a:lnTo>
                      <a:pt x="9" y="8"/>
                    </a:lnTo>
                    <a:lnTo>
                      <a:pt x="8" y="8"/>
                    </a:lnTo>
                    <a:lnTo>
                      <a:pt x="8" y="7"/>
                    </a:lnTo>
                    <a:lnTo>
                      <a:pt x="7" y="7"/>
                    </a:lnTo>
                    <a:lnTo>
                      <a:pt x="6" y="7"/>
                    </a:lnTo>
                    <a:lnTo>
                      <a:pt x="6" y="6"/>
                    </a:lnTo>
                    <a:lnTo>
                      <a:pt x="5" y="6"/>
                    </a:lnTo>
                    <a:lnTo>
                      <a:pt x="5" y="5"/>
                    </a:lnTo>
                    <a:lnTo>
                      <a:pt x="4" y="5"/>
                    </a:lnTo>
                    <a:lnTo>
                      <a:pt x="4" y="4"/>
                    </a:lnTo>
                    <a:lnTo>
                      <a:pt x="3" y="3"/>
                    </a:lnTo>
                    <a:lnTo>
                      <a:pt x="3" y="2"/>
                    </a:lnTo>
                    <a:lnTo>
                      <a:pt x="3" y="1"/>
                    </a:lnTo>
                    <a:lnTo>
                      <a:pt x="3" y="0"/>
                    </a:lnTo>
                    <a:lnTo>
                      <a:pt x="2" y="0"/>
                    </a:lnTo>
                    <a:lnTo>
                      <a:pt x="1" y="0"/>
                    </a:lnTo>
                    <a:lnTo>
                      <a:pt x="0" y="1"/>
                    </a:lnTo>
                    <a:lnTo>
                      <a:pt x="0" y="2"/>
                    </a:lnTo>
                    <a:lnTo>
                      <a:pt x="0" y="3"/>
                    </a:lnTo>
                    <a:lnTo>
                      <a:pt x="0" y="4"/>
                    </a:lnTo>
                    <a:lnTo>
                      <a:pt x="1" y="4"/>
                    </a:lnTo>
                    <a:lnTo>
                      <a:pt x="1" y="5"/>
                    </a:lnTo>
                    <a:lnTo>
                      <a:pt x="1" y="6"/>
                    </a:lnTo>
                    <a:lnTo>
                      <a:pt x="2" y="6"/>
                    </a:lnTo>
                    <a:lnTo>
                      <a:pt x="2" y="7"/>
                    </a:lnTo>
                    <a:lnTo>
                      <a:pt x="3" y="7"/>
                    </a:lnTo>
                    <a:lnTo>
                      <a:pt x="3" y="8"/>
                    </a:lnTo>
                    <a:lnTo>
                      <a:pt x="4" y="8"/>
                    </a:lnTo>
                    <a:lnTo>
                      <a:pt x="4" y="9"/>
                    </a:lnTo>
                    <a:lnTo>
                      <a:pt x="5" y="9"/>
                    </a:lnTo>
                    <a:lnTo>
                      <a:pt x="5" y="10"/>
                    </a:lnTo>
                    <a:lnTo>
                      <a:pt x="6" y="10"/>
                    </a:lnTo>
                    <a:lnTo>
                      <a:pt x="7" y="10"/>
                    </a:lnTo>
                    <a:lnTo>
                      <a:pt x="7" y="11"/>
                    </a:lnTo>
                    <a:lnTo>
                      <a:pt x="8" y="11"/>
                    </a:lnTo>
                    <a:lnTo>
                      <a:pt x="9" y="11"/>
                    </a:lnTo>
                    <a:lnTo>
                      <a:pt x="10" y="12"/>
                    </a:lnTo>
                    <a:lnTo>
                      <a:pt x="11" y="12"/>
                    </a:lnTo>
                    <a:lnTo>
                      <a:pt x="12" y="13"/>
                    </a:lnTo>
                    <a:lnTo>
                      <a:pt x="13" y="13"/>
                    </a:lnTo>
                    <a:lnTo>
                      <a:pt x="14" y="13"/>
                    </a:lnTo>
                    <a:lnTo>
                      <a:pt x="15" y="14"/>
                    </a:lnTo>
                    <a:lnTo>
                      <a:pt x="16" y="14"/>
                    </a:lnTo>
                    <a:lnTo>
                      <a:pt x="18" y="14"/>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511" name="Freeform 119"/>
              <p:cNvSpPr>
                <a:spLocks/>
              </p:cNvSpPr>
              <p:nvPr/>
            </p:nvSpPr>
            <p:spPr bwMode="auto">
              <a:xfrm>
                <a:off x="3929" y="3693"/>
                <a:ext cx="212" cy="67"/>
              </a:xfrm>
              <a:custGeom>
                <a:avLst/>
                <a:gdLst>
                  <a:gd name="T0" fmla="*/ 188 w 212"/>
                  <a:gd name="T1" fmla="*/ 7 h 67"/>
                  <a:gd name="T2" fmla="*/ 189 w 212"/>
                  <a:gd name="T3" fmla="*/ 7 h 67"/>
                  <a:gd name="T4" fmla="*/ 189 w 212"/>
                  <a:gd name="T5" fmla="*/ 7 h 67"/>
                  <a:gd name="T6" fmla="*/ 191 w 212"/>
                  <a:gd name="T7" fmla="*/ 16 h 67"/>
                  <a:gd name="T8" fmla="*/ 200 w 212"/>
                  <a:gd name="T9" fmla="*/ 46 h 67"/>
                  <a:gd name="T10" fmla="*/ 205 w 212"/>
                  <a:gd name="T11" fmla="*/ 64 h 67"/>
                  <a:gd name="T12" fmla="*/ 205 w 212"/>
                  <a:gd name="T13" fmla="*/ 64 h 67"/>
                  <a:gd name="T14" fmla="*/ 206 w 212"/>
                  <a:gd name="T15" fmla="*/ 65 h 67"/>
                  <a:gd name="T16" fmla="*/ 206 w 212"/>
                  <a:gd name="T17" fmla="*/ 66 h 67"/>
                  <a:gd name="T18" fmla="*/ 207 w 212"/>
                  <a:gd name="T19" fmla="*/ 66 h 67"/>
                  <a:gd name="T20" fmla="*/ 208 w 212"/>
                  <a:gd name="T21" fmla="*/ 66 h 67"/>
                  <a:gd name="T22" fmla="*/ 209 w 212"/>
                  <a:gd name="T23" fmla="*/ 67 h 67"/>
                  <a:gd name="T24" fmla="*/ 209 w 212"/>
                  <a:gd name="T25" fmla="*/ 66 h 67"/>
                  <a:gd name="T26" fmla="*/ 210 w 212"/>
                  <a:gd name="T27" fmla="*/ 66 h 67"/>
                  <a:gd name="T28" fmla="*/ 210 w 212"/>
                  <a:gd name="T29" fmla="*/ 66 h 67"/>
                  <a:gd name="T30" fmla="*/ 211 w 212"/>
                  <a:gd name="T31" fmla="*/ 65 h 67"/>
                  <a:gd name="T32" fmla="*/ 212 w 212"/>
                  <a:gd name="T33" fmla="*/ 65 h 67"/>
                  <a:gd name="T34" fmla="*/ 212 w 212"/>
                  <a:gd name="T35" fmla="*/ 64 h 67"/>
                  <a:gd name="T36" fmla="*/ 212 w 212"/>
                  <a:gd name="T37" fmla="*/ 63 h 67"/>
                  <a:gd name="T38" fmla="*/ 212 w 212"/>
                  <a:gd name="T39" fmla="*/ 62 h 67"/>
                  <a:gd name="T40" fmla="*/ 195 w 212"/>
                  <a:gd name="T41" fmla="*/ 5 h 67"/>
                  <a:gd name="T42" fmla="*/ 195 w 212"/>
                  <a:gd name="T43" fmla="*/ 4 h 67"/>
                  <a:gd name="T44" fmla="*/ 195 w 212"/>
                  <a:gd name="T45" fmla="*/ 3 h 67"/>
                  <a:gd name="T46" fmla="*/ 194 w 212"/>
                  <a:gd name="T47" fmla="*/ 2 h 67"/>
                  <a:gd name="T48" fmla="*/ 193 w 212"/>
                  <a:gd name="T49" fmla="*/ 2 h 67"/>
                  <a:gd name="T50" fmla="*/ 193 w 212"/>
                  <a:gd name="T51" fmla="*/ 1 h 67"/>
                  <a:gd name="T52" fmla="*/ 192 w 212"/>
                  <a:gd name="T53" fmla="*/ 1 h 67"/>
                  <a:gd name="T54" fmla="*/ 191 w 212"/>
                  <a:gd name="T55" fmla="*/ 0 h 67"/>
                  <a:gd name="T56" fmla="*/ 190 w 212"/>
                  <a:gd name="T57" fmla="*/ 0 h 67"/>
                  <a:gd name="T58" fmla="*/ 189 w 212"/>
                  <a:gd name="T59" fmla="*/ 0 h 67"/>
                  <a:gd name="T60" fmla="*/ 189 w 212"/>
                  <a:gd name="T61" fmla="*/ 0 h 67"/>
                  <a:gd name="T62" fmla="*/ 3 w 212"/>
                  <a:gd name="T63" fmla="*/ 0 h 67"/>
                  <a:gd name="T64" fmla="*/ 3 w 212"/>
                  <a:gd name="T65" fmla="*/ 0 h 67"/>
                  <a:gd name="T66" fmla="*/ 2 w 212"/>
                  <a:gd name="T67" fmla="*/ 0 h 67"/>
                  <a:gd name="T68" fmla="*/ 1 w 212"/>
                  <a:gd name="T69" fmla="*/ 1 h 67"/>
                  <a:gd name="T70" fmla="*/ 0 w 212"/>
                  <a:gd name="T71" fmla="*/ 1 h 67"/>
                  <a:gd name="T72" fmla="*/ 0 w 212"/>
                  <a:gd name="T73" fmla="*/ 2 h 67"/>
                  <a:gd name="T74" fmla="*/ 0 w 212"/>
                  <a:gd name="T75" fmla="*/ 3 h 67"/>
                  <a:gd name="T76" fmla="*/ 0 w 212"/>
                  <a:gd name="T77" fmla="*/ 4 h 67"/>
                  <a:gd name="T78" fmla="*/ 0 w 212"/>
                  <a:gd name="T79" fmla="*/ 4 h 67"/>
                  <a:gd name="T80" fmla="*/ 0 w 212"/>
                  <a:gd name="T81" fmla="*/ 5 h 67"/>
                  <a:gd name="T82" fmla="*/ 1 w 212"/>
                  <a:gd name="T83" fmla="*/ 5 h 67"/>
                  <a:gd name="T84" fmla="*/ 1 w 212"/>
                  <a:gd name="T85" fmla="*/ 6 h 67"/>
                  <a:gd name="T86" fmla="*/ 2 w 212"/>
                  <a:gd name="T87" fmla="*/ 6 h 67"/>
                  <a:gd name="T88" fmla="*/ 3 w 212"/>
                  <a:gd name="T89" fmla="*/ 7 h 67"/>
                  <a:gd name="T90" fmla="*/ 3 w 212"/>
                  <a:gd name="T91" fmla="*/ 7 h 6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2"/>
                  <a:gd name="T139" fmla="*/ 0 h 67"/>
                  <a:gd name="T140" fmla="*/ 212 w 212"/>
                  <a:gd name="T141" fmla="*/ 67 h 6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2" h="67">
                    <a:moveTo>
                      <a:pt x="3" y="7"/>
                    </a:moveTo>
                    <a:lnTo>
                      <a:pt x="188" y="7"/>
                    </a:lnTo>
                    <a:lnTo>
                      <a:pt x="189" y="7"/>
                    </a:lnTo>
                    <a:lnTo>
                      <a:pt x="190" y="10"/>
                    </a:lnTo>
                    <a:lnTo>
                      <a:pt x="191" y="16"/>
                    </a:lnTo>
                    <a:lnTo>
                      <a:pt x="194" y="25"/>
                    </a:lnTo>
                    <a:lnTo>
                      <a:pt x="197" y="36"/>
                    </a:lnTo>
                    <a:lnTo>
                      <a:pt x="200" y="46"/>
                    </a:lnTo>
                    <a:lnTo>
                      <a:pt x="203" y="55"/>
                    </a:lnTo>
                    <a:lnTo>
                      <a:pt x="205" y="62"/>
                    </a:lnTo>
                    <a:lnTo>
                      <a:pt x="205" y="64"/>
                    </a:lnTo>
                    <a:lnTo>
                      <a:pt x="206" y="64"/>
                    </a:lnTo>
                    <a:lnTo>
                      <a:pt x="206" y="65"/>
                    </a:lnTo>
                    <a:lnTo>
                      <a:pt x="206" y="66"/>
                    </a:lnTo>
                    <a:lnTo>
                      <a:pt x="207" y="66"/>
                    </a:lnTo>
                    <a:lnTo>
                      <a:pt x="208" y="66"/>
                    </a:lnTo>
                    <a:lnTo>
                      <a:pt x="208" y="67"/>
                    </a:lnTo>
                    <a:lnTo>
                      <a:pt x="209" y="67"/>
                    </a:lnTo>
                    <a:lnTo>
                      <a:pt x="209" y="66"/>
                    </a:lnTo>
                    <a:lnTo>
                      <a:pt x="210" y="66"/>
                    </a:lnTo>
                    <a:lnTo>
                      <a:pt x="211" y="66"/>
                    </a:lnTo>
                    <a:lnTo>
                      <a:pt x="211" y="65"/>
                    </a:lnTo>
                    <a:lnTo>
                      <a:pt x="212" y="65"/>
                    </a:lnTo>
                    <a:lnTo>
                      <a:pt x="212" y="64"/>
                    </a:lnTo>
                    <a:lnTo>
                      <a:pt x="212" y="63"/>
                    </a:lnTo>
                    <a:lnTo>
                      <a:pt x="212" y="62"/>
                    </a:lnTo>
                    <a:lnTo>
                      <a:pt x="196" y="5"/>
                    </a:lnTo>
                    <a:lnTo>
                      <a:pt x="195" y="5"/>
                    </a:lnTo>
                    <a:lnTo>
                      <a:pt x="195" y="4"/>
                    </a:lnTo>
                    <a:lnTo>
                      <a:pt x="195" y="3"/>
                    </a:lnTo>
                    <a:lnTo>
                      <a:pt x="194" y="3"/>
                    </a:lnTo>
                    <a:lnTo>
                      <a:pt x="194" y="2"/>
                    </a:lnTo>
                    <a:lnTo>
                      <a:pt x="193" y="2"/>
                    </a:lnTo>
                    <a:lnTo>
                      <a:pt x="193" y="1"/>
                    </a:lnTo>
                    <a:lnTo>
                      <a:pt x="192" y="1"/>
                    </a:lnTo>
                    <a:lnTo>
                      <a:pt x="191" y="0"/>
                    </a:lnTo>
                    <a:lnTo>
                      <a:pt x="190" y="0"/>
                    </a:lnTo>
                    <a:lnTo>
                      <a:pt x="189" y="0"/>
                    </a:lnTo>
                    <a:lnTo>
                      <a:pt x="188" y="0"/>
                    </a:lnTo>
                    <a:lnTo>
                      <a:pt x="3" y="0"/>
                    </a:lnTo>
                    <a:lnTo>
                      <a:pt x="2" y="0"/>
                    </a:lnTo>
                    <a:lnTo>
                      <a:pt x="1" y="0"/>
                    </a:lnTo>
                    <a:lnTo>
                      <a:pt x="1" y="1"/>
                    </a:lnTo>
                    <a:lnTo>
                      <a:pt x="0" y="1"/>
                    </a:lnTo>
                    <a:lnTo>
                      <a:pt x="0" y="2"/>
                    </a:lnTo>
                    <a:lnTo>
                      <a:pt x="0" y="3"/>
                    </a:lnTo>
                    <a:lnTo>
                      <a:pt x="0" y="4"/>
                    </a:lnTo>
                    <a:lnTo>
                      <a:pt x="0" y="5"/>
                    </a:lnTo>
                    <a:lnTo>
                      <a:pt x="1" y="5"/>
                    </a:lnTo>
                    <a:lnTo>
                      <a:pt x="1" y="6"/>
                    </a:lnTo>
                    <a:lnTo>
                      <a:pt x="2" y="6"/>
                    </a:lnTo>
                    <a:lnTo>
                      <a:pt x="3" y="7"/>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512" name="Freeform 120"/>
              <p:cNvSpPr>
                <a:spLocks/>
              </p:cNvSpPr>
              <p:nvPr/>
            </p:nvSpPr>
            <p:spPr bwMode="auto">
              <a:xfrm>
                <a:off x="3905" y="3699"/>
                <a:ext cx="236" cy="78"/>
              </a:xfrm>
              <a:custGeom>
                <a:avLst/>
                <a:gdLst>
                  <a:gd name="T0" fmla="*/ 232 w 236"/>
                  <a:gd name="T1" fmla="*/ 66 h 78"/>
                  <a:gd name="T2" fmla="*/ 232 w 236"/>
                  <a:gd name="T3" fmla="*/ 66 h 78"/>
                  <a:gd name="T4" fmla="*/ 231 w 236"/>
                  <a:gd name="T5" fmla="*/ 67 h 78"/>
                  <a:gd name="T6" fmla="*/ 230 w 236"/>
                  <a:gd name="T7" fmla="*/ 67 h 78"/>
                  <a:gd name="T8" fmla="*/ 229 w 236"/>
                  <a:gd name="T9" fmla="*/ 68 h 78"/>
                  <a:gd name="T10" fmla="*/ 229 w 236"/>
                  <a:gd name="T11" fmla="*/ 69 h 78"/>
                  <a:gd name="T12" fmla="*/ 229 w 236"/>
                  <a:gd name="T13" fmla="*/ 70 h 78"/>
                  <a:gd name="T14" fmla="*/ 7 w 236"/>
                  <a:gd name="T15" fmla="*/ 70 h 78"/>
                  <a:gd name="T16" fmla="*/ 7 w 236"/>
                  <a:gd name="T17" fmla="*/ 67 h 78"/>
                  <a:gd name="T18" fmla="*/ 7 w 236"/>
                  <a:gd name="T19" fmla="*/ 64 h 78"/>
                  <a:gd name="T20" fmla="*/ 9 w 236"/>
                  <a:gd name="T21" fmla="*/ 56 h 78"/>
                  <a:gd name="T22" fmla="*/ 16 w 236"/>
                  <a:gd name="T23" fmla="*/ 32 h 78"/>
                  <a:gd name="T24" fmla="*/ 25 w 236"/>
                  <a:gd name="T25" fmla="*/ 5 h 78"/>
                  <a:gd name="T26" fmla="*/ 25 w 236"/>
                  <a:gd name="T27" fmla="*/ 4 h 78"/>
                  <a:gd name="T28" fmla="*/ 25 w 236"/>
                  <a:gd name="T29" fmla="*/ 4 h 78"/>
                  <a:gd name="T30" fmla="*/ 25 w 236"/>
                  <a:gd name="T31" fmla="*/ 3 h 78"/>
                  <a:gd name="T32" fmla="*/ 24 w 236"/>
                  <a:gd name="T33" fmla="*/ 2 h 78"/>
                  <a:gd name="T34" fmla="*/ 24 w 236"/>
                  <a:gd name="T35" fmla="*/ 1 h 78"/>
                  <a:gd name="T36" fmla="*/ 23 w 236"/>
                  <a:gd name="T37" fmla="*/ 1 h 78"/>
                  <a:gd name="T38" fmla="*/ 22 w 236"/>
                  <a:gd name="T39" fmla="*/ 0 h 78"/>
                  <a:gd name="T40" fmla="*/ 22 w 236"/>
                  <a:gd name="T41" fmla="*/ 0 h 78"/>
                  <a:gd name="T42" fmla="*/ 21 w 236"/>
                  <a:gd name="T43" fmla="*/ 0 h 78"/>
                  <a:gd name="T44" fmla="*/ 20 w 236"/>
                  <a:gd name="T45" fmla="*/ 0 h 78"/>
                  <a:gd name="T46" fmla="*/ 19 w 236"/>
                  <a:gd name="T47" fmla="*/ 1 h 78"/>
                  <a:gd name="T48" fmla="*/ 18 w 236"/>
                  <a:gd name="T49" fmla="*/ 2 h 78"/>
                  <a:gd name="T50" fmla="*/ 18 w 236"/>
                  <a:gd name="T51" fmla="*/ 2 h 78"/>
                  <a:gd name="T52" fmla="*/ 18 w 236"/>
                  <a:gd name="T53" fmla="*/ 3 h 78"/>
                  <a:gd name="T54" fmla="*/ 4 w 236"/>
                  <a:gd name="T55" fmla="*/ 48 h 78"/>
                  <a:gd name="T56" fmla="*/ 0 w 236"/>
                  <a:gd name="T57" fmla="*/ 62 h 78"/>
                  <a:gd name="T58" fmla="*/ 0 w 236"/>
                  <a:gd name="T59" fmla="*/ 63 h 78"/>
                  <a:gd name="T60" fmla="*/ 0 w 236"/>
                  <a:gd name="T61" fmla="*/ 63 h 78"/>
                  <a:gd name="T62" fmla="*/ 0 w 236"/>
                  <a:gd name="T63" fmla="*/ 63 h 78"/>
                  <a:gd name="T64" fmla="*/ 0 w 236"/>
                  <a:gd name="T65" fmla="*/ 63 h 78"/>
                  <a:gd name="T66" fmla="*/ 0 w 236"/>
                  <a:gd name="T67" fmla="*/ 74 h 78"/>
                  <a:gd name="T68" fmla="*/ 0 w 236"/>
                  <a:gd name="T69" fmla="*/ 74 h 78"/>
                  <a:gd name="T70" fmla="*/ 0 w 236"/>
                  <a:gd name="T71" fmla="*/ 75 h 78"/>
                  <a:gd name="T72" fmla="*/ 1 w 236"/>
                  <a:gd name="T73" fmla="*/ 76 h 78"/>
                  <a:gd name="T74" fmla="*/ 1 w 236"/>
                  <a:gd name="T75" fmla="*/ 76 h 78"/>
                  <a:gd name="T76" fmla="*/ 2 w 236"/>
                  <a:gd name="T77" fmla="*/ 77 h 78"/>
                  <a:gd name="T78" fmla="*/ 2 w 236"/>
                  <a:gd name="T79" fmla="*/ 77 h 78"/>
                  <a:gd name="T80" fmla="*/ 3 w 236"/>
                  <a:gd name="T81" fmla="*/ 78 h 78"/>
                  <a:gd name="T82" fmla="*/ 3 w 236"/>
                  <a:gd name="T83" fmla="*/ 78 h 78"/>
                  <a:gd name="T84" fmla="*/ 4 w 236"/>
                  <a:gd name="T85" fmla="*/ 78 h 78"/>
                  <a:gd name="T86" fmla="*/ 5 w 236"/>
                  <a:gd name="T87" fmla="*/ 78 h 78"/>
                  <a:gd name="T88" fmla="*/ 232 w 236"/>
                  <a:gd name="T89" fmla="*/ 78 h 78"/>
                  <a:gd name="T90" fmla="*/ 233 w 236"/>
                  <a:gd name="T91" fmla="*/ 78 h 78"/>
                  <a:gd name="T92" fmla="*/ 233 w 236"/>
                  <a:gd name="T93" fmla="*/ 78 h 78"/>
                  <a:gd name="T94" fmla="*/ 234 w 236"/>
                  <a:gd name="T95" fmla="*/ 77 h 78"/>
                  <a:gd name="T96" fmla="*/ 234 w 236"/>
                  <a:gd name="T97" fmla="*/ 77 h 78"/>
                  <a:gd name="T98" fmla="*/ 235 w 236"/>
                  <a:gd name="T99" fmla="*/ 77 h 78"/>
                  <a:gd name="T100" fmla="*/ 235 w 236"/>
                  <a:gd name="T101" fmla="*/ 76 h 78"/>
                  <a:gd name="T102" fmla="*/ 236 w 236"/>
                  <a:gd name="T103" fmla="*/ 75 h 78"/>
                  <a:gd name="T104" fmla="*/ 236 w 236"/>
                  <a:gd name="T105" fmla="*/ 75 h 78"/>
                  <a:gd name="T106" fmla="*/ 236 w 236"/>
                  <a:gd name="T107" fmla="*/ 74 h 78"/>
                  <a:gd name="T108" fmla="*/ 236 w 236"/>
                  <a:gd name="T109" fmla="*/ 73 h 78"/>
                  <a:gd name="T110" fmla="*/ 236 w 236"/>
                  <a:gd name="T111" fmla="*/ 69 h 78"/>
                  <a:gd name="T112" fmla="*/ 236 w 236"/>
                  <a:gd name="T113" fmla="*/ 69 h 78"/>
                  <a:gd name="T114" fmla="*/ 236 w 236"/>
                  <a:gd name="T115" fmla="*/ 68 h 78"/>
                  <a:gd name="T116" fmla="*/ 235 w 236"/>
                  <a:gd name="T117" fmla="*/ 67 h 78"/>
                  <a:gd name="T118" fmla="*/ 234 w 236"/>
                  <a:gd name="T119" fmla="*/ 66 h 78"/>
                  <a:gd name="T120" fmla="*/ 233 w 236"/>
                  <a:gd name="T121" fmla="*/ 66 h 78"/>
                  <a:gd name="T122" fmla="*/ 233 w 236"/>
                  <a:gd name="T123" fmla="*/ 66 h 7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6"/>
                  <a:gd name="T187" fmla="*/ 0 h 78"/>
                  <a:gd name="T188" fmla="*/ 236 w 236"/>
                  <a:gd name="T189" fmla="*/ 78 h 7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6" h="78">
                    <a:moveTo>
                      <a:pt x="233" y="66"/>
                    </a:moveTo>
                    <a:lnTo>
                      <a:pt x="232" y="66"/>
                    </a:lnTo>
                    <a:lnTo>
                      <a:pt x="231" y="66"/>
                    </a:lnTo>
                    <a:lnTo>
                      <a:pt x="231" y="67"/>
                    </a:lnTo>
                    <a:lnTo>
                      <a:pt x="230" y="67"/>
                    </a:lnTo>
                    <a:lnTo>
                      <a:pt x="230" y="68"/>
                    </a:lnTo>
                    <a:lnTo>
                      <a:pt x="229" y="68"/>
                    </a:lnTo>
                    <a:lnTo>
                      <a:pt x="229" y="69"/>
                    </a:lnTo>
                    <a:lnTo>
                      <a:pt x="229" y="70"/>
                    </a:lnTo>
                    <a:lnTo>
                      <a:pt x="229" y="71"/>
                    </a:lnTo>
                    <a:lnTo>
                      <a:pt x="7" y="71"/>
                    </a:lnTo>
                    <a:lnTo>
                      <a:pt x="7" y="70"/>
                    </a:lnTo>
                    <a:lnTo>
                      <a:pt x="7" y="69"/>
                    </a:lnTo>
                    <a:lnTo>
                      <a:pt x="7" y="68"/>
                    </a:lnTo>
                    <a:lnTo>
                      <a:pt x="7" y="67"/>
                    </a:lnTo>
                    <a:lnTo>
                      <a:pt x="7" y="66"/>
                    </a:lnTo>
                    <a:lnTo>
                      <a:pt x="7" y="65"/>
                    </a:lnTo>
                    <a:lnTo>
                      <a:pt x="7" y="64"/>
                    </a:lnTo>
                    <a:lnTo>
                      <a:pt x="8" y="61"/>
                    </a:lnTo>
                    <a:lnTo>
                      <a:pt x="9" y="56"/>
                    </a:lnTo>
                    <a:lnTo>
                      <a:pt x="11" y="49"/>
                    </a:lnTo>
                    <a:lnTo>
                      <a:pt x="14" y="41"/>
                    </a:lnTo>
                    <a:lnTo>
                      <a:pt x="16" y="32"/>
                    </a:lnTo>
                    <a:lnTo>
                      <a:pt x="19" y="23"/>
                    </a:lnTo>
                    <a:lnTo>
                      <a:pt x="22" y="13"/>
                    </a:lnTo>
                    <a:lnTo>
                      <a:pt x="25" y="5"/>
                    </a:lnTo>
                    <a:lnTo>
                      <a:pt x="25" y="4"/>
                    </a:lnTo>
                    <a:lnTo>
                      <a:pt x="25" y="3"/>
                    </a:lnTo>
                    <a:lnTo>
                      <a:pt x="24" y="2"/>
                    </a:lnTo>
                    <a:lnTo>
                      <a:pt x="24" y="1"/>
                    </a:lnTo>
                    <a:lnTo>
                      <a:pt x="23" y="1"/>
                    </a:lnTo>
                    <a:lnTo>
                      <a:pt x="22" y="0"/>
                    </a:lnTo>
                    <a:lnTo>
                      <a:pt x="21" y="0"/>
                    </a:lnTo>
                    <a:lnTo>
                      <a:pt x="20" y="0"/>
                    </a:lnTo>
                    <a:lnTo>
                      <a:pt x="20" y="1"/>
                    </a:lnTo>
                    <a:lnTo>
                      <a:pt x="19" y="1"/>
                    </a:lnTo>
                    <a:lnTo>
                      <a:pt x="18" y="2"/>
                    </a:lnTo>
                    <a:lnTo>
                      <a:pt x="18" y="3"/>
                    </a:lnTo>
                    <a:lnTo>
                      <a:pt x="12" y="22"/>
                    </a:lnTo>
                    <a:lnTo>
                      <a:pt x="8" y="37"/>
                    </a:lnTo>
                    <a:lnTo>
                      <a:pt x="4" y="48"/>
                    </a:lnTo>
                    <a:lnTo>
                      <a:pt x="2" y="55"/>
                    </a:lnTo>
                    <a:lnTo>
                      <a:pt x="1" y="59"/>
                    </a:lnTo>
                    <a:lnTo>
                      <a:pt x="0" y="62"/>
                    </a:lnTo>
                    <a:lnTo>
                      <a:pt x="0" y="63"/>
                    </a:lnTo>
                    <a:lnTo>
                      <a:pt x="0" y="73"/>
                    </a:lnTo>
                    <a:lnTo>
                      <a:pt x="0" y="74"/>
                    </a:lnTo>
                    <a:lnTo>
                      <a:pt x="0" y="75"/>
                    </a:lnTo>
                    <a:lnTo>
                      <a:pt x="1" y="75"/>
                    </a:lnTo>
                    <a:lnTo>
                      <a:pt x="1" y="76"/>
                    </a:lnTo>
                    <a:lnTo>
                      <a:pt x="1" y="77"/>
                    </a:lnTo>
                    <a:lnTo>
                      <a:pt x="2" y="77"/>
                    </a:lnTo>
                    <a:lnTo>
                      <a:pt x="3" y="77"/>
                    </a:lnTo>
                    <a:lnTo>
                      <a:pt x="3" y="78"/>
                    </a:lnTo>
                    <a:lnTo>
                      <a:pt x="4" y="78"/>
                    </a:lnTo>
                    <a:lnTo>
                      <a:pt x="5" y="78"/>
                    </a:lnTo>
                    <a:lnTo>
                      <a:pt x="232" y="78"/>
                    </a:lnTo>
                    <a:lnTo>
                      <a:pt x="233" y="78"/>
                    </a:lnTo>
                    <a:lnTo>
                      <a:pt x="234" y="78"/>
                    </a:lnTo>
                    <a:lnTo>
                      <a:pt x="234" y="77"/>
                    </a:lnTo>
                    <a:lnTo>
                      <a:pt x="235" y="77"/>
                    </a:lnTo>
                    <a:lnTo>
                      <a:pt x="235" y="76"/>
                    </a:lnTo>
                    <a:lnTo>
                      <a:pt x="236" y="76"/>
                    </a:lnTo>
                    <a:lnTo>
                      <a:pt x="236" y="75"/>
                    </a:lnTo>
                    <a:lnTo>
                      <a:pt x="236" y="74"/>
                    </a:lnTo>
                    <a:lnTo>
                      <a:pt x="236" y="73"/>
                    </a:lnTo>
                    <a:lnTo>
                      <a:pt x="236" y="70"/>
                    </a:lnTo>
                    <a:lnTo>
                      <a:pt x="236" y="69"/>
                    </a:lnTo>
                    <a:lnTo>
                      <a:pt x="236" y="68"/>
                    </a:lnTo>
                    <a:lnTo>
                      <a:pt x="235" y="67"/>
                    </a:lnTo>
                    <a:lnTo>
                      <a:pt x="234" y="67"/>
                    </a:lnTo>
                    <a:lnTo>
                      <a:pt x="234" y="66"/>
                    </a:lnTo>
                    <a:lnTo>
                      <a:pt x="233" y="66"/>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513" name="Freeform 121"/>
              <p:cNvSpPr>
                <a:spLocks/>
              </p:cNvSpPr>
              <p:nvPr/>
            </p:nvSpPr>
            <p:spPr bwMode="auto">
              <a:xfrm>
                <a:off x="3916" y="3761"/>
                <a:ext cx="216" cy="3"/>
              </a:xfrm>
              <a:custGeom>
                <a:avLst/>
                <a:gdLst>
                  <a:gd name="T0" fmla="*/ 214 w 216"/>
                  <a:gd name="T1" fmla="*/ 3 h 3"/>
                  <a:gd name="T2" fmla="*/ 214 w 216"/>
                  <a:gd name="T3" fmla="*/ 3 h 3"/>
                  <a:gd name="T4" fmla="*/ 215 w 216"/>
                  <a:gd name="T5" fmla="*/ 3 h 3"/>
                  <a:gd name="T6" fmla="*/ 215 w 216"/>
                  <a:gd name="T7" fmla="*/ 3 h 3"/>
                  <a:gd name="T8" fmla="*/ 215 w 216"/>
                  <a:gd name="T9" fmla="*/ 3 h 3"/>
                  <a:gd name="T10" fmla="*/ 215 w 216"/>
                  <a:gd name="T11" fmla="*/ 3 h 3"/>
                  <a:gd name="T12" fmla="*/ 216 w 216"/>
                  <a:gd name="T13" fmla="*/ 2 h 3"/>
                  <a:gd name="T14" fmla="*/ 216 w 216"/>
                  <a:gd name="T15" fmla="*/ 2 h 3"/>
                  <a:gd name="T16" fmla="*/ 216 w 216"/>
                  <a:gd name="T17" fmla="*/ 2 h 3"/>
                  <a:gd name="T18" fmla="*/ 216 w 216"/>
                  <a:gd name="T19" fmla="*/ 2 h 3"/>
                  <a:gd name="T20" fmla="*/ 216 w 216"/>
                  <a:gd name="T21" fmla="*/ 1 h 3"/>
                  <a:gd name="T22" fmla="*/ 215 w 216"/>
                  <a:gd name="T23" fmla="*/ 1 h 3"/>
                  <a:gd name="T24" fmla="*/ 215 w 216"/>
                  <a:gd name="T25" fmla="*/ 1 h 3"/>
                  <a:gd name="T26" fmla="*/ 215 w 216"/>
                  <a:gd name="T27" fmla="*/ 1 h 3"/>
                  <a:gd name="T28" fmla="*/ 215 w 216"/>
                  <a:gd name="T29" fmla="*/ 0 h 3"/>
                  <a:gd name="T30" fmla="*/ 214 w 216"/>
                  <a:gd name="T31" fmla="*/ 0 h 3"/>
                  <a:gd name="T32" fmla="*/ 214 w 216"/>
                  <a:gd name="T33" fmla="*/ 0 h 3"/>
                  <a:gd name="T34" fmla="*/ 2 w 216"/>
                  <a:gd name="T35" fmla="*/ 0 h 3"/>
                  <a:gd name="T36" fmla="*/ 1 w 216"/>
                  <a:gd name="T37" fmla="*/ 0 h 3"/>
                  <a:gd name="T38" fmla="*/ 1 w 216"/>
                  <a:gd name="T39" fmla="*/ 1 h 3"/>
                  <a:gd name="T40" fmla="*/ 1 w 216"/>
                  <a:gd name="T41" fmla="*/ 1 h 3"/>
                  <a:gd name="T42" fmla="*/ 1 w 216"/>
                  <a:gd name="T43" fmla="*/ 1 h 3"/>
                  <a:gd name="T44" fmla="*/ 1 w 216"/>
                  <a:gd name="T45" fmla="*/ 1 h 3"/>
                  <a:gd name="T46" fmla="*/ 0 w 216"/>
                  <a:gd name="T47" fmla="*/ 1 h 3"/>
                  <a:gd name="T48" fmla="*/ 0 w 216"/>
                  <a:gd name="T49" fmla="*/ 2 h 3"/>
                  <a:gd name="T50" fmla="*/ 0 w 216"/>
                  <a:gd name="T51" fmla="*/ 2 h 3"/>
                  <a:gd name="T52" fmla="*/ 0 w 216"/>
                  <a:gd name="T53" fmla="*/ 2 h 3"/>
                  <a:gd name="T54" fmla="*/ 1 w 216"/>
                  <a:gd name="T55" fmla="*/ 3 h 3"/>
                  <a:gd name="T56" fmla="*/ 1 w 216"/>
                  <a:gd name="T57" fmla="*/ 3 h 3"/>
                  <a:gd name="T58" fmla="*/ 1 w 216"/>
                  <a:gd name="T59" fmla="*/ 3 h 3"/>
                  <a:gd name="T60" fmla="*/ 1 w 216"/>
                  <a:gd name="T61" fmla="*/ 3 h 3"/>
                  <a:gd name="T62" fmla="*/ 1 w 216"/>
                  <a:gd name="T63" fmla="*/ 3 h 3"/>
                  <a:gd name="T64" fmla="*/ 2 w 216"/>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3"/>
                  <a:gd name="T101" fmla="*/ 216 w 216"/>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3">
                    <a:moveTo>
                      <a:pt x="2" y="3"/>
                    </a:moveTo>
                    <a:lnTo>
                      <a:pt x="214" y="3"/>
                    </a:lnTo>
                    <a:lnTo>
                      <a:pt x="215" y="3"/>
                    </a:lnTo>
                    <a:lnTo>
                      <a:pt x="216" y="2"/>
                    </a:lnTo>
                    <a:lnTo>
                      <a:pt x="216" y="1"/>
                    </a:lnTo>
                    <a:lnTo>
                      <a:pt x="215" y="1"/>
                    </a:lnTo>
                    <a:lnTo>
                      <a:pt x="215" y="0"/>
                    </a:lnTo>
                    <a:lnTo>
                      <a:pt x="214" y="0"/>
                    </a:lnTo>
                    <a:lnTo>
                      <a:pt x="2" y="0"/>
                    </a:lnTo>
                    <a:lnTo>
                      <a:pt x="1" y="0"/>
                    </a:lnTo>
                    <a:lnTo>
                      <a:pt x="1" y="1"/>
                    </a:lnTo>
                    <a:lnTo>
                      <a:pt x="0" y="1"/>
                    </a:lnTo>
                    <a:lnTo>
                      <a:pt x="0"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grpSp>
        <p:grpSp>
          <p:nvGrpSpPr>
            <p:cNvPr id="44399" name="Group 122"/>
            <p:cNvGrpSpPr>
              <a:grpSpLocks/>
            </p:cNvGrpSpPr>
            <p:nvPr/>
          </p:nvGrpSpPr>
          <p:grpSpPr bwMode="auto">
            <a:xfrm>
              <a:off x="4111" y="3637"/>
              <a:ext cx="702" cy="58"/>
              <a:chOff x="4111" y="3637"/>
              <a:chExt cx="702" cy="58"/>
            </a:xfrm>
          </p:grpSpPr>
          <p:sp>
            <p:nvSpPr>
              <p:cNvPr id="44416" name="Line 123"/>
              <p:cNvSpPr>
                <a:spLocks noChangeShapeType="1"/>
              </p:cNvSpPr>
              <p:nvPr/>
            </p:nvSpPr>
            <p:spPr bwMode="auto">
              <a:xfrm flipH="1">
                <a:off x="4111" y="3664"/>
                <a:ext cx="650" cy="1"/>
              </a:xfrm>
              <a:prstGeom prst="line">
                <a:avLst/>
              </a:prstGeom>
              <a:noFill/>
              <a:ln w="22225">
                <a:solidFill>
                  <a:srgbClr val="0000FF"/>
                </a:solidFill>
                <a:round/>
                <a:headEnd/>
                <a:tailEnd/>
              </a:ln>
            </p:spPr>
            <p:txBody>
              <a:bodyPr/>
              <a:lstStyle/>
              <a:p>
                <a:pPr>
                  <a:buClr>
                    <a:srgbClr val="E2D700"/>
                  </a:buClr>
                </a:pPr>
                <a:endParaRPr lang="tr-TR">
                  <a:solidFill>
                    <a:prstClr val="black"/>
                  </a:solidFill>
                </a:endParaRPr>
              </a:p>
            </p:txBody>
          </p:sp>
          <p:sp>
            <p:nvSpPr>
              <p:cNvPr id="44417" name="Freeform 124"/>
              <p:cNvSpPr>
                <a:spLocks/>
              </p:cNvSpPr>
              <p:nvPr/>
            </p:nvSpPr>
            <p:spPr bwMode="auto">
              <a:xfrm>
                <a:off x="4754" y="3637"/>
                <a:ext cx="59" cy="58"/>
              </a:xfrm>
              <a:custGeom>
                <a:avLst/>
                <a:gdLst>
                  <a:gd name="T0" fmla="*/ 0 w 59"/>
                  <a:gd name="T1" fmla="*/ 58 h 58"/>
                  <a:gd name="T2" fmla="*/ 59 w 59"/>
                  <a:gd name="T3" fmla="*/ 31 h 58"/>
                  <a:gd name="T4" fmla="*/ 0 w 59"/>
                  <a:gd name="T5" fmla="*/ 0 h 58"/>
                  <a:gd name="T6" fmla="*/ 0 w 59"/>
                  <a:gd name="T7" fmla="*/ 58 h 58"/>
                  <a:gd name="T8" fmla="*/ 0 60000 65536"/>
                  <a:gd name="T9" fmla="*/ 0 60000 65536"/>
                  <a:gd name="T10" fmla="*/ 0 60000 65536"/>
                  <a:gd name="T11" fmla="*/ 0 60000 65536"/>
                  <a:gd name="T12" fmla="*/ 0 w 59"/>
                  <a:gd name="T13" fmla="*/ 0 h 58"/>
                  <a:gd name="T14" fmla="*/ 59 w 59"/>
                  <a:gd name="T15" fmla="*/ 58 h 58"/>
                </a:gdLst>
                <a:ahLst/>
                <a:cxnLst>
                  <a:cxn ang="T8">
                    <a:pos x="T0" y="T1"/>
                  </a:cxn>
                  <a:cxn ang="T9">
                    <a:pos x="T2" y="T3"/>
                  </a:cxn>
                  <a:cxn ang="T10">
                    <a:pos x="T4" y="T5"/>
                  </a:cxn>
                  <a:cxn ang="T11">
                    <a:pos x="T6" y="T7"/>
                  </a:cxn>
                </a:cxnLst>
                <a:rect l="T12" t="T13" r="T14" b="T15"/>
                <a:pathLst>
                  <a:path w="59" h="58">
                    <a:moveTo>
                      <a:pt x="0" y="58"/>
                    </a:moveTo>
                    <a:lnTo>
                      <a:pt x="59" y="31"/>
                    </a:lnTo>
                    <a:lnTo>
                      <a:pt x="0" y="0"/>
                    </a:lnTo>
                    <a:lnTo>
                      <a:pt x="0" y="58"/>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grpSp>
        <p:grpSp>
          <p:nvGrpSpPr>
            <p:cNvPr id="44400" name="Group 125"/>
            <p:cNvGrpSpPr>
              <a:grpSpLocks/>
            </p:cNvGrpSpPr>
            <p:nvPr/>
          </p:nvGrpSpPr>
          <p:grpSpPr bwMode="auto">
            <a:xfrm>
              <a:off x="4826" y="3503"/>
              <a:ext cx="141" cy="326"/>
              <a:chOff x="4826" y="3503"/>
              <a:chExt cx="141" cy="326"/>
            </a:xfrm>
          </p:grpSpPr>
          <p:sp>
            <p:nvSpPr>
              <p:cNvPr id="44402" name="Rectangle 126"/>
              <p:cNvSpPr>
                <a:spLocks noChangeArrowheads="1"/>
              </p:cNvSpPr>
              <p:nvPr/>
            </p:nvSpPr>
            <p:spPr bwMode="auto">
              <a:xfrm>
                <a:off x="4826" y="3503"/>
                <a:ext cx="141" cy="326"/>
              </a:xfrm>
              <a:prstGeom prst="rect">
                <a:avLst/>
              </a:prstGeom>
              <a:solidFill>
                <a:srgbClr val="0000FF"/>
              </a:solidFill>
              <a:ln w="9525">
                <a:noFill/>
                <a:miter lim="800000"/>
                <a:headEnd/>
                <a:tailEnd/>
              </a:ln>
            </p:spPr>
            <p:txBody>
              <a:bodyPr/>
              <a:lstStyle/>
              <a:p>
                <a:pPr>
                  <a:buClr>
                    <a:srgbClr val="E2D700"/>
                  </a:buClr>
                </a:pPr>
                <a:endParaRPr lang="tr-TR">
                  <a:solidFill>
                    <a:prstClr val="black"/>
                  </a:solidFill>
                </a:endParaRPr>
              </a:p>
            </p:txBody>
          </p:sp>
          <p:sp>
            <p:nvSpPr>
              <p:cNvPr id="44403" name="Rectangle 127"/>
              <p:cNvSpPr>
                <a:spLocks noChangeArrowheads="1"/>
              </p:cNvSpPr>
              <p:nvPr/>
            </p:nvSpPr>
            <p:spPr bwMode="auto">
              <a:xfrm>
                <a:off x="4833" y="3509"/>
                <a:ext cx="128" cy="314"/>
              </a:xfrm>
              <a:prstGeom prst="rect">
                <a:avLst/>
              </a:prstGeom>
              <a:solidFill>
                <a:srgbClr val="DDDDDD"/>
              </a:solidFill>
              <a:ln w="9525">
                <a:noFill/>
                <a:miter lim="800000"/>
                <a:headEnd/>
                <a:tailEnd/>
              </a:ln>
            </p:spPr>
            <p:txBody>
              <a:bodyPr/>
              <a:lstStyle/>
              <a:p>
                <a:pPr>
                  <a:buClr>
                    <a:srgbClr val="E2D700"/>
                  </a:buClr>
                </a:pPr>
                <a:endParaRPr lang="tr-TR">
                  <a:solidFill>
                    <a:prstClr val="black"/>
                  </a:solidFill>
                </a:endParaRPr>
              </a:p>
            </p:txBody>
          </p:sp>
          <p:sp>
            <p:nvSpPr>
              <p:cNvPr id="44404" name="Rectangle 128"/>
              <p:cNvSpPr>
                <a:spLocks noChangeArrowheads="1"/>
              </p:cNvSpPr>
              <p:nvPr/>
            </p:nvSpPr>
            <p:spPr bwMode="auto">
              <a:xfrm>
                <a:off x="4856" y="3532"/>
                <a:ext cx="83" cy="17"/>
              </a:xfrm>
              <a:prstGeom prst="rect">
                <a:avLst/>
              </a:prstGeom>
              <a:solidFill>
                <a:srgbClr val="0000FF"/>
              </a:solidFill>
              <a:ln w="9525">
                <a:noFill/>
                <a:miter lim="800000"/>
                <a:headEnd/>
                <a:tailEnd/>
              </a:ln>
            </p:spPr>
            <p:txBody>
              <a:bodyPr/>
              <a:lstStyle/>
              <a:p>
                <a:pPr>
                  <a:buClr>
                    <a:srgbClr val="E2D700"/>
                  </a:buClr>
                </a:pPr>
                <a:endParaRPr lang="tr-TR">
                  <a:solidFill>
                    <a:prstClr val="black"/>
                  </a:solidFill>
                </a:endParaRPr>
              </a:p>
            </p:txBody>
          </p:sp>
          <p:sp>
            <p:nvSpPr>
              <p:cNvPr id="44405" name="Freeform 129"/>
              <p:cNvSpPr>
                <a:spLocks/>
              </p:cNvSpPr>
              <p:nvPr/>
            </p:nvSpPr>
            <p:spPr bwMode="auto">
              <a:xfrm>
                <a:off x="4861" y="3534"/>
                <a:ext cx="73" cy="13"/>
              </a:xfrm>
              <a:custGeom>
                <a:avLst/>
                <a:gdLst>
                  <a:gd name="T0" fmla="*/ 53 w 73"/>
                  <a:gd name="T1" fmla="*/ 4 h 13"/>
                  <a:gd name="T2" fmla="*/ 52 w 73"/>
                  <a:gd name="T3" fmla="*/ 4 h 13"/>
                  <a:gd name="T4" fmla="*/ 51 w 73"/>
                  <a:gd name="T5" fmla="*/ 3 h 13"/>
                  <a:gd name="T6" fmla="*/ 50 w 73"/>
                  <a:gd name="T7" fmla="*/ 2 h 13"/>
                  <a:gd name="T8" fmla="*/ 48 w 73"/>
                  <a:gd name="T9" fmla="*/ 2 h 13"/>
                  <a:gd name="T10" fmla="*/ 46 w 73"/>
                  <a:gd name="T11" fmla="*/ 1 h 13"/>
                  <a:gd name="T12" fmla="*/ 44 w 73"/>
                  <a:gd name="T13" fmla="*/ 1 h 13"/>
                  <a:gd name="T14" fmla="*/ 42 w 73"/>
                  <a:gd name="T15" fmla="*/ 0 h 13"/>
                  <a:gd name="T16" fmla="*/ 39 w 73"/>
                  <a:gd name="T17" fmla="*/ 0 h 13"/>
                  <a:gd name="T18" fmla="*/ 36 w 73"/>
                  <a:gd name="T19" fmla="*/ 0 h 13"/>
                  <a:gd name="T20" fmla="*/ 34 w 73"/>
                  <a:gd name="T21" fmla="*/ 0 h 13"/>
                  <a:gd name="T22" fmla="*/ 31 w 73"/>
                  <a:gd name="T23" fmla="*/ 0 h 13"/>
                  <a:gd name="T24" fmla="*/ 29 w 73"/>
                  <a:gd name="T25" fmla="*/ 1 h 13"/>
                  <a:gd name="T26" fmla="*/ 27 w 73"/>
                  <a:gd name="T27" fmla="*/ 1 h 13"/>
                  <a:gd name="T28" fmla="*/ 25 w 73"/>
                  <a:gd name="T29" fmla="*/ 2 h 13"/>
                  <a:gd name="T30" fmla="*/ 23 w 73"/>
                  <a:gd name="T31" fmla="*/ 2 h 13"/>
                  <a:gd name="T32" fmla="*/ 22 w 73"/>
                  <a:gd name="T33" fmla="*/ 3 h 13"/>
                  <a:gd name="T34" fmla="*/ 21 w 73"/>
                  <a:gd name="T35" fmla="*/ 3 h 13"/>
                  <a:gd name="T36" fmla="*/ 21 w 73"/>
                  <a:gd name="T37" fmla="*/ 4 h 13"/>
                  <a:gd name="T38" fmla="*/ 20 w 73"/>
                  <a:gd name="T39" fmla="*/ 4 h 13"/>
                  <a:gd name="T40" fmla="*/ 0 w 73"/>
                  <a:gd name="T41" fmla="*/ 9 h 13"/>
                  <a:gd name="T42" fmla="*/ 21 w 73"/>
                  <a:gd name="T43" fmla="*/ 9 h 13"/>
                  <a:gd name="T44" fmla="*/ 21 w 73"/>
                  <a:gd name="T45" fmla="*/ 10 h 13"/>
                  <a:gd name="T46" fmla="*/ 22 w 73"/>
                  <a:gd name="T47" fmla="*/ 10 h 13"/>
                  <a:gd name="T48" fmla="*/ 23 w 73"/>
                  <a:gd name="T49" fmla="*/ 10 h 13"/>
                  <a:gd name="T50" fmla="*/ 24 w 73"/>
                  <a:gd name="T51" fmla="*/ 11 h 13"/>
                  <a:gd name="T52" fmla="*/ 26 w 73"/>
                  <a:gd name="T53" fmla="*/ 11 h 13"/>
                  <a:gd name="T54" fmla="*/ 28 w 73"/>
                  <a:gd name="T55" fmla="*/ 12 h 13"/>
                  <a:gd name="T56" fmla="*/ 30 w 73"/>
                  <a:gd name="T57" fmla="*/ 12 h 13"/>
                  <a:gd name="T58" fmla="*/ 32 w 73"/>
                  <a:gd name="T59" fmla="*/ 12 h 13"/>
                  <a:gd name="T60" fmla="*/ 35 w 73"/>
                  <a:gd name="T61" fmla="*/ 13 h 13"/>
                  <a:gd name="T62" fmla="*/ 38 w 73"/>
                  <a:gd name="T63" fmla="*/ 13 h 13"/>
                  <a:gd name="T64" fmla="*/ 40 w 73"/>
                  <a:gd name="T65" fmla="*/ 12 h 13"/>
                  <a:gd name="T66" fmla="*/ 43 w 73"/>
                  <a:gd name="T67" fmla="*/ 12 h 13"/>
                  <a:gd name="T68" fmla="*/ 45 w 73"/>
                  <a:gd name="T69" fmla="*/ 12 h 13"/>
                  <a:gd name="T70" fmla="*/ 47 w 73"/>
                  <a:gd name="T71" fmla="*/ 11 h 13"/>
                  <a:gd name="T72" fmla="*/ 49 w 73"/>
                  <a:gd name="T73" fmla="*/ 11 h 13"/>
                  <a:gd name="T74" fmla="*/ 50 w 73"/>
                  <a:gd name="T75" fmla="*/ 10 h 13"/>
                  <a:gd name="T76" fmla="*/ 51 w 73"/>
                  <a:gd name="T77" fmla="*/ 10 h 13"/>
                  <a:gd name="T78" fmla="*/ 52 w 73"/>
                  <a:gd name="T79" fmla="*/ 10 h 13"/>
                  <a:gd name="T80" fmla="*/ 52 w 73"/>
                  <a:gd name="T81" fmla="*/ 9 h 13"/>
                  <a:gd name="T82" fmla="*/ 73 w 73"/>
                  <a:gd name="T83" fmla="*/ 9 h 1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
                  <a:gd name="T127" fmla="*/ 0 h 13"/>
                  <a:gd name="T128" fmla="*/ 73 w 73"/>
                  <a:gd name="T129" fmla="*/ 13 h 1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 h="13">
                    <a:moveTo>
                      <a:pt x="73" y="4"/>
                    </a:moveTo>
                    <a:lnTo>
                      <a:pt x="53" y="4"/>
                    </a:lnTo>
                    <a:lnTo>
                      <a:pt x="52" y="4"/>
                    </a:lnTo>
                    <a:lnTo>
                      <a:pt x="52" y="3"/>
                    </a:lnTo>
                    <a:lnTo>
                      <a:pt x="51" y="3"/>
                    </a:lnTo>
                    <a:lnTo>
                      <a:pt x="50" y="2"/>
                    </a:lnTo>
                    <a:lnTo>
                      <a:pt x="49" y="2"/>
                    </a:lnTo>
                    <a:lnTo>
                      <a:pt x="48" y="2"/>
                    </a:lnTo>
                    <a:lnTo>
                      <a:pt x="47" y="2"/>
                    </a:lnTo>
                    <a:lnTo>
                      <a:pt x="46" y="1"/>
                    </a:lnTo>
                    <a:lnTo>
                      <a:pt x="45" y="1"/>
                    </a:lnTo>
                    <a:lnTo>
                      <a:pt x="44" y="1"/>
                    </a:lnTo>
                    <a:lnTo>
                      <a:pt x="43" y="1"/>
                    </a:lnTo>
                    <a:lnTo>
                      <a:pt x="42" y="0"/>
                    </a:lnTo>
                    <a:lnTo>
                      <a:pt x="40" y="0"/>
                    </a:lnTo>
                    <a:lnTo>
                      <a:pt x="39" y="0"/>
                    </a:lnTo>
                    <a:lnTo>
                      <a:pt x="38" y="0"/>
                    </a:lnTo>
                    <a:lnTo>
                      <a:pt x="36" y="0"/>
                    </a:lnTo>
                    <a:lnTo>
                      <a:pt x="35" y="0"/>
                    </a:lnTo>
                    <a:lnTo>
                      <a:pt x="34" y="0"/>
                    </a:lnTo>
                    <a:lnTo>
                      <a:pt x="32" y="0"/>
                    </a:lnTo>
                    <a:lnTo>
                      <a:pt x="31" y="0"/>
                    </a:lnTo>
                    <a:lnTo>
                      <a:pt x="30" y="1"/>
                    </a:lnTo>
                    <a:lnTo>
                      <a:pt x="29" y="1"/>
                    </a:lnTo>
                    <a:lnTo>
                      <a:pt x="28" y="1"/>
                    </a:lnTo>
                    <a:lnTo>
                      <a:pt x="27" y="1"/>
                    </a:lnTo>
                    <a:lnTo>
                      <a:pt x="26" y="2"/>
                    </a:lnTo>
                    <a:lnTo>
                      <a:pt x="25" y="2"/>
                    </a:lnTo>
                    <a:lnTo>
                      <a:pt x="24" y="2"/>
                    </a:lnTo>
                    <a:lnTo>
                      <a:pt x="23" y="2"/>
                    </a:lnTo>
                    <a:lnTo>
                      <a:pt x="23" y="3"/>
                    </a:lnTo>
                    <a:lnTo>
                      <a:pt x="22" y="3"/>
                    </a:lnTo>
                    <a:lnTo>
                      <a:pt x="21" y="3"/>
                    </a:lnTo>
                    <a:lnTo>
                      <a:pt x="21" y="4"/>
                    </a:lnTo>
                    <a:lnTo>
                      <a:pt x="20" y="4"/>
                    </a:lnTo>
                    <a:lnTo>
                      <a:pt x="0" y="4"/>
                    </a:lnTo>
                    <a:lnTo>
                      <a:pt x="0" y="9"/>
                    </a:lnTo>
                    <a:lnTo>
                      <a:pt x="20" y="9"/>
                    </a:lnTo>
                    <a:lnTo>
                      <a:pt x="21" y="9"/>
                    </a:lnTo>
                    <a:lnTo>
                      <a:pt x="21" y="10"/>
                    </a:lnTo>
                    <a:lnTo>
                      <a:pt x="22" y="10"/>
                    </a:lnTo>
                    <a:lnTo>
                      <a:pt x="23" y="10"/>
                    </a:lnTo>
                    <a:lnTo>
                      <a:pt x="24" y="11"/>
                    </a:lnTo>
                    <a:lnTo>
                      <a:pt x="25" y="11"/>
                    </a:lnTo>
                    <a:lnTo>
                      <a:pt x="26" y="11"/>
                    </a:lnTo>
                    <a:lnTo>
                      <a:pt x="27" y="12"/>
                    </a:lnTo>
                    <a:lnTo>
                      <a:pt x="28" y="12"/>
                    </a:lnTo>
                    <a:lnTo>
                      <a:pt x="29" y="12"/>
                    </a:lnTo>
                    <a:lnTo>
                      <a:pt x="30" y="12"/>
                    </a:lnTo>
                    <a:lnTo>
                      <a:pt x="31" y="12"/>
                    </a:lnTo>
                    <a:lnTo>
                      <a:pt x="32" y="12"/>
                    </a:lnTo>
                    <a:lnTo>
                      <a:pt x="34" y="13"/>
                    </a:lnTo>
                    <a:lnTo>
                      <a:pt x="35" y="13"/>
                    </a:lnTo>
                    <a:lnTo>
                      <a:pt x="36" y="13"/>
                    </a:lnTo>
                    <a:lnTo>
                      <a:pt x="38" y="13"/>
                    </a:lnTo>
                    <a:lnTo>
                      <a:pt x="39" y="13"/>
                    </a:lnTo>
                    <a:lnTo>
                      <a:pt x="40" y="12"/>
                    </a:lnTo>
                    <a:lnTo>
                      <a:pt x="42" y="12"/>
                    </a:lnTo>
                    <a:lnTo>
                      <a:pt x="43" y="12"/>
                    </a:lnTo>
                    <a:lnTo>
                      <a:pt x="44" y="12"/>
                    </a:lnTo>
                    <a:lnTo>
                      <a:pt x="45" y="12"/>
                    </a:lnTo>
                    <a:lnTo>
                      <a:pt x="46" y="12"/>
                    </a:lnTo>
                    <a:lnTo>
                      <a:pt x="47" y="11"/>
                    </a:lnTo>
                    <a:lnTo>
                      <a:pt x="48" y="11"/>
                    </a:lnTo>
                    <a:lnTo>
                      <a:pt x="49" y="11"/>
                    </a:lnTo>
                    <a:lnTo>
                      <a:pt x="50" y="10"/>
                    </a:lnTo>
                    <a:lnTo>
                      <a:pt x="51" y="10"/>
                    </a:lnTo>
                    <a:lnTo>
                      <a:pt x="52" y="10"/>
                    </a:lnTo>
                    <a:lnTo>
                      <a:pt x="52" y="9"/>
                    </a:lnTo>
                    <a:lnTo>
                      <a:pt x="53" y="9"/>
                    </a:lnTo>
                    <a:lnTo>
                      <a:pt x="73" y="9"/>
                    </a:lnTo>
                    <a:lnTo>
                      <a:pt x="73" y="4"/>
                    </a:lnTo>
                    <a:close/>
                  </a:path>
                </a:pathLst>
              </a:custGeom>
              <a:solidFill>
                <a:srgbClr val="DDDDDD"/>
              </a:solidFill>
              <a:ln w="9525">
                <a:noFill/>
                <a:round/>
                <a:headEnd/>
                <a:tailEnd/>
              </a:ln>
            </p:spPr>
            <p:txBody>
              <a:bodyPr/>
              <a:lstStyle/>
              <a:p>
                <a:pPr>
                  <a:buClr>
                    <a:srgbClr val="E2D700"/>
                  </a:buClr>
                </a:pPr>
                <a:endParaRPr lang="tr-TR">
                  <a:solidFill>
                    <a:prstClr val="black"/>
                  </a:solidFill>
                </a:endParaRPr>
              </a:p>
            </p:txBody>
          </p:sp>
          <p:sp>
            <p:nvSpPr>
              <p:cNvPr id="44406" name="Rectangle 130"/>
              <p:cNvSpPr>
                <a:spLocks noChangeArrowheads="1"/>
              </p:cNvSpPr>
              <p:nvPr/>
            </p:nvSpPr>
            <p:spPr bwMode="auto">
              <a:xfrm>
                <a:off x="4936" y="3575"/>
                <a:ext cx="14" cy="3"/>
              </a:xfrm>
              <a:prstGeom prst="rect">
                <a:avLst/>
              </a:prstGeom>
              <a:solidFill>
                <a:srgbClr val="4CCCFF"/>
              </a:solidFill>
              <a:ln w="9525">
                <a:noFill/>
                <a:miter lim="800000"/>
                <a:headEnd/>
                <a:tailEnd/>
              </a:ln>
            </p:spPr>
            <p:txBody>
              <a:bodyPr/>
              <a:lstStyle/>
              <a:p>
                <a:pPr>
                  <a:buClr>
                    <a:srgbClr val="E2D700"/>
                  </a:buClr>
                </a:pPr>
                <a:endParaRPr lang="tr-TR">
                  <a:solidFill>
                    <a:prstClr val="black"/>
                  </a:solidFill>
                </a:endParaRPr>
              </a:p>
            </p:txBody>
          </p:sp>
          <p:sp>
            <p:nvSpPr>
              <p:cNvPr id="44407" name="Rectangle 131"/>
              <p:cNvSpPr>
                <a:spLocks noChangeArrowheads="1"/>
              </p:cNvSpPr>
              <p:nvPr/>
            </p:nvSpPr>
            <p:spPr bwMode="auto">
              <a:xfrm>
                <a:off x="4845" y="3555"/>
                <a:ext cx="105" cy="17"/>
              </a:xfrm>
              <a:prstGeom prst="rect">
                <a:avLst/>
              </a:prstGeom>
              <a:solidFill>
                <a:srgbClr val="0000FF"/>
              </a:solidFill>
              <a:ln w="9525">
                <a:noFill/>
                <a:miter lim="800000"/>
                <a:headEnd/>
                <a:tailEnd/>
              </a:ln>
            </p:spPr>
            <p:txBody>
              <a:bodyPr/>
              <a:lstStyle/>
              <a:p>
                <a:pPr>
                  <a:buClr>
                    <a:srgbClr val="E2D700"/>
                  </a:buClr>
                </a:pPr>
                <a:endParaRPr lang="tr-TR">
                  <a:solidFill>
                    <a:prstClr val="black"/>
                  </a:solidFill>
                </a:endParaRPr>
              </a:p>
            </p:txBody>
          </p:sp>
          <p:sp>
            <p:nvSpPr>
              <p:cNvPr id="44408" name="Rectangle 132"/>
              <p:cNvSpPr>
                <a:spLocks noChangeArrowheads="1"/>
              </p:cNvSpPr>
              <p:nvPr/>
            </p:nvSpPr>
            <p:spPr bwMode="auto">
              <a:xfrm>
                <a:off x="4849" y="3560"/>
                <a:ext cx="96" cy="7"/>
              </a:xfrm>
              <a:prstGeom prst="rect">
                <a:avLst/>
              </a:prstGeom>
              <a:solidFill>
                <a:srgbClr val="DDDDDD"/>
              </a:solidFill>
              <a:ln w="9525">
                <a:noFill/>
                <a:miter lim="800000"/>
                <a:headEnd/>
                <a:tailEnd/>
              </a:ln>
            </p:spPr>
            <p:txBody>
              <a:bodyPr/>
              <a:lstStyle/>
              <a:p>
                <a:pPr>
                  <a:buClr>
                    <a:srgbClr val="E2D700"/>
                  </a:buClr>
                </a:pPr>
                <a:endParaRPr lang="tr-TR">
                  <a:solidFill>
                    <a:prstClr val="black"/>
                  </a:solidFill>
                </a:endParaRPr>
              </a:p>
            </p:txBody>
          </p:sp>
          <p:sp>
            <p:nvSpPr>
              <p:cNvPr id="44409" name="Freeform 133"/>
              <p:cNvSpPr>
                <a:spLocks/>
              </p:cNvSpPr>
              <p:nvPr/>
            </p:nvSpPr>
            <p:spPr bwMode="auto">
              <a:xfrm>
                <a:off x="4842" y="3798"/>
                <a:ext cx="16" cy="16"/>
              </a:xfrm>
              <a:custGeom>
                <a:avLst/>
                <a:gdLst>
                  <a:gd name="T0" fmla="*/ 9 w 16"/>
                  <a:gd name="T1" fmla="*/ 16 h 16"/>
                  <a:gd name="T2" fmla="*/ 10 w 16"/>
                  <a:gd name="T3" fmla="*/ 16 h 16"/>
                  <a:gd name="T4" fmla="*/ 11 w 16"/>
                  <a:gd name="T5" fmla="*/ 16 h 16"/>
                  <a:gd name="T6" fmla="*/ 12 w 16"/>
                  <a:gd name="T7" fmla="*/ 15 h 16"/>
                  <a:gd name="T8" fmla="*/ 13 w 16"/>
                  <a:gd name="T9" fmla="*/ 15 h 16"/>
                  <a:gd name="T10" fmla="*/ 14 w 16"/>
                  <a:gd name="T11" fmla="*/ 14 h 16"/>
                  <a:gd name="T12" fmla="*/ 15 w 16"/>
                  <a:gd name="T13" fmla="*/ 13 h 16"/>
                  <a:gd name="T14" fmla="*/ 15 w 16"/>
                  <a:gd name="T15" fmla="*/ 12 h 16"/>
                  <a:gd name="T16" fmla="*/ 16 w 16"/>
                  <a:gd name="T17" fmla="*/ 11 h 16"/>
                  <a:gd name="T18" fmla="*/ 16 w 16"/>
                  <a:gd name="T19" fmla="*/ 10 h 16"/>
                  <a:gd name="T20" fmla="*/ 16 w 16"/>
                  <a:gd name="T21" fmla="*/ 8 h 16"/>
                  <a:gd name="T22" fmla="*/ 16 w 16"/>
                  <a:gd name="T23" fmla="*/ 7 h 16"/>
                  <a:gd name="T24" fmla="*/ 16 w 16"/>
                  <a:gd name="T25" fmla="*/ 6 h 16"/>
                  <a:gd name="T26" fmla="*/ 15 w 16"/>
                  <a:gd name="T27" fmla="*/ 5 h 16"/>
                  <a:gd name="T28" fmla="*/ 15 w 16"/>
                  <a:gd name="T29" fmla="*/ 4 h 16"/>
                  <a:gd name="T30" fmla="*/ 14 w 16"/>
                  <a:gd name="T31" fmla="*/ 3 h 16"/>
                  <a:gd name="T32" fmla="*/ 13 w 16"/>
                  <a:gd name="T33" fmla="*/ 2 h 16"/>
                  <a:gd name="T34" fmla="*/ 12 w 16"/>
                  <a:gd name="T35" fmla="*/ 2 h 16"/>
                  <a:gd name="T36" fmla="*/ 11 w 16"/>
                  <a:gd name="T37" fmla="*/ 1 h 16"/>
                  <a:gd name="T38" fmla="*/ 10 w 16"/>
                  <a:gd name="T39" fmla="*/ 1 h 16"/>
                  <a:gd name="T40" fmla="*/ 9 w 16"/>
                  <a:gd name="T41" fmla="*/ 0 h 16"/>
                  <a:gd name="T42" fmla="*/ 8 w 16"/>
                  <a:gd name="T43" fmla="*/ 0 h 16"/>
                  <a:gd name="T44" fmla="*/ 7 w 16"/>
                  <a:gd name="T45" fmla="*/ 1 h 16"/>
                  <a:gd name="T46" fmla="*/ 6 w 16"/>
                  <a:gd name="T47" fmla="*/ 1 h 16"/>
                  <a:gd name="T48" fmla="*/ 5 w 16"/>
                  <a:gd name="T49" fmla="*/ 1 h 16"/>
                  <a:gd name="T50" fmla="*/ 4 w 16"/>
                  <a:gd name="T51" fmla="*/ 2 h 16"/>
                  <a:gd name="T52" fmla="*/ 3 w 16"/>
                  <a:gd name="T53" fmla="*/ 3 h 16"/>
                  <a:gd name="T54" fmla="*/ 2 w 16"/>
                  <a:gd name="T55" fmla="*/ 4 h 16"/>
                  <a:gd name="T56" fmla="*/ 1 w 16"/>
                  <a:gd name="T57" fmla="*/ 5 h 16"/>
                  <a:gd name="T58" fmla="*/ 1 w 16"/>
                  <a:gd name="T59" fmla="*/ 6 h 16"/>
                  <a:gd name="T60" fmla="*/ 1 w 16"/>
                  <a:gd name="T61" fmla="*/ 7 h 16"/>
                  <a:gd name="T62" fmla="*/ 0 w 16"/>
                  <a:gd name="T63" fmla="*/ 8 h 16"/>
                  <a:gd name="T64" fmla="*/ 0 w 16"/>
                  <a:gd name="T65" fmla="*/ 9 h 16"/>
                  <a:gd name="T66" fmla="*/ 1 w 16"/>
                  <a:gd name="T67" fmla="*/ 10 h 16"/>
                  <a:gd name="T68" fmla="*/ 1 w 16"/>
                  <a:gd name="T69" fmla="*/ 12 h 16"/>
                  <a:gd name="T70" fmla="*/ 2 w 16"/>
                  <a:gd name="T71" fmla="*/ 13 h 16"/>
                  <a:gd name="T72" fmla="*/ 2 w 16"/>
                  <a:gd name="T73" fmla="*/ 13 h 16"/>
                  <a:gd name="T74" fmla="*/ 3 w 16"/>
                  <a:gd name="T75" fmla="*/ 14 h 16"/>
                  <a:gd name="T76" fmla="*/ 4 w 16"/>
                  <a:gd name="T77" fmla="*/ 15 h 16"/>
                  <a:gd name="T78" fmla="*/ 5 w 16"/>
                  <a:gd name="T79" fmla="*/ 16 h 16"/>
                  <a:gd name="T80" fmla="*/ 6 w 16"/>
                  <a:gd name="T81" fmla="*/ 16 h 16"/>
                  <a:gd name="T82" fmla="*/ 7 w 16"/>
                  <a:gd name="T83" fmla="*/ 16 h 16"/>
                  <a:gd name="T84" fmla="*/ 8 w 16"/>
                  <a:gd name="T85" fmla="*/ 16 h 1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
                  <a:gd name="T130" fmla="*/ 0 h 16"/>
                  <a:gd name="T131" fmla="*/ 16 w 16"/>
                  <a:gd name="T132" fmla="*/ 16 h 1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 h="16">
                    <a:moveTo>
                      <a:pt x="8" y="16"/>
                    </a:moveTo>
                    <a:lnTo>
                      <a:pt x="9" y="16"/>
                    </a:lnTo>
                    <a:lnTo>
                      <a:pt x="10" y="16"/>
                    </a:lnTo>
                    <a:lnTo>
                      <a:pt x="11" y="16"/>
                    </a:lnTo>
                    <a:lnTo>
                      <a:pt x="12" y="16"/>
                    </a:lnTo>
                    <a:lnTo>
                      <a:pt x="12" y="15"/>
                    </a:lnTo>
                    <a:lnTo>
                      <a:pt x="13" y="15"/>
                    </a:lnTo>
                    <a:lnTo>
                      <a:pt x="14" y="14"/>
                    </a:lnTo>
                    <a:lnTo>
                      <a:pt x="14" y="13"/>
                    </a:lnTo>
                    <a:lnTo>
                      <a:pt x="15" y="13"/>
                    </a:lnTo>
                    <a:lnTo>
                      <a:pt x="15" y="12"/>
                    </a:lnTo>
                    <a:lnTo>
                      <a:pt x="16" y="12"/>
                    </a:lnTo>
                    <a:lnTo>
                      <a:pt x="16" y="11"/>
                    </a:lnTo>
                    <a:lnTo>
                      <a:pt x="16" y="10"/>
                    </a:lnTo>
                    <a:lnTo>
                      <a:pt x="16" y="9"/>
                    </a:lnTo>
                    <a:lnTo>
                      <a:pt x="16" y="8"/>
                    </a:lnTo>
                    <a:lnTo>
                      <a:pt x="16" y="7"/>
                    </a:lnTo>
                    <a:lnTo>
                      <a:pt x="16" y="6"/>
                    </a:lnTo>
                    <a:lnTo>
                      <a:pt x="16" y="5"/>
                    </a:lnTo>
                    <a:lnTo>
                      <a:pt x="15" y="5"/>
                    </a:lnTo>
                    <a:lnTo>
                      <a:pt x="15" y="4"/>
                    </a:lnTo>
                    <a:lnTo>
                      <a:pt x="14" y="3"/>
                    </a:lnTo>
                    <a:lnTo>
                      <a:pt x="14" y="2"/>
                    </a:lnTo>
                    <a:lnTo>
                      <a:pt x="13" y="2"/>
                    </a:lnTo>
                    <a:lnTo>
                      <a:pt x="12" y="2"/>
                    </a:lnTo>
                    <a:lnTo>
                      <a:pt x="12" y="1"/>
                    </a:lnTo>
                    <a:lnTo>
                      <a:pt x="11" y="1"/>
                    </a:lnTo>
                    <a:lnTo>
                      <a:pt x="10" y="1"/>
                    </a:lnTo>
                    <a:lnTo>
                      <a:pt x="9" y="0"/>
                    </a:lnTo>
                    <a:lnTo>
                      <a:pt x="8" y="0"/>
                    </a:lnTo>
                    <a:lnTo>
                      <a:pt x="7" y="0"/>
                    </a:lnTo>
                    <a:lnTo>
                      <a:pt x="7" y="1"/>
                    </a:lnTo>
                    <a:lnTo>
                      <a:pt x="6" y="1"/>
                    </a:lnTo>
                    <a:lnTo>
                      <a:pt x="5" y="1"/>
                    </a:lnTo>
                    <a:lnTo>
                      <a:pt x="4" y="2"/>
                    </a:lnTo>
                    <a:lnTo>
                      <a:pt x="3" y="2"/>
                    </a:lnTo>
                    <a:lnTo>
                      <a:pt x="3" y="3"/>
                    </a:lnTo>
                    <a:lnTo>
                      <a:pt x="2" y="3"/>
                    </a:lnTo>
                    <a:lnTo>
                      <a:pt x="2" y="4"/>
                    </a:lnTo>
                    <a:lnTo>
                      <a:pt x="1" y="5"/>
                    </a:lnTo>
                    <a:lnTo>
                      <a:pt x="1" y="6"/>
                    </a:lnTo>
                    <a:lnTo>
                      <a:pt x="1" y="7"/>
                    </a:lnTo>
                    <a:lnTo>
                      <a:pt x="0" y="7"/>
                    </a:lnTo>
                    <a:lnTo>
                      <a:pt x="0" y="8"/>
                    </a:lnTo>
                    <a:lnTo>
                      <a:pt x="0" y="9"/>
                    </a:lnTo>
                    <a:lnTo>
                      <a:pt x="0" y="10"/>
                    </a:lnTo>
                    <a:lnTo>
                      <a:pt x="1" y="10"/>
                    </a:lnTo>
                    <a:lnTo>
                      <a:pt x="1" y="11"/>
                    </a:lnTo>
                    <a:lnTo>
                      <a:pt x="1" y="12"/>
                    </a:lnTo>
                    <a:lnTo>
                      <a:pt x="2" y="13"/>
                    </a:lnTo>
                    <a:lnTo>
                      <a:pt x="2" y="14"/>
                    </a:lnTo>
                    <a:lnTo>
                      <a:pt x="3" y="14"/>
                    </a:lnTo>
                    <a:lnTo>
                      <a:pt x="3" y="15"/>
                    </a:lnTo>
                    <a:lnTo>
                      <a:pt x="4" y="15"/>
                    </a:lnTo>
                    <a:lnTo>
                      <a:pt x="5" y="15"/>
                    </a:lnTo>
                    <a:lnTo>
                      <a:pt x="5" y="16"/>
                    </a:lnTo>
                    <a:lnTo>
                      <a:pt x="6" y="16"/>
                    </a:lnTo>
                    <a:lnTo>
                      <a:pt x="7" y="16"/>
                    </a:lnTo>
                    <a:lnTo>
                      <a:pt x="8" y="16"/>
                    </a:lnTo>
                    <a:close/>
                  </a:path>
                </a:pathLst>
              </a:custGeom>
              <a:solidFill>
                <a:srgbClr val="4CCCFF"/>
              </a:solidFill>
              <a:ln w="9525">
                <a:noFill/>
                <a:round/>
                <a:headEnd/>
                <a:tailEnd/>
              </a:ln>
            </p:spPr>
            <p:txBody>
              <a:bodyPr/>
              <a:lstStyle/>
              <a:p>
                <a:pPr>
                  <a:buClr>
                    <a:srgbClr val="E2D700"/>
                  </a:buClr>
                </a:pPr>
                <a:endParaRPr lang="tr-TR">
                  <a:solidFill>
                    <a:prstClr val="black"/>
                  </a:solidFill>
                </a:endParaRPr>
              </a:p>
            </p:txBody>
          </p:sp>
          <p:sp>
            <p:nvSpPr>
              <p:cNvPr id="44410" name="Freeform 134"/>
              <p:cNvSpPr>
                <a:spLocks/>
              </p:cNvSpPr>
              <p:nvPr/>
            </p:nvSpPr>
            <p:spPr bwMode="auto">
              <a:xfrm>
                <a:off x="4844" y="3800"/>
                <a:ext cx="12" cy="12"/>
              </a:xfrm>
              <a:custGeom>
                <a:avLst/>
                <a:gdLst>
                  <a:gd name="T0" fmla="*/ 7 w 12"/>
                  <a:gd name="T1" fmla="*/ 12 h 12"/>
                  <a:gd name="T2" fmla="*/ 8 w 12"/>
                  <a:gd name="T3" fmla="*/ 12 h 12"/>
                  <a:gd name="T4" fmla="*/ 9 w 12"/>
                  <a:gd name="T5" fmla="*/ 12 h 12"/>
                  <a:gd name="T6" fmla="*/ 9 w 12"/>
                  <a:gd name="T7" fmla="*/ 12 h 12"/>
                  <a:gd name="T8" fmla="*/ 10 w 12"/>
                  <a:gd name="T9" fmla="*/ 11 h 12"/>
                  <a:gd name="T10" fmla="*/ 11 w 12"/>
                  <a:gd name="T11" fmla="*/ 10 h 12"/>
                  <a:gd name="T12" fmla="*/ 11 w 12"/>
                  <a:gd name="T13" fmla="*/ 10 h 12"/>
                  <a:gd name="T14" fmla="*/ 12 w 12"/>
                  <a:gd name="T15" fmla="*/ 9 h 12"/>
                  <a:gd name="T16" fmla="*/ 12 w 12"/>
                  <a:gd name="T17" fmla="*/ 8 h 12"/>
                  <a:gd name="T18" fmla="*/ 12 w 12"/>
                  <a:gd name="T19" fmla="*/ 7 h 12"/>
                  <a:gd name="T20" fmla="*/ 12 w 12"/>
                  <a:gd name="T21" fmla="*/ 6 h 12"/>
                  <a:gd name="T22" fmla="*/ 12 w 12"/>
                  <a:gd name="T23" fmla="*/ 5 h 12"/>
                  <a:gd name="T24" fmla="*/ 12 w 12"/>
                  <a:gd name="T25" fmla="*/ 5 h 12"/>
                  <a:gd name="T26" fmla="*/ 12 w 12"/>
                  <a:gd name="T27" fmla="*/ 4 h 12"/>
                  <a:gd name="T28" fmla="*/ 11 w 12"/>
                  <a:gd name="T29" fmla="*/ 3 h 12"/>
                  <a:gd name="T30" fmla="*/ 11 w 12"/>
                  <a:gd name="T31" fmla="*/ 2 h 12"/>
                  <a:gd name="T32" fmla="*/ 10 w 12"/>
                  <a:gd name="T33" fmla="*/ 2 h 12"/>
                  <a:gd name="T34" fmla="*/ 9 w 12"/>
                  <a:gd name="T35" fmla="*/ 1 h 12"/>
                  <a:gd name="T36" fmla="*/ 9 w 12"/>
                  <a:gd name="T37" fmla="*/ 1 h 12"/>
                  <a:gd name="T38" fmla="*/ 8 w 12"/>
                  <a:gd name="T39" fmla="*/ 1 h 12"/>
                  <a:gd name="T40" fmla="*/ 7 w 12"/>
                  <a:gd name="T41" fmla="*/ 0 h 12"/>
                  <a:gd name="T42" fmla="*/ 6 w 12"/>
                  <a:gd name="T43" fmla="*/ 0 h 12"/>
                  <a:gd name="T44" fmla="*/ 5 w 12"/>
                  <a:gd name="T45" fmla="*/ 0 h 12"/>
                  <a:gd name="T46" fmla="*/ 4 w 12"/>
                  <a:gd name="T47" fmla="*/ 1 h 12"/>
                  <a:gd name="T48" fmla="*/ 3 w 12"/>
                  <a:gd name="T49" fmla="*/ 1 h 12"/>
                  <a:gd name="T50" fmla="*/ 3 w 12"/>
                  <a:gd name="T51" fmla="*/ 2 h 12"/>
                  <a:gd name="T52" fmla="*/ 2 w 12"/>
                  <a:gd name="T53" fmla="*/ 2 h 12"/>
                  <a:gd name="T54" fmla="*/ 1 w 12"/>
                  <a:gd name="T55" fmla="*/ 3 h 12"/>
                  <a:gd name="T56" fmla="*/ 1 w 12"/>
                  <a:gd name="T57" fmla="*/ 4 h 12"/>
                  <a:gd name="T58" fmla="*/ 1 w 12"/>
                  <a:gd name="T59" fmla="*/ 4 h 12"/>
                  <a:gd name="T60" fmla="*/ 0 w 12"/>
                  <a:gd name="T61" fmla="*/ 5 h 12"/>
                  <a:gd name="T62" fmla="*/ 0 w 12"/>
                  <a:gd name="T63" fmla="*/ 6 h 12"/>
                  <a:gd name="T64" fmla="*/ 0 w 12"/>
                  <a:gd name="T65" fmla="*/ 7 h 12"/>
                  <a:gd name="T66" fmla="*/ 0 w 12"/>
                  <a:gd name="T67" fmla="*/ 8 h 12"/>
                  <a:gd name="T68" fmla="*/ 1 w 12"/>
                  <a:gd name="T69" fmla="*/ 9 h 12"/>
                  <a:gd name="T70" fmla="*/ 1 w 12"/>
                  <a:gd name="T71" fmla="*/ 10 h 12"/>
                  <a:gd name="T72" fmla="*/ 2 w 12"/>
                  <a:gd name="T73" fmla="*/ 10 h 12"/>
                  <a:gd name="T74" fmla="*/ 2 w 12"/>
                  <a:gd name="T75" fmla="*/ 11 h 12"/>
                  <a:gd name="T76" fmla="*/ 3 w 12"/>
                  <a:gd name="T77" fmla="*/ 11 h 12"/>
                  <a:gd name="T78" fmla="*/ 4 w 12"/>
                  <a:gd name="T79" fmla="*/ 12 h 12"/>
                  <a:gd name="T80" fmla="*/ 5 w 12"/>
                  <a:gd name="T81" fmla="*/ 12 h 12"/>
                  <a:gd name="T82" fmla="*/ 5 w 12"/>
                  <a:gd name="T83" fmla="*/ 12 h 12"/>
                  <a:gd name="T84" fmla="*/ 6 w 12"/>
                  <a:gd name="T85" fmla="*/ 12 h 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
                  <a:gd name="T130" fmla="*/ 0 h 12"/>
                  <a:gd name="T131" fmla="*/ 12 w 12"/>
                  <a:gd name="T132" fmla="*/ 12 h 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 h="12">
                    <a:moveTo>
                      <a:pt x="6" y="12"/>
                    </a:moveTo>
                    <a:lnTo>
                      <a:pt x="7" y="12"/>
                    </a:lnTo>
                    <a:lnTo>
                      <a:pt x="8" y="12"/>
                    </a:lnTo>
                    <a:lnTo>
                      <a:pt x="9" y="12"/>
                    </a:lnTo>
                    <a:lnTo>
                      <a:pt x="10" y="11"/>
                    </a:lnTo>
                    <a:lnTo>
                      <a:pt x="11" y="11"/>
                    </a:lnTo>
                    <a:lnTo>
                      <a:pt x="11" y="10"/>
                    </a:lnTo>
                    <a:lnTo>
                      <a:pt x="12" y="9"/>
                    </a:lnTo>
                    <a:lnTo>
                      <a:pt x="12" y="8"/>
                    </a:lnTo>
                    <a:lnTo>
                      <a:pt x="12" y="7"/>
                    </a:lnTo>
                    <a:lnTo>
                      <a:pt x="12" y="6"/>
                    </a:lnTo>
                    <a:lnTo>
                      <a:pt x="12" y="5"/>
                    </a:lnTo>
                    <a:lnTo>
                      <a:pt x="12" y="4"/>
                    </a:lnTo>
                    <a:lnTo>
                      <a:pt x="11" y="3"/>
                    </a:lnTo>
                    <a:lnTo>
                      <a:pt x="11" y="2"/>
                    </a:lnTo>
                    <a:lnTo>
                      <a:pt x="10" y="2"/>
                    </a:lnTo>
                    <a:lnTo>
                      <a:pt x="10" y="1"/>
                    </a:lnTo>
                    <a:lnTo>
                      <a:pt x="9" y="1"/>
                    </a:lnTo>
                    <a:lnTo>
                      <a:pt x="8" y="1"/>
                    </a:lnTo>
                    <a:lnTo>
                      <a:pt x="8" y="0"/>
                    </a:lnTo>
                    <a:lnTo>
                      <a:pt x="7" y="0"/>
                    </a:lnTo>
                    <a:lnTo>
                      <a:pt x="6" y="0"/>
                    </a:lnTo>
                    <a:lnTo>
                      <a:pt x="5" y="0"/>
                    </a:lnTo>
                    <a:lnTo>
                      <a:pt x="5" y="1"/>
                    </a:lnTo>
                    <a:lnTo>
                      <a:pt x="4" y="1"/>
                    </a:lnTo>
                    <a:lnTo>
                      <a:pt x="3" y="1"/>
                    </a:lnTo>
                    <a:lnTo>
                      <a:pt x="3" y="2"/>
                    </a:lnTo>
                    <a:lnTo>
                      <a:pt x="2" y="2"/>
                    </a:lnTo>
                    <a:lnTo>
                      <a:pt x="2" y="3"/>
                    </a:lnTo>
                    <a:lnTo>
                      <a:pt x="1" y="3"/>
                    </a:lnTo>
                    <a:lnTo>
                      <a:pt x="1" y="4"/>
                    </a:lnTo>
                    <a:lnTo>
                      <a:pt x="1" y="5"/>
                    </a:lnTo>
                    <a:lnTo>
                      <a:pt x="0" y="5"/>
                    </a:lnTo>
                    <a:lnTo>
                      <a:pt x="0" y="6"/>
                    </a:lnTo>
                    <a:lnTo>
                      <a:pt x="0" y="7"/>
                    </a:lnTo>
                    <a:lnTo>
                      <a:pt x="0" y="8"/>
                    </a:lnTo>
                    <a:lnTo>
                      <a:pt x="1" y="8"/>
                    </a:lnTo>
                    <a:lnTo>
                      <a:pt x="1" y="9"/>
                    </a:lnTo>
                    <a:lnTo>
                      <a:pt x="1" y="10"/>
                    </a:lnTo>
                    <a:lnTo>
                      <a:pt x="2" y="10"/>
                    </a:lnTo>
                    <a:lnTo>
                      <a:pt x="2" y="11"/>
                    </a:lnTo>
                    <a:lnTo>
                      <a:pt x="3" y="11"/>
                    </a:lnTo>
                    <a:lnTo>
                      <a:pt x="3" y="12"/>
                    </a:lnTo>
                    <a:lnTo>
                      <a:pt x="4" y="12"/>
                    </a:lnTo>
                    <a:lnTo>
                      <a:pt x="5" y="12"/>
                    </a:lnTo>
                    <a:lnTo>
                      <a:pt x="6" y="12"/>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11" name="Freeform 135"/>
              <p:cNvSpPr>
                <a:spLocks/>
              </p:cNvSpPr>
              <p:nvPr/>
            </p:nvSpPr>
            <p:spPr bwMode="auto">
              <a:xfrm>
                <a:off x="4845" y="3801"/>
                <a:ext cx="11" cy="11"/>
              </a:xfrm>
              <a:custGeom>
                <a:avLst/>
                <a:gdLst>
                  <a:gd name="T0" fmla="*/ 6 w 11"/>
                  <a:gd name="T1" fmla="*/ 11 h 11"/>
                  <a:gd name="T2" fmla="*/ 7 w 11"/>
                  <a:gd name="T3" fmla="*/ 11 h 11"/>
                  <a:gd name="T4" fmla="*/ 7 w 11"/>
                  <a:gd name="T5" fmla="*/ 10 h 11"/>
                  <a:gd name="T6" fmla="*/ 8 w 11"/>
                  <a:gd name="T7" fmla="*/ 10 h 11"/>
                  <a:gd name="T8" fmla="*/ 9 w 11"/>
                  <a:gd name="T9" fmla="*/ 10 h 11"/>
                  <a:gd name="T10" fmla="*/ 9 w 11"/>
                  <a:gd name="T11" fmla="*/ 9 h 11"/>
                  <a:gd name="T12" fmla="*/ 10 w 11"/>
                  <a:gd name="T13" fmla="*/ 8 h 11"/>
                  <a:gd name="T14" fmla="*/ 10 w 11"/>
                  <a:gd name="T15" fmla="*/ 8 h 11"/>
                  <a:gd name="T16" fmla="*/ 10 w 11"/>
                  <a:gd name="T17" fmla="*/ 7 h 11"/>
                  <a:gd name="T18" fmla="*/ 11 w 11"/>
                  <a:gd name="T19" fmla="*/ 6 h 11"/>
                  <a:gd name="T20" fmla="*/ 11 w 11"/>
                  <a:gd name="T21" fmla="*/ 5 h 11"/>
                  <a:gd name="T22" fmla="*/ 11 w 11"/>
                  <a:gd name="T23" fmla="*/ 5 h 11"/>
                  <a:gd name="T24" fmla="*/ 10 w 11"/>
                  <a:gd name="T25" fmla="*/ 4 h 11"/>
                  <a:gd name="T26" fmla="*/ 10 w 11"/>
                  <a:gd name="T27" fmla="*/ 3 h 11"/>
                  <a:gd name="T28" fmla="*/ 10 w 11"/>
                  <a:gd name="T29" fmla="*/ 2 h 11"/>
                  <a:gd name="T30" fmla="*/ 9 w 11"/>
                  <a:gd name="T31" fmla="*/ 2 h 11"/>
                  <a:gd name="T32" fmla="*/ 9 w 11"/>
                  <a:gd name="T33" fmla="*/ 1 h 11"/>
                  <a:gd name="T34" fmla="*/ 8 w 11"/>
                  <a:gd name="T35" fmla="*/ 1 h 11"/>
                  <a:gd name="T36" fmla="*/ 7 w 11"/>
                  <a:gd name="T37" fmla="*/ 0 h 11"/>
                  <a:gd name="T38" fmla="*/ 7 w 11"/>
                  <a:gd name="T39" fmla="*/ 0 h 11"/>
                  <a:gd name="T40" fmla="*/ 6 w 11"/>
                  <a:gd name="T41" fmla="*/ 0 h 11"/>
                  <a:gd name="T42" fmla="*/ 5 w 11"/>
                  <a:gd name="T43" fmla="*/ 0 h 11"/>
                  <a:gd name="T44" fmla="*/ 4 w 11"/>
                  <a:gd name="T45" fmla="*/ 0 h 11"/>
                  <a:gd name="T46" fmla="*/ 3 w 11"/>
                  <a:gd name="T47" fmla="*/ 0 h 11"/>
                  <a:gd name="T48" fmla="*/ 3 w 11"/>
                  <a:gd name="T49" fmla="*/ 1 h 11"/>
                  <a:gd name="T50" fmla="*/ 2 w 11"/>
                  <a:gd name="T51" fmla="*/ 1 h 11"/>
                  <a:gd name="T52" fmla="*/ 1 w 11"/>
                  <a:gd name="T53" fmla="*/ 2 h 11"/>
                  <a:gd name="T54" fmla="*/ 1 w 11"/>
                  <a:gd name="T55" fmla="*/ 2 h 11"/>
                  <a:gd name="T56" fmla="*/ 1 w 11"/>
                  <a:gd name="T57" fmla="*/ 3 h 11"/>
                  <a:gd name="T58" fmla="*/ 0 w 11"/>
                  <a:gd name="T59" fmla="*/ 4 h 11"/>
                  <a:gd name="T60" fmla="*/ 0 w 11"/>
                  <a:gd name="T61" fmla="*/ 4 h 11"/>
                  <a:gd name="T62" fmla="*/ 0 w 11"/>
                  <a:gd name="T63" fmla="*/ 5 h 11"/>
                  <a:gd name="T64" fmla="*/ 0 w 11"/>
                  <a:gd name="T65" fmla="*/ 6 h 11"/>
                  <a:gd name="T66" fmla="*/ 0 w 11"/>
                  <a:gd name="T67" fmla="*/ 7 h 11"/>
                  <a:gd name="T68" fmla="*/ 0 w 11"/>
                  <a:gd name="T69" fmla="*/ 8 h 11"/>
                  <a:gd name="T70" fmla="*/ 1 w 11"/>
                  <a:gd name="T71" fmla="*/ 8 h 11"/>
                  <a:gd name="T72" fmla="*/ 1 w 11"/>
                  <a:gd name="T73" fmla="*/ 9 h 11"/>
                  <a:gd name="T74" fmla="*/ 2 w 11"/>
                  <a:gd name="T75" fmla="*/ 9 h 11"/>
                  <a:gd name="T76" fmla="*/ 2 w 11"/>
                  <a:gd name="T77" fmla="*/ 10 h 11"/>
                  <a:gd name="T78" fmla="*/ 3 w 11"/>
                  <a:gd name="T79" fmla="*/ 10 h 11"/>
                  <a:gd name="T80" fmla="*/ 4 w 11"/>
                  <a:gd name="T81" fmla="*/ 11 h 11"/>
                  <a:gd name="T82" fmla="*/ 4 w 11"/>
                  <a:gd name="T83" fmla="*/ 11 h 11"/>
                  <a:gd name="T84" fmla="*/ 5 w 11"/>
                  <a:gd name="T85" fmla="*/ 11 h 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
                  <a:gd name="T130" fmla="*/ 0 h 11"/>
                  <a:gd name="T131" fmla="*/ 11 w 11"/>
                  <a:gd name="T132" fmla="*/ 11 h 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 h="11">
                    <a:moveTo>
                      <a:pt x="5" y="11"/>
                    </a:moveTo>
                    <a:lnTo>
                      <a:pt x="6" y="11"/>
                    </a:lnTo>
                    <a:lnTo>
                      <a:pt x="7" y="11"/>
                    </a:lnTo>
                    <a:lnTo>
                      <a:pt x="7" y="10"/>
                    </a:lnTo>
                    <a:lnTo>
                      <a:pt x="8" y="10"/>
                    </a:lnTo>
                    <a:lnTo>
                      <a:pt x="9" y="10"/>
                    </a:lnTo>
                    <a:lnTo>
                      <a:pt x="9" y="9"/>
                    </a:lnTo>
                    <a:lnTo>
                      <a:pt x="10" y="9"/>
                    </a:lnTo>
                    <a:lnTo>
                      <a:pt x="10" y="8"/>
                    </a:lnTo>
                    <a:lnTo>
                      <a:pt x="10" y="7"/>
                    </a:lnTo>
                    <a:lnTo>
                      <a:pt x="11" y="7"/>
                    </a:lnTo>
                    <a:lnTo>
                      <a:pt x="11" y="6"/>
                    </a:lnTo>
                    <a:lnTo>
                      <a:pt x="11" y="5"/>
                    </a:lnTo>
                    <a:lnTo>
                      <a:pt x="11" y="4"/>
                    </a:lnTo>
                    <a:lnTo>
                      <a:pt x="10" y="4"/>
                    </a:lnTo>
                    <a:lnTo>
                      <a:pt x="10" y="3"/>
                    </a:lnTo>
                    <a:lnTo>
                      <a:pt x="10" y="2"/>
                    </a:lnTo>
                    <a:lnTo>
                      <a:pt x="9" y="2"/>
                    </a:lnTo>
                    <a:lnTo>
                      <a:pt x="9" y="1"/>
                    </a:lnTo>
                    <a:lnTo>
                      <a:pt x="8" y="1"/>
                    </a:lnTo>
                    <a:lnTo>
                      <a:pt x="8" y="0"/>
                    </a:lnTo>
                    <a:lnTo>
                      <a:pt x="7" y="0"/>
                    </a:lnTo>
                    <a:lnTo>
                      <a:pt x="6" y="0"/>
                    </a:lnTo>
                    <a:lnTo>
                      <a:pt x="5" y="0"/>
                    </a:lnTo>
                    <a:lnTo>
                      <a:pt x="4" y="0"/>
                    </a:lnTo>
                    <a:lnTo>
                      <a:pt x="3" y="0"/>
                    </a:lnTo>
                    <a:lnTo>
                      <a:pt x="3" y="1"/>
                    </a:lnTo>
                    <a:lnTo>
                      <a:pt x="2" y="1"/>
                    </a:lnTo>
                    <a:lnTo>
                      <a:pt x="1" y="2"/>
                    </a:lnTo>
                    <a:lnTo>
                      <a:pt x="1" y="3"/>
                    </a:lnTo>
                    <a:lnTo>
                      <a:pt x="0" y="3"/>
                    </a:lnTo>
                    <a:lnTo>
                      <a:pt x="0" y="4"/>
                    </a:lnTo>
                    <a:lnTo>
                      <a:pt x="0" y="5"/>
                    </a:lnTo>
                    <a:lnTo>
                      <a:pt x="0" y="6"/>
                    </a:lnTo>
                    <a:lnTo>
                      <a:pt x="0" y="7"/>
                    </a:lnTo>
                    <a:lnTo>
                      <a:pt x="0" y="8"/>
                    </a:lnTo>
                    <a:lnTo>
                      <a:pt x="1" y="8"/>
                    </a:lnTo>
                    <a:lnTo>
                      <a:pt x="1" y="9"/>
                    </a:lnTo>
                    <a:lnTo>
                      <a:pt x="2" y="9"/>
                    </a:lnTo>
                    <a:lnTo>
                      <a:pt x="2" y="10"/>
                    </a:lnTo>
                    <a:lnTo>
                      <a:pt x="3" y="10"/>
                    </a:lnTo>
                    <a:lnTo>
                      <a:pt x="3" y="11"/>
                    </a:lnTo>
                    <a:lnTo>
                      <a:pt x="4" y="11"/>
                    </a:lnTo>
                    <a:lnTo>
                      <a:pt x="5" y="11"/>
                    </a:lnTo>
                    <a:close/>
                  </a:path>
                </a:pathLst>
              </a:custGeom>
              <a:solidFill>
                <a:srgbClr val="B2FFFF"/>
              </a:solidFill>
              <a:ln w="9525">
                <a:noFill/>
                <a:round/>
                <a:headEnd/>
                <a:tailEnd/>
              </a:ln>
            </p:spPr>
            <p:txBody>
              <a:bodyPr/>
              <a:lstStyle/>
              <a:p>
                <a:pPr>
                  <a:buClr>
                    <a:srgbClr val="E2D700"/>
                  </a:buClr>
                </a:pPr>
                <a:endParaRPr lang="tr-TR">
                  <a:solidFill>
                    <a:prstClr val="black"/>
                  </a:solidFill>
                </a:endParaRPr>
              </a:p>
            </p:txBody>
          </p:sp>
          <p:sp>
            <p:nvSpPr>
              <p:cNvPr id="44412" name="Freeform 136"/>
              <p:cNvSpPr>
                <a:spLocks/>
              </p:cNvSpPr>
              <p:nvPr/>
            </p:nvSpPr>
            <p:spPr bwMode="auto">
              <a:xfrm>
                <a:off x="4842" y="3777"/>
                <a:ext cx="16" cy="16"/>
              </a:xfrm>
              <a:custGeom>
                <a:avLst/>
                <a:gdLst>
                  <a:gd name="T0" fmla="*/ 9 w 16"/>
                  <a:gd name="T1" fmla="*/ 16 h 16"/>
                  <a:gd name="T2" fmla="*/ 10 w 16"/>
                  <a:gd name="T3" fmla="*/ 16 h 16"/>
                  <a:gd name="T4" fmla="*/ 11 w 16"/>
                  <a:gd name="T5" fmla="*/ 15 h 16"/>
                  <a:gd name="T6" fmla="*/ 12 w 16"/>
                  <a:gd name="T7" fmla="*/ 15 h 16"/>
                  <a:gd name="T8" fmla="*/ 13 w 16"/>
                  <a:gd name="T9" fmla="*/ 14 h 16"/>
                  <a:gd name="T10" fmla="*/ 14 w 16"/>
                  <a:gd name="T11" fmla="*/ 13 h 16"/>
                  <a:gd name="T12" fmla="*/ 15 w 16"/>
                  <a:gd name="T13" fmla="*/ 12 h 16"/>
                  <a:gd name="T14" fmla="*/ 15 w 16"/>
                  <a:gd name="T15" fmla="*/ 11 h 16"/>
                  <a:gd name="T16" fmla="*/ 16 w 16"/>
                  <a:gd name="T17" fmla="*/ 10 h 16"/>
                  <a:gd name="T18" fmla="*/ 16 w 16"/>
                  <a:gd name="T19" fmla="*/ 9 h 16"/>
                  <a:gd name="T20" fmla="*/ 16 w 16"/>
                  <a:gd name="T21" fmla="*/ 8 h 16"/>
                  <a:gd name="T22" fmla="*/ 16 w 16"/>
                  <a:gd name="T23" fmla="*/ 7 h 16"/>
                  <a:gd name="T24" fmla="*/ 16 w 16"/>
                  <a:gd name="T25" fmla="*/ 5 h 16"/>
                  <a:gd name="T26" fmla="*/ 15 w 16"/>
                  <a:gd name="T27" fmla="*/ 4 h 16"/>
                  <a:gd name="T28" fmla="*/ 15 w 16"/>
                  <a:gd name="T29" fmla="*/ 3 h 16"/>
                  <a:gd name="T30" fmla="*/ 14 w 16"/>
                  <a:gd name="T31" fmla="*/ 2 h 16"/>
                  <a:gd name="T32" fmla="*/ 13 w 16"/>
                  <a:gd name="T33" fmla="*/ 2 h 16"/>
                  <a:gd name="T34" fmla="*/ 12 w 16"/>
                  <a:gd name="T35" fmla="*/ 1 h 16"/>
                  <a:gd name="T36" fmla="*/ 11 w 16"/>
                  <a:gd name="T37" fmla="*/ 0 h 16"/>
                  <a:gd name="T38" fmla="*/ 10 w 16"/>
                  <a:gd name="T39" fmla="*/ 0 h 16"/>
                  <a:gd name="T40" fmla="*/ 9 w 16"/>
                  <a:gd name="T41" fmla="*/ 0 h 16"/>
                  <a:gd name="T42" fmla="*/ 8 w 16"/>
                  <a:gd name="T43" fmla="*/ 0 h 16"/>
                  <a:gd name="T44" fmla="*/ 7 w 16"/>
                  <a:gd name="T45" fmla="*/ 0 h 16"/>
                  <a:gd name="T46" fmla="*/ 6 w 16"/>
                  <a:gd name="T47" fmla="*/ 0 h 16"/>
                  <a:gd name="T48" fmla="*/ 5 w 16"/>
                  <a:gd name="T49" fmla="*/ 1 h 16"/>
                  <a:gd name="T50" fmla="*/ 4 w 16"/>
                  <a:gd name="T51" fmla="*/ 1 h 16"/>
                  <a:gd name="T52" fmla="*/ 3 w 16"/>
                  <a:gd name="T53" fmla="*/ 2 h 16"/>
                  <a:gd name="T54" fmla="*/ 2 w 16"/>
                  <a:gd name="T55" fmla="*/ 3 h 16"/>
                  <a:gd name="T56" fmla="*/ 1 w 16"/>
                  <a:gd name="T57" fmla="*/ 4 h 16"/>
                  <a:gd name="T58" fmla="*/ 1 w 16"/>
                  <a:gd name="T59" fmla="*/ 5 h 16"/>
                  <a:gd name="T60" fmla="*/ 1 w 16"/>
                  <a:gd name="T61" fmla="*/ 6 h 16"/>
                  <a:gd name="T62" fmla="*/ 0 w 16"/>
                  <a:gd name="T63" fmla="*/ 7 h 16"/>
                  <a:gd name="T64" fmla="*/ 0 w 16"/>
                  <a:gd name="T65" fmla="*/ 9 h 16"/>
                  <a:gd name="T66" fmla="*/ 1 w 16"/>
                  <a:gd name="T67" fmla="*/ 10 h 16"/>
                  <a:gd name="T68" fmla="*/ 1 w 16"/>
                  <a:gd name="T69" fmla="*/ 11 h 16"/>
                  <a:gd name="T70" fmla="*/ 2 w 16"/>
                  <a:gd name="T71" fmla="*/ 12 h 16"/>
                  <a:gd name="T72" fmla="*/ 2 w 16"/>
                  <a:gd name="T73" fmla="*/ 13 h 16"/>
                  <a:gd name="T74" fmla="*/ 3 w 16"/>
                  <a:gd name="T75" fmla="*/ 14 h 16"/>
                  <a:gd name="T76" fmla="*/ 4 w 16"/>
                  <a:gd name="T77" fmla="*/ 14 h 16"/>
                  <a:gd name="T78" fmla="*/ 5 w 16"/>
                  <a:gd name="T79" fmla="*/ 15 h 16"/>
                  <a:gd name="T80" fmla="*/ 6 w 16"/>
                  <a:gd name="T81" fmla="*/ 15 h 16"/>
                  <a:gd name="T82" fmla="*/ 7 w 16"/>
                  <a:gd name="T83" fmla="*/ 16 h 16"/>
                  <a:gd name="T84" fmla="*/ 8 w 16"/>
                  <a:gd name="T85" fmla="*/ 16 h 1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
                  <a:gd name="T130" fmla="*/ 0 h 16"/>
                  <a:gd name="T131" fmla="*/ 16 w 16"/>
                  <a:gd name="T132" fmla="*/ 16 h 1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 h="16">
                    <a:moveTo>
                      <a:pt x="8" y="16"/>
                    </a:moveTo>
                    <a:lnTo>
                      <a:pt x="9" y="16"/>
                    </a:lnTo>
                    <a:lnTo>
                      <a:pt x="10" y="16"/>
                    </a:lnTo>
                    <a:lnTo>
                      <a:pt x="11" y="15"/>
                    </a:lnTo>
                    <a:lnTo>
                      <a:pt x="12" y="15"/>
                    </a:lnTo>
                    <a:lnTo>
                      <a:pt x="13" y="14"/>
                    </a:lnTo>
                    <a:lnTo>
                      <a:pt x="14" y="14"/>
                    </a:lnTo>
                    <a:lnTo>
                      <a:pt x="14" y="13"/>
                    </a:lnTo>
                    <a:lnTo>
                      <a:pt x="15" y="13"/>
                    </a:lnTo>
                    <a:lnTo>
                      <a:pt x="15" y="12"/>
                    </a:lnTo>
                    <a:lnTo>
                      <a:pt x="15" y="11"/>
                    </a:lnTo>
                    <a:lnTo>
                      <a:pt x="16" y="11"/>
                    </a:lnTo>
                    <a:lnTo>
                      <a:pt x="16" y="10"/>
                    </a:lnTo>
                    <a:lnTo>
                      <a:pt x="16" y="9"/>
                    </a:lnTo>
                    <a:lnTo>
                      <a:pt x="16" y="8"/>
                    </a:lnTo>
                    <a:lnTo>
                      <a:pt x="16" y="7"/>
                    </a:lnTo>
                    <a:lnTo>
                      <a:pt x="16" y="6"/>
                    </a:lnTo>
                    <a:lnTo>
                      <a:pt x="16" y="5"/>
                    </a:lnTo>
                    <a:lnTo>
                      <a:pt x="15" y="4"/>
                    </a:lnTo>
                    <a:lnTo>
                      <a:pt x="15" y="3"/>
                    </a:lnTo>
                    <a:lnTo>
                      <a:pt x="14" y="3"/>
                    </a:lnTo>
                    <a:lnTo>
                      <a:pt x="14" y="2"/>
                    </a:lnTo>
                    <a:lnTo>
                      <a:pt x="13" y="2"/>
                    </a:lnTo>
                    <a:lnTo>
                      <a:pt x="13" y="1"/>
                    </a:lnTo>
                    <a:lnTo>
                      <a:pt x="12" y="1"/>
                    </a:lnTo>
                    <a:lnTo>
                      <a:pt x="11" y="0"/>
                    </a:lnTo>
                    <a:lnTo>
                      <a:pt x="10" y="0"/>
                    </a:lnTo>
                    <a:lnTo>
                      <a:pt x="9" y="0"/>
                    </a:lnTo>
                    <a:lnTo>
                      <a:pt x="8" y="0"/>
                    </a:lnTo>
                    <a:lnTo>
                      <a:pt x="7" y="0"/>
                    </a:lnTo>
                    <a:lnTo>
                      <a:pt x="6" y="0"/>
                    </a:lnTo>
                    <a:lnTo>
                      <a:pt x="5" y="0"/>
                    </a:lnTo>
                    <a:lnTo>
                      <a:pt x="5" y="1"/>
                    </a:lnTo>
                    <a:lnTo>
                      <a:pt x="4" y="1"/>
                    </a:lnTo>
                    <a:lnTo>
                      <a:pt x="3" y="2"/>
                    </a:lnTo>
                    <a:lnTo>
                      <a:pt x="2" y="2"/>
                    </a:lnTo>
                    <a:lnTo>
                      <a:pt x="2" y="3"/>
                    </a:lnTo>
                    <a:lnTo>
                      <a:pt x="2" y="4"/>
                    </a:lnTo>
                    <a:lnTo>
                      <a:pt x="1" y="4"/>
                    </a:lnTo>
                    <a:lnTo>
                      <a:pt x="1" y="5"/>
                    </a:lnTo>
                    <a:lnTo>
                      <a:pt x="1" y="6"/>
                    </a:lnTo>
                    <a:lnTo>
                      <a:pt x="0" y="7"/>
                    </a:lnTo>
                    <a:lnTo>
                      <a:pt x="0" y="8"/>
                    </a:lnTo>
                    <a:lnTo>
                      <a:pt x="0" y="9"/>
                    </a:lnTo>
                    <a:lnTo>
                      <a:pt x="1" y="9"/>
                    </a:lnTo>
                    <a:lnTo>
                      <a:pt x="1" y="10"/>
                    </a:lnTo>
                    <a:lnTo>
                      <a:pt x="1" y="11"/>
                    </a:lnTo>
                    <a:lnTo>
                      <a:pt x="1" y="12"/>
                    </a:lnTo>
                    <a:lnTo>
                      <a:pt x="2" y="12"/>
                    </a:lnTo>
                    <a:lnTo>
                      <a:pt x="2" y="13"/>
                    </a:lnTo>
                    <a:lnTo>
                      <a:pt x="3" y="13"/>
                    </a:lnTo>
                    <a:lnTo>
                      <a:pt x="3" y="14"/>
                    </a:lnTo>
                    <a:lnTo>
                      <a:pt x="4" y="14"/>
                    </a:lnTo>
                    <a:lnTo>
                      <a:pt x="4" y="15"/>
                    </a:lnTo>
                    <a:lnTo>
                      <a:pt x="5" y="15"/>
                    </a:lnTo>
                    <a:lnTo>
                      <a:pt x="6" y="15"/>
                    </a:lnTo>
                    <a:lnTo>
                      <a:pt x="6" y="16"/>
                    </a:lnTo>
                    <a:lnTo>
                      <a:pt x="7" y="16"/>
                    </a:lnTo>
                    <a:lnTo>
                      <a:pt x="8" y="16"/>
                    </a:lnTo>
                    <a:close/>
                  </a:path>
                </a:pathLst>
              </a:custGeom>
              <a:solidFill>
                <a:srgbClr val="4CCCFF"/>
              </a:solidFill>
              <a:ln w="9525">
                <a:noFill/>
                <a:round/>
                <a:headEnd/>
                <a:tailEnd/>
              </a:ln>
            </p:spPr>
            <p:txBody>
              <a:bodyPr/>
              <a:lstStyle/>
              <a:p>
                <a:pPr>
                  <a:buClr>
                    <a:srgbClr val="E2D700"/>
                  </a:buClr>
                </a:pPr>
                <a:endParaRPr lang="tr-TR">
                  <a:solidFill>
                    <a:prstClr val="black"/>
                  </a:solidFill>
                </a:endParaRPr>
              </a:p>
            </p:txBody>
          </p:sp>
          <p:sp>
            <p:nvSpPr>
              <p:cNvPr id="44413" name="Freeform 137"/>
              <p:cNvSpPr>
                <a:spLocks/>
              </p:cNvSpPr>
              <p:nvPr/>
            </p:nvSpPr>
            <p:spPr bwMode="auto">
              <a:xfrm>
                <a:off x="4844" y="3779"/>
                <a:ext cx="12" cy="12"/>
              </a:xfrm>
              <a:custGeom>
                <a:avLst/>
                <a:gdLst>
                  <a:gd name="T0" fmla="*/ 7 w 12"/>
                  <a:gd name="T1" fmla="*/ 12 h 12"/>
                  <a:gd name="T2" fmla="*/ 8 w 12"/>
                  <a:gd name="T3" fmla="*/ 12 h 12"/>
                  <a:gd name="T4" fmla="*/ 9 w 12"/>
                  <a:gd name="T5" fmla="*/ 11 h 12"/>
                  <a:gd name="T6" fmla="*/ 9 w 12"/>
                  <a:gd name="T7" fmla="*/ 11 h 12"/>
                  <a:gd name="T8" fmla="*/ 10 w 12"/>
                  <a:gd name="T9" fmla="*/ 11 h 12"/>
                  <a:gd name="T10" fmla="*/ 11 w 12"/>
                  <a:gd name="T11" fmla="*/ 10 h 12"/>
                  <a:gd name="T12" fmla="*/ 11 w 12"/>
                  <a:gd name="T13" fmla="*/ 9 h 12"/>
                  <a:gd name="T14" fmla="*/ 12 w 12"/>
                  <a:gd name="T15" fmla="*/ 8 h 12"/>
                  <a:gd name="T16" fmla="*/ 12 w 12"/>
                  <a:gd name="T17" fmla="*/ 8 h 12"/>
                  <a:gd name="T18" fmla="*/ 12 w 12"/>
                  <a:gd name="T19" fmla="*/ 7 h 12"/>
                  <a:gd name="T20" fmla="*/ 12 w 12"/>
                  <a:gd name="T21" fmla="*/ 6 h 12"/>
                  <a:gd name="T22" fmla="*/ 12 w 12"/>
                  <a:gd name="T23" fmla="*/ 5 h 12"/>
                  <a:gd name="T24" fmla="*/ 12 w 12"/>
                  <a:gd name="T25" fmla="*/ 4 h 12"/>
                  <a:gd name="T26" fmla="*/ 12 w 12"/>
                  <a:gd name="T27" fmla="*/ 3 h 12"/>
                  <a:gd name="T28" fmla="*/ 11 w 12"/>
                  <a:gd name="T29" fmla="*/ 2 h 12"/>
                  <a:gd name="T30" fmla="*/ 11 w 12"/>
                  <a:gd name="T31" fmla="*/ 2 h 12"/>
                  <a:gd name="T32" fmla="*/ 10 w 12"/>
                  <a:gd name="T33" fmla="*/ 1 h 12"/>
                  <a:gd name="T34" fmla="*/ 9 w 12"/>
                  <a:gd name="T35" fmla="*/ 1 h 12"/>
                  <a:gd name="T36" fmla="*/ 9 w 12"/>
                  <a:gd name="T37" fmla="*/ 0 h 12"/>
                  <a:gd name="T38" fmla="*/ 8 w 12"/>
                  <a:gd name="T39" fmla="*/ 0 h 12"/>
                  <a:gd name="T40" fmla="*/ 7 w 12"/>
                  <a:gd name="T41" fmla="*/ 0 h 12"/>
                  <a:gd name="T42" fmla="*/ 6 w 12"/>
                  <a:gd name="T43" fmla="*/ 0 h 12"/>
                  <a:gd name="T44" fmla="*/ 5 w 12"/>
                  <a:gd name="T45" fmla="*/ 0 h 12"/>
                  <a:gd name="T46" fmla="*/ 4 w 12"/>
                  <a:gd name="T47" fmla="*/ 0 h 12"/>
                  <a:gd name="T48" fmla="*/ 3 w 12"/>
                  <a:gd name="T49" fmla="*/ 1 h 12"/>
                  <a:gd name="T50" fmla="*/ 3 w 12"/>
                  <a:gd name="T51" fmla="*/ 1 h 12"/>
                  <a:gd name="T52" fmla="*/ 2 w 12"/>
                  <a:gd name="T53" fmla="*/ 2 h 12"/>
                  <a:gd name="T54" fmla="*/ 1 w 12"/>
                  <a:gd name="T55" fmla="*/ 2 h 12"/>
                  <a:gd name="T56" fmla="*/ 1 w 12"/>
                  <a:gd name="T57" fmla="*/ 3 h 12"/>
                  <a:gd name="T58" fmla="*/ 1 w 12"/>
                  <a:gd name="T59" fmla="*/ 4 h 12"/>
                  <a:gd name="T60" fmla="*/ 0 w 12"/>
                  <a:gd name="T61" fmla="*/ 5 h 12"/>
                  <a:gd name="T62" fmla="*/ 0 w 12"/>
                  <a:gd name="T63" fmla="*/ 6 h 12"/>
                  <a:gd name="T64" fmla="*/ 0 w 12"/>
                  <a:gd name="T65" fmla="*/ 6 h 12"/>
                  <a:gd name="T66" fmla="*/ 0 w 12"/>
                  <a:gd name="T67" fmla="*/ 7 h 12"/>
                  <a:gd name="T68" fmla="*/ 1 w 12"/>
                  <a:gd name="T69" fmla="*/ 8 h 12"/>
                  <a:gd name="T70" fmla="*/ 1 w 12"/>
                  <a:gd name="T71" fmla="*/ 9 h 12"/>
                  <a:gd name="T72" fmla="*/ 2 w 12"/>
                  <a:gd name="T73" fmla="*/ 10 h 12"/>
                  <a:gd name="T74" fmla="*/ 2 w 12"/>
                  <a:gd name="T75" fmla="*/ 10 h 12"/>
                  <a:gd name="T76" fmla="*/ 3 w 12"/>
                  <a:gd name="T77" fmla="*/ 11 h 12"/>
                  <a:gd name="T78" fmla="*/ 4 w 12"/>
                  <a:gd name="T79" fmla="*/ 11 h 12"/>
                  <a:gd name="T80" fmla="*/ 5 w 12"/>
                  <a:gd name="T81" fmla="*/ 12 h 12"/>
                  <a:gd name="T82" fmla="*/ 5 w 12"/>
                  <a:gd name="T83" fmla="*/ 12 h 12"/>
                  <a:gd name="T84" fmla="*/ 6 w 12"/>
                  <a:gd name="T85" fmla="*/ 12 h 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
                  <a:gd name="T130" fmla="*/ 0 h 12"/>
                  <a:gd name="T131" fmla="*/ 12 w 12"/>
                  <a:gd name="T132" fmla="*/ 12 h 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 h="12">
                    <a:moveTo>
                      <a:pt x="6" y="12"/>
                    </a:moveTo>
                    <a:lnTo>
                      <a:pt x="7" y="12"/>
                    </a:lnTo>
                    <a:lnTo>
                      <a:pt x="8" y="12"/>
                    </a:lnTo>
                    <a:lnTo>
                      <a:pt x="9" y="11"/>
                    </a:lnTo>
                    <a:lnTo>
                      <a:pt x="10" y="11"/>
                    </a:lnTo>
                    <a:lnTo>
                      <a:pt x="10" y="10"/>
                    </a:lnTo>
                    <a:lnTo>
                      <a:pt x="11" y="10"/>
                    </a:lnTo>
                    <a:lnTo>
                      <a:pt x="11" y="9"/>
                    </a:lnTo>
                    <a:lnTo>
                      <a:pt x="12" y="9"/>
                    </a:lnTo>
                    <a:lnTo>
                      <a:pt x="12" y="8"/>
                    </a:lnTo>
                    <a:lnTo>
                      <a:pt x="12" y="7"/>
                    </a:lnTo>
                    <a:lnTo>
                      <a:pt x="12" y="6"/>
                    </a:lnTo>
                    <a:lnTo>
                      <a:pt x="12" y="5"/>
                    </a:lnTo>
                    <a:lnTo>
                      <a:pt x="12" y="4"/>
                    </a:lnTo>
                    <a:lnTo>
                      <a:pt x="12" y="3"/>
                    </a:lnTo>
                    <a:lnTo>
                      <a:pt x="11" y="3"/>
                    </a:lnTo>
                    <a:lnTo>
                      <a:pt x="11" y="2"/>
                    </a:lnTo>
                    <a:lnTo>
                      <a:pt x="10" y="1"/>
                    </a:lnTo>
                    <a:lnTo>
                      <a:pt x="9" y="1"/>
                    </a:lnTo>
                    <a:lnTo>
                      <a:pt x="9" y="0"/>
                    </a:lnTo>
                    <a:lnTo>
                      <a:pt x="8" y="0"/>
                    </a:lnTo>
                    <a:lnTo>
                      <a:pt x="7" y="0"/>
                    </a:lnTo>
                    <a:lnTo>
                      <a:pt x="6" y="0"/>
                    </a:lnTo>
                    <a:lnTo>
                      <a:pt x="5" y="0"/>
                    </a:lnTo>
                    <a:lnTo>
                      <a:pt x="4" y="0"/>
                    </a:lnTo>
                    <a:lnTo>
                      <a:pt x="3" y="1"/>
                    </a:lnTo>
                    <a:lnTo>
                      <a:pt x="2" y="1"/>
                    </a:lnTo>
                    <a:lnTo>
                      <a:pt x="2" y="2"/>
                    </a:lnTo>
                    <a:lnTo>
                      <a:pt x="1" y="2"/>
                    </a:lnTo>
                    <a:lnTo>
                      <a:pt x="1" y="3"/>
                    </a:lnTo>
                    <a:lnTo>
                      <a:pt x="1" y="4"/>
                    </a:lnTo>
                    <a:lnTo>
                      <a:pt x="0" y="4"/>
                    </a:lnTo>
                    <a:lnTo>
                      <a:pt x="0" y="5"/>
                    </a:lnTo>
                    <a:lnTo>
                      <a:pt x="0" y="6"/>
                    </a:lnTo>
                    <a:lnTo>
                      <a:pt x="0" y="7"/>
                    </a:lnTo>
                    <a:lnTo>
                      <a:pt x="1" y="8"/>
                    </a:lnTo>
                    <a:lnTo>
                      <a:pt x="1" y="9"/>
                    </a:lnTo>
                    <a:lnTo>
                      <a:pt x="2" y="10"/>
                    </a:lnTo>
                    <a:lnTo>
                      <a:pt x="2" y="11"/>
                    </a:lnTo>
                    <a:lnTo>
                      <a:pt x="3" y="11"/>
                    </a:lnTo>
                    <a:lnTo>
                      <a:pt x="4" y="11"/>
                    </a:lnTo>
                    <a:lnTo>
                      <a:pt x="4" y="12"/>
                    </a:lnTo>
                    <a:lnTo>
                      <a:pt x="5" y="12"/>
                    </a:lnTo>
                    <a:lnTo>
                      <a:pt x="6" y="12"/>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14" name="Freeform 138"/>
              <p:cNvSpPr>
                <a:spLocks/>
              </p:cNvSpPr>
              <p:nvPr/>
            </p:nvSpPr>
            <p:spPr bwMode="auto">
              <a:xfrm>
                <a:off x="4845" y="3779"/>
                <a:ext cx="11" cy="11"/>
              </a:xfrm>
              <a:custGeom>
                <a:avLst/>
                <a:gdLst>
                  <a:gd name="T0" fmla="*/ 6 w 11"/>
                  <a:gd name="T1" fmla="*/ 11 h 11"/>
                  <a:gd name="T2" fmla="*/ 7 w 11"/>
                  <a:gd name="T3" fmla="*/ 11 h 11"/>
                  <a:gd name="T4" fmla="*/ 7 w 11"/>
                  <a:gd name="T5" fmla="*/ 11 h 11"/>
                  <a:gd name="T6" fmla="*/ 8 w 11"/>
                  <a:gd name="T7" fmla="*/ 11 h 11"/>
                  <a:gd name="T8" fmla="*/ 9 w 11"/>
                  <a:gd name="T9" fmla="*/ 10 h 11"/>
                  <a:gd name="T10" fmla="*/ 9 w 11"/>
                  <a:gd name="T11" fmla="*/ 10 h 11"/>
                  <a:gd name="T12" fmla="*/ 10 w 11"/>
                  <a:gd name="T13" fmla="*/ 9 h 11"/>
                  <a:gd name="T14" fmla="*/ 10 w 11"/>
                  <a:gd name="T15" fmla="*/ 8 h 11"/>
                  <a:gd name="T16" fmla="*/ 10 w 11"/>
                  <a:gd name="T17" fmla="*/ 7 h 11"/>
                  <a:gd name="T18" fmla="*/ 11 w 11"/>
                  <a:gd name="T19" fmla="*/ 7 h 11"/>
                  <a:gd name="T20" fmla="*/ 11 w 11"/>
                  <a:gd name="T21" fmla="*/ 6 h 11"/>
                  <a:gd name="T22" fmla="*/ 11 w 11"/>
                  <a:gd name="T23" fmla="*/ 5 h 11"/>
                  <a:gd name="T24" fmla="*/ 10 w 11"/>
                  <a:gd name="T25" fmla="*/ 4 h 11"/>
                  <a:gd name="T26" fmla="*/ 10 w 11"/>
                  <a:gd name="T27" fmla="*/ 3 h 11"/>
                  <a:gd name="T28" fmla="*/ 10 w 11"/>
                  <a:gd name="T29" fmla="*/ 3 h 11"/>
                  <a:gd name="T30" fmla="*/ 9 w 11"/>
                  <a:gd name="T31" fmla="*/ 2 h 11"/>
                  <a:gd name="T32" fmla="*/ 9 w 11"/>
                  <a:gd name="T33" fmla="*/ 2 h 11"/>
                  <a:gd name="T34" fmla="*/ 8 w 11"/>
                  <a:gd name="T35" fmla="*/ 1 h 11"/>
                  <a:gd name="T36" fmla="*/ 7 w 11"/>
                  <a:gd name="T37" fmla="*/ 1 h 11"/>
                  <a:gd name="T38" fmla="*/ 7 w 11"/>
                  <a:gd name="T39" fmla="*/ 1 h 11"/>
                  <a:gd name="T40" fmla="*/ 6 w 11"/>
                  <a:gd name="T41" fmla="*/ 0 h 11"/>
                  <a:gd name="T42" fmla="*/ 5 w 11"/>
                  <a:gd name="T43" fmla="*/ 0 h 11"/>
                  <a:gd name="T44" fmla="*/ 4 w 11"/>
                  <a:gd name="T45" fmla="*/ 0 h 11"/>
                  <a:gd name="T46" fmla="*/ 3 w 11"/>
                  <a:gd name="T47" fmla="*/ 1 h 11"/>
                  <a:gd name="T48" fmla="*/ 3 w 11"/>
                  <a:gd name="T49" fmla="*/ 1 h 11"/>
                  <a:gd name="T50" fmla="*/ 2 w 11"/>
                  <a:gd name="T51" fmla="*/ 1 h 11"/>
                  <a:gd name="T52" fmla="*/ 1 w 11"/>
                  <a:gd name="T53" fmla="*/ 2 h 11"/>
                  <a:gd name="T54" fmla="*/ 1 w 11"/>
                  <a:gd name="T55" fmla="*/ 3 h 11"/>
                  <a:gd name="T56" fmla="*/ 1 w 11"/>
                  <a:gd name="T57" fmla="*/ 3 h 11"/>
                  <a:gd name="T58" fmla="*/ 0 w 11"/>
                  <a:gd name="T59" fmla="*/ 4 h 11"/>
                  <a:gd name="T60" fmla="*/ 0 w 11"/>
                  <a:gd name="T61" fmla="*/ 5 h 11"/>
                  <a:gd name="T62" fmla="*/ 0 w 11"/>
                  <a:gd name="T63" fmla="*/ 6 h 11"/>
                  <a:gd name="T64" fmla="*/ 0 w 11"/>
                  <a:gd name="T65" fmla="*/ 6 h 11"/>
                  <a:gd name="T66" fmla="*/ 0 w 11"/>
                  <a:gd name="T67" fmla="*/ 7 h 11"/>
                  <a:gd name="T68" fmla="*/ 0 w 11"/>
                  <a:gd name="T69" fmla="*/ 8 h 11"/>
                  <a:gd name="T70" fmla="*/ 1 w 11"/>
                  <a:gd name="T71" fmla="*/ 9 h 11"/>
                  <a:gd name="T72" fmla="*/ 1 w 11"/>
                  <a:gd name="T73" fmla="*/ 9 h 11"/>
                  <a:gd name="T74" fmla="*/ 2 w 11"/>
                  <a:gd name="T75" fmla="*/ 10 h 11"/>
                  <a:gd name="T76" fmla="*/ 2 w 11"/>
                  <a:gd name="T77" fmla="*/ 10 h 11"/>
                  <a:gd name="T78" fmla="*/ 3 w 11"/>
                  <a:gd name="T79" fmla="*/ 11 h 11"/>
                  <a:gd name="T80" fmla="*/ 4 w 11"/>
                  <a:gd name="T81" fmla="*/ 11 h 11"/>
                  <a:gd name="T82" fmla="*/ 4 w 11"/>
                  <a:gd name="T83" fmla="*/ 11 h 11"/>
                  <a:gd name="T84" fmla="*/ 5 w 11"/>
                  <a:gd name="T85" fmla="*/ 11 h 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
                  <a:gd name="T130" fmla="*/ 0 h 11"/>
                  <a:gd name="T131" fmla="*/ 11 w 11"/>
                  <a:gd name="T132" fmla="*/ 11 h 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 h="11">
                    <a:moveTo>
                      <a:pt x="5" y="11"/>
                    </a:moveTo>
                    <a:lnTo>
                      <a:pt x="6" y="11"/>
                    </a:lnTo>
                    <a:lnTo>
                      <a:pt x="7" y="11"/>
                    </a:lnTo>
                    <a:lnTo>
                      <a:pt x="8" y="11"/>
                    </a:lnTo>
                    <a:lnTo>
                      <a:pt x="8" y="10"/>
                    </a:lnTo>
                    <a:lnTo>
                      <a:pt x="9" y="10"/>
                    </a:lnTo>
                    <a:lnTo>
                      <a:pt x="9" y="9"/>
                    </a:lnTo>
                    <a:lnTo>
                      <a:pt x="10" y="9"/>
                    </a:lnTo>
                    <a:lnTo>
                      <a:pt x="10" y="8"/>
                    </a:lnTo>
                    <a:lnTo>
                      <a:pt x="10" y="7"/>
                    </a:lnTo>
                    <a:lnTo>
                      <a:pt x="11" y="7"/>
                    </a:lnTo>
                    <a:lnTo>
                      <a:pt x="11" y="6"/>
                    </a:lnTo>
                    <a:lnTo>
                      <a:pt x="11" y="5"/>
                    </a:lnTo>
                    <a:lnTo>
                      <a:pt x="11" y="4"/>
                    </a:lnTo>
                    <a:lnTo>
                      <a:pt x="10" y="4"/>
                    </a:lnTo>
                    <a:lnTo>
                      <a:pt x="10" y="3"/>
                    </a:lnTo>
                    <a:lnTo>
                      <a:pt x="9" y="2"/>
                    </a:lnTo>
                    <a:lnTo>
                      <a:pt x="9" y="1"/>
                    </a:lnTo>
                    <a:lnTo>
                      <a:pt x="8" y="1"/>
                    </a:lnTo>
                    <a:lnTo>
                      <a:pt x="7" y="1"/>
                    </a:lnTo>
                    <a:lnTo>
                      <a:pt x="6" y="0"/>
                    </a:lnTo>
                    <a:lnTo>
                      <a:pt x="5" y="0"/>
                    </a:lnTo>
                    <a:lnTo>
                      <a:pt x="4" y="0"/>
                    </a:lnTo>
                    <a:lnTo>
                      <a:pt x="4" y="1"/>
                    </a:lnTo>
                    <a:lnTo>
                      <a:pt x="3" y="1"/>
                    </a:lnTo>
                    <a:lnTo>
                      <a:pt x="2" y="1"/>
                    </a:lnTo>
                    <a:lnTo>
                      <a:pt x="2" y="2"/>
                    </a:lnTo>
                    <a:lnTo>
                      <a:pt x="1" y="2"/>
                    </a:lnTo>
                    <a:lnTo>
                      <a:pt x="1" y="3"/>
                    </a:lnTo>
                    <a:lnTo>
                      <a:pt x="0" y="3"/>
                    </a:lnTo>
                    <a:lnTo>
                      <a:pt x="0" y="4"/>
                    </a:lnTo>
                    <a:lnTo>
                      <a:pt x="0" y="5"/>
                    </a:lnTo>
                    <a:lnTo>
                      <a:pt x="0" y="6"/>
                    </a:lnTo>
                    <a:lnTo>
                      <a:pt x="0" y="7"/>
                    </a:lnTo>
                    <a:lnTo>
                      <a:pt x="0" y="8"/>
                    </a:lnTo>
                    <a:lnTo>
                      <a:pt x="1" y="8"/>
                    </a:lnTo>
                    <a:lnTo>
                      <a:pt x="1" y="9"/>
                    </a:lnTo>
                    <a:lnTo>
                      <a:pt x="1" y="10"/>
                    </a:lnTo>
                    <a:lnTo>
                      <a:pt x="2" y="10"/>
                    </a:lnTo>
                    <a:lnTo>
                      <a:pt x="3" y="11"/>
                    </a:lnTo>
                    <a:lnTo>
                      <a:pt x="4" y="11"/>
                    </a:lnTo>
                    <a:lnTo>
                      <a:pt x="5" y="11"/>
                    </a:lnTo>
                    <a:close/>
                  </a:path>
                </a:pathLst>
              </a:custGeom>
              <a:solidFill>
                <a:srgbClr val="B2FFFF"/>
              </a:solidFill>
              <a:ln w="9525">
                <a:noFill/>
                <a:round/>
                <a:headEnd/>
                <a:tailEnd/>
              </a:ln>
            </p:spPr>
            <p:txBody>
              <a:bodyPr/>
              <a:lstStyle/>
              <a:p>
                <a:pPr>
                  <a:buClr>
                    <a:srgbClr val="E2D700"/>
                  </a:buClr>
                </a:pPr>
                <a:endParaRPr lang="tr-TR">
                  <a:solidFill>
                    <a:prstClr val="black"/>
                  </a:solidFill>
                </a:endParaRPr>
              </a:p>
            </p:txBody>
          </p:sp>
          <p:sp>
            <p:nvSpPr>
              <p:cNvPr id="44415" name="Rectangle 139"/>
              <p:cNvSpPr>
                <a:spLocks noChangeArrowheads="1"/>
              </p:cNvSpPr>
              <p:nvPr/>
            </p:nvSpPr>
            <p:spPr bwMode="auto">
              <a:xfrm>
                <a:off x="4833" y="3588"/>
                <a:ext cx="128" cy="5"/>
              </a:xfrm>
              <a:prstGeom prst="rect">
                <a:avLst/>
              </a:prstGeom>
              <a:solidFill>
                <a:srgbClr val="0000FF"/>
              </a:solidFill>
              <a:ln w="9525">
                <a:noFill/>
                <a:miter lim="800000"/>
                <a:headEnd/>
                <a:tailEnd/>
              </a:ln>
            </p:spPr>
            <p:txBody>
              <a:bodyPr/>
              <a:lstStyle/>
              <a:p>
                <a:pPr>
                  <a:buClr>
                    <a:srgbClr val="E2D700"/>
                  </a:buClr>
                </a:pPr>
                <a:endParaRPr lang="tr-TR">
                  <a:solidFill>
                    <a:prstClr val="black"/>
                  </a:solidFill>
                </a:endParaRPr>
              </a:p>
            </p:txBody>
          </p:sp>
        </p:grpSp>
        <p:sp>
          <p:nvSpPr>
            <p:cNvPr id="44401" name="Rectangle 140"/>
            <p:cNvSpPr>
              <a:spLocks noChangeArrowheads="1"/>
            </p:cNvSpPr>
            <p:nvPr/>
          </p:nvSpPr>
          <p:spPr bwMode="auto">
            <a:xfrm>
              <a:off x="4300" y="3423"/>
              <a:ext cx="293" cy="475"/>
            </a:xfrm>
            <a:prstGeom prst="rect">
              <a:avLst/>
            </a:prstGeom>
            <a:noFill/>
            <a:ln w="9525">
              <a:noFill/>
              <a:miter lim="800000"/>
              <a:headEnd/>
              <a:tailEnd/>
            </a:ln>
          </p:spPr>
          <p:txBody>
            <a:bodyPr wrap="none" lIns="0" tIns="0" rIns="0" bIns="0">
              <a:spAutoFit/>
            </a:bodyPr>
            <a:lstStyle/>
            <a:p>
              <a:pPr>
                <a:lnSpc>
                  <a:spcPct val="90000"/>
                </a:lnSpc>
                <a:spcBef>
                  <a:spcPct val="25000"/>
                </a:spcBef>
                <a:buClr>
                  <a:srgbClr val="CC0000"/>
                </a:buClr>
              </a:pPr>
              <a:r>
                <a:rPr lang="en-US" sz="5500" b="1">
                  <a:solidFill>
                    <a:srgbClr val="FF0000"/>
                  </a:solidFill>
                </a:rPr>
                <a:t>X</a:t>
              </a:r>
              <a:endParaRPr lang="en-US" sz="1600" b="1">
                <a:solidFill>
                  <a:prstClr val="black"/>
                </a:solidFill>
              </a:endParaRPr>
            </a:p>
          </p:txBody>
        </p:sp>
      </p:grpSp>
      <p:grpSp>
        <p:nvGrpSpPr>
          <p:cNvPr id="44045" name="Group 141"/>
          <p:cNvGrpSpPr>
            <a:grpSpLocks/>
          </p:cNvGrpSpPr>
          <p:nvPr/>
        </p:nvGrpSpPr>
        <p:grpSpPr bwMode="auto">
          <a:xfrm>
            <a:off x="6324600" y="3352800"/>
            <a:ext cx="1617663" cy="933450"/>
            <a:chOff x="3905" y="2103"/>
            <a:chExt cx="1059" cy="611"/>
          </a:xfrm>
        </p:grpSpPr>
        <p:grpSp>
          <p:nvGrpSpPr>
            <p:cNvPr id="44179" name="Group 142"/>
            <p:cNvGrpSpPr>
              <a:grpSpLocks/>
            </p:cNvGrpSpPr>
            <p:nvPr/>
          </p:nvGrpSpPr>
          <p:grpSpPr bwMode="auto">
            <a:xfrm>
              <a:off x="4327" y="2470"/>
              <a:ext cx="239" cy="244"/>
              <a:chOff x="4327" y="2470"/>
              <a:chExt cx="239" cy="244"/>
            </a:xfrm>
          </p:grpSpPr>
          <p:sp>
            <p:nvSpPr>
              <p:cNvPr id="44301" name="Freeform 143"/>
              <p:cNvSpPr>
                <a:spLocks/>
              </p:cNvSpPr>
              <p:nvPr/>
            </p:nvSpPr>
            <p:spPr bwMode="auto">
              <a:xfrm>
                <a:off x="4357" y="2478"/>
                <a:ext cx="189" cy="142"/>
              </a:xfrm>
              <a:custGeom>
                <a:avLst/>
                <a:gdLst>
                  <a:gd name="T0" fmla="*/ 176 w 189"/>
                  <a:gd name="T1" fmla="*/ 142 h 142"/>
                  <a:gd name="T2" fmla="*/ 178 w 189"/>
                  <a:gd name="T3" fmla="*/ 142 h 142"/>
                  <a:gd name="T4" fmla="*/ 180 w 189"/>
                  <a:gd name="T5" fmla="*/ 141 h 142"/>
                  <a:gd name="T6" fmla="*/ 181 w 189"/>
                  <a:gd name="T7" fmla="*/ 141 h 142"/>
                  <a:gd name="T8" fmla="*/ 183 w 189"/>
                  <a:gd name="T9" fmla="*/ 140 h 142"/>
                  <a:gd name="T10" fmla="*/ 184 w 189"/>
                  <a:gd name="T11" fmla="*/ 139 h 142"/>
                  <a:gd name="T12" fmla="*/ 186 w 189"/>
                  <a:gd name="T13" fmla="*/ 137 h 142"/>
                  <a:gd name="T14" fmla="*/ 188 w 189"/>
                  <a:gd name="T15" fmla="*/ 134 h 142"/>
                  <a:gd name="T16" fmla="*/ 189 w 189"/>
                  <a:gd name="T17" fmla="*/ 131 h 142"/>
                  <a:gd name="T18" fmla="*/ 189 w 189"/>
                  <a:gd name="T19" fmla="*/ 128 h 142"/>
                  <a:gd name="T20" fmla="*/ 189 w 189"/>
                  <a:gd name="T21" fmla="*/ 13 h 142"/>
                  <a:gd name="T22" fmla="*/ 189 w 189"/>
                  <a:gd name="T23" fmla="*/ 11 h 142"/>
                  <a:gd name="T24" fmla="*/ 188 w 189"/>
                  <a:gd name="T25" fmla="*/ 7 h 142"/>
                  <a:gd name="T26" fmla="*/ 186 w 189"/>
                  <a:gd name="T27" fmla="*/ 5 h 142"/>
                  <a:gd name="T28" fmla="*/ 184 w 189"/>
                  <a:gd name="T29" fmla="*/ 3 h 142"/>
                  <a:gd name="T30" fmla="*/ 181 w 189"/>
                  <a:gd name="T31" fmla="*/ 1 h 142"/>
                  <a:gd name="T32" fmla="*/ 178 w 189"/>
                  <a:gd name="T33" fmla="*/ 0 h 142"/>
                  <a:gd name="T34" fmla="*/ 177 w 189"/>
                  <a:gd name="T35" fmla="*/ 0 h 142"/>
                  <a:gd name="T36" fmla="*/ 175 w 189"/>
                  <a:gd name="T37" fmla="*/ 0 h 142"/>
                  <a:gd name="T38" fmla="*/ 11 w 189"/>
                  <a:gd name="T39" fmla="*/ 0 h 142"/>
                  <a:gd name="T40" fmla="*/ 8 w 189"/>
                  <a:gd name="T41" fmla="*/ 1 h 142"/>
                  <a:gd name="T42" fmla="*/ 5 w 189"/>
                  <a:gd name="T43" fmla="*/ 3 h 142"/>
                  <a:gd name="T44" fmla="*/ 2 w 189"/>
                  <a:gd name="T45" fmla="*/ 6 h 142"/>
                  <a:gd name="T46" fmla="*/ 1 w 189"/>
                  <a:gd name="T47" fmla="*/ 8 h 142"/>
                  <a:gd name="T48" fmla="*/ 0 w 189"/>
                  <a:gd name="T49" fmla="*/ 12 h 142"/>
                  <a:gd name="T50" fmla="*/ 0 w 189"/>
                  <a:gd name="T51" fmla="*/ 128 h 142"/>
                  <a:gd name="T52" fmla="*/ 0 w 189"/>
                  <a:gd name="T53" fmla="*/ 130 h 142"/>
                  <a:gd name="T54" fmla="*/ 0 w 189"/>
                  <a:gd name="T55" fmla="*/ 132 h 142"/>
                  <a:gd name="T56" fmla="*/ 2 w 189"/>
                  <a:gd name="T57" fmla="*/ 135 h 142"/>
                  <a:gd name="T58" fmla="*/ 3 w 189"/>
                  <a:gd name="T59" fmla="*/ 137 h 142"/>
                  <a:gd name="T60" fmla="*/ 5 w 189"/>
                  <a:gd name="T61" fmla="*/ 139 h 142"/>
                  <a:gd name="T62" fmla="*/ 6 w 189"/>
                  <a:gd name="T63" fmla="*/ 140 h 142"/>
                  <a:gd name="T64" fmla="*/ 8 w 189"/>
                  <a:gd name="T65" fmla="*/ 141 h 142"/>
                  <a:gd name="T66" fmla="*/ 9 w 189"/>
                  <a:gd name="T67" fmla="*/ 141 h 142"/>
                  <a:gd name="T68" fmla="*/ 11 w 189"/>
                  <a:gd name="T69" fmla="*/ 142 h 142"/>
                  <a:gd name="T70" fmla="*/ 13 w 189"/>
                  <a:gd name="T71" fmla="*/ 142 h 142"/>
                  <a:gd name="T72" fmla="*/ 96 w 189"/>
                  <a:gd name="T73" fmla="*/ 135 h 142"/>
                  <a:gd name="T74" fmla="*/ 13 w 189"/>
                  <a:gd name="T75" fmla="*/ 135 h 142"/>
                  <a:gd name="T76" fmla="*/ 11 w 189"/>
                  <a:gd name="T77" fmla="*/ 134 h 142"/>
                  <a:gd name="T78" fmla="*/ 9 w 189"/>
                  <a:gd name="T79" fmla="*/ 133 h 142"/>
                  <a:gd name="T80" fmla="*/ 8 w 189"/>
                  <a:gd name="T81" fmla="*/ 132 h 142"/>
                  <a:gd name="T82" fmla="*/ 7 w 189"/>
                  <a:gd name="T83" fmla="*/ 130 h 142"/>
                  <a:gd name="T84" fmla="*/ 7 w 189"/>
                  <a:gd name="T85" fmla="*/ 129 h 142"/>
                  <a:gd name="T86" fmla="*/ 7 w 189"/>
                  <a:gd name="T87" fmla="*/ 14 h 142"/>
                  <a:gd name="T88" fmla="*/ 7 w 189"/>
                  <a:gd name="T89" fmla="*/ 12 h 142"/>
                  <a:gd name="T90" fmla="*/ 7 w 189"/>
                  <a:gd name="T91" fmla="*/ 10 h 142"/>
                  <a:gd name="T92" fmla="*/ 9 w 189"/>
                  <a:gd name="T93" fmla="*/ 9 h 142"/>
                  <a:gd name="T94" fmla="*/ 10 w 189"/>
                  <a:gd name="T95" fmla="*/ 8 h 142"/>
                  <a:gd name="T96" fmla="*/ 12 w 189"/>
                  <a:gd name="T97" fmla="*/ 7 h 142"/>
                  <a:gd name="T98" fmla="*/ 14 w 189"/>
                  <a:gd name="T99" fmla="*/ 7 h 142"/>
                  <a:gd name="T100" fmla="*/ 176 w 189"/>
                  <a:gd name="T101" fmla="*/ 7 h 142"/>
                  <a:gd name="T102" fmla="*/ 178 w 189"/>
                  <a:gd name="T103" fmla="*/ 7 h 142"/>
                  <a:gd name="T104" fmla="*/ 180 w 189"/>
                  <a:gd name="T105" fmla="*/ 8 h 142"/>
                  <a:gd name="T106" fmla="*/ 181 w 189"/>
                  <a:gd name="T107" fmla="*/ 10 h 142"/>
                  <a:gd name="T108" fmla="*/ 182 w 189"/>
                  <a:gd name="T109" fmla="*/ 11 h 142"/>
                  <a:gd name="T110" fmla="*/ 182 w 189"/>
                  <a:gd name="T111" fmla="*/ 13 h 142"/>
                  <a:gd name="T112" fmla="*/ 183 w 189"/>
                  <a:gd name="T113" fmla="*/ 128 h 142"/>
                  <a:gd name="T114" fmla="*/ 182 w 189"/>
                  <a:gd name="T115" fmla="*/ 130 h 142"/>
                  <a:gd name="T116" fmla="*/ 182 w 189"/>
                  <a:gd name="T117" fmla="*/ 131 h 142"/>
                  <a:gd name="T118" fmla="*/ 181 w 189"/>
                  <a:gd name="T119" fmla="*/ 133 h 142"/>
                  <a:gd name="T120" fmla="*/ 179 w 189"/>
                  <a:gd name="T121" fmla="*/ 134 h 142"/>
                  <a:gd name="T122" fmla="*/ 177 w 189"/>
                  <a:gd name="T123" fmla="*/ 135 h 142"/>
                  <a:gd name="T124" fmla="*/ 176 w 189"/>
                  <a:gd name="T125" fmla="*/ 135 h 1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9"/>
                  <a:gd name="T190" fmla="*/ 0 h 142"/>
                  <a:gd name="T191" fmla="*/ 189 w 189"/>
                  <a:gd name="T192" fmla="*/ 142 h 14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9" h="142">
                    <a:moveTo>
                      <a:pt x="96" y="142"/>
                    </a:moveTo>
                    <a:lnTo>
                      <a:pt x="175" y="142"/>
                    </a:lnTo>
                    <a:lnTo>
                      <a:pt x="176" y="142"/>
                    </a:lnTo>
                    <a:lnTo>
                      <a:pt x="177" y="142"/>
                    </a:lnTo>
                    <a:lnTo>
                      <a:pt x="178" y="142"/>
                    </a:lnTo>
                    <a:lnTo>
                      <a:pt x="178" y="141"/>
                    </a:lnTo>
                    <a:lnTo>
                      <a:pt x="179" y="141"/>
                    </a:lnTo>
                    <a:lnTo>
                      <a:pt x="180" y="141"/>
                    </a:lnTo>
                    <a:lnTo>
                      <a:pt x="181" y="141"/>
                    </a:lnTo>
                    <a:lnTo>
                      <a:pt x="182" y="140"/>
                    </a:lnTo>
                    <a:lnTo>
                      <a:pt x="183" y="140"/>
                    </a:lnTo>
                    <a:lnTo>
                      <a:pt x="183" y="139"/>
                    </a:lnTo>
                    <a:lnTo>
                      <a:pt x="184" y="139"/>
                    </a:lnTo>
                    <a:lnTo>
                      <a:pt x="185" y="138"/>
                    </a:lnTo>
                    <a:lnTo>
                      <a:pt x="186" y="137"/>
                    </a:lnTo>
                    <a:lnTo>
                      <a:pt x="187" y="136"/>
                    </a:lnTo>
                    <a:lnTo>
                      <a:pt x="187" y="135"/>
                    </a:lnTo>
                    <a:lnTo>
                      <a:pt x="188" y="134"/>
                    </a:lnTo>
                    <a:lnTo>
                      <a:pt x="188" y="133"/>
                    </a:lnTo>
                    <a:lnTo>
                      <a:pt x="189" y="132"/>
                    </a:lnTo>
                    <a:lnTo>
                      <a:pt x="189" y="131"/>
                    </a:lnTo>
                    <a:lnTo>
                      <a:pt x="189" y="130"/>
                    </a:lnTo>
                    <a:lnTo>
                      <a:pt x="189" y="129"/>
                    </a:lnTo>
                    <a:lnTo>
                      <a:pt x="189" y="128"/>
                    </a:lnTo>
                    <a:lnTo>
                      <a:pt x="189" y="14"/>
                    </a:lnTo>
                    <a:lnTo>
                      <a:pt x="189" y="13"/>
                    </a:lnTo>
                    <a:lnTo>
                      <a:pt x="189" y="12"/>
                    </a:lnTo>
                    <a:lnTo>
                      <a:pt x="189" y="11"/>
                    </a:lnTo>
                    <a:lnTo>
                      <a:pt x="189" y="10"/>
                    </a:lnTo>
                    <a:lnTo>
                      <a:pt x="189" y="9"/>
                    </a:lnTo>
                    <a:lnTo>
                      <a:pt x="188" y="9"/>
                    </a:lnTo>
                    <a:lnTo>
                      <a:pt x="188" y="8"/>
                    </a:lnTo>
                    <a:lnTo>
                      <a:pt x="188" y="7"/>
                    </a:lnTo>
                    <a:lnTo>
                      <a:pt x="187" y="7"/>
                    </a:lnTo>
                    <a:lnTo>
                      <a:pt x="187" y="6"/>
                    </a:lnTo>
                    <a:lnTo>
                      <a:pt x="186" y="5"/>
                    </a:lnTo>
                    <a:lnTo>
                      <a:pt x="185" y="4"/>
                    </a:lnTo>
                    <a:lnTo>
                      <a:pt x="185" y="3"/>
                    </a:lnTo>
                    <a:lnTo>
                      <a:pt x="184" y="3"/>
                    </a:lnTo>
                    <a:lnTo>
                      <a:pt x="183" y="2"/>
                    </a:lnTo>
                    <a:lnTo>
                      <a:pt x="182" y="2"/>
                    </a:lnTo>
                    <a:lnTo>
                      <a:pt x="181" y="1"/>
                    </a:lnTo>
                    <a:lnTo>
                      <a:pt x="180" y="1"/>
                    </a:lnTo>
                    <a:lnTo>
                      <a:pt x="179" y="0"/>
                    </a:lnTo>
                    <a:lnTo>
                      <a:pt x="178" y="0"/>
                    </a:lnTo>
                    <a:lnTo>
                      <a:pt x="177" y="0"/>
                    </a:lnTo>
                    <a:lnTo>
                      <a:pt x="176" y="0"/>
                    </a:lnTo>
                    <a:lnTo>
                      <a:pt x="175" y="0"/>
                    </a:lnTo>
                    <a:lnTo>
                      <a:pt x="14" y="0"/>
                    </a:lnTo>
                    <a:lnTo>
                      <a:pt x="13" y="0"/>
                    </a:lnTo>
                    <a:lnTo>
                      <a:pt x="12" y="0"/>
                    </a:lnTo>
                    <a:lnTo>
                      <a:pt x="11" y="0"/>
                    </a:lnTo>
                    <a:lnTo>
                      <a:pt x="10" y="0"/>
                    </a:lnTo>
                    <a:lnTo>
                      <a:pt x="9" y="1"/>
                    </a:lnTo>
                    <a:lnTo>
                      <a:pt x="8" y="1"/>
                    </a:lnTo>
                    <a:lnTo>
                      <a:pt x="7" y="2"/>
                    </a:lnTo>
                    <a:lnTo>
                      <a:pt x="6" y="2"/>
                    </a:lnTo>
                    <a:lnTo>
                      <a:pt x="5" y="3"/>
                    </a:lnTo>
                    <a:lnTo>
                      <a:pt x="4" y="4"/>
                    </a:lnTo>
                    <a:lnTo>
                      <a:pt x="3" y="4"/>
                    </a:lnTo>
                    <a:lnTo>
                      <a:pt x="3" y="5"/>
                    </a:lnTo>
                    <a:lnTo>
                      <a:pt x="2" y="6"/>
                    </a:lnTo>
                    <a:lnTo>
                      <a:pt x="2" y="7"/>
                    </a:lnTo>
                    <a:lnTo>
                      <a:pt x="1" y="7"/>
                    </a:lnTo>
                    <a:lnTo>
                      <a:pt x="1" y="8"/>
                    </a:lnTo>
                    <a:lnTo>
                      <a:pt x="0" y="9"/>
                    </a:lnTo>
                    <a:lnTo>
                      <a:pt x="0" y="10"/>
                    </a:lnTo>
                    <a:lnTo>
                      <a:pt x="0" y="11"/>
                    </a:lnTo>
                    <a:lnTo>
                      <a:pt x="0" y="12"/>
                    </a:lnTo>
                    <a:lnTo>
                      <a:pt x="0" y="13"/>
                    </a:lnTo>
                    <a:lnTo>
                      <a:pt x="0" y="14"/>
                    </a:lnTo>
                    <a:lnTo>
                      <a:pt x="0" y="128"/>
                    </a:lnTo>
                    <a:lnTo>
                      <a:pt x="0" y="129"/>
                    </a:lnTo>
                    <a:lnTo>
                      <a:pt x="0" y="130"/>
                    </a:lnTo>
                    <a:lnTo>
                      <a:pt x="0" y="131"/>
                    </a:lnTo>
                    <a:lnTo>
                      <a:pt x="0" y="132"/>
                    </a:lnTo>
                    <a:lnTo>
                      <a:pt x="1" y="133"/>
                    </a:lnTo>
                    <a:lnTo>
                      <a:pt x="1" y="134"/>
                    </a:lnTo>
                    <a:lnTo>
                      <a:pt x="2" y="135"/>
                    </a:lnTo>
                    <a:lnTo>
                      <a:pt x="2" y="136"/>
                    </a:lnTo>
                    <a:lnTo>
                      <a:pt x="3" y="137"/>
                    </a:lnTo>
                    <a:lnTo>
                      <a:pt x="4" y="138"/>
                    </a:lnTo>
                    <a:lnTo>
                      <a:pt x="5" y="139"/>
                    </a:lnTo>
                    <a:lnTo>
                      <a:pt x="6" y="139"/>
                    </a:lnTo>
                    <a:lnTo>
                      <a:pt x="6" y="140"/>
                    </a:lnTo>
                    <a:lnTo>
                      <a:pt x="7" y="140"/>
                    </a:lnTo>
                    <a:lnTo>
                      <a:pt x="8" y="141"/>
                    </a:lnTo>
                    <a:lnTo>
                      <a:pt x="9" y="141"/>
                    </a:lnTo>
                    <a:lnTo>
                      <a:pt x="10" y="141"/>
                    </a:lnTo>
                    <a:lnTo>
                      <a:pt x="11" y="141"/>
                    </a:lnTo>
                    <a:lnTo>
                      <a:pt x="11" y="142"/>
                    </a:lnTo>
                    <a:lnTo>
                      <a:pt x="12" y="142"/>
                    </a:lnTo>
                    <a:lnTo>
                      <a:pt x="13" y="142"/>
                    </a:lnTo>
                    <a:lnTo>
                      <a:pt x="14" y="142"/>
                    </a:lnTo>
                    <a:lnTo>
                      <a:pt x="96" y="142"/>
                    </a:lnTo>
                    <a:lnTo>
                      <a:pt x="96" y="135"/>
                    </a:lnTo>
                    <a:lnTo>
                      <a:pt x="14" y="135"/>
                    </a:lnTo>
                    <a:lnTo>
                      <a:pt x="13" y="135"/>
                    </a:lnTo>
                    <a:lnTo>
                      <a:pt x="12" y="135"/>
                    </a:lnTo>
                    <a:lnTo>
                      <a:pt x="11" y="134"/>
                    </a:lnTo>
                    <a:lnTo>
                      <a:pt x="10" y="134"/>
                    </a:lnTo>
                    <a:lnTo>
                      <a:pt x="9" y="133"/>
                    </a:lnTo>
                    <a:lnTo>
                      <a:pt x="8" y="132"/>
                    </a:lnTo>
                    <a:lnTo>
                      <a:pt x="7" y="131"/>
                    </a:lnTo>
                    <a:lnTo>
                      <a:pt x="7" y="130"/>
                    </a:lnTo>
                    <a:lnTo>
                      <a:pt x="7" y="129"/>
                    </a:lnTo>
                    <a:lnTo>
                      <a:pt x="7" y="128"/>
                    </a:lnTo>
                    <a:lnTo>
                      <a:pt x="6" y="128"/>
                    </a:lnTo>
                    <a:lnTo>
                      <a:pt x="6" y="14"/>
                    </a:lnTo>
                    <a:lnTo>
                      <a:pt x="7" y="14"/>
                    </a:lnTo>
                    <a:lnTo>
                      <a:pt x="7" y="13"/>
                    </a:lnTo>
                    <a:lnTo>
                      <a:pt x="7" y="12"/>
                    </a:lnTo>
                    <a:lnTo>
                      <a:pt x="7" y="11"/>
                    </a:lnTo>
                    <a:lnTo>
                      <a:pt x="7" y="10"/>
                    </a:lnTo>
                    <a:lnTo>
                      <a:pt x="8" y="10"/>
                    </a:lnTo>
                    <a:lnTo>
                      <a:pt x="8" y="9"/>
                    </a:lnTo>
                    <a:lnTo>
                      <a:pt x="9" y="9"/>
                    </a:lnTo>
                    <a:lnTo>
                      <a:pt x="9" y="8"/>
                    </a:lnTo>
                    <a:lnTo>
                      <a:pt x="10" y="8"/>
                    </a:lnTo>
                    <a:lnTo>
                      <a:pt x="11" y="8"/>
                    </a:lnTo>
                    <a:lnTo>
                      <a:pt x="11" y="7"/>
                    </a:lnTo>
                    <a:lnTo>
                      <a:pt x="12" y="7"/>
                    </a:lnTo>
                    <a:lnTo>
                      <a:pt x="13" y="7"/>
                    </a:lnTo>
                    <a:lnTo>
                      <a:pt x="14" y="7"/>
                    </a:lnTo>
                    <a:lnTo>
                      <a:pt x="175" y="7"/>
                    </a:lnTo>
                    <a:lnTo>
                      <a:pt x="176" y="7"/>
                    </a:lnTo>
                    <a:lnTo>
                      <a:pt x="177" y="7"/>
                    </a:lnTo>
                    <a:lnTo>
                      <a:pt x="178" y="7"/>
                    </a:lnTo>
                    <a:lnTo>
                      <a:pt x="178" y="8"/>
                    </a:lnTo>
                    <a:lnTo>
                      <a:pt x="179" y="8"/>
                    </a:lnTo>
                    <a:lnTo>
                      <a:pt x="180" y="8"/>
                    </a:lnTo>
                    <a:lnTo>
                      <a:pt x="180" y="9"/>
                    </a:lnTo>
                    <a:lnTo>
                      <a:pt x="181" y="9"/>
                    </a:lnTo>
                    <a:lnTo>
                      <a:pt x="181" y="10"/>
                    </a:lnTo>
                    <a:lnTo>
                      <a:pt x="182" y="10"/>
                    </a:lnTo>
                    <a:lnTo>
                      <a:pt x="182" y="11"/>
                    </a:lnTo>
                    <a:lnTo>
                      <a:pt x="182" y="12"/>
                    </a:lnTo>
                    <a:lnTo>
                      <a:pt x="182" y="13"/>
                    </a:lnTo>
                    <a:lnTo>
                      <a:pt x="182" y="14"/>
                    </a:lnTo>
                    <a:lnTo>
                      <a:pt x="183" y="14"/>
                    </a:lnTo>
                    <a:lnTo>
                      <a:pt x="183" y="128"/>
                    </a:lnTo>
                    <a:lnTo>
                      <a:pt x="182" y="128"/>
                    </a:lnTo>
                    <a:lnTo>
                      <a:pt x="182" y="129"/>
                    </a:lnTo>
                    <a:lnTo>
                      <a:pt x="182" y="130"/>
                    </a:lnTo>
                    <a:lnTo>
                      <a:pt x="182" y="131"/>
                    </a:lnTo>
                    <a:lnTo>
                      <a:pt x="181" y="132"/>
                    </a:lnTo>
                    <a:lnTo>
                      <a:pt x="181" y="133"/>
                    </a:lnTo>
                    <a:lnTo>
                      <a:pt x="180" y="133"/>
                    </a:lnTo>
                    <a:lnTo>
                      <a:pt x="179" y="134"/>
                    </a:lnTo>
                    <a:lnTo>
                      <a:pt x="178" y="134"/>
                    </a:lnTo>
                    <a:lnTo>
                      <a:pt x="177" y="135"/>
                    </a:lnTo>
                    <a:lnTo>
                      <a:pt x="176" y="135"/>
                    </a:lnTo>
                    <a:lnTo>
                      <a:pt x="175" y="135"/>
                    </a:lnTo>
                    <a:lnTo>
                      <a:pt x="96" y="135"/>
                    </a:lnTo>
                    <a:lnTo>
                      <a:pt x="96" y="14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02" name="Freeform 144"/>
              <p:cNvSpPr>
                <a:spLocks/>
              </p:cNvSpPr>
              <p:nvPr/>
            </p:nvSpPr>
            <p:spPr bwMode="auto">
              <a:xfrm>
                <a:off x="4376" y="2501"/>
                <a:ext cx="144" cy="101"/>
              </a:xfrm>
              <a:custGeom>
                <a:avLst/>
                <a:gdLst>
                  <a:gd name="T0" fmla="*/ 2 w 144"/>
                  <a:gd name="T1" fmla="*/ 98 h 101"/>
                  <a:gd name="T2" fmla="*/ 2 w 144"/>
                  <a:gd name="T3" fmla="*/ 1 h 101"/>
                  <a:gd name="T4" fmla="*/ 2 w 144"/>
                  <a:gd name="T5" fmla="*/ 1 h 101"/>
                  <a:gd name="T6" fmla="*/ 2 w 144"/>
                  <a:gd name="T7" fmla="*/ 1 h 101"/>
                  <a:gd name="T8" fmla="*/ 2 w 144"/>
                  <a:gd name="T9" fmla="*/ 1 h 101"/>
                  <a:gd name="T10" fmla="*/ 2 w 144"/>
                  <a:gd name="T11" fmla="*/ 0 h 101"/>
                  <a:gd name="T12" fmla="*/ 2 w 144"/>
                  <a:gd name="T13" fmla="*/ 0 h 101"/>
                  <a:gd name="T14" fmla="*/ 1 w 144"/>
                  <a:gd name="T15" fmla="*/ 0 h 101"/>
                  <a:gd name="T16" fmla="*/ 1 w 144"/>
                  <a:gd name="T17" fmla="*/ 0 h 101"/>
                  <a:gd name="T18" fmla="*/ 1 w 144"/>
                  <a:gd name="T19" fmla="*/ 0 h 101"/>
                  <a:gd name="T20" fmla="*/ 1 w 144"/>
                  <a:gd name="T21" fmla="*/ 0 h 101"/>
                  <a:gd name="T22" fmla="*/ 0 w 144"/>
                  <a:gd name="T23" fmla="*/ 0 h 101"/>
                  <a:gd name="T24" fmla="*/ 0 w 144"/>
                  <a:gd name="T25" fmla="*/ 0 h 101"/>
                  <a:gd name="T26" fmla="*/ 0 w 144"/>
                  <a:gd name="T27" fmla="*/ 1 h 101"/>
                  <a:gd name="T28" fmla="*/ 0 w 144"/>
                  <a:gd name="T29" fmla="*/ 1 h 101"/>
                  <a:gd name="T30" fmla="*/ 0 w 144"/>
                  <a:gd name="T31" fmla="*/ 1 h 101"/>
                  <a:gd name="T32" fmla="*/ 0 w 144"/>
                  <a:gd name="T33" fmla="*/ 1 h 101"/>
                  <a:gd name="T34" fmla="*/ 0 w 144"/>
                  <a:gd name="T35" fmla="*/ 99 h 101"/>
                  <a:gd name="T36" fmla="*/ 0 w 144"/>
                  <a:gd name="T37" fmla="*/ 99 h 101"/>
                  <a:gd name="T38" fmla="*/ 0 w 144"/>
                  <a:gd name="T39" fmla="*/ 100 h 101"/>
                  <a:gd name="T40" fmla="*/ 0 w 144"/>
                  <a:gd name="T41" fmla="*/ 100 h 101"/>
                  <a:gd name="T42" fmla="*/ 0 w 144"/>
                  <a:gd name="T43" fmla="*/ 100 h 101"/>
                  <a:gd name="T44" fmla="*/ 0 w 144"/>
                  <a:gd name="T45" fmla="*/ 100 h 101"/>
                  <a:gd name="T46" fmla="*/ 0 w 144"/>
                  <a:gd name="T47" fmla="*/ 101 h 101"/>
                  <a:gd name="T48" fmla="*/ 1 w 144"/>
                  <a:gd name="T49" fmla="*/ 101 h 101"/>
                  <a:gd name="T50" fmla="*/ 1 w 144"/>
                  <a:gd name="T51" fmla="*/ 101 h 101"/>
                  <a:gd name="T52" fmla="*/ 143 w 144"/>
                  <a:gd name="T53" fmla="*/ 101 h 101"/>
                  <a:gd name="T54" fmla="*/ 143 w 144"/>
                  <a:gd name="T55" fmla="*/ 101 h 101"/>
                  <a:gd name="T56" fmla="*/ 143 w 144"/>
                  <a:gd name="T57" fmla="*/ 100 h 101"/>
                  <a:gd name="T58" fmla="*/ 144 w 144"/>
                  <a:gd name="T59" fmla="*/ 100 h 101"/>
                  <a:gd name="T60" fmla="*/ 144 w 144"/>
                  <a:gd name="T61" fmla="*/ 100 h 101"/>
                  <a:gd name="T62" fmla="*/ 144 w 144"/>
                  <a:gd name="T63" fmla="*/ 100 h 101"/>
                  <a:gd name="T64" fmla="*/ 144 w 144"/>
                  <a:gd name="T65" fmla="*/ 100 h 101"/>
                  <a:gd name="T66" fmla="*/ 144 w 144"/>
                  <a:gd name="T67" fmla="*/ 99 h 101"/>
                  <a:gd name="T68" fmla="*/ 144 w 144"/>
                  <a:gd name="T69" fmla="*/ 99 h 101"/>
                  <a:gd name="T70" fmla="*/ 144 w 144"/>
                  <a:gd name="T71" fmla="*/ 99 h 101"/>
                  <a:gd name="T72" fmla="*/ 144 w 144"/>
                  <a:gd name="T73" fmla="*/ 98 h 101"/>
                  <a:gd name="T74" fmla="*/ 144 w 144"/>
                  <a:gd name="T75" fmla="*/ 98 h 101"/>
                  <a:gd name="T76" fmla="*/ 144 w 144"/>
                  <a:gd name="T77" fmla="*/ 98 h 101"/>
                  <a:gd name="T78" fmla="*/ 143 w 144"/>
                  <a:gd name="T79" fmla="*/ 98 h 101"/>
                  <a:gd name="T80" fmla="*/ 143 w 144"/>
                  <a:gd name="T81" fmla="*/ 98 h 101"/>
                  <a:gd name="T82" fmla="*/ 143 w 144"/>
                  <a:gd name="T83" fmla="*/ 98 h 10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4"/>
                  <a:gd name="T127" fmla="*/ 0 h 101"/>
                  <a:gd name="T128" fmla="*/ 144 w 144"/>
                  <a:gd name="T129" fmla="*/ 101 h 10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4" h="101">
                    <a:moveTo>
                      <a:pt x="143" y="98"/>
                    </a:moveTo>
                    <a:lnTo>
                      <a:pt x="2" y="98"/>
                    </a:lnTo>
                    <a:lnTo>
                      <a:pt x="2" y="2"/>
                    </a:lnTo>
                    <a:lnTo>
                      <a:pt x="2" y="1"/>
                    </a:lnTo>
                    <a:lnTo>
                      <a:pt x="2" y="0"/>
                    </a:lnTo>
                    <a:lnTo>
                      <a:pt x="1" y="0"/>
                    </a:lnTo>
                    <a:lnTo>
                      <a:pt x="0" y="0"/>
                    </a:lnTo>
                    <a:lnTo>
                      <a:pt x="0" y="1"/>
                    </a:lnTo>
                    <a:lnTo>
                      <a:pt x="0" y="2"/>
                    </a:lnTo>
                    <a:lnTo>
                      <a:pt x="0" y="99"/>
                    </a:lnTo>
                    <a:lnTo>
                      <a:pt x="0" y="100"/>
                    </a:lnTo>
                    <a:lnTo>
                      <a:pt x="0" y="101"/>
                    </a:lnTo>
                    <a:lnTo>
                      <a:pt x="1" y="101"/>
                    </a:lnTo>
                    <a:lnTo>
                      <a:pt x="143" y="101"/>
                    </a:lnTo>
                    <a:lnTo>
                      <a:pt x="143" y="100"/>
                    </a:lnTo>
                    <a:lnTo>
                      <a:pt x="144" y="100"/>
                    </a:lnTo>
                    <a:lnTo>
                      <a:pt x="144" y="99"/>
                    </a:lnTo>
                    <a:lnTo>
                      <a:pt x="144" y="98"/>
                    </a:lnTo>
                    <a:lnTo>
                      <a:pt x="143" y="98"/>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03" name="Freeform 145"/>
              <p:cNvSpPr>
                <a:spLocks/>
              </p:cNvSpPr>
              <p:nvPr/>
            </p:nvSpPr>
            <p:spPr bwMode="auto">
              <a:xfrm>
                <a:off x="4384" y="2496"/>
                <a:ext cx="143" cy="98"/>
              </a:xfrm>
              <a:custGeom>
                <a:avLst/>
                <a:gdLst>
                  <a:gd name="T0" fmla="*/ 1 w 143"/>
                  <a:gd name="T1" fmla="*/ 0 h 98"/>
                  <a:gd name="T2" fmla="*/ 1 w 143"/>
                  <a:gd name="T3" fmla="*/ 0 h 98"/>
                  <a:gd name="T4" fmla="*/ 1 w 143"/>
                  <a:gd name="T5" fmla="*/ 0 h 98"/>
                  <a:gd name="T6" fmla="*/ 1 w 143"/>
                  <a:gd name="T7" fmla="*/ 0 h 98"/>
                  <a:gd name="T8" fmla="*/ 0 w 143"/>
                  <a:gd name="T9" fmla="*/ 0 h 98"/>
                  <a:gd name="T10" fmla="*/ 0 w 143"/>
                  <a:gd name="T11" fmla="*/ 1 h 98"/>
                  <a:gd name="T12" fmla="*/ 0 w 143"/>
                  <a:gd name="T13" fmla="*/ 1 h 98"/>
                  <a:gd name="T14" fmla="*/ 0 w 143"/>
                  <a:gd name="T15" fmla="*/ 1 h 98"/>
                  <a:gd name="T16" fmla="*/ 0 w 143"/>
                  <a:gd name="T17" fmla="*/ 1 h 98"/>
                  <a:gd name="T18" fmla="*/ 0 w 143"/>
                  <a:gd name="T19" fmla="*/ 2 h 98"/>
                  <a:gd name="T20" fmla="*/ 0 w 143"/>
                  <a:gd name="T21" fmla="*/ 2 h 98"/>
                  <a:gd name="T22" fmla="*/ 0 w 143"/>
                  <a:gd name="T23" fmla="*/ 2 h 98"/>
                  <a:gd name="T24" fmla="*/ 0 w 143"/>
                  <a:gd name="T25" fmla="*/ 2 h 98"/>
                  <a:gd name="T26" fmla="*/ 1 w 143"/>
                  <a:gd name="T27" fmla="*/ 3 h 98"/>
                  <a:gd name="T28" fmla="*/ 1 w 143"/>
                  <a:gd name="T29" fmla="*/ 3 h 98"/>
                  <a:gd name="T30" fmla="*/ 1 w 143"/>
                  <a:gd name="T31" fmla="*/ 3 h 98"/>
                  <a:gd name="T32" fmla="*/ 1 w 143"/>
                  <a:gd name="T33" fmla="*/ 3 h 98"/>
                  <a:gd name="T34" fmla="*/ 140 w 143"/>
                  <a:gd name="T35" fmla="*/ 96 h 98"/>
                  <a:gd name="T36" fmla="*/ 140 w 143"/>
                  <a:gd name="T37" fmla="*/ 97 h 98"/>
                  <a:gd name="T38" fmla="*/ 140 w 143"/>
                  <a:gd name="T39" fmla="*/ 97 h 98"/>
                  <a:gd name="T40" fmla="*/ 140 w 143"/>
                  <a:gd name="T41" fmla="*/ 97 h 98"/>
                  <a:gd name="T42" fmla="*/ 140 w 143"/>
                  <a:gd name="T43" fmla="*/ 97 h 98"/>
                  <a:gd name="T44" fmla="*/ 141 w 143"/>
                  <a:gd name="T45" fmla="*/ 98 h 98"/>
                  <a:gd name="T46" fmla="*/ 141 w 143"/>
                  <a:gd name="T47" fmla="*/ 98 h 98"/>
                  <a:gd name="T48" fmla="*/ 141 w 143"/>
                  <a:gd name="T49" fmla="*/ 98 h 98"/>
                  <a:gd name="T50" fmla="*/ 141 w 143"/>
                  <a:gd name="T51" fmla="*/ 98 h 98"/>
                  <a:gd name="T52" fmla="*/ 142 w 143"/>
                  <a:gd name="T53" fmla="*/ 98 h 98"/>
                  <a:gd name="T54" fmla="*/ 142 w 143"/>
                  <a:gd name="T55" fmla="*/ 98 h 98"/>
                  <a:gd name="T56" fmla="*/ 142 w 143"/>
                  <a:gd name="T57" fmla="*/ 98 h 98"/>
                  <a:gd name="T58" fmla="*/ 143 w 143"/>
                  <a:gd name="T59" fmla="*/ 97 h 98"/>
                  <a:gd name="T60" fmla="*/ 143 w 143"/>
                  <a:gd name="T61" fmla="*/ 97 h 98"/>
                  <a:gd name="T62" fmla="*/ 143 w 143"/>
                  <a:gd name="T63" fmla="*/ 97 h 98"/>
                  <a:gd name="T64" fmla="*/ 143 w 143"/>
                  <a:gd name="T65" fmla="*/ 97 h 98"/>
                  <a:gd name="T66" fmla="*/ 143 w 143"/>
                  <a:gd name="T67" fmla="*/ 96 h 98"/>
                  <a:gd name="T68" fmla="*/ 143 w 143"/>
                  <a:gd name="T69" fmla="*/ 1 h 98"/>
                  <a:gd name="T70" fmla="*/ 143 w 143"/>
                  <a:gd name="T71" fmla="*/ 1 h 98"/>
                  <a:gd name="T72" fmla="*/ 143 w 143"/>
                  <a:gd name="T73" fmla="*/ 1 h 98"/>
                  <a:gd name="T74" fmla="*/ 143 w 143"/>
                  <a:gd name="T75" fmla="*/ 0 h 98"/>
                  <a:gd name="T76" fmla="*/ 142 w 143"/>
                  <a:gd name="T77" fmla="*/ 0 h 98"/>
                  <a:gd name="T78" fmla="*/ 142 w 143"/>
                  <a:gd name="T79" fmla="*/ 0 h 98"/>
                  <a:gd name="T80" fmla="*/ 142 w 143"/>
                  <a:gd name="T81" fmla="*/ 0 h 98"/>
                  <a:gd name="T82" fmla="*/ 142 w 143"/>
                  <a:gd name="T83" fmla="*/ 0 h 9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3"/>
                  <a:gd name="T127" fmla="*/ 0 h 98"/>
                  <a:gd name="T128" fmla="*/ 143 w 143"/>
                  <a:gd name="T129" fmla="*/ 98 h 9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3" h="98">
                    <a:moveTo>
                      <a:pt x="141" y="0"/>
                    </a:moveTo>
                    <a:lnTo>
                      <a:pt x="1" y="0"/>
                    </a:lnTo>
                    <a:lnTo>
                      <a:pt x="0" y="0"/>
                    </a:lnTo>
                    <a:lnTo>
                      <a:pt x="0" y="1"/>
                    </a:lnTo>
                    <a:lnTo>
                      <a:pt x="0" y="2"/>
                    </a:lnTo>
                    <a:lnTo>
                      <a:pt x="1" y="3"/>
                    </a:lnTo>
                    <a:lnTo>
                      <a:pt x="140" y="3"/>
                    </a:lnTo>
                    <a:lnTo>
                      <a:pt x="140" y="96"/>
                    </a:lnTo>
                    <a:lnTo>
                      <a:pt x="140" y="97"/>
                    </a:lnTo>
                    <a:lnTo>
                      <a:pt x="141" y="97"/>
                    </a:lnTo>
                    <a:lnTo>
                      <a:pt x="141" y="98"/>
                    </a:lnTo>
                    <a:lnTo>
                      <a:pt x="142" y="98"/>
                    </a:lnTo>
                    <a:lnTo>
                      <a:pt x="142" y="97"/>
                    </a:lnTo>
                    <a:lnTo>
                      <a:pt x="143" y="97"/>
                    </a:lnTo>
                    <a:lnTo>
                      <a:pt x="143" y="96"/>
                    </a:lnTo>
                    <a:lnTo>
                      <a:pt x="143" y="1"/>
                    </a:lnTo>
                    <a:lnTo>
                      <a:pt x="143" y="0"/>
                    </a:lnTo>
                    <a:lnTo>
                      <a:pt x="142" y="0"/>
                    </a:lnTo>
                    <a:lnTo>
                      <a:pt x="141" y="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04" name="Freeform 146"/>
              <p:cNvSpPr>
                <a:spLocks/>
              </p:cNvSpPr>
              <p:nvPr/>
            </p:nvSpPr>
            <p:spPr bwMode="auto">
              <a:xfrm>
                <a:off x="4363" y="2640"/>
                <a:ext cx="12" cy="3"/>
              </a:xfrm>
              <a:custGeom>
                <a:avLst/>
                <a:gdLst>
                  <a:gd name="T0" fmla="*/ 10 w 12"/>
                  <a:gd name="T1" fmla="*/ 3 h 3"/>
                  <a:gd name="T2" fmla="*/ 10 w 12"/>
                  <a:gd name="T3" fmla="*/ 3 h 3"/>
                  <a:gd name="T4" fmla="*/ 11 w 12"/>
                  <a:gd name="T5" fmla="*/ 3 h 3"/>
                  <a:gd name="T6" fmla="*/ 11 w 12"/>
                  <a:gd name="T7" fmla="*/ 3 h 3"/>
                  <a:gd name="T8" fmla="*/ 11 w 12"/>
                  <a:gd name="T9" fmla="*/ 3 h 3"/>
                  <a:gd name="T10" fmla="*/ 11 w 12"/>
                  <a:gd name="T11" fmla="*/ 3 h 3"/>
                  <a:gd name="T12" fmla="*/ 11 w 12"/>
                  <a:gd name="T13" fmla="*/ 2 h 3"/>
                  <a:gd name="T14" fmla="*/ 11 w 12"/>
                  <a:gd name="T15" fmla="*/ 2 h 3"/>
                  <a:gd name="T16" fmla="*/ 12 w 12"/>
                  <a:gd name="T17" fmla="*/ 2 h 3"/>
                  <a:gd name="T18" fmla="*/ 11 w 12"/>
                  <a:gd name="T19" fmla="*/ 2 h 3"/>
                  <a:gd name="T20" fmla="*/ 11 w 12"/>
                  <a:gd name="T21" fmla="*/ 1 h 3"/>
                  <a:gd name="T22" fmla="*/ 11 w 12"/>
                  <a:gd name="T23" fmla="*/ 1 h 3"/>
                  <a:gd name="T24" fmla="*/ 11 w 12"/>
                  <a:gd name="T25" fmla="*/ 1 h 3"/>
                  <a:gd name="T26" fmla="*/ 11 w 12"/>
                  <a:gd name="T27" fmla="*/ 1 h 3"/>
                  <a:gd name="T28" fmla="*/ 11 w 12"/>
                  <a:gd name="T29" fmla="*/ 0 h 3"/>
                  <a:gd name="T30" fmla="*/ 10 w 12"/>
                  <a:gd name="T31" fmla="*/ 0 h 3"/>
                  <a:gd name="T32" fmla="*/ 10 w 12"/>
                  <a:gd name="T33" fmla="*/ 0 h 3"/>
                  <a:gd name="T34" fmla="*/ 1 w 12"/>
                  <a:gd name="T35" fmla="*/ 0 h 3"/>
                  <a:gd name="T36" fmla="*/ 1 w 12"/>
                  <a:gd name="T37" fmla="*/ 0 h 3"/>
                  <a:gd name="T38" fmla="*/ 0 w 12"/>
                  <a:gd name="T39" fmla="*/ 1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1" y="2"/>
                    </a:lnTo>
                    <a:lnTo>
                      <a:pt x="11" y="1"/>
                    </a:lnTo>
                    <a:lnTo>
                      <a:pt x="11" y="0"/>
                    </a:lnTo>
                    <a:lnTo>
                      <a:pt x="10" y="0"/>
                    </a:lnTo>
                    <a:lnTo>
                      <a:pt x="1"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05" name="Freeform 147"/>
              <p:cNvSpPr>
                <a:spLocks/>
              </p:cNvSpPr>
              <p:nvPr/>
            </p:nvSpPr>
            <p:spPr bwMode="auto">
              <a:xfrm>
                <a:off x="4378" y="2640"/>
                <a:ext cx="12" cy="3"/>
              </a:xfrm>
              <a:custGeom>
                <a:avLst/>
                <a:gdLst>
                  <a:gd name="T0" fmla="*/ 10 w 12"/>
                  <a:gd name="T1" fmla="*/ 3 h 3"/>
                  <a:gd name="T2" fmla="*/ 10 w 12"/>
                  <a:gd name="T3" fmla="*/ 3 h 3"/>
                  <a:gd name="T4" fmla="*/ 11 w 12"/>
                  <a:gd name="T5" fmla="*/ 3 h 3"/>
                  <a:gd name="T6" fmla="*/ 11 w 12"/>
                  <a:gd name="T7" fmla="*/ 3 h 3"/>
                  <a:gd name="T8" fmla="*/ 11 w 12"/>
                  <a:gd name="T9" fmla="*/ 3 h 3"/>
                  <a:gd name="T10" fmla="*/ 11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1 w 12"/>
                  <a:gd name="T23" fmla="*/ 1 h 3"/>
                  <a:gd name="T24" fmla="*/ 11 w 12"/>
                  <a:gd name="T25" fmla="*/ 1 h 3"/>
                  <a:gd name="T26" fmla="*/ 11 w 12"/>
                  <a:gd name="T27" fmla="*/ 1 h 3"/>
                  <a:gd name="T28" fmla="*/ 11 w 12"/>
                  <a:gd name="T29" fmla="*/ 0 h 3"/>
                  <a:gd name="T30" fmla="*/ 10 w 12"/>
                  <a:gd name="T31" fmla="*/ 0 h 3"/>
                  <a:gd name="T32" fmla="*/ 10 w 12"/>
                  <a:gd name="T33" fmla="*/ 0 h 3"/>
                  <a:gd name="T34" fmla="*/ 1 w 12"/>
                  <a:gd name="T35" fmla="*/ 0 h 3"/>
                  <a:gd name="T36" fmla="*/ 1 w 12"/>
                  <a:gd name="T37" fmla="*/ 0 h 3"/>
                  <a:gd name="T38" fmla="*/ 1 w 12"/>
                  <a:gd name="T39" fmla="*/ 1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2"/>
                    </a:lnTo>
                    <a:lnTo>
                      <a:pt x="12" y="1"/>
                    </a:lnTo>
                    <a:lnTo>
                      <a:pt x="11" y="1"/>
                    </a:lnTo>
                    <a:lnTo>
                      <a:pt x="11" y="0"/>
                    </a:lnTo>
                    <a:lnTo>
                      <a:pt x="10" y="0"/>
                    </a:lnTo>
                    <a:lnTo>
                      <a:pt x="1" y="0"/>
                    </a:lnTo>
                    <a:lnTo>
                      <a:pt x="1" y="1"/>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06" name="Freeform 148"/>
              <p:cNvSpPr>
                <a:spLocks/>
              </p:cNvSpPr>
              <p:nvPr/>
            </p:nvSpPr>
            <p:spPr bwMode="auto">
              <a:xfrm>
                <a:off x="4393" y="2640"/>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1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1 w 12"/>
                  <a:gd name="T23" fmla="*/ 1 h 3"/>
                  <a:gd name="T24" fmla="*/ 11 w 12"/>
                  <a:gd name="T25" fmla="*/ 1 h 3"/>
                  <a:gd name="T26" fmla="*/ 11 w 12"/>
                  <a:gd name="T27" fmla="*/ 1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1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1" y="1"/>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07" name="Freeform 149"/>
              <p:cNvSpPr>
                <a:spLocks/>
              </p:cNvSpPr>
              <p:nvPr/>
            </p:nvSpPr>
            <p:spPr bwMode="auto">
              <a:xfrm>
                <a:off x="4408" y="2640"/>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1 w 12"/>
                  <a:gd name="T25" fmla="*/ 1 h 3"/>
                  <a:gd name="T26" fmla="*/ 11 w 12"/>
                  <a:gd name="T27" fmla="*/ 1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1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1" y="1"/>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08" name="Freeform 150"/>
              <p:cNvSpPr>
                <a:spLocks/>
              </p:cNvSpPr>
              <p:nvPr/>
            </p:nvSpPr>
            <p:spPr bwMode="auto">
              <a:xfrm>
                <a:off x="4423" y="2640"/>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1 w 12"/>
                  <a:gd name="T25" fmla="*/ 1 h 3"/>
                  <a:gd name="T26" fmla="*/ 11 w 12"/>
                  <a:gd name="T27" fmla="*/ 1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1 h 3"/>
                  <a:gd name="T40" fmla="*/ 1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1" y="1"/>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09" name="Freeform 151"/>
              <p:cNvSpPr>
                <a:spLocks/>
              </p:cNvSpPr>
              <p:nvPr/>
            </p:nvSpPr>
            <p:spPr bwMode="auto">
              <a:xfrm>
                <a:off x="4438" y="2640"/>
                <a:ext cx="12" cy="3"/>
              </a:xfrm>
              <a:custGeom>
                <a:avLst/>
                <a:gdLst>
                  <a:gd name="T0" fmla="*/ 11 w 12"/>
                  <a:gd name="T1" fmla="*/ 3 h 3"/>
                  <a:gd name="T2" fmla="*/ 11 w 12"/>
                  <a:gd name="T3" fmla="*/ 3 h 3"/>
                  <a:gd name="T4" fmla="*/ 11 w 12"/>
                  <a:gd name="T5" fmla="*/ 3 h 3"/>
                  <a:gd name="T6" fmla="*/ 11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2 w 12"/>
                  <a:gd name="T25" fmla="*/ 1 h 3"/>
                  <a:gd name="T26" fmla="*/ 11 w 12"/>
                  <a:gd name="T27" fmla="*/ 1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1 h 3"/>
                  <a:gd name="T40" fmla="*/ 1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1" y="1"/>
                    </a:lnTo>
                    <a:lnTo>
                      <a:pt x="11"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10" name="Freeform 152"/>
              <p:cNvSpPr>
                <a:spLocks/>
              </p:cNvSpPr>
              <p:nvPr/>
            </p:nvSpPr>
            <p:spPr bwMode="auto">
              <a:xfrm>
                <a:off x="4453" y="2640"/>
                <a:ext cx="12" cy="3"/>
              </a:xfrm>
              <a:custGeom>
                <a:avLst/>
                <a:gdLst>
                  <a:gd name="T0" fmla="*/ 11 w 12"/>
                  <a:gd name="T1" fmla="*/ 3 h 3"/>
                  <a:gd name="T2" fmla="*/ 11 w 12"/>
                  <a:gd name="T3" fmla="*/ 3 h 3"/>
                  <a:gd name="T4" fmla="*/ 11 w 12"/>
                  <a:gd name="T5" fmla="*/ 3 h 3"/>
                  <a:gd name="T6" fmla="*/ 11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2 w 12"/>
                  <a:gd name="T25" fmla="*/ 1 h 3"/>
                  <a:gd name="T26" fmla="*/ 11 w 12"/>
                  <a:gd name="T27" fmla="*/ 1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1 h 3"/>
                  <a:gd name="T40" fmla="*/ 1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1" y="1"/>
                    </a:lnTo>
                    <a:lnTo>
                      <a:pt x="11"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11" name="Freeform 153"/>
              <p:cNvSpPr>
                <a:spLocks/>
              </p:cNvSpPr>
              <p:nvPr/>
            </p:nvSpPr>
            <p:spPr bwMode="auto">
              <a:xfrm>
                <a:off x="4468" y="2640"/>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2 w 12"/>
                  <a:gd name="T25" fmla="*/ 1 h 3"/>
                  <a:gd name="T26" fmla="*/ 12 w 12"/>
                  <a:gd name="T27" fmla="*/ 1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1 h 3"/>
                  <a:gd name="T40" fmla="*/ 1 w 12"/>
                  <a:gd name="T41" fmla="*/ 1 h 3"/>
                  <a:gd name="T42" fmla="*/ 1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1" y="1"/>
                    </a:lnTo>
                    <a:lnTo>
                      <a:pt x="11"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12" name="Freeform 154"/>
              <p:cNvSpPr>
                <a:spLocks/>
              </p:cNvSpPr>
              <p:nvPr/>
            </p:nvSpPr>
            <p:spPr bwMode="auto">
              <a:xfrm>
                <a:off x="4483" y="2640"/>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2 w 12"/>
                  <a:gd name="T25" fmla="*/ 1 h 3"/>
                  <a:gd name="T26" fmla="*/ 12 w 12"/>
                  <a:gd name="T27" fmla="*/ 1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1 h 3"/>
                  <a:gd name="T40" fmla="*/ 1 w 12"/>
                  <a:gd name="T41" fmla="*/ 1 h 3"/>
                  <a:gd name="T42" fmla="*/ 1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1" y="1"/>
                    </a:lnTo>
                    <a:lnTo>
                      <a:pt x="11"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13" name="Freeform 155"/>
              <p:cNvSpPr>
                <a:spLocks/>
              </p:cNvSpPr>
              <p:nvPr/>
            </p:nvSpPr>
            <p:spPr bwMode="auto">
              <a:xfrm>
                <a:off x="4502" y="2640"/>
                <a:ext cx="8" cy="3"/>
              </a:xfrm>
              <a:custGeom>
                <a:avLst/>
                <a:gdLst>
                  <a:gd name="T0" fmla="*/ 6 w 8"/>
                  <a:gd name="T1" fmla="*/ 3 h 3"/>
                  <a:gd name="T2" fmla="*/ 6 w 8"/>
                  <a:gd name="T3" fmla="*/ 3 h 3"/>
                  <a:gd name="T4" fmla="*/ 7 w 8"/>
                  <a:gd name="T5" fmla="*/ 3 h 3"/>
                  <a:gd name="T6" fmla="*/ 7 w 8"/>
                  <a:gd name="T7" fmla="*/ 3 h 3"/>
                  <a:gd name="T8" fmla="*/ 7 w 8"/>
                  <a:gd name="T9" fmla="*/ 3 h 3"/>
                  <a:gd name="T10" fmla="*/ 7 w 8"/>
                  <a:gd name="T11" fmla="*/ 3 h 3"/>
                  <a:gd name="T12" fmla="*/ 7 w 8"/>
                  <a:gd name="T13" fmla="*/ 2 h 3"/>
                  <a:gd name="T14" fmla="*/ 7 w 8"/>
                  <a:gd name="T15" fmla="*/ 2 h 3"/>
                  <a:gd name="T16" fmla="*/ 8 w 8"/>
                  <a:gd name="T17" fmla="*/ 2 h 3"/>
                  <a:gd name="T18" fmla="*/ 7 w 8"/>
                  <a:gd name="T19" fmla="*/ 2 h 3"/>
                  <a:gd name="T20" fmla="*/ 7 w 8"/>
                  <a:gd name="T21" fmla="*/ 1 h 3"/>
                  <a:gd name="T22" fmla="*/ 7 w 8"/>
                  <a:gd name="T23" fmla="*/ 1 h 3"/>
                  <a:gd name="T24" fmla="*/ 7 w 8"/>
                  <a:gd name="T25" fmla="*/ 1 h 3"/>
                  <a:gd name="T26" fmla="*/ 7 w 8"/>
                  <a:gd name="T27" fmla="*/ 1 h 3"/>
                  <a:gd name="T28" fmla="*/ 7 w 8"/>
                  <a:gd name="T29" fmla="*/ 0 h 3"/>
                  <a:gd name="T30" fmla="*/ 6 w 8"/>
                  <a:gd name="T31" fmla="*/ 0 h 3"/>
                  <a:gd name="T32" fmla="*/ 6 w 8"/>
                  <a:gd name="T33" fmla="*/ 0 h 3"/>
                  <a:gd name="T34" fmla="*/ 2 w 8"/>
                  <a:gd name="T35" fmla="*/ 0 h 3"/>
                  <a:gd name="T36" fmla="*/ 1 w 8"/>
                  <a:gd name="T37" fmla="*/ 0 h 3"/>
                  <a:gd name="T38" fmla="*/ 1 w 8"/>
                  <a:gd name="T39" fmla="*/ 1 h 3"/>
                  <a:gd name="T40" fmla="*/ 1 w 8"/>
                  <a:gd name="T41" fmla="*/ 1 h 3"/>
                  <a:gd name="T42" fmla="*/ 1 w 8"/>
                  <a:gd name="T43" fmla="*/ 1 h 3"/>
                  <a:gd name="T44" fmla="*/ 1 w 8"/>
                  <a:gd name="T45" fmla="*/ 1 h 3"/>
                  <a:gd name="T46" fmla="*/ 1 w 8"/>
                  <a:gd name="T47" fmla="*/ 1 h 3"/>
                  <a:gd name="T48" fmla="*/ 0 w 8"/>
                  <a:gd name="T49" fmla="*/ 2 h 3"/>
                  <a:gd name="T50" fmla="*/ 0 w 8"/>
                  <a:gd name="T51" fmla="*/ 2 h 3"/>
                  <a:gd name="T52" fmla="*/ 1 w 8"/>
                  <a:gd name="T53" fmla="*/ 2 h 3"/>
                  <a:gd name="T54" fmla="*/ 1 w 8"/>
                  <a:gd name="T55" fmla="*/ 3 h 3"/>
                  <a:gd name="T56" fmla="*/ 1 w 8"/>
                  <a:gd name="T57" fmla="*/ 3 h 3"/>
                  <a:gd name="T58" fmla="*/ 1 w 8"/>
                  <a:gd name="T59" fmla="*/ 3 h 3"/>
                  <a:gd name="T60" fmla="*/ 1 w 8"/>
                  <a:gd name="T61" fmla="*/ 3 h 3"/>
                  <a:gd name="T62" fmla="*/ 1 w 8"/>
                  <a:gd name="T63" fmla="*/ 3 h 3"/>
                  <a:gd name="T64" fmla="*/ 2 w 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3"/>
                  <a:gd name="T101" fmla="*/ 8 w 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3">
                    <a:moveTo>
                      <a:pt x="2" y="3"/>
                    </a:moveTo>
                    <a:lnTo>
                      <a:pt x="6" y="3"/>
                    </a:lnTo>
                    <a:lnTo>
                      <a:pt x="7" y="3"/>
                    </a:lnTo>
                    <a:lnTo>
                      <a:pt x="7" y="2"/>
                    </a:lnTo>
                    <a:lnTo>
                      <a:pt x="8" y="2"/>
                    </a:lnTo>
                    <a:lnTo>
                      <a:pt x="7" y="2"/>
                    </a:lnTo>
                    <a:lnTo>
                      <a:pt x="7" y="1"/>
                    </a:lnTo>
                    <a:lnTo>
                      <a:pt x="7" y="0"/>
                    </a:lnTo>
                    <a:lnTo>
                      <a:pt x="6" y="0"/>
                    </a:lnTo>
                    <a:lnTo>
                      <a:pt x="2" y="0"/>
                    </a:lnTo>
                    <a:lnTo>
                      <a:pt x="1" y="0"/>
                    </a:lnTo>
                    <a:lnTo>
                      <a:pt x="1"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14" name="Freeform 156"/>
              <p:cNvSpPr>
                <a:spLocks/>
              </p:cNvSpPr>
              <p:nvPr/>
            </p:nvSpPr>
            <p:spPr bwMode="auto">
              <a:xfrm>
                <a:off x="4513" y="2640"/>
                <a:ext cx="7" cy="3"/>
              </a:xfrm>
              <a:custGeom>
                <a:avLst/>
                <a:gdLst>
                  <a:gd name="T0" fmla="*/ 5 w 7"/>
                  <a:gd name="T1" fmla="*/ 3 h 3"/>
                  <a:gd name="T2" fmla="*/ 6 w 7"/>
                  <a:gd name="T3" fmla="*/ 3 h 3"/>
                  <a:gd name="T4" fmla="*/ 6 w 7"/>
                  <a:gd name="T5" fmla="*/ 3 h 3"/>
                  <a:gd name="T6" fmla="*/ 6 w 7"/>
                  <a:gd name="T7" fmla="*/ 3 h 3"/>
                  <a:gd name="T8" fmla="*/ 6 w 7"/>
                  <a:gd name="T9" fmla="*/ 3 h 3"/>
                  <a:gd name="T10" fmla="*/ 6 w 7"/>
                  <a:gd name="T11" fmla="*/ 3 h 3"/>
                  <a:gd name="T12" fmla="*/ 7 w 7"/>
                  <a:gd name="T13" fmla="*/ 2 h 3"/>
                  <a:gd name="T14" fmla="*/ 7 w 7"/>
                  <a:gd name="T15" fmla="*/ 2 h 3"/>
                  <a:gd name="T16" fmla="*/ 7 w 7"/>
                  <a:gd name="T17" fmla="*/ 2 h 3"/>
                  <a:gd name="T18" fmla="*/ 7 w 7"/>
                  <a:gd name="T19" fmla="*/ 2 h 3"/>
                  <a:gd name="T20" fmla="*/ 7 w 7"/>
                  <a:gd name="T21" fmla="*/ 1 h 3"/>
                  <a:gd name="T22" fmla="*/ 6 w 7"/>
                  <a:gd name="T23" fmla="*/ 1 h 3"/>
                  <a:gd name="T24" fmla="*/ 6 w 7"/>
                  <a:gd name="T25" fmla="*/ 1 h 3"/>
                  <a:gd name="T26" fmla="*/ 6 w 7"/>
                  <a:gd name="T27" fmla="*/ 1 h 3"/>
                  <a:gd name="T28" fmla="*/ 6 w 7"/>
                  <a:gd name="T29" fmla="*/ 0 h 3"/>
                  <a:gd name="T30" fmla="*/ 6 w 7"/>
                  <a:gd name="T31" fmla="*/ 0 h 3"/>
                  <a:gd name="T32" fmla="*/ 5 w 7"/>
                  <a:gd name="T33" fmla="*/ 0 h 3"/>
                  <a:gd name="T34" fmla="*/ 1 w 7"/>
                  <a:gd name="T35" fmla="*/ 0 h 3"/>
                  <a:gd name="T36" fmla="*/ 1 w 7"/>
                  <a:gd name="T37" fmla="*/ 0 h 3"/>
                  <a:gd name="T38" fmla="*/ 0 w 7"/>
                  <a:gd name="T39" fmla="*/ 1 h 3"/>
                  <a:gd name="T40" fmla="*/ 0 w 7"/>
                  <a:gd name="T41" fmla="*/ 1 h 3"/>
                  <a:gd name="T42" fmla="*/ 0 w 7"/>
                  <a:gd name="T43" fmla="*/ 1 h 3"/>
                  <a:gd name="T44" fmla="*/ 0 w 7"/>
                  <a:gd name="T45" fmla="*/ 1 h 3"/>
                  <a:gd name="T46" fmla="*/ 0 w 7"/>
                  <a:gd name="T47" fmla="*/ 1 h 3"/>
                  <a:gd name="T48" fmla="*/ 0 w 7"/>
                  <a:gd name="T49" fmla="*/ 2 h 3"/>
                  <a:gd name="T50" fmla="*/ 0 w 7"/>
                  <a:gd name="T51" fmla="*/ 2 h 3"/>
                  <a:gd name="T52" fmla="*/ 0 w 7"/>
                  <a:gd name="T53" fmla="*/ 2 h 3"/>
                  <a:gd name="T54" fmla="*/ 0 w 7"/>
                  <a:gd name="T55" fmla="*/ 3 h 3"/>
                  <a:gd name="T56" fmla="*/ 0 w 7"/>
                  <a:gd name="T57" fmla="*/ 3 h 3"/>
                  <a:gd name="T58" fmla="*/ 0 w 7"/>
                  <a:gd name="T59" fmla="*/ 3 h 3"/>
                  <a:gd name="T60" fmla="*/ 0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7" y="3"/>
                    </a:lnTo>
                    <a:lnTo>
                      <a:pt x="7" y="2"/>
                    </a:lnTo>
                    <a:lnTo>
                      <a:pt x="7" y="1"/>
                    </a:lnTo>
                    <a:lnTo>
                      <a:pt x="6" y="1"/>
                    </a:lnTo>
                    <a:lnTo>
                      <a:pt x="6" y="0"/>
                    </a:lnTo>
                    <a:lnTo>
                      <a:pt x="5" y="0"/>
                    </a:lnTo>
                    <a:lnTo>
                      <a:pt x="1"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15" name="Freeform 157"/>
              <p:cNvSpPr>
                <a:spLocks/>
              </p:cNvSpPr>
              <p:nvPr/>
            </p:nvSpPr>
            <p:spPr bwMode="auto">
              <a:xfrm>
                <a:off x="4362" y="2646"/>
                <a:ext cx="12" cy="3"/>
              </a:xfrm>
              <a:custGeom>
                <a:avLst/>
                <a:gdLst>
                  <a:gd name="T0" fmla="*/ 10 w 12"/>
                  <a:gd name="T1" fmla="*/ 3 h 3"/>
                  <a:gd name="T2" fmla="*/ 10 w 12"/>
                  <a:gd name="T3" fmla="*/ 3 h 3"/>
                  <a:gd name="T4" fmla="*/ 11 w 12"/>
                  <a:gd name="T5" fmla="*/ 3 h 3"/>
                  <a:gd name="T6" fmla="*/ 11 w 12"/>
                  <a:gd name="T7" fmla="*/ 3 h 3"/>
                  <a:gd name="T8" fmla="*/ 11 w 12"/>
                  <a:gd name="T9" fmla="*/ 3 h 3"/>
                  <a:gd name="T10" fmla="*/ 11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1 w 12"/>
                  <a:gd name="T23" fmla="*/ 1 h 3"/>
                  <a:gd name="T24" fmla="*/ 11 w 12"/>
                  <a:gd name="T25" fmla="*/ 1 h 3"/>
                  <a:gd name="T26" fmla="*/ 11 w 12"/>
                  <a:gd name="T27" fmla="*/ 1 h 3"/>
                  <a:gd name="T28" fmla="*/ 11 w 12"/>
                  <a:gd name="T29" fmla="*/ 0 h 3"/>
                  <a:gd name="T30" fmla="*/ 10 w 12"/>
                  <a:gd name="T31" fmla="*/ 0 h 3"/>
                  <a:gd name="T32" fmla="*/ 10 w 12"/>
                  <a:gd name="T33" fmla="*/ 0 h 3"/>
                  <a:gd name="T34" fmla="*/ 1 w 12"/>
                  <a:gd name="T35" fmla="*/ 0 h 3"/>
                  <a:gd name="T36" fmla="*/ 1 w 12"/>
                  <a:gd name="T37" fmla="*/ 0 h 3"/>
                  <a:gd name="T38" fmla="*/ 0 w 12"/>
                  <a:gd name="T39" fmla="*/ 1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2"/>
                    </a:lnTo>
                    <a:lnTo>
                      <a:pt x="12" y="1"/>
                    </a:lnTo>
                    <a:lnTo>
                      <a:pt x="11" y="1"/>
                    </a:lnTo>
                    <a:lnTo>
                      <a:pt x="11" y="0"/>
                    </a:lnTo>
                    <a:lnTo>
                      <a:pt x="10" y="0"/>
                    </a:lnTo>
                    <a:lnTo>
                      <a:pt x="1"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16" name="Freeform 158"/>
              <p:cNvSpPr>
                <a:spLocks/>
              </p:cNvSpPr>
              <p:nvPr/>
            </p:nvSpPr>
            <p:spPr bwMode="auto">
              <a:xfrm>
                <a:off x="4377" y="2646"/>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1 w 12"/>
                  <a:gd name="T25" fmla="*/ 1 h 3"/>
                  <a:gd name="T26" fmla="*/ 11 w 12"/>
                  <a:gd name="T27" fmla="*/ 1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1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1" y="1"/>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17" name="Freeform 159"/>
              <p:cNvSpPr>
                <a:spLocks/>
              </p:cNvSpPr>
              <p:nvPr/>
            </p:nvSpPr>
            <p:spPr bwMode="auto">
              <a:xfrm>
                <a:off x="4392" y="2646"/>
                <a:ext cx="12" cy="3"/>
              </a:xfrm>
              <a:custGeom>
                <a:avLst/>
                <a:gdLst>
                  <a:gd name="T0" fmla="*/ 11 w 12"/>
                  <a:gd name="T1" fmla="*/ 3 h 3"/>
                  <a:gd name="T2" fmla="*/ 11 w 12"/>
                  <a:gd name="T3" fmla="*/ 3 h 3"/>
                  <a:gd name="T4" fmla="*/ 11 w 12"/>
                  <a:gd name="T5" fmla="*/ 3 h 3"/>
                  <a:gd name="T6" fmla="*/ 11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2 w 12"/>
                  <a:gd name="T25" fmla="*/ 1 h 3"/>
                  <a:gd name="T26" fmla="*/ 11 w 12"/>
                  <a:gd name="T27" fmla="*/ 1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1 h 3"/>
                  <a:gd name="T40" fmla="*/ 1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1" y="1"/>
                    </a:lnTo>
                    <a:lnTo>
                      <a:pt x="11"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18" name="Freeform 160"/>
              <p:cNvSpPr>
                <a:spLocks/>
              </p:cNvSpPr>
              <p:nvPr/>
            </p:nvSpPr>
            <p:spPr bwMode="auto">
              <a:xfrm>
                <a:off x="4407" y="2646"/>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2 w 12"/>
                  <a:gd name="T25" fmla="*/ 1 h 3"/>
                  <a:gd name="T26" fmla="*/ 12 w 12"/>
                  <a:gd name="T27" fmla="*/ 1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1 h 3"/>
                  <a:gd name="T40" fmla="*/ 1 w 12"/>
                  <a:gd name="T41" fmla="*/ 1 h 3"/>
                  <a:gd name="T42" fmla="*/ 1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1" y="1"/>
                    </a:lnTo>
                    <a:lnTo>
                      <a:pt x="11"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19" name="Freeform 161"/>
              <p:cNvSpPr>
                <a:spLocks/>
              </p:cNvSpPr>
              <p:nvPr/>
            </p:nvSpPr>
            <p:spPr bwMode="auto">
              <a:xfrm>
                <a:off x="4422" y="2646"/>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2 w 12"/>
                  <a:gd name="T25" fmla="*/ 1 h 3"/>
                  <a:gd name="T26" fmla="*/ 12 w 12"/>
                  <a:gd name="T27" fmla="*/ 1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1 h 3"/>
                  <a:gd name="T40" fmla="*/ 1 w 12"/>
                  <a:gd name="T41" fmla="*/ 1 h 3"/>
                  <a:gd name="T42" fmla="*/ 1 w 12"/>
                  <a:gd name="T43" fmla="*/ 1 h 3"/>
                  <a:gd name="T44" fmla="*/ 1 w 12"/>
                  <a:gd name="T45" fmla="*/ 1 h 3"/>
                  <a:gd name="T46" fmla="*/ 0 w 12"/>
                  <a:gd name="T47" fmla="*/ 1 h 3"/>
                  <a:gd name="T48" fmla="*/ 0 w 12"/>
                  <a:gd name="T49" fmla="*/ 2 h 3"/>
                  <a:gd name="T50" fmla="*/ 0 w 12"/>
                  <a:gd name="T51" fmla="*/ 2 h 3"/>
                  <a:gd name="T52" fmla="*/ 0 w 12"/>
                  <a:gd name="T53" fmla="*/ 2 h 3"/>
                  <a:gd name="T54" fmla="*/ 1 w 12"/>
                  <a:gd name="T55" fmla="*/ 3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1" y="0"/>
                    </a:lnTo>
                    <a:lnTo>
                      <a:pt x="2" y="0"/>
                    </a:lnTo>
                    <a:lnTo>
                      <a:pt x="1" y="0"/>
                    </a:lnTo>
                    <a:lnTo>
                      <a:pt x="1" y="1"/>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20" name="Freeform 162"/>
              <p:cNvSpPr>
                <a:spLocks/>
              </p:cNvSpPr>
              <p:nvPr/>
            </p:nvSpPr>
            <p:spPr bwMode="auto">
              <a:xfrm>
                <a:off x="4438" y="2646"/>
                <a:ext cx="12" cy="3"/>
              </a:xfrm>
              <a:custGeom>
                <a:avLst/>
                <a:gdLst>
                  <a:gd name="T0" fmla="*/ 10 w 12"/>
                  <a:gd name="T1" fmla="*/ 3 h 3"/>
                  <a:gd name="T2" fmla="*/ 10 w 12"/>
                  <a:gd name="T3" fmla="*/ 3 h 3"/>
                  <a:gd name="T4" fmla="*/ 11 w 12"/>
                  <a:gd name="T5" fmla="*/ 3 h 3"/>
                  <a:gd name="T6" fmla="*/ 11 w 12"/>
                  <a:gd name="T7" fmla="*/ 3 h 3"/>
                  <a:gd name="T8" fmla="*/ 11 w 12"/>
                  <a:gd name="T9" fmla="*/ 3 h 3"/>
                  <a:gd name="T10" fmla="*/ 11 w 12"/>
                  <a:gd name="T11" fmla="*/ 3 h 3"/>
                  <a:gd name="T12" fmla="*/ 11 w 12"/>
                  <a:gd name="T13" fmla="*/ 2 h 3"/>
                  <a:gd name="T14" fmla="*/ 12 w 12"/>
                  <a:gd name="T15" fmla="*/ 2 h 3"/>
                  <a:gd name="T16" fmla="*/ 12 w 12"/>
                  <a:gd name="T17" fmla="*/ 2 h 3"/>
                  <a:gd name="T18" fmla="*/ 12 w 12"/>
                  <a:gd name="T19" fmla="*/ 2 h 3"/>
                  <a:gd name="T20" fmla="*/ 11 w 12"/>
                  <a:gd name="T21" fmla="*/ 1 h 3"/>
                  <a:gd name="T22" fmla="*/ 11 w 12"/>
                  <a:gd name="T23" fmla="*/ 1 h 3"/>
                  <a:gd name="T24" fmla="*/ 11 w 12"/>
                  <a:gd name="T25" fmla="*/ 1 h 3"/>
                  <a:gd name="T26" fmla="*/ 11 w 12"/>
                  <a:gd name="T27" fmla="*/ 1 h 3"/>
                  <a:gd name="T28" fmla="*/ 11 w 12"/>
                  <a:gd name="T29" fmla="*/ 0 h 3"/>
                  <a:gd name="T30" fmla="*/ 10 w 12"/>
                  <a:gd name="T31" fmla="*/ 0 h 3"/>
                  <a:gd name="T32" fmla="*/ 10 w 12"/>
                  <a:gd name="T33" fmla="*/ 0 h 3"/>
                  <a:gd name="T34" fmla="*/ 1 w 12"/>
                  <a:gd name="T35" fmla="*/ 0 h 3"/>
                  <a:gd name="T36" fmla="*/ 1 w 12"/>
                  <a:gd name="T37" fmla="*/ 0 h 3"/>
                  <a:gd name="T38" fmla="*/ 0 w 12"/>
                  <a:gd name="T39" fmla="*/ 1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1" y="1"/>
                    </a:lnTo>
                    <a:lnTo>
                      <a:pt x="11" y="0"/>
                    </a:lnTo>
                    <a:lnTo>
                      <a:pt x="10"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21" name="Freeform 163"/>
              <p:cNvSpPr>
                <a:spLocks/>
              </p:cNvSpPr>
              <p:nvPr/>
            </p:nvSpPr>
            <p:spPr bwMode="auto">
              <a:xfrm>
                <a:off x="4453" y="2646"/>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1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1 w 12"/>
                  <a:gd name="T23" fmla="*/ 1 h 3"/>
                  <a:gd name="T24" fmla="*/ 11 w 12"/>
                  <a:gd name="T25" fmla="*/ 1 h 3"/>
                  <a:gd name="T26" fmla="*/ 11 w 12"/>
                  <a:gd name="T27" fmla="*/ 1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1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1" y="1"/>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22" name="Freeform 164"/>
              <p:cNvSpPr>
                <a:spLocks/>
              </p:cNvSpPr>
              <p:nvPr/>
            </p:nvSpPr>
            <p:spPr bwMode="auto">
              <a:xfrm>
                <a:off x="4468" y="2646"/>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1 w 12"/>
                  <a:gd name="T25" fmla="*/ 1 h 3"/>
                  <a:gd name="T26" fmla="*/ 11 w 12"/>
                  <a:gd name="T27" fmla="*/ 1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1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1" y="1"/>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23" name="Freeform 165"/>
              <p:cNvSpPr>
                <a:spLocks/>
              </p:cNvSpPr>
              <p:nvPr/>
            </p:nvSpPr>
            <p:spPr bwMode="auto">
              <a:xfrm>
                <a:off x="4483" y="2646"/>
                <a:ext cx="12" cy="3"/>
              </a:xfrm>
              <a:custGeom>
                <a:avLst/>
                <a:gdLst>
                  <a:gd name="T0" fmla="*/ 11 w 12"/>
                  <a:gd name="T1" fmla="*/ 3 h 3"/>
                  <a:gd name="T2" fmla="*/ 11 w 12"/>
                  <a:gd name="T3" fmla="*/ 3 h 3"/>
                  <a:gd name="T4" fmla="*/ 11 w 12"/>
                  <a:gd name="T5" fmla="*/ 3 h 3"/>
                  <a:gd name="T6" fmla="*/ 11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2 w 12"/>
                  <a:gd name="T25" fmla="*/ 1 h 3"/>
                  <a:gd name="T26" fmla="*/ 11 w 12"/>
                  <a:gd name="T27" fmla="*/ 1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1 h 3"/>
                  <a:gd name="T40" fmla="*/ 1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1" y="1"/>
                    </a:lnTo>
                    <a:lnTo>
                      <a:pt x="11"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24" name="Freeform 166"/>
              <p:cNvSpPr>
                <a:spLocks/>
              </p:cNvSpPr>
              <p:nvPr/>
            </p:nvSpPr>
            <p:spPr bwMode="auto">
              <a:xfrm>
                <a:off x="4503" y="2646"/>
                <a:ext cx="7" cy="3"/>
              </a:xfrm>
              <a:custGeom>
                <a:avLst/>
                <a:gdLst>
                  <a:gd name="T0" fmla="*/ 6 w 7"/>
                  <a:gd name="T1" fmla="*/ 3 h 3"/>
                  <a:gd name="T2" fmla="*/ 6 w 7"/>
                  <a:gd name="T3" fmla="*/ 3 h 3"/>
                  <a:gd name="T4" fmla="*/ 6 w 7"/>
                  <a:gd name="T5" fmla="*/ 3 h 3"/>
                  <a:gd name="T6" fmla="*/ 7 w 7"/>
                  <a:gd name="T7" fmla="*/ 3 h 3"/>
                  <a:gd name="T8" fmla="*/ 7 w 7"/>
                  <a:gd name="T9" fmla="*/ 3 h 3"/>
                  <a:gd name="T10" fmla="*/ 7 w 7"/>
                  <a:gd name="T11" fmla="*/ 3 h 3"/>
                  <a:gd name="T12" fmla="*/ 7 w 7"/>
                  <a:gd name="T13" fmla="*/ 2 h 3"/>
                  <a:gd name="T14" fmla="*/ 7 w 7"/>
                  <a:gd name="T15" fmla="*/ 2 h 3"/>
                  <a:gd name="T16" fmla="*/ 7 w 7"/>
                  <a:gd name="T17" fmla="*/ 2 h 3"/>
                  <a:gd name="T18" fmla="*/ 7 w 7"/>
                  <a:gd name="T19" fmla="*/ 2 h 3"/>
                  <a:gd name="T20" fmla="*/ 7 w 7"/>
                  <a:gd name="T21" fmla="*/ 1 h 3"/>
                  <a:gd name="T22" fmla="*/ 7 w 7"/>
                  <a:gd name="T23" fmla="*/ 1 h 3"/>
                  <a:gd name="T24" fmla="*/ 7 w 7"/>
                  <a:gd name="T25" fmla="*/ 1 h 3"/>
                  <a:gd name="T26" fmla="*/ 7 w 7"/>
                  <a:gd name="T27" fmla="*/ 1 h 3"/>
                  <a:gd name="T28" fmla="*/ 6 w 7"/>
                  <a:gd name="T29" fmla="*/ 0 h 3"/>
                  <a:gd name="T30" fmla="*/ 6 w 7"/>
                  <a:gd name="T31" fmla="*/ 0 h 3"/>
                  <a:gd name="T32" fmla="*/ 6 w 7"/>
                  <a:gd name="T33" fmla="*/ 0 h 3"/>
                  <a:gd name="T34" fmla="*/ 1 w 7"/>
                  <a:gd name="T35" fmla="*/ 0 h 3"/>
                  <a:gd name="T36" fmla="*/ 1 w 7"/>
                  <a:gd name="T37" fmla="*/ 0 h 3"/>
                  <a:gd name="T38" fmla="*/ 1 w 7"/>
                  <a:gd name="T39" fmla="*/ 1 h 3"/>
                  <a:gd name="T40" fmla="*/ 1 w 7"/>
                  <a:gd name="T41" fmla="*/ 1 h 3"/>
                  <a:gd name="T42" fmla="*/ 1 w 7"/>
                  <a:gd name="T43" fmla="*/ 1 h 3"/>
                  <a:gd name="T44" fmla="*/ 0 w 7"/>
                  <a:gd name="T45" fmla="*/ 1 h 3"/>
                  <a:gd name="T46" fmla="*/ 0 w 7"/>
                  <a:gd name="T47" fmla="*/ 1 h 3"/>
                  <a:gd name="T48" fmla="*/ 0 w 7"/>
                  <a:gd name="T49" fmla="*/ 2 h 3"/>
                  <a:gd name="T50" fmla="*/ 0 w 7"/>
                  <a:gd name="T51" fmla="*/ 2 h 3"/>
                  <a:gd name="T52" fmla="*/ 0 w 7"/>
                  <a:gd name="T53" fmla="*/ 2 h 3"/>
                  <a:gd name="T54" fmla="*/ 0 w 7"/>
                  <a:gd name="T55" fmla="*/ 3 h 3"/>
                  <a:gd name="T56" fmla="*/ 1 w 7"/>
                  <a:gd name="T57" fmla="*/ 3 h 3"/>
                  <a:gd name="T58" fmla="*/ 1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6" y="1"/>
                    </a:lnTo>
                    <a:lnTo>
                      <a:pt x="6"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25" name="Freeform 167"/>
              <p:cNvSpPr>
                <a:spLocks/>
              </p:cNvSpPr>
              <p:nvPr/>
            </p:nvSpPr>
            <p:spPr bwMode="auto">
              <a:xfrm>
                <a:off x="4513" y="2646"/>
                <a:ext cx="8" cy="3"/>
              </a:xfrm>
              <a:custGeom>
                <a:avLst/>
                <a:gdLst>
                  <a:gd name="T0" fmla="*/ 6 w 8"/>
                  <a:gd name="T1" fmla="*/ 3 h 3"/>
                  <a:gd name="T2" fmla="*/ 6 w 8"/>
                  <a:gd name="T3" fmla="*/ 3 h 3"/>
                  <a:gd name="T4" fmla="*/ 7 w 8"/>
                  <a:gd name="T5" fmla="*/ 3 h 3"/>
                  <a:gd name="T6" fmla="*/ 7 w 8"/>
                  <a:gd name="T7" fmla="*/ 3 h 3"/>
                  <a:gd name="T8" fmla="*/ 7 w 8"/>
                  <a:gd name="T9" fmla="*/ 3 h 3"/>
                  <a:gd name="T10" fmla="*/ 7 w 8"/>
                  <a:gd name="T11" fmla="*/ 3 h 3"/>
                  <a:gd name="T12" fmla="*/ 7 w 8"/>
                  <a:gd name="T13" fmla="*/ 2 h 3"/>
                  <a:gd name="T14" fmla="*/ 8 w 8"/>
                  <a:gd name="T15" fmla="*/ 2 h 3"/>
                  <a:gd name="T16" fmla="*/ 8 w 8"/>
                  <a:gd name="T17" fmla="*/ 2 h 3"/>
                  <a:gd name="T18" fmla="*/ 8 w 8"/>
                  <a:gd name="T19" fmla="*/ 2 h 3"/>
                  <a:gd name="T20" fmla="*/ 7 w 8"/>
                  <a:gd name="T21" fmla="*/ 1 h 3"/>
                  <a:gd name="T22" fmla="*/ 7 w 8"/>
                  <a:gd name="T23" fmla="*/ 1 h 3"/>
                  <a:gd name="T24" fmla="*/ 7 w 8"/>
                  <a:gd name="T25" fmla="*/ 1 h 3"/>
                  <a:gd name="T26" fmla="*/ 7 w 8"/>
                  <a:gd name="T27" fmla="*/ 1 h 3"/>
                  <a:gd name="T28" fmla="*/ 7 w 8"/>
                  <a:gd name="T29" fmla="*/ 0 h 3"/>
                  <a:gd name="T30" fmla="*/ 6 w 8"/>
                  <a:gd name="T31" fmla="*/ 0 h 3"/>
                  <a:gd name="T32" fmla="*/ 6 w 8"/>
                  <a:gd name="T33" fmla="*/ 0 h 3"/>
                  <a:gd name="T34" fmla="*/ 2 w 8"/>
                  <a:gd name="T35" fmla="*/ 0 h 3"/>
                  <a:gd name="T36" fmla="*/ 1 w 8"/>
                  <a:gd name="T37" fmla="*/ 0 h 3"/>
                  <a:gd name="T38" fmla="*/ 1 w 8"/>
                  <a:gd name="T39" fmla="*/ 1 h 3"/>
                  <a:gd name="T40" fmla="*/ 1 w 8"/>
                  <a:gd name="T41" fmla="*/ 1 h 3"/>
                  <a:gd name="T42" fmla="*/ 1 w 8"/>
                  <a:gd name="T43" fmla="*/ 1 h 3"/>
                  <a:gd name="T44" fmla="*/ 1 w 8"/>
                  <a:gd name="T45" fmla="*/ 1 h 3"/>
                  <a:gd name="T46" fmla="*/ 1 w 8"/>
                  <a:gd name="T47" fmla="*/ 1 h 3"/>
                  <a:gd name="T48" fmla="*/ 0 w 8"/>
                  <a:gd name="T49" fmla="*/ 2 h 3"/>
                  <a:gd name="T50" fmla="*/ 0 w 8"/>
                  <a:gd name="T51" fmla="*/ 2 h 3"/>
                  <a:gd name="T52" fmla="*/ 1 w 8"/>
                  <a:gd name="T53" fmla="*/ 2 h 3"/>
                  <a:gd name="T54" fmla="*/ 1 w 8"/>
                  <a:gd name="T55" fmla="*/ 3 h 3"/>
                  <a:gd name="T56" fmla="*/ 1 w 8"/>
                  <a:gd name="T57" fmla="*/ 3 h 3"/>
                  <a:gd name="T58" fmla="*/ 1 w 8"/>
                  <a:gd name="T59" fmla="*/ 3 h 3"/>
                  <a:gd name="T60" fmla="*/ 1 w 8"/>
                  <a:gd name="T61" fmla="*/ 3 h 3"/>
                  <a:gd name="T62" fmla="*/ 1 w 8"/>
                  <a:gd name="T63" fmla="*/ 3 h 3"/>
                  <a:gd name="T64" fmla="*/ 2 w 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3"/>
                  <a:gd name="T101" fmla="*/ 8 w 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3">
                    <a:moveTo>
                      <a:pt x="2" y="3"/>
                    </a:moveTo>
                    <a:lnTo>
                      <a:pt x="6" y="3"/>
                    </a:lnTo>
                    <a:lnTo>
                      <a:pt x="7" y="3"/>
                    </a:lnTo>
                    <a:lnTo>
                      <a:pt x="7" y="2"/>
                    </a:lnTo>
                    <a:lnTo>
                      <a:pt x="8" y="2"/>
                    </a:lnTo>
                    <a:lnTo>
                      <a:pt x="7" y="1"/>
                    </a:lnTo>
                    <a:lnTo>
                      <a:pt x="7" y="0"/>
                    </a:lnTo>
                    <a:lnTo>
                      <a:pt x="6" y="0"/>
                    </a:lnTo>
                    <a:lnTo>
                      <a:pt x="2" y="0"/>
                    </a:lnTo>
                    <a:lnTo>
                      <a:pt x="1" y="0"/>
                    </a:lnTo>
                    <a:lnTo>
                      <a:pt x="1"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26" name="Freeform 168"/>
              <p:cNvSpPr>
                <a:spLocks/>
              </p:cNvSpPr>
              <p:nvPr/>
            </p:nvSpPr>
            <p:spPr bwMode="auto">
              <a:xfrm>
                <a:off x="4361" y="2652"/>
                <a:ext cx="12" cy="3"/>
              </a:xfrm>
              <a:custGeom>
                <a:avLst/>
                <a:gdLst>
                  <a:gd name="T0" fmla="*/ 11 w 12"/>
                  <a:gd name="T1" fmla="*/ 3 h 3"/>
                  <a:gd name="T2" fmla="*/ 11 w 12"/>
                  <a:gd name="T3" fmla="*/ 3 h 3"/>
                  <a:gd name="T4" fmla="*/ 11 w 12"/>
                  <a:gd name="T5" fmla="*/ 3 h 3"/>
                  <a:gd name="T6" fmla="*/ 11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2" y="3"/>
                    </a:lnTo>
                    <a:lnTo>
                      <a:pt x="12" y="2"/>
                    </a:lnTo>
                    <a:lnTo>
                      <a:pt x="12" y="1"/>
                    </a:lnTo>
                    <a:lnTo>
                      <a:pt x="11" y="1"/>
                    </a:lnTo>
                    <a:lnTo>
                      <a:pt x="11" y="0"/>
                    </a:lnTo>
                    <a:lnTo>
                      <a:pt x="1" y="0"/>
                    </a:lnTo>
                    <a:lnTo>
                      <a:pt x="1" y="1"/>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27" name="Freeform 169"/>
              <p:cNvSpPr>
                <a:spLocks/>
              </p:cNvSpPr>
              <p:nvPr/>
            </p:nvSpPr>
            <p:spPr bwMode="auto">
              <a:xfrm>
                <a:off x="4376" y="2652"/>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1 h 3"/>
                  <a:gd name="T42" fmla="*/ 1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28" name="Freeform 170"/>
              <p:cNvSpPr>
                <a:spLocks/>
              </p:cNvSpPr>
              <p:nvPr/>
            </p:nvSpPr>
            <p:spPr bwMode="auto">
              <a:xfrm>
                <a:off x="4393" y="2652"/>
                <a:ext cx="40" cy="3"/>
              </a:xfrm>
              <a:custGeom>
                <a:avLst/>
                <a:gdLst>
                  <a:gd name="T0" fmla="*/ 2 w 40"/>
                  <a:gd name="T1" fmla="*/ 0 h 3"/>
                  <a:gd name="T2" fmla="*/ 1 w 40"/>
                  <a:gd name="T3" fmla="*/ 0 h 3"/>
                  <a:gd name="T4" fmla="*/ 1 w 40"/>
                  <a:gd name="T5" fmla="*/ 0 h 3"/>
                  <a:gd name="T6" fmla="*/ 1 w 40"/>
                  <a:gd name="T7" fmla="*/ 0 h 3"/>
                  <a:gd name="T8" fmla="*/ 1 w 40"/>
                  <a:gd name="T9" fmla="*/ 1 h 3"/>
                  <a:gd name="T10" fmla="*/ 0 w 40"/>
                  <a:gd name="T11" fmla="*/ 1 h 3"/>
                  <a:gd name="T12" fmla="*/ 0 w 40"/>
                  <a:gd name="T13" fmla="*/ 1 h 3"/>
                  <a:gd name="T14" fmla="*/ 0 w 40"/>
                  <a:gd name="T15" fmla="*/ 1 h 3"/>
                  <a:gd name="T16" fmla="*/ 0 w 40"/>
                  <a:gd name="T17" fmla="*/ 2 h 3"/>
                  <a:gd name="T18" fmla="*/ 0 w 40"/>
                  <a:gd name="T19" fmla="*/ 2 h 3"/>
                  <a:gd name="T20" fmla="*/ 0 w 40"/>
                  <a:gd name="T21" fmla="*/ 2 h 3"/>
                  <a:gd name="T22" fmla="*/ 0 w 40"/>
                  <a:gd name="T23" fmla="*/ 3 h 3"/>
                  <a:gd name="T24" fmla="*/ 1 w 40"/>
                  <a:gd name="T25" fmla="*/ 3 h 3"/>
                  <a:gd name="T26" fmla="*/ 1 w 40"/>
                  <a:gd name="T27" fmla="*/ 3 h 3"/>
                  <a:gd name="T28" fmla="*/ 1 w 40"/>
                  <a:gd name="T29" fmla="*/ 3 h 3"/>
                  <a:gd name="T30" fmla="*/ 1 w 40"/>
                  <a:gd name="T31" fmla="*/ 3 h 3"/>
                  <a:gd name="T32" fmla="*/ 2 w 40"/>
                  <a:gd name="T33" fmla="*/ 3 h 3"/>
                  <a:gd name="T34" fmla="*/ 38 w 40"/>
                  <a:gd name="T35" fmla="*/ 3 h 3"/>
                  <a:gd name="T36" fmla="*/ 39 w 40"/>
                  <a:gd name="T37" fmla="*/ 3 h 3"/>
                  <a:gd name="T38" fmla="*/ 39 w 40"/>
                  <a:gd name="T39" fmla="*/ 3 h 3"/>
                  <a:gd name="T40" fmla="*/ 39 w 40"/>
                  <a:gd name="T41" fmla="*/ 3 h 3"/>
                  <a:gd name="T42" fmla="*/ 39 w 40"/>
                  <a:gd name="T43" fmla="*/ 3 h 3"/>
                  <a:gd name="T44" fmla="*/ 39 w 40"/>
                  <a:gd name="T45" fmla="*/ 2 h 3"/>
                  <a:gd name="T46" fmla="*/ 40 w 40"/>
                  <a:gd name="T47" fmla="*/ 2 h 3"/>
                  <a:gd name="T48" fmla="*/ 40 w 40"/>
                  <a:gd name="T49" fmla="*/ 2 h 3"/>
                  <a:gd name="T50" fmla="*/ 40 w 40"/>
                  <a:gd name="T51" fmla="*/ 2 h 3"/>
                  <a:gd name="T52" fmla="*/ 40 w 40"/>
                  <a:gd name="T53" fmla="*/ 1 h 3"/>
                  <a:gd name="T54" fmla="*/ 39 w 40"/>
                  <a:gd name="T55" fmla="*/ 1 h 3"/>
                  <a:gd name="T56" fmla="*/ 39 w 40"/>
                  <a:gd name="T57" fmla="*/ 1 h 3"/>
                  <a:gd name="T58" fmla="*/ 39 w 40"/>
                  <a:gd name="T59" fmla="*/ 1 h 3"/>
                  <a:gd name="T60" fmla="*/ 39 w 40"/>
                  <a:gd name="T61" fmla="*/ 0 h 3"/>
                  <a:gd name="T62" fmla="*/ 39 w 40"/>
                  <a:gd name="T63" fmla="*/ 0 h 3"/>
                  <a:gd name="T64" fmla="*/ 38 w 40"/>
                  <a:gd name="T65" fmla="*/ 0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0"/>
                  <a:gd name="T100" fmla="*/ 0 h 3"/>
                  <a:gd name="T101" fmla="*/ 40 w 40"/>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0" h="3">
                    <a:moveTo>
                      <a:pt x="38" y="0"/>
                    </a:moveTo>
                    <a:lnTo>
                      <a:pt x="2" y="0"/>
                    </a:lnTo>
                    <a:lnTo>
                      <a:pt x="1" y="0"/>
                    </a:lnTo>
                    <a:lnTo>
                      <a:pt x="1" y="1"/>
                    </a:lnTo>
                    <a:lnTo>
                      <a:pt x="0" y="1"/>
                    </a:lnTo>
                    <a:lnTo>
                      <a:pt x="0" y="2"/>
                    </a:lnTo>
                    <a:lnTo>
                      <a:pt x="0" y="3"/>
                    </a:lnTo>
                    <a:lnTo>
                      <a:pt x="1" y="3"/>
                    </a:lnTo>
                    <a:lnTo>
                      <a:pt x="2" y="3"/>
                    </a:lnTo>
                    <a:lnTo>
                      <a:pt x="38" y="3"/>
                    </a:lnTo>
                    <a:lnTo>
                      <a:pt x="39" y="3"/>
                    </a:lnTo>
                    <a:lnTo>
                      <a:pt x="39" y="2"/>
                    </a:lnTo>
                    <a:lnTo>
                      <a:pt x="40" y="2"/>
                    </a:lnTo>
                    <a:lnTo>
                      <a:pt x="40" y="1"/>
                    </a:lnTo>
                    <a:lnTo>
                      <a:pt x="39" y="1"/>
                    </a:lnTo>
                    <a:lnTo>
                      <a:pt x="39" y="0"/>
                    </a:lnTo>
                    <a:lnTo>
                      <a:pt x="38" y="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29" name="Freeform 171"/>
              <p:cNvSpPr>
                <a:spLocks/>
              </p:cNvSpPr>
              <p:nvPr/>
            </p:nvSpPr>
            <p:spPr bwMode="auto">
              <a:xfrm>
                <a:off x="4437" y="2652"/>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1 h 3"/>
                  <a:gd name="T42" fmla="*/ 1 w 12"/>
                  <a:gd name="T43" fmla="*/ 1 h 3"/>
                  <a:gd name="T44" fmla="*/ 1 w 12"/>
                  <a:gd name="T45" fmla="*/ 1 h 3"/>
                  <a:gd name="T46" fmla="*/ 0 w 12"/>
                  <a:gd name="T47" fmla="*/ 1 h 3"/>
                  <a:gd name="T48" fmla="*/ 0 w 12"/>
                  <a:gd name="T49" fmla="*/ 2 h 3"/>
                  <a:gd name="T50" fmla="*/ 0 w 12"/>
                  <a:gd name="T51" fmla="*/ 2 h 3"/>
                  <a:gd name="T52" fmla="*/ 0 w 12"/>
                  <a:gd name="T53" fmla="*/ 2 h 3"/>
                  <a:gd name="T54" fmla="*/ 1 w 12"/>
                  <a:gd name="T55" fmla="*/ 2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30" name="Freeform 172"/>
              <p:cNvSpPr>
                <a:spLocks/>
              </p:cNvSpPr>
              <p:nvPr/>
            </p:nvSpPr>
            <p:spPr bwMode="auto">
              <a:xfrm>
                <a:off x="4453" y="2652"/>
                <a:ext cx="12" cy="3"/>
              </a:xfrm>
              <a:custGeom>
                <a:avLst/>
                <a:gdLst>
                  <a:gd name="T0" fmla="*/ 10 w 12"/>
                  <a:gd name="T1" fmla="*/ 3 h 3"/>
                  <a:gd name="T2" fmla="*/ 10 w 12"/>
                  <a:gd name="T3" fmla="*/ 3 h 3"/>
                  <a:gd name="T4" fmla="*/ 11 w 12"/>
                  <a:gd name="T5" fmla="*/ 3 h 3"/>
                  <a:gd name="T6" fmla="*/ 11 w 12"/>
                  <a:gd name="T7" fmla="*/ 3 h 3"/>
                  <a:gd name="T8" fmla="*/ 11 w 12"/>
                  <a:gd name="T9" fmla="*/ 3 h 3"/>
                  <a:gd name="T10" fmla="*/ 11 w 12"/>
                  <a:gd name="T11" fmla="*/ 3 h 3"/>
                  <a:gd name="T12" fmla="*/ 11 w 12"/>
                  <a:gd name="T13" fmla="*/ 2 h 3"/>
                  <a:gd name="T14" fmla="*/ 12 w 12"/>
                  <a:gd name="T15" fmla="*/ 2 h 3"/>
                  <a:gd name="T16" fmla="*/ 12 w 12"/>
                  <a:gd name="T17" fmla="*/ 2 h 3"/>
                  <a:gd name="T18" fmla="*/ 12 w 12"/>
                  <a:gd name="T19" fmla="*/ 1 h 3"/>
                  <a:gd name="T20" fmla="*/ 11 w 12"/>
                  <a:gd name="T21" fmla="*/ 1 h 3"/>
                  <a:gd name="T22" fmla="*/ 11 w 12"/>
                  <a:gd name="T23" fmla="*/ 1 h 3"/>
                  <a:gd name="T24" fmla="*/ 11 w 12"/>
                  <a:gd name="T25" fmla="*/ 1 h 3"/>
                  <a:gd name="T26" fmla="*/ 11 w 12"/>
                  <a:gd name="T27" fmla="*/ 0 h 3"/>
                  <a:gd name="T28" fmla="*/ 11 w 12"/>
                  <a:gd name="T29" fmla="*/ 0 h 3"/>
                  <a:gd name="T30" fmla="*/ 10 w 12"/>
                  <a:gd name="T31" fmla="*/ 0 h 3"/>
                  <a:gd name="T32" fmla="*/ 10 w 12"/>
                  <a:gd name="T33" fmla="*/ 0 h 3"/>
                  <a:gd name="T34" fmla="*/ 1 w 12"/>
                  <a:gd name="T35" fmla="*/ 0 h 3"/>
                  <a:gd name="T36" fmla="*/ 1 w 12"/>
                  <a:gd name="T37" fmla="*/ 0 h 3"/>
                  <a:gd name="T38" fmla="*/ 0 w 12"/>
                  <a:gd name="T39" fmla="*/ 0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31" name="Freeform 173"/>
              <p:cNvSpPr>
                <a:spLocks/>
              </p:cNvSpPr>
              <p:nvPr/>
            </p:nvSpPr>
            <p:spPr bwMode="auto">
              <a:xfrm>
                <a:off x="4468" y="2652"/>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1 w 12"/>
                  <a:gd name="T25" fmla="*/ 1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32" name="Freeform 174"/>
              <p:cNvSpPr>
                <a:spLocks/>
              </p:cNvSpPr>
              <p:nvPr/>
            </p:nvSpPr>
            <p:spPr bwMode="auto">
              <a:xfrm>
                <a:off x="4483" y="2652"/>
                <a:ext cx="12" cy="3"/>
              </a:xfrm>
              <a:custGeom>
                <a:avLst/>
                <a:gdLst>
                  <a:gd name="T0" fmla="*/ 11 w 12"/>
                  <a:gd name="T1" fmla="*/ 3 h 3"/>
                  <a:gd name="T2" fmla="*/ 11 w 12"/>
                  <a:gd name="T3" fmla="*/ 3 h 3"/>
                  <a:gd name="T4" fmla="*/ 11 w 12"/>
                  <a:gd name="T5" fmla="*/ 3 h 3"/>
                  <a:gd name="T6" fmla="*/ 11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1"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33" name="Freeform 175"/>
              <p:cNvSpPr>
                <a:spLocks/>
              </p:cNvSpPr>
              <p:nvPr/>
            </p:nvSpPr>
            <p:spPr bwMode="auto">
              <a:xfrm>
                <a:off x="4504" y="2652"/>
                <a:ext cx="17" cy="3"/>
              </a:xfrm>
              <a:custGeom>
                <a:avLst/>
                <a:gdLst>
                  <a:gd name="T0" fmla="*/ 2 w 17"/>
                  <a:gd name="T1" fmla="*/ 0 h 3"/>
                  <a:gd name="T2" fmla="*/ 1 w 17"/>
                  <a:gd name="T3" fmla="*/ 0 h 3"/>
                  <a:gd name="T4" fmla="*/ 1 w 17"/>
                  <a:gd name="T5" fmla="*/ 0 h 3"/>
                  <a:gd name="T6" fmla="*/ 1 w 17"/>
                  <a:gd name="T7" fmla="*/ 0 h 3"/>
                  <a:gd name="T8" fmla="*/ 1 w 17"/>
                  <a:gd name="T9" fmla="*/ 1 h 3"/>
                  <a:gd name="T10" fmla="*/ 0 w 17"/>
                  <a:gd name="T11" fmla="*/ 1 h 3"/>
                  <a:gd name="T12" fmla="*/ 0 w 17"/>
                  <a:gd name="T13" fmla="*/ 1 h 3"/>
                  <a:gd name="T14" fmla="*/ 0 w 17"/>
                  <a:gd name="T15" fmla="*/ 1 h 3"/>
                  <a:gd name="T16" fmla="*/ 0 w 17"/>
                  <a:gd name="T17" fmla="*/ 2 h 3"/>
                  <a:gd name="T18" fmla="*/ 0 w 17"/>
                  <a:gd name="T19" fmla="*/ 2 h 3"/>
                  <a:gd name="T20" fmla="*/ 0 w 17"/>
                  <a:gd name="T21" fmla="*/ 2 h 3"/>
                  <a:gd name="T22" fmla="*/ 0 w 17"/>
                  <a:gd name="T23" fmla="*/ 3 h 3"/>
                  <a:gd name="T24" fmla="*/ 1 w 17"/>
                  <a:gd name="T25" fmla="*/ 3 h 3"/>
                  <a:gd name="T26" fmla="*/ 1 w 17"/>
                  <a:gd name="T27" fmla="*/ 3 h 3"/>
                  <a:gd name="T28" fmla="*/ 1 w 17"/>
                  <a:gd name="T29" fmla="*/ 3 h 3"/>
                  <a:gd name="T30" fmla="*/ 1 w 17"/>
                  <a:gd name="T31" fmla="*/ 3 h 3"/>
                  <a:gd name="T32" fmla="*/ 2 w 17"/>
                  <a:gd name="T33" fmla="*/ 3 h 3"/>
                  <a:gd name="T34" fmla="*/ 15 w 17"/>
                  <a:gd name="T35" fmla="*/ 3 h 3"/>
                  <a:gd name="T36" fmla="*/ 16 w 17"/>
                  <a:gd name="T37" fmla="*/ 3 h 3"/>
                  <a:gd name="T38" fmla="*/ 16 w 17"/>
                  <a:gd name="T39" fmla="*/ 3 h 3"/>
                  <a:gd name="T40" fmla="*/ 16 w 17"/>
                  <a:gd name="T41" fmla="*/ 3 h 3"/>
                  <a:gd name="T42" fmla="*/ 16 w 17"/>
                  <a:gd name="T43" fmla="*/ 3 h 3"/>
                  <a:gd name="T44" fmla="*/ 16 w 17"/>
                  <a:gd name="T45" fmla="*/ 2 h 3"/>
                  <a:gd name="T46" fmla="*/ 17 w 17"/>
                  <a:gd name="T47" fmla="*/ 2 h 3"/>
                  <a:gd name="T48" fmla="*/ 17 w 17"/>
                  <a:gd name="T49" fmla="*/ 2 h 3"/>
                  <a:gd name="T50" fmla="*/ 17 w 17"/>
                  <a:gd name="T51" fmla="*/ 2 h 3"/>
                  <a:gd name="T52" fmla="*/ 17 w 17"/>
                  <a:gd name="T53" fmla="*/ 1 h 3"/>
                  <a:gd name="T54" fmla="*/ 16 w 17"/>
                  <a:gd name="T55" fmla="*/ 1 h 3"/>
                  <a:gd name="T56" fmla="*/ 16 w 17"/>
                  <a:gd name="T57" fmla="*/ 1 h 3"/>
                  <a:gd name="T58" fmla="*/ 16 w 17"/>
                  <a:gd name="T59" fmla="*/ 1 h 3"/>
                  <a:gd name="T60" fmla="*/ 16 w 17"/>
                  <a:gd name="T61" fmla="*/ 0 h 3"/>
                  <a:gd name="T62" fmla="*/ 16 w 17"/>
                  <a:gd name="T63" fmla="*/ 0 h 3"/>
                  <a:gd name="T64" fmla="*/ 15 w 17"/>
                  <a:gd name="T65" fmla="*/ 0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
                  <a:gd name="T100" fmla="*/ 0 h 3"/>
                  <a:gd name="T101" fmla="*/ 17 w 1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 h="3">
                    <a:moveTo>
                      <a:pt x="15" y="0"/>
                    </a:moveTo>
                    <a:lnTo>
                      <a:pt x="2" y="0"/>
                    </a:lnTo>
                    <a:lnTo>
                      <a:pt x="1" y="0"/>
                    </a:lnTo>
                    <a:lnTo>
                      <a:pt x="1" y="1"/>
                    </a:lnTo>
                    <a:lnTo>
                      <a:pt x="0" y="1"/>
                    </a:lnTo>
                    <a:lnTo>
                      <a:pt x="0" y="2"/>
                    </a:lnTo>
                    <a:lnTo>
                      <a:pt x="0" y="3"/>
                    </a:lnTo>
                    <a:lnTo>
                      <a:pt x="1" y="3"/>
                    </a:lnTo>
                    <a:lnTo>
                      <a:pt x="2" y="3"/>
                    </a:lnTo>
                    <a:lnTo>
                      <a:pt x="15" y="3"/>
                    </a:lnTo>
                    <a:lnTo>
                      <a:pt x="16" y="3"/>
                    </a:lnTo>
                    <a:lnTo>
                      <a:pt x="16" y="2"/>
                    </a:lnTo>
                    <a:lnTo>
                      <a:pt x="17" y="2"/>
                    </a:lnTo>
                    <a:lnTo>
                      <a:pt x="17" y="1"/>
                    </a:lnTo>
                    <a:lnTo>
                      <a:pt x="16" y="1"/>
                    </a:lnTo>
                    <a:lnTo>
                      <a:pt x="16" y="0"/>
                    </a:lnTo>
                    <a:lnTo>
                      <a:pt x="15" y="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34" name="Freeform 176"/>
              <p:cNvSpPr>
                <a:spLocks/>
              </p:cNvSpPr>
              <p:nvPr/>
            </p:nvSpPr>
            <p:spPr bwMode="auto">
              <a:xfrm>
                <a:off x="4523" y="2640"/>
                <a:ext cx="7" cy="3"/>
              </a:xfrm>
              <a:custGeom>
                <a:avLst/>
                <a:gdLst>
                  <a:gd name="T0" fmla="*/ 5 w 7"/>
                  <a:gd name="T1" fmla="*/ 3 h 3"/>
                  <a:gd name="T2" fmla="*/ 6 w 7"/>
                  <a:gd name="T3" fmla="*/ 3 h 3"/>
                  <a:gd name="T4" fmla="*/ 6 w 7"/>
                  <a:gd name="T5" fmla="*/ 3 h 3"/>
                  <a:gd name="T6" fmla="*/ 6 w 7"/>
                  <a:gd name="T7" fmla="*/ 3 h 3"/>
                  <a:gd name="T8" fmla="*/ 6 w 7"/>
                  <a:gd name="T9" fmla="*/ 3 h 3"/>
                  <a:gd name="T10" fmla="*/ 7 w 7"/>
                  <a:gd name="T11" fmla="*/ 3 h 3"/>
                  <a:gd name="T12" fmla="*/ 7 w 7"/>
                  <a:gd name="T13" fmla="*/ 2 h 3"/>
                  <a:gd name="T14" fmla="*/ 7 w 7"/>
                  <a:gd name="T15" fmla="*/ 2 h 3"/>
                  <a:gd name="T16" fmla="*/ 7 w 7"/>
                  <a:gd name="T17" fmla="*/ 2 h 3"/>
                  <a:gd name="T18" fmla="*/ 7 w 7"/>
                  <a:gd name="T19" fmla="*/ 2 h 3"/>
                  <a:gd name="T20" fmla="*/ 7 w 7"/>
                  <a:gd name="T21" fmla="*/ 1 h 3"/>
                  <a:gd name="T22" fmla="*/ 7 w 7"/>
                  <a:gd name="T23" fmla="*/ 1 h 3"/>
                  <a:gd name="T24" fmla="*/ 6 w 7"/>
                  <a:gd name="T25" fmla="*/ 1 h 3"/>
                  <a:gd name="T26" fmla="*/ 6 w 7"/>
                  <a:gd name="T27" fmla="*/ 1 h 3"/>
                  <a:gd name="T28" fmla="*/ 6 w 7"/>
                  <a:gd name="T29" fmla="*/ 0 h 3"/>
                  <a:gd name="T30" fmla="*/ 6 w 7"/>
                  <a:gd name="T31" fmla="*/ 0 h 3"/>
                  <a:gd name="T32" fmla="*/ 5 w 7"/>
                  <a:gd name="T33" fmla="*/ 0 h 3"/>
                  <a:gd name="T34" fmla="*/ 1 w 7"/>
                  <a:gd name="T35" fmla="*/ 0 h 3"/>
                  <a:gd name="T36" fmla="*/ 1 w 7"/>
                  <a:gd name="T37" fmla="*/ 0 h 3"/>
                  <a:gd name="T38" fmla="*/ 1 w 7"/>
                  <a:gd name="T39" fmla="*/ 1 h 3"/>
                  <a:gd name="T40" fmla="*/ 0 w 7"/>
                  <a:gd name="T41" fmla="*/ 1 h 3"/>
                  <a:gd name="T42" fmla="*/ 0 w 7"/>
                  <a:gd name="T43" fmla="*/ 1 h 3"/>
                  <a:gd name="T44" fmla="*/ 0 w 7"/>
                  <a:gd name="T45" fmla="*/ 1 h 3"/>
                  <a:gd name="T46" fmla="*/ 0 w 7"/>
                  <a:gd name="T47" fmla="*/ 1 h 3"/>
                  <a:gd name="T48" fmla="*/ 0 w 7"/>
                  <a:gd name="T49" fmla="*/ 2 h 3"/>
                  <a:gd name="T50" fmla="*/ 0 w 7"/>
                  <a:gd name="T51" fmla="*/ 2 h 3"/>
                  <a:gd name="T52" fmla="*/ 0 w 7"/>
                  <a:gd name="T53" fmla="*/ 2 h 3"/>
                  <a:gd name="T54" fmla="*/ 0 w 7"/>
                  <a:gd name="T55" fmla="*/ 3 h 3"/>
                  <a:gd name="T56" fmla="*/ 0 w 7"/>
                  <a:gd name="T57" fmla="*/ 3 h 3"/>
                  <a:gd name="T58" fmla="*/ 0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7" y="3"/>
                    </a:lnTo>
                    <a:lnTo>
                      <a:pt x="7" y="2"/>
                    </a:lnTo>
                    <a:lnTo>
                      <a:pt x="7" y="1"/>
                    </a:lnTo>
                    <a:lnTo>
                      <a:pt x="6" y="1"/>
                    </a:lnTo>
                    <a:lnTo>
                      <a:pt x="6" y="0"/>
                    </a:lnTo>
                    <a:lnTo>
                      <a:pt x="5" y="0"/>
                    </a:lnTo>
                    <a:lnTo>
                      <a:pt x="1" y="0"/>
                    </a:lnTo>
                    <a:lnTo>
                      <a:pt x="1" y="1"/>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35" name="Freeform 177"/>
              <p:cNvSpPr>
                <a:spLocks/>
              </p:cNvSpPr>
              <p:nvPr/>
            </p:nvSpPr>
            <p:spPr bwMode="auto">
              <a:xfrm>
                <a:off x="4524" y="2646"/>
                <a:ext cx="7" cy="3"/>
              </a:xfrm>
              <a:custGeom>
                <a:avLst/>
                <a:gdLst>
                  <a:gd name="T0" fmla="*/ 5 w 7"/>
                  <a:gd name="T1" fmla="*/ 3 h 3"/>
                  <a:gd name="T2" fmla="*/ 6 w 7"/>
                  <a:gd name="T3" fmla="*/ 3 h 3"/>
                  <a:gd name="T4" fmla="*/ 6 w 7"/>
                  <a:gd name="T5" fmla="*/ 3 h 3"/>
                  <a:gd name="T6" fmla="*/ 6 w 7"/>
                  <a:gd name="T7" fmla="*/ 3 h 3"/>
                  <a:gd name="T8" fmla="*/ 6 w 7"/>
                  <a:gd name="T9" fmla="*/ 3 h 3"/>
                  <a:gd name="T10" fmla="*/ 6 w 7"/>
                  <a:gd name="T11" fmla="*/ 3 h 3"/>
                  <a:gd name="T12" fmla="*/ 7 w 7"/>
                  <a:gd name="T13" fmla="*/ 2 h 3"/>
                  <a:gd name="T14" fmla="*/ 7 w 7"/>
                  <a:gd name="T15" fmla="*/ 2 h 3"/>
                  <a:gd name="T16" fmla="*/ 7 w 7"/>
                  <a:gd name="T17" fmla="*/ 2 h 3"/>
                  <a:gd name="T18" fmla="*/ 7 w 7"/>
                  <a:gd name="T19" fmla="*/ 2 h 3"/>
                  <a:gd name="T20" fmla="*/ 7 w 7"/>
                  <a:gd name="T21" fmla="*/ 1 h 3"/>
                  <a:gd name="T22" fmla="*/ 6 w 7"/>
                  <a:gd name="T23" fmla="*/ 1 h 3"/>
                  <a:gd name="T24" fmla="*/ 6 w 7"/>
                  <a:gd name="T25" fmla="*/ 1 h 3"/>
                  <a:gd name="T26" fmla="*/ 6 w 7"/>
                  <a:gd name="T27" fmla="*/ 1 h 3"/>
                  <a:gd name="T28" fmla="*/ 6 w 7"/>
                  <a:gd name="T29" fmla="*/ 0 h 3"/>
                  <a:gd name="T30" fmla="*/ 6 w 7"/>
                  <a:gd name="T31" fmla="*/ 0 h 3"/>
                  <a:gd name="T32" fmla="*/ 5 w 7"/>
                  <a:gd name="T33" fmla="*/ 0 h 3"/>
                  <a:gd name="T34" fmla="*/ 1 w 7"/>
                  <a:gd name="T35" fmla="*/ 0 h 3"/>
                  <a:gd name="T36" fmla="*/ 1 w 7"/>
                  <a:gd name="T37" fmla="*/ 0 h 3"/>
                  <a:gd name="T38" fmla="*/ 0 w 7"/>
                  <a:gd name="T39" fmla="*/ 1 h 3"/>
                  <a:gd name="T40" fmla="*/ 0 w 7"/>
                  <a:gd name="T41" fmla="*/ 1 h 3"/>
                  <a:gd name="T42" fmla="*/ 0 w 7"/>
                  <a:gd name="T43" fmla="*/ 1 h 3"/>
                  <a:gd name="T44" fmla="*/ 0 w 7"/>
                  <a:gd name="T45" fmla="*/ 1 h 3"/>
                  <a:gd name="T46" fmla="*/ 0 w 7"/>
                  <a:gd name="T47" fmla="*/ 1 h 3"/>
                  <a:gd name="T48" fmla="*/ 0 w 7"/>
                  <a:gd name="T49" fmla="*/ 2 h 3"/>
                  <a:gd name="T50" fmla="*/ 0 w 7"/>
                  <a:gd name="T51" fmla="*/ 2 h 3"/>
                  <a:gd name="T52" fmla="*/ 0 w 7"/>
                  <a:gd name="T53" fmla="*/ 2 h 3"/>
                  <a:gd name="T54" fmla="*/ 0 w 7"/>
                  <a:gd name="T55" fmla="*/ 3 h 3"/>
                  <a:gd name="T56" fmla="*/ 0 w 7"/>
                  <a:gd name="T57" fmla="*/ 3 h 3"/>
                  <a:gd name="T58" fmla="*/ 0 w 7"/>
                  <a:gd name="T59" fmla="*/ 3 h 3"/>
                  <a:gd name="T60" fmla="*/ 0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7" y="3"/>
                    </a:lnTo>
                    <a:lnTo>
                      <a:pt x="7" y="2"/>
                    </a:lnTo>
                    <a:lnTo>
                      <a:pt x="7" y="1"/>
                    </a:lnTo>
                    <a:lnTo>
                      <a:pt x="6" y="1"/>
                    </a:lnTo>
                    <a:lnTo>
                      <a:pt x="6" y="0"/>
                    </a:lnTo>
                    <a:lnTo>
                      <a:pt x="5" y="0"/>
                    </a:lnTo>
                    <a:lnTo>
                      <a:pt x="1"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36" name="Freeform 178"/>
              <p:cNvSpPr>
                <a:spLocks/>
              </p:cNvSpPr>
              <p:nvPr/>
            </p:nvSpPr>
            <p:spPr bwMode="auto">
              <a:xfrm>
                <a:off x="4525" y="2652"/>
                <a:ext cx="7" cy="3"/>
              </a:xfrm>
              <a:custGeom>
                <a:avLst/>
                <a:gdLst>
                  <a:gd name="T0" fmla="*/ 5 w 7"/>
                  <a:gd name="T1" fmla="*/ 3 h 3"/>
                  <a:gd name="T2" fmla="*/ 6 w 7"/>
                  <a:gd name="T3" fmla="*/ 3 h 3"/>
                  <a:gd name="T4" fmla="*/ 6 w 7"/>
                  <a:gd name="T5" fmla="*/ 3 h 3"/>
                  <a:gd name="T6" fmla="*/ 6 w 7"/>
                  <a:gd name="T7" fmla="*/ 3 h 3"/>
                  <a:gd name="T8" fmla="*/ 6 w 7"/>
                  <a:gd name="T9" fmla="*/ 3 h 3"/>
                  <a:gd name="T10" fmla="*/ 7 w 7"/>
                  <a:gd name="T11" fmla="*/ 3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6 w 7"/>
                  <a:gd name="T25" fmla="*/ 1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0 w 7"/>
                  <a:gd name="T39" fmla="*/ 0 h 3"/>
                  <a:gd name="T40" fmla="*/ 0 w 7"/>
                  <a:gd name="T41" fmla="*/ 1 h 3"/>
                  <a:gd name="T42" fmla="*/ 0 w 7"/>
                  <a:gd name="T43" fmla="*/ 1 h 3"/>
                  <a:gd name="T44" fmla="*/ 0 w 7"/>
                  <a:gd name="T45" fmla="*/ 1 h 3"/>
                  <a:gd name="T46" fmla="*/ 0 w 7"/>
                  <a:gd name="T47" fmla="*/ 1 h 3"/>
                  <a:gd name="T48" fmla="*/ 0 w 7"/>
                  <a:gd name="T49" fmla="*/ 2 h 3"/>
                  <a:gd name="T50" fmla="*/ 0 w 7"/>
                  <a:gd name="T51" fmla="*/ 2 h 3"/>
                  <a:gd name="T52" fmla="*/ 0 w 7"/>
                  <a:gd name="T53" fmla="*/ 2 h 3"/>
                  <a:gd name="T54" fmla="*/ 0 w 7"/>
                  <a:gd name="T55" fmla="*/ 2 h 3"/>
                  <a:gd name="T56" fmla="*/ 0 w 7"/>
                  <a:gd name="T57" fmla="*/ 3 h 3"/>
                  <a:gd name="T58" fmla="*/ 0 w 7"/>
                  <a:gd name="T59" fmla="*/ 3 h 3"/>
                  <a:gd name="T60" fmla="*/ 0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7" y="3"/>
                    </a:lnTo>
                    <a:lnTo>
                      <a:pt x="7" y="2"/>
                    </a:lnTo>
                    <a:lnTo>
                      <a:pt x="7" y="1"/>
                    </a:lnTo>
                    <a:lnTo>
                      <a:pt x="6" y="1"/>
                    </a:lnTo>
                    <a:lnTo>
                      <a:pt x="6" y="0"/>
                    </a:lnTo>
                    <a:lnTo>
                      <a:pt x="5"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37" name="Freeform 179"/>
              <p:cNvSpPr>
                <a:spLocks/>
              </p:cNvSpPr>
              <p:nvPr/>
            </p:nvSpPr>
            <p:spPr bwMode="auto">
              <a:xfrm>
                <a:off x="4533" y="2640"/>
                <a:ext cx="7" cy="3"/>
              </a:xfrm>
              <a:custGeom>
                <a:avLst/>
                <a:gdLst>
                  <a:gd name="T0" fmla="*/ 6 w 7"/>
                  <a:gd name="T1" fmla="*/ 3 h 3"/>
                  <a:gd name="T2" fmla="*/ 6 w 7"/>
                  <a:gd name="T3" fmla="*/ 3 h 3"/>
                  <a:gd name="T4" fmla="*/ 6 w 7"/>
                  <a:gd name="T5" fmla="*/ 3 h 3"/>
                  <a:gd name="T6" fmla="*/ 6 w 7"/>
                  <a:gd name="T7" fmla="*/ 3 h 3"/>
                  <a:gd name="T8" fmla="*/ 7 w 7"/>
                  <a:gd name="T9" fmla="*/ 3 h 3"/>
                  <a:gd name="T10" fmla="*/ 7 w 7"/>
                  <a:gd name="T11" fmla="*/ 3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6 w 7"/>
                  <a:gd name="T27" fmla="*/ 1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1 w 7"/>
                  <a:gd name="T41" fmla="*/ 1 h 3"/>
                  <a:gd name="T42" fmla="*/ 0 w 7"/>
                  <a:gd name="T43" fmla="*/ 1 h 3"/>
                  <a:gd name="T44" fmla="*/ 0 w 7"/>
                  <a:gd name="T45" fmla="*/ 1 h 3"/>
                  <a:gd name="T46" fmla="*/ 0 w 7"/>
                  <a:gd name="T47" fmla="*/ 1 h 3"/>
                  <a:gd name="T48" fmla="*/ 0 w 7"/>
                  <a:gd name="T49" fmla="*/ 2 h 3"/>
                  <a:gd name="T50" fmla="*/ 0 w 7"/>
                  <a:gd name="T51" fmla="*/ 2 h 3"/>
                  <a:gd name="T52" fmla="*/ 0 w 7"/>
                  <a:gd name="T53" fmla="*/ 2 h 3"/>
                  <a:gd name="T54" fmla="*/ 0 w 7"/>
                  <a:gd name="T55" fmla="*/ 2 h 3"/>
                  <a:gd name="T56" fmla="*/ 0 w 7"/>
                  <a:gd name="T57" fmla="*/ 3 h 3"/>
                  <a:gd name="T58" fmla="*/ 1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6" y="1"/>
                    </a:lnTo>
                    <a:lnTo>
                      <a:pt x="6"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38" name="Freeform 180"/>
              <p:cNvSpPr>
                <a:spLocks/>
              </p:cNvSpPr>
              <p:nvPr/>
            </p:nvSpPr>
            <p:spPr bwMode="auto">
              <a:xfrm>
                <a:off x="4534" y="2646"/>
                <a:ext cx="7" cy="3"/>
              </a:xfrm>
              <a:custGeom>
                <a:avLst/>
                <a:gdLst>
                  <a:gd name="T0" fmla="*/ 6 w 7"/>
                  <a:gd name="T1" fmla="*/ 3 h 3"/>
                  <a:gd name="T2" fmla="*/ 6 w 7"/>
                  <a:gd name="T3" fmla="*/ 3 h 3"/>
                  <a:gd name="T4" fmla="*/ 6 w 7"/>
                  <a:gd name="T5" fmla="*/ 3 h 3"/>
                  <a:gd name="T6" fmla="*/ 6 w 7"/>
                  <a:gd name="T7" fmla="*/ 3 h 3"/>
                  <a:gd name="T8" fmla="*/ 7 w 7"/>
                  <a:gd name="T9" fmla="*/ 3 h 3"/>
                  <a:gd name="T10" fmla="*/ 7 w 7"/>
                  <a:gd name="T11" fmla="*/ 3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6 w 7"/>
                  <a:gd name="T27" fmla="*/ 1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0 w 7"/>
                  <a:gd name="T41" fmla="*/ 1 h 3"/>
                  <a:gd name="T42" fmla="*/ 0 w 7"/>
                  <a:gd name="T43" fmla="*/ 1 h 3"/>
                  <a:gd name="T44" fmla="*/ 0 w 7"/>
                  <a:gd name="T45" fmla="*/ 1 h 3"/>
                  <a:gd name="T46" fmla="*/ 0 w 7"/>
                  <a:gd name="T47" fmla="*/ 1 h 3"/>
                  <a:gd name="T48" fmla="*/ 0 w 7"/>
                  <a:gd name="T49" fmla="*/ 2 h 3"/>
                  <a:gd name="T50" fmla="*/ 0 w 7"/>
                  <a:gd name="T51" fmla="*/ 2 h 3"/>
                  <a:gd name="T52" fmla="*/ 0 w 7"/>
                  <a:gd name="T53" fmla="*/ 2 h 3"/>
                  <a:gd name="T54" fmla="*/ 0 w 7"/>
                  <a:gd name="T55" fmla="*/ 2 h 3"/>
                  <a:gd name="T56" fmla="*/ 0 w 7"/>
                  <a:gd name="T57" fmla="*/ 3 h 3"/>
                  <a:gd name="T58" fmla="*/ 0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6" y="3"/>
                    </a:lnTo>
                    <a:lnTo>
                      <a:pt x="7" y="3"/>
                    </a:lnTo>
                    <a:lnTo>
                      <a:pt x="7" y="2"/>
                    </a:lnTo>
                    <a:lnTo>
                      <a:pt x="7" y="1"/>
                    </a:lnTo>
                    <a:lnTo>
                      <a:pt x="6" y="1"/>
                    </a:lnTo>
                    <a:lnTo>
                      <a:pt x="6" y="0"/>
                    </a:lnTo>
                    <a:lnTo>
                      <a:pt x="1" y="0"/>
                    </a:lnTo>
                    <a:lnTo>
                      <a:pt x="1" y="1"/>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39" name="Freeform 181"/>
              <p:cNvSpPr>
                <a:spLocks/>
              </p:cNvSpPr>
              <p:nvPr/>
            </p:nvSpPr>
            <p:spPr bwMode="auto">
              <a:xfrm>
                <a:off x="4535" y="2652"/>
                <a:ext cx="7" cy="3"/>
              </a:xfrm>
              <a:custGeom>
                <a:avLst/>
                <a:gdLst>
                  <a:gd name="T0" fmla="*/ 6 w 7"/>
                  <a:gd name="T1" fmla="*/ 3 h 3"/>
                  <a:gd name="T2" fmla="*/ 6 w 7"/>
                  <a:gd name="T3" fmla="*/ 3 h 3"/>
                  <a:gd name="T4" fmla="*/ 6 w 7"/>
                  <a:gd name="T5" fmla="*/ 3 h 3"/>
                  <a:gd name="T6" fmla="*/ 7 w 7"/>
                  <a:gd name="T7" fmla="*/ 3 h 3"/>
                  <a:gd name="T8" fmla="*/ 7 w 7"/>
                  <a:gd name="T9" fmla="*/ 3 h 3"/>
                  <a:gd name="T10" fmla="*/ 7 w 7"/>
                  <a:gd name="T11" fmla="*/ 2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7 w 7"/>
                  <a:gd name="T27" fmla="*/ 0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1 w 7"/>
                  <a:gd name="T41" fmla="*/ 0 h 3"/>
                  <a:gd name="T42" fmla="*/ 0 w 7"/>
                  <a:gd name="T43" fmla="*/ 1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0 w 7"/>
                  <a:gd name="T57" fmla="*/ 3 h 3"/>
                  <a:gd name="T58" fmla="*/ 1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7" y="0"/>
                    </a:lnTo>
                    <a:lnTo>
                      <a:pt x="6" y="0"/>
                    </a:lnTo>
                    <a:lnTo>
                      <a:pt x="2" y="0"/>
                    </a:lnTo>
                    <a:lnTo>
                      <a:pt x="1" y="0"/>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40" name="Freeform 182"/>
              <p:cNvSpPr>
                <a:spLocks/>
              </p:cNvSpPr>
              <p:nvPr/>
            </p:nvSpPr>
            <p:spPr bwMode="auto">
              <a:xfrm>
                <a:off x="4383" y="2624"/>
                <a:ext cx="138" cy="3"/>
              </a:xfrm>
              <a:custGeom>
                <a:avLst/>
                <a:gdLst>
                  <a:gd name="T0" fmla="*/ 136 w 138"/>
                  <a:gd name="T1" fmla="*/ 3 h 3"/>
                  <a:gd name="T2" fmla="*/ 137 w 138"/>
                  <a:gd name="T3" fmla="*/ 3 h 3"/>
                  <a:gd name="T4" fmla="*/ 137 w 138"/>
                  <a:gd name="T5" fmla="*/ 3 h 3"/>
                  <a:gd name="T6" fmla="*/ 137 w 138"/>
                  <a:gd name="T7" fmla="*/ 3 h 3"/>
                  <a:gd name="T8" fmla="*/ 137 w 138"/>
                  <a:gd name="T9" fmla="*/ 2 h 3"/>
                  <a:gd name="T10" fmla="*/ 138 w 138"/>
                  <a:gd name="T11" fmla="*/ 2 h 3"/>
                  <a:gd name="T12" fmla="*/ 138 w 138"/>
                  <a:gd name="T13" fmla="*/ 2 h 3"/>
                  <a:gd name="T14" fmla="*/ 138 w 138"/>
                  <a:gd name="T15" fmla="*/ 2 h 3"/>
                  <a:gd name="T16" fmla="*/ 138 w 138"/>
                  <a:gd name="T17" fmla="*/ 1 h 3"/>
                  <a:gd name="T18" fmla="*/ 138 w 138"/>
                  <a:gd name="T19" fmla="*/ 1 h 3"/>
                  <a:gd name="T20" fmla="*/ 138 w 138"/>
                  <a:gd name="T21" fmla="*/ 1 h 3"/>
                  <a:gd name="T22" fmla="*/ 138 w 138"/>
                  <a:gd name="T23" fmla="*/ 1 h 3"/>
                  <a:gd name="T24" fmla="*/ 137 w 138"/>
                  <a:gd name="T25" fmla="*/ 0 h 3"/>
                  <a:gd name="T26" fmla="*/ 137 w 138"/>
                  <a:gd name="T27" fmla="*/ 0 h 3"/>
                  <a:gd name="T28" fmla="*/ 137 w 138"/>
                  <a:gd name="T29" fmla="*/ 0 h 3"/>
                  <a:gd name="T30" fmla="*/ 137 w 138"/>
                  <a:gd name="T31" fmla="*/ 0 h 3"/>
                  <a:gd name="T32" fmla="*/ 136 w 138"/>
                  <a:gd name="T33" fmla="*/ 0 h 3"/>
                  <a:gd name="T34" fmla="*/ 1 w 138"/>
                  <a:gd name="T35" fmla="*/ 0 h 3"/>
                  <a:gd name="T36" fmla="*/ 1 w 138"/>
                  <a:gd name="T37" fmla="*/ 0 h 3"/>
                  <a:gd name="T38" fmla="*/ 0 w 138"/>
                  <a:gd name="T39" fmla="*/ 0 h 3"/>
                  <a:gd name="T40" fmla="*/ 0 w 138"/>
                  <a:gd name="T41" fmla="*/ 0 h 3"/>
                  <a:gd name="T42" fmla="*/ 0 w 138"/>
                  <a:gd name="T43" fmla="*/ 0 h 3"/>
                  <a:gd name="T44" fmla="*/ 0 w 138"/>
                  <a:gd name="T45" fmla="*/ 1 h 3"/>
                  <a:gd name="T46" fmla="*/ 0 w 138"/>
                  <a:gd name="T47" fmla="*/ 1 h 3"/>
                  <a:gd name="T48" fmla="*/ 0 w 138"/>
                  <a:gd name="T49" fmla="*/ 1 h 3"/>
                  <a:gd name="T50" fmla="*/ 0 w 138"/>
                  <a:gd name="T51" fmla="*/ 2 h 3"/>
                  <a:gd name="T52" fmla="*/ 0 w 138"/>
                  <a:gd name="T53" fmla="*/ 2 h 3"/>
                  <a:gd name="T54" fmla="*/ 0 w 138"/>
                  <a:gd name="T55" fmla="*/ 2 h 3"/>
                  <a:gd name="T56" fmla="*/ 0 w 138"/>
                  <a:gd name="T57" fmla="*/ 2 h 3"/>
                  <a:gd name="T58" fmla="*/ 0 w 138"/>
                  <a:gd name="T59" fmla="*/ 3 h 3"/>
                  <a:gd name="T60" fmla="*/ 0 w 138"/>
                  <a:gd name="T61" fmla="*/ 3 h 3"/>
                  <a:gd name="T62" fmla="*/ 1 w 138"/>
                  <a:gd name="T63" fmla="*/ 3 h 3"/>
                  <a:gd name="T64" fmla="*/ 1 w 13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8"/>
                  <a:gd name="T100" fmla="*/ 0 h 3"/>
                  <a:gd name="T101" fmla="*/ 138 w 13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8" h="3">
                    <a:moveTo>
                      <a:pt x="1" y="3"/>
                    </a:moveTo>
                    <a:lnTo>
                      <a:pt x="136" y="3"/>
                    </a:lnTo>
                    <a:lnTo>
                      <a:pt x="137" y="3"/>
                    </a:lnTo>
                    <a:lnTo>
                      <a:pt x="137" y="2"/>
                    </a:lnTo>
                    <a:lnTo>
                      <a:pt x="138" y="2"/>
                    </a:lnTo>
                    <a:lnTo>
                      <a:pt x="138" y="1"/>
                    </a:lnTo>
                    <a:lnTo>
                      <a:pt x="138" y="0"/>
                    </a:lnTo>
                    <a:lnTo>
                      <a:pt x="137" y="0"/>
                    </a:lnTo>
                    <a:lnTo>
                      <a:pt x="136"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41" name="Freeform 183"/>
              <p:cNvSpPr>
                <a:spLocks/>
              </p:cNvSpPr>
              <p:nvPr/>
            </p:nvSpPr>
            <p:spPr bwMode="auto">
              <a:xfrm>
                <a:off x="4357" y="2661"/>
                <a:ext cx="188" cy="3"/>
              </a:xfrm>
              <a:custGeom>
                <a:avLst/>
                <a:gdLst>
                  <a:gd name="T0" fmla="*/ 187 w 188"/>
                  <a:gd name="T1" fmla="*/ 3 h 3"/>
                  <a:gd name="T2" fmla="*/ 187 w 188"/>
                  <a:gd name="T3" fmla="*/ 3 h 3"/>
                  <a:gd name="T4" fmla="*/ 187 w 188"/>
                  <a:gd name="T5" fmla="*/ 3 h 3"/>
                  <a:gd name="T6" fmla="*/ 187 w 188"/>
                  <a:gd name="T7" fmla="*/ 3 h 3"/>
                  <a:gd name="T8" fmla="*/ 188 w 188"/>
                  <a:gd name="T9" fmla="*/ 3 h 3"/>
                  <a:gd name="T10" fmla="*/ 188 w 188"/>
                  <a:gd name="T11" fmla="*/ 2 h 3"/>
                  <a:gd name="T12" fmla="*/ 188 w 188"/>
                  <a:gd name="T13" fmla="*/ 2 h 3"/>
                  <a:gd name="T14" fmla="*/ 188 w 188"/>
                  <a:gd name="T15" fmla="*/ 2 h 3"/>
                  <a:gd name="T16" fmla="*/ 188 w 188"/>
                  <a:gd name="T17" fmla="*/ 2 h 3"/>
                  <a:gd name="T18" fmla="*/ 188 w 188"/>
                  <a:gd name="T19" fmla="*/ 1 h 3"/>
                  <a:gd name="T20" fmla="*/ 188 w 188"/>
                  <a:gd name="T21" fmla="*/ 1 h 3"/>
                  <a:gd name="T22" fmla="*/ 188 w 188"/>
                  <a:gd name="T23" fmla="*/ 1 h 3"/>
                  <a:gd name="T24" fmla="*/ 187 w 188"/>
                  <a:gd name="T25" fmla="*/ 1 h 3"/>
                  <a:gd name="T26" fmla="*/ 187 w 188"/>
                  <a:gd name="T27" fmla="*/ 1 h 3"/>
                  <a:gd name="T28" fmla="*/ 187 w 188"/>
                  <a:gd name="T29" fmla="*/ 1 h 3"/>
                  <a:gd name="T30" fmla="*/ 187 w 188"/>
                  <a:gd name="T31" fmla="*/ 0 h 3"/>
                  <a:gd name="T32" fmla="*/ 186 w 188"/>
                  <a:gd name="T33" fmla="*/ 0 h 3"/>
                  <a:gd name="T34" fmla="*/ 1 w 188"/>
                  <a:gd name="T35" fmla="*/ 0 h 3"/>
                  <a:gd name="T36" fmla="*/ 1 w 188"/>
                  <a:gd name="T37" fmla="*/ 1 h 3"/>
                  <a:gd name="T38" fmla="*/ 1 w 188"/>
                  <a:gd name="T39" fmla="*/ 1 h 3"/>
                  <a:gd name="T40" fmla="*/ 1 w 188"/>
                  <a:gd name="T41" fmla="*/ 1 h 3"/>
                  <a:gd name="T42" fmla="*/ 0 w 188"/>
                  <a:gd name="T43" fmla="*/ 1 h 3"/>
                  <a:gd name="T44" fmla="*/ 0 w 188"/>
                  <a:gd name="T45" fmla="*/ 1 h 3"/>
                  <a:gd name="T46" fmla="*/ 0 w 188"/>
                  <a:gd name="T47" fmla="*/ 1 h 3"/>
                  <a:gd name="T48" fmla="*/ 0 w 188"/>
                  <a:gd name="T49" fmla="*/ 2 h 3"/>
                  <a:gd name="T50" fmla="*/ 0 w 188"/>
                  <a:gd name="T51" fmla="*/ 2 h 3"/>
                  <a:gd name="T52" fmla="*/ 0 w 188"/>
                  <a:gd name="T53" fmla="*/ 2 h 3"/>
                  <a:gd name="T54" fmla="*/ 0 w 188"/>
                  <a:gd name="T55" fmla="*/ 2 h 3"/>
                  <a:gd name="T56" fmla="*/ 0 w 188"/>
                  <a:gd name="T57" fmla="*/ 2 h 3"/>
                  <a:gd name="T58" fmla="*/ 0 w 188"/>
                  <a:gd name="T59" fmla="*/ 3 h 3"/>
                  <a:gd name="T60" fmla="*/ 1 w 188"/>
                  <a:gd name="T61" fmla="*/ 3 h 3"/>
                  <a:gd name="T62" fmla="*/ 1 w 188"/>
                  <a:gd name="T63" fmla="*/ 3 h 3"/>
                  <a:gd name="T64" fmla="*/ 1 w 18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8"/>
                  <a:gd name="T100" fmla="*/ 0 h 3"/>
                  <a:gd name="T101" fmla="*/ 188 w 18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8" h="3">
                    <a:moveTo>
                      <a:pt x="1" y="3"/>
                    </a:moveTo>
                    <a:lnTo>
                      <a:pt x="187" y="3"/>
                    </a:lnTo>
                    <a:lnTo>
                      <a:pt x="188" y="3"/>
                    </a:lnTo>
                    <a:lnTo>
                      <a:pt x="188" y="2"/>
                    </a:lnTo>
                    <a:lnTo>
                      <a:pt x="188" y="1"/>
                    </a:lnTo>
                    <a:lnTo>
                      <a:pt x="187" y="1"/>
                    </a:lnTo>
                    <a:lnTo>
                      <a:pt x="187" y="0"/>
                    </a:lnTo>
                    <a:lnTo>
                      <a:pt x="186" y="0"/>
                    </a:lnTo>
                    <a:lnTo>
                      <a:pt x="2" y="0"/>
                    </a:lnTo>
                    <a:lnTo>
                      <a:pt x="1" y="0"/>
                    </a:lnTo>
                    <a:lnTo>
                      <a:pt x="1" y="1"/>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42" name="Freeform 184"/>
              <p:cNvSpPr>
                <a:spLocks/>
              </p:cNvSpPr>
              <p:nvPr/>
            </p:nvSpPr>
            <p:spPr bwMode="auto">
              <a:xfrm>
                <a:off x="4437" y="2680"/>
                <a:ext cx="31" cy="13"/>
              </a:xfrm>
              <a:custGeom>
                <a:avLst/>
                <a:gdLst>
                  <a:gd name="T0" fmla="*/ 14 w 31"/>
                  <a:gd name="T1" fmla="*/ 0 h 13"/>
                  <a:gd name="T2" fmla="*/ 12 w 31"/>
                  <a:gd name="T3" fmla="*/ 0 h 13"/>
                  <a:gd name="T4" fmla="*/ 10 w 31"/>
                  <a:gd name="T5" fmla="*/ 0 h 13"/>
                  <a:gd name="T6" fmla="*/ 8 w 31"/>
                  <a:gd name="T7" fmla="*/ 1 h 13"/>
                  <a:gd name="T8" fmla="*/ 6 w 31"/>
                  <a:gd name="T9" fmla="*/ 1 h 13"/>
                  <a:gd name="T10" fmla="*/ 4 w 31"/>
                  <a:gd name="T11" fmla="*/ 2 h 13"/>
                  <a:gd name="T12" fmla="*/ 3 w 31"/>
                  <a:gd name="T13" fmla="*/ 3 h 13"/>
                  <a:gd name="T14" fmla="*/ 2 w 31"/>
                  <a:gd name="T15" fmla="*/ 4 h 13"/>
                  <a:gd name="T16" fmla="*/ 1 w 31"/>
                  <a:gd name="T17" fmla="*/ 5 h 13"/>
                  <a:gd name="T18" fmla="*/ 0 w 31"/>
                  <a:gd name="T19" fmla="*/ 6 h 13"/>
                  <a:gd name="T20" fmla="*/ 0 w 31"/>
                  <a:gd name="T21" fmla="*/ 7 h 13"/>
                  <a:gd name="T22" fmla="*/ 0 w 31"/>
                  <a:gd name="T23" fmla="*/ 8 h 13"/>
                  <a:gd name="T24" fmla="*/ 1 w 31"/>
                  <a:gd name="T25" fmla="*/ 9 h 13"/>
                  <a:gd name="T26" fmla="*/ 2 w 31"/>
                  <a:gd name="T27" fmla="*/ 9 h 13"/>
                  <a:gd name="T28" fmla="*/ 3 w 31"/>
                  <a:gd name="T29" fmla="*/ 10 h 13"/>
                  <a:gd name="T30" fmla="*/ 4 w 31"/>
                  <a:gd name="T31" fmla="*/ 11 h 13"/>
                  <a:gd name="T32" fmla="*/ 6 w 31"/>
                  <a:gd name="T33" fmla="*/ 12 h 13"/>
                  <a:gd name="T34" fmla="*/ 8 w 31"/>
                  <a:gd name="T35" fmla="*/ 12 h 13"/>
                  <a:gd name="T36" fmla="*/ 10 w 31"/>
                  <a:gd name="T37" fmla="*/ 13 h 13"/>
                  <a:gd name="T38" fmla="*/ 12 w 31"/>
                  <a:gd name="T39" fmla="*/ 13 h 13"/>
                  <a:gd name="T40" fmla="*/ 14 w 31"/>
                  <a:gd name="T41" fmla="*/ 13 h 13"/>
                  <a:gd name="T42" fmla="*/ 17 w 31"/>
                  <a:gd name="T43" fmla="*/ 13 h 13"/>
                  <a:gd name="T44" fmla="*/ 19 w 31"/>
                  <a:gd name="T45" fmla="*/ 13 h 13"/>
                  <a:gd name="T46" fmla="*/ 21 w 31"/>
                  <a:gd name="T47" fmla="*/ 13 h 13"/>
                  <a:gd name="T48" fmla="*/ 23 w 31"/>
                  <a:gd name="T49" fmla="*/ 12 h 13"/>
                  <a:gd name="T50" fmla="*/ 25 w 31"/>
                  <a:gd name="T51" fmla="*/ 12 h 13"/>
                  <a:gd name="T52" fmla="*/ 27 w 31"/>
                  <a:gd name="T53" fmla="*/ 11 h 13"/>
                  <a:gd name="T54" fmla="*/ 28 w 31"/>
                  <a:gd name="T55" fmla="*/ 11 h 13"/>
                  <a:gd name="T56" fmla="*/ 29 w 31"/>
                  <a:gd name="T57" fmla="*/ 10 h 13"/>
                  <a:gd name="T58" fmla="*/ 30 w 31"/>
                  <a:gd name="T59" fmla="*/ 9 h 13"/>
                  <a:gd name="T60" fmla="*/ 31 w 31"/>
                  <a:gd name="T61" fmla="*/ 8 h 13"/>
                  <a:gd name="T62" fmla="*/ 31 w 31"/>
                  <a:gd name="T63" fmla="*/ 7 h 13"/>
                  <a:gd name="T64" fmla="*/ 31 w 31"/>
                  <a:gd name="T65" fmla="*/ 6 h 13"/>
                  <a:gd name="T66" fmla="*/ 31 w 31"/>
                  <a:gd name="T67" fmla="*/ 5 h 13"/>
                  <a:gd name="T68" fmla="*/ 30 w 31"/>
                  <a:gd name="T69" fmla="*/ 4 h 13"/>
                  <a:gd name="T70" fmla="*/ 29 w 31"/>
                  <a:gd name="T71" fmla="*/ 3 h 13"/>
                  <a:gd name="T72" fmla="*/ 28 w 31"/>
                  <a:gd name="T73" fmla="*/ 2 h 13"/>
                  <a:gd name="T74" fmla="*/ 26 w 31"/>
                  <a:gd name="T75" fmla="*/ 2 h 13"/>
                  <a:gd name="T76" fmla="*/ 24 w 31"/>
                  <a:gd name="T77" fmla="*/ 1 h 13"/>
                  <a:gd name="T78" fmla="*/ 22 w 31"/>
                  <a:gd name="T79" fmla="*/ 1 h 13"/>
                  <a:gd name="T80" fmla="*/ 20 w 31"/>
                  <a:gd name="T81" fmla="*/ 0 h 13"/>
                  <a:gd name="T82" fmla="*/ 18 w 31"/>
                  <a:gd name="T83" fmla="*/ 0 h 13"/>
                  <a:gd name="T84" fmla="*/ 16 w 31"/>
                  <a:gd name="T85" fmla="*/ 0 h 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13"/>
                  <a:gd name="T131" fmla="*/ 31 w 31"/>
                  <a:gd name="T132" fmla="*/ 13 h 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13">
                    <a:moveTo>
                      <a:pt x="16" y="0"/>
                    </a:moveTo>
                    <a:lnTo>
                      <a:pt x="15" y="0"/>
                    </a:lnTo>
                    <a:lnTo>
                      <a:pt x="14" y="0"/>
                    </a:lnTo>
                    <a:lnTo>
                      <a:pt x="13" y="0"/>
                    </a:lnTo>
                    <a:lnTo>
                      <a:pt x="12" y="0"/>
                    </a:lnTo>
                    <a:lnTo>
                      <a:pt x="11" y="0"/>
                    </a:lnTo>
                    <a:lnTo>
                      <a:pt x="10" y="0"/>
                    </a:lnTo>
                    <a:lnTo>
                      <a:pt x="9" y="1"/>
                    </a:lnTo>
                    <a:lnTo>
                      <a:pt x="8" y="1"/>
                    </a:lnTo>
                    <a:lnTo>
                      <a:pt x="7" y="1"/>
                    </a:lnTo>
                    <a:lnTo>
                      <a:pt x="6" y="1"/>
                    </a:lnTo>
                    <a:lnTo>
                      <a:pt x="5" y="2"/>
                    </a:lnTo>
                    <a:lnTo>
                      <a:pt x="4" y="2"/>
                    </a:lnTo>
                    <a:lnTo>
                      <a:pt x="3" y="3"/>
                    </a:lnTo>
                    <a:lnTo>
                      <a:pt x="2" y="3"/>
                    </a:lnTo>
                    <a:lnTo>
                      <a:pt x="2" y="4"/>
                    </a:lnTo>
                    <a:lnTo>
                      <a:pt x="1" y="4"/>
                    </a:lnTo>
                    <a:lnTo>
                      <a:pt x="1" y="5"/>
                    </a:lnTo>
                    <a:lnTo>
                      <a:pt x="0" y="6"/>
                    </a:lnTo>
                    <a:lnTo>
                      <a:pt x="0" y="7"/>
                    </a:lnTo>
                    <a:lnTo>
                      <a:pt x="0" y="8"/>
                    </a:lnTo>
                    <a:lnTo>
                      <a:pt x="1" y="8"/>
                    </a:lnTo>
                    <a:lnTo>
                      <a:pt x="1" y="9"/>
                    </a:lnTo>
                    <a:lnTo>
                      <a:pt x="2" y="9"/>
                    </a:lnTo>
                    <a:lnTo>
                      <a:pt x="2" y="10"/>
                    </a:lnTo>
                    <a:lnTo>
                      <a:pt x="3" y="10"/>
                    </a:lnTo>
                    <a:lnTo>
                      <a:pt x="3" y="11"/>
                    </a:lnTo>
                    <a:lnTo>
                      <a:pt x="4" y="11"/>
                    </a:lnTo>
                    <a:lnTo>
                      <a:pt x="5" y="11"/>
                    </a:lnTo>
                    <a:lnTo>
                      <a:pt x="5" y="12"/>
                    </a:lnTo>
                    <a:lnTo>
                      <a:pt x="6" y="12"/>
                    </a:lnTo>
                    <a:lnTo>
                      <a:pt x="7" y="12"/>
                    </a:lnTo>
                    <a:lnTo>
                      <a:pt x="8" y="12"/>
                    </a:lnTo>
                    <a:lnTo>
                      <a:pt x="9" y="13"/>
                    </a:lnTo>
                    <a:lnTo>
                      <a:pt x="10" y="13"/>
                    </a:lnTo>
                    <a:lnTo>
                      <a:pt x="11" y="13"/>
                    </a:lnTo>
                    <a:lnTo>
                      <a:pt x="12" y="13"/>
                    </a:lnTo>
                    <a:lnTo>
                      <a:pt x="13" y="13"/>
                    </a:lnTo>
                    <a:lnTo>
                      <a:pt x="14" y="13"/>
                    </a:lnTo>
                    <a:lnTo>
                      <a:pt x="15" y="13"/>
                    </a:lnTo>
                    <a:lnTo>
                      <a:pt x="16" y="13"/>
                    </a:lnTo>
                    <a:lnTo>
                      <a:pt x="17" y="13"/>
                    </a:lnTo>
                    <a:lnTo>
                      <a:pt x="18" y="13"/>
                    </a:lnTo>
                    <a:lnTo>
                      <a:pt x="19" y="13"/>
                    </a:lnTo>
                    <a:lnTo>
                      <a:pt x="20" y="13"/>
                    </a:lnTo>
                    <a:lnTo>
                      <a:pt x="21" y="13"/>
                    </a:lnTo>
                    <a:lnTo>
                      <a:pt x="22" y="13"/>
                    </a:lnTo>
                    <a:lnTo>
                      <a:pt x="23" y="12"/>
                    </a:lnTo>
                    <a:lnTo>
                      <a:pt x="24" y="12"/>
                    </a:lnTo>
                    <a:lnTo>
                      <a:pt x="25" y="12"/>
                    </a:lnTo>
                    <a:lnTo>
                      <a:pt x="26" y="12"/>
                    </a:lnTo>
                    <a:lnTo>
                      <a:pt x="27" y="11"/>
                    </a:lnTo>
                    <a:lnTo>
                      <a:pt x="28" y="11"/>
                    </a:lnTo>
                    <a:lnTo>
                      <a:pt x="29" y="10"/>
                    </a:lnTo>
                    <a:lnTo>
                      <a:pt x="30" y="9"/>
                    </a:lnTo>
                    <a:lnTo>
                      <a:pt x="31" y="8"/>
                    </a:lnTo>
                    <a:lnTo>
                      <a:pt x="31" y="7"/>
                    </a:lnTo>
                    <a:lnTo>
                      <a:pt x="31" y="6"/>
                    </a:lnTo>
                    <a:lnTo>
                      <a:pt x="31" y="5"/>
                    </a:lnTo>
                    <a:lnTo>
                      <a:pt x="30" y="5"/>
                    </a:lnTo>
                    <a:lnTo>
                      <a:pt x="30" y="4"/>
                    </a:lnTo>
                    <a:lnTo>
                      <a:pt x="29" y="3"/>
                    </a:lnTo>
                    <a:lnTo>
                      <a:pt x="28" y="3"/>
                    </a:lnTo>
                    <a:lnTo>
                      <a:pt x="28" y="2"/>
                    </a:lnTo>
                    <a:lnTo>
                      <a:pt x="27" y="2"/>
                    </a:lnTo>
                    <a:lnTo>
                      <a:pt x="26" y="2"/>
                    </a:lnTo>
                    <a:lnTo>
                      <a:pt x="26" y="1"/>
                    </a:lnTo>
                    <a:lnTo>
                      <a:pt x="25" y="1"/>
                    </a:lnTo>
                    <a:lnTo>
                      <a:pt x="24" y="1"/>
                    </a:lnTo>
                    <a:lnTo>
                      <a:pt x="23" y="1"/>
                    </a:lnTo>
                    <a:lnTo>
                      <a:pt x="22" y="1"/>
                    </a:lnTo>
                    <a:lnTo>
                      <a:pt x="22" y="0"/>
                    </a:lnTo>
                    <a:lnTo>
                      <a:pt x="21" y="0"/>
                    </a:lnTo>
                    <a:lnTo>
                      <a:pt x="20" y="0"/>
                    </a:lnTo>
                    <a:lnTo>
                      <a:pt x="19" y="0"/>
                    </a:lnTo>
                    <a:lnTo>
                      <a:pt x="18" y="0"/>
                    </a:lnTo>
                    <a:lnTo>
                      <a:pt x="17" y="0"/>
                    </a:lnTo>
                    <a:lnTo>
                      <a:pt x="16" y="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43" name="Freeform 185"/>
              <p:cNvSpPr>
                <a:spLocks/>
              </p:cNvSpPr>
              <p:nvPr/>
            </p:nvSpPr>
            <p:spPr bwMode="auto">
              <a:xfrm>
                <a:off x="4417" y="2673"/>
                <a:ext cx="73" cy="8"/>
              </a:xfrm>
              <a:custGeom>
                <a:avLst/>
                <a:gdLst>
                  <a:gd name="T0" fmla="*/ 53 w 73"/>
                  <a:gd name="T1" fmla="*/ 4 h 8"/>
                  <a:gd name="T2" fmla="*/ 48 w 73"/>
                  <a:gd name="T3" fmla="*/ 2 h 8"/>
                  <a:gd name="T4" fmla="*/ 43 w 73"/>
                  <a:gd name="T5" fmla="*/ 1 h 8"/>
                  <a:gd name="T6" fmla="*/ 39 w 73"/>
                  <a:gd name="T7" fmla="*/ 0 h 8"/>
                  <a:gd name="T8" fmla="*/ 34 w 73"/>
                  <a:gd name="T9" fmla="*/ 0 h 8"/>
                  <a:gd name="T10" fmla="*/ 30 w 73"/>
                  <a:gd name="T11" fmla="*/ 0 h 8"/>
                  <a:gd name="T12" fmla="*/ 27 w 73"/>
                  <a:gd name="T13" fmla="*/ 1 h 8"/>
                  <a:gd name="T14" fmla="*/ 24 w 73"/>
                  <a:gd name="T15" fmla="*/ 2 h 8"/>
                  <a:gd name="T16" fmla="*/ 21 w 73"/>
                  <a:gd name="T17" fmla="*/ 2 h 8"/>
                  <a:gd name="T18" fmla="*/ 19 w 73"/>
                  <a:gd name="T19" fmla="*/ 3 h 8"/>
                  <a:gd name="T20" fmla="*/ 1 w 73"/>
                  <a:gd name="T21" fmla="*/ 4 h 8"/>
                  <a:gd name="T22" fmla="*/ 1 w 73"/>
                  <a:gd name="T23" fmla="*/ 4 h 8"/>
                  <a:gd name="T24" fmla="*/ 0 w 73"/>
                  <a:gd name="T25" fmla="*/ 4 h 8"/>
                  <a:gd name="T26" fmla="*/ 0 w 73"/>
                  <a:gd name="T27" fmla="*/ 5 h 8"/>
                  <a:gd name="T28" fmla="*/ 0 w 73"/>
                  <a:gd name="T29" fmla="*/ 5 h 8"/>
                  <a:gd name="T30" fmla="*/ 0 w 73"/>
                  <a:gd name="T31" fmla="*/ 5 h 8"/>
                  <a:gd name="T32" fmla="*/ 0 w 73"/>
                  <a:gd name="T33" fmla="*/ 6 h 8"/>
                  <a:gd name="T34" fmla="*/ 0 w 73"/>
                  <a:gd name="T35" fmla="*/ 6 h 8"/>
                  <a:gd name="T36" fmla="*/ 0 w 73"/>
                  <a:gd name="T37" fmla="*/ 7 h 8"/>
                  <a:gd name="T38" fmla="*/ 0 w 73"/>
                  <a:gd name="T39" fmla="*/ 7 h 8"/>
                  <a:gd name="T40" fmla="*/ 1 w 73"/>
                  <a:gd name="T41" fmla="*/ 7 h 8"/>
                  <a:gd name="T42" fmla="*/ 18 w 73"/>
                  <a:gd name="T43" fmla="*/ 7 h 8"/>
                  <a:gd name="T44" fmla="*/ 19 w 73"/>
                  <a:gd name="T45" fmla="*/ 7 h 8"/>
                  <a:gd name="T46" fmla="*/ 20 w 73"/>
                  <a:gd name="T47" fmla="*/ 6 h 8"/>
                  <a:gd name="T48" fmla="*/ 22 w 73"/>
                  <a:gd name="T49" fmla="*/ 5 h 8"/>
                  <a:gd name="T50" fmla="*/ 25 w 73"/>
                  <a:gd name="T51" fmla="*/ 4 h 8"/>
                  <a:gd name="T52" fmla="*/ 28 w 73"/>
                  <a:gd name="T53" fmla="*/ 4 h 8"/>
                  <a:gd name="T54" fmla="*/ 32 w 73"/>
                  <a:gd name="T55" fmla="*/ 3 h 8"/>
                  <a:gd name="T56" fmla="*/ 36 w 73"/>
                  <a:gd name="T57" fmla="*/ 3 h 8"/>
                  <a:gd name="T58" fmla="*/ 41 w 73"/>
                  <a:gd name="T59" fmla="*/ 3 h 8"/>
                  <a:gd name="T60" fmla="*/ 45 w 73"/>
                  <a:gd name="T61" fmla="*/ 4 h 8"/>
                  <a:gd name="T62" fmla="*/ 50 w 73"/>
                  <a:gd name="T63" fmla="*/ 6 h 8"/>
                  <a:gd name="T64" fmla="*/ 54 w 73"/>
                  <a:gd name="T65" fmla="*/ 8 h 8"/>
                  <a:gd name="T66" fmla="*/ 72 w 73"/>
                  <a:gd name="T67" fmla="*/ 8 h 8"/>
                  <a:gd name="T68" fmla="*/ 72 w 73"/>
                  <a:gd name="T69" fmla="*/ 7 h 8"/>
                  <a:gd name="T70" fmla="*/ 73 w 73"/>
                  <a:gd name="T71" fmla="*/ 7 h 8"/>
                  <a:gd name="T72" fmla="*/ 73 w 73"/>
                  <a:gd name="T73" fmla="*/ 7 h 8"/>
                  <a:gd name="T74" fmla="*/ 73 w 73"/>
                  <a:gd name="T75" fmla="*/ 7 h 8"/>
                  <a:gd name="T76" fmla="*/ 73 w 73"/>
                  <a:gd name="T77" fmla="*/ 6 h 8"/>
                  <a:gd name="T78" fmla="*/ 73 w 73"/>
                  <a:gd name="T79" fmla="*/ 6 h 8"/>
                  <a:gd name="T80" fmla="*/ 73 w 73"/>
                  <a:gd name="T81" fmla="*/ 5 h 8"/>
                  <a:gd name="T82" fmla="*/ 73 w 73"/>
                  <a:gd name="T83" fmla="*/ 5 h 8"/>
                  <a:gd name="T84" fmla="*/ 72 w 73"/>
                  <a:gd name="T85" fmla="*/ 5 h 8"/>
                  <a:gd name="T86" fmla="*/ 72 w 73"/>
                  <a:gd name="T87" fmla="*/ 5 h 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3"/>
                  <a:gd name="T133" fmla="*/ 0 h 8"/>
                  <a:gd name="T134" fmla="*/ 73 w 73"/>
                  <a:gd name="T135" fmla="*/ 8 h 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3" h="8">
                    <a:moveTo>
                      <a:pt x="72" y="5"/>
                    </a:moveTo>
                    <a:lnTo>
                      <a:pt x="54" y="5"/>
                    </a:lnTo>
                    <a:lnTo>
                      <a:pt x="53" y="4"/>
                    </a:lnTo>
                    <a:lnTo>
                      <a:pt x="51" y="3"/>
                    </a:lnTo>
                    <a:lnTo>
                      <a:pt x="50" y="2"/>
                    </a:lnTo>
                    <a:lnTo>
                      <a:pt x="48" y="2"/>
                    </a:lnTo>
                    <a:lnTo>
                      <a:pt x="46" y="1"/>
                    </a:lnTo>
                    <a:lnTo>
                      <a:pt x="45" y="1"/>
                    </a:lnTo>
                    <a:lnTo>
                      <a:pt x="43" y="1"/>
                    </a:lnTo>
                    <a:lnTo>
                      <a:pt x="42" y="0"/>
                    </a:lnTo>
                    <a:lnTo>
                      <a:pt x="40" y="0"/>
                    </a:lnTo>
                    <a:lnTo>
                      <a:pt x="39" y="0"/>
                    </a:lnTo>
                    <a:lnTo>
                      <a:pt x="37" y="0"/>
                    </a:lnTo>
                    <a:lnTo>
                      <a:pt x="36" y="0"/>
                    </a:lnTo>
                    <a:lnTo>
                      <a:pt x="34" y="0"/>
                    </a:lnTo>
                    <a:lnTo>
                      <a:pt x="33" y="0"/>
                    </a:lnTo>
                    <a:lnTo>
                      <a:pt x="32" y="0"/>
                    </a:lnTo>
                    <a:lnTo>
                      <a:pt x="30" y="0"/>
                    </a:lnTo>
                    <a:lnTo>
                      <a:pt x="29" y="0"/>
                    </a:lnTo>
                    <a:lnTo>
                      <a:pt x="28" y="1"/>
                    </a:lnTo>
                    <a:lnTo>
                      <a:pt x="27" y="1"/>
                    </a:lnTo>
                    <a:lnTo>
                      <a:pt x="26" y="1"/>
                    </a:lnTo>
                    <a:lnTo>
                      <a:pt x="25" y="1"/>
                    </a:lnTo>
                    <a:lnTo>
                      <a:pt x="24" y="2"/>
                    </a:lnTo>
                    <a:lnTo>
                      <a:pt x="23" y="2"/>
                    </a:lnTo>
                    <a:lnTo>
                      <a:pt x="22" y="2"/>
                    </a:lnTo>
                    <a:lnTo>
                      <a:pt x="21" y="2"/>
                    </a:lnTo>
                    <a:lnTo>
                      <a:pt x="20" y="3"/>
                    </a:lnTo>
                    <a:lnTo>
                      <a:pt x="19" y="3"/>
                    </a:lnTo>
                    <a:lnTo>
                      <a:pt x="18" y="4"/>
                    </a:lnTo>
                    <a:lnTo>
                      <a:pt x="17" y="4"/>
                    </a:lnTo>
                    <a:lnTo>
                      <a:pt x="1" y="4"/>
                    </a:lnTo>
                    <a:lnTo>
                      <a:pt x="0" y="4"/>
                    </a:lnTo>
                    <a:lnTo>
                      <a:pt x="0" y="5"/>
                    </a:lnTo>
                    <a:lnTo>
                      <a:pt x="0" y="6"/>
                    </a:lnTo>
                    <a:lnTo>
                      <a:pt x="0" y="7"/>
                    </a:lnTo>
                    <a:lnTo>
                      <a:pt x="1" y="7"/>
                    </a:lnTo>
                    <a:lnTo>
                      <a:pt x="18" y="7"/>
                    </a:lnTo>
                    <a:lnTo>
                      <a:pt x="19" y="7"/>
                    </a:lnTo>
                    <a:lnTo>
                      <a:pt x="19" y="6"/>
                    </a:lnTo>
                    <a:lnTo>
                      <a:pt x="20" y="6"/>
                    </a:lnTo>
                    <a:lnTo>
                      <a:pt x="21" y="6"/>
                    </a:lnTo>
                    <a:lnTo>
                      <a:pt x="22" y="5"/>
                    </a:lnTo>
                    <a:lnTo>
                      <a:pt x="23" y="5"/>
                    </a:lnTo>
                    <a:lnTo>
                      <a:pt x="24" y="5"/>
                    </a:lnTo>
                    <a:lnTo>
                      <a:pt x="25" y="4"/>
                    </a:lnTo>
                    <a:lnTo>
                      <a:pt x="26" y="4"/>
                    </a:lnTo>
                    <a:lnTo>
                      <a:pt x="27" y="4"/>
                    </a:lnTo>
                    <a:lnTo>
                      <a:pt x="28" y="4"/>
                    </a:lnTo>
                    <a:lnTo>
                      <a:pt x="29" y="3"/>
                    </a:lnTo>
                    <a:lnTo>
                      <a:pt x="31" y="3"/>
                    </a:lnTo>
                    <a:lnTo>
                      <a:pt x="32" y="3"/>
                    </a:lnTo>
                    <a:lnTo>
                      <a:pt x="33" y="3"/>
                    </a:lnTo>
                    <a:lnTo>
                      <a:pt x="35" y="3"/>
                    </a:lnTo>
                    <a:lnTo>
                      <a:pt x="36" y="3"/>
                    </a:lnTo>
                    <a:lnTo>
                      <a:pt x="38" y="3"/>
                    </a:lnTo>
                    <a:lnTo>
                      <a:pt x="39" y="3"/>
                    </a:lnTo>
                    <a:lnTo>
                      <a:pt x="41" y="3"/>
                    </a:lnTo>
                    <a:lnTo>
                      <a:pt x="42" y="3"/>
                    </a:lnTo>
                    <a:lnTo>
                      <a:pt x="44" y="4"/>
                    </a:lnTo>
                    <a:lnTo>
                      <a:pt x="45" y="4"/>
                    </a:lnTo>
                    <a:lnTo>
                      <a:pt x="47" y="5"/>
                    </a:lnTo>
                    <a:lnTo>
                      <a:pt x="48" y="5"/>
                    </a:lnTo>
                    <a:lnTo>
                      <a:pt x="50" y="6"/>
                    </a:lnTo>
                    <a:lnTo>
                      <a:pt x="52" y="7"/>
                    </a:lnTo>
                    <a:lnTo>
                      <a:pt x="53" y="7"/>
                    </a:lnTo>
                    <a:lnTo>
                      <a:pt x="54" y="8"/>
                    </a:lnTo>
                    <a:lnTo>
                      <a:pt x="72" y="8"/>
                    </a:lnTo>
                    <a:lnTo>
                      <a:pt x="72" y="7"/>
                    </a:lnTo>
                    <a:lnTo>
                      <a:pt x="73" y="7"/>
                    </a:lnTo>
                    <a:lnTo>
                      <a:pt x="73" y="6"/>
                    </a:lnTo>
                    <a:lnTo>
                      <a:pt x="73" y="5"/>
                    </a:lnTo>
                    <a:lnTo>
                      <a:pt x="72" y="5"/>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44" name="Freeform 186"/>
              <p:cNvSpPr>
                <a:spLocks/>
              </p:cNvSpPr>
              <p:nvPr/>
            </p:nvSpPr>
            <p:spPr bwMode="auto">
              <a:xfrm>
                <a:off x="4354" y="2666"/>
                <a:ext cx="193" cy="10"/>
              </a:xfrm>
              <a:custGeom>
                <a:avLst/>
                <a:gdLst>
                  <a:gd name="T0" fmla="*/ 58 w 193"/>
                  <a:gd name="T1" fmla="*/ 10 h 10"/>
                  <a:gd name="T2" fmla="*/ 66 w 193"/>
                  <a:gd name="T3" fmla="*/ 7 h 10"/>
                  <a:gd name="T4" fmla="*/ 77 w 193"/>
                  <a:gd name="T5" fmla="*/ 5 h 10"/>
                  <a:gd name="T6" fmla="*/ 88 w 193"/>
                  <a:gd name="T7" fmla="*/ 3 h 10"/>
                  <a:gd name="T8" fmla="*/ 98 w 193"/>
                  <a:gd name="T9" fmla="*/ 3 h 10"/>
                  <a:gd name="T10" fmla="*/ 108 w 193"/>
                  <a:gd name="T11" fmla="*/ 4 h 10"/>
                  <a:gd name="T12" fmla="*/ 117 w 193"/>
                  <a:gd name="T13" fmla="*/ 4 h 10"/>
                  <a:gd name="T14" fmla="*/ 125 w 193"/>
                  <a:gd name="T15" fmla="*/ 6 h 10"/>
                  <a:gd name="T16" fmla="*/ 131 w 193"/>
                  <a:gd name="T17" fmla="*/ 7 h 10"/>
                  <a:gd name="T18" fmla="*/ 136 w 193"/>
                  <a:gd name="T19" fmla="*/ 8 h 10"/>
                  <a:gd name="T20" fmla="*/ 140 w 193"/>
                  <a:gd name="T21" fmla="*/ 9 h 10"/>
                  <a:gd name="T22" fmla="*/ 140 w 193"/>
                  <a:gd name="T23" fmla="*/ 10 h 10"/>
                  <a:gd name="T24" fmla="*/ 141 w 193"/>
                  <a:gd name="T25" fmla="*/ 10 h 10"/>
                  <a:gd name="T26" fmla="*/ 141 w 193"/>
                  <a:gd name="T27" fmla="*/ 10 h 10"/>
                  <a:gd name="T28" fmla="*/ 191 w 193"/>
                  <a:gd name="T29" fmla="*/ 10 h 10"/>
                  <a:gd name="T30" fmla="*/ 192 w 193"/>
                  <a:gd name="T31" fmla="*/ 10 h 10"/>
                  <a:gd name="T32" fmla="*/ 192 w 193"/>
                  <a:gd name="T33" fmla="*/ 9 h 10"/>
                  <a:gd name="T34" fmla="*/ 193 w 193"/>
                  <a:gd name="T35" fmla="*/ 9 h 10"/>
                  <a:gd name="T36" fmla="*/ 193 w 193"/>
                  <a:gd name="T37" fmla="*/ 9 h 10"/>
                  <a:gd name="T38" fmla="*/ 193 w 193"/>
                  <a:gd name="T39" fmla="*/ 8 h 10"/>
                  <a:gd name="T40" fmla="*/ 193 w 193"/>
                  <a:gd name="T41" fmla="*/ 8 h 10"/>
                  <a:gd name="T42" fmla="*/ 193 w 193"/>
                  <a:gd name="T43" fmla="*/ 7 h 10"/>
                  <a:gd name="T44" fmla="*/ 192 w 193"/>
                  <a:gd name="T45" fmla="*/ 7 h 10"/>
                  <a:gd name="T46" fmla="*/ 192 w 193"/>
                  <a:gd name="T47" fmla="*/ 7 h 10"/>
                  <a:gd name="T48" fmla="*/ 191 w 193"/>
                  <a:gd name="T49" fmla="*/ 7 h 10"/>
                  <a:gd name="T50" fmla="*/ 141 w 193"/>
                  <a:gd name="T51" fmla="*/ 7 h 10"/>
                  <a:gd name="T52" fmla="*/ 138 w 193"/>
                  <a:gd name="T53" fmla="*/ 6 h 10"/>
                  <a:gd name="T54" fmla="*/ 134 w 193"/>
                  <a:gd name="T55" fmla="*/ 5 h 10"/>
                  <a:gd name="T56" fmla="*/ 128 w 193"/>
                  <a:gd name="T57" fmla="*/ 3 h 10"/>
                  <a:gd name="T58" fmla="*/ 120 w 193"/>
                  <a:gd name="T59" fmla="*/ 2 h 10"/>
                  <a:gd name="T60" fmla="*/ 111 w 193"/>
                  <a:gd name="T61" fmla="*/ 1 h 10"/>
                  <a:gd name="T62" fmla="*/ 102 w 193"/>
                  <a:gd name="T63" fmla="*/ 0 h 10"/>
                  <a:gd name="T64" fmla="*/ 91 w 193"/>
                  <a:gd name="T65" fmla="*/ 0 h 10"/>
                  <a:gd name="T66" fmla="*/ 80 w 193"/>
                  <a:gd name="T67" fmla="*/ 1 h 10"/>
                  <a:gd name="T68" fmla="*/ 69 w 193"/>
                  <a:gd name="T69" fmla="*/ 3 h 10"/>
                  <a:gd name="T70" fmla="*/ 57 w 193"/>
                  <a:gd name="T71" fmla="*/ 7 h 10"/>
                  <a:gd name="T72" fmla="*/ 2 w 193"/>
                  <a:gd name="T73" fmla="*/ 7 h 10"/>
                  <a:gd name="T74" fmla="*/ 1 w 193"/>
                  <a:gd name="T75" fmla="*/ 7 h 10"/>
                  <a:gd name="T76" fmla="*/ 1 w 193"/>
                  <a:gd name="T77" fmla="*/ 7 h 10"/>
                  <a:gd name="T78" fmla="*/ 1 w 193"/>
                  <a:gd name="T79" fmla="*/ 7 h 10"/>
                  <a:gd name="T80" fmla="*/ 0 w 193"/>
                  <a:gd name="T81" fmla="*/ 8 h 10"/>
                  <a:gd name="T82" fmla="*/ 0 w 193"/>
                  <a:gd name="T83" fmla="*/ 8 h 10"/>
                  <a:gd name="T84" fmla="*/ 0 w 193"/>
                  <a:gd name="T85" fmla="*/ 9 h 10"/>
                  <a:gd name="T86" fmla="*/ 1 w 193"/>
                  <a:gd name="T87" fmla="*/ 9 h 10"/>
                  <a:gd name="T88" fmla="*/ 1 w 193"/>
                  <a:gd name="T89" fmla="*/ 9 h 10"/>
                  <a:gd name="T90" fmla="*/ 1 w 193"/>
                  <a:gd name="T91" fmla="*/ 10 h 10"/>
                  <a:gd name="T92" fmla="*/ 2 w 193"/>
                  <a:gd name="T93" fmla="*/ 10 h 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3"/>
                  <a:gd name="T142" fmla="*/ 0 h 10"/>
                  <a:gd name="T143" fmla="*/ 193 w 193"/>
                  <a:gd name="T144" fmla="*/ 10 h 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3" h="10">
                    <a:moveTo>
                      <a:pt x="2" y="10"/>
                    </a:moveTo>
                    <a:lnTo>
                      <a:pt x="58" y="10"/>
                    </a:lnTo>
                    <a:lnTo>
                      <a:pt x="62" y="8"/>
                    </a:lnTo>
                    <a:lnTo>
                      <a:pt x="66" y="7"/>
                    </a:lnTo>
                    <a:lnTo>
                      <a:pt x="70" y="6"/>
                    </a:lnTo>
                    <a:lnTo>
                      <a:pt x="73" y="5"/>
                    </a:lnTo>
                    <a:lnTo>
                      <a:pt x="77" y="5"/>
                    </a:lnTo>
                    <a:lnTo>
                      <a:pt x="81" y="4"/>
                    </a:lnTo>
                    <a:lnTo>
                      <a:pt x="84" y="4"/>
                    </a:lnTo>
                    <a:lnTo>
                      <a:pt x="88" y="3"/>
                    </a:lnTo>
                    <a:lnTo>
                      <a:pt x="91" y="3"/>
                    </a:lnTo>
                    <a:lnTo>
                      <a:pt x="95" y="3"/>
                    </a:lnTo>
                    <a:lnTo>
                      <a:pt x="98" y="3"/>
                    </a:lnTo>
                    <a:lnTo>
                      <a:pt x="102" y="3"/>
                    </a:lnTo>
                    <a:lnTo>
                      <a:pt x="105" y="3"/>
                    </a:lnTo>
                    <a:lnTo>
                      <a:pt x="108" y="4"/>
                    </a:lnTo>
                    <a:lnTo>
                      <a:pt x="111" y="4"/>
                    </a:lnTo>
                    <a:lnTo>
                      <a:pt x="114" y="4"/>
                    </a:lnTo>
                    <a:lnTo>
                      <a:pt x="117" y="4"/>
                    </a:lnTo>
                    <a:lnTo>
                      <a:pt x="120" y="5"/>
                    </a:lnTo>
                    <a:lnTo>
                      <a:pt x="122" y="5"/>
                    </a:lnTo>
                    <a:lnTo>
                      <a:pt x="125" y="6"/>
                    </a:lnTo>
                    <a:lnTo>
                      <a:pt x="127" y="6"/>
                    </a:lnTo>
                    <a:lnTo>
                      <a:pt x="129" y="7"/>
                    </a:lnTo>
                    <a:lnTo>
                      <a:pt x="131" y="7"/>
                    </a:lnTo>
                    <a:lnTo>
                      <a:pt x="133" y="7"/>
                    </a:lnTo>
                    <a:lnTo>
                      <a:pt x="134" y="8"/>
                    </a:lnTo>
                    <a:lnTo>
                      <a:pt x="136" y="8"/>
                    </a:lnTo>
                    <a:lnTo>
                      <a:pt x="137" y="9"/>
                    </a:lnTo>
                    <a:lnTo>
                      <a:pt x="138" y="9"/>
                    </a:lnTo>
                    <a:lnTo>
                      <a:pt x="140" y="9"/>
                    </a:lnTo>
                    <a:lnTo>
                      <a:pt x="140" y="10"/>
                    </a:lnTo>
                    <a:lnTo>
                      <a:pt x="141" y="10"/>
                    </a:lnTo>
                    <a:lnTo>
                      <a:pt x="191" y="10"/>
                    </a:lnTo>
                    <a:lnTo>
                      <a:pt x="192" y="10"/>
                    </a:lnTo>
                    <a:lnTo>
                      <a:pt x="192" y="9"/>
                    </a:lnTo>
                    <a:lnTo>
                      <a:pt x="193" y="9"/>
                    </a:lnTo>
                    <a:lnTo>
                      <a:pt x="193" y="8"/>
                    </a:lnTo>
                    <a:lnTo>
                      <a:pt x="193" y="7"/>
                    </a:lnTo>
                    <a:lnTo>
                      <a:pt x="192" y="7"/>
                    </a:lnTo>
                    <a:lnTo>
                      <a:pt x="191" y="7"/>
                    </a:lnTo>
                    <a:lnTo>
                      <a:pt x="141" y="7"/>
                    </a:lnTo>
                    <a:lnTo>
                      <a:pt x="139" y="6"/>
                    </a:lnTo>
                    <a:lnTo>
                      <a:pt x="138" y="6"/>
                    </a:lnTo>
                    <a:lnTo>
                      <a:pt x="137" y="5"/>
                    </a:lnTo>
                    <a:lnTo>
                      <a:pt x="135" y="5"/>
                    </a:lnTo>
                    <a:lnTo>
                      <a:pt x="134" y="5"/>
                    </a:lnTo>
                    <a:lnTo>
                      <a:pt x="132" y="4"/>
                    </a:lnTo>
                    <a:lnTo>
                      <a:pt x="130" y="4"/>
                    </a:lnTo>
                    <a:lnTo>
                      <a:pt x="128" y="3"/>
                    </a:lnTo>
                    <a:lnTo>
                      <a:pt x="125" y="3"/>
                    </a:lnTo>
                    <a:lnTo>
                      <a:pt x="123" y="2"/>
                    </a:lnTo>
                    <a:lnTo>
                      <a:pt x="120" y="2"/>
                    </a:lnTo>
                    <a:lnTo>
                      <a:pt x="117" y="2"/>
                    </a:lnTo>
                    <a:lnTo>
                      <a:pt x="114" y="1"/>
                    </a:lnTo>
                    <a:lnTo>
                      <a:pt x="111" y="1"/>
                    </a:lnTo>
                    <a:lnTo>
                      <a:pt x="108" y="1"/>
                    </a:lnTo>
                    <a:lnTo>
                      <a:pt x="105" y="0"/>
                    </a:lnTo>
                    <a:lnTo>
                      <a:pt x="102" y="0"/>
                    </a:lnTo>
                    <a:lnTo>
                      <a:pt x="98" y="0"/>
                    </a:lnTo>
                    <a:lnTo>
                      <a:pt x="95" y="0"/>
                    </a:lnTo>
                    <a:lnTo>
                      <a:pt x="91" y="0"/>
                    </a:lnTo>
                    <a:lnTo>
                      <a:pt x="88" y="0"/>
                    </a:lnTo>
                    <a:lnTo>
                      <a:pt x="84" y="1"/>
                    </a:lnTo>
                    <a:lnTo>
                      <a:pt x="80" y="1"/>
                    </a:lnTo>
                    <a:lnTo>
                      <a:pt x="76" y="2"/>
                    </a:lnTo>
                    <a:lnTo>
                      <a:pt x="73" y="3"/>
                    </a:lnTo>
                    <a:lnTo>
                      <a:pt x="69" y="3"/>
                    </a:lnTo>
                    <a:lnTo>
                      <a:pt x="65" y="4"/>
                    </a:lnTo>
                    <a:lnTo>
                      <a:pt x="61" y="5"/>
                    </a:lnTo>
                    <a:lnTo>
                      <a:pt x="57" y="7"/>
                    </a:lnTo>
                    <a:lnTo>
                      <a:pt x="58" y="7"/>
                    </a:lnTo>
                    <a:lnTo>
                      <a:pt x="2" y="7"/>
                    </a:lnTo>
                    <a:lnTo>
                      <a:pt x="1" y="7"/>
                    </a:lnTo>
                    <a:lnTo>
                      <a:pt x="0" y="7"/>
                    </a:lnTo>
                    <a:lnTo>
                      <a:pt x="0" y="8"/>
                    </a:lnTo>
                    <a:lnTo>
                      <a:pt x="0" y="9"/>
                    </a:lnTo>
                    <a:lnTo>
                      <a:pt x="1" y="9"/>
                    </a:lnTo>
                    <a:lnTo>
                      <a:pt x="1" y="10"/>
                    </a:lnTo>
                    <a:lnTo>
                      <a:pt x="2" y="1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45" name="Freeform 187"/>
              <p:cNvSpPr>
                <a:spLocks/>
              </p:cNvSpPr>
              <p:nvPr/>
            </p:nvSpPr>
            <p:spPr bwMode="auto">
              <a:xfrm>
                <a:off x="4420" y="2684"/>
                <a:ext cx="66" cy="14"/>
              </a:xfrm>
              <a:custGeom>
                <a:avLst/>
                <a:gdLst>
                  <a:gd name="T0" fmla="*/ 51 w 66"/>
                  <a:gd name="T1" fmla="*/ 14 h 14"/>
                  <a:gd name="T2" fmla="*/ 55 w 66"/>
                  <a:gd name="T3" fmla="*/ 12 h 14"/>
                  <a:gd name="T4" fmla="*/ 59 w 66"/>
                  <a:gd name="T5" fmla="*/ 11 h 14"/>
                  <a:gd name="T6" fmla="*/ 60 w 66"/>
                  <a:gd name="T7" fmla="*/ 10 h 14"/>
                  <a:gd name="T8" fmla="*/ 62 w 66"/>
                  <a:gd name="T9" fmla="*/ 9 h 14"/>
                  <a:gd name="T10" fmla="*/ 63 w 66"/>
                  <a:gd name="T11" fmla="*/ 7 h 14"/>
                  <a:gd name="T12" fmla="*/ 64 w 66"/>
                  <a:gd name="T13" fmla="*/ 6 h 14"/>
                  <a:gd name="T14" fmla="*/ 65 w 66"/>
                  <a:gd name="T15" fmla="*/ 5 h 14"/>
                  <a:gd name="T16" fmla="*/ 66 w 66"/>
                  <a:gd name="T17" fmla="*/ 3 h 14"/>
                  <a:gd name="T18" fmla="*/ 66 w 66"/>
                  <a:gd name="T19" fmla="*/ 2 h 14"/>
                  <a:gd name="T20" fmla="*/ 66 w 66"/>
                  <a:gd name="T21" fmla="*/ 1 h 14"/>
                  <a:gd name="T22" fmla="*/ 65 w 66"/>
                  <a:gd name="T23" fmla="*/ 1 h 14"/>
                  <a:gd name="T24" fmla="*/ 65 w 66"/>
                  <a:gd name="T25" fmla="*/ 0 h 14"/>
                  <a:gd name="T26" fmla="*/ 64 w 66"/>
                  <a:gd name="T27" fmla="*/ 0 h 14"/>
                  <a:gd name="T28" fmla="*/ 64 w 66"/>
                  <a:gd name="T29" fmla="*/ 0 h 14"/>
                  <a:gd name="T30" fmla="*/ 63 w 66"/>
                  <a:gd name="T31" fmla="*/ 1 h 14"/>
                  <a:gd name="T32" fmla="*/ 63 w 66"/>
                  <a:gd name="T33" fmla="*/ 1 h 14"/>
                  <a:gd name="T34" fmla="*/ 63 w 66"/>
                  <a:gd name="T35" fmla="*/ 2 h 14"/>
                  <a:gd name="T36" fmla="*/ 62 w 66"/>
                  <a:gd name="T37" fmla="*/ 4 h 14"/>
                  <a:gd name="T38" fmla="*/ 61 w 66"/>
                  <a:gd name="T39" fmla="*/ 6 h 14"/>
                  <a:gd name="T40" fmla="*/ 58 w 66"/>
                  <a:gd name="T41" fmla="*/ 8 h 14"/>
                  <a:gd name="T42" fmla="*/ 54 w 66"/>
                  <a:gd name="T43" fmla="*/ 9 h 14"/>
                  <a:gd name="T44" fmla="*/ 50 w 66"/>
                  <a:gd name="T45" fmla="*/ 11 h 14"/>
                  <a:gd name="T46" fmla="*/ 45 w 66"/>
                  <a:gd name="T47" fmla="*/ 12 h 14"/>
                  <a:gd name="T48" fmla="*/ 39 w 66"/>
                  <a:gd name="T49" fmla="*/ 13 h 14"/>
                  <a:gd name="T50" fmla="*/ 33 w 66"/>
                  <a:gd name="T51" fmla="*/ 13 h 14"/>
                  <a:gd name="T52" fmla="*/ 28 w 66"/>
                  <a:gd name="T53" fmla="*/ 13 h 14"/>
                  <a:gd name="T54" fmla="*/ 24 w 66"/>
                  <a:gd name="T55" fmla="*/ 12 h 14"/>
                  <a:gd name="T56" fmla="*/ 20 w 66"/>
                  <a:gd name="T57" fmla="*/ 12 h 14"/>
                  <a:gd name="T58" fmla="*/ 16 w 66"/>
                  <a:gd name="T59" fmla="*/ 11 h 14"/>
                  <a:gd name="T60" fmla="*/ 12 w 66"/>
                  <a:gd name="T61" fmla="*/ 10 h 14"/>
                  <a:gd name="T62" fmla="*/ 9 w 66"/>
                  <a:gd name="T63" fmla="*/ 9 h 14"/>
                  <a:gd name="T64" fmla="*/ 6 w 66"/>
                  <a:gd name="T65" fmla="*/ 7 h 14"/>
                  <a:gd name="T66" fmla="*/ 4 w 66"/>
                  <a:gd name="T67" fmla="*/ 5 h 14"/>
                  <a:gd name="T68" fmla="*/ 4 w 66"/>
                  <a:gd name="T69" fmla="*/ 4 h 14"/>
                  <a:gd name="T70" fmla="*/ 3 w 66"/>
                  <a:gd name="T71" fmla="*/ 3 h 14"/>
                  <a:gd name="T72" fmla="*/ 3 w 66"/>
                  <a:gd name="T73" fmla="*/ 3 h 14"/>
                  <a:gd name="T74" fmla="*/ 3 w 66"/>
                  <a:gd name="T75" fmla="*/ 2 h 14"/>
                  <a:gd name="T76" fmla="*/ 2 w 66"/>
                  <a:gd name="T77" fmla="*/ 1 h 14"/>
                  <a:gd name="T78" fmla="*/ 2 w 66"/>
                  <a:gd name="T79" fmla="*/ 1 h 14"/>
                  <a:gd name="T80" fmla="*/ 2 w 66"/>
                  <a:gd name="T81" fmla="*/ 0 h 14"/>
                  <a:gd name="T82" fmla="*/ 1 w 66"/>
                  <a:gd name="T83" fmla="*/ 0 h 14"/>
                  <a:gd name="T84" fmla="*/ 1 w 66"/>
                  <a:gd name="T85" fmla="*/ 0 h 14"/>
                  <a:gd name="T86" fmla="*/ 0 w 66"/>
                  <a:gd name="T87" fmla="*/ 1 h 14"/>
                  <a:gd name="T88" fmla="*/ 0 w 66"/>
                  <a:gd name="T89" fmla="*/ 1 h 14"/>
                  <a:gd name="T90" fmla="*/ 0 w 66"/>
                  <a:gd name="T91" fmla="*/ 2 h 14"/>
                  <a:gd name="T92" fmla="*/ 0 w 66"/>
                  <a:gd name="T93" fmla="*/ 3 h 14"/>
                  <a:gd name="T94" fmla="*/ 0 w 66"/>
                  <a:gd name="T95" fmla="*/ 5 h 14"/>
                  <a:gd name="T96" fmla="*/ 1 w 66"/>
                  <a:gd name="T97" fmla="*/ 6 h 14"/>
                  <a:gd name="T98" fmla="*/ 2 w 66"/>
                  <a:gd name="T99" fmla="*/ 7 h 14"/>
                  <a:gd name="T100" fmla="*/ 4 w 66"/>
                  <a:gd name="T101" fmla="*/ 9 h 14"/>
                  <a:gd name="T102" fmla="*/ 5 w 66"/>
                  <a:gd name="T103" fmla="*/ 10 h 14"/>
                  <a:gd name="T104" fmla="*/ 7 w 66"/>
                  <a:gd name="T105" fmla="*/ 11 h 14"/>
                  <a:gd name="T106" fmla="*/ 8 w 66"/>
                  <a:gd name="T107" fmla="*/ 11 h 14"/>
                  <a:gd name="T108" fmla="*/ 12 w 66"/>
                  <a:gd name="T109" fmla="*/ 13 h 14"/>
                  <a:gd name="T110" fmla="*/ 17 w 66"/>
                  <a:gd name="T111" fmla="*/ 14 h 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6"/>
                  <a:gd name="T169" fmla="*/ 0 h 14"/>
                  <a:gd name="T170" fmla="*/ 66 w 66"/>
                  <a:gd name="T171" fmla="*/ 14 h 1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6" h="14">
                    <a:moveTo>
                      <a:pt x="17" y="14"/>
                    </a:moveTo>
                    <a:lnTo>
                      <a:pt x="49" y="14"/>
                    </a:lnTo>
                    <a:lnTo>
                      <a:pt x="50" y="14"/>
                    </a:lnTo>
                    <a:lnTo>
                      <a:pt x="51" y="14"/>
                    </a:lnTo>
                    <a:lnTo>
                      <a:pt x="52" y="13"/>
                    </a:lnTo>
                    <a:lnTo>
                      <a:pt x="53" y="13"/>
                    </a:lnTo>
                    <a:lnTo>
                      <a:pt x="54" y="13"/>
                    </a:lnTo>
                    <a:lnTo>
                      <a:pt x="55" y="12"/>
                    </a:lnTo>
                    <a:lnTo>
                      <a:pt x="56" y="12"/>
                    </a:lnTo>
                    <a:lnTo>
                      <a:pt x="57" y="11"/>
                    </a:lnTo>
                    <a:lnTo>
                      <a:pt x="58" y="11"/>
                    </a:lnTo>
                    <a:lnTo>
                      <a:pt x="59" y="11"/>
                    </a:lnTo>
                    <a:lnTo>
                      <a:pt x="59" y="10"/>
                    </a:lnTo>
                    <a:lnTo>
                      <a:pt x="60" y="10"/>
                    </a:lnTo>
                    <a:lnTo>
                      <a:pt x="61" y="9"/>
                    </a:lnTo>
                    <a:lnTo>
                      <a:pt x="62" y="9"/>
                    </a:lnTo>
                    <a:lnTo>
                      <a:pt x="62" y="8"/>
                    </a:lnTo>
                    <a:lnTo>
                      <a:pt x="63" y="8"/>
                    </a:lnTo>
                    <a:lnTo>
                      <a:pt x="63" y="7"/>
                    </a:lnTo>
                    <a:lnTo>
                      <a:pt x="64" y="7"/>
                    </a:lnTo>
                    <a:lnTo>
                      <a:pt x="64" y="6"/>
                    </a:lnTo>
                    <a:lnTo>
                      <a:pt x="65" y="5"/>
                    </a:lnTo>
                    <a:lnTo>
                      <a:pt x="65" y="4"/>
                    </a:lnTo>
                    <a:lnTo>
                      <a:pt x="66" y="3"/>
                    </a:lnTo>
                    <a:lnTo>
                      <a:pt x="66" y="2"/>
                    </a:lnTo>
                    <a:lnTo>
                      <a:pt x="66" y="1"/>
                    </a:lnTo>
                    <a:lnTo>
                      <a:pt x="65" y="1"/>
                    </a:lnTo>
                    <a:lnTo>
                      <a:pt x="65" y="0"/>
                    </a:lnTo>
                    <a:lnTo>
                      <a:pt x="64" y="0"/>
                    </a:lnTo>
                    <a:lnTo>
                      <a:pt x="63" y="0"/>
                    </a:lnTo>
                    <a:lnTo>
                      <a:pt x="63" y="1"/>
                    </a:lnTo>
                    <a:lnTo>
                      <a:pt x="63" y="2"/>
                    </a:lnTo>
                    <a:lnTo>
                      <a:pt x="63" y="3"/>
                    </a:lnTo>
                    <a:lnTo>
                      <a:pt x="62" y="4"/>
                    </a:lnTo>
                    <a:lnTo>
                      <a:pt x="62" y="5"/>
                    </a:lnTo>
                    <a:lnTo>
                      <a:pt x="61" y="5"/>
                    </a:lnTo>
                    <a:lnTo>
                      <a:pt x="61" y="6"/>
                    </a:lnTo>
                    <a:lnTo>
                      <a:pt x="60" y="6"/>
                    </a:lnTo>
                    <a:lnTo>
                      <a:pt x="59" y="7"/>
                    </a:lnTo>
                    <a:lnTo>
                      <a:pt x="58" y="8"/>
                    </a:lnTo>
                    <a:lnTo>
                      <a:pt x="57" y="8"/>
                    </a:lnTo>
                    <a:lnTo>
                      <a:pt x="56" y="8"/>
                    </a:lnTo>
                    <a:lnTo>
                      <a:pt x="55" y="9"/>
                    </a:lnTo>
                    <a:lnTo>
                      <a:pt x="54" y="9"/>
                    </a:lnTo>
                    <a:lnTo>
                      <a:pt x="53" y="10"/>
                    </a:lnTo>
                    <a:lnTo>
                      <a:pt x="52" y="10"/>
                    </a:lnTo>
                    <a:lnTo>
                      <a:pt x="51" y="10"/>
                    </a:lnTo>
                    <a:lnTo>
                      <a:pt x="50" y="11"/>
                    </a:lnTo>
                    <a:lnTo>
                      <a:pt x="49" y="11"/>
                    </a:lnTo>
                    <a:lnTo>
                      <a:pt x="48" y="11"/>
                    </a:lnTo>
                    <a:lnTo>
                      <a:pt x="46" y="12"/>
                    </a:lnTo>
                    <a:lnTo>
                      <a:pt x="45" y="12"/>
                    </a:lnTo>
                    <a:lnTo>
                      <a:pt x="44" y="12"/>
                    </a:lnTo>
                    <a:lnTo>
                      <a:pt x="42" y="12"/>
                    </a:lnTo>
                    <a:lnTo>
                      <a:pt x="41" y="13"/>
                    </a:lnTo>
                    <a:lnTo>
                      <a:pt x="39" y="13"/>
                    </a:lnTo>
                    <a:lnTo>
                      <a:pt x="38" y="13"/>
                    </a:lnTo>
                    <a:lnTo>
                      <a:pt x="36" y="13"/>
                    </a:lnTo>
                    <a:lnTo>
                      <a:pt x="34" y="13"/>
                    </a:lnTo>
                    <a:lnTo>
                      <a:pt x="33" y="13"/>
                    </a:lnTo>
                    <a:lnTo>
                      <a:pt x="32" y="13"/>
                    </a:lnTo>
                    <a:lnTo>
                      <a:pt x="30" y="13"/>
                    </a:lnTo>
                    <a:lnTo>
                      <a:pt x="29" y="13"/>
                    </a:lnTo>
                    <a:lnTo>
                      <a:pt x="28" y="13"/>
                    </a:lnTo>
                    <a:lnTo>
                      <a:pt x="27" y="13"/>
                    </a:lnTo>
                    <a:lnTo>
                      <a:pt x="26" y="13"/>
                    </a:lnTo>
                    <a:lnTo>
                      <a:pt x="25" y="13"/>
                    </a:lnTo>
                    <a:lnTo>
                      <a:pt x="24" y="12"/>
                    </a:lnTo>
                    <a:lnTo>
                      <a:pt x="23" y="12"/>
                    </a:lnTo>
                    <a:lnTo>
                      <a:pt x="22" y="12"/>
                    </a:lnTo>
                    <a:lnTo>
                      <a:pt x="21" y="12"/>
                    </a:lnTo>
                    <a:lnTo>
                      <a:pt x="20" y="12"/>
                    </a:lnTo>
                    <a:lnTo>
                      <a:pt x="19" y="12"/>
                    </a:lnTo>
                    <a:lnTo>
                      <a:pt x="18" y="11"/>
                    </a:lnTo>
                    <a:lnTo>
                      <a:pt x="17" y="11"/>
                    </a:lnTo>
                    <a:lnTo>
                      <a:pt x="16" y="11"/>
                    </a:lnTo>
                    <a:lnTo>
                      <a:pt x="15" y="11"/>
                    </a:lnTo>
                    <a:lnTo>
                      <a:pt x="14" y="10"/>
                    </a:lnTo>
                    <a:lnTo>
                      <a:pt x="13" y="10"/>
                    </a:lnTo>
                    <a:lnTo>
                      <a:pt x="12" y="10"/>
                    </a:lnTo>
                    <a:lnTo>
                      <a:pt x="11" y="10"/>
                    </a:lnTo>
                    <a:lnTo>
                      <a:pt x="11" y="9"/>
                    </a:lnTo>
                    <a:lnTo>
                      <a:pt x="10" y="9"/>
                    </a:lnTo>
                    <a:lnTo>
                      <a:pt x="9" y="9"/>
                    </a:lnTo>
                    <a:lnTo>
                      <a:pt x="8" y="8"/>
                    </a:lnTo>
                    <a:lnTo>
                      <a:pt x="7" y="7"/>
                    </a:lnTo>
                    <a:lnTo>
                      <a:pt x="6" y="7"/>
                    </a:lnTo>
                    <a:lnTo>
                      <a:pt x="5" y="6"/>
                    </a:lnTo>
                    <a:lnTo>
                      <a:pt x="4" y="5"/>
                    </a:lnTo>
                    <a:lnTo>
                      <a:pt x="4" y="4"/>
                    </a:lnTo>
                    <a:lnTo>
                      <a:pt x="3" y="4"/>
                    </a:lnTo>
                    <a:lnTo>
                      <a:pt x="3" y="3"/>
                    </a:lnTo>
                    <a:lnTo>
                      <a:pt x="3" y="2"/>
                    </a:lnTo>
                    <a:lnTo>
                      <a:pt x="3" y="1"/>
                    </a:lnTo>
                    <a:lnTo>
                      <a:pt x="2" y="1"/>
                    </a:lnTo>
                    <a:lnTo>
                      <a:pt x="2" y="0"/>
                    </a:lnTo>
                    <a:lnTo>
                      <a:pt x="1" y="0"/>
                    </a:lnTo>
                    <a:lnTo>
                      <a:pt x="0" y="0"/>
                    </a:lnTo>
                    <a:lnTo>
                      <a:pt x="0" y="1"/>
                    </a:lnTo>
                    <a:lnTo>
                      <a:pt x="0" y="2"/>
                    </a:lnTo>
                    <a:lnTo>
                      <a:pt x="0" y="3"/>
                    </a:lnTo>
                    <a:lnTo>
                      <a:pt x="0" y="4"/>
                    </a:lnTo>
                    <a:lnTo>
                      <a:pt x="0" y="5"/>
                    </a:lnTo>
                    <a:lnTo>
                      <a:pt x="1" y="5"/>
                    </a:lnTo>
                    <a:lnTo>
                      <a:pt x="1" y="6"/>
                    </a:lnTo>
                    <a:lnTo>
                      <a:pt x="2" y="7"/>
                    </a:lnTo>
                    <a:lnTo>
                      <a:pt x="3" y="8"/>
                    </a:lnTo>
                    <a:lnTo>
                      <a:pt x="4" y="9"/>
                    </a:lnTo>
                    <a:lnTo>
                      <a:pt x="5" y="9"/>
                    </a:lnTo>
                    <a:lnTo>
                      <a:pt x="5" y="10"/>
                    </a:lnTo>
                    <a:lnTo>
                      <a:pt x="6" y="10"/>
                    </a:lnTo>
                    <a:lnTo>
                      <a:pt x="7" y="11"/>
                    </a:lnTo>
                    <a:lnTo>
                      <a:pt x="8" y="11"/>
                    </a:lnTo>
                    <a:lnTo>
                      <a:pt x="9" y="12"/>
                    </a:lnTo>
                    <a:lnTo>
                      <a:pt x="10" y="12"/>
                    </a:lnTo>
                    <a:lnTo>
                      <a:pt x="11" y="13"/>
                    </a:lnTo>
                    <a:lnTo>
                      <a:pt x="12" y="13"/>
                    </a:lnTo>
                    <a:lnTo>
                      <a:pt x="13" y="13"/>
                    </a:lnTo>
                    <a:lnTo>
                      <a:pt x="14" y="14"/>
                    </a:lnTo>
                    <a:lnTo>
                      <a:pt x="16" y="14"/>
                    </a:lnTo>
                    <a:lnTo>
                      <a:pt x="17" y="14"/>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46" name="Freeform 188"/>
              <p:cNvSpPr>
                <a:spLocks/>
              </p:cNvSpPr>
              <p:nvPr/>
            </p:nvSpPr>
            <p:spPr bwMode="auto">
              <a:xfrm>
                <a:off x="4358" y="2630"/>
                <a:ext cx="208" cy="66"/>
              </a:xfrm>
              <a:custGeom>
                <a:avLst/>
                <a:gdLst>
                  <a:gd name="T0" fmla="*/ 185 w 208"/>
                  <a:gd name="T1" fmla="*/ 7 h 66"/>
                  <a:gd name="T2" fmla="*/ 185 w 208"/>
                  <a:gd name="T3" fmla="*/ 7 h 66"/>
                  <a:gd name="T4" fmla="*/ 185 w 208"/>
                  <a:gd name="T5" fmla="*/ 7 h 66"/>
                  <a:gd name="T6" fmla="*/ 188 w 208"/>
                  <a:gd name="T7" fmla="*/ 16 h 66"/>
                  <a:gd name="T8" fmla="*/ 196 w 208"/>
                  <a:gd name="T9" fmla="*/ 46 h 66"/>
                  <a:gd name="T10" fmla="*/ 202 w 208"/>
                  <a:gd name="T11" fmla="*/ 64 h 66"/>
                  <a:gd name="T12" fmla="*/ 202 w 208"/>
                  <a:gd name="T13" fmla="*/ 64 h 66"/>
                  <a:gd name="T14" fmla="*/ 202 w 208"/>
                  <a:gd name="T15" fmla="*/ 65 h 66"/>
                  <a:gd name="T16" fmla="*/ 203 w 208"/>
                  <a:gd name="T17" fmla="*/ 66 h 66"/>
                  <a:gd name="T18" fmla="*/ 204 w 208"/>
                  <a:gd name="T19" fmla="*/ 66 h 66"/>
                  <a:gd name="T20" fmla="*/ 205 w 208"/>
                  <a:gd name="T21" fmla="*/ 66 h 66"/>
                  <a:gd name="T22" fmla="*/ 205 w 208"/>
                  <a:gd name="T23" fmla="*/ 66 h 66"/>
                  <a:gd name="T24" fmla="*/ 206 w 208"/>
                  <a:gd name="T25" fmla="*/ 66 h 66"/>
                  <a:gd name="T26" fmla="*/ 206 w 208"/>
                  <a:gd name="T27" fmla="*/ 66 h 66"/>
                  <a:gd name="T28" fmla="*/ 207 w 208"/>
                  <a:gd name="T29" fmla="*/ 66 h 66"/>
                  <a:gd name="T30" fmla="*/ 208 w 208"/>
                  <a:gd name="T31" fmla="*/ 65 h 66"/>
                  <a:gd name="T32" fmla="*/ 208 w 208"/>
                  <a:gd name="T33" fmla="*/ 64 h 66"/>
                  <a:gd name="T34" fmla="*/ 208 w 208"/>
                  <a:gd name="T35" fmla="*/ 63 h 66"/>
                  <a:gd name="T36" fmla="*/ 208 w 208"/>
                  <a:gd name="T37" fmla="*/ 63 h 66"/>
                  <a:gd name="T38" fmla="*/ 208 w 208"/>
                  <a:gd name="T39" fmla="*/ 62 h 66"/>
                  <a:gd name="T40" fmla="*/ 192 w 208"/>
                  <a:gd name="T41" fmla="*/ 5 h 66"/>
                  <a:gd name="T42" fmla="*/ 192 w 208"/>
                  <a:gd name="T43" fmla="*/ 4 h 66"/>
                  <a:gd name="T44" fmla="*/ 191 w 208"/>
                  <a:gd name="T45" fmla="*/ 4 h 66"/>
                  <a:gd name="T46" fmla="*/ 191 w 208"/>
                  <a:gd name="T47" fmla="*/ 3 h 66"/>
                  <a:gd name="T48" fmla="*/ 190 w 208"/>
                  <a:gd name="T49" fmla="*/ 2 h 66"/>
                  <a:gd name="T50" fmla="*/ 189 w 208"/>
                  <a:gd name="T51" fmla="*/ 1 h 66"/>
                  <a:gd name="T52" fmla="*/ 189 w 208"/>
                  <a:gd name="T53" fmla="*/ 1 h 66"/>
                  <a:gd name="T54" fmla="*/ 188 w 208"/>
                  <a:gd name="T55" fmla="*/ 1 h 66"/>
                  <a:gd name="T56" fmla="*/ 187 w 208"/>
                  <a:gd name="T57" fmla="*/ 0 h 66"/>
                  <a:gd name="T58" fmla="*/ 186 w 208"/>
                  <a:gd name="T59" fmla="*/ 0 h 66"/>
                  <a:gd name="T60" fmla="*/ 185 w 208"/>
                  <a:gd name="T61" fmla="*/ 0 h 66"/>
                  <a:gd name="T62" fmla="*/ 3 w 208"/>
                  <a:gd name="T63" fmla="*/ 0 h 66"/>
                  <a:gd name="T64" fmla="*/ 3 w 208"/>
                  <a:gd name="T65" fmla="*/ 0 h 66"/>
                  <a:gd name="T66" fmla="*/ 2 w 208"/>
                  <a:gd name="T67" fmla="*/ 0 h 66"/>
                  <a:gd name="T68" fmla="*/ 1 w 208"/>
                  <a:gd name="T69" fmla="*/ 1 h 66"/>
                  <a:gd name="T70" fmla="*/ 0 w 208"/>
                  <a:gd name="T71" fmla="*/ 1 h 66"/>
                  <a:gd name="T72" fmla="*/ 0 w 208"/>
                  <a:gd name="T73" fmla="*/ 2 h 66"/>
                  <a:gd name="T74" fmla="*/ 0 w 208"/>
                  <a:gd name="T75" fmla="*/ 3 h 66"/>
                  <a:gd name="T76" fmla="*/ 0 w 208"/>
                  <a:gd name="T77" fmla="*/ 3 h 66"/>
                  <a:gd name="T78" fmla="*/ 0 w 208"/>
                  <a:gd name="T79" fmla="*/ 4 h 66"/>
                  <a:gd name="T80" fmla="*/ 0 w 208"/>
                  <a:gd name="T81" fmla="*/ 4 h 66"/>
                  <a:gd name="T82" fmla="*/ 0 w 208"/>
                  <a:gd name="T83" fmla="*/ 5 h 66"/>
                  <a:gd name="T84" fmla="*/ 1 w 208"/>
                  <a:gd name="T85" fmla="*/ 6 h 66"/>
                  <a:gd name="T86" fmla="*/ 2 w 208"/>
                  <a:gd name="T87" fmla="*/ 6 h 66"/>
                  <a:gd name="T88" fmla="*/ 2 w 208"/>
                  <a:gd name="T89" fmla="*/ 7 h 66"/>
                  <a:gd name="T90" fmla="*/ 3 w 208"/>
                  <a:gd name="T91" fmla="*/ 7 h 6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08"/>
                  <a:gd name="T139" fmla="*/ 0 h 66"/>
                  <a:gd name="T140" fmla="*/ 208 w 208"/>
                  <a:gd name="T141" fmla="*/ 66 h 6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08" h="66">
                    <a:moveTo>
                      <a:pt x="3" y="7"/>
                    </a:moveTo>
                    <a:lnTo>
                      <a:pt x="185" y="7"/>
                    </a:lnTo>
                    <a:lnTo>
                      <a:pt x="185" y="8"/>
                    </a:lnTo>
                    <a:lnTo>
                      <a:pt x="186" y="10"/>
                    </a:lnTo>
                    <a:lnTo>
                      <a:pt x="188" y="16"/>
                    </a:lnTo>
                    <a:lnTo>
                      <a:pt x="190" y="25"/>
                    </a:lnTo>
                    <a:lnTo>
                      <a:pt x="193" y="36"/>
                    </a:lnTo>
                    <a:lnTo>
                      <a:pt x="196" y="46"/>
                    </a:lnTo>
                    <a:lnTo>
                      <a:pt x="199" y="55"/>
                    </a:lnTo>
                    <a:lnTo>
                      <a:pt x="201" y="62"/>
                    </a:lnTo>
                    <a:lnTo>
                      <a:pt x="202" y="64"/>
                    </a:lnTo>
                    <a:lnTo>
                      <a:pt x="202" y="65"/>
                    </a:lnTo>
                    <a:lnTo>
                      <a:pt x="203" y="66"/>
                    </a:lnTo>
                    <a:lnTo>
                      <a:pt x="204" y="66"/>
                    </a:lnTo>
                    <a:lnTo>
                      <a:pt x="205" y="66"/>
                    </a:lnTo>
                    <a:lnTo>
                      <a:pt x="206" y="66"/>
                    </a:lnTo>
                    <a:lnTo>
                      <a:pt x="207" y="66"/>
                    </a:lnTo>
                    <a:lnTo>
                      <a:pt x="207" y="65"/>
                    </a:lnTo>
                    <a:lnTo>
                      <a:pt x="208" y="65"/>
                    </a:lnTo>
                    <a:lnTo>
                      <a:pt x="208" y="64"/>
                    </a:lnTo>
                    <a:lnTo>
                      <a:pt x="208" y="63"/>
                    </a:lnTo>
                    <a:lnTo>
                      <a:pt x="208" y="62"/>
                    </a:lnTo>
                    <a:lnTo>
                      <a:pt x="192" y="5"/>
                    </a:lnTo>
                    <a:lnTo>
                      <a:pt x="192" y="4"/>
                    </a:lnTo>
                    <a:lnTo>
                      <a:pt x="191" y="4"/>
                    </a:lnTo>
                    <a:lnTo>
                      <a:pt x="191" y="3"/>
                    </a:lnTo>
                    <a:lnTo>
                      <a:pt x="190" y="3"/>
                    </a:lnTo>
                    <a:lnTo>
                      <a:pt x="190" y="2"/>
                    </a:lnTo>
                    <a:lnTo>
                      <a:pt x="189" y="1"/>
                    </a:lnTo>
                    <a:lnTo>
                      <a:pt x="188" y="1"/>
                    </a:lnTo>
                    <a:lnTo>
                      <a:pt x="188" y="0"/>
                    </a:lnTo>
                    <a:lnTo>
                      <a:pt x="187" y="0"/>
                    </a:lnTo>
                    <a:lnTo>
                      <a:pt x="186" y="0"/>
                    </a:lnTo>
                    <a:lnTo>
                      <a:pt x="185" y="0"/>
                    </a:lnTo>
                    <a:lnTo>
                      <a:pt x="3" y="0"/>
                    </a:lnTo>
                    <a:lnTo>
                      <a:pt x="2" y="0"/>
                    </a:lnTo>
                    <a:lnTo>
                      <a:pt x="1" y="0"/>
                    </a:lnTo>
                    <a:lnTo>
                      <a:pt x="1" y="1"/>
                    </a:lnTo>
                    <a:lnTo>
                      <a:pt x="0" y="1"/>
                    </a:lnTo>
                    <a:lnTo>
                      <a:pt x="0" y="2"/>
                    </a:lnTo>
                    <a:lnTo>
                      <a:pt x="0" y="3"/>
                    </a:lnTo>
                    <a:lnTo>
                      <a:pt x="0" y="4"/>
                    </a:lnTo>
                    <a:lnTo>
                      <a:pt x="0" y="5"/>
                    </a:lnTo>
                    <a:lnTo>
                      <a:pt x="1" y="6"/>
                    </a:lnTo>
                    <a:lnTo>
                      <a:pt x="2" y="6"/>
                    </a:lnTo>
                    <a:lnTo>
                      <a:pt x="2" y="7"/>
                    </a:lnTo>
                    <a:lnTo>
                      <a:pt x="3" y="7"/>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47" name="Freeform 189"/>
              <p:cNvSpPr>
                <a:spLocks/>
              </p:cNvSpPr>
              <p:nvPr/>
            </p:nvSpPr>
            <p:spPr bwMode="auto">
              <a:xfrm>
                <a:off x="4334" y="2636"/>
                <a:ext cx="232" cy="78"/>
              </a:xfrm>
              <a:custGeom>
                <a:avLst/>
                <a:gdLst>
                  <a:gd name="T0" fmla="*/ 228 w 232"/>
                  <a:gd name="T1" fmla="*/ 66 h 78"/>
                  <a:gd name="T2" fmla="*/ 228 w 232"/>
                  <a:gd name="T3" fmla="*/ 66 h 78"/>
                  <a:gd name="T4" fmla="*/ 227 w 232"/>
                  <a:gd name="T5" fmla="*/ 67 h 78"/>
                  <a:gd name="T6" fmla="*/ 226 w 232"/>
                  <a:gd name="T7" fmla="*/ 67 h 78"/>
                  <a:gd name="T8" fmla="*/ 226 w 232"/>
                  <a:gd name="T9" fmla="*/ 68 h 78"/>
                  <a:gd name="T10" fmla="*/ 225 w 232"/>
                  <a:gd name="T11" fmla="*/ 69 h 78"/>
                  <a:gd name="T12" fmla="*/ 225 w 232"/>
                  <a:gd name="T13" fmla="*/ 70 h 78"/>
                  <a:gd name="T14" fmla="*/ 7 w 232"/>
                  <a:gd name="T15" fmla="*/ 70 h 78"/>
                  <a:gd name="T16" fmla="*/ 7 w 232"/>
                  <a:gd name="T17" fmla="*/ 67 h 78"/>
                  <a:gd name="T18" fmla="*/ 7 w 232"/>
                  <a:gd name="T19" fmla="*/ 64 h 78"/>
                  <a:gd name="T20" fmla="*/ 9 w 232"/>
                  <a:gd name="T21" fmla="*/ 56 h 78"/>
                  <a:gd name="T22" fmla="*/ 16 w 232"/>
                  <a:gd name="T23" fmla="*/ 32 h 78"/>
                  <a:gd name="T24" fmla="*/ 24 w 232"/>
                  <a:gd name="T25" fmla="*/ 5 h 78"/>
                  <a:gd name="T26" fmla="*/ 24 w 232"/>
                  <a:gd name="T27" fmla="*/ 4 h 78"/>
                  <a:gd name="T28" fmla="*/ 24 w 232"/>
                  <a:gd name="T29" fmla="*/ 4 h 78"/>
                  <a:gd name="T30" fmla="*/ 24 w 232"/>
                  <a:gd name="T31" fmla="*/ 3 h 78"/>
                  <a:gd name="T32" fmla="*/ 24 w 232"/>
                  <a:gd name="T33" fmla="*/ 2 h 78"/>
                  <a:gd name="T34" fmla="*/ 23 w 232"/>
                  <a:gd name="T35" fmla="*/ 1 h 78"/>
                  <a:gd name="T36" fmla="*/ 23 w 232"/>
                  <a:gd name="T37" fmla="*/ 1 h 78"/>
                  <a:gd name="T38" fmla="*/ 22 w 232"/>
                  <a:gd name="T39" fmla="*/ 1 h 78"/>
                  <a:gd name="T40" fmla="*/ 21 w 232"/>
                  <a:gd name="T41" fmla="*/ 0 h 78"/>
                  <a:gd name="T42" fmla="*/ 21 w 232"/>
                  <a:gd name="T43" fmla="*/ 0 h 78"/>
                  <a:gd name="T44" fmla="*/ 20 w 232"/>
                  <a:gd name="T45" fmla="*/ 1 h 78"/>
                  <a:gd name="T46" fmla="*/ 19 w 232"/>
                  <a:gd name="T47" fmla="*/ 1 h 78"/>
                  <a:gd name="T48" fmla="*/ 18 w 232"/>
                  <a:gd name="T49" fmla="*/ 2 h 78"/>
                  <a:gd name="T50" fmla="*/ 18 w 232"/>
                  <a:gd name="T51" fmla="*/ 2 h 78"/>
                  <a:gd name="T52" fmla="*/ 18 w 232"/>
                  <a:gd name="T53" fmla="*/ 3 h 78"/>
                  <a:gd name="T54" fmla="*/ 4 w 232"/>
                  <a:gd name="T55" fmla="*/ 48 h 78"/>
                  <a:gd name="T56" fmla="*/ 0 w 232"/>
                  <a:gd name="T57" fmla="*/ 62 h 78"/>
                  <a:gd name="T58" fmla="*/ 0 w 232"/>
                  <a:gd name="T59" fmla="*/ 63 h 78"/>
                  <a:gd name="T60" fmla="*/ 0 w 232"/>
                  <a:gd name="T61" fmla="*/ 63 h 78"/>
                  <a:gd name="T62" fmla="*/ 0 w 232"/>
                  <a:gd name="T63" fmla="*/ 63 h 78"/>
                  <a:gd name="T64" fmla="*/ 0 w 232"/>
                  <a:gd name="T65" fmla="*/ 63 h 78"/>
                  <a:gd name="T66" fmla="*/ 0 w 232"/>
                  <a:gd name="T67" fmla="*/ 74 h 78"/>
                  <a:gd name="T68" fmla="*/ 0 w 232"/>
                  <a:gd name="T69" fmla="*/ 74 h 78"/>
                  <a:gd name="T70" fmla="*/ 0 w 232"/>
                  <a:gd name="T71" fmla="*/ 75 h 78"/>
                  <a:gd name="T72" fmla="*/ 1 w 232"/>
                  <a:gd name="T73" fmla="*/ 76 h 78"/>
                  <a:gd name="T74" fmla="*/ 1 w 232"/>
                  <a:gd name="T75" fmla="*/ 76 h 78"/>
                  <a:gd name="T76" fmla="*/ 2 w 232"/>
                  <a:gd name="T77" fmla="*/ 77 h 78"/>
                  <a:gd name="T78" fmla="*/ 2 w 232"/>
                  <a:gd name="T79" fmla="*/ 77 h 78"/>
                  <a:gd name="T80" fmla="*/ 3 w 232"/>
                  <a:gd name="T81" fmla="*/ 77 h 78"/>
                  <a:gd name="T82" fmla="*/ 3 w 232"/>
                  <a:gd name="T83" fmla="*/ 78 h 78"/>
                  <a:gd name="T84" fmla="*/ 4 w 232"/>
                  <a:gd name="T85" fmla="*/ 78 h 78"/>
                  <a:gd name="T86" fmla="*/ 5 w 232"/>
                  <a:gd name="T87" fmla="*/ 78 h 78"/>
                  <a:gd name="T88" fmla="*/ 228 w 232"/>
                  <a:gd name="T89" fmla="*/ 78 h 78"/>
                  <a:gd name="T90" fmla="*/ 229 w 232"/>
                  <a:gd name="T91" fmla="*/ 78 h 78"/>
                  <a:gd name="T92" fmla="*/ 229 w 232"/>
                  <a:gd name="T93" fmla="*/ 78 h 78"/>
                  <a:gd name="T94" fmla="*/ 230 w 232"/>
                  <a:gd name="T95" fmla="*/ 77 h 78"/>
                  <a:gd name="T96" fmla="*/ 231 w 232"/>
                  <a:gd name="T97" fmla="*/ 77 h 78"/>
                  <a:gd name="T98" fmla="*/ 231 w 232"/>
                  <a:gd name="T99" fmla="*/ 76 h 78"/>
                  <a:gd name="T100" fmla="*/ 231 w 232"/>
                  <a:gd name="T101" fmla="*/ 76 h 78"/>
                  <a:gd name="T102" fmla="*/ 232 w 232"/>
                  <a:gd name="T103" fmla="*/ 75 h 78"/>
                  <a:gd name="T104" fmla="*/ 232 w 232"/>
                  <a:gd name="T105" fmla="*/ 75 h 78"/>
                  <a:gd name="T106" fmla="*/ 232 w 232"/>
                  <a:gd name="T107" fmla="*/ 74 h 78"/>
                  <a:gd name="T108" fmla="*/ 232 w 232"/>
                  <a:gd name="T109" fmla="*/ 73 h 78"/>
                  <a:gd name="T110" fmla="*/ 232 w 232"/>
                  <a:gd name="T111" fmla="*/ 69 h 78"/>
                  <a:gd name="T112" fmla="*/ 232 w 232"/>
                  <a:gd name="T113" fmla="*/ 69 h 78"/>
                  <a:gd name="T114" fmla="*/ 232 w 232"/>
                  <a:gd name="T115" fmla="*/ 68 h 78"/>
                  <a:gd name="T116" fmla="*/ 231 w 232"/>
                  <a:gd name="T117" fmla="*/ 67 h 78"/>
                  <a:gd name="T118" fmla="*/ 230 w 232"/>
                  <a:gd name="T119" fmla="*/ 66 h 78"/>
                  <a:gd name="T120" fmla="*/ 229 w 232"/>
                  <a:gd name="T121" fmla="*/ 66 h 78"/>
                  <a:gd name="T122" fmla="*/ 229 w 232"/>
                  <a:gd name="T123" fmla="*/ 66 h 7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2"/>
                  <a:gd name="T187" fmla="*/ 0 h 78"/>
                  <a:gd name="T188" fmla="*/ 232 w 232"/>
                  <a:gd name="T189" fmla="*/ 78 h 7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2" h="78">
                    <a:moveTo>
                      <a:pt x="229" y="66"/>
                    </a:moveTo>
                    <a:lnTo>
                      <a:pt x="229" y="66"/>
                    </a:lnTo>
                    <a:lnTo>
                      <a:pt x="228" y="66"/>
                    </a:lnTo>
                    <a:lnTo>
                      <a:pt x="227" y="66"/>
                    </a:lnTo>
                    <a:lnTo>
                      <a:pt x="227" y="67"/>
                    </a:lnTo>
                    <a:lnTo>
                      <a:pt x="226" y="67"/>
                    </a:lnTo>
                    <a:lnTo>
                      <a:pt x="226" y="68"/>
                    </a:lnTo>
                    <a:lnTo>
                      <a:pt x="225" y="69"/>
                    </a:lnTo>
                    <a:lnTo>
                      <a:pt x="225" y="70"/>
                    </a:lnTo>
                    <a:lnTo>
                      <a:pt x="225" y="71"/>
                    </a:lnTo>
                    <a:lnTo>
                      <a:pt x="7" y="71"/>
                    </a:lnTo>
                    <a:lnTo>
                      <a:pt x="7" y="70"/>
                    </a:lnTo>
                    <a:lnTo>
                      <a:pt x="7" y="69"/>
                    </a:lnTo>
                    <a:lnTo>
                      <a:pt x="7" y="68"/>
                    </a:lnTo>
                    <a:lnTo>
                      <a:pt x="7" y="67"/>
                    </a:lnTo>
                    <a:lnTo>
                      <a:pt x="7" y="66"/>
                    </a:lnTo>
                    <a:lnTo>
                      <a:pt x="7" y="65"/>
                    </a:lnTo>
                    <a:lnTo>
                      <a:pt x="7" y="64"/>
                    </a:lnTo>
                    <a:lnTo>
                      <a:pt x="8" y="61"/>
                    </a:lnTo>
                    <a:lnTo>
                      <a:pt x="9" y="56"/>
                    </a:lnTo>
                    <a:lnTo>
                      <a:pt x="11" y="49"/>
                    </a:lnTo>
                    <a:lnTo>
                      <a:pt x="14" y="41"/>
                    </a:lnTo>
                    <a:lnTo>
                      <a:pt x="16" y="32"/>
                    </a:lnTo>
                    <a:lnTo>
                      <a:pt x="19" y="23"/>
                    </a:lnTo>
                    <a:lnTo>
                      <a:pt x="22" y="14"/>
                    </a:lnTo>
                    <a:lnTo>
                      <a:pt x="24" y="5"/>
                    </a:lnTo>
                    <a:lnTo>
                      <a:pt x="24" y="4"/>
                    </a:lnTo>
                    <a:lnTo>
                      <a:pt x="24" y="3"/>
                    </a:lnTo>
                    <a:lnTo>
                      <a:pt x="24" y="2"/>
                    </a:lnTo>
                    <a:lnTo>
                      <a:pt x="23" y="1"/>
                    </a:lnTo>
                    <a:lnTo>
                      <a:pt x="22" y="1"/>
                    </a:lnTo>
                    <a:lnTo>
                      <a:pt x="22" y="0"/>
                    </a:lnTo>
                    <a:lnTo>
                      <a:pt x="21" y="0"/>
                    </a:lnTo>
                    <a:lnTo>
                      <a:pt x="20" y="0"/>
                    </a:lnTo>
                    <a:lnTo>
                      <a:pt x="20" y="1"/>
                    </a:lnTo>
                    <a:lnTo>
                      <a:pt x="19" y="1"/>
                    </a:lnTo>
                    <a:lnTo>
                      <a:pt x="18" y="1"/>
                    </a:lnTo>
                    <a:lnTo>
                      <a:pt x="18" y="2"/>
                    </a:lnTo>
                    <a:lnTo>
                      <a:pt x="18" y="3"/>
                    </a:lnTo>
                    <a:lnTo>
                      <a:pt x="12" y="22"/>
                    </a:lnTo>
                    <a:lnTo>
                      <a:pt x="8" y="37"/>
                    </a:lnTo>
                    <a:lnTo>
                      <a:pt x="4" y="48"/>
                    </a:lnTo>
                    <a:lnTo>
                      <a:pt x="2" y="55"/>
                    </a:lnTo>
                    <a:lnTo>
                      <a:pt x="1" y="59"/>
                    </a:lnTo>
                    <a:lnTo>
                      <a:pt x="0" y="62"/>
                    </a:lnTo>
                    <a:lnTo>
                      <a:pt x="0" y="63"/>
                    </a:lnTo>
                    <a:lnTo>
                      <a:pt x="0" y="73"/>
                    </a:lnTo>
                    <a:lnTo>
                      <a:pt x="0" y="74"/>
                    </a:lnTo>
                    <a:lnTo>
                      <a:pt x="0" y="75"/>
                    </a:lnTo>
                    <a:lnTo>
                      <a:pt x="1" y="75"/>
                    </a:lnTo>
                    <a:lnTo>
                      <a:pt x="1" y="76"/>
                    </a:lnTo>
                    <a:lnTo>
                      <a:pt x="1" y="77"/>
                    </a:lnTo>
                    <a:lnTo>
                      <a:pt x="2" y="77"/>
                    </a:lnTo>
                    <a:lnTo>
                      <a:pt x="3" y="77"/>
                    </a:lnTo>
                    <a:lnTo>
                      <a:pt x="3" y="78"/>
                    </a:lnTo>
                    <a:lnTo>
                      <a:pt x="4" y="78"/>
                    </a:lnTo>
                    <a:lnTo>
                      <a:pt x="5" y="78"/>
                    </a:lnTo>
                    <a:lnTo>
                      <a:pt x="228" y="78"/>
                    </a:lnTo>
                    <a:lnTo>
                      <a:pt x="229" y="78"/>
                    </a:lnTo>
                    <a:lnTo>
                      <a:pt x="230" y="77"/>
                    </a:lnTo>
                    <a:lnTo>
                      <a:pt x="231" y="77"/>
                    </a:lnTo>
                    <a:lnTo>
                      <a:pt x="231" y="76"/>
                    </a:lnTo>
                    <a:lnTo>
                      <a:pt x="232" y="76"/>
                    </a:lnTo>
                    <a:lnTo>
                      <a:pt x="232" y="75"/>
                    </a:lnTo>
                    <a:lnTo>
                      <a:pt x="232" y="74"/>
                    </a:lnTo>
                    <a:lnTo>
                      <a:pt x="232" y="73"/>
                    </a:lnTo>
                    <a:lnTo>
                      <a:pt x="232" y="70"/>
                    </a:lnTo>
                    <a:lnTo>
                      <a:pt x="232" y="69"/>
                    </a:lnTo>
                    <a:lnTo>
                      <a:pt x="232" y="68"/>
                    </a:lnTo>
                    <a:lnTo>
                      <a:pt x="231" y="67"/>
                    </a:lnTo>
                    <a:lnTo>
                      <a:pt x="230" y="67"/>
                    </a:lnTo>
                    <a:lnTo>
                      <a:pt x="230" y="66"/>
                    </a:lnTo>
                    <a:lnTo>
                      <a:pt x="229" y="66"/>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48" name="Freeform 190"/>
              <p:cNvSpPr>
                <a:spLocks/>
              </p:cNvSpPr>
              <p:nvPr/>
            </p:nvSpPr>
            <p:spPr bwMode="auto">
              <a:xfrm>
                <a:off x="4345" y="2698"/>
                <a:ext cx="212" cy="3"/>
              </a:xfrm>
              <a:custGeom>
                <a:avLst/>
                <a:gdLst>
                  <a:gd name="T0" fmla="*/ 210 w 212"/>
                  <a:gd name="T1" fmla="*/ 3 h 3"/>
                  <a:gd name="T2" fmla="*/ 211 w 212"/>
                  <a:gd name="T3" fmla="*/ 3 h 3"/>
                  <a:gd name="T4" fmla="*/ 211 w 212"/>
                  <a:gd name="T5" fmla="*/ 3 h 3"/>
                  <a:gd name="T6" fmla="*/ 211 w 212"/>
                  <a:gd name="T7" fmla="*/ 3 h 3"/>
                  <a:gd name="T8" fmla="*/ 211 w 212"/>
                  <a:gd name="T9" fmla="*/ 3 h 3"/>
                  <a:gd name="T10" fmla="*/ 212 w 212"/>
                  <a:gd name="T11" fmla="*/ 3 h 3"/>
                  <a:gd name="T12" fmla="*/ 212 w 212"/>
                  <a:gd name="T13" fmla="*/ 2 h 3"/>
                  <a:gd name="T14" fmla="*/ 212 w 212"/>
                  <a:gd name="T15" fmla="*/ 2 h 3"/>
                  <a:gd name="T16" fmla="*/ 212 w 212"/>
                  <a:gd name="T17" fmla="*/ 2 h 3"/>
                  <a:gd name="T18" fmla="*/ 212 w 212"/>
                  <a:gd name="T19" fmla="*/ 1 h 3"/>
                  <a:gd name="T20" fmla="*/ 212 w 212"/>
                  <a:gd name="T21" fmla="*/ 1 h 3"/>
                  <a:gd name="T22" fmla="*/ 212 w 212"/>
                  <a:gd name="T23" fmla="*/ 1 h 3"/>
                  <a:gd name="T24" fmla="*/ 211 w 212"/>
                  <a:gd name="T25" fmla="*/ 1 h 3"/>
                  <a:gd name="T26" fmla="*/ 211 w 212"/>
                  <a:gd name="T27" fmla="*/ 1 h 3"/>
                  <a:gd name="T28" fmla="*/ 211 w 212"/>
                  <a:gd name="T29" fmla="*/ 0 h 3"/>
                  <a:gd name="T30" fmla="*/ 211 w 212"/>
                  <a:gd name="T31" fmla="*/ 0 h 3"/>
                  <a:gd name="T32" fmla="*/ 210 w 212"/>
                  <a:gd name="T33" fmla="*/ 0 h 3"/>
                  <a:gd name="T34" fmla="*/ 2 w 212"/>
                  <a:gd name="T35" fmla="*/ 0 h 3"/>
                  <a:gd name="T36" fmla="*/ 1 w 212"/>
                  <a:gd name="T37" fmla="*/ 0 h 3"/>
                  <a:gd name="T38" fmla="*/ 1 w 212"/>
                  <a:gd name="T39" fmla="*/ 0 h 3"/>
                  <a:gd name="T40" fmla="*/ 1 w 212"/>
                  <a:gd name="T41" fmla="*/ 1 h 3"/>
                  <a:gd name="T42" fmla="*/ 1 w 212"/>
                  <a:gd name="T43" fmla="*/ 1 h 3"/>
                  <a:gd name="T44" fmla="*/ 0 w 212"/>
                  <a:gd name="T45" fmla="*/ 1 h 3"/>
                  <a:gd name="T46" fmla="*/ 0 w 212"/>
                  <a:gd name="T47" fmla="*/ 1 h 3"/>
                  <a:gd name="T48" fmla="*/ 0 w 212"/>
                  <a:gd name="T49" fmla="*/ 2 h 3"/>
                  <a:gd name="T50" fmla="*/ 0 w 212"/>
                  <a:gd name="T51" fmla="*/ 2 h 3"/>
                  <a:gd name="T52" fmla="*/ 0 w 212"/>
                  <a:gd name="T53" fmla="*/ 2 h 3"/>
                  <a:gd name="T54" fmla="*/ 0 w 212"/>
                  <a:gd name="T55" fmla="*/ 2 h 3"/>
                  <a:gd name="T56" fmla="*/ 1 w 212"/>
                  <a:gd name="T57" fmla="*/ 3 h 3"/>
                  <a:gd name="T58" fmla="*/ 1 w 212"/>
                  <a:gd name="T59" fmla="*/ 3 h 3"/>
                  <a:gd name="T60" fmla="*/ 1 w 212"/>
                  <a:gd name="T61" fmla="*/ 3 h 3"/>
                  <a:gd name="T62" fmla="*/ 1 w 212"/>
                  <a:gd name="T63" fmla="*/ 3 h 3"/>
                  <a:gd name="T64" fmla="*/ 2 w 2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2"/>
                  <a:gd name="T100" fmla="*/ 0 h 3"/>
                  <a:gd name="T101" fmla="*/ 212 w 2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2" h="3">
                    <a:moveTo>
                      <a:pt x="2" y="3"/>
                    </a:moveTo>
                    <a:lnTo>
                      <a:pt x="210" y="3"/>
                    </a:lnTo>
                    <a:lnTo>
                      <a:pt x="211" y="3"/>
                    </a:lnTo>
                    <a:lnTo>
                      <a:pt x="212" y="3"/>
                    </a:lnTo>
                    <a:lnTo>
                      <a:pt x="212" y="2"/>
                    </a:lnTo>
                    <a:lnTo>
                      <a:pt x="212" y="1"/>
                    </a:lnTo>
                    <a:lnTo>
                      <a:pt x="211" y="1"/>
                    </a:lnTo>
                    <a:lnTo>
                      <a:pt x="211" y="0"/>
                    </a:lnTo>
                    <a:lnTo>
                      <a:pt x="210"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49" name="Freeform 191"/>
              <p:cNvSpPr>
                <a:spLocks/>
              </p:cNvSpPr>
              <p:nvPr/>
            </p:nvSpPr>
            <p:spPr bwMode="auto">
              <a:xfrm>
                <a:off x="4349" y="2470"/>
                <a:ext cx="190" cy="143"/>
              </a:xfrm>
              <a:custGeom>
                <a:avLst/>
                <a:gdLst>
                  <a:gd name="T0" fmla="*/ 177 w 190"/>
                  <a:gd name="T1" fmla="*/ 142 h 143"/>
                  <a:gd name="T2" fmla="*/ 178 w 190"/>
                  <a:gd name="T3" fmla="*/ 142 h 143"/>
                  <a:gd name="T4" fmla="*/ 180 w 190"/>
                  <a:gd name="T5" fmla="*/ 142 h 143"/>
                  <a:gd name="T6" fmla="*/ 182 w 190"/>
                  <a:gd name="T7" fmla="*/ 141 h 143"/>
                  <a:gd name="T8" fmla="*/ 183 w 190"/>
                  <a:gd name="T9" fmla="*/ 140 h 143"/>
                  <a:gd name="T10" fmla="*/ 185 w 190"/>
                  <a:gd name="T11" fmla="*/ 139 h 143"/>
                  <a:gd name="T12" fmla="*/ 186 w 190"/>
                  <a:gd name="T13" fmla="*/ 138 h 143"/>
                  <a:gd name="T14" fmla="*/ 188 w 190"/>
                  <a:gd name="T15" fmla="*/ 135 h 143"/>
                  <a:gd name="T16" fmla="*/ 190 w 190"/>
                  <a:gd name="T17" fmla="*/ 132 h 143"/>
                  <a:gd name="T18" fmla="*/ 190 w 190"/>
                  <a:gd name="T19" fmla="*/ 129 h 143"/>
                  <a:gd name="T20" fmla="*/ 190 w 190"/>
                  <a:gd name="T21" fmla="*/ 14 h 143"/>
                  <a:gd name="T22" fmla="*/ 190 w 190"/>
                  <a:gd name="T23" fmla="*/ 11 h 143"/>
                  <a:gd name="T24" fmla="*/ 188 w 190"/>
                  <a:gd name="T25" fmla="*/ 8 h 143"/>
                  <a:gd name="T26" fmla="*/ 186 w 190"/>
                  <a:gd name="T27" fmla="*/ 5 h 143"/>
                  <a:gd name="T28" fmla="*/ 185 w 190"/>
                  <a:gd name="T29" fmla="*/ 4 h 143"/>
                  <a:gd name="T30" fmla="*/ 182 w 190"/>
                  <a:gd name="T31" fmla="*/ 2 h 143"/>
                  <a:gd name="T32" fmla="*/ 179 w 190"/>
                  <a:gd name="T33" fmla="*/ 1 h 143"/>
                  <a:gd name="T34" fmla="*/ 177 w 190"/>
                  <a:gd name="T35" fmla="*/ 1 h 143"/>
                  <a:gd name="T36" fmla="*/ 175 w 190"/>
                  <a:gd name="T37" fmla="*/ 0 h 143"/>
                  <a:gd name="T38" fmla="*/ 12 w 190"/>
                  <a:gd name="T39" fmla="*/ 1 h 143"/>
                  <a:gd name="T40" fmla="*/ 9 w 190"/>
                  <a:gd name="T41" fmla="*/ 2 h 143"/>
                  <a:gd name="T42" fmla="*/ 6 w 190"/>
                  <a:gd name="T43" fmla="*/ 4 h 143"/>
                  <a:gd name="T44" fmla="*/ 3 w 190"/>
                  <a:gd name="T45" fmla="*/ 6 h 143"/>
                  <a:gd name="T46" fmla="*/ 1 w 190"/>
                  <a:gd name="T47" fmla="*/ 9 h 143"/>
                  <a:gd name="T48" fmla="*/ 0 w 190"/>
                  <a:gd name="T49" fmla="*/ 12 h 143"/>
                  <a:gd name="T50" fmla="*/ 0 w 190"/>
                  <a:gd name="T51" fmla="*/ 129 h 143"/>
                  <a:gd name="T52" fmla="*/ 0 w 190"/>
                  <a:gd name="T53" fmla="*/ 130 h 143"/>
                  <a:gd name="T54" fmla="*/ 1 w 190"/>
                  <a:gd name="T55" fmla="*/ 133 h 143"/>
                  <a:gd name="T56" fmla="*/ 3 w 190"/>
                  <a:gd name="T57" fmla="*/ 136 h 143"/>
                  <a:gd name="T58" fmla="*/ 4 w 190"/>
                  <a:gd name="T59" fmla="*/ 138 h 143"/>
                  <a:gd name="T60" fmla="*/ 5 w 190"/>
                  <a:gd name="T61" fmla="*/ 139 h 143"/>
                  <a:gd name="T62" fmla="*/ 7 w 190"/>
                  <a:gd name="T63" fmla="*/ 140 h 143"/>
                  <a:gd name="T64" fmla="*/ 8 w 190"/>
                  <a:gd name="T65" fmla="*/ 141 h 143"/>
                  <a:gd name="T66" fmla="*/ 10 w 190"/>
                  <a:gd name="T67" fmla="*/ 142 h 143"/>
                  <a:gd name="T68" fmla="*/ 12 w 190"/>
                  <a:gd name="T69" fmla="*/ 142 h 143"/>
                  <a:gd name="T70" fmla="*/ 14 w 190"/>
                  <a:gd name="T71" fmla="*/ 142 h 143"/>
                  <a:gd name="T72" fmla="*/ 96 w 190"/>
                  <a:gd name="T73" fmla="*/ 136 h 143"/>
                  <a:gd name="T74" fmla="*/ 13 w 190"/>
                  <a:gd name="T75" fmla="*/ 135 h 143"/>
                  <a:gd name="T76" fmla="*/ 11 w 190"/>
                  <a:gd name="T77" fmla="*/ 135 h 143"/>
                  <a:gd name="T78" fmla="*/ 10 w 190"/>
                  <a:gd name="T79" fmla="*/ 134 h 143"/>
                  <a:gd name="T80" fmla="*/ 8 w 190"/>
                  <a:gd name="T81" fmla="*/ 132 h 143"/>
                  <a:gd name="T82" fmla="*/ 8 w 190"/>
                  <a:gd name="T83" fmla="*/ 131 h 143"/>
                  <a:gd name="T84" fmla="*/ 7 w 190"/>
                  <a:gd name="T85" fmla="*/ 129 h 143"/>
                  <a:gd name="T86" fmla="*/ 7 w 190"/>
                  <a:gd name="T87" fmla="*/ 14 h 143"/>
                  <a:gd name="T88" fmla="*/ 7 w 190"/>
                  <a:gd name="T89" fmla="*/ 13 h 143"/>
                  <a:gd name="T90" fmla="*/ 8 w 190"/>
                  <a:gd name="T91" fmla="*/ 11 h 143"/>
                  <a:gd name="T92" fmla="*/ 9 w 190"/>
                  <a:gd name="T93" fmla="*/ 10 h 143"/>
                  <a:gd name="T94" fmla="*/ 11 w 190"/>
                  <a:gd name="T95" fmla="*/ 9 h 143"/>
                  <a:gd name="T96" fmla="*/ 12 w 190"/>
                  <a:gd name="T97" fmla="*/ 8 h 143"/>
                  <a:gd name="T98" fmla="*/ 14 w 190"/>
                  <a:gd name="T99" fmla="*/ 7 h 143"/>
                  <a:gd name="T100" fmla="*/ 177 w 190"/>
                  <a:gd name="T101" fmla="*/ 7 h 143"/>
                  <a:gd name="T102" fmla="*/ 179 w 190"/>
                  <a:gd name="T103" fmla="*/ 8 h 143"/>
                  <a:gd name="T104" fmla="*/ 180 w 190"/>
                  <a:gd name="T105" fmla="*/ 9 h 143"/>
                  <a:gd name="T106" fmla="*/ 182 w 190"/>
                  <a:gd name="T107" fmla="*/ 10 h 143"/>
                  <a:gd name="T108" fmla="*/ 182 w 190"/>
                  <a:gd name="T109" fmla="*/ 12 h 143"/>
                  <a:gd name="T110" fmla="*/ 183 w 190"/>
                  <a:gd name="T111" fmla="*/ 13 h 143"/>
                  <a:gd name="T112" fmla="*/ 183 w 190"/>
                  <a:gd name="T113" fmla="*/ 128 h 143"/>
                  <a:gd name="T114" fmla="*/ 183 w 190"/>
                  <a:gd name="T115" fmla="*/ 130 h 143"/>
                  <a:gd name="T116" fmla="*/ 182 w 190"/>
                  <a:gd name="T117" fmla="*/ 132 h 143"/>
                  <a:gd name="T118" fmla="*/ 181 w 190"/>
                  <a:gd name="T119" fmla="*/ 133 h 143"/>
                  <a:gd name="T120" fmla="*/ 180 w 190"/>
                  <a:gd name="T121" fmla="*/ 134 h 143"/>
                  <a:gd name="T122" fmla="*/ 178 w 190"/>
                  <a:gd name="T123" fmla="*/ 135 h 143"/>
                  <a:gd name="T124" fmla="*/ 176 w 190"/>
                  <a:gd name="T125" fmla="*/ 135 h 14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90"/>
                  <a:gd name="T190" fmla="*/ 0 h 143"/>
                  <a:gd name="T191" fmla="*/ 190 w 190"/>
                  <a:gd name="T192" fmla="*/ 143 h 14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90" h="143">
                    <a:moveTo>
                      <a:pt x="96" y="143"/>
                    </a:moveTo>
                    <a:lnTo>
                      <a:pt x="175" y="143"/>
                    </a:lnTo>
                    <a:lnTo>
                      <a:pt x="176" y="143"/>
                    </a:lnTo>
                    <a:lnTo>
                      <a:pt x="176" y="142"/>
                    </a:lnTo>
                    <a:lnTo>
                      <a:pt x="177" y="142"/>
                    </a:lnTo>
                    <a:lnTo>
                      <a:pt x="178" y="142"/>
                    </a:lnTo>
                    <a:lnTo>
                      <a:pt x="179" y="142"/>
                    </a:lnTo>
                    <a:lnTo>
                      <a:pt x="180" y="142"/>
                    </a:lnTo>
                    <a:lnTo>
                      <a:pt x="181" y="142"/>
                    </a:lnTo>
                    <a:lnTo>
                      <a:pt x="181" y="141"/>
                    </a:lnTo>
                    <a:lnTo>
                      <a:pt x="182" y="141"/>
                    </a:lnTo>
                    <a:lnTo>
                      <a:pt x="183" y="141"/>
                    </a:lnTo>
                    <a:lnTo>
                      <a:pt x="183" y="140"/>
                    </a:lnTo>
                    <a:lnTo>
                      <a:pt x="184" y="140"/>
                    </a:lnTo>
                    <a:lnTo>
                      <a:pt x="185" y="139"/>
                    </a:lnTo>
                    <a:lnTo>
                      <a:pt x="186" y="138"/>
                    </a:lnTo>
                    <a:lnTo>
                      <a:pt x="187" y="137"/>
                    </a:lnTo>
                    <a:lnTo>
                      <a:pt x="188" y="136"/>
                    </a:lnTo>
                    <a:lnTo>
                      <a:pt x="188" y="135"/>
                    </a:lnTo>
                    <a:lnTo>
                      <a:pt x="189" y="134"/>
                    </a:lnTo>
                    <a:lnTo>
                      <a:pt x="189" y="133"/>
                    </a:lnTo>
                    <a:lnTo>
                      <a:pt x="189" y="132"/>
                    </a:lnTo>
                    <a:lnTo>
                      <a:pt x="190" y="132"/>
                    </a:lnTo>
                    <a:lnTo>
                      <a:pt x="190" y="131"/>
                    </a:lnTo>
                    <a:lnTo>
                      <a:pt x="190" y="130"/>
                    </a:lnTo>
                    <a:lnTo>
                      <a:pt x="190" y="129"/>
                    </a:lnTo>
                    <a:lnTo>
                      <a:pt x="190" y="128"/>
                    </a:lnTo>
                    <a:lnTo>
                      <a:pt x="190" y="15"/>
                    </a:lnTo>
                    <a:lnTo>
                      <a:pt x="190" y="14"/>
                    </a:lnTo>
                    <a:lnTo>
                      <a:pt x="190" y="13"/>
                    </a:lnTo>
                    <a:lnTo>
                      <a:pt x="190" y="12"/>
                    </a:lnTo>
                    <a:lnTo>
                      <a:pt x="190" y="11"/>
                    </a:lnTo>
                    <a:lnTo>
                      <a:pt x="189" y="11"/>
                    </a:lnTo>
                    <a:lnTo>
                      <a:pt x="189" y="10"/>
                    </a:lnTo>
                    <a:lnTo>
                      <a:pt x="189" y="9"/>
                    </a:lnTo>
                    <a:lnTo>
                      <a:pt x="188" y="8"/>
                    </a:lnTo>
                    <a:lnTo>
                      <a:pt x="188" y="7"/>
                    </a:lnTo>
                    <a:lnTo>
                      <a:pt x="187" y="6"/>
                    </a:lnTo>
                    <a:lnTo>
                      <a:pt x="186" y="5"/>
                    </a:lnTo>
                    <a:lnTo>
                      <a:pt x="185" y="4"/>
                    </a:lnTo>
                    <a:lnTo>
                      <a:pt x="184" y="3"/>
                    </a:lnTo>
                    <a:lnTo>
                      <a:pt x="183" y="3"/>
                    </a:lnTo>
                    <a:lnTo>
                      <a:pt x="183" y="2"/>
                    </a:lnTo>
                    <a:lnTo>
                      <a:pt x="182" y="2"/>
                    </a:lnTo>
                    <a:lnTo>
                      <a:pt x="181" y="2"/>
                    </a:lnTo>
                    <a:lnTo>
                      <a:pt x="181" y="1"/>
                    </a:lnTo>
                    <a:lnTo>
                      <a:pt x="180" y="1"/>
                    </a:lnTo>
                    <a:lnTo>
                      <a:pt x="179" y="1"/>
                    </a:lnTo>
                    <a:lnTo>
                      <a:pt x="178" y="1"/>
                    </a:lnTo>
                    <a:lnTo>
                      <a:pt x="177" y="1"/>
                    </a:lnTo>
                    <a:lnTo>
                      <a:pt x="177" y="0"/>
                    </a:lnTo>
                    <a:lnTo>
                      <a:pt x="176" y="0"/>
                    </a:lnTo>
                    <a:lnTo>
                      <a:pt x="175" y="0"/>
                    </a:lnTo>
                    <a:lnTo>
                      <a:pt x="15" y="0"/>
                    </a:lnTo>
                    <a:lnTo>
                      <a:pt x="14" y="0"/>
                    </a:lnTo>
                    <a:lnTo>
                      <a:pt x="13" y="0"/>
                    </a:lnTo>
                    <a:lnTo>
                      <a:pt x="13" y="1"/>
                    </a:lnTo>
                    <a:lnTo>
                      <a:pt x="12" y="1"/>
                    </a:lnTo>
                    <a:lnTo>
                      <a:pt x="11" y="1"/>
                    </a:lnTo>
                    <a:lnTo>
                      <a:pt x="10" y="1"/>
                    </a:lnTo>
                    <a:lnTo>
                      <a:pt x="9" y="2"/>
                    </a:lnTo>
                    <a:lnTo>
                      <a:pt x="8" y="2"/>
                    </a:lnTo>
                    <a:lnTo>
                      <a:pt x="7" y="2"/>
                    </a:lnTo>
                    <a:lnTo>
                      <a:pt x="7" y="3"/>
                    </a:lnTo>
                    <a:lnTo>
                      <a:pt x="6" y="3"/>
                    </a:lnTo>
                    <a:lnTo>
                      <a:pt x="6" y="4"/>
                    </a:lnTo>
                    <a:lnTo>
                      <a:pt x="5" y="4"/>
                    </a:lnTo>
                    <a:lnTo>
                      <a:pt x="5" y="5"/>
                    </a:lnTo>
                    <a:lnTo>
                      <a:pt x="4" y="5"/>
                    </a:lnTo>
                    <a:lnTo>
                      <a:pt x="4" y="6"/>
                    </a:lnTo>
                    <a:lnTo>
                      <a:pt x="3" y="6"/>
                    </a:lnTo>
                    <a:lnTo>
                      <a:pt x="3" y="7"/>
                    </a:lnTo>
                    <a:lnTo>
                      <a:pt x="2" y="7"/>
                    </a:lnTo>
                    <a:lnTo>
                      <a:pt x="2" y="8"/>
                    </a:lnTo>
                    <a:lnTo>
                      <a:pt x="1" y="9"/>
                    </a:lnTo>
                    <a:lnTo>
                      <a:pt x="1" y="10"/>
                    </a:lnTo>
                    <a:lnTo>
                      <a:pt x="1" y="11"/>
                    </a:lnTo>
                    <a:lnTo>
                      <a:pt x="1" y="12"/>
                    </a:lnTo>
                    <a:lnTo>
                      <a:pt x="0" y="12"/>
                    </a:lnTo>
                    <a:lnTo>
                      <a:pt x="0" y="13"/>
                    </a:lnTo>
                    <a:lnTo>
                      <a:pt x="0" y="14"/>
                    </a:lnTo>
                    <a:lnTo>
                      <a:pt x="0" y="15"/>
                    </a:lnTo>
                    <a:lnTo>
                      <a:pt x="0" y="128"/>
                    </a:lnTo>
                    <a:lnTo>
                      <a:pt x="0" y="129"/>
                    </a:lnTo>
                    <a:lnTo>
                      <a:pt x="0" y="130"/>
                    </a:lnTo>
                    <a:lnTo>
                      <a:pt x="0" y="131"/>
                    </a:lnTo>
                    <a:lnTo>
                      <a:pt x="1" y="132"/>
                    </a:lnTo>
                    <a:lnTo>
                      <a:pt x="1" y="133"/>
                    </a:lnTo>
                    <a:lnTo>
                      <a:pt x="1" y="134"/>
                    </a:lnTo>
                    <a:lnTo>
                      <a:pt x="2" y="134"/>
                    </a:lnTo>
                    <a:lnTo>
                      <a:pt x="2" y="135"/>
                    </a:lnTo>
                    <a:lnTo>
                      <a:pt x="3" y="136"/>
                    </a:lnTo>
                    <a:lnTo>
                      <a:pt x="3" y="137"/>
                    </a:lnTo>
                    <a:lnTo>
                      <a:pt x="4" y="137"/>
                    </a:lnTo>
                    <a:lnTo>
                      <a:pt x="4" y="138"/>
                    </a:lnTo>
                    <a:lnTo>
                      <a:pt x="5" y="138"/>
                    </a:lnTo>
                    <a:lnTo>
                      <a:pt x="5" y="139"/>
                    </a:lnTo>
                    <a:lnTo>
                      <a:pt x="6" y="139"/>
                    </a:lnTo>
                    <a:lnTo>
                      <a:pt x="6" y="140"/>
                    </a:lnTo>
                    <a:lnTo>
                      <a:pt x="7" y="140"/>
                    </a:lnTo>
                    <a:lnTo>
                      <a:pt x="7" y="141"/>
                    </a:lnTo>
                    <a:lnTo>
                      <a:pt x="8" y="141"/>
                    </a:lnTo>
                    <a:lnTo>
                      <a:pt x="9" y="141"/>
                    </a:lnTo>
                    <a:lnTo>
                      <a:pt x="9" y="142"/>
                    </a:lnTo>
                    <a:lnTo>
                      <a:pt x="10" y="142"/>
                    </a:lnTo>
                    <a:lnTo>
                      <a:pt x="11" y="142"/>
                    </a:lnTo>
                    <a:lnTo>
                      <a:pt x="12" y="142"/>
                    </a:lnTo>
                    <a:lnTo>
                      <a:pt x="13" y="142"/>
                    </a:lnTo>
                    <a:lnTo>
                      <a:pt x="14" y="142"/>
                    </a:lnTo>
                    <a:lnTo>
                      <a:pt x="14" y="143"/>
                    </a:lnTo>
                    <a:lnTo>
                      <a:pt x="15" y="143"/>
                    </a:lnTo>
                    <a:lnTo>
                      <a:pt x="96" y="143"/>
                    </a:lnTo>
                    <a:lnTo>
                      <a:pt x="96" y="136"/>
                    </a:lnTo>
                    <a:lnTo>
                      <a:pt x="15" y="136"/>
                    </a:lnTo>
                    <a:lnTo>
                      <a:pt x="14" y="136"/>
                    </a:lnTo>
                    <a:lnTo>
                      <a:pt x="14" y="135"/>
                    </a:lnTo>
                    <a:lnTo>
                      <a:pt x="13" y="135"/>
                    </a:lnTo>
                    <a:lnTo>
                      <a:pt x="12" y="135"/>
                    </a:lnTo>
                    <a:lnTo>
                      <a:pt x="11" y="135"/>
                    </a:lnTo>
                    <a:lnTo>
                      <a:pt x="11" y="134"/>
                    </a:lnTo>
                    <a:lnTo>
                      <a:pt x="10" y="134"/>
                    </a:lnTo>
                    <a:lnTo>
                      <a:pt x="9" y="133"/>
                    </a:lnTo>
                    <a:lnTo>
                      <a:pt x="8" y="132"/>
                    </a:lnTo>
                    <a:lnTo>
                      <a:pt x="8" y="131"/>
                    </a:lnTo>
                    <a:lnTo>
                      <a:pt x="7" y="130"/>
                    </a:lnTo>
                    <a:lnTo>
                      <a:pt x="7" y="129"/>
                    </a:lnTo>
                    <a:lnTo>
                      <a:pt x="7" y="128"/>
                    </a:lnTo>
                    <a:lnTo>
                      <a:pt x="7" y="15"/>
                    </a:lnTo>
                    <a:lnTo>
                      <a:pt x="7" y="14"/>
                    </a:lnTo>
                    <a:lnTo>
                      <a:pt x="7" y="13"/>
                    </a:lnTo>
                    <a:lnTo>
                      <a:pt x="8" y="12"/>
                    </a:lnTo>
                    <a:lnTo>
                      <a:pt x="8" y="11"/>
                    </a:lnTo>
                    <a:lnTo>
                      <a:pt x="8" y="10"/>
                    </a:lnTo>
                    <a:lnTo>
                      <a:pt x="9" y="10"/>
                    </a:lnTo>
                    <a:lnTo>
                      <a:pt x="9" y="9"/>
                    </a:lnTo>
                    <a:lnTo>
                      <a:pt x="10" y="9"/>
                    </a:lnTo>
                    <a:lnTo>
                      <a:pt x="11" y="9"/>
                    </a:lnTo>
                    <a:lnTo>
                      <a:pt x="11" y="8"/>
                    </a:lnTo>
                    <a:lnTo>
                      <a:pt x="12" y="8"/>
                    </a:lnTo>
                    <a:lnTo>
                      <a:pt x="13" y="8"/>
                    </a:lnTo>
                    <a:lnTo>
                      <a:pt x="14" y="7"/>
                    </a:lnTo>
                    <a:lnTo>
                      <a:pt x="15" y="7"/>
                    </a:lnTo>
                    <a:lnTo>
                      <a:pt x="175" y="7"/>
                    </a:lnTo>
                    <a:lnTo>
                      <a:pt x="176" y="7"/>
                    </a:lnTo>
                    <a:lnTo>
                      <a:pt x="177" y="7"/>
                    </a:lnTo>
                    <a:lnTo>
                      <a:pt x="177" y="8"/>
                    </a:lnTo>
                    <a:lnTo>
                      <a:pt x="178" y="8"/>
                    </a:lnTo>
                    <a:lnTo>
                      <a:pt x="179" y="8"/>
                    </a:lnTo>
                    <a:lnTo>
                      <a:pt x="180" y="9"/>
                    </a:lnTo>
                    <a:lnTo>
                      <a:pt x="181" y="9"/>
                    </a:lnTo>
                    <a:lnTo>
                      <a:pt x="181" y="10"/>
                    </a:lnTo>
                    <a:lnTo>
                      <a:pt x="182" y="10"/>
                    </a:lnTo>
                    <a:lnTo>
                      <a:pt x="182" y="11"/>
                    </a:lnTo>
                    <a:lnTo>
                      <a:pt x="182" y="12"/>
                    </a:lnTo>
                    <a:lnTo>
                      <a:pt x="183" y="12"/>
                    </a:lnTo>
                    <a:lnTo>
                      <a:pt x="183" y="13"/>
                    </a:lnTo>
                    <a:lnTo>
                      <a:pt x="183" y="14"/>
                    </a:lnTo>
                    <a:lnTo>
                      <a:pt x="183" y="15"/>
                    </a:lnTo>
                    <a:lnTo>
                      <a:pt x="183" y="128"/>
                    </a:lnTo>
                    <a:lnTo>
                      <a:pt x="183" y="129"/>
                    </a:lnTo>
                    <a:lnTo>
                      <a:pt x="183" y="130"/>
                    </a:lnTo>
                    <a:lnTo>
                      <a:pt x="183" y="131"/>
                    </a:lnTo>
                    <a:lnTo>
                      <a:pt x="182" y="131"/>
                    </a:lnTo>
                    <a:lnTo>
                      <a:pt x="182" y="132"/>
                    </a:lnTo>
                    <a:lnTo>
                      <a:pt x="182" y="133"/>
                    </a:lnTo>
                    <a:lnTo>
                      <a:pt x="181" y="133"/>
                    </a:lnTo>
                    <a:lnTo>
                      <a:pt x="181" y="134"/>
                    </a:lnTo>
                    <a:lnTo>
                      <a:pt x="180" y="134"/>
                    </a:lnTo>
                    <a:lnTo>
                      <a:pt x="179" y="134"/>
                    </a:lnTo>
                    <a:lnTo>
                      <a:pt x="179" y="135"/>
                    </a:lnTo>
                    <a:lnTo>
                      <a:pt x="178" y="135"/>
                    </a:lnTo>
                    <a:lnTo>
                      <a:pt x="177" y="135"/>
                    </a:lnTo>
                    <a:lnTo>
                      <a:pt x="176" y="135"/>
                    </a:lnTo>
                    <a:lnTo>
                      <a:pt x="176" y="136"/>
                    </a:lnTo>
                    <a:lnTo>
                      <a:pt x="175" y="136"/>
                    </a:lnTo>
                    <a:lnTo>
                      <a:pt x="96" y="136"/>
                    </a:lnTo>
                    <a:lnTo>
                      <a:pt x="96" y="14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50" name="Freeform 192"/>
              <p:cNvSpPr>
                <a:spLocks/>
              </p:cNvSpPr>
              <p:nvPr/>
            </p:nvSpPr>
            <p:spPr bwMode="auto">
              <a:xfrm>
                <a:off x="4368" y="2494"/>
                <a:ext cx="145" cy="100"/>
              </a:xfrm>
              <a:custGeom>
                <a:avLst/>
                <a:gdLst>
                  <a:gd name="T0" fmla="*/ 3 w 145"/>
                  <a:gd name="T1" fmla="*/ 97 h 100"/>
                  <a:gd name="T2" fmla="*/ 3 w 145"/>
                  <a:gd name="T3" fmla="*/ 1 h 100"/>
                  <a:gd name="T4" fmla="*/ 3 w 145"/>
                  <a:gd name="T5" fmla="*/ 1 h 100"/>
                  <a:gd name="T6" fmla="*/ 3 w 145"/>
                  <a:gd name="T7" fmla="*/ 0 h 100"/>
                  <a:gd name="T8" fmla="*/ 3 w 145"/>
                  <a:gd name="T9" fmla="*/ 0 h 100"/>
                  <a:gd name="T10" fmla="*/ 3 w 145"/>
                  <a:gd name="T11" fmla="*/ 0 h 100"/>
                  <a:gd name="T12" fmla="*/ 2 w 145"/>
                  <a:gd name="T13" fmla="*/ 0 h 100"/>
                  <a:gd name="T14" fmla="*/ 2 w 145"/>
                  <a:gd name="T15" fmla="*/ 0 h 100"/>
                  <a:gd name="T16" fmla="*/ 2 w 145"/>
                  <a:gd name="T17" fmla="*/ 0 h 100"/>
                  <a:gd name="T18" fmla="*/ 1 w 145"/>
                  <a:gd name="T19" fmla="*/ 0 h 100"/>
                  <a:gd name="T20" fmla="*/ 1 w 145"/>
                  <a:gd name="T21" fmla="*/ 0 h 100"/>
                  <a:gd name="T22" fmla="*/ 1 w 145"/>
                  <a:gd name="T23" fmla="*/ 0 h 100"/>
                  <a:gd name="T24" fmla="*/ 1 w 145"/>
                  <a:gd name="T25" fmla="*/ 0 h 100"/>
                  <a:gd name="T26" fmla="*/ 0 w 145"/>
                  <a:gd name="T27" fmla="*/ 0 h 100"/>
                  <a:gd name="T28" fmla="*/ 0 w 145"/>
                  <a:gd name="T29" fmla="*/ 0 h 100"/>
                  <a:gd name="T30" fmla="*/ 0 w 145"/>
                  <a:gd name="T31" fmla="*/ 1 h 100"/>
                  <a:gd name="T32" fmla="*/ 0 w 145"/>
                  <a:gd name="T33" fmla="*/ 1 h 100"/>
                  <a:gd name="T34" fmla="*/ 0 w 145"/>
                  <a:gd name="T35" fmla="*/ 99 h 100"/>
                  <a:gd name="T36" fmla="*/ 0 w 145"/>
                  <a:gd name="T37" fmla="*/ 99 h 100"/>
                  <a:gd name="T38" fmla="*/ 0 w 145"/>
                  <a:gd name="T39" fmla="*/ 99 h 100"/>
                  <a:gd name="T40" fmla="*/ 0 w 145"/>
                  <a:gd name="T41" fmla="*/ 100 h 100"/>
                  <a:gd name="T42" fmla="*/ 1 w 145"/>
                  <a:gd name="T43" fmla="*/ 100 h 100"/>
                  <a:gd name="T44" fmla="*/ 1 w 145"/>
                  <a:gd name="T45" fmla="*/ 100 h 100"/>
                  <a:gd name="T46" fmla="*/ 1 w 145"/>
                  <a:gd name="T47" fmla="*/ 100 h 100"/>
                  <a:gd name="T48" fmla="*/ 1 w 145"/>
                  <a:gd name="T49" fmla="*/ 100 h 100"/>
                  <a:gd name="T50" fmla="*/ 2 w 145"/>
                  <a:gd name="T51" fmla="*/ 100 h 100"/>
                  <a:gd name="T52" fmla="*/ 144 w 145"/>
                  <a:gd name="T53" fmla="*/ 100 h 100"/>
                  <a:gd name="T54" fmla="*/ 144 w 145"/>
                  <a:gd name="T55" fmla="*/ 100 h 100"/>
                  <a:gd name="T56" fmla="*/ 144 w 145"/>
                  <a:gd name="T57" fmla="*/ 100 h 100"/>
                  <a:gd name="T58" fmla="*/ 144 w 145"/>
                  <a:gd name="T59" fmla="*/ 100 h 100"/>
                  <a:gd name="T60" fmla="*/ 145 w 145"/>
                  <a:gd name="T61" fmla="*/ 100 h 100"/>
                  <a:gd name="T62" fmla="*/ 145 w 145"/>
                  <a:gd name="T63" fmla="*/ 99 h 100"/>
                  <a:gd name="T64" fmla="*/ 145 w 145"/>
                  <a:gd name="T65" fmla="*/ 99 h 100"/>
                  <a:gd name="T66" fmla="*/ 145 w 145"/>
                  <a:gd name="T67" fmla="*/ 99 h 100"/>
                  <a:gd name="T68" fmla="*/ 145 w 145"/>
                  <a:gd name="T69" fmla="*/ 99 h 100"/>
                  <a:gd name="T70" fmla="*/ 145 w 145"/>
                  <a:gd name="T71" fmla="*/ 98 h 100"/>
                  <a:gd name="T72" fmla="*/ 145 w 145"/>
                  <a:gd name="T73" fmla="*/ 98 h 100"/>
                  <a:gd name="T74" fmla="*/ 145 w 145"/>
                  <a:gd name="T75" fmla="*/ 98 h 100"/>
                  <a:gd name="T76" fmla="*/ 144 w 145"/>
                  <a:gd name="T77" fmla="*/ 98 h 100"/>
                  <a:gd name="T78" fmla="*/ 144 w 145"/>
                  <a:gd name="T79" fmla="*/ 97 h 100"/>
                  <a:gd name="T80" fmla="*/ 144 w 145"/>
                  <a:gd name="T81" fmla="*/ 97 h 100"/>
                  <a:gd name="T82" fmla="*/ 144 w 145"/>
                  <a:gd name="T83" fmla="*/ 97 h 1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5"/>
                  <a:gd name="T127" fmla="*/ 0 h 100"/>
                  <a:gd name="T128" fmla="*/ 145 w 145"/>
                  <a:gd name="T129" fmla="*/ 100 h 10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5" h="100">
                    <a:moveTo>
                      <a:pt x="143" y="97"/>
                    </a:moveTo>
                    <a:lnTo>
                      <a:pt x="3" y="97"/>
                    </a:lnTo>
                    <a:lnTo>
                      <a:pt x="3" y="1"/>
                    </a:lnTo>
                    <a:lnTo>
                      <a:pt x="3" y="0"/>
                    </a:lnTo>
                    <a:lnTo>
                      <a:pt x="2" y="0"/>
                    </a:lnTo>
                    <a:lnTo>
                      <a:pt x="1" y="0"/>
                    </a:lnTo>
                    <a:lnTo>
                      <a:pt x="0" y="0"/>
                    </a:lnTo>
                    <a:lnTo>
                      <a:pt x="0" y="1"/>
                    </a:lnTo>
                    <a:lnTo>
                      <a:pt x="0" y="99"/>
                    </a:lnTo>
                    <a:lnTo>
                      <a:pt x="0" y="100"/>
                    </a:lnTo>
                    <a:lnTo>
                      <a:pt x="1" y="100"/>
                    </a:lnTo>
                    <a:lnTo>
                      <a:pt x="2" y="100"/>
                    </a:lnTo>
                    <a:lnTo>
                      <a:pt x="143" y="100"/>
                    </a:lnTo>
                    <a:lnTo>
                      <a:pt x="144" y="100"/>
                    </a:lnTo>
                    <a:lnTo>
                      <a:pt x="145" y="100"/>
                    </a:lnTo>
                    <a:lnTo>
                      <a:pt x="145" y="99"/>
                    </a:lnTo>
                    <a:lnTo>
                      <a:pt x="145" y="98"/>
                    </a:lnTo>
                    <a:lnTo>
                      <a:pt x="144" y="98"/>
                    </a:lnTo>
                    <a:lnTo>
                      <a:pt x="144" y="97"/>
                    </a:lnTo>
                    <a:lnTo>
                      <a:pt x="143" y="97"/>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51" name="Freeform 193"/>
              <p:cNvSpPr>
                <a:spLocks/>
              </p:cNvSpPr>
              <p:nvPr/>
            </p:nvSpPr>
            <p:spPr bwMode="auto">
              <a:xfrm>
                <a:off x="4377" y="2488"/>
                <a:ext cx="143" cy="98"/>
              </a:xfrm>
              <a:custGeom>
                <a:avLst/>
                <a:gdLst>
                  <a:gd name="T0" fmla="*/ 1 w 143"/>
                  <a:gd name="T1" fmla="*/ 0 h 98"/>
                  <a:gd name="T2" fmla="*/ 1 w 143"/>
                  <a:gd name="T3" fmla="*/ 0 h 98"/>
                  <a:gd name="T4" fmla="*/ 1 w 143"/>
                  <a:gd name="T5" fmla="*/ 1 h 98"/>
                  <a:gd name="T6" fmla="*/ 0 w 143"/>
                  <a:gd name="T7" fmla="*/ 1 h 98"/>
                  <a:gd name="T8" fmla="*/ 0 w 143"/>
                  <a:gd name="T9" fmla="*/ 1 h 98"/>
                  <a:gd name="T10" fmla="*/ 0 w 143"/>
                  <a:gd name="T11" fmla="*/ 1 h 98"/>
                  <a:gd name="T12" fmla="*/ 0 w 143"/>
                  <a:gd name="T13" fmla="*/ 1 h 98"/>
                  <a:gd name="T14" fmla="*/ 0 w 143"/>
                  <a:gd name="T15" fmla="*/ 2 h 98"/>
                  <a:gd name="T16" fmla="*/ 0 w 143"/>
                  <a:gd name="T17" fmla="*/ 2 h 98"/>
                  <a:gd name="T18" fmla="*/ 0 w 143"/>
                  <a:gd name="T19" fmla="*/ 2 h 98"/>
                  <a:gd name="T20" fmla="*/ 0 w 143"/>
                  <a:gd name="T21" fmla="*/ 2 h 98"/>
                  <a:gd name="T22" fmla="*/ 0 w 143"/>
                  <a:gd name="T23" fmla="*/ 3 h 98"/>
                  <a:gd name="T24" fmla="*/ 0 w 143"/>
                  <a:gd name="T25" fmla="*/ 3 h 98"/>
                  <a:gd name="T26" fmla="*/ 0 w 143"/>
                  <a:gd name="T27" fmla="*/ 3 h 98"/>
                  <a:gd name="T28" fmla="*/ 1 w 143"/>
                  <a:gd name="T29" fmla="*/ 3 h 98"/>
                  <a:gd name="T30" fmla="*/ 1 w 143"/>
                  <a:gd name="T31" fmla="*/ 3 h 98"/>
                  <a:gd name="T32" fmla="*/ 1 w 143"/>
                  <a:gd name="T33" fmla="*/ 3 h 98"/>
                  <a:gd name="T34" fmla="*/ 140 w 143"/>
                  <a:gd name="T35" fmla="*/ 97 h 98"/>
                  <a:gd name="T36" fmla="*/ 140 w 143"/>
                  <a:gd name="T37" fmla="*/ 97 h 98"/>
                  <a:gd name="T38" fmla="*/ 140 w 143"/>
                  <a:gd name="T39" fmla="*/ 97 h 98"/>
                  <a:gd name="T40" fmla="*/ 140 w 143"/>
                  <a:gd name="T41" fmla="*/ 98 h 98"/>
                  <a:gd name="T42" fmla="*/ 140 w 143"/>
                  <a:gd name="T43" fmla="*/ 98 h 98"/>
                  <a:gd name="T44" fmla="*/ 140 w 143"/>
                  <a:gd name="T45" fmla="*/ 98 h 98"/>
                  <a:gd name="T46" fmla="*/ 141 w 143"/>
                  <a:gd name="T47" fmla="*/ 98 h 98"/>
                  <a:gd name="T48" fmla="*/ 141 w 143"/>
                  <a:gd name="T49" fmla="*/ 98 h 98"/>
                  <a:gd name="T50" fmla="*/ 141 w 143"/>
                  <a:gd name="T51" fmla="*/ 98 h 98"/>
                  <a:gd name="T52" fmla="*/ 141 w 143"/>
                  <a:gd name="T53" fmla="*/ 98 h 98"/>
                  <a:gd name="T54" fmla="*/ 142 w 143"/>
                  <a:gd name="T55" fmla="*/ 98 h 98"/>
                  <a:gd name="T56" fmla="*/ 142 w 143"/>
                  <a:gd name="T57" fmla="*/ 98 h 98"/>
                  <a:gd name="T58" fmla="*/ 142 w 143"/>
                  <a:gd name="T59" fmla="*/ 98 h 98"/>
                  <a:gd name="T60" fmla="*/ 142 w 143"/>
                  <a:gd name="T61" fmla="*/ 98 h 98"/>
                  <a:gd name="T62" fmla="*/ 142 w 143"/>
                  <a:gd name="T63" fmla="*/ 97 h 98"/>
                  <a:gd name="T64" fmla="*/ 143 w 143"/>
                  <a:gd name="T65" fmla="*/ 97 h 98"/>
                  <a:gd name="T66" fmla="*/ 143 w 143"/>
                  <a:gd name="T67" fmla="*/ 97 h 98"/>
                  <a:gd name="T68" fmla="*/ 143 w 143"/>
                  <a:gd name="T69" fmla="*/ 2 h 98"/>
                  <a:gd name="T70" fmla="*/ 143 w 143"/>
                  <a:gd name="T71" fmla="*/ 1 h 98"/>
                  <a:gd name="T72" fmla="*/ 142 w 143"/>
                  <a:gd name="T73" fmla="*/ 1 h 98"/>
                  <a:gd name="T74" fmla="*/ 142 w 143"/>
                  <a:gd name="T75" fmla="*/ 1 h 98"/>
                  <a:gd name="T76" fmla="*/ 142 w 143"/>
                  <a:gd name="T77" fmla="*/ 1 h 98"/>
                  <a:gd name="T78" fmla="*/ 142 w 143"/>
                  <a:gd name="T79" fmla="*/ 1 h 98"/>
                  <a:gd name="T80" fmla="*/ 142 w 143"/>
                  <a:gd name="T81" fmla="*/ 1 h 98"/>
                  <a:gd name="T82" fmla="*/ 141 w 143"/>
                  <a:gd name="T83" fmla="*/ 0 h 9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3"/>
                  <a:gd name="T127" fmla="*/ 0 h 98"/>
                  <a:gd name="T128" fmla="*/ 143 w 143"/>
                  <a:gd name="T129" fmla="*/ 98 h 9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3" h="98">
                    <a:moveTo>
                      <a:pt x="141" y="0"/>
                    </a:moveTo>
                    <a:lnTo>
                      <a:pt x="1" y="0"/>
                    </a:lnTo>
                    <a:lnTo>
                      <a:pt x="1" y="1"/>
                    </a:lnTo>
                    <a:lnTo>
                      <a:pt x="0" y="1"/>
                    </a:lnTo>
                    <a:lnTo>
                      <a:pt x="0" y="2"/>
                    </a:lnTo>
                    <a:lnTo>
                      <a:pt x="0" y="3"/>
                    </a:lnTo>
                    <a:lnTo>
                      <a:pt x="1" y="3"/>
                    </a:lnTo>
                    <a:lnTo>
                      <a:pt x="140" y="3"/>
                    </a:lnTo>
                    <a:lnTo>
                      <a:pt x="140" y="97"/>
                    </a:lnTo>
                    <a:lnTo>
                      <a:pt x="140" y="98"/>
                    </a:lnTo>
                    <a:lnTo>
                      <a:pt x="141" y="98"/>
                    </a:lnTo>
                    <a:lnTo>
                      <a:pt x="142" y="98"/>
                    </a:lnTo>
                    <a:lnTo>
                      <a:pt x="142" y="97"/>
                    </a:lnTo>
                    <a:lnTo>
                      <a:pt x="143" y="97"/>
                    </a:lnTo>
                    <a:lnTo>
                      <a:pt x="143" y="2"/>
                    </a:lnTo>
                    <a:lnTo>
                      <a:pt x="143" y="1"/>
                    </a:lnTo>
                    <a:lnTo>
                      <a:pt x="142" y="1"/>
                    </a:lnTo>
                    <a:lnTo>
                      <a:pt x="141" y="0"/>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52" name="Freeform 194"/>
              <p:cNvSpPr>
                <a:spLocks/>
              </p:cNvSpPr>
              <p:nvPr/>
            </p:nvSpPr>
            <p:spPr bwMode="auto">
              <a:xfrm>
                <a:off x="4355" y="2633"/>
                <a:ext cx="12" cy="3"/>
              </a:xfrm>
              <a:custGeom>
                <a:avLst/>
                <a:gdLst>
                  <a:gd name="T0" fmla="*/ 11 w 12"/>
                  <a:gd name="T1" fmla="*/ 3 h 3"/>
                  <a:gd name="T2" fmla="*/ 11 w 12"/>
                  <a:gd name="T3" fmla="*/ 3 h 3"/>
                  <a:gd name="T4" fmla="*/ 11 w 12"/>
                  <a:gd name="T5" fmla="*/ 3 h 3"/>
                  <a:gd name="T6" fmla="*/ 12 w 12"/>
                  <a:gd name="T7" fmla="*/ 3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1 w 12"/>
                  <a:gd name="T57" fmla="*/ 2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53" name="Freeform 195"/>
              <p:cNvSpPr>
                <a:spLocks/>
              </p:cNvSpPr>
              <p:nvPr/>
            </p:nvSpPr>
            <p:spPr bwMode="auto">
              <a:xfrm>
                <a:off x="4370" y="2633"/>
                <a:ext cx="12" cy="3"/>
              </a:xfrm>
              <a:custGeom>
                <a:avLst/>
                <a:gdLst>
                  <a:gd name="T0" fmla="*/ 11 w 12"/>
                  <a:gd name="T1" fmla="*/ 3 h 3"/>
                  <a:gd name="T2" fmla="*/ 11 w 12"/>
                  <a:gd name="T3" fmla="*/ 3 h 3"/>
                  <a:gd name="T4" fmla="*/ 11 w 12"/>
                  <a:gd name="T5" fmla="*/ 3 h 3"/>
                  <a:gd name="T6" fmla="*/ 12 w 12"/>
                  <a:gd name="T7" fmla="*/ 3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1 w 12"/>
                  <a:gd name="T45" fmla="*/ 1 h 3"/>
                  <a:gd name="T46" fmla="*/ 0 w 12"/>
                  <a:gd name="T47" fmla="*/ 1 h 3"/>
                  <a:gd name="T48" fmla="*/ 0 w 12"/>
                  <a:gd name="T49" fmla="*/ 1 h 3"/>
                  <a:gd name="T50" fmla="*/ 0 w 12"/>
                  <a:gd name="T51" fmla="*/ 2 h 3"/>
                  <a:gd name="T52" fmla="*/ 0 w 12"/>
                  <a:gd name="T53" fmla="*/ 2 h 3"/>
                  <a:gd name="T54" fmla="*/ 1 w 12"/>
                  <a:gd name="T55" fmla="*/ 2 h 3"/>
                  <a:gd name="T56" fmla="*/ 1 w 12"/>
                  <a:gd name="T57" fmla="*/ 2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54" name="Freeform 196"/>
              <p:cNvSpPr>
                <a:spLocks/>
              </p:cNvSpPr>
              <p:nvPr/>
            </p:nvSpPr>
            <p:spPr bwMode="auto">
              <a:xfrm>
                <a:off x="4385" y="2633"/>
                <a:ext cx="12" cy="3"/>
              </a:xfrm>
              <a:custGeom>
                <a:avLst/>
                <a:gdLst>
                  <a:gd name="T0" fmla="*/ 11 w 12"/>
                  <a:gd name="T1" fmla="*/ 3 h 3"/>
                  <a:gd name="T2" fmla="*/ 11 w 12"/>
                  <a:gd name="T3" fmla="*/ 3 h 3"/>
                  <a:gd name="T4" fmla="*/ 11 w 12"/>
                  <a:gd name="T5" fmla="*/ 3 h 3"/>
                  <a:gd name="T6" fmla="*/ 12 w 12"/>
                  <a:gd name="T7" fmla="*/ 3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1 w 12"/>
                  <a:gd name="T45" fmla="*/ 1 h 3"/>
                  <a:gd name="T46" fmla="*/ 1 w 12"/>
                  <a:gd name="T47" fmla="*/ 1 h 3"/>
                  <a:gd name="T48" fmla="*/ 0 w 12"/>
                  <a:gd name="T49" fmla="*/ 1 h 3"/>
                  <a:gd name="T50" fmla="*/ 0 w 12"/>
                  <a:gd name="T51" fmla="*/ 2 h 3"/>
                  <a:gd name="T52" fmla="*/ 1 w 12"/>
                  <a:gd name="T53" fmla="*/ 2 h 3"/>
                  <a:gd name="T54" fmla="*/ 1 w 12"/>
                  <a:gd name="T55" fmla="*/ 2 h 3"/>
                  <a:gd name="T56" fmla="*/ 1 w 12"/>
                  <a:gd name="T57" fmla="*/ 2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55" name="Freeform 197"/>
              <p:cNvSpPr>
                <a:spLocks/>
              </p:cNvSpPr>
              <p:nvPr/>
            </p:nvSpPr>
            <p:spPr bwMode="auto">
              <a:xfrm>
                <a:off x="4401" y="2633"/>
                <a:ext cx="11" cy="3"/>
              </a:xfrm>
              <a:custGeom>
                <a:avLst/>
                <a:gdLst>
                  <a:gd name="T0" fmla="*/ 10 w 11"/>
                  <a:gd name="T1" fmla="*/ 3 h 3"/>
                  <a:gd name="T2" fmla="*/ 10 w 11"/>
                  <a:gd name="T3" fmla="*/ 3 h 3"/>
                  <a:gd name="T4" fmla="*/ 11 w 11"/>
                  <a:gd name="T5" fmla="*/ 3 h 3"/>
                  <a:gd name="T6" fmla="*/ 11 w 11"/>
                  <a:gd name="T7" fmla="*/ 3 h 3"/>
                  <a:gd name="T8" fmla="*/ 11 w 11"/>
                  <a:gd name="T9" fmla="*/ 2 h 3"/>
                  <a:gd name="T10" fmla="*/ 11 w 11"/>
                  <a:gd name="T11" fmla="*/ 2 h 3"/>
                  <a:gd name="T12" fmla="*/ 11 w 11"/>
                  <a:gd name="T13" fmla="*/ 2 h 3"/>
                  <a:gd name="T14" fmla="*/ 11 w 11"/>
                  <a:gd name="T15" fmla="*/ 2 h 3"/>
                  <a:gd name="T16" fmla="*/ 11 w 11"/>
                  <a:gd name="T17" fmla="*/ 1 h 3"/>
                  <a:gd name="T18" fmla="*/ 11 w 11"/>
                  <a:gd name="T19" fmla="*/ 1 h 3"/>
                  <a:gd name="T20" fmla="*/ 11 w 11"/>
                  <a:gd name="T21" fmla="*/ 1 h 3"/>
                  <a:gd name="T22" fmla="*/ 11 w 11"/>
                  <a:gd name="T23" fmla="*/ 1 h 3"/>
                  <a:gd name="T24" fmla="*/ 11 w 11"/>
                  <a:gd name="T25" fmla="*/ 0 h 3"/>
                  <a:gd name="T26" fmla="*/ 11 w 11"/>
                  <a:gd name="T27" fmla="*/ 0 h 3"/>
                  <a:gd name="T28" fmla="*/ 11 w 11"/>
                  <a:gd name="T29" fmla="*/ 0 h 3"/>
                  <a:gd name="T30" fmla="*/ 10 w 11"/>
                  <a:gd name="T31" fmla="*/ 0 h 3"/>
                  <a:gd name="T32" fmla="*/ 10 w 11"/>
                  <a:gd name="T33" fmla="*/ 0 h 3"/>
                  <a:gd name="T34" fmla="*/ 1 w 11"/>
                  <a:gd name="T35" fmla="*/ 0 h 3"/>
                  <a:gd name="T36" fmla="*/ 1 w 11"/>
                  <a:gd name="T37" fmla="*/ 0 h 3"/>
                  <a:gd name="T38" fmla="*/ 0 w 11"/>
                  <a:gd name="T39" fmla="*/ 0 h 3"/>
                  <a:gd name="T40" fmla="*/ 0 w 11"/>
                  <a:gd name="T41" fmla="*/ 0 h 3"/>
                  <a:gd name="T42" fmla="*/ 0 w 11"/>
                  <a:gd name="T43" fmla="*/ 0 h 3"/>
                  <a:gd name="T44" fmla="*/ 0 w 11"/>
                  <a:gd name="T45" fmla="*/ 1 h 3"/>
                  <a:gd name="T46" fmla="*/ 0 w 11"/>
                  <a:gd name="T47" fmla="*/ 1 h 3"/>
                  <a:gd name="T48" fmla="*/ 0 w 11"/>
                  <a:gd name="T49" fmla="*/ 1 h 3"/>
                  <a:gd name="T50" fmla="*/ 0 w 11"/>
                  <a:gd name="T51" fmla="*/ 2 h 3"/>
                  <a:gd name="T52" fmla="*/ 0 w 11"/>
                  <a:gd name="T53" fmla="*/ 2 h 3"/>
                  <a:gd name="T54" fmla="*/ 0 w 11"/>
                  <a:gd name="T55" fmla="*/ 2 h 3"/>
                  <a:gd name="T56" fmla="*/ 0 w 11"/>
                  <a:gd name="T57" fmla="*/ 2 h 3"/>
                  <a:gd name="T58" fmla="*/ 0 w 11"/>
                  <a:gd name="T59" fmla="*/ 3 h 3"/>
                  <a:gd name="T60" fmla="*/ 0 w 11"/>
                  <a:gd name="T61" fmla="*/ 3 h 3"/>
                  <a:gd name="T62" fmla="*/ 1 w 11"/>
                  <a:gd name="T63" fmla="*/ 3 h 3"/>
                  <a:gd name="T64" fmla="*/ 1 w 11"/>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
                  <a:gd name="T100" fmla="*/ 0 h 3"/>
                  <a:gd name="T101" fmla="*/ 11 w 11"/>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 h="3">
                    <a:moveTo>
                      <a:pt x="1" y="3"/>
                    </a:moveTo>
                    <a:lnTo>
                      <a:pt x="10" y="3"/>
                    </a:lnTo>
                    <a:lnTo>
                      <a:pt x="11" y="3"/>
                    </a:lnTo>
                    <a:lnTo>
                      <a:pt x="11" y="2"/>
                    </a:lnTo>
                    <a:lnTo>
                      <a:pt x="11"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56" name="Freeform 198"/>
              <p:cNvSpPr>
                <a:spLocks/>
              </p:cNvSpPr>
              <p:nvPr/>
            </p:nvSpPr>
            <p:spPr bwMode="auto">
              <a:xfrm>
                <a:off x="4416" y="2633"/>
                <a:ext cx="12" cy="3"/>
              </a:xfrm>
              <a:custGeom>
                <a:avLst/>
                <a:gdLst>
                  <a:gd name="T0" fmla="*/ 10 w 12"/>
                  <a:gd name="T1" fmla="*/ 3 h 3"/>
                  <a:gd name="T2" fmla="*/ 10 w 12"/>
                  <a:gd name="T3" fmla="*/ 3 h 3"/>
                  <a:gd name="T4" fmla="*/ 11 w 12"/>
                  <a:gd name="T5" fmla="*/ 3 h 3"/>
                  <a:gd name="T6" fmla="*/ 11 w 12"/>
                  <a:gd name="T7" fmla="*/ 3 h 3"/>
                  <a:gd name="T8" fmla="*/ 11 w 12"/>
                  <a:gd name="T9" fmla="*/ 2 h 3"/>
                  <a:gd name="T10" fmla="*/ 11 w 12"/>
                  <a:gd name="T11" fmla="*/ 2 h 3"/>
                  <a:gd name="T12" fmla="*/ 11 w 12"/>
                  <a:gd name="T13" fmla="*/ 2 h 3"/>
                  <a:gd name="T14" fmla="*/ 12 w 12"/>
                  <a:gd name="T15" fmla="*/ 2 h 3"/>
                  <a:gd name="T16" fmla="*/ 12 w 12"/>
                  <a:gd name="T17" fmla="*/ 1 h 3"/>
                  <a:gd name="T18" fmla="*/ 12 w 12"/>
                  <a:gd name="T19" fmla="*/ 1 h 3"/>
                  <a:gd name="T20" fmla="*/ 11 w 12"/>
                  <a:gd name="T21" fmla="*/ 1 h 3"/>
                  <a:gd name="T22" fmla="*/ 11 w 12"/>
                  <a:gd name="T23" fmla="*/ 1 h 3"/>
                  <a:gd name="T24" fmla="*/ 11 w 12"/>
                  <a:gd name="T25" fmla="*/ 0 h 3"/>
                  <a:gd name="T26" fmla="*/ 11 w 12"/>
                  <a:gd name="T27" fmla="*/ 0 h 3"/>
                  <a:gd name="T28" fmla="*/ 11 w 12"/>
                  <a:gd name="T29" fmla="*/ 0 h 3"/>
                  <a:gd name="T30" fmla="*/ 10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57" name="Freeform 199"/>
              <p:cNvSpPr>
                <a:spLocks/>
              </p:cNvSpPr>
              <p:nvPr/>
            </p:nvSpPr>
            <p:spPr bwMode="auto">
              <a:xfrm>
                <a:off x="4431" y="2633"/>
                <a:ext cx="12" cy="3"/>
              </a:xfrm>
              <a:custGeom>
                <a:avLst/>
                <a:gdLst>
                  <a:gd name="T0" fmla="*/ 10 w 12"/>
                  <a:gd name="T1" fmla="*/ 3 h 3"/>
                  <a:gd name="T2" fmla="*/ 10 w 12"/>
                  <a:gd name="T3" fmla="*/ 3 h 3"/>
                  <a:gd name="T4" fmla="*/ 11 w 12"/>
                  <a:gd name="T5" fmla="*/ 3 h 3"/>
                  <a:gd name="T6" fmla="*/ 11 w 12"/>
                  <a:gd name="T7" fmla="*/ 3 h 3"/>
                  <a:gd name="T8" fmla="*/ 11 w 12"/>
                  <a:gd name="T9" fmla="*/ 2 h 3"/>
                  <a:gd name="T10" fmla="*/ 11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1 w 12"/>
                  <a:gd name="T23" fmla="*/ 1 h 3"/>
                  <a:gd name="T24" fmla="*/ 11 w 12"/>
                  <a:gd name="T25" fmla="*/ 0 h 3"/>
                  <a:gd name="T26" fmla="*/ 11 w 12"/>
                  <a:gd name="T27" fmla="*/ 0 h 3"/>
                  <a:gd name="T28" fmla="*/ 11 w 12"/>
                  <a:gd name="T29" fmla="*/ 0 h 3"/>
                  <a:gd name="T30" fmla="*/ 10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58" name="Freeform 200"/>
              <p:cNvSpPr>
                <a:spLocks/>
              </p:cNvSpPr>
              <p:nvPr/>
            </p:nvSpPr>
            <p:spPr bwMode="auto">
              <a:xfrm>
                <a:off x="4446" y="2633"/>
                <a:ext cx="12" cy="3"/>
              </a:xfrm>
              <a:custGeom>
                <a:avLst/>
                <a:gdLst>
                  <a:gd name="T0" fmla="*/ 10 w 12"/>
                  <a:gd name="T1" fmla="*/ 3 h 3"/>
                  <a:gd name="T2" fmla="*/ 11 w 12"/>
                  <a:gd name="T3" fmla="*/ 3 h 3"/>
                  <a:gd name="T4" fmla="*/ 11 w 12"/>
                  <a:gd name="T5" fmla="*/ 3 h 3"/>
                  <a:gd name="T6" fmla="*/ 11 w 12"/>
                  <a:gd name="T7" fmla="*/ 3 h 3"/>
                  <a:gd name="T8" fmla="*/ 11 w 12"/>
                  <a:gd name="T9" fmla="*/ 2 h 3"/>
                  <a:gd name="T10" fmla="*/ 11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1 w 12"/>
                  <a:gd name="T23" fmla="*/ 1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59" name="Freeform 201"/>
              <p:cNvSpPr>
                <a:spLocks/>
              </p:cNvSpPr>
              <p:nvPr/>
            </p:nvSpPr>
            <p:spPr bwMode="auto">
              <a:xfrm>
                <a:off x="4461" y="2633"/>
                <a:ext cx="12" cy="3"/>
              </a:xfrm>
              <a:custGeom>
                <a:avLst/>
                <a:gdLst>
                  <a:gd name="T0" fmla="*/ 10 w 12"/>
                  <a:gd name="T1" fmla="*/ 3 h 3"/>
                  <a:gd name="T2" fmla="*/ 11 w 12"/>
                  <a:gd name="T3" fmla="*/ 3 h 3"/>
                  <a:gd name="T4" fmla="*/ 11 w 12"/>
                  <a:gd name="T5" fmla="*/ 3 h 3"/>
                  <a:gd name="T6" fmla="*/ 11 w 12"/>
                  <a:gd name="T7" fmla="*/ 3 h 3"/>
                  <a:gd name="T8" fmla="*/ 11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60" name="Freeform 202"/>
              <p:cNvSpPr>
                <a:spLocks/>
              </p:cNvSpPr>
              <p:nvPr/>
            </p:nvSpPr>
            <p:spPr bwMode="auto">
              <a:xfrm>
                <a:off x="4476" y="2633"/>
                <a:ext cx="12" cy="3"/>
              </a:xfrm>
              <a:custGeom>
                <a:avLst/>
                <a:gdLst>
                  <a:gd name="T0" fmla="*/ 10 w 12"/>
                  <a:gd name="T1" fmla="*/ 3 h 3"/>
                  <a:gd name="T2" fmla="*/ 11 w 12"/>
                  <a:gd name="T3" fmla="*/ 3 h 3"/>
                  <a:gd name="T4" fmla="*/ 11 w 12"/>
                  <a:gd name="T5" fmla="*/ 3 h 3"/>
                  <a:gd name="T6" fmla="*/ 11 w 12"/>
                  <a:gd name="T7" fmla="*/ 3 h 3"/>
                  <a:gd name="T8" fmla="*/ 11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61" name="Freeform 203"/>
              <p:cNvSpPr>
                <a:spLocks/>
              </p:cNvSpPr>
              <p:nvPr/>
            </p:nvSpPr>
            <p:spPr bwMode="auto">
              <a:xfrm>
                <a:off x="4495" y="2633"/>
                <a:ext cx="7" cy="3"/>
              </a:xfrm>
              <a:custGeom>
                <a:avLst/>
                <a:gdLst>
                  <a:gd name="T0" fmla="*/ 6 w 7"/>
                  <a:gd name="T1" fmla="*/ 3 h 3"/>
                  <a:gd name="T2" fmla="*/ 6 w 7"/>
                  <a:gd name="T3" fmla="*/ 3 h 3"/>
                  <a:gd name="T4" fmla="*/ 6 w 7"/>
                  <a:gd name="T5" fmla="*/ 3 h 3"/>
                  <a:gd name="T6" fmla="*/ 7 w 7"/>
                  <a:gd name="T7" fmla="*/ 3 h 3"/>
                  <a:gd name="T8" fmla="*/ 7 w 7"/>
                  <a:gd name="T9" fmla="*/ 2 h 3"/>
                  <a:gd name="T10" fmla="*/ 7 w 7"/>
                  <a:gd name="T11" fmla="*/ 2 h 3"/>
                  <a:gd name="T12" fmla="*/ 7 w 7"/>
                  <a:gd name="T13" fmla="*/ 2 h 3"/>
                  <a:gd name="T14" fmla="*/ 7 w 7"/>
                  <a:gd name="T15" fmla="*/ 2 h 3"/>
                  <a:gd name="T16" fmla="*/ 7 w 7"/>
                  <a:gd name="T17" fmla="*/ 1 h 3"/>
                  <a:gd name="T18" fmla="*/ 7 w 7"/>
                  <a:gd name="T19" fmla="*/ 1 h 3"/>
                  <a:gd name="T20" fmla="*/ 7 w 7"/>
                  <a:gd name="T21" fmla="*/ 1 h 3"/>
                  <a:gd name="T22" fmla="*/ 7 w 7"/>
                  <a:gd name="T23" fmla="*/ 1 h 3"/>
                  <a:gd name="T24" fmla="*/ 7 w 7"/>
                  <a:gd name="T25" fmla="*/ 0 h 3"/>
                  <a:gd name="T26" fmla="*/ 7 w 7"/>
                  <a:gd name="T27" fmla="*/ 0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1 w 7"/>
                  <a:gd name="T41" fmla="*/ 0 h 3"/>
                  <a:gd name="T42" fmla="*/ 0 w 7"/>
                  <a:gd name="T43" fmla="*/ 0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0 w 7"/>
                  <a:gd name="T57" fmla="*/ 2 h 3"/>
                  <a:gd name="T58" fmla="*/ 1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7" y="0"/>
                    </a:lnTo>
                    <a:lnTo>
                      <a:pt x="6" y="0"/>
                    </a:lnTo>
                    <a:lnTo>
                      <a:pt x="2" y="0"/>
                    </a:lnTo>
                    <a:lnTo>
                      <a:pt x="1" y="0"/>
                    </a:lnTo>
                    <a:lnTo>
                      <a:pt x="0" y="0"/>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62" name="Freeform 204"/>
              <p:cNvSpPr>
                <a:spLocks/>
              </p:cNvSpPr>
              <p:nvPr/>
            </p:nvSpPr>
            <p:spPr bwMode="auto">
              <a:xfrm>
                <a:off x="4505" y="2633"/>
                <a:ext cx="7" cy="3"/>
              </a:xfrm>
              <a:custGeom>
                <a:avLst/>
                <a:gdLst>
                  <a:gd name="T0" fmla="*/ 6 w 7"/>
                  <a:gd name="T1" fmla="*/ 3 h 3"/>
                  <a:gd name="T2" fmla="*/ 6 w 7"/>
                  <a:gd name="T3" fmla="*/ 3 h 3"/>
                  <a:gd name="T4" fmla="*/ 6 w 7"/>
                  <a:gd name="T5" fmla="*/ 3 h 3"/>
                  <a:gd name="T6" fmla="*/ 7 w 7"/>
                  <a:gd name="T7" fmla="*/ 3 h 3"/>
                  <a:gd name="T8" fmla="*/ 7 w 7"/>
                  <a:gd name="T9" fmla="*/ 2 h 3"/>
                  <a:gd name="T10" fmla="*/ 7 w 7"/>
                  <a:gd name="T11" fmla="*/ 2 h 3"/>
                  <a:gd name="T12" fmla="*/ 7 w 7"/>
                  <a:gd name="T13" fmla="*/ 2 h 3"/>
                  <a:gd name="T14" fmla="*/ 7 w 7"/>
                  <a:gd name="T15" fmla="*/ 2 h 3"/>
                  <a:gd name="T16" fmla="*/ 7 w 7"/>
                  <a:gd name="T17" fmla="*/ 1 h 3"/>
                  <a:gd name="T18" fmla="*/ 7 w 7"/>
                  <a:gd name="T19" fmla="*/ 1 h 3"/>
                  <a:gd name="T20" fmla="*/ 7 w 7"/>
                  <a:gd name="T21" fmla="*/ 1 h 3"/>
                  <a:gd name="T22" fmla="*/ 7 w 7"/>
                  <a:gd name="T23" fmla="*/ 1 h 3"/>
                  <a:gd name="T24" fmla="*/ 7 w 7"/>
                  <a:gd name="T25" fmla="*/ 0 h 3"/>
                  <a:gd name="T26" fmla="*/ 7 w 7"/>
                  <a:gd name="T27" fmla="*/ 0 h 3"/>
                  <a:gd name="T28" fmla="*/ 6 w 7"/>
                  <a:gd name="T29" fmla="*/ 0 h 3"/>
                  <a:gd name="T30" fmla="*/ 6 w 7"/>
                  <a:gd name="T31" fmla="*/ 0 h 3"/>
                  <a:gd name="T32" fmla="*/ 6 w 7"/>
                  <a:gd name="T33" fmla="*/ 0 h 3"/>
                  <a:gd name="T34" fmla="*/ 2 w 7"/>
                  <a:gd name="T35" fmla="*/ 0 h 3"/>
                  <a:gd name="T36" fmla="*/ 1 w 7"/>
                  <a:gd name="T37" fmla="*/ 0 h 3"/>
                  <a:gd name="T38" fmla="*/ 1 w 7"/>
                  <a:gd name="T39" fmla="*/ 0 h 3"/>
                  <a:gd name="T40" fmla="*/ 1 w 7"/>
                  <a:gd name="T41" fmla="*/ 0 h 3"/>
                  <a:gd name="T42" fmla="*/ 1 w 7"/>
                  <a:gd name="T43" fmla="*/ 0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1 w 7"/>
                  <a:gd name="T57" fmla="*/ 2 h 3"/>
                  <a:gd name="T58" fmla="*/ 1 w 7"/>
                  <a:gd name="T59" fmla="*/ 3 h 3"/>
                  <a:gd name="T60" fmla="*/ 1 w 7"/>
                  <a:gd name="T61" fmla="*/ 3 h 3"/>
                  <a:gd name="T62" fmla="*/ 1 w 7"/>
                  <a:gd name="T63" fmla="*/ 3 h 3"/>
                  <a:gd name="T64" fmla="*/ 2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7" y="0"/>
                    </a:lnTo>
                    <a:lnTo>
                      <a:pt x="6"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63" name="Freeform 205"/>
              <p:cNvSpPr>
                <a:spLocks/>
              </p:cNvSpPr>
              <p:nvPr/>
            </p:nvSpPr>
            <p:spPr bwMode="auto">
              <a:xfrm>
                <a:off x="4354" y="2639"/>
                <a:ext cx="12" cy="3"/>
              </a:xfrm>
              <a:custGeom>
                <a:avLst/>
                <a:gdLst>
                  <a:gd name="T0" fmla="*/ 11 w 12"/>
                  <a:gd name="T1" fmla="*/ 3 h 3"/>
                  <a:gd name="T2" fmla="*/ 11 w 12"/>
                  <a:gd name="T3" fmla="*/ 3 h 3"/>
                  <a:gd name="T4" fmla="*/ 11 w 12"/>
                  <a:gd name="T5" fmla="*/ 3 h 3"/>
                  <a:gd name="T6" fmla="*/ 12 w 12"/>
                  <a:gd name="T7" fmla="*/ 3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1 w 12"/>
                  <a:gd name="T45" fmla="*/ 1 h 3"/>
                  <a:gd name="T46" fmla="*/ 0 w 12"/>
                  <a:gd name="T47" fmla="*/ 1 h 3"/>
                  <a:gd name="T48" fmla="*/ 0 w 12"/>
                  <a:gd name="T49" fmla="*/ 1 h 3"/>
                  <a:gd name="T50" fmla="*/ 0 w 12"/>
                  <a:gd name="T51" fmla="*/ 2 h 3"/>
                  <a:gd name="T52" fmla="*/ 0 w 12"/>
                  <a:gd name="T53" fmla="*/ 2 h 3"/>
                  <a:gd name="T54" fmla="*/ 1 w 12"/>
                  <a:gd name="T55" fmla="*/ 2 h 3"/>
                  <a:gd name="T56" fmla="*/ 1 w 12"/>
                  <a:gd name="T57" fmla="*/ 2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64" name="Freeform 206"/>
              <p:cNvSpPr>
                <a:spLocks/>
              </p:cNvSpPr>
              <p:nvPr/>
            </p:nvSpPr>
            <p:spPr bwMode="auto">
              <a:xfrm>
                <a:off x="4370" y="2639"/>
                <a:ext cx="12" cy="3"/>
              </a:xfrm>
              <a:custGeom>
                <a:avLst/>
                <a:gdLst>
                  <a:gd name="T0" fmla="*/ 10 w 12"/>
                  <a:gd name="T1" fmla="*/ 3 h 3"/>
                  <a:gd name="T2" fmla="*/ 10 w 12"/>
                  <a:gd name="T3" fmla="*/ 3 h 3"/>
                  <a:gd name="T4" fmla="*/ 11 w 12"/>
                  <a:gd name="T5" fmla="*/ 3 h 3"/>
                  <a:gd name="T6" fmla="*/ 11 w 12"/>
                  <a:gd name="T7" fmla="*/ 3 h 3"/>
                  <a:gd name="T8" fmla="*/ 11 w 12"/>
                  <a:gd name="T9" fmla="*/ 2 h 3"/>
                  <a:gd name="T10" fmla="*/ 11 w 12"/>
                  <a:gd name="T11" fmla="*/ 2 h 3"/>
                  <a:gd name="T12" fmla="*/ 11 w 12"/>
                  <a:gd name="T13" fmla="*/ 2 h 3"/>
                  <a:gd name="T14" fmla="*/ 11 w 12"/>
                  <a:gd name="T15" fmla="*/ 2 h 3"/>
                  <a:gd name="T16" fmla="*/ 12 w 12"/>
                  <a:gd name="T17" fmla="*/ 1 h 3"/>
                  <a:gd name="T18" fmla="*/ 11 w 12"/>
                  <a:gd name="T19" fmla="*/ 1 h 3"/>
                  <a:gd name="T20" fmla="*/ 11 w 12"/>
                  <a:gd name="T21" fmla="*/ 1 h 3"/>
                  <a:gd name="T22" fmla="*/ 11 w 12"/>
                  <a:gd name="T23" fmla="*/ 1 h 3"/>
                  <a:gd name="T24" fmla="*/ 11 w 12"/>
                  <a:gd name="T25" fmla="*/ 0 h 3"/>
                  <a:gd name="T26" fmla="*/ 11 w 12"/>
                  <a:gd name="T27" fmla="*/ 0 h 3"/>
                  <a:gd name="T28" fmla="*/ 11 w 12"/>
                  <a:gd name="T29" fmla="*/ 0 h 3"/>
                  <a:gd name="T30" fmla="*/ 10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65" name="Freeform 207"/>
              <p:cNvSpPr>
                <a:spLocks/>
              </p:cNvSpPr>
              <p:nvPr/>
            </p:nvSpPr>
            <p:spPr bwMode="auto">
              <a:xfrm>
                <a:off x="4385" y="2639"/>
                <a:ext cx="12" cy="3"/>
              </a:xfrm>
              <a:custGeom>
                <a:avLst/>
                <a:gdLst>
                  <a:gd name="T0" fmla="*/ 10 w 12"/>
                  <a:gd name="T1" fmla="*/ 3 h 3"/>
                  <a:gd name="T2" fmla="*/ 11 w 12"/>
                  <a:gd name="T3" fmla="*/ 3 h 3"/>
                  <a:gd name="T4" fmla="*/ 11 w 12"/>
                  <a:gd name="T5" fmla="*/ 3 h 3"/>
                  <a:gd name="T6" fmla="*/ 11 w 12"/>
                  <a:gd name="T7" fmla="*/ 3 h 3"/>
                  <a:gd name="T8" fmla="*/ 11 w 12"/>
                  <a:gd name="T9" fmla="*/ 2 h 3"/>
                  <a:gd name="T10" fmla="*/ 11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1 w 12"/>
                  <a:gd name="T23" fmla="*/ 1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66" name="Freeform 208"/>
              <p:cNvSpPr>
                <a:spLocks/>
              </p:cNvSpPr>
              <p:nvPr/>
            </p:nvSpPr>
            <p:spPr bwMode="auto">
              <a:xfrm>
                <a:off x="4400" y="2639"/>
                <a:ext cx="12" cy="3"/>
              </a:xfrm>
              <a:custGeom>
                <a:avLst/>
                <a:gdLst>
                  <a:gd name="T0" fmla="*/ 10 w 12"/>
                  <a:gd name="T1" fmla="*/ 3 h 3"/>
                  <a:gd name="T2" fmla="*/ 11 w 12"/>
                  <a:gd name="T3" fmla="*/ 3 h 3"/>
                  <a:gd name="T4" fmla="*/ 11 w 12"/>
                  <a:gd name="T5" fmla="*/ 3 h 3"/>
                  <a:gd name="T6" fmla="*/ 11 w 12"/>
                  <a:gd name="T7" fmla="*/ 3 h 3"/>
                  <a:gd name="T8" fmla="*/ 11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67" name="Freeform 209"/>
              <p:cNvSpPr>
                <a:spLocks/>
              </p:cNvSpPr>
              <p:nvPr/>
            </p:nvSpPr>
            <p:spPr bwMode="auto">
              <a:xfrm>
                <a:off x="4415" y="2639"/>
                <a:ext cx="12" cy="3"/>
              </a:xfrm>
              <a:custGeom>
                <a:avLst/>
                <a:gdLst>
                  <a:gd name="T0" fmla="*/ 11 w 12"/>
                  <a:gd name="T1" fmla="*/ 3 h 3"/>
                  <a:gd name="T2" fmla="*/ 11 w 12"/>
                  <a:gd name="T3" fmla="*/ 3 h 3"/>
                  <a:gd name="T4" fmla="*/ 11 w 12"/>
                  <a:gd name="T5" fmla="*/ 3 h 3"/>
                  <a:gd name="T6" fmla="*/ 11 w 12"/>
                  <a:gd name="T7" fmla="*/ 3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2 w 12"/>
                  <a:gd name="T25" fmla="*/ 0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2"/>
                    </a:lnTo>
                    <a:lnTo>
                      <a:pt x="12" y="1"/>
                    </a:lnTo>
                    <a:lnTo>
                      <a:pt x="12" y="0"/>
                    </a:lnTo>
                    <a:lnTo>
                      <a:pt x="11" y="0"/>
                    </a:lnTo>
                    <a:lnTo>
                      <a:pt x="2" y="0"/>
                    </a:lnTo>
                    <a:lnTo>
                      <a:pt x="1" y="0"/>
                    </a:lnTo>
                    <a:lnTo>
                      <a:pt x="0" y="0"/>
                    </a:lnTo>
                    <a:lnTo>
                      <a:pt x="0" y="1"/>
                    </a:lnTo>
                    <a:lnTo>
                      <a:pt x="0"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68" name="Freeform 210"/>
              <p:cNvSpPr>
                <a:spLocks/>
              </p:cNvSpPr>
              <p:nvPr/>
            </p:nvSpPr>
            <p:spPr bwMode="auto">
              <a:xfrm>
                <a:off x="4430" y="2639"/>
                <a:ext cx="12" cy="3"/>
              </a:xfrm>
              <a:custGeom>
                <a:avLst/>
                <a:gdLst>
                  <a:gd name="T0" fmla="*/ 11 w 12"/>
                  <a:gd name="T1" fmla="*/ 3 h 3"/>
                  <a:gd name="T2" fmla="*/ 11 w 12"/>
                  <a:gd name="T3" fmla="*/ 3 h 3"/>
                  <a:gd name="T4" fmla="*/ 11 w 12"/>
                  <a:gd name="T5" fmla="*/ 3 h 3"/>
                  <a:gd name="T6" fmla="*/ 12 w 12"/>
                  <a:gd name="T7" fmla="*/ 3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1 w 12"/>
                  <a:gd name="T57" fmla="*/ 2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69" name="Freeform 211"/>
              <p:cNvSpPr>
                <a:spLocks/>
              </p:cNvSpPr>
              <p:nvPr/>
            </p:nvSpPr>
            <p:spPr bwMode="auto">
              <a:xfrm>
                <a:off x="4445" y="2639"/>
                <a:ext cx="12" cy="3"/>
              </a:xfrm>
              <a:custGeom>
                <a:avLst/>
                <a:gdLst>
                  <a:gd name="T0" fmla="*/ 11 w 12"/>
                  <a:gd name="T1" fmla="*/ 3 h 3"/>
                  <a:gd name="T2" fmla="*/ 11 w 12"/>
                  <a:gd name="T3" fmla="*/ 3 h 3"/>
                  <a:gd name="T4" fmla="*/ 11 w 12"/>
                  <a:gd name="T5" fmla="*/ 3 h 3"/>
                  <a:gd name="T6" fmla="*/ 12 w 12"/>
                  <a:gd name="T7" fmla="*/ 3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1 w 12"/>
                  <a:gd name="T45" fmla="*/ 1 h 3"/>
                  <a:gd name="T46" fmla="*/ 0 w 12"/>
                  <a:gd name="T47" fmla="*/ 1 h 3"/>
                  <a:gd name="T48" fmla="*/ 0 w 12"/>
                  <a:gd name="T49" fmla="*/ 1 h 3"/>
                  <a:gd name="T50" fmla="*/ 0 w 12"/>
                  <a:gd name="T51" fmla="*/ 2 h 3"/>
                  <a:gd name="T52" fmla="*/ 0 w 12"/>
                  <a:gd name="T53" fmla="*/ 2 h 3"/>
                  <a:gd name="T54" fmla="*/ 1 w 12"/>
                  <a:gd name="T55" fmla="*/ 2 h 3"/>
                  <a:gd name="T56" fmla="*/ 1 w 12"/>
                  <a:gd name="T57" fmla="*/ 2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70" name="Freeform 212"/>
              <p:cNvSpPr>
                <a:spLocks/>
              </p:cNvSpPr>
              <p:nvPr/>
            </p:nvSpPr>
            <p:spPr bwMode="auto">
              <a:xfrm>
                <a:off x="4461" y="2639"/>
                <a:ext cx="12" cy="3"/>
              </a:xfrm>
              <a:custGeom>
                <a:avLst/>
                <a:gdLst>
                  <a:gd name="T0" fmla="*/ 10 w 12"/>
                  <a:gd name="T1" fmla="*/ 3 h 3"/>
                  <a:gd name="T2" fmla="*/ 10 w 12"/>
                  <a:gd name="T3" fmla="*/ 3 h 3"/>
                  <a:gd name="T4" fmla="*/ 11 w 12"/>
                  <a:gd name="T5" fmla="*/ 3 h 3"/>
                  <a:gd name="T6" fmla="*/ 11 w 12"/>
                  <a:gd name="T7" fmla="*/ 3 h 3"/>
                  <a:gd name="T8" fmla="*/ 11 w 12"/>
                  <a:gd name="T9" fmla="*/ 2 h 3"/>
                  <a:gd name="T10" fmla="*/ 11 w 12"/>
                  <a:gd name="T11" fmla="*/ 2 h 3"/>
                  <a:gd name="T12" fmla="*/ 11 w 12"/>
                  <a:gd name="T13" fmla="*/ 2 h 3"/>
                  <a:gd name="T14" fmla="*/ 12 w 12"/>
                  <a:gd name="T15" fmla="*/ 2 h 3"/>
                  <a:gd name="T16" fmla="*/ 12 w 12"/>
                  <a:gd name="T17" fmla="*/ 1 h 3"/>
                  <a:gd name="T18" fmla="*/ 12 w 12"/>
                  <a:gd name="T19" fmla="*/ 1 h 3"/>
                  <a:gd name="T20" fmla="*/ 11 w 12"/>
                  <a:gd name="T21" fmla="*/ 1 h 3"/>
                  <a:gd name="T22" fmla="*/ 11 w 12"/>
                  <a:gd name="T23" fmla="*/ 1 h 3"/>
                  <a:gd name="T24" fmla="*/ 11 w 12"/>
                  <a:gd name="T25" fmla="*/ 0 h 3"/>
                  <a:gd name="T26" fmla="*/ 11 w 12"/>
                  <a:gd name="T27" fmla="*/ 0 h 3"/>
                  <a:gd name="T28" fmla="*/ 11 w 12"/>
                  <a:gd name="T29" fmla="*/ 0 h 3"/>
                  <a:gd name="T30" fmla="*/ 10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71" name="Freeform 213"/>
              <p:cNvSpPr>
                <a:spLocks/>
              </p:cNvSpPr>
              <p:nvPr/>
            </p:nvSpPr>
            <p:spPr bwMode="auto">
              <a:xfrm>
                <a:off x="4476" y="2639"/>
                <a:ext cx="12" cy="3"/>
              </a:xfrm>
              <a:custGeom>
                <a:avLst/>
                <a:gdLst>
                  <a:gd name="T0" fmla="*/ 10 w 12"/>
                  <a:gd name="T1" fmla="*/ 3 h 3"/>
                  <a:gd name="T2" fmla="*/ 11 w 12"/>
                  <a:gd name="T3" fmla="*/ 3 h 3"/>
                  <a:gd name="T4" fmla="*/ 11 w 12"/>
                  <a:gd name="T5" fmla="*/ 3 h 3"/>
                  <a:gd name="T6" fmla="*/ 11 w 12"/>
                  <a:gd name="T7" fmla="*/ 3 h 3"/>
                  <a:gd name="T8" fmla="*/ 11 w 12"/>
                  <a:gd name="T9" fmla="*/ 2 h 3"/>
                  <a:gd name="T10" fmla="*/ 11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1 w 12"/>
                  <a:gd name="T23" fmla="*/ 1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72" name="Freeform 214"/>
              <p:cNvSpPr>
                <a:spLocks/>
              </p:cNvSpPr>
              <p:nvPr/>
            </p:nvSpPr>
            <p:spPr bwMode="auto">
              <a:xfrm>
                <a:off x="4496" y="2639"/>
                <a:ext cx="7" cy="3"/>
              </a:xfrm>
              <a:custGeom>
                <a:avLst/>
                <a:gdLst>
                  <a:gd name="T0" fmla="*/ 5 w 7"/>
                  <a:gd name="T1" fmla="*/ 3 h 3"/>
                  <a:gd name="T2" fmla="*/ 6 w 7"/>
                  <a:gd name="T3" fmla="*/ 3 h 3"/>
                  <a:gd name="T4" fmla="*/ 6 w 7"/>
                  <a:gd name="T5" fmla="*/ 3 h 3"/>
                  <a:gd name="T6" fmla="*/ 6 w 7"/>
                  <a:gd name="T7" fmla="*/ 3 h 3"/>
                  <a:gd name="T8" fmla="*/ 6 w 7"/>
                  <a:gd name="T9" fmla="*/ 2 h 3"/>
                  <a:gd name="T10" fmla="*/ 7 w 7"/>
                  <a:gd name="T11" fmla="*/ 2 h 3"/>
                  <a:gd name="T12" fmla="*/ 7 w 7"/>
                  <a:gd name="T13" fmla="*/ 2 h 3"/>
                  <a:gd name="T14" fmla="*/ 7 w 7"/>
                  <a:gd name="T15" fmla="*/ 2 h 3"/>
                  <a:gd name="T16" fmla="*/ 7 w 7"/>
                  <a:gd name="T17" fmla="*/ 1 h 3"/>
                  <a:gd name="T18" fmla="*/ 7 w 7"/>
                  <a:gd name="T19" fmla="*/ 1 h 3"/>
                  <a:gd name="T20" fmla="*/ 7 w 7"/>
                  <a:gd name="T21" fmla="*/ 1 h 3"/>
                  <a:gd name="T22" fmla="*/ 7 w 7"/>
                  <a:gd name="T23" fmla="*/ 1 h 3"/>
                  <a:gd name="T24" fmla="*/ 6 w 7"/>
                  <a:gd name="T25" fmla="*/ 0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1 w 7"/>
                  <a:gd name="T39" fmla="*/ 0 h 3"/>
                  <a:gd name="T40" fmla="*/ 0 w 7"/>
                  <a:gd name="T41" fmla="*/ 0 h 3"/>
                  <a:gd name="T42" fmla="*/ 0 w 7"/>
                  <a:gd name="T43" fmla="*/ 0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0 w 7"/>
                  <a:gd name="T57" fmla="*/ 2 h 3"/>
                  <a:gd name="T58" fmla="*/ 0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6" y="2"/>
                    </a:lnTo>
                    <a:lnTo>
                      <a:pt x="7" y="2"/>
                    </a:lnTo>
                    <a:lnTo>
                      <a:pt x="7" y="1"/>
                    </a:lnTo>
                    <a:lnTo>
                      <a:pt x="7" y="0"/>
                    </a:lnTo>
                    <a:lnTo>
                      <a:pt x="6" y="0"/>
                    </a:lnTo>
                    <a:lnTo>
                      <a:pt x="5"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73" name="Freeform 215"/>
              <p:cNvSpPr>
                <a:spLocks/>
              </p:cNvSpPr>
              <p:nvPr/>
            </p:nvSpPr>
            <p:spPr bwMode="auto">
              <a:xfrm>
                <a:off x="4506" y="2639"/>
                <a:ext cx="7" cy="3"/>
              </a:xfrm>
              <a:custGeom>
                <a:avLst/>
                <a:gdLst>
                  <a:gd name="T0" fmla="*/ 6 w 7"/>
                  <a:gd name="T1" fmla="*/ 3 h 3"/>
                  <a:gd name="T2" fmla="*/ 6 w 7"/>
                  <a:gd name="T3" fmla="*/ 3 h 3"/>
                  <a:gd name="T4" fmla="*/ 6 w 7"/>
                  <a:gd name="T5" fmla="*/ 3 h 3"/>
                  <a:gd name="T6" fmla="*/ 7 w 7"/>
                  <a:gd name="T7" fmla="*/ 3 h 3"/>
                  <a:gd name="T8" fmla="*/ 7 w 7"/>
                  <a:gd name="T9" fmla="*/ 2 h 3"/>
                  <a:gd name="T10" fmla="*/ 7 w 7"/>
                  <a:gd name="T11" fmla="*/ 2 h 3"/>
                  <a:gd name="T12" fmla="*/ 7 w 7"/>
                  <a:gd name="T13" fmla="*/ 2 h 3"/>
                  <a:gd name="T14" fmla="*/ 7 w 7"/>
                  <a:gd name="T15" fmla="*/ 2 h 3"/>
                  <a:gd name="T16" fmla="*/ 7 w 7"/>
                  <a:gd name="T17" fmla="*/ 1 h 3"/>
                  <a:gd name="T18" fmla="*/ 7 w 7"/>
                  <a:gd name="T19" fmla="*/ 1 h 3"/>
                  <a:gd name="T20" fmla="*/ 7 w 7"/>
                  <a:gd name="T21" fmla="*/ 1 h 3"/>
                  <a:gd name="T22" fmla="*/ 7 w 7"/>
                  <a:gd name="T23" fmla="*/ 1 h 3"/>
                  <a:gd name="T24" fmla="*/ 7 w 7"/>
                  <a:gd name="T25" fmla="*/ 0 h 3"/>
                  <a:gd name="T26" fmla="*/ 7 w 7"/>
                  <a:gd name="T27" fmla="*/ 0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1 w 7"/>
                  <a:gd name="T41" fmla="*/ 0 h 3"/>
                  <a:gd name="T42" fmla="*/ 0 w 7"/>
                  <a:gd name="T43" fmla="*/ 0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0 w 7"/>
                  <a:gd name="T57" fmla="*/ 2 h 3"/>
                  <a:gd name="T58" fmla="*/ 1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7" y="0"/>
                    </a:lnTo>
                    <a:lnTo>
                      <a:pt x="6" y="0"/>
                    </a:lnTo>
                    <a:lnTo>
                      <a:pt x="2" y="0"/>
                    </a:lnTo>
                    <a:lnTo>
                      <a:pt x="1" y="0"/>
                    </a:lnTo>
                    <a:lnTo>
                      <a:pt x="0" y="0"/>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74" name="Freeform 216"/>
              <p:cNvSpPr>
                <a:spLocks/>
              </p:cNvSpPr>
              <p:nvPr/>
            </p:nvSpPr>
            <p:spPr bwMode="auto">
              <a:xfrm>
                <a:off x="4354" y="2645"/>
                <a:ext cx="12" cy="3"/>
              </a:xfrm>
              <a:custGeom>
                <a:avLst/>
                <a:gdLst>
                  <a:gd name="T0" fmla="*/ 10 w 12"/>
                  <a:gd name="T1" fmla="*/ 3 h 3"/>
                  <a:gd name="T2" fmla="*/ 11 w 12"/>
                  <a:gd name="T3" fmla="*/ 3 h 3"/>
                  <a:gd name="T4" fmla="*/ 11 w 12"/>
                  <a:gd name="T5" fmla="*/ 3 h 3"/>
                  <a:gd name="T6" fmla="*/ 11 w 12"/>
                  <a:gd name="T7" fmla="*/ 2 h 3"/>
                  <a:gd name="T8" fmla="*/ 11 w 12"/>
                  <a:gd name="T9" fmla="*/ 2 h 3"/>
                  <a:gd name="T10" fmla="*/ 11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1 w 12"/>
                  <a:gd name="T23" fmla="*/ 0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1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75" name="Freeform 217"/>
              <p:cNvSpPr>
                <a:spLocks/>
              </p:cNvSpPr>
              <p:nvPr/>
            </p:nvSpPr>
            <p:spPr bwMode="auto">
              <a:xfrm>
                <a:off x="4369" y="2645"/>
                <a:ext cx="12" cy="3"/>
              </a:xfrm>
              <a:custGeom>
                <a:avLst/>
                <a:gdLst>
                  <a:gd name="T0" fmla="*/ 10 w 12"/>
                  <a:gd name="T1" fmla="*/ 3 h 3"/>
                  <a:gd name="T2" fmla="*/ 11 w 12"/>
                  <a:gd name="T3" fmla="*/ 3 h 3"/>
                  <a:gd name="T4" fmla="*/ 11 w 12"/>
                  <a:gd name="T5" fmla="*/ 3 h 3"/>
                  <a:gd name="T6" fmla="*/ 11 w 12"/>
                  <a:gd name="T7" fmla="*/ 2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0 h 3"/>
                  <a:gd name="T24" fmla="*/ 12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1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1" y="2"/>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76" name="Freeform 218"/>
              <p:cNvSpPr>
                <a:spLocks/>
              </p:cNvSpPr>
              <p:nvPr/>
            </p:nvSpPr>
            <p:spPr bwMode="auto">
              <a:xfrm>
                <a:off x="4386" y="2645"/>
                <a:ext cx="39" cy="3"/>
              </a:xfrm>
              <a:custGeom>
                <a:avLst/>
                <a:gdLst>
                  <a:gd name="T0" fmla="*/ 1 w 39"/>
                  <a:gd name="T1" fmla="*/ 0 h 3"/>
                  <a:gd name="T2" fmla="*/ 1 w 39"/>
                  <a:gd name="T3" fmla="*/ 0 h 3"/>
                  <a:gd name="T4" fmla="*/ 1 w 39"/>
                  <a:gd name="T5" fmla="*/ 0 h 3"/>
                  <a:gd name="T6" fmla="*/ 0 w 39"/>
                  <a:gd name="T7" fmla="*/ 0 h 3"/>
                  <a:gd name="T8" fmla="*/ 0 w 39"/>
                  <a:gd name="T9" fmla="*/ 0 h 3"/>
                  <a:gd name="T10" fmla="*/ 0 w 39"/>
                  <a:gd name="T11" fmla="*/ 0 h 3"/>
                  <a:gd name="T12" fmla="*/ 0 w 39"/>
                  <a:gd name="T13" fmla="*/ 1 h 3"/>
                  <a:gd name="T14" fmla="*/ 0 w 39"/>
                  <a:gd name="T15" fmla="*/ 1 h 3"/>
                  <a:gd name="T16" fmla="*/ 0 w 39"/>
                  <a:gd name="T17" fmla="*/ 1 h 3"/>
                  <a:gd name="T18" fmla="*/ 0 w 39"/>
                  <a:gd name="T19" fmla="*/ 2 h 3"/>
                  <a:gd name="T20" fmla="*/ 0 w 39"/>
                  <a:gd name="T21" fmla="*/ 2 h 3"/>
                  <a:gd name="T22" fmla="*/ 0 w 39"/>
                  <a:gd name="T23" fmla="*/ 2 h 3"/>
                  <a:gd name="T24" fmla="*/ 0 w 39"/>
                  <a:gd name="T25" fmla="*/ 2 h 3"/>
                  <a:gd name="T26" fmla="*/ 0 w 39"/>
                  <a:gd name="T27" fmla="*/ 2 h 3"/>
                  <a:gd name="T28" fmla="*/ 1 w 39"/>
                  <a:gd name="T29" fmla="*/ 3 h 3"/>
                  <a:gd name="T30" fmla="*/ 1 w 39"/>
                  <a:gd name="T31" fmla="*/ 3 h 3"/>
                  <a:gd name="T32" fmla="*/ 1 w 39"/>
                  <a:gd name="T33" fmla="*/ 3 h 3"/>
                  <a:gd name="T34" fmla="*/ 38 w 39"/>
                  <a:gd name="T35" fmla="*/ 3 h 3"/>
                  <a:gd name="T36" fmla="*/ 38 w 39"/>
                  <a:gd name="T37" fmla="*/ 3 h 3"/>
                  <a:gd name="T38" fmla="*/ 38 w 39"/>
                  <a:gd name="T39" fmla="*/ 3 h 3"/>
                  <a:gd name="T40" fmla="*/ 39 w 39"/>
                  <a:gd name="T41" fmla="*/ 2 h 3"/>
                  <a:gd name="T42" fmla="*/ 39 w 39"/>
                  <a:gd name="T43" fmla="*/ 2 h 3"/>
                  <a:gd name="T44" fmla="*/ 39 w 39"/>
                  <a:gd name="T45" fmla="*/ 2 h 3"/>
                  <a:gd name="T46" fmla="*/ 39 w 39"/>
                  <a:gd name="T47" fmla="*/ 2 h 3"/>
                  <a:gd name="T48" fmla="*/ 39 w 39"/>
                  <a:gd name="T49" fmla="*/ 1 h 3"/>
                  <a:gd name="T50" fmla="*/ 39 w 39"/>
                  <a:gd name="T51" fmla="*/ 1 h 3"/>
                  <a:gd name="T52" fmla="*/ 39 w 39"/>
                  <a:gd name="T53" fmla="*/ 1 h 3"/>
                  <a:gd name="T54" fmla="*/ 39 w 39"/>
                  <a:gd name="T55" fmla="*/ 1 h 3"/>
                  <a:gd name="T56" fmla="*/ 39 w 39"/>
                  <a:gd name="T57" fmla="*/ 0 h 3"/>
                  <a:gd name="T58" fmla="*/ 39 w 39"/>
                  <a:gd name="T59" fmla="*/ 0 h 3"/>
                  <a:gd name="T60" fmla="*/ 38 w 39"/>
                  <a:gd name="T61" fmla="*/ 0 h 3"/>
                  <a:gd name="T62" fmla="*/ 38 w 39"/>
                  <a:gd name="T63" fmla="*/ 0 h 3"/>
                  <a:gd name="T64" fmla="*/ 38 w 39"/>
                  <a:gd name="T65" fmla="*/ 0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9"/>
                  <a:gd name="T100" fmla="*/ 0 h 3"/>
                  <a:gd name="T101" fmla="*/ 39 w 39"/>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9" h="3">
                    <a:moveTo>
                      <a:pt x="38" y="0"/>
                    </a:moveTo>
                    <a:lnTo>
                      <a:pt x="1" y="0"/>
                    </a:lnTo>
                    <a:lnTo>
                      <a:pt x="0" y="0"/>
                    </a:lnTo>
                    <a:lnTo>
                      <a:pt x="0" y="1"/>
                    </a:lnTo>
                    <a:lnTo>
                      <a:pt x="0" y="2"/>
                    </a:lnTo>
                    <a:lnTo>
                      <a:pt x="1" y="3"/>
                    </a:lnTo>
                    <a:lnTo>
                      <a:pt x="38" y="3"/>
                    </a:lnTo>
                    <a:lnTo>
                      <a:pt x="39" y="2"/>
                    </a:lnTo>
                    <a:lnTo>
                      <a:pt x="39" y="1"/>
                    </a:lnTo>
                    <a:lnTo>
                      <a:pt x="39" y="0"/>
                    </a:lnTo>
                    <a:lnTo>
                      <a:pt x="38" y="0"/>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77" name="Freeform 219"/>
              <p:cNvSpPr>
                <a:spLocks/>
              </p:cNvSpPr>
              <p:nvPr/>
            </p:nvSpPr>
            <p:spPr bwMode="auto">
              <a:xfrm>
                <a:off x="4430" y="2645"/>
                <a:ext cx="12" cy="3"/>
              </a:xfrm>
              <a:custGeom>
                <a:avLst/>
                <a:gdLst>
                  <a:gd name="T0" fmla="*/ 11 w 12"/>
                  <a:gd name="T1" fmla="*/ 3 h 3"/>
                  <a:gd name="T2" fmla="*/ 11 w 12"/>
                  <a:gd name="T3" fmla="*/ 3 h 3"/>
                  <a:gd name="T4" fmla="*/ 11 w 12"/>
                  <a:gd name="T5" fmla="*/ 3 h 3"/>
                  <a:gd name="T6" fmla="*/ 11 w 12"/>
                  <a:gd name="T7" fmla="*/ 2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0 h 3"/>
                  <a:gd name="T24" fmla="*/ 12 w 12"/>
                  <a:gd name="T25" fmla="*/ 0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0 h 3"/>
                  <a:gd name="T44" fmla="*/ 0 w 12"/>
                  <a:gd name="T45" fmla="*/ 1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1 w 12"/>
                  <a:gd name="T59" fmla="*/ 2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1" y="2"/>
                    </a:lnTo>
                    <a:lnTo>
                      <a:pt x="12" y="2"/>
                    </a:lnTo>
                    <a:lnTo>
                      <a:pt x="12" y="1"/>
                    </a:lnTo>
                    <a:lnTo>
                      <a:pt x="12" y="0"/>
                    </a:lnTo>
                    <a:lnTo>
                      <a:pt x="11" y="0"/>
                    </a:lnTo>
                    <a:lnTo>
                      <a:pt x="1" y="0"/>
                    </a:lnTo>
                    <a:lnTo>
                      <a:pt x="0" y="0"/>
                    </a:lnTo>
                    <a:lnTo>
                      <a:pt x="0" y="1"/>
                    </a:lnTo>
                    <a:lnTo>
                      <a:pt x="0" y="2"/>
                    </a:lnTo>
                    <a:lnTo>
                      <a:pt x="1" y="2"/>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78" name="Freeform 220"/>
              <p:cNvSpPr>
                <a:spLocks/>
              </p:cNvSpPr>
              <p:nvPr/>
            </p:nvSpPr>
            <p:spPr bwMode="auto">
              <a:xfrm>
                <a:off x="4445" y="2645"/>
                <a:ext cx="12" cy="3"/>
              </a:xfrm>
              <a:custGeom>
                <a:avLst/>
                <a:gdLst>
                  <a:gd name="T0" fmla="*/ 11 w 12"/>
                  <a:gd name="T1" fmla="*/ 3 h 3"/>
                  <a:gd name="T2" fmla="*/ 11 w 12"/>
                  <a:gd name="T3" fmla="*/ 3 h 3"/>
                  <a:gd name="T4" fmla="*/ 11 w 12"/>
                  <a:gd name="T5" fmla="*/ 3 h 3"/>
                  <a:gd name="T6" fmla="*/ 12 w 12"/>
                  <a:gd name="T7" fmla="*/ 2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0 w 12"/>
                  <a:gd name="T45" fmla="*/ 1 h 3"/>
                  <a:gd name="T46" fmla="*/ 0 w 12"/>
                  <a:gd name="T47" fmla="*/ 1 h 3"/>
                  <a:gd name="T48" fmla="*/ 0 w 12"/>
                  <a:gd name="T49" fmla="*/ 1 h 3"/>
                  <a:gd name="T50" fmla="*/ 0 w 12"/>
                  <a:gd name="T51" fmla="*/ 1 h 3"/>
                  <a:gd name="T52" fmla="*/ 0 w 12"/>
                  <a:gd name="T53" fmla="*/ 2 h 3"/>
                  <a:gd name="T54" fmla="*/ 0 w 12"/>
                  <a:gd name="T55" fmla="*/ 2 h 3"/>
                  <a:gd name="T56" fmla="*/ 1 w 12"/>
                  <a:gd name="T57" fmla="*/ 2 h 3"/>
                  <a:gd name="T58" fmla="*/ 1 w 12"/>
                  <a:gd name="T59" fmla="*/ 2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79" name="Freeform 221"/>
              <p:cNvSpPr>
                <a:spLocks/>
              </p:cNvSpPr>
              <p:nvPr/>
            </p:nvSpPr>
            <p:spPr bwMode="auto">
              <a:xfrm>
                <a:off x="4460" y="2645"/>
                <a:ext cx="13" cy="3"/>
              </a:xfrm>
              <a:custGeom>
                <a:avLst/>
                <a:gdLst>
                  <a:gd name="T0" fmla="*/ 11 w 13"/>
                  <a:gd name="T1" fmla="*/ 3 h 3"/>
                  <a:gd name="T2" fmla="*/ 11 w 13"/>
                  <a:gd name="T3" fmla="*/ 3 h 3"/>
                  <a:gd name="T4" fmla="*/ 12 w 13"/>
                  <a:gd name="T5" fmla="*/ 3 h 3"/>
                  <a:gd name="T6" fmla="*/ 12 w 13"/>
                  <a:gd name="T7" fmla="*/ 2 h 3"/>
                  <a:gd name="T8" fmla="*/ 12 w 13"/>
                  <a:gd name="T9" fmla="*/ 2 h 3"/>
                  <a:gd name="T10" fmla="*/ 12 w 13"/>
                  <a:gd name="T11" fmla="*/ 2 h 3"/>
                  <a:gd name="T12" fmla="*/ 12 w 13"/>
                  <a:gd name="T13" fmla="*/ 2 h 3"/>
                  <a:gd name="T14" fmla="*/ 12 w 13"/>
                  <a:gd name="T15" fmla="*/ 2 h 3"/>
                  <a:gd name="T16" fmla="*/ 13 w 13"/>
                  <a:gd name="T17" fmla="*/ 1 h 3"/>
                  <a:gd name="T18" fmla="*/ 12 w 13"/>
                  <a:gd name="T19" fmla="*/ 1 h 3"/>
                  <a:gd name="T20" fmla="*/ 12 w 13"/>
                  <a:gd name="T21" fmla="*/ 1 h 3"/>
                  <a:gd name="T22" fmla="*/ 12 w 13"/>
                  <a:gd name="T23" fmla="*/ 0 h 3"/>
                  <a:gd name="T24" fmla="*/ 12 w 13"/>
                  <a:gd name="T25" fmla="*/ 0 h 3"/>
                  <a:gd name="T26" fmla="*/ 12 w 13"/>
                  <a:gd name="T27" fmla="*/ 0 h 3"/>
                  <a:gd name="T28" fmla="*/ 12 w 13"/>
                  <a:gd name="T29" fmla="*/ 0 h 3"/>
                  <a:gd name="T30" fmla="*/ 11 w 13"/>
                  <a:gd name="T31" fmla="*/ 0 h 3"/>
                  <a:gd name="T32" fmla="*/ 11 w 13"/>
                  <a:gd name="T33" fmla="*/ 0 h 3"/>
                  <a:gd name="T34" fmla="*/ 2 w 13"/>
                  <a:gd name="T35" fmla="*/ 0 h 3"/>
                  <a:gd name="T36" fmla="*/ 2 w 13"/>
                  <a:gd name="T37" fmla="*/ 0 h 3"/>
                  <a:gd name="T38" fmla="*/ 1 w 13"/>
                  <a:gd name="T39" fmla="*/ 0 h 3"/>
                  <a:gd name="T40" fmla="*/ 1 w 13"/>
                  <a:gd name="T41" fmla="*/ 0 h 3"/>
                  <a:gd name="T42" fmla="*/ 1 w 13"/>
                  <a:gd name="T43" fmla="*/ 0 h 3"/>
                  <a:gd name="T44" fmla="*/ 1 w 13"/>
                  <a:gd name="T45" fmla="*/ 1 h 3"/>
                  <a:gd name="T46" fmla="*/ 1 w 13"/>
                  <a:gd name="T47" fmla="*/ 1 h 3"/>
                  <a:gd name="T48" fmla="*/ 0 w 13"/>
                  <a:gd name="T49" fmla="*/ 1 h 3"/>
                  <a:gd name="T50" fmla="*/ 0 w 13"/>
                  <a:gd name="T51" fmla="*/ 1 h 3"/>
                  <a:gd name="T52" fmla="*/ 1 w 13"/>
                  <a:gd name="T53" fmla="*/ 2 h 3"/>
                  <a:gd name="T54" fmla="*/ 1 w 13"/>
                  <a:gd name="T55" fmla="*/ 2 h 3"/>
                  <a:gd name="T56" fmla="*/ 1 w 13"/>
                  <a:gd name="T57" fmla="*/ 2 h 3"/>
                  <a:gd name="T58" fmla="*/ 1 w 13"/>
                  <a:gd name="T59" fmla="*/ 2 h 3"/>
                  <a:gd name="T60" fmla="*/ 1 w 13"/>
                  <a:gd name="T61" fmla="*/ 3 h 3"/>
                  <a:gd name="T62" fmla="*/ 2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1"/>
                    </a:lnTo>
                    <a:lnTo>
                      <a:pt x="12" y="1"/>
                    </a:lnTo>
                    <a:lnTo>
                      <a:pt x="12" y="0"/>
                    </a:lnTo>
                    <a:lnTo>
                      <a:pt x="11" y="0"/>
                    </a:lnTo>
                    <a:lnTo>
                      <a:pt x="2" y="0"/>
                    </a:lnTo>
                    <a:lnTo>
                      <a:pt x="1" y="0"/>
                    </a:lnTo>
                    <a:lnTo>
                      <a:pt x="1" y="1"/>
                    </a:lnTo>
                    <a:lnTo>
                      <a:pt x="0" y="1"/>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80" name="Freeform 222"/>
              <p:cNvSpPr>
                <a:spLocks/>
              </p:cNvSpPr>
              <p:nvPr/>
            </p:nvSpPr>
            <p:spPr bwMode="auto">
              <a:xfrm>
                <a:off x="4476" y="2645"/>
                <a:ext cx="12" cy="3"/>
              </a:xfrm>
              <a:custGeom>
                <a:avLst/>
                <a:gdLst>
                  <a:gd name="T0" fmla="*/ 10 w 12"/>
                  <a:gd name="T1" fmla="*/ 3 h 3"/>
                  <a:gd name="T2" fmla="*/ 11 w 12"/>
                  <a:gd name="T3" fmla="*/ 3 h 3"/>
                  <a:gd name="T4" fmla="*/ 11 w 12"/>
                  <a:gd name="T5" fmla="*/ 3 h 3"/>
                  <a:gd name="T6" fmla="*/ 11 w 12"/>
                  <a:gd name="T7" fmla="*/ 2 h 3"/>
                  <a:gd name="T8" fmla="*/ 11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0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1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81" name="Freeform 223"/>
              <p:cNvSpPr>
                <a:spLocks/>
              </p:cNvSpPr>
              <p:nvPr/>
            </p:nvSpPr>
            <p:spPr bwMode="auto">
              <a:xfrm>
                <a:off x="4497" y="2645"/>
                <a:ext cx="16" cy="3"/>
              </a:xfrm>
              <a:custGeom>
                <a:avLst/>
                <a:gdLst>
                  <a:gd name="T0" fmla="*/ 1 w 16"/>
                  <a:gd name="T1" fmla="*/ 0 h 3"/>
                  <a:gd name="T2" fmla="*/ 1 w 16"/>
                  <a:gd name="T3" fmla="*/ 0 h 3"/>
                  <a:gd name="T4" fmla="*/ 1 w 16"/>
                  <a:gd name="T5" fmla="*/ 0 h 3"/>
                  <a:gd name="T6" fmla="*/ 1 w 16"/>
                  <a:gd name="T7" fmla="*/ 0 h 3"/>
                  <a:gd name="T8" fmla="*/ 0 w 16"/>
                  <a:gd name="T9" fmla="*/ 0 h 3"/>
                  <a:gd name="T10" fmla="*/ 0 w 16"/>
                  <a:gd name="T11" fmla="*/ 0 h 3"/>
                  <a:gd name="T12" fmla="*/ 0 w 16"/>
                  <a:gd name="T13" fmla="*/ 1 h 3"/>
                  <a:gd name="T14" fmla="*/ 0 w 16"/>
                  <a:gd name="T15" fmla="*/ 1 h 3"/>
                  <a:gd name="T16" fmla="*/ 0 w 16"/>
                  <a:gd name="T17" fmla="*/ 1 h 3"/>
                  <a:gd name="T18" fmla="*/ 0 w 16"/>
                  <a:gd name="T19" fmla="*/ 1 h 3"/>
                  <a:gd name="T20" fmla="*/ 0 w 16"/>
                  <a:gd name="T21" fmla="*/ 2 h 3"/>
                  <a:gd name="T22" fmla="*/ 0 w 16"/>
                  <a:gd name="T23" fmla="*/ 2 h 3"/>
                  <a:gd name="T24" fmla="*/ 0 w 16"/>
                  <a:gd name="T25" fmla="*/ 2 h 3"/>
                  <a:gd name="T26" fmla="*/ 0 w 16"/>
                  <a:gd name="T27" fmla="*/ 2 h 3"/>
                  <a:gd name="T28" fmla="*/ 1 w 16"/>
                  <a:gd name="T29" fmla="*/ 3 h 3"/>
                  <a:gd name="T30" fmla="*/ 1 w 16"/>
                  <a:gd name="T31" fmla="*/ 3 h 3"/>
                  <a:gd name="T32" fmla="*/ 1 w 16"/>
                  <a:gd name="T33" fmla="*/ 3 h 3"/>
                  <a:gd name="T34" fmla="*/ 15 w 16"/>
                  <a:gd name="T35" fmla="*/ 3 h 3"/>
                  <a:gd name="T36" fmla="*/ 15 w 16"/>
                  <a:gd name="T37" fmla="*/ 3 h 3"/>
                  <a:gd name="T38" fmla="*/ 15 w 16"/>
                  <a:gd name="T39" fmla="*/ 3 h 3"/>
                  <a:gd name="T40" fmla="*/ 16 w 16"/>
                  <a:gd name="T41" fmla="*/ 2 h 3"/>
                  <a:gd name="T42" fmla="*/ 16 w 16"/>
                  <a:gd name="T43" fmla="*/ 2 h 3"/>
                  <a:gd name="T44" fmla="*/ 16 w 16"/>
                  <a:gd name="T45" fmla="*/ 2 h 3"/>
                  <a:gd name="T46" fmla="*/ 16 w 16"/>
                  <a:gd name="T47" fmla="*/ 2 h 3"/>
                  <a:gd name="T48" fmla="*/ 16 w 16"/>
                  <a:gd name="T49" fmla="*/ 2 h 3"/>
                  <a:gd name="T50" fmla="*/ 16 w 16"/>
                  <a:gd name="T51" fmla="*/ 1 h 3"/>
                  <a:gd name="T52" fmla="*/ 16 w 16"/>
                  <a:gd name="T53" fmla="*/ 1 h 3"/>
                  <a:gd name="T54" fmla="*/ 16 w 16"/>
                  <a:gd name="T55" fmla="*/ 1 h 3"/>
                  <a:gd name="T56" fmla="*/ 16 w 16"/>
                  <a:gd name="T57" fmla="*/ 0 h 3"/>
                  <a:gd name="T58" fmla="*/ 16 w 16"/>
                  <a:gd name="T59" fmla="*/ 0 h 3"/>
                  <a:gd name="T60" fmla="*/ 16 w 16"/>
                  <a:gd name="T61" fmla="*/ 0 h 3"/>
                  <a:gd name="T62" fmla="*/ 15 w 16"/>
                  <a:gd name="T63" fmla="*/ 0 h 3"/>
                  <a:gd name="T64" fmla="*/ 15 w 16"/>
                  <a:gd name="T65" fmla="*/ 0 h 3"/>
                  <a:gd name="T66" fmla="*/ 15 w 16"/>
                  <a:gd name="T67" fmla="*/ 0 h 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
                  <a:gd name="T103" fmla="*/ 0 h 3"/>
                  <a:gd name="T104" fmla="*/ 16 w 16"/>
                  <a:gd name="T105" fmla="*/ 3 h 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 h="3">
                    <a:moveTo>
                      <a:pt x="15" y="0"/>
                    </a:moveTo>
                    <a:lnTo>
                      <a:pt x="1" y="0"/>
                    </a:lnTo>
                    <a:lnTo>
                      <a:pt x="0" y="0"/>
                    </a:lnTo>
                    <a:lnTo>
                      <a:pt x="0" y="1"/>
                    </a:lnTo>
                    <a:lnTo>
                      <a:pt x="0" y="2"/>
                    </a:lnTo>
                    <a:lnTo>
                      <a:pt x="1" y="3"/>
                    </a:lnTo>
                    <a:lnTo>
                      <a:pt x="15" y="3"/>
                    </a:lnTo>
                    <a:lnTo>
                      <a:pt x="16" y="3"/>
                    </a:lnTo>
                    <a:lnTo>
                      <a:pt x="16" y="2"/>
                    </a:lnTo>
                    <a:lnTo>
                      <a:pt x="16" y="1"/>
                    </a:lnTo>
                    <a:lnTo>
                      <a:pt x="16" y="0"/>
                    </a:lnTo>
                    <a:lnTo>
                      <a:pt x="15" y="0"/>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82" name="Freeform 224"/>
              <p:cNvSpPr>
                <a:spLocks/>
              </p:cNvSpPr>
              <p:nvPr/>
            </p:nvSpPr>
            <p:spPr bwMode="auto">
              <a:xfrm>
                <a:off x="4515" y="2633"/>
                <a:ext cx="8" cy="3"/>
              </a:xfrm>
              <a:custGeom>
                <a:avLst/>
                <a:gdLst>
                  <a:gd name="T0" fmla="*/ 6 w 8"/>
                  <a:gd name="T1" fmla="*/ 3 h 3"/>
                  <a:gd name="T2" fmla="*/ 6 w 8"/>
                  <a:gd name="T3" fmla="*/ 3 h 3"/>
                  <a:gd name="T4" fmla="*/ 7 w 8"/>
                  <a:gd name="T5" fmla="*/ 3 h 3"/>
                  <a:gd name="T6" fmla="*/ 7 w 8"/>
                  <a:gd name="T7" fmla="*/ 3 h 3"/>
                  <a:gd name="T8" fmla="*/ 7 w 8"/>
                  <a:gd name="T9" fmla="*/ 2 h 3"/>
                  <a:gd name="T10" fmla="*/ 7 w 8"/>
                  <a:gd name="T11" fmla="*/ 2 h 3"/>
                  <a:gd name="T12" fmla="*/ 7 w 8"/>
                  <a:gd name="T13" fmla="*/ 2 h 3"/>
                  <a:gd name="T14" fmla="*/ 7 w 8"/>
                  <a:gd name="T15" fmla="*/ 2 h 3"/>
                  <a:gd name="T16" fmla="*/ 8 w 8"/>
                  <a:gd name="T17" fmla="*/ 1 h 3"/>
                  <a:gd name="T18" fmla="*/ 7 w 8"/>
                  <a:gd name="T19" fmla="*/ 1 h 3"/>
                  <a:gd name="T20" fmla="*/ 7 w 8"/>
                  <a:gd name="T21" fmla="*/ 1 h 3"/>
                  <a:gd name="T22" fmla="*/ 7 w 8"/>
                  <a:gd name="T23" fmla="*/ 1 h 3"/>
                  <a:gd name="T24" fmla="*/ 7 w 8"/>
                  <a:gd name="T25" fmla="*/ 0 h 3"/>
                  <a:gd name="T26" fmla="*/ 7 w 8"/>
                  <a:gd name="T27" fmla="*/ 0 h 3"/>
                  <a:gd name="T28" fmla="*/ 7 w 8"/>
                  <a:gd name="T29" fmla="*/ 0 h 3"/>
                  <a:gd name="T30" fmla="*/ 6 w 8"/>
                  <a:gd name="T31" fmla="*/ 0 h 3"/>
                  <a:gd name="T32" fmla="*/ 6 w 8"/>
                  <a:gd name="T33" fmla="*/ 0 h 3"/>
                  <a:gd name="T34" fmla="*/ 2 w 8"/>
                  <a:gd name="T35" fmla="*/ 0 h 3"/>
                  <a:gd name="T36" fmla="*/ 1 w 8"/>
                  <a:gd name="T37" fmla="*/ 0 h 3"/>
                  <a:gd name="T38" fmla="*/ 1 w 8"/>
                  <a:gd name="T39" fmla="*/ 0 h 3"/>
                  <a:gd name="T40" fmla="*/ 1 w 8"/>
                  <a:gd name="T41" fmla="*/ 0 h 3"/>
                  <a:gd name="T42" fmla="*/ 1 w 8"/>
                  <a:gd name="T43" fmla="*/ 0 h 3"/>
                  <a:gd name="T44" fmla="*/ 1 w 8"/>
                  <a:gd name="T45" fmla="*/ 1 h 3"/>
                  <a:gd name="T46" fmla="*/ 1 w 8"/>
                  <a:gd name="T47" fmla="*/ 1 h 3"/>
                  <a:gd name="T48" fmla="*/ 0 w 8"/>
                  <a:gd name="T49" fmla="*/ 1 h 3"/>
                  <a:gd name="T50" fmla="*/ 0 w 8"/>
                  <a:gd name="T51" fmla="*/ 2 h 3"/>
                  <a:gd name="T52" fmla="*/ 1 w 8"/>
                  <a:gd name="T53" fmla="*/ 2 h 3"/>
                  <a:gd name="T54" fmla="*/ 1 w 8"/>
                  <a:gd name="T55" fmla="*/ 2 h 3"/>
                  <a:gd name="T56" fmla="*/ 1 w 8"/>
                  <a:gd name="T57" fmla="*/ 2 h 3"/>
                  <a:gd name="T58" fmla="*/ 1 w 8"/>
                  <a:gd name="T59" fmla="*/ 3 h 3"/>
                  <a:gd name="T60" fmla="*/ 1 w 8"/>
                  <a:gd name="T61" fmla="*/ 3 h 3"/>
                  <a:gd name="T62" fmla="*/ 1 w 8"/>
                  <a:gd name="T63" fmla="*/ 3 h 3"/>
                  <a:gd name="T64" fmla="*/ 2 w 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3"/>
                  <a:gd name="T101" fmla="*/ 8 w 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3">
                    <a:moveTo>
                      <a:pt x="2" y="3"/>
                    </a:moveTo>
                    <a:lnTo>
                      <a:pt x="6" y="3"/>
                    </a:lnTo>
                    <a:lnTo>
                      <a:pt x="7" y="3"/>
                    </a:lnTo>
                    <a:lnTo>
                      <a:pt x="7" y="2"/>
                    </a:lnTo>
                    <a:lnTo>
                      <a:pt x="8" y="2"/>
                    </a:lnTo>
                    <a:lnTo>
                      <a:pt x="8" y="1"/>
                    </a:lnTo>
                    <a:lnTo>
                      <a:pt x="7" y="1"/>
                    </a:lnTo>
                    <a:lnTo>
                      <a:pt x="7" y="0"/>
                    </a:lnTo>
                    <a:lnTo>
                      <a:pt x="6"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83" name="Freeform 225"/>
              <p:cNvSpPr>
                <a:spLocks/>
              </p:cNvSpPr>
              <p:nvPr/>
            </p:nvSpPr>
            <p:spPr bwMode="auto">
              <a:xfrm>
                <a:off x="4516" y="2639"/>
                <a:ext cx="7" cy="3"/>
              </a:xfrm>
              <a:custGeom>
                <a:avLst/>
                <a:gdLst>
                  <a:gd name="T0" fmla="*/ 6 w 7"/>
                  <a:gd name="T1" fmla="*/ 3 h 3"/>
                  <a:gd name="T2" fmla="*/ 6 w 7"/>
                  <a:gd name="T3" fmla="*/ 3 h 3"/>
                  <a:gd name="T4" fmla="*/ 6 w 7"/>
                  <a:gd name="T5" fmla="*/ 3 h 3"/>
                  <a:gd name="T6" fmla="*/ 7 w 7"/>
                  <a:gd name="T7" fmla="*/ 3 h 3"/>
                  <a:gd name="T8" fmla="*/ 7 w 7"/>
                  <a:gd name="T9" fmla="*/ 2 h 3"/>
                  <a:gd name="T10" fmla="*/ 7 w 7"/>
                  <a:gd name="T11" fmla="*/ 2 h 3"/>
                  <a:gd name="T12" fmla="*/ 7 w 7"/>
                  <a:gd name="T13" fmla="*/ 2 h 3"/>
                  <a:gd name="T14" fmla="*/ 7 w 7"/>
                  <a:gd name="T15" fmla="*/ 2 h 3"/>
                  <a:gd name="T16" fmla="*/ 7 w 7"/>
                  <a:gd name="T17" fmla="*/ 1 h 3"/>
                  <a:gd name="T18" fmla="*/ 7 w 7"/>
                  <a:gd name="T19" fmla="*/ 1 h 3"/>
                  <a:gd name="T20" fmla="*/ 7 w 7"/>
                  <a:gd name="T21" fmla="*/ 1 h 3"/>
                  <a:gd name="T22" fmla="*/ 7 w 7"/>
                  <a:gd name="T23" fmla="*/ 1 h 3"/>
                  <a:gd name="T24" fmla="*/ 7 w 7"/>
                  <a:gd name="T25" fmla="*/ 0 h 3"/>
                  <a:gd name="T26" fmla="*/ 7 w 7"/>
                  <a:gd name="T27" fmla="*/ 0 h 3"/>
                  <a:gd name="T28" fmla="*/ 6 w 7"/>
                  <a:gd name="T29" fmla="*/ 0 h 3"/>
                  <a:gd name="T30" fmla="*/ 6 w 7"/>
                  <a:gd name="T31" fmla="*/ 0 h 3"/>
                  <a:gd name="T32" fmla="*/ 6 w 7"/>
                  <a:gd name="T33" fmla="*/ 0 h 3"/>
                  <a:gd name="T34" fmla="*/ 2 w 7"/>
                  <a:gd name="T35" fmla="*/ 0 h 3"/>
                  <a:gd name="T36" fmla="*/ 1 w 7"/>
                  <a:gd name="T37" fmla="*/ 0 h 3"/>
                  <a:gd name="T38" fmla="*/ 1 w 7"/>
                  <a:gd name="T39" fmla="*/ 0 h 3"/>
                  <a:gd name="T40" fmla="*/ 1 w 7"/>
                  <a:gd name="T41" fmla="*/ 0 h 3"/>
                  <a:gd name="T42" fmla="*/ 1 w 7"/>
                  <a:gd name="T43" fmla="*/ 0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1 w 7"/>
                  <a:gd name="T57" fmla="*/ 2 h 3"/>
                  <a:gd name="T58" fmla="*/ 1 w 7"/>
                  <a:gd name="T59" fmla="*/ 3 h 3"/>
                  <a:gd name="T60" fmla="*/ 1 w 7"/>
                  <a:gd name="T61" fmla="*/ 3 h 3"/>
                  <a:gd name="T62" fmla="*/ 1 w 7"/>
                  <a:gd name="T63" fmla="*/ 3 h 3"/>
                  <a:gd name="T64" fmla="*/ 2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7" y="0"/>
                    </a:lnTo>
                    <a:lnTo>
                      <a:pt x="6"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84" name="Freeform 226"/>
              <p:cNvSpPr>
                <a:spLocks/>
              </p:cNvSpPr>
              <p:nvPr/>
            </p:nvSpPr>
            <p:spPr bwMode="auto">
              <a:xfrm>
                <a:off x="4517" y="2645"/>
                <a:ext cx="7" cy="3"/>
              </a:xfrm>
              <a:custGeom>
                <a:avLst/>
                <a:gdLst>
                  <a:gd name="T0" fmla="*/ 6 w 7"/>
                  <a:gd name="T1" fmla="*/ 3 h 3"/>
                  <a:gd name="T2" fmla="*/ 6 w 7"/>
                  <a:gd name="T3" fmla="*/ 3 h 3"/>
                  <a:gd name="T4" fmla="*/ 7 w 7"/>
                  <a:gd name="T5" fmla="*/ 3 h 3"/>
                  <a:gd name="T6" fmla="*/ 7 w 7"/>
                  <a:gd name="T7" fmla="*/ 2 h 3"/>
                  <a:gd name="T8" fmla="*/ 7 w 7"/>
                  <a:gd name="T9" fmla="*/ 2 h 3"/>
                  <a:gd name="T10" fmla="*/ 7 w 7"/>
                  <a:gd name="T11" fmla="*/ 2 h 3"/>
                  <a:gd name="T12" fmla="*/ 7 w 7"/>
                  <a:gd name="T13" fmla="*/ 2 h 3"/>
                  <a:gd name="T14" fmla="*/ 7 w 7"/>
                  <a:gd name="T15" fmla="*/ 2 h 3"/>
                  <a:gd name="T16" fmla="*/ 7 w 7"/>
                  <a:gd name="T17" fmla="*/ 1 h 3"/>
                  <a:gd name="T18" fmla="*/ 7 w 7"/>
                  <a:gd name="T19" fmla="*/ 1 h 3"/>
                  <a:gd name="T20" fmla="*/ 7 w 7"/>
                  <a:gd name="T21" fmla="*/ 1 h 3"/>
                  <a:gd name="T22" fmla="*/ 7 w 7"/>
                  <a:gd name="T23" fmla="*/ 0 h 3"/>
                  <a:gd name="T24" fmla="*/ 7 w 7"/>
                  <a:gd name="T25" fmla="*/ 0 h 3"/>
                  <a:gd name="T26" fmla="*/ 7 w 7"/>
                  <a:gd name="T27" fmla="*/ 0 h 3"/>
                  <a:gd name="T28" fmla="*/ 7 w 7"/>
                  <a:gd name="T29" fmla="*/ 0 h 3"/>
                  <a:gd name="T30" fmla="*/ 6 w 7"/>
                  <a:gd name="T31" fmla="*/ 0 h 3"/>
                  <a:gd name="T32" fmla="*/ 6 w 7"/>
                  <a:gd name="T33" fmla="*/ 0 h 3"/>
                  <a:gd name="T34" fmla="*/ 2 w 7"/>
                  <a:gd name="T35" fmla="*/ 0 h 3"/>
                  <a:gd name="T36" fmla="*/ 1 w 7"/>
                  <a:gd name="T37" fmla="*/ 0 h 3"/>
                  <a:gd name="T38" fmla="*/ 1 w 7"/>
                  <a:gd name="T39" fmla="*/ 0 h 3"/>
                  <a:gd name="T40" fmla="*/ 1 w 7"/>
                  <a:gd name="T41" fmla="*/ 0 h 3"/>
                  <a:gd name="T42" fmla="*/ 1 w 7"/>
                  <a:gd name="T43" fmla="*/ 0 h 3"/>
                  <a:gd name="T44" fmla="*/ 1 w 7"/>
                  <a:gd name="T45" fmla="*/ 1 h 3"/>
                  <a:gd name="T46" fmla="*/ 0 w 7"/>
                  <a:gd name="T47" fmla="*/ 1 h 3"/>
                  <a:gd name="T48" fmla="*/ 0 w 7"/>
                  <a:gd name="T49" fmla="*/ 1 h 3"/>
                  <a:gd name="T50" fmla="*/ 0 w 7"/>
                  <a:gd name="T51" fmla="*/ 1 h 3"/>
                  <a:gd name="T52" fmla="*/ 0 w 7"/>
                  <a:gd name="T53" fmla="*/ 2 h 3"/>
                  <a:gd name="T54" fmla="*/ 1 w 7"/>
                  <a:gd name="T55" fmla="*/ 2 h 3"/>
                  <a:gd name="T56" fmla="*/ 1 w 7"/>
                  <a:gd name="T57" fmla="*/ 2 h 3"/>
                  <a:gd name="T58" fmla="*/ 1 w 7"/>
                  <a:gd name="T59" fmla="*/ 2 h 3"/>
                  <a:gd name="T60" fmla="*/ 1 w 7"/>
                  <a:gd name="T61" fmla="*/ 3 h 3"/>
                  <a:gd name="T62" fmla="*/ 1 w 7"/>
                  <a:gd name="T63" fmla="*/ 3 h 3"/>
                  <a:gd name="T64" fmla="*/ 2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7" y="0"/>
                    </a:lnTo>
                    <a:lnTo>
                      <a:pt x="6"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85" name="Freeform 227"/>
              <p:cNvSpPr>
                <a:spLocks/>
              </p:cNvSpPr>
              <p:nvPr/>
            </p:nvSpPr>
            <p:spPr bwMode="auto">
              <a:xfrm>
                <a:off x="4526" y="2633"/>
                <a:ext cx="7" cy="3"/>
              </a:xfrm>
              <a:custGeom>
                <a:avLst/>
                <a:gdLst>
                  <a:gd name="T0" fmla="*/ 5 w 7"/>
                  <a:gd name="T1" fmla="*/ 3 h 3"/>
                  <a:gd name="T2" fmla="*/ 6 w 7"/>
                  <a:gd name="T3" fmla="*/ 3 h 3"/>
                  <a:gd name="T4" fmla="*/ 6 w 7"/>
                  <a:gd name="T5" fmla="*/ 3 h 3"/>
                  <a:gd name="T6" fmla="*/ 6 w 7"/>
                  <a:gd name="T7" fmla="*/ 3 h 3"/>
                  <a:gd name="T8" fmla="*/ 6 w 7"/>
                  <a:gd name="T9" fmla="*/ 2 h 3"/>
                  <a:gd name="T10" fmla="*/ 6 w 7"/>
                  <a:gd name="T11" fmla="*/ 2 h 3"/>
                  <a:gd name="T12" fmla="*/ 7 w 7"/>
                  <a:gd name="T13" fmla="*/ 2 h 3"/>
                  <a:gd name="T14" fmla="*/ 7 w 7"/>
                  <a:gd name="T15" fmla="*/ 2 h 3"/>
                  <a:gd name="T16" fmla="*/ 7 w 7"/>
                  <a:gd name="T17" fmla="*/ 1 h 3"/>
                  <a:gd name="T18" fmla="*/ 7 w 7"/>
                  <a:gd name="T19" fmla="*/ 1 h 3"/>
                  <a:gd name="T20" fmla="*/ 7 w 7"/>
                  <a:gd name="T21" fmla="*/ 1 h 3"/>
                  <a:gd name="T22" fmla="*/ 6 w 7"/>
                  <a:gd name="T23" fmla="*/ 1 h 3"/>
                  <a:gd name="T24" fmla="*/ 6 w 7"/>
                  <a:gd name="T25" fmla="*/ 0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0 w 7"/>
                  <a:gd name="T39" fmla="*/ 0 h 3"/>
                  <a:gd name="T40" fmla="*/ 0 w 7"/>
                  <a:gd name="T41" fmla="*/ 0 h 3"/>
                  <a:gd name="T42" fmla="*/ 0 w 7"/>
                  <a:gd name="T43" fmla="*/ 0 h 3"/>
                  <a:gd name="T44" fmla="*/ 0 w 7"/>
                  <a:gd name="T45" fmla="*/ 1 h 3"/>
                  <a:gd name="T46" fmla="*/ 0 w 7"/>
                  <a:gd name="T47" fmla="*/ 1 h 3"/>
                  <a:gd name="T48" fmla="*/ 0 w 7"/>
                  <a:gd name="T49" fmla="*/ 1 h 3"/>
                  <a:gd name="T50" fmla="*/ 0 w 7"/>
                  <a:gd name="T51" fmla="*/ 1 h 3"/>
                  <a:gd name="T52" fmla="*/ 0 w 7"/>
                  <a:gd name="T53" fmla="*/ 2 h 3"/>
                  <a:gd name="T54" fmla="*/ 0 w 7"/>
                  <a:gd name="T55" fmla="*/ 2 h 3"/>
                  <a:gd name="T56" fmla="*/ 0 w 7"/>
                  <a:gd name="T57" fmla="*/ 2 h 3"/>
                  <a:gd name="T58" fmla="*/ 0 w 7"/>
                  <a:gd name="T59" fmla="*/ 2 h 3"/>
                  <a:gd name="T60" fmla="*/ 0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6" y="2"/>
                    </a:lnTo>
                    <a:lnTo>
                      <a:pt x="7" y="2"/>
                    </a:lnTo>
                    <a:lnTo>
                      <a:pt x="7" y="1"/>
                    </a:lnTo>
                    <a:lnTo>
                      <a:pt x="6" y="1"/>
                    </a:lnTo>
                    <a:lnTo>
                      <a:pt x="6" y="0"/>
                    </a:lnTo>
                    <a:lnTo>
                      <a:pt x="5"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86" name="Freeform 228"/>
              <p:cNvSpPr>
                <a:spLocks/>
              </p:cNvSpPr>
              <p:nvPr/>
            </p:nvSpPr>
            <p:spPr bwMode="auto">
              <a:xfrm>
                <a:off x="4527" y="2639"/>
                <a:ext cx="7" cy="3"/>
              </a:xfrm>
              <a:custGeom>
                <a:avLst/>
                <a:gdLst>
                  <a:gd name="T0" fmla="*/ 5 w 7"/>
                  <a:gd name="T1" fmla="*/ 3 h 3"/>
                  <a:gd name="T2" fmla="*/ 5 w 7"/>
                  <a:gd name="T3" fmla="*/ 3 h 3"/>
                  <a:gd name="T4" fmla="*/ 6 w 7"/>
                  <a:gd name="T5" fmla="*/ 3 h 3"/>
                  <a:gd name="T6" fmla="*/ 6 w 7"/>
                  <a:gd name="T7" fmla="*/ 3 h 3"/>
                  <a:gd name="T8" fmla="*/ 6 w 7"/>
                  <a:gd name="T9" fmla="*/ 2 h 3"/>
                  <a:gd name="T10" fmla="*/ 6 w 7"/>
                  <a:gd name="T11" fmla="*/ 2 h 3"/>
                  <a:gd name="T12" fmla="*/ 7 w 7"/>
                  <a:gd name="T13" fmla="*/ 2 h 3"/>
                  <a:gd name="T14" fmla="*/ 7 w 7"/>
                  <a:gd name="T15" fmla="*/ 2 h 3"/>
                  <a:gd name="T16" fmla="*/ 7 w 7"/>
                  <a:gd name="T17" fmla="*/ 1 h 3"/>
                  <a:gd name="T18" fmla="*/ 7 w 7"/>
                  <a:gd name="T19" fmla="*/ 1 h 3"/>
                  <a:gd name="T20" fmla="*/ 7 w 7"/>
                  <a:gd name="T21" fmla="*/ 1 h 3"/>
                  <a:gd name="T22" fmla="*/ 6 w 7"/>
                  <a:gd name="T23" fmla="*/ 0 h 3"/>
                  <a:gd name="T24" fmla="*/ 6 w 7"/>
                  <a:gd name="T25" fmla="*/ 0 h 3"/>
                  <a:gd name="T26" fmla="*/ 6 w 7"/>
                  <a:gd name="T27" fmla="*/ 0 h 3"/>
                  <a:gd name="T28" fmla="*/ 6 w 7"/>
                  <a:gd name="T29" fmla="*/ 0 h 3"/>
                  <a:gd name="T30" fmla="*/ 5 w 7"/>
                  <a:gd name="T31" fmla="*/ 0 h 3"/>
                  <a:gd name="T32" fmla="*/ 5 w 7"/>
                  <a:gd name="T33" fmla="*/ 0 h 3"/>
                  <a:gd name="T34" fmla="*/ 1 w 7"/>
                  <a:gd name="T35" fmla="*/ 0 h 3"/>
                  <a:gd name="T36" fmla="*/ 1 w 7"/>
                  <a:gd name="T37" fmla="*/ 0 h 3"/>
                  <a:gd name="T38" fmla="*/ 0 w 7"/>
                  <a:gd name="T39" fmla="*/ 0 h 3"/>
                  <a:gd name="T40" fmla="*/ 0 w 7"/>
                  <a:gd name="T41" fmla="*/ 0 h 3"/>
                  <a:gd name="T42" fmla="*/ 0 w 7"/>
                  <a:gd name="T43" fmla="*/ 0 h 3"/>
                  <a:gd name="T44" fmla="*/ 0 w 7"/>
                  <a:gd name="T45" fmla="*/ 1 h 3"/>
                  <a:gd name="T46" fmla="*/ 0 w 7"/>
                  <a:gd name="T47" fmla="*/ 1 h 3"/>
                  <a:gd name="T48" fmla="*/ 0 w 7"/>
                  <a:gd name="T49" fmla="*/ 1 h 3"/>
                  <a:gd name="T50" fmla="*/ 0 w 7"/>
                  <a:gd name="T51" fmla="*/ 1 h 3"/>
                  <a:gd name="T52" fmla="*/ 0 w 7"/>
                  <a:gd name="T53" fmla="*/ 2 h 3"/>
                  <a:gd name="T54" fmla="*/ 0 w 7"/>
                  <a:gd name="T55" fmla="*/ 2 h 3"/>
                  <a:gd name="T56" fmla="*/ 0 w 7"/>
                  <a:gd name="T57" fmla="*/ 2 h 3"/>
                  <a:gd name="T58" fmla="*/ 0 w 7"/>
                  <a:gd name="T59" fmla="*/ 2 h 3"/>
                  <a:gd name="T60" fmla="*/ 0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6" y="2"/>
                    </a:lnTo>
                    <a:lnTo>
                      <a:pt x="7" y="2"/>
                    </a:lnTo>
                    <a:lnTo>
                      <a:pt x="7" y="1"/>
                    </a:lnTo>
                    <a:lnTo>
                      <a:pt x="6" y="1"/>
                    </a:lnTo>
                    <a:lnTo>
                      <a:pt x="6" y="0"/>
                    </a:lnTo>
                    <a:lnTo>
                      <a:pt x="5"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87" name="Freeform 229"/>
              <p:cNvSpPr>
                <a:spLocks/>
              </p:cNvSpPr>
              <p:nvPr/>
            </p:nvSpPr>
            <p:spPr bwMode="auto">
              <a:xfrm>
                <a:off x="4528" y="2645"/>
                <a:ext cx="7" cy="3"/>
              </a:xfrm>
              <a:custGeom>
                <a:avLst/>
                <a:gdLst>
                  <a:gd name="T0" fmla="*/ 5 w 7"/>
                  <a:gd name="T1" fmla="*/ 3 h 3"/>
                  <a:gd name="T2" fmla="*/ 6 w 7"/>
                  <a:gd name="T3" fmla="*/ 3 h 3"/>
                  <a:gd name="T4" fmla="*/ 6 w 7"/>
                  <a:gd name="T5" fmla="*/ 3 h 3"/>
                  <a:gd name="T6" fmla="*/ 6 w 7"/>
                  <a:gd name="T7" fmla="*/ 2 h 3"/>
                  <a:gd name="T8" fmla="*/ 6 w 7"/>
                  <a:gd name="T9" fmla="*/ 2 h 3"/>
                  <a:gd name="T10" fmla="*/ 7 w 7"/>
                  <a:gd name="T11" fmla="*/ 2 h 3"/>
                  <a:gd name="T12" fmla="*/ 7 w 7"/>
                  <a:gd name="T13" fmla="*/ 2 h 3"/>
                  <a:gd name="T14" fmla="*/ 7 w 7"/>
                  <a:gd name="T15" fmla="*/ 1 h 3"/>
                  <a:gd name="T16" fmla="*/ 7 w 7"/>
                  <a:gd name="T17" fmla="*/ 1 h 3"/>
                  <a:gd name="T18" fmla="*/ 7 w 7"/>
                  <a:gd name="T19" fmla="*/ 1 h 3"/>
                  <a:gd name="T20" fmla="*/ 7 w 7"/>
                  <a:gd name="T21" fmla="*/ 1 h 3"/>
                  <a:gd name="T22" fmla="*/ 7 w 7"/>
                  <a:gd name="T23" fmla="*/ 0 h 3"/>
                  <a:gd name="T24" fmla="*/ 6 w 7"/>
                  <a:gd name="T25" fmla="*/ 0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0 w 7"/>
                  <a:gd name="T39" fmla="*/ 0 h 3"/>
                  <a:gd name="T40" fmla="*/ 0 w 7"/>
                  <a:gd name="T41" fmla="*/ 0 h 3"/>
                  <a:gd name="T42" fmla="*/ 0 w 7"/>
                  <a:gd name="T43" fmla="*/ 0 h 3"/>
                  <a:gd name="T44" fmla="*/ 0 w 7"/>
                  <a:gd name="T45" fmla="*/ 0 h 3"/>
                  <a:gd name="T46" fmla="*/ 0 w 7"/>
                  <a:gd name="T47" fmla="*/ 1 h 3"/>
                  <a:gd name="T48" fmla="*/ 0 w 7"/>
                  <a:gd name="T49" fmla="*/ 1 h 3"/>
                  <a:gd name="T50" fmla="*/ 0 w 7"/>
                  <a:gd name="T51" fmla="*/ 1 h 3"/>
                  <a:gd name="T52" fmla="*/ 0 w 7"/>
                  <a:gd name="T53" fmla="*/ 2 h 3"/>
                  <a:gd name="T54" fmla="*/ 0 w 7"/>
                  <a:gd name="T55" fmla="*/ 2 h 3"/>
                  <a:gd name="T56" fmla="*/ 0 w 7"/>
                  <a:gd name="T57" fmla="*/ 2 h 3"/>
                  <a:gd name="T58" fmla="*/ 0 w 7"/>
                  <a:gd name="T59" fmla="*/ 2 h 3"/>
                  <a:gd name="T60" fmla="*/ 0 w 7"/>
                  <a:gd name="T61" fmla="*/ 2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6" y="2"/>
                    </a:lnTo>
                    <a:lnTo>
                      <a:pt x="7" y="2"/>
                    </a:lnTo>
                    <a:lnTo>
                      <a:pt x="7" y="1"/>
                    </a:lnTo>
                    <a:lnTo>
                      <a:pt x="7" y="0"/>
                    </a:lnTo>
                    <a:lnTo>
                      <a:pt x="6" y="0"/>
                    </a:lnTo>
                    <a:lnTo>
                      <a:pt x="5" y="0"/>
                    </a:lnTo>
                    <a:lnTo>
                      <a:pt x="1" y="0"/>
                    </a:lnTo>
                    <a:lnTo>
                      <a:pt x="0" y="0"/>
                    </a:lnTo>
                    <a:lnTo>
                      <a:pt x="0" y="1"/>
                    </a:lnTo>
                    <a:lnTo>
                      <a:pt x="0" y="2"/>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88" name="Freeform 230"/>
              <p:cNvSpPr>
                <a:spLocks/>
              </p:cNvSpPr>
              <p:nvPr/>
            </p:nvSpPr>
            <p:spPr bwMode="auto">
              <a:xfrm>
                <a:off x="4375" y="2616"/>
                <a:ext cx="139" cy="3"/>
              </a:xfrm>
              <a:custGeom>
                <a:avLst/>
                <a:gdLst>
                  <a:gd name="T0" fmla="*/ 137 w 139"/>
                  <a:gd name="T1" fmla="*/ 3 h 3"/>
                  <a:gd name="T2" fmla="*/ 137 w 139"/>
                  <a:gd name="T3" fmla="*/ 3 h 3"/>
                  <a:gd name="T4" fmla="*/ 138 w 139"/>
                  <a:gd name="T5" fmla="*/ 3 h 3"/>
                  <a:gd name="T6" fmla="*/ 138 w 139"/>
                  <a:gd name="T7" fmla="*/ 3 h 3"/>
                  <a:gd name="T8" fmla="*/ 138 w 139"/>
                  <a:gd name="T9" fmla="*/ 3 h 3"/>
                  <a:gd name="T10" fmla="*/ 138 w 139"/>
                  <a:gd name="T11" fmla="*/ 3 h 3"/>
                  <a:gd name="T12" fmla="*/ 138 w 139"/>
                  <a:gd name="T13" fmla="*/ 3 h 3"/>
                  <a:gd name="T14" fmla="*/ 139 w 139"/>
                  <a:gd name="T15" fmla="*/ 2 h 3"/>
                  <a:gd name="T16" fmla="*/ 139 w 139"/>
                  <a:gd name="T17" fmla="*/ 2 h 3"/>
                  <a:gd name="T18" fmla="*/ 139 w 139"/>
                  <a:gd name="T19" fmla="*/ 2 h 3"/>
                  <a:gd name="T20" fmla="*/ 138 w 139"/>
                  <a:gd name="T21" fmla="*/ 1 h 3"/>
                  <a:gd name="T22" fmla="*/ 138 w 139"/>
                  <a:gd name="T23" fmla="*/ 1 h 3"/>
                  <a:gd name="T24" fmla="*/ 138 w 139"/>
                  <a:gd name="T25" fmla="*/ 1 h 3"/>
                  <a:gd name="T26" fmla="*/ 138 w 139"/>
                  <a:gd name="T27" fmla="*/ 1 h 3"/>
                  <a:gd name="T28" fmla="*/ 138 w 139"/>
                  <a:gd name="T29" fmla="*/ 1 h 3"/>
                  <a:gd name="T30" fmla="*/ 137 w 139"/>
                  <a:gd name="T31" fmla="*/ 0 h 3"/>
                  <a:gd name="T32" fmla="*/ 137 w 139"/>
                  <a:gd name="T33" fmla="*/ 0 h 3"/>
                  <a:gd name="T34" fmla="*/ 1 w 139"/>
                  <a:gd name="T35" fmla="*/ 0 h 3"/>
                  <a:gd name="T36" fmla="*/ 1 w 139"/>
                  <a:gd name="T37" fmla="*/ 1 h 3"/>
                  <a:gd name="T38" fmla="*/ 1 w 139"/>
                  <a:gd name="T39" fmla="*/ 1 h 3"/>
                  <a:gd name="T40" fmla="*/ 1 w 139"/>
                  <a:gd name="T41" fmla="*/ 1 h 3"/>
                  <a:gd name="T42" fmla="*/ 1 w 139"/>
                  <a:gd name="T43" fmla="*/ 1 h 3"/>
                  <a:gd name="T44" fmla="*/ 0 w 139"/>
                  <a:gd name="T45" fmla="*/ 1 h 3"/>
                  <a:gd name="T46" fmla="*/ 0 w 139"/>
                  <a:gd name="T47" fmla="*/ 2 h 3"/>
                  <a:gd name="T48" fmla="*/ 0 w 139"/>
                  <a:gd name="T49" fmla="*/ 2 h 3"/>
                  <a:gd name="T50" fmla="*/ 0 w 139"/>
                  <a:gd name="T51" fmla="*/ 2 h 3"/>
                  <a:gd name="T52" fmla="*/ 0 w 139"/>
                  <a:gd name="T53" fmla="*/ 2 h 3"/>
                  <a:gd name="T54" fmla="*/ 0 w 139"/>
                  <a:gd name="T55" fmla="*/ 3 h 3"/>
                  <a:gd name="T56" fmla="*/ 1 w 139"/>
                  <a:gd name="T57" fmla="*/ 3 h 3"/>
                  <a:gd name="T58" fmla="*/ 1 w 139"/>
                  <a:gd name="T59" fmla="*/ 3 h 3"/>
                  <a:gd name="T60" fmla="*/ 1 w 139"/>
                  <a:gd name="T61" fmla="*/ 3 h 3"/>
                  <a:gd name="T62" fmla="*/ 1 w 139"/>
                  <a:gd name="T63" fmla="*/ 3 h 3"/>
                  <a:gd name="T64" fmla="*/ 1 w 139"/>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
                  <a:gd name="T100" fmla="*/ 0 h 3"/>
                  <a:gd name="T101" fmla="*/ 139 w 139"/>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 h="3">
                    <a:moveTo>
                      <a:pt x="2" y="3"/>
                    </a:moveTo>
                    <a:lnTo>
                      <a:pt x="137" y="3"/>
                    </a:lnTo>
                    <a:lnTo>
                      <a:pt x="138" y="3"/>
                    </a:lnTo>
                    <a:lnTo>
                      <a:pt x="138" y="2"/>
                    </a:lnTo>
                    <a:lnTo>
                      <a:pt x="139" y="2"/>
                    </a:lnTo>
                    <a:lnTo>
                      <a:pt x="138" y="2"/>
                    </a:lnTo>
                    <a:lnTo>
                      <a:pt x="138" y="1"/>
                    </a:lnTo>
                    <a:lnTo>
                      <a:pt x="137" y="0"/>
                    </a:lnTo>
                    <a:lnTo>
                      <a:pt x="2" y="0"/>
                    </a:lnTo>
                    <a:lnTo>
                      <a:pt x="1" y="0"/>
                    </a:lnTo>
                    <a:lnTo>
                      <a:pt x="1" y="1"/>
                    </a:lnTo>
                    <a:lnTo>
                      <a:pt x="0" y="1"/>
                    </a:lnTo>
                    <a:lnTo>
                      <a:pt x="0" y="2"/>
                    </a:lnTo>
                    <a:lnTo>
                      <a:pt x="0" y="3"/>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89" name="Freeform 231"/>
              <p:cNvSpPr>
                <a:spLocks/>
              </p:cNvSpPr>
              <p:nvPr/>
            </p:nvSpPr>
            <p:spPr bwMode="auto">
              <a:xfrm>
                <a:off x="4350" y="2654"/>
                <a:ext cx="188" cy="3"/>
              </a:xfrm>
              <a:custGeom>
                <a:avLst/>
                <a:gdLst>
                  <a:gd name="T0" fmla="*/ 186 w 188"/>
                  <a:gd name="T1" fmla="*/ 3 h 3"/>
                  <a:gd name="T2" fmla="*/ 186 w 188"/>
                  <a:gd name="T3" fmla="*/ 2 h 3"/>
                  <a:gd name="T4" fmla="*/ 187 w 188"/>
                  <a:gd name="T5" fmla="*/ 2 h 3"/>
                  <a:gd name="T6" fmla="*/ 187 w 188"/>
                  <a:gd name="T7" fmla="*/ 2 h 3"/>
                  <a:gd name="T8" fmla="*/ 187 w 188"/>
                  <a:gd name="T9" fmla="*/ 2 h 3"/>
                  <a:gd name="T10" fmla="*/ 187 w 188"/>
                  <a:gd name="T11" fmla="*/ 2 h 3"/>
                  <a:gd name="T12" fmla="*/ 187 w 188"/>
                  <a:gd name="T13" fmla="*/ 2 h 3"/>
                  <a:gd name="T14" fmla="*/ 188 w 188"/>
                  <a:gd name="T15" fmla="*/ 2 h 3"/>
                  <a:gd name="T16" fmla="*/ 188 w 188"/>
                  <a:gd name="T17" fmla="*/ 1 h 3"/>
                  <a:gd name="T18" fmla="*/ 188 w 188"/>
                  <a:gd name="T19" fmla="*/ 1 h 3"/>
                  <a:gd name="T20" fmla="*/ 187 w 188"/>
                  <a:gd name="T21" fmla="*/ 1 h 3"/>
                  <a:gd name="T22" fmla="*/ 187 w 188"/>
                  <a:gd name="T23" fmla="*/ 1 h 3"/>
                  <a:gd name="T24" fmla="*/ 187 w 188"/>
                  <a:gd name="T25" fmla="*/ 0 h 3"/>
                  <a:gd name="T26" fmla="*/ 187 w 188"/>
                  <a:gd name="T27" fmla="*/ 0 h 3"/>
                  <a:gd name="T28" fmla="*/ 187 w 188"/>
                  <a:gd name="T29" fmla="*/ 0 h 3"/>
                  <a:gd name="T30" fmla="*/ 186 w 188"/>
                  <a:gd name="T31" fmla="*/ 0 h 3"/>
                  <a:gd name="T32" fmla="*/ 186 w 188"/>
                  <a:gd name="T33" fmla="*/ 0 h 3"/>
                  <a:gd name="T34" fmla="*/ 1 w 188"/>
                  <a:gd name="T35" fmla="*/ 0 h 3"/>
                  <a:gd name="T36" fmla="*/ 1 w 188"/>
                  <a:gd name="T37" fmla="*/ 0 h 3"/>
                  <a:gd name="T38" fmla="*/ 0 w 188"/>
                  <a:gd name="T39" fmla="*/ 0 h 3"/>
                  <a:gd name="T40" fmla="*/ 0 w 188"/>
                  <a:gd name="T41" fmla="*/ 0 h 3"/>
                  <a:gd name="T42" fmla="*/ 0 w 188"/>
                  <a:gd name="T43" fmla="*/ 0 h 3"/>
                  <a:gd name="T44" fmla="*/ 0 w 188"/>
                  <a:gd name="T45" fmla="*/ 1 h 3"/>
                  <a:gd name="T46" fmla="*/ 0 w 188"/>
                  <a:gd name="T47" fmla="*/ 1 h 3"/>
                  <a:gd name="T48" fmla="*/ 0 w 188"/>
                  <a:gd name="T49" fmla="*/ 1 h 3"/>
                  <a:gd name="T50" fmla="*/ 0 w 188"/>
                  <a:gd name="T51" fmla="*/ 1 h 3"/>
                  <a:gd name="T52" fmla="*/ 0 w 188"/>
                  <a:gd name="T53" fmla="*/ 2 h 3"/>
                  <a:gd name="T54" fmla="*/ 0 w 188"/>
                  <a:gd name="T55" fmla="*/ 2 h 3"/>
                  <a:gd name="T56" fmla="*/ 0 w 188"/>
                  <a:gd name="T57" fmla="*/ 2 h 3"/>
                  <a:gd name="T58" fmla="*/ 0 w 188"/>
                  <a:gd name="T59" fmla="*/ 2 h 3"/>
                  <a:gd name="T60" fmla="*/ 0 w 188"/>
                  <a:gd name="T61" fmla="*/ 2 h 3"/>
                  <a:gd name="T62" fmla="*/ 0 w 188"/>
                  <a:gd name="T63" fmla="*/ 2 h 3"/>
                  <a:gd name="T64" fmla="*/ 1 w 18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8"/>
                  <a:gd name="T100" fmla="*/ 0 h 3"/>
                  <a:gd name="T101" fmla="*/ 188 w 18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8" h="3">
                    <a:moveTo>
                      <a:pt x="1" y="3"/>
                    </a:moveTo>
                    <a:lnTo>
                      <a:pt x="186" y="3"/>
                    </a:lnTo>
                    <a:lnTo>
                      <a:pt x="186" y="2"/>
                    </a:lnTo>
                    <a:lnTo>
                      <a:pt x="187" y="2"/>
                    </a:lnTo>
                    <a:lnTo>
                      <a:pt x="188" y="2"/>
                    </a:lnTo>
                    <a:lnTo>
                      <a:pt x="188" y="1"/>
                    </a:lnTo>
                    <a:lnTo>
                      <a:pt x="187" y="1"/>
                    </a:lnTo>
                    <a:lnTo>
                      <a:pt x="187" y="0"/>
                    </a:lnTo>
                    <a:lnTo>
                      <a:pt x="186" y="0"/>
                    </a:lnTo>
                    <a:lnTo>
                      <a:pt x="1" y="0"/>
                    </a:lnTo>
                    <a:lnTo>
                      <a:pt x="0" y="0"/>
                    </a:lnTo>
                    <a:lnTo>
                      <a:pt x="0" y="1"/>
                    </a:lnTo>
                    <a:lnTo>
                      <a:pt x="0" y="2"/>
                    </a:lnTo>
                    <a:lnTo>
                      <a:pt x="1" y="2"/>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90" name="Freeform 232"/>
              <p:cNvSpPr>
                <a:spLocks/>
              </p:cNvSpPr>
              <p:nvPr/>
            </p:nvSpPr>
            <p:spPr bwMode="auto">
              <a:xfrm>
                <a:off x="4430" y="2672"/>
                <a:ext cx="31" cy="14"/>
              </a:xfrm>
              <a:custGeom>
                <a:avLst/>
                <a:gdLst>
                  <a:gd name="T0" fmla="*/ 14 w 31"/>
                  <a:gd name="T1" fmla="*/ 0 h 14"/>
                  <a:gd name="T2" fmla="*/ 11 w 31"/>
                  <a:gd name="T3" fmla="*/ 1 h 14"/>
                  <a:gd name="T4" fmla="*/ 9 w 31"/>
                  <a:gd name="T5" fmla="*/ 1 h 14"/>
                  <a:gd name="T6" fmla="*/ 7 w 31"/>
                  <a:gd name="T7" fmla="*/ 1 h 14"/>
                  <a:gd name="T8" fmla="*/ 6 w 31"/>
                  <a:gd name="T9" fmla="*/ 2 h 14"/>
                  <a:gd name="T10" fmla="*/ 4 w 31"/>
                  <a:gd name="T11" fmla="*/ 3 h 14"/>
                  <a:gd name="T12" fmla="*/ 3 w 31"/>
                  <a:gd name="T13" fmla="*/ 3 h 14"/>
                  <a:gd name="T14" fmla="*/ 1 w 31"/>
                  <a:gd name="T15" fmla="*/ 4 h 14"/>
                  <a:gd name="T16" fmla="*/ 1 w 31"/>
                  <a:gd name="T17" fmla="*/ 5 h 14"/>
                  <a:gd name="T18" fmla="*/ 0 w 31"/>
                  <a:gd name="T19" fmla="*/ 6 h 14"/>
                  <a:gd name="T20" fmla="*/ 0 w 31"/>
                  <a:gd name="T21" fmla="*/ 7 h 14"/>
                  <a:gd name="T22" fmla="*/ 0 w 31"/>
                  <a:gd name="T23" fmla="*/ 8 h 14"/>
                  <a:gd name="T24" fmla="*/ 1 w 31"/>
                  <a:gd name="T25" fmla="*/ 9 h 14"/>
                  <a:gd name="T26" fmla="*/ 1 w 31"/>
                  <a:gd name="T27" fmla="*/ 10 h 14"/>
                  <a:gd name="T28" fmla="*/ 3 w 31"/>
                  <a:gd name="T29" fmla="*/ 11 h 14"/>
                  <a:gd name="T30" fmla="*/ 4 w 31"/>
                  <a:gd name="T31" fmla="*/ 12 h 14"/>
                  <a:gd name="T32" fmla="*/ 6 w 31"/>
                  <a:gd name="T33" fmla="*/ 12 h 14"/>
                  <a:gd name="T34" fmla="*/ 7 w 31"/>
                  <a:gd name="T35" fmla="*/ 13 h 14"/>
                  <a:gd name="T36" fmla="*/ 9 w 31"/>
                  <a:gd name="T37" fmla="*/ 13 h 14"/>
                  <a:gd name="T38" fmla="*/ 11 w 31"/>
                  <a:gd name="T39" fmla="*/ 14 h 14"/>
                  <a:gd name="T40" fmla="*/ 14 w 31"/>
                  <a:gd name="T41" fmla="*/ 14 h 14"/>
                  <a:gd name="T42" fmla="*/ 16 w 31"/>
                  <a:gd name="T43" fmla="*/ 14 h 14"/>
                  <a:gd name="T44" fmla="*/ 18 w 31"/>
                  <a:gd name="T45" fmla="*/ 14 h 14"/>
                  <a:gd name="T46" fmla="*/ 21 w 31"/>
                  <a:gd name="T47" fmla="*/ 13 h 14"/>
                  <a:gd name="T48" fmla="*/ 23 w 31"/>
                  <a:gd name="T49" fmla="*/ 13 h 14"/>
                  <a:gd name="T50" fmla="*/ 25 w 31"/>
                  <a:gd name="T51" fmla="*/ 13 h 14"/>
                  <a:gd name="T52" fmla="*/ 26 w 31"/>
                  <a:gd name="T53" fmla="*/ 12 h 14"/>
                  <a:gd name="T54" fmla="*/ 28 w 31"/>
                  <a:gd name="T55" fmla="*/ 11 h 14"/>
                  <a:gd name="T56" fmla="*/ 29 w 31"/>
                  <a:gd name="T57" fmla="*/ 10 h 14"/>
                  <a:gd name="T58" fmla="*/ 30 w 31"/>
                  <a:gd name="T59" fmla="*/ 9 h 14"/>
                  <a:gd name="T60" fmla="*/ 30 w 31"/>
                  <a:gd name="T61" fmla="*/ 8 h 14"/>
                  <a:gd name="T62" fmla="*/ 31 w 31"/>
                  <a:gd name="T63" fmla="*/ 7 h 14"/>
                  <a:gd name="T64" fmla="*/ 31 w 31"/>
                  <a:gd name="T65" fmla="*/ 6 h 14"/>
                  <a:gd name="T66" fmla="*/ 30 w 31"/>
                  <a:gd name="T67" fmla="*/ 5 h 14"/>
                  <a:gd name="T68" fmla="*/ 30 w 31"/>
                  <a:gd name="T69" fmla="*/ 5 h 14"/>
                  <a:gd name="T70" fmla="*/ 29 w 31"/>
                  <a:gd name="T71" fmla="*/ 4 h 14"/>
                  <a:gd name="T72" fmla="*/ 27 w 31"/>
                  <a:gd name="T73" fmla="*/ 3 h 14"/>
                  <a:gd name="T74" fmla="*/ 26 w 31"/>
                  <a:gd name="T75" fmla="*/ 2 h 14"/>
                  <a:gd name="T76" fmla="*/ 24 w 31"/>
                  <a:gd name="T77" fmla="*/ 2 h 14"/>
                  <a:gd name="T78" fmla="*/ 22 w 31"/>
                  <a:gd name="T79" fmla="*/ 1 h 14"/>
                  <a:gd name="T80" fmla="*/ 20 w 31"/>
                  <a:gd name="T81" fmla="*/ 1 h 14"/>
                  <a:gd name="T82" fmla="*/ 18 w 31"/>
                  <a:gd name="T83" fmla="*/ 1 h 14"/>
                  <a:gd name="T84" fmla="*/ 15 w 31"/>
                  <a:gd name="T85" fmla="*/ 0 h 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14"/>
                  <a:gd name="T131" fmla="*/ 31 w 31"/>
                  <a:gd name="T132" fmla="*/ 14 h 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14">
                    <a:moveTo>
                      <a:pt x="15" y="0"/>
                    </a:moveTo>
                    <a:lnTo>
                      <a:pt x="15" y="0"/>
                    </a:lnTo>
                    <a:lnTo>
                      <a:pt x="14" y="0"/>
                    </a:lnTo>
                    <a:lnTo>
                      <a:pt x="13" y="1"/>
                    </a:lnTo>
                    <a:lnTo>
                      <a:pt x="12" y="1"/>
                    </a:lnTo>
                    <a:lnTo>
                      <a:pt x="11" y="1"/>
                    </a:lnTo>
                    <a:lnTo>
                      <a:pt x="10" y="1"/>
                    </a:lnTo>
                    <a:lnTo>
                      <a:pt x="9" y="1"/>
                    </a:lnTo>
                    <a:lnTo>
                      <a:pt x="8" y="1"/>
                    </a:lnTo>
                    <a:lnTo>
                      <a:pt x="7" y="1"/>
                    </a:lnTo>
                    <a:lnTo>
                      <a:pt x="7" y="2"/>
                    </a:lnTo>
                    <a:lnTo>
                      <a:pt x="6" y="2"/>
                    </a:lnTo>
                    <a:lnTo>
                      <a:pt x="5" y="2"/>
                    </a:lnTo>
                    <a:lnTo>
                      <a:pt x="4" y="2"/>
                    </a:lnTo>
                    <a:lnTo>
                      <a:pt x="4" y="3"/>
                    </a:lnTo>
                    <a:lnTo>
                      <a:pt x="3" y="3"/>
                    </a:lnTo>
                    <a:lnTo>
                      <a:pt x="2" y="4"/>
                    </a:lnTo>
                    <a:lnTo>
                      <a:pt x="1" y="4"/>
                    </a:lnTo>
                    <a:lnTo>
                      <a:pt x="1" y="5"/>
                    </a:lnTo>
                    <a:lnTo>
                      <a:pt x="0" y="5"/>
                    </a:lnTo>
                    <a:lnTo>
                      <a:pt x="0" y="6"/>
                    </a:lnTo>
                    <a:lnTo>
                      <a:pt x="0" y="7"/>
                    </a:lnTo>
                    <a:lnTo>
                      <a:pt x="0" y="8"/>
                    </a:lnTo>
                    <a:lnTo>
                      <a:pt x="0" y="9"/>
                    </a:lnTo>
                    <a:lnTo>
                      <a:pt x="1" y="9"/>
                    </a:lnTo>
                    <a:lnTo>
                      <a:pt x="1" y="10"/>
                    </a:lnTo>
                    <a:lnTo>
                      <a:pt x="2" y="10"/>
                    </a:lnTo>
                    <a:lnTo>
                      <a:pt x="2" y="11"/>
                    </a:lnTo>
                    <a:lnTo>
                      <a:pt x="3" y="11"/>
                    </a:lnTo>
                    <a:lnTo>
                      <a:pt x="4" y="12"/>
                    </a:lnTo>
                    <a:lnTo>
                      <a:pt x="5" y="12"/>
                    </a:lnTo>
                    <a:lnTo>
                      <a:pt x="6" y="12"/>
                    </a:lnTo>
                    <a:lnTo>
                      <a:pt x="6" y="13"/>
                    </a:lnTo>
                    <a:lnTo>
                      <a:pt x="7" y="13"/>
                    </a:lnTo>
                    <a:lnTo>
                      <a:pt x="8" y="13"/>
                    </a:lnTo>
                    <a:lnTo>
                      <a:pt x="9" y="13"/>
                    </a:lnTo>
                    <a:lnTo>
                      <a:pt x="10" y="13"/>
                    </a:lnTo>
                    <a:lnTo>
                      <a:pt x="11" y="14"/>
                    </a:lnTo>
                    <a:lnTo>
                      <a:pt x="12" y="14"/>
                    </a:lnTo>
                    <a:lnTo>
                      <a:pt x="13" y="14"/>
                    </a:lnTo>
                    <a:lnTo>
                      <a:pt x="14" y="14"/>
                    </a:lnTo>
                    <a:lnTo>
                      <a:pt x="15" y="14"/>
                    </a:lnTo>
                    <a:lnTo>
                      <a:pt x="16" y="14"/>
                    </a:lnTo>
                    <a:lnTo>
                      <a:pt x="17" y="14"/>
                    </a:lnTo>
                    <a:lnTo>
                      <a:pt x="18" y="14"/>
                    </a:lnTo>
                    <a:lnTo>
                      <a:pt x="19" y="14"/>
                    </a:lnTo>
                    <a:lnTo>
                      <a:pt x="20" y="14"/>
                    </a:lnTo>
                    <a:lnTo>
                      <a:pt x="21" y="13"/>
                    </a:lnTo>
                    <a:lnTo>
                      <a:pt x="22" y="13"/>
                    </a:lnTo>
                    <a:lnTo>
                      <a:pt x="23" y="13"/>
                    </a:lnTo>
                    <a:lnTo>
                      <a:pt x="24" y="13"/>
                    </a:lnTo>
                    <a:lnTo>
                      <a:pt x="25" y="13"/>
                    </a:lnTo>
                    <a:lnTo>
                      <a:pt x="25" y="12"/>
                    </a:lnTo>
                    <a:lnTo>
                      <a:pt x="26" y="12"/>
                    </a:lnTo>
                    <a:lnTo>
                      <a:pt x="27" y="12"/>
                    </a:lnTo>
                    <a:lnTo>
                      <a:pt x="27" y="11"/>
                    </a:lnTo>
                    <a:lnTo>
                      <a:pt x="28" y="11"/>
                    </a:lnTo>
                    <a:lnTo>
                      <a:pt x="29" y="11"/>
                    </a:lnTo>
                    <a:lnTo>
                      <a:pt x="29" y="10"/>
                    </a:lnTo>
                    <a:lnTo>
                      <a:pt x="30" y="10"/>
                    </a:lnTo>
                    <a:lnTo>
                      <a:pt x="30" y="9"/>
                    </a:lnTo>
                    <a:lnTo>
                      <a:pt x="30" y="8"/>
                    </a:lnTo>
                    <a:lnTo>
                      <a:pt x="31" y="8"/>
                    </a:lnTo>
                    <a:lnTo>
                      <a:pt x="31" y="7"/>
                    </a:lnTo>
                    <a:lnTo>
                      <a:pt x="31" y="6"/>
                    </a:lnTo>
                    <a:lnTo>
                      <a:pt x="30" y="6"/>
                    </a:lnTo>
                    <a:lnTo>
                      <a:pt x="30" y="5"/>
                    </a:lnTo>
                    <a:lnTo>
                      <a:pt x="29" y="4"/>
                    </a:lnTo>
                    <a:lnTo>
                      <a:pt x="28" y="3"/>
                    </a:lnTo>
                    <a:lnTo>
                      <a:pt x="27" y="3"/>
                    </a:lnTo>
                    <a:lnTo>
                      <a:pt x="26" y="2"/>
                    </a:lnTo>
                    <a:lnTo>
                      <a:pt x="25" y="2"/>
                    </a:lnTo>
                    <a:lnTo>
                      <a:pt x="24" y="2"/>
                    </a:lnTo>
                    <a:lnTo>
                      <a:pt x="23" y="1"/>
                    </a:lnTo>
                    <a:lnTo>
                      <a:pt x="22" y="1"/>
                    </a:lnTo>
                    <a:lnTo>
                      <a:pt x="21" y="1"/>
                    </a:lnTo>
                    <a:lnTo>
                      <a:pt x="20" y="1"/>
                    </a:lnTo>
                    <a:lnTo>
                      <a:pt x="19" y="1"/>
                    </a:lnTo>
                    <a:lnTo>
                      <a:pt x="18" y="1"/>
                    </a:lnTo>
                    <a:lnTo>
                      <a:pt x="17" y="0"/>
                    </a:lnTo>
                    <a:lnTo>
                      <a:pt x="16" y="0"/>
                    </a:lnTo>
                    <a:lnTo>
                      <a:pt x="15" y="0"/>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91" name="Freeform 233"/>
              <p:cNvSpPr>
                <a:spLocks/>
              </p:cNvSpPr>
              <p:nvPr/>
            </p:nvSpPr>
            <p:spPr bwMode="auto">
              <a:xfrm>
                <a:off x="4409" y="2665"/>
                <a:ext cx="74" cy="8"/>
              </a:xfrm>
              <a:custGeom>
                <a:avLst/>
                <a:gdLst>
                  <a:gd name="T0" fmla="*/ 53 w 74"/>
                  <a:gd name="T1" fmla="*/ 4 h 8"/>
                  <a:gd name="T2" fmla="*/ 49 w 74"/>
                  <a:gd name="T3" fmla="*/ 2 h 8"/>
                  <a:gd name="T4" fmla="*/ 44 w 74"/>
                  <a:gd name="T5" fmla="*/ 1 h 8"/>
                  <a:gd name="T6" fmla="*/ 39 w 74"/>
                  <a:gd name="T7" fmla="*/ 0 h 8"/>
                  <a:gd name="T8" fmla="*/ 35 w 74"/>
                  <a:gd name="T9" fmla="*/ 0 h 8"/>
                  <a:gd name="T10" fmla="*/ 31 w 74"/>
                  <a:gd name="T11" fmla="*/ 1 h 8"/>
                  <a:gd name="T12" fmla="*/ 27 w 74"/>
                  <a:gd name="T13" fmla="*/ 1 h 8"/>
                  <a:gd name="T14" fmla="*/ 24 w 74"/>
                  <a:gd name="T15" fmla="*/ 2 h 8"/>
                  <a:gd name="T16" fmla="*/ 22 w 74"/>
                  <a:gd name="T17" fmla="*/ 3 h 8"/>
                  <a:gd name="T18" fmla="*/ 20 w 74"/>
                  <a:gd name="T19" fmla="*/ 4 h 8"/>
                  <a:gd name="T20" fmla="*/ 2 w 74"/>
                  <a:gd name="T21" fmla="*/ 5 h 8"/>
                  <a:gd name="T22" fmla="*/ 1 w 74"/>
                  <a:gd name="T23" fmla="*/ 5 h 8"/>
                  <a:gd name="T24" fmla="*/ 1 w 74"/>
                  <a:gd name="T25" fmla="*/ 5 h 8"/>
                  <a:gd name="T26" fmla="*/ 1 w 74"/>
                  <a:gd name="T27" fmla="*/ 5 h 8"/>
                  <a:gd name="T28" fmla="*/ 0 w 74"/>
                  <a:gd name="T29" fmla="*/ 6 h 8"/>
                  <a:gd name="T30" fmla="*/ 0 w 74"/>
                  <a:gd name="T31" fmla="*/ 6 h 8"/>
                  <a:gd name="T32" fmla="*/ 0 w 74"/>
                  <a:gd name="T33" fmla="*/ 6 h 8"/>
                  <a:gd name="T34" fmla="*/ 0 w 74"/>
                  <a:gd name="T35" fmla="*/ 7 h 8"/>
                  <a:gd name="T36" fmla="*/ 1 w 74"/>
                  <a:gd name="T37" fmla="*/ 7 h 8"/>
                  <a:gd name="T38" fmla="*/ 1 w 74"/>
                  <a:gd name="T39" fmla="*/ 7 h 8"/>
                  <a:gd name="T40" fmla="*/ 1 w 74"/>
                  <a:gd name="T41" fmla="*/ 8 h 8"/>
                  <a:gd name="T42" fmla="*/ 18 w 74"/>
                  <a:gd name="T43" fmla="*/ 8 h 8"/>
                  <a:gd name="T44" fmla="*/ 19 w 74"/>
                  <a:gd name="T45" fmla="*/ 7 h 8"/>
                  <a:gd name="T46" fmla="*/ 21 w 74"/>
                  <a:gd name="T47" fmla="*/ 7 h 8"/>
                  <a:gd name="T48" fmla="*/ 23 w 74"/>
                  <a:gd name="T49" fmla="*/ 6 h 8"/>
                  <a:gd name="T50" fmla="*/ 26 w 74"/>
                  <a:gd name="T51" fmla="*/ 5 h 8"/>
                  <a:gd name="T52" fmla="*/ 29 w 74"/>
                  <a:gd name="T53" fmla="*/ 4 h 8"/>
                  <a:gd name="T54" fmla="*/ 33 w 74"/>
                  <a:gd name="T55" fmla="*/ 4 h 8"/>
                  <a:gd name="T56" fmla="*/ 37 w 74"/>
                  <a:gd name="T57" fmla="*/ 3 h 8"/>
                  <a:gd name="T58" fmla="*/ 41 w 74"/>
                  <a:gd name="T59" fmla="*/ 4 h 8"/>
                  <a:gd name="T60" fmla="*/ 46 w 74"/>
                  <a:gd name="T61" fmla="*/ 5 h 8"/>
                  <a:gd name="T62" fmla="*/ 51 w 74"/>
                  <a:gd name="T63" fmla="*/ 6 h 8"/>
                  <a:gd name="T64" fmla="*/ 54 w 74"/>
                  <a:gd name="T65" fmla="*/ 8 h 8"/>
                  <a:gd name="T66" fmla="*/ 73 w 74"/>
                  <a:gd name="T67" fmla="*/ 8 h 8"/>
                  <a:gd name="T68" fmla="*/ 73 w 74"/>
                  <a:gd name="T69" fmla="*/ 8 h 8"/>
                  <a:gd name="T70" fmla="*/ 73 w 74"/>
                  <a:gd name="T71" fmla="*/ 8 h 8"/>
                  <a:gd name="T72" fmla="*/ 74 w 74"/>
                  <a:gd name="T73" fmla="*/ 7 h 8"/>
                  <a:gd name="T74" fmla="*/ 74 w 74"/>
                  <a:gd name="T75" fmla="*/ 7 h 8"/>
                  <a:gd name="T76" fmla="*/ 74 w 74"/>
                  <a:gd name="T77" fmla="*/ 7 h 8"/>
                  <a:gd name="T78" fmla="*/ 74 w 74"/>
                  <a:gd name="T79" fmla="*/ 6 h 8"/>
                  <a:gd name="T80" fmla="*/ 74 w 74"/>
                  <a:gd name="T81" fmla="*/ 6 h 8"/>
                  <a:gd name="T82" fmla="*/ 73 w 74"/>
                  <a:gd name="T83" fmla="*/ 6 h 8"/>
                  <a:gd name="T84" fmla="*/ 73 w 74"/>
                  <a:gd name="T85" fmla="*/ 5 h 8"/>
                  <a:gd name="T86" fmla="*/ 73 w 74"/>
                  <a:gd name="T87" fmla="*/ 5 h 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4"/>
                  <a:gd name="T133" fmla="*/ 0 h 8"/>
                  <a:gd name="T134" fmla="*/ 74 w 74"/>
                  <a:gd name="T135" fmla="*/ 8 h 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4" h="8">
                    <a:moveTo>
                      <a:pt x="72" y="5"/>
                    </a:moveTo>
                    <a:lnTo>
                      <a:pt x="55" y="5"/>
                    </a:lnTo>
                    <a:lnTo>
                      <a:pt x="53" y="4"/>
                    </a:lnTo>
                    <a:lnTo>
                      <a:pt x="52" y="4"/>
                    </a:lnTo>
                    <a:lnTo>
                      <a:pt x="50" y="3"/>
                    </a:lnTo>
                    <a:lnTo>
                      <a:pt x="49" y="2"/>
                    </a:lnTo>
                    <a:lnTo>
                      <a:pt x="47" y="2"/>
                    </a:lnTo>
                    <a:lnTo>
                      <a:pt x="45" y="1"/>
                    </a:lnTo>
                    <a:lnTo>
                      <a:pt x="44" y="1"/>
                    </a:lnTo>
                    <a:lnTo>
                      <a:pt x="42" y="1"/>
                    </a:lnTo>
                    <a:lnTo>
                      <a:pt x="41" y="1"/>
                    </a:lnTo>
                    <a:lnTo>
                      <a:pt x="39" y="0"/>
                    </a:lnTo>
                    <a:lnTo>
                      <a:pt x="38" y="0"/>
                    </a:lnTo>
                    <a:lnTo>
                      <a:pt x="36" y="0"/>
                    </a:lnTo>
                    <a:lnTo>
                      <a:pt x="35" y="0"/>
                    </a:lnTo>
                    <a:lnTo>
                      <a:pt x="34" y="1"/>
                    </a:lnTo>
                    <a:lnTo>
                      <a:pt x="32" y="1"/>
                    </a:lnTo>
                    <a:lnTo>
                      <a:pt x="31" y="1"/>
                    </a:lnTo>
                    <a:lnTo>
                      <a:pt x="30" y="1"/>
                    </a:lnTo>
                    <a:lnTo>
                      <a:pt x="29" y="1"/>
                    </a:lnTo>
                    <a:lnTo>
                      <a:pt x="27" y="1"/>
                    </a:lnTo>
                    <a:lnTo>
                      <a:pt x="26" y="2"/>
                    </a:lnTo>
                    <a:lnTo>
                      <a:pt x="25" y="2"/>
                    </a:lnTo>
                    <a:lnTo>
                      <a:pt x="24" y="2"/>
                    </a:lnTo>
                    <a:lnTo>
                      <a:pt x="23" y="2"/>
                    </a:lnTo>
                    <a:lnTo>
                      <a:pt x="22" y="3"/>
                    </a:lnTo>
                    <a:lnTo>
                      <a:pt x="21" y="3"/>
                    </a:lnTo>
                    <a:lnTo>
                      <a:pt x="20" y="4"/>
                    </a:lnTo>
                    <a:lnTo>
                      <a:pt x="19" y="4"/>
                    </a:lnTo>
                    <a:lnTo>
                      <a:pt x="18" y="5"/>
                    </a:lnTo>
                    <a:lnTo>
                      <a:pt x="2" y="5"/>
                    </a:lnTo>
                    <a:lnTo>
                      <a:pt x="1" y="5"/>
                    </a:lnTo>
                    <a:lnTo>
                      <a:pt x="0" y="5"/>
                    </a:lnTo>
                    <a:lnTo>
                      <a:pt x="0" y="6"/>
                    </a:lnTo>
                    <a:lnTo>
                      <a:pt x="0" y="7"/>
                    </a:lnTo>
                    <a:lnTo>
                      <a:pt x="1" y="7"/>
                    </a:lnTo>
                    <a:lnTo>
                      <a:pt x="1" y="8"/>
                    </a:lnTo>
                    <a:lnTo>
                      <a:pt x="2" y="8"/>
                    </a:lnTo>
                    <a:lnTo>
                      <a:pt x="18" y="8"/>
                    </a:lnTo>
                    <a:lnTo>
                      <a:pt x="19" y="8"/>
                    </a:lnTo>
                    <a:lnTo>
                      <a:pt x="19" y="7"/>
                    </a:lnTo>
                    <a:lnTo>
                      <a:pt x="20" y="7"/>
                    </a:lnTo>
                    <a:lnTo>
                      <a:pt x="21" y="7"/>
                    </a:lnTo>
                    <a:lnTo>
                      <a:pt x="21" y="6"/>
                    </a:lnTo>
                    <a:lnTo>
                      <a:pt x="22" y="6"/>
                    </a:lnTo>
                    <a:lnTo>
                      <a:pt x="23" y="6"/>
                    </a:lnTo>
                    <a:lnTo>
                      <a:pt x="24" y="6"/>
                    </a:lnTo>
                    <a:lnTo>
                      <a:pt x="25" y="5"/>
                    </a:lnTo>
                    <a:lnTo>
                      <a:pt x="26" y="5"/>
                    </a:lnTo>
                    <a:lnTo>
                      <a:pt x="27" y="5"/>
                    </a:lnTo>
                    <a:lnTo>
                      <a:pt x="28" y="4"/>
                    </a:lnTo>
                    <a:lnTo>
                      <a:pt x="29" y="4"/>
                    </a:lnTo>
                    <a:lnTo>
                      <a:pt x="30" y="4"/>
                    </a:lnTo>
                    <a:lnTo>
                      <a:pt x="31" y="4"/>
                    </a:lnTo>
                    <a:lnTo>
                      <a:pt x="33" y="4"/>
                    </a:lnTo>
                    <a:lnTo>
                      <a:pt x="34" y="4"/>
                    </a:lnTo>
                    <a:lnTo>
                      <a:pt x="35" y="3"/>
                    </a:lnTo>
                    <a:lnTo>
                      <a:pt x="37" y="3"/>
                    </a:lnTo>
                    <a:lnTo>
                      <a:pt x="38" y="3"/>
                    </a:lnTo>
                    <a:lnTo>
                      <a:pt x="40" y="4"/>
                    </a:lnTo>
                    <a:lnTo>
                      <a:pt x="41" y="4"/>
                    </a:lnTo>
                    <a:lnTo>
                      <a:pt x="43" y="4"/>
                    </a:lnTo>
                    <a:lnTo>
                      <a:pt x="44" y="4"/>
                    </a:lnTo>
                    <a:lnTo>
                      <a:pt x="46" y="5"/>
                    </a:lnTo>
                    <a:lnTo>
                      <a:pt x="48" y="5"/>
                    </a:lnTo>
                    <a:lnTo>
                      <a:pt x="49" y="6"/>
                    </a:lnTo>
                    <a:lnTo>
                      <a:pt x="51" y="6"/>
                    </a:lnTo>
                    <a:lnTo>
                      <a:pt x="52" y="7"/>
                    </a:lnTo>
                    <a:lnTo>
                      <a:pt x="54" y="8"/>
                    </a:lnTo>
                    <a:lnTo>
                      <a:pt x="55" y="8"/>
                    </a:lnTo>
                    <a:lnTo>
                      <a:pt x="72" y="8"/>
                    </a:lnTo>
                    <a:lnTo>
                      <a:pt x="73" y="8"/>
                    </a:lnTo>
                    <a:lnTo>
                      <a:pt x="74" y="8"/>
                    </a:lnTo>
                    <a:lnTo>
                      <a:pt x="74" y="7"/>
                    </a:lnTo>
                    <a:lnTo>
                      <a:pt x="74" y="6"/>
                    </a:lnTo>
                    <a:lnTo>
                      <a:pt x="73" y="6"/>
                    </a:lnTo>
                    <a:lnTo>
                      <a:pt x="73" y="5"/>
                    </a:lnTo>
                    <a:lnTo>
                      <a:pt x="72" y="5"/>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92" name="Freeform 234"/>
              <p:cNvSpPr>
                <a:spLocks/>
              </p:cNvSpPr>
              <p:nvPr/>
            </p:nvSpPr>
            <p:spPr bwMode="auto">
              <a:xfrm>
                <a:off x="4347" y="2659"/>
                <a:ext cx="192" cy="9"/>
              </a:xfrm>
              <a:custGeom>
                <a:avLst/>
                <a:gdLst>
                  <a:gd name="T0" fmla="*/ 58 w 192"/>
                  <a:gd name="T1" fmla="*/ 9 h 9"/>
                  <a:gd name="T2" fmla="*/ 66 w 192"/>
                  <a:gd name="T3" fmla="*/ 7 h 9"/>
                  <a:gd name="T4" fmla="*/ 77 w 192"/>
                  <a:gd name="T5" fmla="*/ 4 h 9"/>
                  <a:gd name="T6" fmla="*/ 87 w 192"/>
                  <a:gd name="T7" fmla="*/ 3 h 9"/>
                  <a:gd name="T8" fmla="*/ 98 w 192"/>
                  <a:gd name="T9" fmla="*/ 3 h 9"/>
                  <a:gd name="T10" fmla="*/ 108 w 192"/>
                  <a:gd name="T11" fmla="*/ 3 h 9"/>
                  <a:gd name="T12" fmla="*/ 116 w 192"/>
                  <a:gd name="T13" fmla="*/ 4 h 9"/>
                  <a:gd name="T14" fmla="*/ 124 w 192"/>
                  <a:gd name="T15" fmla="*/ 5 h 9"/>
                  <a:gd name="T16" fmla="*/ 131 w 192"/>
                  <a:gd name="T17" fmla="*/ 7 h 9"/>
                  <a:gd name="T18" fmla="*/ 136 w 192"/>
                  <a:gd name="T19" fmla="*/ 8 h 9"/>
                  <a:gd name="T20" fmla="*/ 139 w 192"/>
                  <a:gd name="T21" fmla="*/ 9 h 9"/>
                  <a:gd name="T22" fmla="*/ 140 w 192"/>
                  <a:gd name="T23" fmla="*/ 9 h 9"/>
                  <a:gd name="T24" fmla="*/ 140 w 192"/>
                  <a:gd name="T25" fmla="*/ 9 h 9"/>
                  <a:gd name="T26" fmla="*/ 140 w 192"/>
                  <a:gd name="T27" fmla="*/ 9 h 9"/>
                  <a:gd name="T28" fmla="*/ 191 w 192"/>
                  <a:gd name="T29" fmla="*/ 9 h 9"/>
                  <a:gd name="T30" fmla="*/ 192 w 192"/>
                  <a:gd name="T31" fmla="*/ 9 h 9"/>
                  <a:gd name="T32" fmla="*/ 192 w 192"/>
                  <a:gd name="T33" fmla="*/ 9 h 9"/>
                  <a:gd name="T34" fmla="*/ 192 w 192"/>
                  <a:gd name="T35" fmla="*/ 9 h 9"/>
                  <a:gd name="T36" fmla="*/ 192 w 192"/>
                  <a:gd name="T37" fmla="*/ 8 h 9"/>
                  <a:gd name="T38" fmla="*/ 192 w 192"/>
                  <a:gd name="T39" fmla="*/ 8 h 9"/>
                  <a:gd name="T40" fmla="*/ 192 w 192"/>
                  <a:gd name="T41" fmla="*/ 7 h 9"/>
                  <a:gd name="T42" fmla="*/ 192 w 192"/>
                  <a:gd name="T43" fmla="*/ 7 h 9"/>
                  <a:gd name="T44" fmla="*/ 192 w 192"/>
                  <a:gd name="T45" fmla="*/ 7 h 9"/>
                  <a:gd name="T46" fmla="*/ 192 w 192"/>
                  <a:gd name="T47" fmla="*/ 6 h 9"/>
                  <a:gd name="T48" fmla="*/ 191 w 192"/>
                  <a:gd name="T49" fmla="*/ 6 h 9"/>
                  <a:gd name="T50" fmla="*/ 141 w 192"/>
                  <a:gd name="T51" fmla="*/ 6 h 9"/>
                  <a:gd name="T52" fmla="*/ 138 w 192"/>
                  <a:gd name="T53" fmla="*/ 5 h 9"/>
                  <a:gd name="T54" fmla="*/ 133 w 192"/>
                  <a:gd name="T55" fmla="*/ 4 h 9"/>
                  <a:gd name="T56" fmla="*/ 127 w 192"/>
                  <a:gd name="T57" fmla="*/ 3 h 9"/>
                  <a:gd name="T58" fmla="*/ 120 w 192"/>
                  <a:gd name="T59" fmla="*/ 1 h 9"/>
                  <a:gd name="T60" fmla="*/ 111 w 192"/>
                  <a:gd name="T61" fmla="*/ 0 h 9"/>
                  <a:gd name="T62" fmla="*/ 101 w 192"/>
                  <a:gd name="T63" fmla="*/ 0 h 9"/>
                  <a:gd name="T64" fmla="*/ 91 w 192"/>
                  <a:gd name="T65" fmla="*/ 0 h 9"/>
                  <a:gd name="T66" fmla="*/ 80 w 192"/>
                  <a:gd name="T67" fmla="*/ 1 h 9"/>
                  <a:gd name="T68" fmla="*/ 69 w 192"/>
                  <a:gd name="T69" fmla="*/ 3 h 9"/>
                  <a:gd name="T70" fmla="*/ 57 w 192"/>
                  <a:gd name="T71" fmla="*/ 6 h 9"/>
                  <a:gd name="T72" fmla="*/ 1 w 192"/>
                  <a:gd name="T73" fmla="*/ 6 h 9"/>
                  <a:gd name="T74" fmla="*/ 1 w 192"/>
                  <a:gd name="T75" fmla="*/ 6 h 9"/>
                  <a:gd name="T76" fmla="*/ 1 w 192"/>
                  <a:gd name="T77" fmla="*/ 7 h 9"/>
                  <a:gd name="T78" fmla="*/ 0 w 192"/>
                  <a:gd name="T79" fmla="*/ 7 h 9"/>
                  <a:gd name="T80" fmla="*/ 0 w 192"/>
                  <a:gd name="T81" fmla="*/ 7 h 9"/>
                  <a:gd name="T82" fmla="*/ 0 w 192"/>
                  <a:gd name="T83" fmla="*/ 8 h 9"/>
                  <a:gd name="T84" fmla="*/ 0 w 192"/>
                  <a:gd name="T85" fmla="*/ 8 h 9"/>
                  <a:gd name="T86" fmla="*/ 0 w 192"/>
                  <a:gd name="T87" fmla="*/ 9 h 9"/>
                  <a:gd name="T88" fmla="*/ 1 w 192"/>
                  <a:gd name="T89" fmla="*/ 9 h 9"/>
                  <a:gd name="T90" fmla="*/ 1 w 192"/>
                  <a:gd name="T91" fmla="*/ 9 h 9"/>
                  <a:gd name="T92" fmla="*/ 1 w 192"/>
                  <a:gd name="T93" fmla="*/ 9 h 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2"/>
                  <a:gd name="T142" fmla="*/ 0 h 9"/>
                  <a:gd name="T143" fmla="*/ 192 w 192"/>
                  <a:gd name="T144" fmla="*/ 9 h 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2" h="9">
                    <a:moveTo>
                      <a:pt x="1" y="9"/>
                    </a:moveTo>
                    <a:lnTo>
                      <a:pt x="58" y="9"/>
                    </a:lnTo>
                    <a:lnTo>
                      <a:pt x="62" y="8"/>
                    </a:lnTo>
                    <a:lnTo>
                      <a:pt x="66" y="7"/>
                    </a:lnTo>
                    <a:lnTo>
                      <a:pt x="69" y="6"/>
                    </a:lnTo>
                    <a:lnTo>
                      <a:pt x="73" y="5"/>
                    </a:lnTo>
                    <a:lnTo>
                      <a:pt x="77" y="4"/>
                    </a:lnTo>
                    <a:lnTo>
                      <a:pt x="80" y="4"/>
                    </a:lnTo>
                    <a:lnTo>
                      <a:pt x="84" y="3"/>
                    </a:lnTo>
                    <a:lnTo>
                      <a:pt x="87" y="3"/>
                    </a:lnTo>
                    <a:lnTo>
                      <a:pt x="91" y="3"/>
                    </a:lnTo>
                    <a:lnTo>
                      <a:pt x="94" y="3"/>
                    </a:lnTo>
                    <a:lnTo>
                      <a:pt x="98" y="3"/>
                    </a:lnTo>
                    <a:lnTo>
                      <a:pt x="101" y="3"/>
                    </a:lnTo>
                    <a:lnTo>
                      <a:pt x="104" y="3"/>
                    </a:lnTo>
                    <a:lnTo>
                      <a:pt x="108" y="3"/>
                    </a:lnTo>
                    <a:lnTo>
                      <a:pt x="111" y="3"/>
                    </a:lnTo>
                    <a:lnTo>
                      <a:pt x="114" y="4"/>
                    </a:lnTo>
                    <a:lnTo>
                      <a:pt x="116" y="4"/>
                    </a:lnTo>
                    <a:lnTo>
                      <a:pt x="119" y="4"/>
                    </a:lnTo>
                    <a:lnTo>
                      <a:pt x="122" y="5"/>
                    </a:lnTo>
                    <a:lnTo>
                      <a:pt x="124" y="5"/>
                    </a:lnTo>
                    <a:lnTo>
                      <a:pt x="127" y="6"/>
                    </a:lnTo>
                    <a:lnTo>
                      <a:pt x="129" y="6"/>
                    </a:lnTo>
                    <a:lnTo>
                      <a:pt x="131" y="7"/>
                    </a:lnTo>
                    <a:lnTo>
                      <a:pt x="132" y="7"/>
                    </a:lnTo>
                    <a:lnTo>
                      <a:pt x="134" y="7"/>
                    </a:lnTo>
                    <a:lnTo>
                      <a:pt x="136" y="8"/>
                    </a:lnTo>
                    <a:lnTo>
                      <a:pt x="137" y="8"/>
                    </a:lnTo>
                    <a:lnTo>
                      <a:pt x="138" y="8"/>
                    </a:lnTo>
                    <a:lnTo>
                      <a:pt x="139" y="9"/>
                    </a:lnTo>
                    <a:lnTo>
                      <a:pt x="140" y="9"/>
                    </a:lnTo>
                    <a:lnTo>
                      <a:pt x="191" y="9"/>
                    </a:lnTo>
                    <a:lnTo>
                      <a:pt x="192" y="9"/>
                    </a:lnTo>
                    <a:lnTo>
                      <a:pt x="192" y="8"/>
                    </a:lnTo>
                    <a:lnTo>
                      <a:pt x="192" y="7"/>
                    </a:lnTo>
                    <a:lnTo>
                      <a:pt x="192" y="6"/>
                    </a:lnTo>
                    <a:lnTo>
                      <a:pt x="191" y="6"/>
                    </a:lnTo>
                    <a:lnTo>
                      <a:pt x="140" y="6"/>
                    </a:lnTo>
                    <a:lnTo>
                      <a:pt x="141" y="6"/>
                    </a:lnTo>
                    <a:lnTo>
                      <a:pt x="140" y="6"/>
                    </a:lnTo>
                    <a:lnTo>
                      <a:pt x="139" y="6"/>
                    </a:lnTo>
                    <a:lnTo>
                      <a:pt x="138" y="5"/>
                    </a:lnTo>
                    <a:lnTo>
                      <a:pt x="136" y="5"/>
                    </a:lnTo>
                    <a:lnTo>
                      <a:pt x="135" y="5"/>
                    </a:lnTo>
                    <a:lnTo>
                      <a:pt x="133" y="4"/>
                    </a:lnTo>
                    <a:lnTo>
                      <a:pt x="131" y="4"/>
                    </a:lnTo>
                    <a:lnTo>
                      <a:pt x="129" y="3"/>
                    </a:lnTo>
                    <a:lnTo>
                      <a:pt x="127" y="3"/>
                    </a:lnTo>
                    <a:lnTo>
                      <a:pt x="125" y="2"/>
                    </a:lnTo>
                    <a:lnTo>
                      <a:pt x="122" y="2"/>
                    </a:lnTo>
                    <a:lnTo>
                      <a:pt x="120" y="1"/>
                    </a:lnTo>
                    <a:lnTo>
                      <a:pt x="117" y="1"/>
                    </a:lnTo>
                    <a:lnTo>
                      <a:pt x="114" y="1"/>
                    </a:lnTo>
                    <a:lnTo>
                      <a:pt x="111" y="0"/>
                    </a:lnTo>
                    <a:lnTo>
                      <a:pt x="108" y="0"/>
                    </a:lnTo>
                    <a:lnTo>
                      <a:pt x="105" y="0"/>
                    </a:lnTo>
                    <a:lnTo>
                      <a:pt x="101" y="0"/>
                    </a:lnTo>
                    <a:lnTo>
                      <a:pt x="98" y="0"/>
                    </a:lnTo>
                    <a:lnTo>
                      <a:pt x="94" y="0"/>
                    </a:lnTo>
                    <a:lnTo>
                      <a:pt x="91" y="0"/>
                    </a:lnTo>
                    <a:lnTo>
                      <a:pt x="87" y="0"/>
                    </a:lnTo>
                    <a:lnTo>
                      <a:pt x="84" y="0"/>
                    </a:lnTo>
                    <a:lnTo>
                      <a:pt x="80" y="1"/>
                    </a:lnTo>
                    <a:lnTo>
                      <a:pt x="76" y="1"/>
                    </a:lnTo>
                    <a:lnTo>
                      <a:pt x="72" y="2"/>
                    </a:lnTo>
                    <a:lnTo>
                      <a:pt x="69" y="3"/>
                    </a:lnTo>
                    <a:lnTo>
                      <a:pt x="65" y="4"/>
                    </a:lnTo>
                    <a:lnTo>
                      <a:pt x="61" y="5"/>
                    </a:lnTo>
                    <a:lnTo>
                      <a:pt x="57" y="6"/>
                    </a:lnTo>
                    <a:lnTo>
                      <a:pt x="58" y="6"/>
                    </a:lnTo>
                    <a:lnTo>
                      <a:pt x="1" y="6"/>
                    </a:lnTo>
                    <a:lnTo>
                      <a:pt x="1" y="7"/>
                    </a:lnTo>
                    <a:lnTo>
                      <a:pt x="0" y="7"/>
                    </a:lnTo>
                    <a:lnTo>
                      <a:pt x="0" y="8"/>
                    </a:lnTo>
                    <a:lnTo>
                      <a:pt x="0" y="9"/>
                    </a:lnTo>
                    <a:lnTo>
                      <a:pt x="1" y="9"/>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93" name="Freeform 235"/>
              <p:cNvSpPr>
                <a:spLocks/>
              </p:cNvSpPr>
              <p:nvPr/>
            </p:nvSpPr>
            <p:spPr bwMode="auto">
              <a:xfrm>
                <a:off x="4412" y="2677"/>
                <a:ext cx="66" cy="14"/>
              </a:xfrm>
              <a:custGeom>
                <a:avLst/>
                <a:gdLst>
                  <a:gd name="T0" fmla="*/ 52 w 66"/>
                  <a:gd name="T1" fmla="*/ 13 h 14"/>
                  <a:gd name="T2" fmla="*/ 56 w 66"/>
                  <a:gd name="T3" fmla="*/ 12 h 14"/>
                  <a:gd name="T4" fmla="*/ 59 w 66"/>
                  <a:gd name="T5" fmla="*/ 10 h 14"/>
                  <a:gd name="T6" fmla="*/ 61 w 66"/>
                  <a:gd name="T7" fmla="*/ 9 h 14"/>
                  <a:gd name="T8" fmla="*/ 62 w 66"/>
                  <a:gd name="T9" fmla="*/ 8 h 14"/>
                  <a:gd name="T10" fmla="*/ 64 w 66"/>
                  <a:gd name="T11" fmla="*/ 7 h 14"/>
                  <a:gd name="T12" fmla="*/ 65 w 66"/>
                  <a:gd name="T13" fmla="*/ 6 h 14"/>
                  <a:gd name="T14" fmla="*/ 66 w 66"/>
                  <a:gd name="T15" fmla="*/ 4 h 14"/>
                  <a:gd name="T16" fmla="*/ 66 w 66"/>
                  <a:gd name="T17" fmla="*/ 3 h 14"/>
                  <a:gd name="T18" fmla="*/ 66 w 66"/>
                  <a:gd name="T19" fmla="*/ 1 h 14"/>
                  <a:gd name="T20" fmla="*/ 66 w 66"/>
                  <a:gd name="T21" fmla="*/ 1 h 14"/>
                  <a:gd name="T22" fmla="*/ 66 w 66"/>
                  <a:gd name="T23" fmla="*/ 0 h 14"/>
                  <a:gd name="T24" fmla="*/ 66 w 66"/>
                  <a:gd name="T25" fmla="*/ 0 h 14"/>
                  <a:gd name="T26" fmla="*/ 65 w 66"/>
                  <a:gd name="T27" fmla="*/ 0 h 14"/>
                  <a:gd name="T28" fmla="*/ 64 w 66"/>
                  <a:gd name="T29" fmla="*/ 0 h 14"/>
                  <a:gd name="T30" fmla="*/ 64 w 66"/>
                  <a:gd name="T31" fmla="*/ 0 h 14"/>
                  <a:gd name="T32" fmla="*/ 64 w 66"/>
                  <a:gd name="T33" fmla="*/ 1 h 14"/>
                  <a:gd name="T34" fmla="*/ 63 w 66"/>
                  <a:gd name="T35" fmla="*/ 1 h 14"/>
                  <a:gd name="T36" fmla="*/ 63 w 66"/>
                  <a:gd name="T37" fmla="*/ 3 h 14"/>
                  <a:gd name="T38" fmla="*/ 61 w 66"/>
                  <a:gd name="T39" fmla="*/ 5 h 14"/>
                  <a:gd name="T40" fmla="*/ 59 w 66"/>
                  <a:gd name="T41" fmla="*/ 7 h 14"/>
                  <a:gd name="T42" fmla="*/ 55 w 66"/>
                  <a:gd name="T43" fmla="*/ 9 h 14"/>
                  <a:gd name="T44" fmla="*/ 51 w 66"/>
                  <a:gd name="T45" fmla="*/ 10 h 14"/>
                  <a:gd name="T46" fmla="*/ 46 w 66"/>
                  <a:gd name="T47" fmla="*/ 12 h 14"/>
                  <a:gd name="T48" fmla="*/ 40 w 66"/>
                  <a:gd name="T49" fmla="*/ 12 h 14"/>
                  <a:gd name="T50" fmla="*/ 33 w 66"/>
                  <a:gd name="T51" fmla="*/ 13 h 14"/>
                  <a:gd name="T52" fmla="*/ 29 w 66"/>
                  <a:gd name="T53" fmla="*/ 12 h 14"/>
                  <a:gd name="T54" fmla="*/ 24 w 66"/>
                  <a:gd name="T55" fmla="*/ 12 h 14"/>
                  <a:gd name="T56" fmla="*/ 20 w 66"/>
                  <a:gd name="T57" fmla="*/ 11 h 14"/>
                  <a:gd name="T58" fmla="*/ 16 w 66"/>
                  <a:gd name="T59" fmla="*/ 11 h 14"/>
                  <a:gd name="T60" fmla="*/ 13 w 66"/>
                  <a:gd name="T61" fmla="*/ 9 h 14"/>
                  <a:gd name="T62" fmla="*/ 10 w 66"/>
                  <a:gd name="T63" fmla="*/ 8 h 14"/>
                  <a:gd name="T64" fmla="*/ 7 w 66"/>
                  <a:gd name="T65" fmla="*/ 7 h 14"/>
                  <a:gd name="T66" fmla="*/ 5 w 66"/>
                  <a:gd name="T67" fmla="*/ 5 h 14"/>
                  <a:gd name="T68" fmla="*/ 4 w 66"/>
                  <a:gd name="T69" fmla="*/ 4 h 14"/>
                  <a:gd name="T70" fmla="*/ 4 w 66"/>
                  <a:gd name="T71" fmla="*/ 3 h 14"/>
                  <a:gd name="T72" fmla="*/ 3 w 66"/>
                  <a:gd name="T73" fmla="*/ 2 h 14"/>
                  <a:gd name="T74" fmla="*/ 3 w 66"/>
                  <a:gd name="T75" fmla="*/ 1 h 14"/>
                  <a:gd name="T76" fmla="*/ 3 w 66"/>
                  <a:gd name="T77" fmla="*/ 1 h 14"/>
                  <a:gd name="T78" fmla="*/ 3 w 66"/>
                  <a:gd name="T79" fmla="*/ 0 h 14"/>
                  <a:gd name="T80" fmla="*/ 2 w 66"/>
                  <a:gd name="T81" fmla="*/ 0 h 14"/>
                  <a:gd name="T82" fmla="*/ 2 w 66"/>
                  <a:gd name="T83" fmla="*/ 0 h 14"/>
                  <a:gd name="T84" fmla="*/ 1 w 66"/>
                  <a:gd name="T85" fmla="*/ 0 h 14"/>
                  <a:gd name="T86" fmla="*/ 1 w 66"/>
                  <a:gd name="T87" fmla="*/ 0 h 14"/>
                  <a:gd name="T88" fmla="*/ 0 w 66"/>
                  <a:gd name="T89" fmla="*/ 1 h 14"/>
                  <a:gd name="T90" fmla="*/ 0 w 66"/>
                  <a:gd name="T91" fmla="*/ 1 h 14"/>
                  <a:gd name="T92" fmla="*/ 0 w 66"/>
                  <a:gd name="T93" fmla="*/ 3 h 14"/>
                  <a:gd name="T94" fmla="*/ 1 w 66"/>
                  <a:gd name="T95" fmla="*/ 4 h 14"/>
                  <a:gd name="T96" fmla="*/ 2 w 66"/>
                  <a:gd name="T97" fmla="*/ 6 h 14"/>
                  <a:gd name="T98" fmla="*/ 3 w 66"/>
                  <a:gd name="T99" fmla="*/ 7 h 14"/>
                  <a:gd name="T100" fmla="*/ 4 w 66"/>
                  <a:gd name="T101" fmla="*/ 8 h 14"/>
                  <a:gd name="T102" fmla="*/ 6 w 66"/>
                  <a:gd name="T103" fmla="*/ 9 h 14"/>
                  <a:gd name="T104" fmla="*/ 7 w 66"/>
                  <a:gd name="T105" fmla="*/ 10 h 14"/>
                  <a:gd name="T106" fmla="*/ 9 w 66"/>
                  <a:gd name="T107" fmla="*/ 11 h 14"/>
                  <a:gd name="T108" fmla="*/ 13 w 66"/>
                  <a:gd name="T109" fmla="*/ 13 h 14"/>
                  <a:gd name="T110" fmla="*/ 17 w 66"/>
                  <a:gd name="T111" fmla="*/ 14 h 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6"/>
                  <a:gd name="T169" fmla="*/ 0 h 14"/>
                  <a:gd name="T170" fmla="*/ 66 w 66"/>
                  <a:gd name="T171" fmla="*/ 14 h 1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6" h="14">
                    <a:moveTo>
                      <a:pt x="17" y="14"/>
                    </a:moveTo>
                    <a:lnTo>
                      <a:pt x="49" y="14"/>
                    </a:lnTo>
                    <a:lnTo>
                      <a:pt x="50" y="14"/>
                    </a:lnTo>
                    <a:lnTo>
                      <a:pt x="52" y="13"/>
                    </a:lnTo>
                    <a:lnTo>
                      <a:pt x="53" y="13"/>
                    </a:lnTo>
                    <a:lnTo>
                      <a:pt x="54" y="13"/>
                    </a:lnTo>
                    <a:lnTo>
                      <a:pt x="55" y="12"/>
                    </a:lnTo>
                    <a:lnTo>
                      <a:pt x="56" y="12"/>
                    </a:lnTo>
                    <a:lnTo>
                      <a:pt x="57" y="11"/>
                    </a:lnTo>
                    <a:lnTo>
                      <a:pt x="58" y="11"/>
                    </a:lnTo>
                    <a:lnTo>
                      <a:pt x="59" y="11"/>
                    </a:lnTo>
                    <a:lnTo>
                      <a:pt x="59" y="10"/>
                    </a:lnTo>
                    <a:lnTo>
                      <a:pt x="60" y="10"/>
                    </a:lnTo>
                    <a:lnTo>
                      <a:pt x="61" y="9"/>
                    </a:lnTo>
                    <a:lnTo>
                      <a:pt x="62" y="9"/>
                    </a:lnTo>
                    <a:lnTo>
                      <a:pt x="62" y="8"/>
                    </a:lnTo>
                    <a:lnTo>
                      <a:pt x="63" y="8"/>
                    </a:lnTo>
                    <a:lnTo>
                      <a:pt x="63" y="7"/>
                    </a:lnTo>
                    <a:lnTo>
                      <a:pt x="64" y="7"/>
                    </a:lnTo>
                    <a:lnTo>
                      <a:pt x="64" y="6"/>
                    </a:lnTo>
                    <a:lnTo>
                      <a:pt x="65" y="6"/>
                    </a:lnTo>
                    <a:lnTo>
                      <a:pt x="65" y="5"/>
                    </a:lnTo>
                    <a:lnTo>
                      <a:pt x="66" y="5"/>
                    </a:lnTo>
                    <a:lnTo>
                      <a:pt x="66" y="4"/>
                    </a:lnTo>
                    <a:lnTo>
                      <a:pt x="66" y="3"/>
                    </a:lnTo>
                    <a:lnTo>
                      <a:pt x="66" y="2"/>
                    </a:lnTo>
                    <a:lnTo>
                      <a:pt x="66" y="1"/>
                    </a:lnTo>
                    <a:lnTo>
                      <a:pt x="66" y="0"/>
                    </a:lnTo>
                    <a:lnTo>
                      <a:pt x="65" y="0"/>
                    </a:lnTo>
                    <a:lnTo>
                      <a:pt x="64" y="0"/>
                    </a:lnTo>
                    <a:lnTo>
                      <a:pt x="64" y="1"/>
                    </a:lnTo>
                    <a:lnTo>
                      <a:pt x="63" y="1"/>
                    </a:lnTo>
                    <a:lnTo>
                      <a:pt x="63" y="2"/>
                    </a:lnTo>
                    <a:lnTo>
                      <a:pt x="63" y="3"/>
                    </a:lnTo>
                    <a:lnTo>
                      <a:pt x="63" y="4"/>
                    </a:lnTo>
                    <a:lnTo>
                      <a:pt x="62" y="4"/>
                    </a:lnTo>
                    <a:lnTo>
                      <a:pt x="62" y="5"/>
                    </a:lnTo>
                    <a:lnTo>
                      <a:pt x="61" y="5"/>
                    </a:lnTo>
                    <a:lnTo>
                      <a:pt x="61" y="6"/>
                    </a:lnTo>
                    <a:lnTo>
                      <a:pt x="60" y="6"/>
                    </a:lnTo>
                    <a:lnTo>
                      <a:pt x="59" y="7"/>
                    </a:lnTo>
                    <a:lnTo>
                      <a:pt x="58" y="8"/>
                    </a:lnTo>
                    <a:lnTo>
                      <a:pt x="57" y="8"/>
                    </a:lnTo>
                    <a:lnTo>
                      <a:pt x="56" y="8"/>
                    </a:lnTo>
                    <a:lnTo>
                      <a:pt x="55" y="9"/>
                    </a:lnTo>
                    <a:lnTo>
                      <a:pt x="54" y="9"/>
                    </a:lnTo>
                    <a:lnTo>
                      <a:pt x="53" y="10"/>
                    </a:lnTo>
                    <a:lnTo>
                      <a:pt x="52" y="10"/>
                    </a:lnTo>
                    <a:lnTo>
                      <a:pt x="51" y="10"/>
                    </a:lnTo>
                    <a:lnTo>
                      <a:pt x="49" y="11"/>
                    </a:lnTo>
                    <a:lnTo>
                      <a:pt x="48" y="11"/>
                    </a:lnTo>
                    <a:lnTo>
                      <a:pt x="47" y="11"/>
                    </a:lnTo>
                    <a:lnTo>
                      <a:pt x="46" y="12"/>
                    </a:lnTo>
                    <a:lnTo>
                      <a:pt x="44" y="12"/>
                    </a:lnTo>
                    <a:lnTo>
                      <a:pt x="43" y="12"/>
                    </a:lnTo>
                    <a:lnTo>
                      <a:pt x="41" y="12"/>
                    </a:lnTo>
                    <a:lnTo>
                      <a:pt x="40" y="12"/>
                    </a:lnTo>
                    <a:lnTo>
                      <a:pt x="38" y="12"/>
                    </a:lnTo>
                    <a:lnTo>
                      <a:pt x="37" y="13"/>
                    </a:lnTo>
                    <a:lnTo>
                      <a:pt x="35" y="13"/>
                    </a:lnTo>
                    <a:lnTo>
                      <a:pt x="33" y="13"/>
                    </a:lnTo>
                    <a:lnTo>
                      <a:pt x="32" y="13"/>
                    </a:lnTo>
                    <a:lnTo>
                      <a:pt x="31" y="13"/>
                    </a:lnTo>
                    <a:lnTo>
                      <a:pt x="30" y="13"/>
                    </a:lnTo>
                    <a:lnTo>
                      <a:pt x="29" y="12"/>
                    </a:lnTo>
                    <a:lnTo>
                      <a:pt x="28" y="12"/>
                    </a:lnTo>
                    <a:lnTo>
                      <a:pt x="27" y="12"/>
                    </a:lnTo>
                    <a:lnTo>
                      <a:pt x="25" y="12"/>
                    </a:lnTo>
                    <a:lnTo>
                      <a:pt x="24" y="12"/>
                    </a:lnTo>
                    <a:lnTo>
                      <a:pt x="23" y="12"/>
                    </a:lnTo>
                    <a:lnTo>
                      <a:pt x="22" y="12"/>
                    </a:lnTo>
                    <a:lnTo>
                      <a:pt x="21" y="12"/>
                    </a:lnTo>
                    <a:lnTo>
                      <a:pt x="20" y="11"/>
                    </a:lnTo>
                    <a:lnTo>
                      <a:pt x="19" y="11"/>
                    </a:lnTo>
                    <a:lnTo>
                      <a:pt x="18" y="11"/>
                    </a:lnTo>
                    <a:lnTo>
                      <a:pt x="17" y="11"/>
                    </a:lnTo>
                    <a:lnTo>
                      <a:pt x="16" y="11"/>
                    </a:lnTo>
                    <a:lnTo>
                      <a:pt x="15" y="10"/>
                    </a:lnTo>
                    <a:lnTo>
                      <a:pt x="14" y="10"/>
                    </a:lnTo>
                    <a:lnTo>
                      <a:pt x="13" y="9"/>
                    </a:lnTo>
                    <a:lnTo>
                      <a:pt x="12" y="9"/>
                    </a:lnTo>
                    <a:lnTo>
                      <a:pt x="11" y="9"/>
                    </a:lnTo>
                    <a:lnTo>
                      <a:pt x="10" y="8"/>
                    </a:lnTo>
                    <a:lnTo>
                      <a:pt x="9" y="8"/>
                    </a:lnTo>
                    <a:lnTo>
                      <a:pt x="8" y="7"/>
                    </a:lnTo>
                    <a:lnTo>
                      <a:pt x="7" y="7"/>
                    </a:lnTo>
                    <a:lnTo>
                      <a:pt x="7" y="6"/>
                    </a:lnTo>
                    <a:lnTo>
                      <a:pt x="6" y="6"/>
                    </a:lnTo>
                    <a:lnTo>
                      <a:pt x="6" y="5"/>
                    </a:lnTo>
                    <a:lnTo>
                      <a:pt x="5" y="5"/>
                    </a:lnTo>
                    <a:lnTo>
                      <a:pt x="5" y="4"/>
                    </a:lnTo>
                    <a:lnTo>
                      <a:pt x="4" y="4"/>
                    </a:lnTo>
                    <a:lnTo>
                      <a:pt x="4" y="3"/>
                    </a:lnTo>
                    <a:lnTo>
                      <a:pt x="3" y="3"/>
                    </a:lnTo>
                    <a:lnTo>
                      <a:pt x="3" y="2"/>
                    </a:lnTo>
                    <a:lnTo>
                      <a:pt x="3" y="1"/>
                    </a:lnTo>
                    <a:lnTo>
                      <a:pt x="3" y="0"/>
                    </a:lnTo>
                    <a:lnTo>
                      <a:pt x="2" y="0"/>
                    </a:lnTo>
                    <a:lnTo>
                      <a:pt x="1" y="0"/>
                    </a:lnTo>
                    <a:lnTo>
                      <a:pt x="0" y="0"/>
                    </a:lnTo>
                    <a:lnTo>
                      <a:pt x="0" y="1"/>
                    </a:lnTo>
                    <a:lnTo>
                      <a:pt x="0" y="2"/>
                    </a:lnTo>
                    <a:lnTo>
                      <a:pt x="0" y="3"/>
                    </a:lnTo>
                    <a:lnTo>
                      <a:pt x="1" y="3"/>
                    </a:lnTo>
                    <a:lnTo>
                      <a:pt x="1" y="4"/>
                    </a:lnTo>
                    <a:lnTo>
                      <a:pt x="1" y="5"/>
                    </a:lnTo>
                    <a:lnTo>
                      <a:pt x="2" y="5"/>
                    </a:lnTo>
                    <a:lnTo>
                      <a:pt x="2" y="6"/>
                    </a:lnTo>
                    <a:lnTo>
                      <a:pt x="3" y="7"/>
                    </a:lnTo>
                    <a:lnTo>
                      <a:pt x="4" y="8"/>
                    </a:lnTo>
                    <a:lnTo>
                      <a:pt x="5" y="8"/>
                    </a:lnTo>
                    <a:lnTo>
                      <a:pt x="5" y="9"/>
                    </a:lnTo>
                    <a:lnTo>
                      <a:pt x="6" y="9"/>
                    </a:lnTo>
                    <a:lnTo>
                      <a:pt x="6" y="10"/>
                    </a:lnTo>
                    <a:lnTo>
                      <a:pt x="7" y="10"/>
                    </a:lnTo>
                    <a:lnTo>
                      <a:pt x="8" y="10"/>
                    </a:lnTo>
                    <a:lnTo>
                      <a:pt x="8" y="11"/>
                    </a:lnTo>
                    <a:lnTo>
                      <a:pt x="9" y="11"/>
                    </a:lnTo>
                    <a:lnTo>
                      <a:pt x="10" y="11"/>
                    </a:lnTo>
                    <a:lnTo>
                      <a:pt x="11" y="12"/>
                    </a:lnTo>
                    <a:lnTo>
                      <a:pt x="12" y="12"/>
                    </a:lnTo>
                    <a:lnTo>
                      <a:pt x="13" y="13"/>
                    </a:lnTo>
                    <a:lnTo>
                      <a:pt x="14" y="13"/>
                    </a:lnTo>
                    <a:lnTo>
                      <a:pt x="15" y="13"/>
                    </a:lnTo>
                    <a:lnTo>
                      <a:pt x="16" y="14"/>
                    </a:lnTo>
                    <a:lnTo>
                      <a:pt x="17" y="14"/>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94" name="Freeform 236"/>
              <p:cNvSpPr>
                <a:spLocks/>
              </p:cNvSpPr>
              <p:nvPr/>
            </p:nvSpPr>
            <p:spPr bwMode="auto">
              <a:xfrm>
                <a:off x="4350" y="2622"/>
                <a:ext cx="209" cy="67"/>
              </a:xfrm>
              <a:custGeom>
                <a:avLst/>
                <a:gdLst>
                  <a:gd name="T0" fmla="*/ 185 w 209"/>
                  <a:gd name="T1" fmla="*/ 7 h 67"/>
                  <a:gd name="T2" fmla="*/ 186 w 209"/>
                  <a:gd name="T3" fmla="*/ 8 h 67"/>
                  <a:gd name="T4" fmla="*/ 186 w 209"/>
                  <a:gd name="T5" fmla="*/ 8 h 67"/>
                  <a:gd name="T6" fmla="*/ 188 w 209"/>
                  <a:gd name="T7" fmla="*/ 17 h 67"/>
                  <a:gd name="T8" fmla="*/ 197 w 209"/>
                  <a:gd name="T9" fmla="*/ 47 h 67"/>
                  <a:gd name="T10" fmla="*/ 202 w 209"/>
                  <a:gd name="T11" fmla="*/ 65 h 67"/>
                  <a:gd name="T12" fmla="*/ 202 w 209"/>
                  <a:gd name="T13" fmla="*/ 65 h 67"/>
                  <a:gd name="T14" fmla="*/ 203 w 209"/>
                  <a:gd name="T15" fmla="*/ 65 h 67"/>
                  <a:gd name="T16" fmla="*/ 203 w 209"/>
                  <a:gd name="T17" fmla="*/ 66 h 67"/>
                  <a:gd name="T18" fmla="*/ 204 w 209"/>
                  <a:gd name="T19" fmla="*/ 67 h 67"/>
                  <a:gd name="T20" fmla="*/ 205 w 209"/>
                  <a:gd name="T21" fmla="*/ 67 h 67"/>
                  <a:gd name="T22" fmla="*/ 206 w 209"/>
                  <a:gd name="T23" fmla="*/ 67 h 67"/>
                  <a:gd name="T24" fmla="*/ 206 w 209"/>
                  <a:gd name="T25" fmla="*/ 67 h 67"/>
                  <a:gd name="T26" fmla="*/ 207 w 209"/>
                  <a:gd name="T27" fmla="*/ 67 h 67"/>
                  <a:gd name="T28" fmla="*/ 207 w 209"/>
                  <a:gd name="T29" fmla="*/ 67 h 67"/>
                  <a:gd name="T30" fmla="*/ 208 w 209"/>
                  <a:gd name="T31" fmla="*/ 66 h 67"/>
                  <a:gd name="T32" fmla="*/ 209 w 209"/>
                  <a:gd name="T33" fmla="*/ 65 h 67"/>
                  <a:gd name="T34" fmla="*/ 209 w 209"/>
                  <a:gd name="T35" fmla="*/ 64 h 67"/>
                  <a:gd name="T36" fmla="*/ 209 w 209"/>
                  <a:gd name="T37" fmla="*/ 64 h 67"/>
                  <a:gd name="T38" fmla="*/ 209 w 209"/>
                  <a:gd name="T39" fmla="*/ 63 h 67"/>
                  <a:gd name="T40" fmla="*/ 192 w 209"/>
                  <a:gd name="T41" fmla="*/ 6 h 67"/>
                  <a:gd name="T42" fmla="*/ 192 w 209"/>
                  <a:gd name="T43" fmla="*/ 5 h 67"/>
                  <a:gd name="T44" fmla="*/ 192 w 209"/>
                  <a:gd name="T45" fmla="*/ 4 h 67"/>
                  <a:gd name="T46" fmla="*/ 191 w 209"/>
                  <a:gd name="T47" fmla="*/ 3 h 67"/>
                  <a:gd name="T48" fmla="*/ 190 w 209"/>
                  <a:gd name="T49" fmla="*/ 2 h 67"/>
                  <a:gd name="T50" fmla="*/ 190 w 209"/>
                  <a:gd name="T51" fmla="*/ 2 h 67"/>
                  <a:gd name="T52" fmla="*/ 189 w 209"/>
                  <a:gd name="T53" fmla="*/ 1 h 67"/>
                  <a:gd name="T54" fmla="*/ 188 w 209"/>
                  <a:gd name="T55" fmla="*/ 1 h 67"/>
                  <a:gd name="T56" fmla="*/ 187 w 209"/>
                  <a:gd name="T57" fmla="*/ 1 h 67"/>
                  <a:gd name="T58" fmla="*/ 187 w 209"/>
                  <a:gd name="T59" fmla="*/ 0 h 67"/>
                  <a:gd name="T60" fmla="*/ 186 w 209"/>
                  <a:gd name="T61" fmla="*/ 0 h 67"/>
                  <a:gd name="T62" fmla="*/ 3 w 209"/>
                  <a:gd name="T63" fmla="*/ 0 h 67"/>
                  <a:gd name="T64" fmla="*/ 3 w 209"/>
                  <a:gd name="T65" fmla="*/ 0 h 67"/>
                  <a:gd name="T66" fmla="*/ 2 w 209"/>
                  <a:gd name="T67" fmla="*/ 1 h 67"/>
                  <a:gd name="T68" fmla="*/ 1 w 209"/>
                  <a:gd name="T69" fmla="*/ 1 h 67"/>
                  <a:gd name="T70" fmla="*/ 1 w 209"/>
                  <a:gd name="T71" fmla="*/ 2 h 67"/>
                  <a:gd name="T72" fmla="*/ 0 w 209"/>
                  <a:gd name="T73" fmla="*/ 3 h 67"/>
                  <a:gd name="T74" fmla="*/ 0 w 209"/>
                  <a:gd name="T75" fmla="*/ 4 h 67"/>
                  <a:gd name="T76" fmla="*/ 0 w 209"/>
                  <a:gd name="T77" fmla="*/ 4 h 67"/>
                  <a:gd name="T78" fmla="*/ 0 w 209"/>
                  <a:gd name="T79" fmla="*/ 5 h 67"/>
                  <a:gd name="T80" fmla="*/ 0 w 209"/>
                  <a:gd name="T81" fmla="*/ 5 h 67"/>
                  <a:gd name="T82" fmla="*/ 1 w 209"/>
                  <a:gd name="T83" fmla="*/ 6 h 67"/>
                  <a:gd name="T84" fmla="*/ 2 w 209"/>
                  <a:gd name="T85" fmla="*/ 7 h 67"/>
                  <a:gd name="T86" fmla="*/ 2 w 209"/>
                  <a:gd name="T87" fmla="*/ 7 h 67"/>
                  <a:gd name="T88" fmla="*/ 3 w 209"/>
                  <a:gd name="T89" fmla="*/ 7 h 67"/>
                  <a:gd name="T90" fmla="*/ 3 w 209"/>
                  <a:gd name="T91" fmla="*/ 7 h 6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09"/>
                  <a:gd name="T139" fmla="*/ 0 h 67"/>
                  <a:gd name="T140" fmla="*/ 209 w 209"/>
                  <a:gd name="T141" fmla="*/ 67 h 6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09" h="67">
                    <a:moveTo>
                      <a:pt x="4" y="7"/>
                    </a:moveTo>
                    <a:lnTo>
                      <a:pt x="185" y="7"/>
                    </a:lnTo>
                    <a:lnTo>
                      <a:pt x="186" y="7"/>
                    </a:lnTo>
                    <a:lnTo>
                      <a:pt x="186" y="8"/>
                    </a:lnTo>
                    <a:lnTo>
                      <a:pt x="187" y="10"/>
                    </a:lnTo>
                    <a:lnTo>
                      <a:pt x="188" y="17"/>
                    </a:lnTo>
                    <a:lnTo>
                      <a:pt x="191" y="26"/>
                    </a:lnTo>
                    <a:lnTo>
                      <a:pt x="194" y="36"/>
                    </a:lnTo>
                    <a:lnTo>
                      <a:pt x="197" y="47"/>
                    </a:lnTo>
                    <a:lnTo>
                      <a:pt x="200" y="56"/>
                    </a:lnTo>
                    <a:lnTo>
                      <a:pt x="201" y="62"/>
                    </a:lnTo>
                    <a:lnTo>
                      <a:pt x="202" y="65"/>
                    </a:lnTo>
                    <a:lnTo>
                      <a:pt x="203" y="65"/>
                    </a:lnTo>
                    <a:lnTo>
                      <a:pt x="203" y="66"/>
                    </a:lnTo>
                    <a:lnTo>
                      <a:pt x="204" y="66"/>
                    </a:lnTo>
                    <a:lnTo>
                      <a:pt x="204" y="67"/>
                    </a:lnTo>
                    <a:lnTo>
                      <a:pt x="205" y="67"/>
                    </a:lnTo>
                    <a:lnTo>
                      <a:pt x="206" y="67"/>
                    </a:lnTo>
                    <a:lnTo>
                      <a:pt x="207" y="67"/>
                    </a:lnTo>
                    <a:lnTo>
                      <a:pt x="207" y="66"/>
                    </a:lnTo>
                    <a:lnTo>
                      <a:pt x="208" y="66"/>
                    </a:lnTo>
                    <a:lnTo>
                      <a:pt x="208" y="65"/>
                    </a:lnTo>
                    <a:lnTo>
                      <a:pt x="209" y="65"/>
                    </a:lnTo>
                    <a:lnTo>
                      <a:pt x="209" y="64"/>
                    </a:lnTo>
                    <a:lnTo>
                      <a:pt x="209" y="63"/>
                    </a:lnTo>
                    <a:lnTo>
                      <a:pt x="193" y="6"/>
                    </a:lnTo>
                    <a:lnTo>
                      <a:pt x="192" y="6"/>
                    </a:lnTo>
                    <a:lnTo>
                      <a:pt x="192" y="5"/>
                    </a:lnTo>
                    <a:lnTo>
                      <a:pt x="192" y="4"/>
                    </a:lnTo>
                    <a:lnTo>
                      <a:pt x="191" y="4"/>
                    </a:lnTo>
                    <a:lnTo>
                      <a:pt x="191" y="3"/>
                    </a:lnTo>
                    <a:lnTo>
                      <a:pt x="190" y="2"/>
                    </a:lnTo>
                    <a:lnTo>
                      <a:pt x="189" y="2"/>
                    </a:lnTo>
                    <a:lnTo>
                      <a:pt x="189" y="1"/>
                    </a:lnTo>
                    <a:lnTo>
                      <a:pt x="188" y="1"/>
                    </a:lnTo>
                    <a:lnTo>
                      <a:pt x="187" y="1"/>
                    </a:lnTo>
                    <a:lnTo>
                      <a:pt x="187" y="0"/>
                    </a:lnTo>
                    <a:lnTo>
                      <a:pt x="186" y="0"/>
                    </a:lnTo>
                    <a:lnTo>
                      <a:pt x="185" y="0"/>
                    </a:lnTo>
                    <a:lnTo>
                      <a:pt x="4" y="0"/>
                    </a:lnTo>
                    <a:lnTo>
                      <a:pt x="3" y="0"/>
                    </a:lnTo>
                    <a:lnTo>
                      <a:pt x="2" y="1"/>
                    </a:lnTo>
                    <a:lnTo>
                      <a:pt x="1" y="1"/>
                    </a:lnTo>
                    <a:lnTo>
                      <a:pt x="1" y="2"/>
                    </a:lnTo>
                    <a:lnTo>
                      <a:pt x="0" y="2"/>
                    </a:lnTo>
                    <a:lnTo>
                      <a:pt x="0" y="3"/>
                    </a:lnTo>
                    <a:lnTo>
                      <a:pt x="0" y="4"/>
                    </a:lnTo>
                    <a:lnTo>
                      <a:pt x="0" y="5"/>
                    </a:lnTo>
                    <a:lnTo>
                      <a:pt x="1" y="5"/>
                    </a:lnTo>
                    <a:lnTo>
                      <a:pt x="1" y="6"/>
                    </a:lnTo>
                    <a:lnTo>
                      <a:pt x="1" y="7"/>
                    </a:lnTo>
                    <a:lnTo>
                      <a:pt x="2" y="7"/>
                    </a:lnTo>
                    <a:lnTo>
                      <a:pt x="3" y="7"/>
                    </a:lnTo>
                    <a:lnTo>
                      <a:pt x="4" y="7"/>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95" name="Freeform 237"/>
              <p:cNvSpPr>
                <a:spLocks/>
              </p:cNvSpPr>
              <p:nvPr/>
            </p:nvSpPr>
            <p:spPr bwMode="auto">
              <a:xfrm>
                <a:off x="4327" y="2629"/>
                <a:ext cx="232" cy="77"/>
              </a:xfrm>
              <a:custGeom>
                <a:avLst/>
                <a:gdLst>
                  <a:gd name="T0" fmla="*/ 228 w 232"/>
                  <a:gd name="T1" fmla="*/ 66 h 77"/>
                  <a:gd name="T2" fmla="*/ 227 w 232"/>
                  <a:gd name="T3" fmla="*/ 66 h 77"/>
                  <a:gd name="T4" fmla="*/ 227 w 232"/>
                  <a:gd name="T5" fmla="*/ 66 h 77"/>
                  <a:gd name="T6" fmla="*/ 226 w 232"/>
                  <a:gd name="T7" fmla="*/ 67 h 77"/>
                  <a:gd name="T8" fmla="*/ 225 w 232"/>
                  <a:gd name="T9" fmla="*/ 68 h 77"/>
                  <a:gd name="T10" fmla="*/ 225 w 232"/>
                  <a:gd name="T11" fmla="*/ 69 h 77"/>
                  <a:gd name="T12" fmla="*/ 225 w 232"/>
                  <a:gd name="T13" fmla="*/ 69 h 77"/>
                  <a:gd name="T14" fmla="*/ 7 w 232"/>
                  <a:gd name="T15" fmla="*/ 70 h 77"/>
                  <a:gd name="T16" fmla="*/ 7 w 232"/>
                  <a:gd name="T17" fmla="*/ 66 h 77"/>
                  <a:gd name="T18" fmla="*/ 7 w 232"/>
                  <a:gd name="T19" fmla="*/ 64 h 77"/>
                  <a:gd name="T20" fmla="*/ 9 w 232"/>
                  <a:gd name="T21" fmla="*/ 55 h 77"/>
                  <a:gd name="T22" fmla="*/ 16 w 232"/>
                  <a:gd name="T23" fmla="*/ 32 h 77"/>
                  <a:gd name="T24" fmla="*/ 24 w 232"/>
                  <a:gd name="T25" fmla="*/ 4 h 77"/>
                  <a:gd name="T26" fmla="*/ 24 w 232"/>
                  <a:gd name="T27" fmla="*/ 4 h 77"/>
                  <a:gd name="T28" fmla="*/ 24 w 232"/>
                  <a:gd name="T29" fmla="*/ 3 h 77"/>
                  <a:gd name="T30" fmla="*/ 24 w 232"/>
                  <a:gd name="T31" fmla="*/ 3 h 77"/>
                  <a:gd name="T32" fmla="*/ 24 w 232"/>
                  <a:gd name="T33" fmla="*/ 2 h 77"/>
                  <a:gd name="T34" fmla="*/ 23 w 232"/>
                  <a:gd name="T35" fmla="*/ 1 h 77"/>
                  <a:gd name="T36" fmla="*/ 22 w 232"/>
                  <a:gd name="T37" fmla="*/ 0 h 77"/>
                  <a:gd name="T38" fmla="*/ 21 w 232"/>
                  <a:gd name="T39" fmla="*/ 0 h 77"/>
                  <a:gd name="T40" fmla="*/ 21 w 232"/>
                  <a:gd name="T41" fmla="*/ 0 h 77"/>
                  <a:gd name="T42" fmla="*/ 20 w 232"/>
                  <a:gd name="T43" fmla="*/ 0 h 77"/>
                  <a:gd name="T44" fmla="*/ 20 w 232"/>
                  <a:gd name="T45" fmla="*/ 0 h 77"/>
                  <a:gd name="T46" fmla="*/ 19 w 232"/>
                  <a:gd name="T47" fmla="*/ 1 h 77"/>
                  <a:gd name="T48" fmla="*/ 18 w 232"/>
                  <a:gd name="T49" fmla="*/ 1 h 77"/>
                  <a:gd name="T50" fmla="*/ 17 w 232"/>
                  <a:gd name="T51" fmla="*/ 2 h 77"/>
                  <a:gd name="T52" fmla="*/ 17 w 232"/>
                  <a:gd name="T53" fmla="*/ 2 h 77"/>
                  <a:gd name="T54" fmla="*/ 4 w 232"/>
                  <a:gd name="T55" fmla="*/ 47 h 77"/>
                  <a:gd name="T56" fmla="*/ 0 w 232"/>
                  <a:gd name="T57" fmla="*/ 61 h 77"/>
                  <a:gd name="T58" fmla="*/ 0 w 232"/>
                  <a:gd name="T59" fmla="*/ 62 h 77"/>
                  <a:gd name="T60" fmla="*/ 0 w 232"/>
                  <a:gd name="T61" fmla="*/ 62 h 77"/>
                  <a:gd name="T62" fmla="*/ 0 w 232"/>
                  <a:gd name="T63" fmla="*/ 63 h 77"/>
                  <a:gd name="T64" fmla="*/ 0 w 232"/>
                  <a:gd name="T65" fmla="*/ 63 h 77"/>
                  <a:gd name="T66" fmla="*/ 0 w 232"/>
                  <a:gd name="T67" fmla="*/ 73 h 77"/>
                  <a:gd name="T68" fmla="*/ 0 w 232"/>
                  <a:gd name="T69" fmla="*/ 74 h 77"/>
                  <a:gd name="T70" fmla="*/ 0 w 232"/>
                  <a:gd name="T71" fmla="*/ 75 h 77"/>
                  <a:gd name="T72" fmla="*/ 0 w 232"/>
                  <a:gd name="T73" fmla="*/ 75 h 77"/>
                  <a:gd name="T74" fmla="*/ 1 w 232"/>
                  <a:gd name="T75" fmla="*/ 76 h 77"/>
                  <a:gd name="T76" fmla="*/ 1 w 232"/>
                  <a:gd name="T77" fmla="*/ 76 h 77"/>
                  <a:gd name="T78" fmla="*/ 2 w 232"/>
                  <a:gd name="T79" fmla="*/ 77 h 77"/>
                  <a:gd name="T80" fmla="*/ 2 w 232"/>
                  <a:gd name="T81" fmla="*/ 77 h 77"/>
                  <a:gd name="T82" fmla="*/ 3 w 232"/>
                  <a:gd name="T83" fmla="*/ 77 h 77"/>
                  <a:gd name="T84" fmla="*/ 4 w 232"/>
                  <a:gd name="T85" fmla="*/ 77 h 77"/>
                  <a:gd name="T86" fmla="*/ 4 w 232"/>
                  <a:gd name="T87" fmla="*/ 77 h 77"/>
                  <a:gd name="T88" fmla="*/ 228 w 232"/>
                  <a:gd name="T89" fmla="*/ 77 h 77"/>
                  <a:gd name="T90" fmla="*/ 228 w 232"/>
                  <a:gd name="T91" fmla="*/ 77 h 77"/>
                  <a:gd name="T92" fmla="*/ 229 w 232"/>
                  <a:gd name="T93" fmla="*/ 77 h 77"/>
                  <a:gd name="T94" fmla="*/ 230 w 232"/>
                  <a:gd name="T95" fmla="*/ 77 h 77"/>
                  <a:gd name="T96" fmla="*/ 230 w 232"/>
                  <a:gd name="T97" fmla="*/ 76 h 77"/>
                  <a:gd name="T98" fmla="*/ 231 w 232"/>
                  <a:gd name="T99" fmla="*/ 76 h 77"/>
                  <a:gd name="T100" fmla="*/ 231 w 232"/>
                  <a:gd name="T101" fmla="*/ 75 h 77"/>
                  <a:gd name="T102" fmla="*/ 231 w 232"/>
                  <a:gd name="T103" fmla="*/ 75 h 77"/>
                  <a:gd name="T104" fmla="*/ 232 w 232"/>
                  <a:gd name="T105" fmla="*/ 74 h 77"/>
                  <a:gd name="T106" fmla="*/ 232 w 232"/>
                  <a:gd name="T107" fmla="*/ 73 h 77"/>
                  <a:gd name="T108" fmla="*/ 232 w 232"/>
                  <a:gd name="T109" fmla="*/ 73 h 77"/>
                  <a:gd name="T110" fmla="*/ 232 w 232"/>
                  <a:gd name="T111" fmla="*/ 69 h 77"/>
                  <a:gd name="T112" fmla="*/ 232 w 232"/>
                  <a:gd name="T113" fmla="*/ 68 h 77"/>
                  <a:gd name="T114" fmla="*/ 231 w 232"/>
                  <a:gd name="T115" fmla="*/ 67 h 77"/>
                  <a:gd name="T116" fmla="*/ 231 w 232"/>
                  <a:gd name="T117" fmla="*/ 67 h 77"/>
                  <a:gd name="T118" fmla="*/ 230 w 232"/>
                  <a:gd name="T119" fmla="*/ 66 h 77"/>
                  <a:gd name="T120" fmla="*/ 229 w 232"/>
                  <a:gd name="T121" fmla="*/ 66 h 77"/>
                  <a:gd name="T122" fmla="*/ 228 w 232"/>
                  <a:gd name="T123" fmla="*/ 66 h 7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2"/>
                  <a:gd name="T187" fmla="*/ 0 h 77"/>
                  <a:gd name="T188" fmla="*/ 232 w 232"/>
                  <a:gd name="T189" fmla="*/ 77 h 7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2" h="77">
                    <a:moveTo>
                      <a:pt x="228" y="66"/>
                    </a:moveTo>
                    <a:lnTo>
                      <a:pt x="228" y="66"/>
                    </a:lnTo>
                    <a:lnTo>
                      <a:pt x="227" y="66"/>
                    </a:lnTo>
                    <a:lnTo>
                      <a:pt x="226" y="67"/>
                    </a:lnTo>
                    <a:lnTo>
                      <a:pt x="225" y="68"/>
                    </a:lnTo>
                    <a:lnTo>
                      <a:pt x="225" y="69"/>
                    </a:lnTo>
                    <a:lnTo>
                      <a:pt x="225" y="70"/>
                    </a:lnTo>
                    <a:lnTo>
                      <a:pt x="7" y="70"/>
                    </a:lnTo>
                    <a:lnTo>
                      <a:pt x="7" y="68"/>
                    </a:lnTo>
                    <a:lnTo>
                      <a:pt x="7" y="67"/>
                    </a:lnTo>
                    <a:lnTo>
                      <a:pt x="7" y="66"/>
                    </a:lnTo>
                    <a:lnTo>
                      <a:pt x="7" y="65"/>
                    </a:lnTo>
                    <a:lnTo>
                      <a:pt x="7" y="64"/>
                    </a:lnTo>
                    <a:lnTo>
                      <a:pt x="7" y="63"/>
                    </a:lnTo>
                    <a:lnTo>
                      <a:pt x="7" y="60"/>
                    </a:lnTo>
                    <a:lnTo>
                      <a:pt x="9" y="55"/>
                    </a:lnTo>
                    <a:lnTo>
                      <a:pt x="11" y="49"/>
                    </a:lnTo>
                    <a:lnTo>
                      <a:pt x="13" y="41"/>
                    </a:lnTo>
                    <a:lnTo>
                      <a:pt x="16" y="32"/>
                    </a:lnTo>
                    <a:lnTo>
                      <a:pt x="19" y="22"/>
                    </a:lnTo>
                    <a:lnTo>
                      <a:pt x="21" y="13"/>
                    </a:lnTo>
                    <a:lnTo>
                      <a:pt x="24" y="4"/>
                    </a:lnTo>
                    <a:lnTo>
                      <a:pt x="24" y="3"/>
                    </a:lnTo>
                    <a:lnTo>
                      <a:pt x="24" y="2"/>
                    </a:lnTo>
                    <a:lnTo>
                      <a:pt x="23" y="2"/>
                    </a:lnTo>
                    <a:lnTo>
                      <a:pt x="23" y="1"/>
                    </a:lnTo>
                    <a:lnTo>
                      <a:pt x="22" y="1"/>
                    </a:lnTo>
                    <a:lnTo>
                      <a:pt x="22" y="0"/>
                    </a:lnTo>
                    <a:lnTo>
                      <a:pt x="21" y="0"/>
                    </a:lnTo>
                    <a:lnTo>
                      <a:pt x="20" y="0"/>
                    </a:lnTo>
                    <a:lnTo>
                      <a:pt x="19" y="0"/>
                    </a:lnTo>
                    <a:lnTo>
                      <a:pt x="19" y="1"/>
                    </a:lnTo>
                    <a:lnTo>
                      <a:pt x="18" y="1"/>
                    </a:lnTo>
                    <a:lnTo>
                      <a:pt x="18" y="2"/>
                    </a:lnTo>
                    <a:lnTo>
                      <a:pt x="17" y="2"/>
                    </a:lnTo>
                    <a:lnTo>
                      <a:pt x="11" y="22"/>
                    </a:lnTo>
                    <a:lnTo>
                      <a:pt x="7" y="37"/>
                    </a:lnTo>
                    <a:lnTo>
                      <a:pt x="4" y="47"/>
                    </a:lnTo>
                    <a:lnTo>
                      <a:pt x="2" y="54"/>
                    </a:lnTo>
                    <a:lnTo>
                      <a:pt x="1" y="59"/>
                    </a:lnTo>
                    <a:lnTo>
                      <a:pt x="0" y="61"/>
                    </a:lnTo>
                    <a:lnTo>
                      <a:pt x="0" y="62"/>
                    </a:lnTo>
                    <a:lnTo>
                      <a:pt x="0" y="63"/>
                    </a:lnTo>
                    <a:lnTo>
                      <a:pt x="0" y="73"/>
                    </a:lnTo>
                    <a:lnTo>
                      <a:pt x="0" y="74"/>
                    </a:lnTo>
                    <a:lnTo>
                      <a:pt x="0" y="75"/>
                    </a:lnTo>
                    <a:lnTo>
                      <a:pt x="1" y="75"/>
                    </a:lnTo>
                    <a:lnTo>
                      <a:pt x="1" y="76"/>
                    </a:lnTo>
                    <a:lnTo>
                      <a:pt x="2" y="77"/>
                    </a:lnTo>
                    <a:lnTo>
                      <a:pt x="3" y="77"/>
                    </a:lnTo>
                    <a:lnTo>
                      <a:pt x="4" y="77"/>
                    </a:lnTo>
                    <a:lnTo>
                      <a:pt x="227" y="77"/>
                    </a:lnTo>
                    <a:lnTo>
                      <a:pt x="228" y="77"/>
                    </a:lnTo>
                    <a:lnTo>
                      <a:pt x="229" y="77"/>
                    </a:lnTo>
                    <a:lnTo>
                      <a:pt x="230" y="77"/>
                    </a:lnTo>
                    <a:lnTo>
                      <a:pt x="230" y="76"/>
                    </a:lnTo>
                    <a:lnTo>
                      <a:pt x="231" y="76"/>
                    </a:lnTo>
                    <a:lnTo>
                      <a:pt x="231" y="75"/>
                    </a:lnTo>
                    <a:lnTo>
                      <a:pt x="232" y="75"/>
                    </a:lnTo>
                    <a:lnTo>
                      <a:pt x="232" y="74"/>
                    </a:lnTo>
                    <a:lnTo>
                      <a:pt x="232" y="73"/>
                    </a:lnTo>
                    <a:lnTo>
                      <a:pt x="232" y="69"/>
                    </a:lnTo>
                    <a:lnTo>
                      <a:pt x="232" y="68"/>
                    </a:lnTo>
                    <a:lnTo>
                      <a:pt x="231" y="68"/>
                    </a:lnTo>
                    <a:lnTo>
                      <a:pt x="231" y="67"/>
                    </a:lnTo>
                    <a:lnTo>
                      <a:pt x="230" y="66"/>
                    </a:lnTo>
                    <a:lnTo>
                      <a:pt x="229" y="66"/>
                    </a:lnTo>
                    <a:lnTo>
                      <a:pt x="228" y="66"/>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96" name="Freeform 238"/>
              <p:cNvSpPr>
                <a:spLocks/>
              </p:cNvSpPr>
              <p:nvPr/>
            </p:nvSpPr>
            <p:spPr bwMode="auto">
              <a:xfrm>
                <a:off x="4338" y="2691"/>
                <a:ext cx="212" cy="3"/>
              </a:xfrm>
              <a:custGeom>
                <a:avLst/>
                <a:gdLst>
                  <a:gd name="T0" fmla="*/ 210 w 212"/>
                  <a:gd name="T1" fmla="*/ 3 h 3"/>
                  <a:gd name="T2" fmla="*/ 210 w 212"/>
                  <a:gd name="T3" fmla="*/ 3 h 3"/>
                  <a:gd name="T4" fmla="*/ 211 w 212"/>
                  <a:gd name="T5" fmla="*/ 3 h 3"/>
                  <a:gd name="T6" fmla="*/ 211 w 212"/>
                  <a:gd name="T7" fmla="*/ 3 h 3"/>
                  <a:gd name="T8" fmla="*/ 211 w 212"/>
                  <a:gd name="T9" fmla="*/ 2 h 3"/>
                  <a:gd name="T10" fmla="*/ 211 w 212"/>
                  <a:gd name="T11" fmla="*/ 2 h 3"/>
                  <a:gd name="T12" fmla="*/ 211 w 212"/>
                  <a:gd name="T13" fmla="*/ 2 h 3"/>
                  <a:gd name="T14" fmla="*/ 212 w 212"/>
                  <a:gd name="T15" fmla="*/ 2 h 3"/>
                  <a:gd name="T16" fmla="*/ 212 w 212"/>
                  <a:gd name="T17" fmla="*/ 1 h 3"/>
                  <a:gd name="T18" fmla="*/ 212 w 212"/>
                  <a:gd name="T19" fmla="*/ 1 h 3"/>
                  <a:gd name="T20" fmla="*/ 211 w 212"/>
                  <a:gd name="T21" fmla="*/ 1 h 3"/>
                  <a:gd name="T22" fmla="*/ 211 w 212"/>
                  <a:gd name="T23" fmla="*/ 1 h 3"/>
                  <a:gd name="T24" fmla="*/ 211 w 212"/>
                  <a:gd name="T25" fmla="*/ 0 h 3"/>
                  <a:gd name="T26" fmla="*/ 211 w 212"/>
                  <a:gd name="T27" fmla="*/ 0 h 3"/>
                  <a:gd name="T28" fmla="*/ 211 w 212"/>
                  <a:gd name="T29" fmla="*/ 0 h 3"/>
                  <a:gd name="T30" fmla="*/ 210 w 212"/>
                  <a:gd name="T31" fmla="*/ 0 h 3"/>
                  <a:gd name="T32" fmla="*/ 210 w 212"/>
                  <a:gd name="T33" fmla="*/ 0 h 3"/>
                  <a:gd name="T34" fmla="*/ 1 w 212"/>
                  <a:gd name="T35" fmla="*/ 0 h 3"/>
                  <a:gd name="T36" fmla="*/ 1 w 212"/>
                  <a:gd name="T37" fmla="*/ 0 h 3"/>
                  <a:gd name="T38" fmla="*/ 1 w 212"/>
                  <a:gd name="T39" fmla="*/ 0 h 3"/>
                  <a:gd name="T40" fmla="*/ 0 w 212"/>
                  <a:gd name="T41" fmla="*/ 0 h 3"/>
                  <a:gd name="T42" fmla="*/ 0 w 212"/>
                  <a:gd name="T43" fmla="*/ 0 h 3"/>
                  <a:gd name="T44" fmla="*/ 0 w 212"/>
                  <a:gd name="T45" fmla="*/ 1 h 3"/>
                  <a:gd name="T46" fmla="*/ 0 w 212"/>
                  <a:gd name="T47" fmla="*/ 1 h 3"/>
                  <a:gd name="T48" fmla="*/ 0 w 212"/>
                  <a:gd name="T49" fmla="*/ 1 h 3"/>
                  <a:gd name="T50" fmla="*/ 0 w 212"/>
                  <a:gd name="T51" fmla="*/ 2 h 3"/>
                  <a:gd name="T52" fmla="*/ 0 w 212"/>
                  <a:gd name="T53" fmla="*/ 2 h 3"/>
                  <a:gd name="T54" fmla="*/ 0 w 212"/>
                  <a:gd name="T55" fmla="*/ 2 h 3"/>
                  <a:gd name="T56" fmla="*/ 0 w 212"/>
                  <a:gd name="T57" fmla="*/ 2 h 3"/>
                  <a:gd name="T58" fmla="*/ 0 w 212"/>
                  <a:gd name="T59" fmla="*/ 2 h 3"/>
                  <a:gd name="T60" fmla="*/ 1 w 212"/>
                  <a:gd name="T61" fmla="*/ 3 h 3"/>
                  <a:gd name="T62" fmla="*/ 1 w 212"/>
                  <a:gd name="T63" fmla="*/ 3 h 3"/>
                  <a:gd name="T64" fmla="*/ 1 w 2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2"/>
                  <a:gd name="T100" fmla="*/ 0 h 3"/>
                  <a:gd name="T101" fmla="*/ 212 w 2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2" h="3">
                    <a:moveTo>
                      <a:pt x="1" y="3"/>
                    </a:moveTo>
                    <a:lnTo>
                      <a:pt x="210" y="3"/>
                    </a:lnTo>
                    <a:lnTo>
                      <a:pt x="211" y="3"/>
                    </a:lnTo>
                    <a:lnTo>
                      <a:pt x="211" y="2"/>
                    </a:lnTo>
                    <a:lnTo>
                      <a:pt x="212" y="2"/>
                    </a:lnTo>
                    <a:lnTo>
                      <a:pt x="212" y="1"/>
                    </a:lnTo>
                    <a:lnTo>
                      <a:pt x="211" y="1"/>
                    </a:lnTo>
                    <a:lnTo>
                      <a:pt x="211" y="0"/>
                    </a:lnTo>
                    <a:lnTo>
                      <a:pt x="210" y="0"/>
                    </a:lnTo>
                    <a:lnTo>
                      <a:pt x="1" y="0"/>
                    </a:lnTo>
                    <a:lnTo>
                      <a:pt x="0" y="0"/>
                    </a:lnTo>
                    <a:lnTo>
                      <a:pt x="0" y="1"/>
                    </a:lnTo>
                    <a:lnTo>
                      <a:pt x="0" y="2"/>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grpSp>
        <p:sp>
          <p:nvSpPr>
            <p:cNvPr id="44180" name="Freeform 239"/>
            <p:cNvSpPr>
              <a:spLocks/>
            </p:cNvSpPr>
            <p:nvPr/>
          </p:nvSpPr>
          <p:spPr bwMode="auto">
            <a:xfrm>
              <a:off x="4251" y="2103"/>
              <a:ext cx="384" cy="319"/>
            </a:xfrm>
            <a:custGeom>
              <a:avLst/>
              <a:gdLst>
                <a:gd name="T0" fmla="*/ 65 w 384"/>
                <a:gd name="T1" fmla="*/ 258 h 319"/>
                <a:gd name="T2" fmla="*/ 79 w 384"/>
                <a:gd name="T3" fmla="*/ 282 h 319"/>
                <a:gd name="T4" fmla="*/ 96 w 384"/>
                <a:gd name="T5" fmla="*/ 302 h 319"/>
                <a:gd name="T6" fmla="*/ 117 w 384"/>
                <a:gd name="T7" fmla="*/ 316 h 319"/>
                <a:gd name="T8" fmla="*/ 137 w 384"/>
                <a:gd name="T9" fmla="*/ 319 h 319"/>
                <a:gd name="T10" fmla="*/ 158 w 384"/>
                <a:gd name="T11" fmla="*/ 316 h 319"/>
                <a:gd name="T12" fmla="*/ 175 w 384"/>
                <a:gd name="T13" fmla="*/ 302 h 319"/>
                <a:gd name="T14" fmla="*/ 192 w 384"/>
                <a:gd name="T15" fmla="*/ 285 h 319"/>
                <a:gd name="T16" fmla="*/ 209 w 384"/>
                <a:gd name="T17" fmla="*/ 302 h 319"/>
                <a:gd name="T18" fmla="*/ 230 w 384"/>
                <a:gd name="T19" fmla="*/ 316 h 319"/>
                <a:gd name="T20" fmla="*/ 251 w 384"/>
                <a:gd name="T21" fmla="*/ 319 h 319"/>
                <a:gd name="T22" fmla="*/ 271 w 384"/>
                <a:gd name="T23" fmla="*/ 316 h 319"/>
                <a:gd name="T24" fmla="*/ 292 w 384"/>
                <a:gd name="T25" fmla="*/ 302 h 319"/>
                <a:gd name="T26" fmla="*/ 309 w 384"/>
                <a:gd name="T27" fmla="*/ 282 h 319"/>
                <a:gd name="T28" fmla="*/ 323 w 384"/>
                <a:gd name="T29" fmla="*/ 258 h 319"/>
                <a:gd name="T30" fmla="*/ 333 w 384"/>
                <a:gd name="T31" fmla="*/ 237 h 319"/>
                <a:gd name="T32" fmla="*/ 347 w 384"/>
                <a:gd name="T33" fmla="*/ 237 h 319"/>
                <a:gd name="T34" fmla="*/ 360 w 384"/>
                <a:gd name="T35" fmla="*/ 230 h 319"/>
                <a:gd name="T36" fmla="*/ 374 w 384"/>
                <a:gd name="T37" fmla="*/ 213 h 319"/>
                <a:gd name="T38" fmla="*/ 381 w 384"/>
                <a:gd name="T39" fmla="*/ 192 h 319"/>
                <a:gd name="T40" fmla="*/ 384 w 384"/>
                <a:gd name="T41" fmla="*/ 168 h 319"/>
                <a:gd name="T42" fmla="*/ 384 w 384"/>
                <a:gd name="T43" fmla="*/ 141 h 319"/>
                <a:gd name="T44" fmla="*/ 377 w 384"/>
                <a:gd name="T45" fmla="*/ 117 h 319"/>
                <a:gd name="T46" fmla="*/ 371 w 384"/>
                <a:gd name="T47" fmla="*/ 100 h 319"/>
                <a:gd name="T48" fmla="*/ 357 w 384"/>
                <a:gd name="T49" fmla="*/ 86 h 319"/>
                <a:gd name="T50" fmla="*/ 343 w 384"/>
                <a:gd name="T51" fmla="*/ 79 h 319"/>
                <a:gd name="T52" fmla="*/ 329 w 384"/>
                <a:gd name="T53" fmla="*/ 83 h 319"/>
                <a:gd name="T54" fmla="*/ 316 w 384"/>
                <a:gd name="T55" fmla="*/ 52 h 319"/>
                <a:gd name="T56" fmla="*/ 302 w 384"/>
                <a:gd name="T57" fmla="*/ 28 h 319"/>
                <a:gd name="T58" fmla="*/ 285 w 384"/>
                <a:gd name="T59" fmla="*/ 11 h 319"/>
                <a:gd name="T60" fmla="*/ 264 w 384"/>
                <a:gd name="T61" fmla="*/ 0 h 319"/>
                <a:gd name="T62" fmla="*/ 244 w 384"/>
                <a:gd name="T63" fmla="*/ 0 h 319"/>
                <a:gd name="T64" fmla="*/ 223 w 384"/>
                <a:gd name="T65" fmla="*/ 7 h 319"/>
                <a:gd name="T66" fmla="*/ 206 w 384"/>
                <a:gd name="T67" fmla="*/ 21 h 319"/>
                <a:gd name="T68" fmla="*/ 189 w 384"/>
                <a:gd name="T69" fmla="*/ 28 h 319"/>
                <a:gd name="T70" fmla="*/ 168 w 384"/>
                <a:gd name="T71" fmla="*/ 11 h 319"/>
                <a:gd name="T72" fmla="*/ 151 w 384"/>
                <a:gd name="T73" fmla="*/ 0 h 319"/>
                <a:gd name="T74" fmla="*/ 131 w 384"/>
                <a:gd name="T75" fmla="*/ 0 h 319"/>
                <a:gd name="T76" fmla="*/ 110 w 384"/>
                <a:gd name="T77" fmla="*/ 7 h 319"/>
                <a:gd name="T78" fmla="*/ 89 w 384"/>
                <a:gd name="T79" fmla="*/ 21 h 319"/>
                <a:gd name="T80" fmla="*/ 76 w 384"/>
                <a:gd name="T81" fmla="*/ 45 h 319"/>
                <a:gd name="T82" fmla="*/ 62 w 384"/>
                <a:gd name="T83" fmla="*/ 72 h 319"/>
                <a:gd name="T84" fmla="*/ 48 w 384"/>
                <a:gd name="T85" fmla="*/ 79 h 319"/>
                <a:gd name="T86" fmla="*/ 35 w 384"/>
                <a:gd name="T87" fmla="*/ 83 h 319"/>
                <a:gd name="T88" fmla="*/ 21 w 384"/>
                <a:gd name="T89" fmla="*/ 93 h 319"/>
                <a:gd name="T90" fmla="*/ 11 w 384"/>
                <a:gd name="T91" fmla="*/ 110 h 319"/>
                <a:gd name="T92" fmla="*/ 4 w 384"/>
                <a:gd name="T93" fmla="*/ 134 h 319"/>
                <a:gd name="T94" fmla="*/ 0 w 384"/>
                <a:gd name="T95" fmla="*/ 158 h 319"/>
                <a:gd name="T96" fmla="*/ 4 w 384"/>
                <a:gd name="T97" fmla="*/ 186 h 319"/>
                <a:gd name="T98" fmla="*/ 11 w 384"/>
                <a:gd name="T99" fmla="*/ 206 h 319"/>
                <a:gd name="T100" fmla="*/ 21 w 384"/>
                <a:gd name="T101" fmla="*/ 223 h 319"/>
                <a:gd name="T102" fmla="*/ 35 w 384"/>
                <a:gd name="T103" fmla="*/ 237 h 319"/>
                <a:gd name="T104" fmla="*/ 48 w 384"/>
                <a:gd name="T105" fmla="*/ 241 h 3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84"/>
                <a:gd name="T160" fmla="*/ 0 h 319"/>
                <a:gd name="T161" fmla="*/ 384 w 384"/>
                <a:gd name="T162" fmla="*/ 319 h 31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84" h="319">
                  <a:moveTo>
                    <a:pt x="59" y="237"/>
                  </a:moveTo>
                  <a:lnTo>
                    <a:pt x="62" y="247"/>
                  </a:lnTo>
                  <a:lnTo>
                    <a:pt x="65" y="258"/>
                  </a:lnTo>
                  <a:lnTo>
                    <a:pt x="69" y="265"/>
                  </a:lnTo>
                  <a:lnTo>
                    <a:pt x="76" y="275"/>
                  </a:lnTo>
                  <a:lnTo>
                    <a:pt x="79" y="282"/>
                  </a:lnTo>
                  <a:lnTo>
                    <a:pt x="86" y="289"/>
                  </a:lnTo>
                  <a:lnTo>
                    <a:pt x="89" y="295"/>
                  </a:lnTo>
                  <a:lnTo>
                    <a:pt x="96" y="302"/>
                  </a:lnTo>
                  <a:lnTo>
                    <a:pt x="103" y="306"/>
                  </a:lnTo>
                  <a:lnTo>
                    <a:pt x="110" y="313"/>
                  </a:lnTo>
                  <a:lnTo>
                    <a:pt x="117" y="316"/>
                  </a:lnTo>
                  <a:lnTo>
                    <a:pt x="124" y="316"/>
                  </a:lnTo>
                  <a:lnTo>
                    <a:pt x="131" y="319"/>
                  </a:lnTo>
                  <a:lnTo>
                    <a:pt x="137" y="319"/>
                  </a:lnTo>
                  <a:lnTo>
                    <a:pt x="144" y="319"/>
                  </a:lnTo>
                  <a:lnTo>
                    <a:pt x="151" y="316"/>
                  </a:lnTo>
                  <a:lnTo>
                    <a:pt x="158" y="316"/>
                  </a:lnTo>
                  <a:lnTo>
                    <a:pt x="165" y="313"/>
                  </a:lnTo>
                  <a:lnTo>
                    <a:pt x="168" y="309"/>
                  </a:lnTo>
                  <a:lnTo>
                    <a:pt x="175" y="302"/>
                  </a:lnTo>
                  <a:lnTo>
                    <a:pt x="182" y="299"/>
                  </a:lnTo>
                  <a:lnTo>
                    <a:pt x="189" y="292"/>
                  </a:lnTo>
                  <a:lnTo>
                    <a:pt x="192" y="285"/>
                  </a:lnTo>
                  <a:lnTo>
                    <a:pt x="199" y="292"/>
                  </a:lnTo>
                  <a:lnTo>
                    <a:pt x="206" y="299"/>
                  </a:lnTo>
                  <a:lnTo>
                    <a:pt x="209" y="302"/>
                  </a:lnTo>
                  <a:lnTo>
                    <a:pt x="216" y="309"/>
                  </a:lnTo>
                  <a:lnTo>
                    <a:pt x="223" y="313"/>
                  </a:lnTo>
                  <a:lnTo>
                    <a:pt x="230" y="316"/>
                  </a:lnTo>
                  <a:lnTo>
                    <a:pt x="237" y="316"/>
                  </a:lnTo>
                  <a:lnTo>
                    <a:pt x="244" y="319"/>
                  </a:lnTo>
                  <a:lnTo>
                    <a:pt x="251" y="319"/>
                  </a:lnTo>
                  <a:lnTo>
                    <a:pt x="257" y="319"/>
                  </a:lnTo>
                  <a:lnTo>
                    <a:pt x="264" y="316"/>
                  </a:lnTo>
                  <a:lnTo>
                    <a:pt x="271" y="316"/>
                  </a:lnTo>
                  <a:lnTo>
                    <a:pt x="278" y="313"/>
                  </a:lnTo>
                  <a:lnTo>
                    <a:pt x="285" y="306"/>
                  </a:lnTo>
                  <a:lnTo>
                    <a:pt x="292" y="302"/>
                  </a:lnTo>
                  <a:lnTo>
                    <a:pt x="295" y="295"/>
                  </a:lnTo>
                  <a:lnTo>
                    <a:pt x="302" y="289"/>
                  </a:lnTo>
                  <a:lnTo>
                    <a:pt x="309" y="282"/>
                  </a:lnTo>
                  <a:lnTo>
                    <a:pt x="312" y="275"/>
                  </a:lnTo>
                  <a:lnTo>
                    <a:pt x="316" y="265"/>
                  </a:lnTo>
                  <a:lnTo>
                    <a:pt x="323" y="258"/>
                  </a:lnTo>
                  <a:lnTo>
                    <a:pt x="326" y="247"/>
                  </a:lnTo>
                  <a:lnTo>
                    <a:pt x="329" y="237"/>
                  </a:lnTo>
                  <a:lnTo>
                    <a:pt x="333" y="237"/>
                  </a:lnTo>
                  <a:lnTo>
                    <a:pt x="340" y="241"/>
                  </a:lnTo>
                  <a:lnTo>
                    <a:pt x="343" y="237"/>
                  </a:lnTo>
                  <a:lnTo>
                    <a:pt x="347" y="237"/>
                  </a:lnTo>
                  <a:lnTo>
                    <a:pt x="353" y="237"/>
                  </a:lnTo>
                  <a:lnTo>
                    <a:pt x="357" y="234"/>
                  </a:lnTo>
                  <a:lnTo>
                    <a:pt x="360" y="230"/>
                  </a:lnTo>
                  <a:lnTo>
                    <a:pt x="367" y="223"/>
                  </a:lnTo>
                  <a:lnTo>
                    <a:pt x="371" y="220"/>
                  </a:lnTo>
                  <a:lnTo>
                    <a:pt x="374" y="213"/>
                  </a:lnTo>
                  <a:lnTo>
                    <a:pt x="377" y="206"/>
                  </a:lnTo>
                  <a:lnTo>
                    <a:pt x="377" y="199"/>
                  </a:lnTo>
                  <a:lnTo>
                    <a:pt x="381" y="192"/>
                  </a:lnTo>
                  <a:lnTo>
                    <a:pt x="384" y="186"/>
                  </a:lnTo>
                  <a:lnTo>
                    <a:pt x="384" y="175"/>
                  </a:lnTo>
                  <a:lnTo>
                    <a:pt x="384" y="168"/>
                  </a:lnTo>
                  <a:lnTo>
                    <a:pt x="384" y="158"/>
                  </a:lnTo>
                  <a:lnTo>
                    <a:pt x="384" y="151"/>
                  </a:lnTo>
                  <a:lnTo>
                    <a:pt x="384" y="141"/>
                  </a:lnTo>
                  <a:lnTo>
                    <a:pt x="384" y="134"/>
                  </a:lnTo>
                  <a:lnTo>
                    <a:pt x="381" y="127"/>
                  </a:lnTo>
                  <a:lnTo>
                    <a:pt x="377" y="117"/>
                  </a:lnTo>
                  <a:lnTo>
                    <a:pt x="377" y="110"/>
                  </a:lnTo>
                  <a:lnTo>
                    <a:pt x="374" y="103"/>
                  </a:lnTo>
                  <a:lnTo>
                    <a:pt x="371" y="100"/>
                  </a:lnTo>
                  <a:lnTo>
                    <a:pt x="367" y="93"/>
                  </a:lnTo>
                  <a:lnTo>
                    <a:pt x="360" y="90"/>
                  </a:lnTo>
                  <a:lnTo>
                    <a:pt x="357" y="86"/>
                  </a:lnTo>
                  <a:lnTo>
                    <a:pt x="353" y="83"/>
                  </a:lnTo>
                  <a:lnTo>
                    <a:pt x="347" y="79"/>
                  </a:lnTo>
                  <a:lnTo>
                    <a:pt x="343" y="79"/>
                  </a:lnTo>
                  <a:lnTo>
                    <a:pt x="340" y="79"/>
                  </a:lnTo>
                  <a:lnTo>
                    <a:pt x="333" y="79"/>
                  </a:lnTo>
                  <a:lnTo>
                    <a:pt x="329" y="83"/>
                  </a:lnTo>
                  <a:lnTo>
                    <a:pt x="326" y="72"/>
                  </a:lnTo>
                  <a:lnTo>
                    <a:pt x="323" y="62"/>
                  </a:lnTo>
                  <a:lnTo>
                    <a:pt x="316" y="52"/>
                  </a:lnTo>
                  <a:lnTo>
                    <a:pt x="312" y="45"/>
                  </a:lnTo>
                  <a:lnTo>
                    <a:pt x="309" y="35"/>
                  </a:lnTo>
                  <a:lnTo>
                    <a:pt x="302" y="28"/>
                  </a:lnTo>
                  <a:lnTo>
                    <a:pt x="295" y="21"/>
                  </a:lnTo>
                  <a:lnTo>
                    <a:pt x="292" y="18"/>
                  </a:lnTo>
                  <a:lnTo>
                    <a:pt x="285" y="11"/>
                  </a:lnTo>
                  <a:lnTo>
                    <a:pt x="278" y="7"/>
                  </a:lnTo>
                  <a:lnTo>
                    <a:pt x="271" y="4"/>
                  </a:lnTo>
                  <a:lnTo>
                    <a:pt x="264" y="0"/>
                  </a:lnTo>
                  <a:lnTo>
                    <a:pt x="257" y="0"/>
                  </a:lnTo>
                  <a:lnTo>
                    <a:pt x="251" y="0"/>
                  </a:lnTo>
                  <a:lnTo>
                    <a:pt x="244" y="0"/>
                  </a:lnTo>
                  <a:lnTo>
                    <a:pt x="237" y="0"/>
                  </a:lnTo>
                  <a:lnTo>
                    <a:pt x="230" y="4"/>
                  </a:lnTo>
                  <a:lnTo>
                    <a:pt x="223" y="7"/>
                  </a:lnTo>
                  <a:lnTo>
                    <a:pt x="216" y="11"/>
                  </a:lnTo>
                  <a:lnTo>
                    <a:pt x="209" y="14"/>
                  </a:lnTo>
                  <a:lnTo>
                    <a:pt x="206" y="21"/>
                  </a:lnTo>
                  <a:lnTo>
                    <a:pt x="199" y="28"/>
                  </a:lnTo>
                  <a:lnTo>
                    <a:pt x="192" y="35"/>
                  </a:lnTo>
                  <a:lnTo>
                    <a:pt x="189" y="28"/>
                  </a:lnTo>
                  <a:lnTo>
                    <a:pt x="182" y="21"/>
                  </a:lnTo>
                  <a:lnTo>
                    <a:pt x="175" y="14"/>
                  </a:lnTo>
                  <a:lnTo>
                    <a:pt x="168" y="11"/>
                  </a:lnTo>
                  <a:lnTo>
                    <a:pt x="165" y="7"/>
                  </a:lnTo>
                  <a:lnTo>
                    <a:pt x="158" y="4"/>
                  </a:lnTo>
                  <a:lnTo>
                    <a:pt x="151" y="0"/>
                  </a:lnTo>
                  <a:lnTo>
                    <a:pt x="144" y="0"/>
                  </a:lnTo>
                  <a:lnTo>
                    <a:pt x="137" y="0"/>
                  </a:lnTo>
                  <a:lnTo>
                    <a:pt x="131" y="0"/>
                  </a:lnTo>
                  <a:lnTo>
                    <a:pt x="124" y="0"/>
                  </a:lnTo>
                  <a:lnTo>
                    <a:pt x="117" y="4"/>
                  </a:lnTo>
                  <a:lnTo>
                    <a:pt x="110" y="7"/>
                  </a:lnTo>
                  <a:lnTo>
                    <a:pt x="103" y="11"/>
                  </a:lnTo>
                  <a:lnTo>
                    <a:pt x="96" y="18"/>
                  </a:lnTo>
                  <a:lnTo>
                    <a:pt x="89" y="21"/>
                  </a:lnTo>
                  <a:lnTo>
                    <a:pt x="86" y="28"/>
                  </a:lnTo>
                  <a:lnTo>
                    <a:pt x="79" y="35"/>
                  </a:lnTo>
                  <a:lnTo>
                    <a:pt x="76" y="45"/>
                  </a:lnTo>
                  <a:lnTo>
                    <a:pt x="69" y="52"/>
                  </a:lnTo>
                  <a:lnTo>
                    <a:pt x="65" y="62"/>
                  </a:lnTo>
                  <a:lnTo>
                    <a:pt x="62" y="72"/>
                  </a:lnTo>
                  <a:lnTo>
                    <a:pt x="59" y="83"/>
                  </a:lnTo>
                  <a:lnTo>
                    <a:pt x="52" y="79"/>
                  </a:lnTo>
                  <a:lnTo>
                    <a:pt x="48" y="79"/>
                  </a:lnTo>
                  <a:lnTo>
                    <a:pt x="45" y="79"/>
                  </a:lnTo>
                  <a:lnTo>
                    <a:pt x="38" y="79"/>
                  </a:lnTo>
                  <a:lnTo>
                    <a:pt x="35" y="83"/>
                  </a:lnTo>
                  <a:lnTo>
                    <a:pt x="28" y="86"/>
                  </a:lnTo>
                  <a:lnTo>
                    <a:pt x="24" y="90"/>
                  </a:lnTo>
                  <a:lnTo>
                    <a:pt x="21" y="93"/>
                  </a:lnTo>
                  <a:lnTo>
                    <a:pt x="17" y="100"/>
                  </a:lnTo>
                  <a:lnTo>
                    <a:pt x="14" y="103"/>
                  </a:lnTo>
                  <a:lnTo>
                    <a:pt x="11" y="110"/>
                  </a:lnTo>
                  <a:lnTo>
                    <a:pt x="7" y="117"/>
                  </a:lnTo>
                  <a:lnTo>
                    <a:pt x="4" y="127"/>
                  </a:lnTo>
                  <a:lnTo>
                    <a:pt x="4" y="134"/>
                  </a:lnTo>
                  <a:lnTo>
                    <a:pt x="4" y="141"/>
                  </a:lnTo>
                  <a:lnTo>
                    <a:pt x="0" y="151"/>
                  </a:lnTo>
                  <a:lnTo>
                    <a:pt x="0" y="158"/>
                  </a:lnTo>
                  <a:lnTo>
                    <a:pt x="0" y="168"/>
                  </a:lnTo>
                  <a:lnTo>
                    <a:pt x="4" y="175"/>
                  </a:lnTo>
                  <a:lnTo>
                    <a:pt x="4" y="186"/>
                  </a:lnTo>
                  <a:lnTo>
                    <a:pt x="4" y="192"/>
                  </a:lnTo>
                  <a:lnTo>
                    <a:pt x="7" y="199"/>
                  </a:lnTo>
                  <a:lnTo>
                    <a:pt x="11" y="206"/>
                  </a:lnTo>
                  <a:lnTo>
                    <a:pt x="14" y="213"/>
                  </a:lnTo>
                  <a:lnTo>
                    <a:pt x="17" y="220"/>
                  </a:lnTo>
                  <a:lnTo>
                    <a:pt x="21" y="223"/>
                  </a:lnTo>
                  <a:lnTo>
                    <a:pt x="24" y="230"/>
                  </a:lnTo>
                  <a:lnTo>
                    <a:pt x="28" y="234"/>
                  </a:lnTo>
                  <a:lnTo>
                    <a:pt x="35" y="237"/>
                  </a:lnTo>
                  <a:lnTo>
                    <a:pt x="38" y="237"/>
                  </a:lnTo>
                  <a:lnTo>
                    <a:pt x="45" y="237"/>
                  </a:lnTo>
                  <a:lnTo>
                    <a:pt x="48" y="241"/>
                  </a:lnTo>
                  <a:lnTo>
                    <a:pt x="52" y="237"/>
                  </a:lnTo>
                  <a:lnTo>
                    <a:pt x="59" y="237"/>
                  </a:lnTo>
                  <a:close/>
                </a:path>
              </a:pathLst>
            </a:custGeom>
            <a:solidFill>
              <a:srgbClr val="CCECFF"/>
            </a:solidFill>
            <a:ln w="11113" cap="rnd">
              <a:solidFill>
                <a:srgbClr val="0000FF"/>
              </a:solidFill>
              <a:prstDash val="solid"/>
              <a:round/>
              <a:headEnd/>
              <a:tailEnd/>
            </a:ln>
          </p:spPr>
          <p:txBody>
            <a:bodyPr/>
            <a:lstStyle/>
            <a:p>
              <a:pPr>
                <a:buClr>
                  <a:srgbClr val="E2D700"/>
                </a:buClr>
              </a:pPr>
              <a:endParaRPr lang="tr-TR">
                <a:solidFill>
                  <a:prstClr val="black"/>
                </a:solidFill>
              </a:endParaRPr>
            </a:p>
          </p:txBody>
        </p:sp>
        <p:grpSp>
          <p:nvGrpSpPr>
            <p:cNvPr id="44181" name="Group 240"/>
            <p:cNvGrpSpPr>
              <a:grpSpLocks/>
            </p:cNvGrpSpPr>
            <p:nvPr/>
          </p:nvGrpSpPr>
          <p:grpSpPr bwMode="auto">
            <a:xfrm>
              <a:off x="3905" y="2141"/>
              <a:ext cx="243" cy="244"/>
              <a:chOff x="3905" y="2141"/>
              <a:chExt cx="243" cy="244"/>
            </a:xfrm>
          </p:grpSpPr>
          <p:sp>
            <p:nvSpPr>
              <p:cNvPr id="44205" name="Freeform 241"/>
              <p:cNvSpPr>
                <a:spLocks/>
              </p:cNvSpPr>
              <p:nvPr/>
            </p:nvSpPr>
            <p:spPr bwMode="auto">
              <a:xfrm>
                <a:off x="3935" y="2149"/>
                <a:ext cx="193" cy="142"/>
              </a:xfrm>
              <a:custGeom>
                <a:avLst/>
                <a:gdLst>
                  <a:gd name="T0" fmla="*/ 179 w 193"/>
                  <a:gd name="T1" fmla="*/ 142 h 142"/>
                  <a:gd name="T2" fmla="*/ 181 w 193"/>
                  <a:gd name="T3" fmla="*/ 141 h 142"/>
                  <a:gd name="T4" fmla="*/ 183 w 193"/>
                  <a:gd name="T5" fmla="*/ 141 h 142"/>
                  <a:gd name="T6" fmla="*/ 185 w 193"/>
                  <a:gd name="T7" fmla="*/ 140 h 142"/>
                  <a:gd name="T8" fmla="*/ 186 w 193"/>
                  <a:gd name="T9" fmla="*/ 139 h 142"/>
                  <a:gd name="T10" fmla="*/ 188 w 193"/>
                  <a:gd name="T11" fmla="*/ 138 h 142"/>
                  <a:gd name="T12" fmla="*/ 189 w 193"/>
                  <a:gd name="T13" fmla="*/ 137 h 142"/>
                  <a:gd name="T14" fmla="*/ 191 w 193"/>
                  <a:gd name="T15" fmla="*/ 134 h 142"/>
                  <a:gd name="T16" fmla="*/ 192 w 193"/>
                  <a:gd name="T17" fmla="*/ 131 h 142"/>
                  <a:gd name="T18" fmla="*/ 193 w 193"/>
                  <a:gd name="T19" fmla="*/ 128 h 142"/>
                  <a:gd name="T20" fmla="*/ 193 w 193"/>
                  <a:gd name="T21" fmla="*/ 13 h 142"/>
                  <a:gd name="T22" fmla="*/ 192 w 193"/>
                  <a:gd name="T23" fmla="*/ 10 h 142"/>
                  <a:gd name="T24" fmla="*/ 191 w 193"/>
                  <a:gd name="T25" fmla="*/ 7 h 142"/>
                  <a:gd name="T26" fmla="*/ 189 w 193"/>
                  <a:gd name="T27" fmla="*/ 4 h 142"/>
                  <a:gd name="T28" fmla="*/ 188 w 193"/>
                  <a:gd name="T29" fmla="*/ 3 h 142"/>
                  <a:gd name="T30" fmla="*/ 185 w 193"/>
                  <a:gd name="T31" fmla="*/ 1 h 142"/>
                  <a:gd name="T32" fmla="*/ 182 w 193"/>
                  <a:gd name="T33" fmla="*/ 0 h 142"/>
                  <a:gd name="T34" fmla="*/ 180 w 193"/>
                  <a:gd name="T35" fmla="*/ 0 h 142"/>
                  <a:gd name="T36" fmla="*/ 178 w 193"/>
                  <a:gd name="T37" fmla="*/ 0 h 142"/>
                  <a:gd name="T38" fmla="*/ 12 w 193"/>
                  <a:gd name="T39" fmla="*/ 0 h 142"/>
                  <a:gd name="T40" fmla="*/ 9 w 193"/>
                  <a:gd name="T41" fmla="*/ 1 h 142"/>
                  <a:gd name="T42" fmla="*/ 6 w 193"/>
                  <a:gd name="T43" fmla="*/ 3 h 142"/>
                  <a:gd name="T44" fmla="*/ 3 w 193"/>
                  <a:gd name="T45" fmla="*/ 5 h 142"/>
                  <a:gd name="T46" fmla="*/ 1 w 193"/>
                  <a:gd name="T47" fmla="*/ 8 h 142"/>
                  <a:gd name="T48" fmla="*/ 0 w 193"/>
                  <a:gd name="T49" fmla="*/ 12 h 142"/>
                  <a:gd name="T50" fmla="*/ 0 w 193"/>
                  <a:gd name="T51" fmla="*/ 128 h 142"/>
                  <a:gd name="T52" fmla="*/ 0 w 193"/>
                  <a:gd name="T53" fmla="*/ 130 h 142"/>
                  <a:gd name="T54" fmla="*/ 1 w 193"/>
                  <a:gd name="T55" fmla="*/ 132 h 142"/>
                  <a:gd name="T56" fmla="*/ 3 w 193"/>
                  <a:gd name="T57" fmla="*/ 135 h 142"/>
                  <a:gd name="T58" fmla="*/ 4 w 193"/>
                  <a:gd name="T59" fmla="*/ 137 h 142"/>
                  <a:gd name="T60" fmla="*/ 6 w 193"/>
                  <a:gd name="T61" fmla="*/ 138 h 142"/>
                  <a:gd name="T62" fmla="*/ 7 w 193"/>
                  <a:gd name="T63" fmla="*/ 139 h 142"/>
                  <a:gd name="T64" fmla="*/ 9 w 193"/>
                  <a:gd name="T65" fmla="*/ 140 h 142"/>
                  <a:gd name="T66" fmla="*/ 10 w 193"/>
                  <a:gd name="T67" fmla="*/ 141 h 142"/>
                  <a:gd name="T68" fmla="*/ 12 w 193"/>
                  <a:gd name="T69" fmla="*/ 141 h 142"/>
                  <a:gd name="T70" fmla="*/ 14 w 193"/>
                  <a:gd name="T71" fmla="*/ 142 h 142"/>
                  <a:gd name="T72" fmla="*/ 98 w 193"/>
                  <a:gd name="T73" fmla="*/ 135 h 142"/>
                  <a:gd name="T74" fmla="*/ 14 w 193"/>
                  <a:gd name="T75" fmla="*/ 135 h 142"/>
                  <a:gd name="T76" fmla="*/ 12 w 193"/>
                  <a:gd name="T77" fmla="*/ 134 h 142"/>
                  <a:gd name="T78" fmla="*/ 10 w 193"/>
                  <a:gd name="T79" fmla="*/ 133 h 142"/>
                  <a:gd name="T80" fmla="*/ 9 w 193"/>
                  <a:gd name="T81" fmla="*/ 132 h 142"/>
                  <a:gd name="T82" fmla="*/ 8 w 193"/>
                  <a:gd name="T83" fmla="*/ 130 h 142"/>
                  <a:gd name="T84" fmla="*/ 7 w 193"/>
                  <a:gd name="T85" fmla="*/ 129 h 142"/>
                  <a:gd name="T86" fmla="*/ 7 w 193"/>
                  <a:gd name="T87" fmla="*/ 13 h 142"/>
                  <a:gd name="T88" fmla="*/ 8 w 193"/>
                  <a:gd name="T89" fmla="*/ 12 h 142"/>
                  <a:gd name="T90" fmla="*/ 8 w 193"/>
                  <a:gd name="T91" fmla="*/ 10 h 142"/>
                  <a:gd name="T92" fmla="*/ 9 w 193"/>
                  <a:gd name="T93" fmla="*/ 9 h 142"/>
                  <a:gd name="T94" fmla="*/ 11 w 193"/>
                  <a:gd name="T95" fmla="*/ 8 h 142"/>
                  <a:gd name="T96" fmla="*/ 13 w 193"/>
                  <a:gd name="T97" fmla="*/ 7 h 142"/>
                  <a:gd name="T98" fmla="*/ 15 w 193"/>
                  <a:gd name="T99" fmla="*/ 7 h 142"/>
                  <a:gd name="T100" fmla="*/ 179 w 193"/>
                  <a:gd name="T101" fmla="*/ 7 h 142"/>
                  <a:gd name="T102" fmla="*/ 181 w 193"/>
                  <a:gd name="T103" fmla="*/ 7 h 142"/>
                  <a:gd name="T104" fmla="*/ 183 w 193"/>
                  <a:gd name="T105" fmla="*/ 8 h 142"/>
                  <a:gd name="T106" fmla="*/ 184 w 193"/>
                  <a:gd name="T107" fmla="*/ 9 h 142"/>
                  <a:gd name="T108" fmla="*/ 185 w 193"/>
                  <a:gd name="T109" fmla="*/ 11 h 142"/>
                  <a:gd name="T110" fmla="*/ 186 w 193"/>
                  <a:gd name="T111" fmla="*/ 12 h 142"/>
                  <a:gd name="T112" fmla="*/ 186 w 193"/>
                  <a:gd name="T113" fmla="*/ 128 h 142"/>
                  <a:gd name="T114" fmla="*/ 186 w 193"/>
                  <a:gd name="T115" fmla="*/ 129 h 142"/>
                  <a:gd name="T116" fmla="*/ 185 w 193"/>
                  <a:gd name="T117" fmla="*/ 131 h 142"/>
                  <a:gd name="T118" fmla="*/ 184 w 193"/>
                  <a:gd name="T119" fmla="*/ 132 h 142"/>
                  <a:gd name="T120" fmla="*/ 182 w 193"/>
                  <a:gd name="T121" fmla="*/ 133 h 142"/>
                  <a:gd name="T122" fmla="*/ 181 w 193"/>
                  <a:gd name="T123" fmla="*/ 134 h 142"/>
                  <a:gd name="T124" fmla="*/ 179 w 193"/>
                  <a:gd name="T125" fmla="*/ 135 h 1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93"/>
                  <a:gd name="T190" fmla="*/ 0 h 142"/>
                  <a:gd name="T191" fmla="*/ 193 w 193"/>
                  <a:gd name="T192" fmla="*/ 142 h 14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93" h="142">
                    <a:moveTo>
                      <a:pt x="98" y="142"/>
                    </a:moveTo>
                    <a:lnTo>
                      <a:pt x="178" y="142"/>
                    </a:lnTo>
                    <a:lnTo>
                      <a:pt x="179" y="142"/>
                    </a:lnTo>
                    <a:lnTo>
                      <a:pt x="180" y="142"/>
                    </a:lnTo>
                    <a:lnTo>
                      <a:pt x="181" y="141"/>
                    </a:lnTo>
                    <a:lnTo>
                      <a:pt x="182" y="141"/>
                    </a:lnTo>
                    <a:lnTo>
                      <a:pt x="183" y="141"/>
                    </a:lnTo>
                    <a:lnTo>
                      <a:pt x="184" y="141"/>
                    </a:lnTo>
                    <a:lnTo>
                      <a:pt x="184" y="140"/>
                    </a:lnTo>
                    <a:lnTo>
                      <a:pt x="185" y="140"/>
                    </a:lnTo>
                    <a:lnTo>
                      <a:pt x="186" y="140"/>
                    </a:lnTo>
                    <a:lnTo>
                      <a:pt x="186" y="139"/>
                    </a:lnTo>
                    <a:lnTo>
                      <a:pt x="187" y="139"/>
                    </a:lnTo>
                    <a:lnTo>
                      <a:pt x="188" y="138"/>
                    </a:lnTo>
                    <a:lnTo>
                      <a:pt x="189" y="137"/>
                    </a:lnTo>
                    <a:lnTo>
                      <a:pt x="190" y="136"/>
                    </a:lnTo>
                    <a:lnTo>
                      <a:pt x="191" y="135"/>
                    </a:lnTo>
                    <a:lnTo>
                      <a:pt x="191" y="134"/>
                    </a:lnTo>
                    <a:lnTo>
                      <a:pt x="192" y="133"/>
                    </a:lnTo>
                    <a:lnTo>
                      <a:pt x="192" y="132"/>
                    </a:lnTo>
                    <a:lnTo>
                      <a:pt x="192" y="131"/>
                    </a:lnTo>
                    <a:lnTo>
                      <a:pt x="193" y="130"/>
                    </a:lnTo>
                    <a:lnTo>
                      <a:pt x="193" y="129"/>
                    </a:lnTo>
                    <a:lnTo>
                      <a:pt x="193" y="128"/>
                    </a:lnTo>
                    <a:lnTo>
                      <a:pt x="193" y="14"/>
                    </a:lnTo>
                    <a:lnTo>
                      <a:pt x="193" y="13"/>
                    </a:lnTo>
                    <a:lnTo>
                      <a:pt x="193" y="12"/>
                    </a:lnTo>
                    <a:lnTo>
                      <a:pt x="193" y="11"/>
                    </a:lnTo>
                    <a:lnTo>
                      <a:pt x="192" y="10"/>
                    </a:lnTo>
                    <a:lnTo>
                      <a:pt x="192" y="9"/>
                    </a:lnTo>
                    <a:lnTo>
                      <a:pt x="192" y="8"/>
                    </a:lnTo>
                    <a:lnTo>
                      <a:pt x="191" y="7"/>
                    </a:lnTo>
                    <a:lnTo>
                      <a:pt x="191" y="6"/>
                    </a:lnTo>
                    <a:lnTo>
                      <a:pt x="190" y="6"/>
                    </a:lnTo>
                    <a:lnTo>
                      <a:pt x="190" y="5"/>
                    </a:lnTo>
                    <a:lnTo>
                      <a:pt x="189" y="4"/>
                    </a:lnTo>
                    <a:lnTo>
                      <a:pt x="188" y="4"/>
                    </a:lnTo>
                    <a:lnTo>
                      <a:pt x="188" y="3"/>
                    </a:lnTo>
                    <a:lnTo>
                      <a:pt x="187" y="3"/>
                    </a:lnTo>
                    <a:lnTo>
                      <a:pt x="186" y="2"/>
                    </a:lnTo>
                    <a:lnTo>
                      <a:pt x="185" y="1"/>
                    </a:lnTo>
                    <a:lnTo>
                      <a:pt x="184" y="1"/>
                    </a:lnTo>
                    <a:lnTo>
                      <a:pt x="183" y="0"/>
                    </a:lnTo>
                    <a:lnTo>
                      <a:pt x="182" y="0"/>
                    </a:lnTo>
                    <a:lnTo>
                      <a:pt x="181" y="0"/>
                    </a:lnTo>
                    <a:lnTo>
                      <a:pt x="180" y="0"/>
                    </a:lnTo>
                    <a:lnTo>
                      <a:pt x="179" y="0"/>
                    </a:lnTo>
                    <a:lnTo>
                      <a:pt x="178" y="0"/>
                    </a:lnTo>
                    <a:lnTo>
                      <a:pt x="15" y="0"/>
                    </a:lnTo>
                    <a:lnTo>
                      <a:pt x="14" y="0"/>
                    </a:lnTo>
                    <a:lnTo>
                      <a:pt x="13" y="0"/>
                    </a:lnTo>
                    <a:lnTo>
                      <a:pt x="12" y="0"/>
                    </a:lnTo>
                    <a:lnTo>
                      <a:pt x="11" y="0"/>
                    </a:lnTo>
                    <a:lnTo>
                      <a:pt x="10" y="0"/>
                    </a:lnTo>
                    <a:lnTo>
                      <a:pt x="9" y="1"/>
                    </a:lnTo>
                    <a:lnTo>
                      <a:pt x="8" y="1"/>
                    </a:lnTo>
                    <a:lnTo>
                      <a:pt x="7" y="2"/>
                    </a:lnTo>
                    <a:lnTo>
                      <a:pt x="6" y="2"/>
                    </a:lnTo>
                    <a:lnTo>
                      <a:pt x="6" y="3"/>
                    </a:lnTo>
                    <a:lnTo>
                      <a:pt x="5" y="3"/>
                    </a:lnTo>
                    <a:lnTo>
                      <a:pt x="5" y="4"/>
                    </a:lnTo>
                    <a:lnTo>
                      <a:pt x="4" y="4"/>
                    </a:lnTo>
                    <a:lnTo>
                      <a:pt x="4" y="5"/>
                    </a:lnTo>
                    <a:lnTo>
                      <a:pt x="3" y="5"/>
                    </a:lnTo>
                    <a:lnTo>
                      <a:pt x="3" y="6"/>
                    </a:lnTo>
                    <a:lnTo>
                      <a:pt x="2" y="6"/>
                    </a:lnTo>
                    <a:lnTo>
                      <a:pt x="2" y="7"/>
                    </a:lnTo>
                    <a:lnTo>
                      <a:pt x="2" y="8"/>
                    </a:lnTo>
                    <a:lnTo>
                      <a:pt x="1" y="8"/>
                    </a:lnTo>
                    <a:lnTo>
                      <a:pt x="1" y="9"/>
                    </a:lnTo>
                    <a:lnTo>
                      <a:pt x="1" y="10"/>
                    </a:lnTo>
                    <a:lnTo>
                      <a:pt x="1" y="11"/>
                    </a:lnTo>
                    <a:lnTo>
                      <a:pt x="0" y="12"/>
                    </a:lnTo>
                    <a:lnTo>
                      <a:pt x="0" y="13"/>
                    </a:lnTo>
                    <a:lnTo>
                      <a:pt x="0" y="14"/>
                    </a:lnTo>
                    <a:lnTo>
                      <a:pt x="0" y="128"/>
                    </a:lnTo>
                    <a:lnTo>
                      <a:pt x="0" y="129"/>
                    </a:lnTo>
                    <a:lnTo>
                      <a:pt x="0" y="130"/>
                    </a:lnTo>
                    <a:lnTo>
                      <a:pt x="1" y="130"/>
                    </a:lnTo>
                    <a:lnTo>
                      <a:pt x="1" y="131"/>
                    </a:lnTo>
                    <a:lnTo>
                      <a:pt x="1" y="132"/>
                    </a:lnTo>
                    <a:lnTo>
                      <a:pt x="1" y="133"/>
                    </a:lnTo>
                    <a:lnTo>
                      <a:pt x="2" y="133"/>
                    </a:lnTo>
                    <a:lnTo>
                      <a:pt x="2" y="134"/>
                    </a:lnTo>
                    <a:lnTo>
                      <a:pt x="2" y="135"/>
                    </a:lnTo>
                    <a:lnTo>
                      <a:pt x="3" y="135"/>
                    </a:lnTo>
                    <a:lnTo>
                      <a:pt x="3" y="136"/>
                    </a:lnTo>
                    <a:lnTo>
                      <a:pt x="4" y="137"/>
                    </a:lnTo>
                    <a:lnTo>
                      <a:pt x="5" y="138"/>
                    </a:lnTo>
                    <a:lnTo>
                      <a:pt x="6" y="138"/>
                    </a:lnTo>
                    <a:lnTo>
                      <a:pt x="6" y="139"/>
                    </a:lnTo>
                    <a:lnTo>
                      <a:pt x="7" y="139"/>
                    </a:lnTo>
                    <a:lnTo>
                      <a:pt x="7" y="140"/>
                    </a:lnTo>
                    <a:lnTo>
                      <a:pt x="8" y="140"/>
                    </a:lnTo>
                    <a:lnTo>
                      <a:pt x="9" y="140"/>
                    </a:lnTo>
                    <a:lnTo>
                      <a:pt x="9" y="141"/>
                    </a:lnTo>
                    <a:lnTo>
                      <a:pt x="10" y="141"/>
                    </a:lnTo>
                    <a:lnTo>
                      <a:pt x="11" y="141"/>
                    </a:lnTo>
                    <a:lnTo>
                      <a:pt x="12" y="141"/>
                    </a:lnTo>
                    <a:lnTo>
                      <a:pt x="13" y="141"/>
                    </a:lnTo>
                    <a:lnTo>
                      <a:pt x="13" y="142"/>
                    </a:lnTo>
                    <a:lnTo>
                      <a:pt x="14" y="142"/>
                    </a:lnTo>
                    <a:lnTo>
                      <a:pt x="15" y="142"/>
                    </a:lnTo>
                    <a:lnTo>
                      <a:pt x="98" y="142"/>
                    </a:lnTo>
                    <a:lnTo>
                      <a:pt x="98" y="135"/>
                    </a:lnTo>
                    <a:lnTo>
                      <a:pt x="15" y="135"/>
                    </a:lnTo>
                    <a:lnTo>
                      <a:pt x="14" y="135"/>
                    </a:lnTo>
                    <a:lnTo>
                      <a:pt x="13" y="134"/>
                    </a:lnTo>
                    <a:lnTo>
                      <a:pt x="12" y="134"/>
                    </a:lnTo>
                    <a:lnTo>
                      <a:pt x="11" y="134"/>
                    </a:lnTo>
                    <a:lnTo>
                      <a:pt x="11" y="133"/>
                    </a:lnTo>
                    <a:lnTo>
                      <a:pt x="10" y="133"/>
                    </a:lnTo>
                    <a:lnTo>
                      <a:pt x="9" y="132"/>
                    </a:lnTo>
                    <a:lnTo>
                      <a:pt x="9" y="131"/>
                    </a:lnTo>
                    <a:lnTo>
                      <a:pt x="8" y="131"/>
                    </a:lnTo>
                    <a:lnTo>
                      <a:pt x="8" y="130"/>
                    </a:lnTo>
                    <a:lnTo>
                      <a:pt x="8" y="129"/>
                    </a:lnTo>
                    <a:lnTo>
                      <a:pt x="7" y="129"/>
                    </a:lnTo>
                    <a:lnTo>
                      <a:pt x="7" y="128"/>
                    </a:lnTo>
                    <a:lnTo>
                      <a:pt x="7" y="14"/>
                    </a:lnTo>
                    <a:lnTo>
                      <a:pt x="7" y="13"/>
                    </a:lnTo>
                    <a:lnTo>
                      <a:pt x="7" y="12"/>
                    </a:lnTo>
                    <a:lnTo>
                      <a:pt x="8" y="12"/>
                    </a:lnTo>
                    <a:lnTo>
                      <a:pt x="8" y="11"/>
                    </a:lnTo>
                    <a:lnTo>
                      <a:pt x="8" y="10"/>
                    </a:lnTo>
                    <a:lnTo>
                      <a:pt x="9" y="10"/>
                    </a:lnTo>
                    <a:lnTo>
                      <a:pt x="9" y="9"/>
                    </a:lnTo>
                    <a:lnTo>
                      <a:pt x="10" y="9"/>
                    </a:lnTo>
                    <a:lnTo>
                      <a:pt x="10" y="8"/>
                    </a:lnTo>
                    <a:lnTo>
                      <a:pt x="11" y="8"/>
                    </a:lnTo>
                    <a:lnTo>
                      <a:pt x="12" y="7"/>
                    </a:lnTo>
                    <a:lnTo>
                      <a:pt x="13" y="7"/>
                    </a:lnTo>
                    <a:lnTo>
                      <a:pt x="14" y="7"/>
                    </a:lnTo>
                    <a:lnTo>
                      <a:pt x="15" y="7"/>
                    </a:lnTo>
                    <a:lnTo>
                      <a:pt x="178" y="7"/>
                    </a:lnTo>
                    <a:lnTo>
                      <a:pt x="179" y="7"/>
                    </a:lnTo>
                    <a:lnTo>
                      <a:pt x="180" y="7"/>
                    </a:lnTo>
                    <a:lnTo>
                      <a:pt x="181" y="7"/>
                    </a:lnTo>
                    <a:lnTo>
                      <a:pt x="182" y="7"/>
                    </a:lnTo>
                    <a:lnTo>
                      <a:pt x="182" y="8"/>
                    </a:lnTo>
                    <a:lnTo>
                      <a:pt x="183" y="8"/>
                    </a:lnTo>
                    <a:lnTo>
                      <a:pt x="184" y="9"/>
                    </a:lnTo>
                    <a:lnTo>
                      <a:pt x="184" y="10"/>
                    </a:lnTo>
                    <a:lnTo>
                      <a:pt x="185" y="10"/>
                    </a:lnTo>
                    <a:lnTo>
                      <a:pt x="185" y="11"/>
                    </a:lnTo>
                    <a:lnTo>
                      <a:pt x="186" y="12"/>
                    </a:lnTo>
                    <a:lnTo>
                      <a:pt x="186" y="13"/>
                    </a:lnTo>
                    <a:lnTo>
                      <a:pt x="186" y="14"/>
                    </a:lnTo>
                    <a:lnTo>
                      <a:pt x="186" y="128"/>
                    </a:lnTo>
                    <a:lnTo>
                      <a:pt x="186" y="129"/>
                    </a:lnTo>
                    <a:lnTo>
                      <a:pt x="186" y="130"/>
                    </a:lnTo>
                    <a:lnTo>
                      <a:pt x="185" y="130"/>
                    </a:lnTo>
                    <a:lnTo>
                      <a:pt x="185" y="131"/>
                    </a:lnTo>
                    <a:lnTo>
                      <a:pt x="185" y="132"/>
                    </a:lnTo>
                    <a:lnTo>
                      <a:pt x="184" y="132"/>
                    </a:lnTo>
                    <a:lnTo>
                      <a:pt x="184" y="133"/>
                    </a:lnTo>
                    <a:lnTo>
                      <a:pt x="183" y="133"/>
                    </a:lnTo>
                    <a:lnTo>
                      <a:pt x="182" y="133"/>
                    </a:lnTo>
                    <a:lnTo>
                      <a:pt x="182" y="134"/>
                    </a:lnTo>
                    <a:lnTo>
                      <a:pt x="181" y="134"/>
                    </a:lnTo>
                    <a:lnTo>
                      <a:pt x="180" y="134"/>
                    </a:lnTo>
                    <a:lnTo>
                      <a:pt x="180" y="135"/>
                    </a:lnTo>
                    <a:lnTo>
                      <a:pt x="179" y="135"/>
                    </a:lnTo>
                    <a:lnTo>
                      <a:pt x="178" y="135"/>
                    </a:lnTo>
                    <a:lnTo>
                      <a:pt x="98" y="135"/>
                    </a:lnTo>
                    <a:lnTo>
                      <a:pt x="98" y="14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06" name="Freeform 242"/>
              <p:cNvSpPr>
                <a:spLocks/>
              </p:cNvSpPr>
              <p:nvPr/>
            </p:nvSpPr>
            <p:spPr bwMode="auto">
              <a:xfrm>
                <a:off x="3955" y="2172"/>
                <a:ext cx="146" cy="100"/>
              </a:xfrm>
              <a:custGeom>
                <a:avLst/>
                <a:gdLst>
                  <a:gd name="T0" fmla="*/ 2 w 146"/>
                  <a:gd name="T1" fmla="*/ 97 h 100"/>
                  <a:gd name="T2" fmla="*/ 2 w 146"/>
                  <a:gd name="T3" fmla="*/ 1 h 100"/>
                  <a:gd name="T4" fmla="*/ 2 w 146"/>
                  <a:gd name="T5" fmla="*/ 1 h 100"/>
                  <a:gd name="T6" fmla="*/ 2 w 146"/>
                  <a:gd name="T7" fmla="*/ 1 h 100"/>
                  <a:gd name="T8" fmla="*/ 2 w 146"/>
                  <a:gd name="T9" fmla="*/ 0 h 100"/>
                  <a:gd name="T10" fmla="*/ 2 w 146"/>
                  <a:gd name="T11" fmla="*/ 0 h 100"/>
                  <a:gd name="T12" fmla="*/ 2 w 146"/>
                  <a:gd name="T13" fmla="*/ 0 h 100"/>
                  <a:gd name="T14" fmla="*/ 1 w 146"/>
                  <a:gd name="T15" fmla="*/ 0 h 100"/>
                  <a:gd name="T16" fmla="*/ 1 w 146"/>
                  <a:gd name="T17" fmla="*/ 0 h 100"/>
                  <a:gd name="T18" fmla="*/ 1 w 146"/>
                  <a:gd name="T19" fmla="*/ 0 h 100"/>
                  <a:gd name="T20" fmla="*/ 1 w 146"/>
                  <a:gd name="T21" fmla="*/ 0 h 100"/>
                  <a:gd name="T22" fmla="*/ 0 w 146"/>
                  <a:gd name="T23" fmla="*/ 0 h 100"/>
                  <a:gd name="T24" fmla="*/ 0 w 146"/>
                  <a:gd name="T25" fmla="*/ 0 h 100"/>
                  <a:gd name="T26" fmla="*/ 0 w 146"/>
                  <a:gd name="T27" fmla="*/ 0 h 100"/>
                  <a:gd name="T28" fmla="*/ 0 w 146"/>
                  <a:gd name="T29" fmla="*/ 1 h 100"/>
                  <a:gd name="T30" fmla="*/ 0 w 146"/>
                  <a:gd name="T31" fmla="*/ 1 h 100"/>
                  <a:gd name="T32" fmla="*/ 0 w 146"/>
                  <a:gd name="T33" fmla="*/ 1 h 100"/>
                  <a:gd name="T34" fmla="*/ 0 w 146"/>
                  <a:gd name="T35" fmla="*/ 99 h 100"/>
                  <a:gd name="T36" fmla="*/ 0 w 146"/>
                  <a:gd name="T37" fmla="*/ 99 h 100"/>
                  <a:gd name="T38" fmla="*/ 0 w 146"/>
                  <a:gd name="T39" fmla="*/ 100 h 100"/>
                  <a:gd name="T40" fmla="*/ 0 w 146"/>
                  <a:gd name="T41" fmla="*/ 100 h 100"/>
                  <a:gd name="T42" fmla="*/ 0 w 146"/>
                  <a:gd name="T43" fmla="*/ 100 h 100"/>
                  <a:gd name="T44" fmla="*/ 0 w 146"/>
                  <a:gd name="T45" fmla="*/ 100 h 100"/>
                  <a:gd name="T46" fmla="*/ 0 w 146"/>
                  <a:gd name="T47" fmla="*/ 100 h 100"/>
                  <a:gd name="T48" fmla="*/ 1 w 146"/>
                  <a:gd name="T49" fmla="*/ 100 h 100"/>
                  <a:gd name="T50" fmla="*/ 1 w 146"/>
                  <a:gd name="T51" fmla="*/ 100 h 100"/>
                  <a:gd name="T52" fmla="*/ 145 w 146"/>
                  <a:gd name="T53" fmla="*/ 100 h 100"/>
                  <a:gd name="T54" fmla="*/ 145 w 146"/>
                  <a:gd name="T55" fmla="*/ 100 h 100"/>
                  <a:gd name="T56" fmla="*/ 146 w 146"/>
                  <a:gd name="T57" fmla="*/ 100 h 100"/>
                  <a:gd name="T58" fmla="*/ 146 w 146"/>
                  <a:gd name="T59" fmla="*/ 100 h 100"/>
                  <a:gd name="T60" fmla="*/ 146 w 146"/>
                  <a:gd name="T61" fmla="*/ 100 h 100"/>
                  <a:gd name="T62" fmla="*/ 146 w 146"/>
                  <a:gd name="T63" fmla="*/ 100 h 100"/>
                  <a:gd name="T64" fmla="*/ 146 w 146"/>
                  <a:gd name="T65" fmla="*/ 99 h 100"/>
                  <a:gd name="T66" fmla="*/ 146 w 146"/>
                  <a:gd name="T67" fmla="*/ 99 h 100"/>
                  <a:gd name="T68" fmla="*/ 146 w 146"/>
                  <a:gd name="T69" fmla="*/ 99 h 100"/>
                  <a:gd name="T70" fmla="*/ 146 w 146"/>
                  <a:gd name="T71" fmla="*/ 98 h 100"/>
                  <a:gd name="T72" fmla="*/ 146 w 146"/>
                  <a:gd name="T73" fmla="*/ 98 h 100"/>
                  <a:gd name="T74" fmla="*/ 146 w 146"/>
                  <a:gd name="T75" fmla="*/ 98 h 100"/>
                  <a:gd name="T76" fmla="*/ 146 w 146"/>
                  <a:gd name="T77" fmla="*/ 98 h 100"/>
                  <a:gd name="T78" fmla="*/ 146 w 146"/>
                  <a:gd name="T79" fmla="*/ 98 h 100"/>
                  <a:gd name="T80" fmla="*/ 145 w 146"/>
                  <a:gd name="T81" fmla="*/ 98 h 100"/>
                  <a:gd name="T82" fmla="*/ 145 w 146"/>
                  <a:gd name="T83" fmla="*/ 97 h 1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6"/>
                  <a:gd name="T127" fmla="*/ 0 h 100"/>
                  <a:gd name="T128" fmla="*/ 146 w 146"/>
                  <a:gd name="T129" fmla="*/ 100 h 10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6" h="100">
                    <a:moveTo>
                      <a:pt x="145" y="97"/>
                    </a:moveTo>
                    <a:lnTo>
                      <a:pt x="2" y="97"/>
                    </a:lnTo>
                    <a:lnTo>
                      <a:pt x="2" y="1"/>
                    </a:lnTo>
                    <a:lnTo>
                      <a:pt x="2" y="0"/>
                    </a:lnTo>
                    <a:lnTo>
                      <a:pt x="1" y="0"/>
                    </a:lnTo>
                    <a:lnTo>
                      <a:pt x="0" y="0"/>
                    </a:lnTo>
                    <a:lnTo>
                      <a:pt x="0" y="1"/>
                    </a:lnTo>
                    <a:lnTo>
                      <a:pt x="0" y="99"/>
                    </a:lnTo>
                    <a:lnTo>
                      <a:pt x="0" y="100"/>
                    </a:lnTo>
                    <a:lnTo>
                      <a:pt x="1" y="100"/>
                    </a:lnTo>
                    <a:lnTo>
                      <a:pt x="145" y="100"/>
                    </a:lnTo>
                    <a:lnTo>
                      <a:pt x="146" y="100"/>
                    </a:lnTo>
                    <a:lnTo>
                      <a:pt x="146" y="99"/>
                    </a:lnTo>
                    <a:lnTo>
                      <a:pt x="146" y="98"/>
                    </a:lnTo>
                    <a:lnTo>
                      <a:pt x="145" y="98"/>
                    </a:lnTo>
                    <a:lnTo>
                      <a:pt x="145" y="97"/>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07" name="Freeform 243"/>
              <p:cNvSpPr>
                <a:spLocks/>
              </p:cNvSpPr>
              <p:nvPr/>
            </p:nvSpPr>
            <p:spPr bwMode="auto">
              <a:xfrm>
                <a:off x="3963" y="2167"/>
                <a:ext cx="145" cy="98"/>
              </a:xfrm>
              <a:custGeom>
                <a:avLst/>
                <a:gdLst>
                  <a:gd name="T0" fmla="*/ 2 w 145"/>
                  <a:gd name="T1" fmla="*/ 0 h 98"/>
                  <a:gd name="T2" fmla="*/ 1 w 145"/>
                  <a:gd name="T3" fmla="*/ 0 h 98"/>
                  <a:gd name="T4" fmla="*/ 1 w 145"/>
                  <a:gd name="T5" fmla="*/ 0 h 98"/>
                  <a:gd name="T6" fmla="*/ 1 w 145"/>
                  <a:gd name="T7" fmla="*/ 0 h 98"/>
                  <a:gd name="T8" fmla="*/ 1 w 145"/>
                  <a:gd name="T9" fmla="*/ 0 h 98"/>
                  <a:gd name="T10" fmla="*/ 0 w 145"/>
                  <a:gd name="T11" fmla="*/ 0 h 98"/>
                  <a:gd name="T12" fmla="*/ 0 w 145"/>
                  <a:gd name="T13" fmla="*/ 1 h 98"/>
                  <a:gd name="T14" fmla="*/ 0 w 145"/>
                  <a:gd name="T15" fmla="*/ 1 h 98"/>
                  <a:gd name="T16" fmla="*/ 0 w 145"/>
                  <a:gd name="T17" fmla="*/ 1 h 98"/>
                  <a:gd name="T18" fmla="*/ 0 w 145"/>
                  <a:gd name="T19" fmla="*/ 1 h 98"/>
                  <a:gd name="T20" fmla="*/ 0 w 145"/>
                  <a:gd name="T21" fmla="*/ 2 h 98"/>
                  <a:gd name="T22" fmla="*/ 0 w 145"/>
                  <a:gd name="T23" fmla="*/ 2 h 98"/>
                  <a:gd name="T24" fmla="*/ 1 w 145"/>
                  <a:gd name="T25" fmla="*/ 2 h 98"/>
                  <a:gd name="T26" fmla="*/ 1 w 145"/>
                  <a:gd name="T27" fmla="*/ 2 h 98"/>
                  <a:gd name="T28" fmla="*/ 1 w 145"/>
                  <a:gd name="T29" fmla="*/ 2 h 98"/>
                  <a:gd name="T30" fmla="*/ 1 w 145"/>
                  <a:gd name="T31" fmla="*/ 3 h 98"/>
                  <a:gd name="T32" fmla="*/ 2 w 145"/>
                  <a:gd name="T33" fmla="*/ 3 h 98"/>
                  <a:gd name="T34" fmla="*/ 142 w 145"/>
                  <a:gd name="T35" fmla="*/ 96 h 98"/>
                  <a:gd name="T36" fmla="*/ 142 w 145"/>
                  <a:gd name="T37" fmla="*/ 96 h 98"/>
                  <a:gd name="T38" fmla="*/ 142 w 145"/>
                  <a:gd name="T39" fmla="*/ 97 h 98"/>
                  <a:gd name="T40" fmla="*/ 142 w 145"/>
                  <a:gd name="T41" fmla="*/ 97 h 98"/>
                  <a:gd name="T42" fmla="*/ 143 w 145"/>
                  <a:gd name="T43" fmla="*/ 97 h 98"/>
                  <a:gd name="T44" fmla="*/ 143 w 145"/>
                  <a:gd name="T45" fmla="*/ 97 h 98"/>
                  <a:gd name="T46" fmla="*/ 143 w 145"/>
                  <a:gd name="T47" fmla="*/ 97 h 98"/>
                  <a:gd name="T48" fmla="*/ 143 w 145"/>
                  <a:gd name="T49" fmla="*/ 97 h 98"/>
                  <a:gd name="T50" fmla="*/ 144 w 145"/>
                  <a:gd name="T51" fmla="*/ 98 h 98"/>
                  <a:gd name="T52" fmla="*/ 144 w 145"/>
                  <a:gd name="T53" fmla="*/ 97 h 98"/>
                  <a:gd name="T54" fmla="*/ 144 w 145"/>
                  <a:gd name="T55" fmla="*/ 97 h 98"/>
                  <a:gd name="T56" fmla="*/ 144 w 145"/>
                  <a:gd name="T57" fmla="*/ 97 h 98"/>
                  <a:gd name="T58" fmla="*/ 145 w 145"/>
                  <a:gd name="T59" fmla="*/ 97 h 98"/>
                  <a:gd name="T60" fmla="*/ 145 w 145"/>
                  <a:gd name="T61" fmla="*/ 97 h 98"/>
                  <a:gd name="T62" fmla="*/ 145 w 145"/>
                  <a:gd name="T63" fmla="*/ 97 h 98"/>
                  <a:gd name="T64" fmla="*/ 145 w 145"/>
                  <a:gd name="T65" fmla="*/ 96 h 98"/>
                  <a:gd name="T66" fmla="*/ 145 w 145"/>
                  <a:gd name="T67" fmla="*/ 96 h 98"/>
                  <a:gd name="T68" fmla="*/ 145 w 145"/>
                  <a:gd name="T69" fmla="*/ 1 h 98"/>
                  <a:gd name="T70" fmla="*/ 145 w 145"/>
                  <a:gd name="T71" fmla="*/ 1 h 98"/>
                  <a:gd name="T72" fmla="*/ 145 w 145"/>
                  <a:gd name="T73" fmla="*/ 0 h 98"/>
                  <a:gd name="T74" fmla="*/ 145 w 145"/>
                  <a:gd name="T75" fmla="*/ 0 h 98"/>
                  <a:gd name="T76" fmla="*/ 145 w 145"/>
                  <a:gd name="T77" fmla="*/ 0 h 98"/>
                  <a:gd name="T78" fmla="*/ 144 w 145"/>
                  <a:gd name="T79" fmla="*/ 0 h 98"/>
                  <a:gd name="T80" fmla="*/ 144 w 145"/>
                  <a:gd name="T81" fmla="*/ 0 h 98"/>
                  <a:gd name="T82" fmla="*/ 144 w 145"/>
                  <a:gd name="T83" fmla="*/ 0 h 9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5"/>
                  <a:gd name="T127" fmla="*/ 0 h 98"/>
                  <a:gd name="T128" fmla="*/ 145 w 145"/>
                  <a:gd name="T129" fmla="*/ 98 h 9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5" h="98">
                    <a:moveTo>
                      <a:pt x="144" y="0"/>
                    </a:moveTo>
                    <a:lnTo>
                      <a:pt x="2" y="0"/>
                    </a:lnTo>
                    <a:lnTo>
                      <a:pt x="1" y="0"/>
                    </a:lnTo>
                    <a:lnTo>
                      <a:pt x="0" y="0"/>
                    </a:lnTo>
                    <a:lnTo>
                      <a:pt x="0" y="1"/>
                    </a:lnTo>
                    <a:lnTo>
                      <a:pt x="0" y="2"/>
                    </a:lnTo>
                    <a:lnTo>
                      <a:pt x="1" y="2"/>
                    </a:lnTo>
                    <a:lnTo>
                      <a:pt x="1" y="3"/>
                    </a:lnTo>
                    <a:lnTo>
                      <a:pt x="2" y="3"/>
                    </a:lnTo>
                    <a:lnTo>
                      <a:pt x="142" y="3"/>
                    </a:lnTo>
                    <a:lnTo>
                      <a:pt x="142" y="96"/>
                    </a:lnTo>
                    <a:lnTo>
                      <a:pt x="142" y="97"/>
                    </a:lnTo>
                    <a:lnTo>
                      <a:pt x="143" y="97"/>
                    </a:lnTo>
                    <a:lnTo>
                      <a:pt x="143" y="98"/>
                    </a:lnTo>
                    <a:lnTo>
                      <a:pt x="144" y="98"/>
                    </a:lnTo>
                    <a:lnTo>
                      <a:pt x="144" y="97"/>
                    </a:lnTo>
                    <a:lnTo>
                      <a:pt x="145" y="97"/>
                    </a:lnTo>
                    <a:lnTo>
                      <a:pt x="145" y="96"/>
                    </a:lnTo>
                    <a:lnTo>
                      <a:pt x="145" y="1"/>
                    </a:lnTo>
                    <a:lnTo>
                      <a:pt x="145" y="0"/>
                    </a:lnTo>
                    <a:lnTo>
                      <a:pt x="144" y="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08" name="Freeform 244"/>
              <p:cNvSpPr>
                <a:spLocks/>
              </p:cNvSpPr>
              <p:nvPr/>
            </p:nvSpPr>
            <p:spPr bwMode="auto">
              <a:xfrm>
                <a:off x="3941" y="2311"/>
                <a:ext cx="13" cy="3"/>
              </a:xfrm>
              <a:custGeom>
                <a:avLst/>
                <a:gdLst>
                  <a:gd name="T0" fmla="*/ 11 w 13"/>
                  <a:gd name="T1" fmla="*/ 3 h 3"/>
                  <a:gd name="T2" fmla="*/ 11 w 13"/>
                  <a:gd name="T3" fmla="*/ 3 h 3"/>
                  <a:gd name="T4" fmla="*/ 12 w 13"/>
                  <a:gd name="T5" fmla="*/ 3 h 3"/>
                  <a:gd name="T6" fmla="*/ 12 w 13"/>
                  <a:gd name="T7" fmla="*/ 3 h 3"/>
                  <a:gd name="T8" fmla="*/ 12 w 13"/>
                  <a:gd name="T9" fmla="*/ 3 h 3"/>
                  <a:gd name="T10" fmla="*/ 12 w 13"/>
                  <a:gd name="T11" fmla="*/ 2 h 3"/>
                  <a:gd name="T12" fmla="*/ 12 w 13"/>
                  <a:gd name="T13" fmla="*/ 2 h 3"/>
                  <a:gd name="T14" fmla="*/ 12 w 13"/>
                  <a:gd name="T15" fmla="*/ 2 h 3"/>
                  <a:gd name="T16" fmla="*/ 13 w 13"/>
                  <a:gd name="T17" fmla="*/ 2 h 3"/>
                  <a:gd name="T18" fmla="*/ 12 w 13"/>
                  <a:gd name="T19" fmla="*/ 1 h 3"/>
                  <a:gd name="T20" fmla="*/ 12 w 13"/>
                  <a:gd name="T21" fmla="*/ 1 h 3"/>
                  <a:gd name="T22" fmla="*/ 12 w 13"/>
                  <a:gd name="T23" fmla="*/ 1 h 3"/>
                  <a:gd name="T24" fmla="*/ 12 w 13"/>
                  <a:gd name="T25" fmla="*/ 1 h 3"/>
                  <a:gd name="T26" fmla="*/ 12 w 13"/>
                  <a:gd name="T27" fmla="*/ 0 h 3"/>
                  <a:gd name="T28" fmla="*/ 12 w 13"/>
                  <a:gd name="T29" fmla="*/ 0 h 3"/>
                  <a:gd name="T30" fmla="*/ 11 w 13"/>
                  <a:gd name="T31" fmla="*/ 0 h 3"/>
                  <a:gd name="T32" fmla="*/ 11 w 13"/>
                  <a:gd name="T33" fmla="*/ 0 h 3"/>
                  <a:gd name="T34" fmla="*/ 2 w 13"/>
                  <a:gd name="T35" fmla="*/ 0 h 3"/>
                  <a:gd name="T36" fmla="*/ 1 w 13"/>
                  <a:gd name="T37" fmla="*/ 0 h 3"/>
                  <a:gd name="T38" fmla="*/ 1 w 13"/>
                  <a:gd name="T39" fmla="*/ 0 h 3"/>
                  <a:gd name="T40" fmla="*/ 1 w 13"/>
                  <a:gd name="T41" fmla="*/ 0 h 3"/>
                  <a:gd name="T42" fmla="*/ 1 w 13"/>
                  <a:gd name="T43" fmla="*/ 1 h 3"/>
                  <a:gd name="T44" fmla="*/ 1 w 13"/>
                  <a:gd name="T45" fmla="*/ 1 h 3"/>
                  <a:gd name="T46" fmla="*/ 1 w 13"/>
                  <a:gd name="T47" fmla="*/ 1 h 3"/>
                  <a:gd name="T48" fmla="*/ 0 w 13"/>
                  <a:gd name="T49" fmla="*/ 1 h 3"/>
                  <a:gd name="T50" fmla="*/ 0 w 13"/>
                  <a:gd name="T51" fmla="*/ 2 h 3"/>
                  <a:gd name="T52" fmla="*/ 1 w 13"/>
                  <a:gd name="T53" fmla="*/ 2 h 3"/>
                  <a:gd name="T54" fmla="*/ 1 w 13"/>
                  <a:gd name="T55" fmla="*/ 2 h 3"/>
                  <a:gd name="T56" fmla="*/ 1 w 13"/>
                  <a:gd name="T57" fmla="*/ 3 h 3"/>
                  <a:gd name="T58" fmla="*/ 1 w 13"/>
                  <a:gd name="T59" fmla="*/ 3 h 3"/>
                  <a:gd name="T60" fmla="*/ 1 w 13"/>
                  <a:gd name="T61" fmla="*/ 3 h 3"/>
                  <a:gd name="T62" fmla="*/ 1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2"/>
                    </a:lnTo>
                    <a:lnTo>
                      <a:pt x="13" y="1"/>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09" name="Freeform 245"/>
              <p:cNvSpPr>
                <a:spLocks/>
              </p:cNvSpPr>
              <p:nvPr/>
            </p:nvSpPr>
            <p:spPr bwMode="auto">
              <a:xfrm>
                <a:off x="3957" y="2311"/>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1 w 12"/>
                  <a:gd name="T25" fmla="*/ 1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10" name="Freeform 246"/>
              <p:cNvSpPr>
                <a:spLocks/>
              </p:cNvSpPr>
              <p:nvPr/>
            </p:nvSpPr>
            <p:spPr bwMode="auto">
              <a:xfrm>
                <a:off x="3972" y="2311"/>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11" name="Freeform 247"/>
              <p:cNvSpPr>
                <a:spLocks/>
              </p:cNvSpPr>
              <p:nvPr/>
            </p:nvSpPr>
            <p:spPr bwMode="auto">
              <a:xfrm>
                <a:off x="3987" y="2311"/>
                <a:ext cx="12" cy="3"/>
              </a:xfrm>
              <a:custGeom>
                <a:avLst/>
                <a:gdLst>
                  <a:gd name="T0" fmla="*/ 11 w 12"/>
                  <a:gd name="T1" fmla="*/ 3 h 3"/>
                  <a:gd name="T2" fmla="*/ 11 w 12"/>
                  <a:gd name="T3" fmla="*/ 3 h 3"/>
                  <a:gd name="T4" fmla="*/ 12 w 12"/>
                  <a:gd name="T5" fmla="*/ 3 h 3"/>
                  <a:gd name="T6" fmla="*/ 12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2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1 h 3"/>
                  <a:gd name="T44" fmla="*/ 1 w 12"/>
                  <a:gd name="T45" fmla="*/ 1 h 3"/>
                  <a:gd name="T46" fmla="*/ 0 w 12"/>
                  <a:gd name="T47" fmla="*/ 1 h 3"/>
                  <a:gd name="T48" fmla="*/ 0 w 12"/>
                  <a:gd name="T49" fmla="*/ 1 h 3"/>
                  <a:gd name="T50" fmla="*/ 0 w 12"/>
                  <a:gd name="T51" fmla="*/ 2 h 3"/>
                  <a:gd name="T52" fmla="*/ 0 w 12"/>
                  <a:gd name="T53" fmla="*/ 2 h 3"/>
                  <a:gd name="T54" fmla="*/ 1 w 12"/>
                  <a:gd name="T55" fmla="*/ 2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12" name="Freeform 248"/>
              <p:cNvSpPr>
                <a:spLocks/>
              </p:cNvSpPr>
              <p:nvPr/>
            </p:nvSpPr>
            <p:spPr bwMode="auto">
              <a:xfrm>
                <a:off x="4003" y="2311"/>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1 w 12"/>
                  <a:gd name="T25" fmla="*/ 1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13" name="Freeform 249"/>
              <p:cNvSpPr>
                <a:spLocks/>
              </p:cNvSpPr>
              <p:nvPr/>
            </p:nvSpPr>
            <p:spPr bwMode="auto">
              <a:xfrm>
                <a:off x="4018" y="2311"/>
                <a:ext cx="12" cy="3"/>
              </a:xfrm>
              <a:custGeom>
                <a:avLst/>
                <a:gdLst>
                  <a:gd name="T0" fmla="*/ 11 w 12"/>
                  <a:gd name="T1" fmla="*/ 3 h 3"/>
                  <a:gd name="T2" fmla="*/ 11 w 12"/>
                  <a:gd name="T3" fmla="*/ 3 h 3"/>
                  <a:gd name="T4" fmla="*/ 11 w 12"/>
                  <a:gd name="T5" fmla="*/ 3 h 3"/>
                  <a:gd name="T6" fmla="*/ 11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2" y="3"/>
                    </a:lnTo>
                    <a:lnTo>
                      <a:pt x="12" y="2"/>
                    </a:lnTo>
                    <a:lnTo>
                      <a:pt x="12" y="1"/>
                    </a:lnTo>
                    <a:lnTo>
                      <a:pt x="12" y="0"/>
                    </a:lnTo>
                    <a:lnTo>
                      <a:pt x="11" y="0"/>
                    </a:lnTo>
                    <a:lnTo>
                      <a:pt x="1"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14" name="Freeform 250"/>
              <p:cNvSpPr>
                <a:spLocks/>
              </p:cNvSpPr>
              <p:nvPr/>
            </p:nvSpPr>
            <p:spPr bwMode="auto">
              <a:xfrm>
                <a:off x="4033" y="2311"/>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15" name="Freeform 251"/>
              <p:cNvSpPr>
                <a:spLocks/>
              </p:cNvSpPr>
              <p:nvPr/>
            </p:nvSpPr>
            <p:spPr bwMode="auto">
              <a:xfrm>
                <a:off x="4049" y="2311"/>
                <a:ext cx="12" cy="3"/>
              </a:xfrm>
              <a:custGeom>
                <a:avLst/>
                <a:gdLst>
                  <a:gd name="T0" fmla="*/ 10 w 12"/>
                  <a:gd name="T1" fmla="*/ 3 h 3"/>
                  <a:gd name="T2" fmla="*/ 10 w 12"/>
                  <a:gd name="T3" fmla="*/ 3 h 3"/>
                  <a:gd name="T4" fmla="*/ 11 w 12"/>
                  <a:gd name="T5" fmla="*/ 3 h 3"/>
                  <a:gd name="T6" fmla="*/ 11 w 12"/>
                  <a:gd name="T7" fmla="*/ 3 h 3"/>
                  <a:gd name="T8" fmla="*/ 11 w 12"/>
                  <a:gd name="T9" fmla="*/ 3 h 3"/>
                  <a:gd name="T10" fmla="*/ 11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1 w 12"/>
                  <a:gd name="T23" fmla="*/ 1 h 3"/>
                  <a:gd name="T24" fmla="*/ 11 w 12"/>
                  <a:gd name="T25" fmla="*/ 1 h 3"/>
                  <a:gd name="T26" fmla="*/ 11 w 12"/>
                  <a:gd name="T27" fmla="*/ 0 h 3"/>
                  <a:gd name="T28" fmla="*/ 11 w 12"/>
                  <a:gd name="T29" fmla="*/ 0 h 3"/>
                  <a:gd name="T30" fmla="*/ 10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16" name="Freeform 252"/>
              <p:cNvSpPr>
                <a:spLocks/>
              </p:cNvSpPr>
              <p:nvPr/>
            </p:nvSpPr>
            <p:spPr bwMode="auto">
              <a:xfrm>
                <a:off x="4064" y="2311"/>
                <a:ext cx="12" cy="3"/>
              </a:xfrm>
              <a:custGeom>
                <a:avLst/>
                <a:gdLst>
                  <a:gd name="T0" fmla="*/ 10 w 12"/>
                  <a:gd name="T1" fmla="*/ 3 h 3"/>
                  <a:gd name="T2" fmla="*/ 11 w 12"/>
                  <a:gd name="T3" fmla="*/ 3 h 3"/>
                  <a:gd name="T4" fmla="*/ 11 w 12"/>
                  <a:gd name="T5" fmla="*/ 3 h 3"/>
                  <a:gd name="T6" fmla="*/ 11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0"/>
                    </a:lnTo>
                    <a:lnTo>
                      <a:pt x="10"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17" name="Freeform 253"/>
              <p:cNvSpPr>
                <a:spLocks/>
              </p:cNvSpPr>
              <p:nvPr/>
            </p:nvSpPr>
            <p:spPr bwMode="auto">
              <a:xfrm>
                <a:off x="4083" y="2311"/>
                <a:ext cx="7" cy="3"/>
              </a:xfrm>
              <a:custGeom>
                <a:avLst/>
                <a:gdLst>
                  <a:gd name="T0" fmla="*/ 6 w 7"/>
                  <a:gd name="T1" fmla="*/ 3 h 3"/>
                  <a:gd name="T2" fmla="*/ 6 w 7"/>
                  <a:gd name="T3" fmla="*/ 3 h 3"/>
                  <a:gd name="T4" fmla="*/ 7 w 7"/>
                  <a:gd name="T5" fmla="*/ 3 h 3"/>
                  <a:gd name="T6" fmla="*/ 7 w 7"/>
                  <a:gd name="T7" fmla="*/ 3 h 3"/>
                  <a:gd name="T8" fmla="*/ 7 w 7"/>
                  <a:gd name="T9" fmla="*/ 3 h 3"/>
                  <a:gd name="T10" fmla="*/ 7 w 7"/>
                  <a:gd name="T11" fmla="*/ 2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7 w 7"/>
                  <a:gd name="T27" fmla="*/ 0 h 3"/>
                  <a:gd name="T28" fmla="*/ 7 w 7"/>
                  <a:gd name="T29" fmla="*/ 0 h 3"/>
                  <a:gd name="T30" fmla="*/ 6 w 7"/>
                  <a:gd name="T31" fmla="*/ 0 h 3"/>
                  <a:gd name="T32" fmla="*/ 6 w 7"/>
                  <a:gd name="T33" fmla="*/ 0 h 3"/>
                  <a:gd name="T34" fmla="*/ 2 w 7"/>
                  <a:gd name="T35" fmla="*/ 0 h 3"/>
                  <a:gd name="T36" fmla="*/ 1 w 7"/>
                  <a:gd name="T37" fmla="*/ 0 h 3"/>
                  <a:gd name="T38" fmla="*/ 1 w 7"/>
                  <a:gd name="T39" fmla="*/ 0 h 3"/>
                  <a:gd name="T40" fmla="*/ 1 w 7"/>
                  <a:gd name="T41" fmla="*/ 0 h 3"/>
                  <a:gd name="T42" fmla="*/ 1 w 7"/>
                  <a:gd name="T43" fmla="*/ 1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1 w 7"/>
                  <a:gd name="T57" fmla="*/ 3 h 3"/>
                  <a:gd name="T58" fmla="*/ 1 w 7"/>
                  <a:gd name="T59" fmla="*/ 3 h 3"/>
                  <a:gd name="T60" fmla="*/ 1 w 7"/>
                  <a:gd name="T61" fmla="*/ 3 h 3"/>
                  <a:gd name="T62" fmla="*/ 1 w 7"/>
                  <a:gd name="T63" fmla="*/ 3 h 3"/>
                  <a:gd name="T64" fmla="*/ 2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7" y="0"/>
                    </a:lnTo>
                    <a:lnTo>
                      <a:pt x="6" y="0"/>
                    </a:lnTo>
                    <a:lnTo>
                      <a:pt x="2" y="0"/>
                    </a:lnTo>
                    <a:lnTo>
                      <a:pt x="1" y="0"/>
                    </a:lnTo>
                    <a:lnTo>
                      <a:pt x="1" y="1"/>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18" name="Freeform 254"/>
              <p:cNvSpPr>
                <a:spLocks/>
              </p:cNvSpPr>
              <p:nvPr/>
            </p:nvSpPr>
            <p:spPr bwMode="auto">
              <a:xfrm>
                <a:off x="4094" y="2311"/>
                <a:ext cx="7" cy="3"/>
              </a:xfrm>
              <a:custGeom>
                <a:avLst/>
                <a:gdLst>
                  <a:gd name="T0" fmla="*/ 5 w 7"/>
                  <a:gd name="T1" fmla="*/ 3 h 3"/>
                  <a:gd name="T2" fmla="*/ 6 w 7"/>
                  <a:gd name="T3" fmla="*/ 3 h 3"/>
                  <a:gd name="T4" fmla="*/ 6 w 7"/>
                  <a:gd name="T5" fmla="*/ 3 h 3"/>
                  <a:gd name="T6" fmla="*/ 6 w 7"/>
                  <a:gd name="T7" fmla="*/ 3 h 3"/>
                  <a:gd name="T8" fmla="*/ 6 w 7"/>
                  <a:gd name="T9" fmla="*/ 3 h 3"/>
                  <a:gd name="T10" fmla="*/ 7 w 7"/>
                  <a:gd name="T11" fmla="*/ 2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6 w 7"/>
                  <a:gd name="T25" fmla="*/ 1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0 w 7"/>
                  <a:gd name="T39" fmla="*/ 0 h 3"/>
                  <a:gd name="T40" fmla="*/ 0 w 7"/>
                  <a:gd name="T41" fmla="*/ 0 h 3"/>
                  <a:gd name="T42" fmla="*/ 0 w 7"/>
                  <a:gd name="T43" fmla="*/ 1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0 w 7"/>
                  <a:gd name="T57" fmla="*/ 3 h 3"/>
                  <a:gd name="T58" fmla="*/ 0 w 7"/>
                  <a:gd name="T59" fmla="*/ 3 h 3"/>
                  <a:gd name="T60" fmla="*/ 0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7" y="2"/>
                    </a:lnTo>
                    <a:lnTo>
                      <a:pt x="7" y="1"/>
                    </a:lnTo>
                    <a:lnTo>
                      <a:pt x="6" y="1"/>
                    </a:lnTo>
                    <a:lnTo>
                      <a:pt x="6" y="0"/>
                    </a:lnTo>
                    <a:lnTo>
                      <a:pt x="5"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19" name="Freeform 255"/>
              <p:cNvSpPr>
                <a:spLocks/>
              </p:cNvSpPr>
              <p:nvPr/>
            </p:nvSpPr>
            <p:spPr bwMode="auto">
              <a:xfrm>
                <a:off x="3940" y="2317"/>
                <a:ext cx="13" cy="3"/>
              </a:xfrm>
              <a:custGeom>
                <a:avLst/>
                <a:gdLst>
                  <a:gd name="T0" fmla="*/ 11 w 13"/>
                  <a:gd name="T1" fmla="*/ 3 h 3"/>
                  <a:gd name="T2" fmla="*/ 11 w 13"/>
                  <a:gd name="T3" fmla="*/ 3 h 3"/>
                  <a:gd name="T4" fmla="*/ 12 w 13"/>
                  <a:gd name="T5" fmla="*/ 3 h 3"/>
                  <a:gd name="T6" fmla="*/ 12 w 13"/>
                  <a:gd name="T7" fmla="*/ 3 h 3"/>
                  <a:gd name="T8" fmla="*/ 12 w 13"/>
                  <a:gd name="T9" fmla="*/ 3 h 3"/>
                  <a:gd name="T10" fmla="*/ 12 w 13"/>
                  <a:gd name="T11" fmla="*/ 2 h 3"/>
                  <a:gd name="T12" fmla="*/ 13 w 13"/>
                  <a:gd name="T13" fmla="*/ 2 h 3"/>
                  <a:gd name="T14" fmla="*/ 13 w 13"/>
                  <a:gd name="T15" fmla="*/ 2 h 3"/>
                  <a:gd name="T16" fmla="*/ 13 w 13"/>
                  <a:gd name="T17" fmla="*/ 2 h 3"/>
                  <a:gd name="T18" fmla="*/ 13 w 13"/>
                  <a:gd name="T19" fmla="*/ 1 h 3"/>
                  <a:gd name="T20" fmla="*/ 13 w 13"/>
                  <a:gd name="T21" fmla="*/ 1 h 3"/>
                  <a:gd name="T22" fmla="*/ 12 w 13"/>
                  <a:gd name="T23" fmla="*/ 1 h 3"/>
                  <a:gd name="T24" fmla="*/ 12 w 13"/>
                  <a:gd name="T25" fmla="*/ 1 h 3"/>
                  <a:gd name="T26" fmla="*/ 12 w 13"/>
                  <a:gd name="T27" fmla="*/ 0 h 3"/>
                  <a:gd name="T28" fmla="*/ 12 w 13"/>
                  <a:gd name="T29" fmla="*/ 0 h 3"/>
                  <a:gd name="T30" fmla="*/ 11 w 13"/>
                  <a:gd name="T31" fmla="*/ 0 h 3"/>
                  <a:gd name="T32" fmla="*/ 11 w 13"/>
                  <a:gd name="T33" fmla="*/ 0 h 3"/>
                  <a:gd name="T34" fmla="*/ 2 w 13"/>
                  <a:gd name="T35" fmla="*/ 0 h 3"/>
                  <a:gd name="T36" fmla="*/ 2 w 13"/>
                  <a:gd name="T37" fmla="*/ 0 h 3"/>
                  <a:gd name="T38" fmla="*/ 1 w 13"/>
                  <a:gd name="T39" fmla="*/ 0 h 3"/>
                  <a:gd name="T40" fmla="*/ 1 w 13"/>
                  <a:gd name="T41" fmla="*/ 0 h 3"/>
                  <a:gd name="T42" fmla="*/ 1 w 13"/>
                  <a:gd name="T43" fmla="*/ 1 h 3"/>
                  <a:gd name="T44" fmla="*/ 1 w 13"/>
                  <a:gd name="T45" fmla="*/ 1 h 3"/>
                  <a:gd name="T46" fmla="*/ 1 w 13"/>
                  <a:gd name="T47" fmla="*/ 1 h 3"/>
                  <a:gd name="T48" fmla="*/ 1 w 13"/>
                  <a:gd name="T49" fmla="*/ 1 h 3"/>
                  <a:gd name="T50" fmla="*/ 1 w 13"/>
                  <a:gd name="T51" fmla="*/ 2 h 3"/>
                  <a:gd name="T52" fmla="*/ 1 w 13"/>
                  <a:gd name="T53" fmla="*/ 2 h 3"/>
                  <a:gd name="T54" fmla="*/ 1 w 13"/>
                  <a:gd name="T55" fmla="*/ 2 h 3"/>
                  <a:gd name="T56" fmla="*/ 1 w 13"/>
                  <a:gd name="T57" fmla="*/ 3 h 3"/>
                  <a:gd name="T58" fmla="*/ 1 w 13"/>
                  <a:gd name="T59" fmla="*/ 3 h 3"/>
                  <a:gd name="T60" fmla="*/ 1 w 13"/>
                  <a:gd name="T61" fmla="*/ 3 h 3"/>
                  <a:gd name="T62" fmla="*/ 2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2"/>
                    </a:lnTo>
                    <a:lnTo>
                      <a:pt x="13" y="1"/>
                    </a:lnTo>
                    <a:lnTo>
                      <a:pt x="12" y="1"/>
                    </a:lnTo>
                    <a:lnTo>
                      <a:pt x="12" y="0"/>
                    </a:lnTo>
                    <a:lnTo>
                      <a:pt x="11" y="0"/>
                    </a:lnTo>
                    <a:lnTo>
                      <a:pt x="2" y="0"/>
                    </a:lnTo>
                    <a:lnTo>
                      <a:pt x="1" y="0"/>
                    </a:lnTo>
                    <a:lnTo>
                      <a:pt x="1"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20" name="Freeform 256"/>
              <p:cNvSpPr>
                <a:spLocks/>
              </p:cNvSpPr>
              <p:nvPr/>
            </p:nvSpPr>
            <p:spPr bwMode="auto">
              <a:xfrm>
                <a:off x="3956" y="2317"/>
                <a:ext cx="12" cy="3"/>
              </a:xfrm>
              <a:custGeom>
                <a:avLst/>
                <a:gdLst>
                  <a:gd name="T0" fmla="*/ 11 w 12"/>
                  <a:gd name="T1" fmla="*/ 3 h 3"/>
                  <a:gd name="T2" fmla="*/ 11 w 12"/>
                  <a:gd name="T3" fmla="*/ 3 h 3"/>
                  <a:gd name="T4" fmla="*/ 11 w 12"/>
                  <a:gd name="T5" fmla="*/ 3 h 3"/>
                  <a:gd name="T6" fmla="*/ 11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2" y="3"/>
                    </a:lnTo>
                    <a:lnTo>
                      <a:pt x="12" y="2"/>
                    </a:lnTo>
                    <a:lnTo>
                      <a:pt x="12" y="1"/>
                    </a:lnTo>
                    <a:lnTo>
                      <a:pt x="12" y="0"/>
                    </a:lnTo>
                    <a:lnTo>
                      <a:pt x="11"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21" name="Freeform 257"/>
              <p:cNvSpPr>
                <a:spLocks/>
              </p:cNvSpPr>
              <p:nvPr/>
            </p:nvSpPr>
            <p:spPr bwMode="auto">
              <a:xfrm>
                <a:off x="3971" y="2317"/>
                <a:ext cx="12" cy="3"/>
              </a:xfrm>
              <a:custGeom>
                <a:avLst/>
                <a:gdLst>
                  <a:gd name="T0" fmla="*/ 11 w 12"/>
                  <a:gd name="T1" fmla="*/ 3 h 3"/>
                  <a:gd name="T2" fmla="*/ 11 w 12"/>
                  <a:gd name="T3" fmla="*/ 3 h 3"/>
                  <a:gd name="T4" fmla="*/ 12 w 12"/>
                  <a:gd name="T5" fmla="*/ 3 h 3"/>
                  <a:gd name="T6" fmla="*/ 12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2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22" name="Freeform 258"/>
              <p:cNvSpPr>
                <a:spLocks/>
              </p:cNvSpPr>
              <p:nvPr/>
            </p:nvSpPr>
            <p:spPr bwMode="auto">
              <a:xfrm>
                <a:off x="3987" y="2317"/>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1 w 12"/>
                  <a:gd name="T25" fmla="*/ 1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23" name="Freeform 259"/>
              <p:cNvSpPr>
                <a:spLocks/>
              </p:cNvSpPr>
              <p:nvPr/>
            </p:nvSpPr>
            <p:spPr bwMode="auto">
              <a:xfrm>
                <a:off x="4002" y="2317"/>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24" name="Freeform 260"/>
              <p:cNvSpPr>
                <a:spLocks/>
              </p:cNvSpPr>
              <p:nvPr/>
            </p:nvSpPr>
            <p:spPr bwMode="auto">
              <a:xfrm>
                <a:off x="4017" y="2317"/>
                <a:ext cx="13" cy="3"/>
              </a:xfrm>
              <a:custGeom>
                <a:avLst/>
                <a:gdLst>
                  <a:gd name="T0" fmla="*/ 11 w 13"/>
                  <a:gd name="T1" fmla="*/ 3 h 3"/>
                  <a:gd name="T2" fmla="*/ 11 w 13"/>
                  <a:gd name="T3" fmla="*/ 3 h 3"/>
                  <a:gd name="T4" fmla="*/ 12 w 13"/>
                  <a:gd name="T5" fmla="*/ 3 h 3"/>
                  <a:gd name="T6" fmla="*/ 12 w 13"/>
                  <a:gd name="T7" fmla="*/ 3 h 3"/>
                  <a:gd name="T8" fmla="*/ 12 w 13"/>
                  <a:gd name="T9" fmla="*/ 3 h 3"/>
                  <a:gd name="T10" fmla="*/ 12 w 13"/>
                  <a:gd name="T11" fmla="*/ 2 h 3"/>
                  <a:gd name="T12" fmla="*/ 13 w 13"/>
                  <a:gd name="T13" fmla="*/ 2 h 3"/>
                  <a:gd name="T14" fmla="*/ 13 w 13"/>
                  <a:gd name="T15" fmla="*/ 2 h 3"/>
                  <a:gd name="T16" fmla="*/ 13 w 13"/>
                  <a:gd name="T17" fmla="*/ 2 h 3"/>
                  <a:gd name="T18" fmla="*/ 13 w 13"/>
                  <a:gd name="T19" fmla="*/ 1 h 3"/>
                  <a:gd name="T20" fmla="*/ 13 w 13"/>
                  <a:gd name="T21" fmla="*/ 1 h 3"/>
                  <a:gd name="T22" fmla="*/ 12 w 13"/>
                  <a:gd name="T23" fmla="*/ 1 h 3"/>
                  <a:gd name="T24" fmla="*/ 12 w 13"/>
                  <a:gd name="T25" fmla="*/ 1 h 3"/>
                  <a:gd name="T26" fmla="*/ 12 w 13"/>
                  <a:gd name="T27" fmla="*/ 0 h 3"/>
                  <a:gd name="T28" fmla="*/ 12 w 13"/>
                  <a:gd name="T29" fmla="*/ 0 h 3"/>
                  <a:gd name="T30" fmla="*/ 11 w 13"/>
                  <a:gd name="T31" fmla="*/ 0 h 3"/>
                  <a:gd name="T32" fmla="*/ 11 w 13"/>
                  <a:gd name="T33" fmla="*/ 0 h 3"/>
                  <a:gd name="T34" fmla="*/ 2 w 13"/>
                  <a:gd name="T35" fmla="*/ 0 h 3"/>
                  <a:gd name="T36" fmla="*/ 2 w 13"/>
                  <a:gd name="T37" fmla="*/ 0 h 3"/>
                  <a:gd name="T38" fmla="*/ 1 w 13"/>
                  <a:gd name="T39" fmla="*/ 0 h 3"/>
                  <a:gd name="T40" fmla="*/ 1 w 13"/>
                  <a:gd name="T41" fmla="*/ 0 h 3"/>
                  <a:gd name="T42" fmla="*/ 1 w 13"/>
                  <a:gd name="T43" fmla="*/ 1 h 3"/>
                  <a:gd name="T44" fmla="*/ 1 w 13"/>
                  <a:gd name="T45" fmla="*/ 1 h 3"/>
                  <a:gd name="T46" fmla="*/ 1 w 13"/>
                  <a:gd name="T47" fmla="*/ 1 h 3"/>
                  <a:gd name="T48" fmla="*/ 0 w 13"/>
                  <a:gd name="T49" fmla="*/ 1 h 3"/>
                  <a:gd name="T50" fmla="*/ 0 w 13"/>
                  <a:gd name="T51" fmla="*/ 2 h 3"/>
                  <a:gd name="T52" fmla="*/ 1 w 13"/>
                  <a:gd name="T53" fmla="*/ 2 h 3"/>
                  <a:gd name="T54" fmla="*/ 1 w 13"/>
                  <a:gd name="T55" fmla="*/ 2 h 3"/>
                  <a:gd name="T56" fmla="*/ 1 w 13"/>
                  <a:gd name="T57" fmla="*/ 3 h 3"/>
                  <a:gd name="T58" fmla="*/ 1 w 13"/>
                  <a:gd name="T59" fmla="*/ 3 h 3"/>
                  <a:gd name="T60" fmla="*/ 1 w 13"/>
                  <a:gd name="T61" fmla="*/ 3 h 3"/>
                  <a:gd name="T62" fmla="*/ 2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2"/>
                    </a:lnTo>
                    <a:lnTo>
                      <a:pt x="13" y="1"/>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25" name="Freeform 261"/>
              <p:cNvSpPr>
                <a:spLocks/>
              </p:cNvSpPr>
              <p:nvPr/>
            </p:nvSpPr>
            <p:spPr bwMode="auto">
              <a:xfrm>
                <a:off x="4033" y="2317"/>
                <a:ext cx="12" cy="3"/>
              </a:xfrm>
              <a:custGeom>
                <a:avLst/>
                <a:gdLst>
                  <a:gd name="T0" fmla="*/ 11 w 12"/>
                  <a:gd name="T1" fmla="*/ 3 h 3"/>
                  <a:gd name="T2" fmla="*/ 11 w 12"/>
                  <a:gd name="T3" fmla="*/ 3 h 3"/>
                  <a:gd name="T4" fmla="*/ 11 w 12"/>
                  <a:gd name="T5" fmla="*/ 3 h 3"/>
                  <a:gd name="T6" fmla="*/ 11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2" y="3"/>
                    </a:lnTo>
                    <a:lnTo>
                      <a:pt x="12" y="2"/>
                    </a:lnTo>
                    <a:lnTo>
                      <a:pt x="12" y="1"/>
                    </a:lnTo>
                    <a:lnTo>
                      <a:pt x="11"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26" name="Freeform 262"/>
              <p:cNvSpPr>
                <a:spLocks/>
              </p:cNvSpPr>
              <p:nvPr/>
            </p:nvSpPr>
            <p:spPr bwMode="auto">
              <a:xfrm>
                <a:off x="4048" y="2317"/>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27" name="Freeform 263"/>
              <p:cNvSpPr>
                <a:spLocks/>
              </p:cNvSpPr>
              <p:nvPr/>
            </p:nvSpPr>
            <p:spPr bwMode="auto">
              <a:xfrm>
                <a:off x="4064" y="2317"/>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1 w 12"/>
                  <a:gd name="T25" fmla="*/ 1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28" name="Freeform 264"/>
              <p:cNvSpPr>
                <a:spLocks/>
              </p:cNvSpPr>
              <p:nvPr/>
            </p:nvSpPr>
            <p:spPr bwMode="auto">
              <a:xfrm>
                <a:off x="4084" y="2317"/>
                <a:ext cx="7" cy="3"/>
              </a:xfrm>
              <a:custGeom>
                <a:avLst/>
                <a:gdLst>
                  <a:gd name="T0" fmla="*/ 6 w 7"/>
                  <a:gd name="T1" fmla="*/ 3 h 3"/>
                  <a:gd name="T2" fmla="*/ 6 w 7"/>
                  <a:gd name="T3" fmla="*/ 3 h 3"/>
                  <a:gd name="T4" fmla="*/ 6 w 7"/>
                  <a:gd name="T5" fmla="*/ 3 h 3"/>
                  <a:gd name="T6" fmla="*/ 7 w 7"/>
                  <a:gd name="T7" fmla="*/ 3 h 3"/>
                  <a:gd name="T8" fmla="*/ 7 w 7"/>
                  <a:gd name="T9" fmla="*/ 3 h 3"/>
                  <a:gd name="T10" fmla="*/ 7 w 7"/>
                  <a:gd name="T11" fmla="*/ 2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7 w 7"/>
                  <a:gd name="T27" fmla="*/ 0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1 w 7"/>
                  <a:gd name="T41" fmla="*/ 0 h 3"/>
                  <a:gd name="T42" fmla="*/ 0 w 7"/>
                  <a:gd name="T43" fmla="*/ 1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0 w 7"/>
                  <a:gd name="T57" fmla="*/ 3 h 3"/>
                  <a:gd name="T58" fmla="*/ 1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6" y="3"/>
                    </a:lnTo>
                    <a:lnTo>
                      <a:pt x="7" y="3"/>
                    </a:lnTo>
                    <a:lnTo>
                      <a:pt x="7" y="2"/>
                    </a:lnTo>
                    <a:lnTo>
                      <a:pt x="7" y="1"/>
                    </a:lnTo>
                    <a:lnTo>
                      <a:pt x="7" y="0"/>
                    </a:lnTo>
                    <a:lnTo>
                      <a:pt x="6" y="0"/>
                    </a:lnTo>
                    <a:lnTo>
                      <a:pt x="1"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29" name="Freeform 265"/>
              <p:cNvSpPr>
                <a:spLocks/>
              </p:cNvSpPr>
              <p:nvPr/>
            </p:nvSpPr>
            <p:spPr bwMode="auto">
              <a:xfrm>
                <a:off x="4094" y="2317"/>
                <a:ext cx="8" cy="3"/>
              </a:xfrm>
              <a:custGeom>
                <a:avLst/>
                <a:gdLst>
                  <a:gd name="T0" fmla="*/ 6 w 8"/>
                  <a:gd name="T1" fmla="*/ 3 h 3"/>
                  <a:gd name="T2" fmla="*/ 6 w 8"/>
                  <a:gd name="T3" fmla="*/ 3 h 3"/>
                  <a:gd name="T4" fmla="*/ 7 w 8"/>
                  <a:gd name="T5" fmla="*/ 3 h 3"/>
                  <a:gd name="T6" fmla="*/ 7 w 8"/>
                  <a:gd name="T7" fmla="*/ 3 h 3"/>
                  <a:gd name="T8" fmla="*/ 7 w 8"/>
                  <a:gd name="T9" fmla="*/ 3 h 3"/>
                  <a:gd name="T10" fmla="*/ 7 w 8"/>
                  <a:gd name="T11" fmla="*/ 2 h 3"/>
                  <a:gd name="T12" fmla="*/ 8 w 8"/>
                  <a:gd name="T13" fmla="*/ 2 h 3"/>
                  <a:gd name="T14" fmla="*/ 8 w 8"/>
                  <a:gd name="T15" fmla="*/ 2 h 3"/>
                  <a:gd name="T16" fmla="*/ 8 w 8"/>
                  <a:gd name="T17" fmla="*/ 2 h 3"/>
                  <a:gd name="T18" fmla="*/ 8 w 8"/>
                  <a:gd name="T19" fmla="*/ 1 h 3"/>
                  <a:gd name="T20" fmla="*/ 8 w 8"/>
                  <a:gd name="T21" fmla="*/ 1 h 3"/>
                  <a:gd name="T22" fmla="*/ 7 w 8"/>
                  <a:gd name="T23" fmla="*/ 1 h 3"/>
                  <a:gd name="T24" fmla="*/ 7 w 8"/>
                  <a:gd name="T25" fmla="*/ 1 h 3"/>
                  <a:gd name="T26" fmla="*/ 7 w 8"/>
                  <a:gd name="T27" fmla="*/ 0 h 3"/>
                  <a:gd name="T28" fmla="*/ 7 w 8"/>
                  <a:gd name="T29" fmla="*/ 0 h 3"/>
                  <a:gd name="T30" fmla="*/ 6 w 8"/>
                  <a:gd name="T31" fmla="*/ 0 h 3"/>
                  <a:gd name="T32" fmla="*/ 6 w 8"/>
                  <a:gd name="T33" fmla="*/ 0 h 3"/>
                  <a:gd name="T34" fmla="*/ 2 w 8"/>
                  <a:gd name="T35" fmla="*/ 0 h 3"/>
                  <a:gd name="T36" fmla="*/ 1 w 8"/>
                  <a:gd name="T37" fmla="*/ 0 h 3"/>
                  <a:gd name="T38" fmla="*/ 1 w 8"/>
                  <a:gd name="T39" fmla="*/ 0 h 3"/>
                  <a:gd name="T40" fmla="*/ 1 w 8"/>
                  <a:gd name="T41" fmla="*/ 0 h 3"/>
                  <a:gd name="T42" fmla="*/ 1 w 8"/>
                  <a:gd name="T43" fmla="*/ 1 h 3"/>
                  <a:gd name="T44" fmla="*/ 1 w 8"/>
                  <a:gd name="T45" fmla="*/ 1 h 3"/>
                  <a:gd name="T46" fmla="*/ 1 w 8"/>
                  <a:gd name="T47" fmla="*/ 1 h 3"/>
                  <a:gd name="T48" fmla="*/ 0 w 8"/>
                  <a:gd name="T49" fmla="*/ 1 h 3"/>
                  <a:gd name="T50" fmla="*/ 0 w 8"/>
                  <a:gd name="T51" fmla="*/ 2 h 3"/>
                  <a:gd name="T52" fmla="*/ 1 w 8"/>
                  <a:gd name="T53" fmla="*/ 2 h 3"/>
                  <a:gd name="T54" fmla="*/ 1 w 8"/>
                  <a:gd name="T55" fmla="*/ 2 h 3"/>
                  <a:gd name="T56" fmla="*/ 1 w 8"/>
                  <a:gd name="T57" fmla="*/ 3 h 3"/>
                  <a:gd name="T58" fmla="*/ 1 w 8"/>
                  <a:gd name="T59" fmla="*/ 3 h 3"/>
                  <a:gd name="T60" fmla="*/ 1 w 8"/>
                  <a:gd name="T61" fmla="*/ 3 h 3"/>
                  <a:gd name="T62" fmla="*/ 1 w 8"/>
                  <a:gd name="T63" fmla="*/ 3 h 3"/>
                  <a:gd name="T64" fmla="*/ 2 w 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3"/>
                  <a:gd name="T101" fmla="*/ 8 w 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3">
                    <a:moveTo>
                      <a:pt x="2" y="3"/>
                    </a:moveTo>
                    <a:lnTo>
                      <a:pt x="6" y="3"/>
                    </a:lnTo>
                    <a:lnTo>
                      <a:pt x="7" y="3"/>
                    </a:lnTo>
                    <a:lnTo>
                      <a:pt x="7" y="2"/>
                    </a:lnTo>
                    <a:lnTo>
                      <a:pt x="8" y="2"/>
                    </a:lnTo>
                    <a:lnTo>
                      <a:pt x="8" y="1"/>
                    </a:lnTo>
                    <a:lnTo>
                      <a:pt x="7" y="1"/>
                    </a:lnTo>
                    <a:lnTo>
                      <a:pt x="7" y="0"/>
                    </a:lnTo>
                    <a:lnTo>
                      <a:pt x="6" y="0"/>
                    </a:lnTo>
                    <a:lnTo>
                      <a:pt x="2" y="0"/>
                    </a:lnTo>
                    <a:lnTo>
                      <a:pt x="1" y="0"/>
                    </a:lnTo>
                    <a:lnTo>
                      <a:pt x="1" y="1"/>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30" name="Freeform 266"/>
              <p:cNvSpPr>
                <a:spLocks/>
              </p:cNvSpPr>
              <p:nvPr/>
            </p:nvSpPr>
            <p:spPr bwMode="auto">
              <a:xfrm>
                <a:off x="3940" y="2323"/>
                <a:ext cx="12" cy="3"/>
              </a:xfrm>
              <a:custGeom>
                <a:avLst/>
                <a:gdLst>
                  <a:gd name="T0" fmla="*/ 11 w 12"/>
                  <a:gd name="T1" fmla="*/ 3 h 3"/>
                  <a:gd name="T2" fmla="*/ 11 w 12"/>
                  <a:gd name="T3" fmla="*/ 3 h 3"/>
                  <a:gd name="T4" fmla="*/ 11 w 12"/>
                  <a:gd name="T5" fmla="*/ 3 h 3"/>
                  <a:gd name="T6" fmla="*/ 11 w 12"/>
                  <a:gd name="T7" fmla="*/ 3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2 w 12"/>
                  <a:gd name="T25" fmla="*/ 0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2" y="2"/>
                    </a:lnTo>
                    <a:lnTo>
                      <a:pt x="12" y="1"/>
                    </a:lnTo>
                    <a:lnTo>
                      <a:pt x="12" y="0"/>
                    </a:lnTo>
                    <a:lnTo>
                      <a:pt x="11"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31" name="Freeform 267"/>
              <p:cNvSpPr>
                <a:spLocks/>
              </p:cNvSpPr>
              <p:nvPr/>
            </p:nvSpPr>
            <p:spPr bwMode="auto">
              <a:xfrm>
                <a:off x="3955" y="2323"/>
                <a:ext cx="13" cy="3"/>
              </a:xfrm>
              <a:custGeom>
                <a:avLst/>
                <a:gdLst>
                  <a:gd name="T0" fmla="*/ 11 w 13"/>
                  <a:gd name="T1" fmla="*/ 3 h 3"/>
                  <a:gd name="T2" fmla="*/ 11 w 13"/>
                  <a:gd name="T3" fmla="*/ 3 h 3"/>
                  <a:gd name="T4" fmla="*/ 12 w 13"/>
                  <a:gd name="T5" fmla="*/ 3 h 3"/>
                  <a:gd name="T6" fmla="*/ 12 w 13"/>
                  <a:gd name="T7" fmla="*/ 3 h 3"/>
                  <a:gd name="T8" fmla="*/ 12 w 13"/>
                  <a:gd name="T9" fmla="*/ 2 h 3"/>
                  <a:gd name="T10" fmla="*/ 12 w 13"/>
                  <a:gd name="T11" fmla="*/ 2 h 3"/>
                  <a:gd name="T12" fmla="*/ 12 w 13"/>
                  <a:gd name="T13" fmla="*/ 2 h 3"/>
                  <a:gd name="T14" fmla="*/ 12 w 13"/>
                  <a:gd name="T15" fmla="*/ 2 h 3"/>
                  <a:gd name="T16" fmla="*/ 13 w 13"/>
                  <a:gd name="T17" fmla="*/ 1 h 3"/>
                  <a:gd name="T18" fmla="*/ 12 w 13"/>
                  <a:gd name="T19" fmla="*/ 1 h 3"/>
                  <a:gd name="T20" fmla="*/ 12 w 13"/>
                  <a:gd name="T21" fmla="*/ 1 h 3"/>
                  <a:gd name="T22" fmla="*/ 12 w 13"/>
                  <a:gd name="T23" fmla="*/ 1 h 3"/>
                  <a:gd name="T24" fmla="*/ 12 w 13"/>
                  <a:gd name="T25" fmla="*/ 0 h 3"/>
                  <a:gd name="T26" fmla="*/ 12 w 13"/>
                  <a:gd name="T27" fmla="*/ 0 h 3"/>
                  <a:gd name="T28" fmla="*/ 12 w 13"/>
                  <a:gd name="T29" fmla="*/ 0 h 3"/>
                  <a:gd name="T30" fmla="*/ 11 w 13"/>
                  <a:gd name="T31" fmla="*/ 0 h 3"/>
                  <a:gd name="T32" fmla="*/ 11 w 13"/>
                  <a:gd name="T33" fmla="*/ 0 h 3"/>
                  <a:gd name="T34" fmla="*/ 2 w 13"/>
                  <a:gd name="T35" fmla="*/ 0 h 3"/>
                  <a:gd name="T36" fmla="*/ 1 w 13"/>
                  <a:gd name="T37" fmla="*/ 0 h 3"/>
                  <a:gd name="T38" fmla="*/ 1 w 13"/>
                  <a:gd name="T39" fmla="*/ 0 h 3"/>
                  <a:gd name="T40" fmla="*/ 1 w 13"/>
                  <a:gd name="T41" fmla="*/ 0 h 3"/>
                  <a:gd name="T42" fmla="*/ 1 w 13"/>
                  <a:gd name="T43" fmla="*/ 0 h 3"/>
                  <a:gd name="T44" fmla="*/ 1 w 13"/>
                  <a:gd name="T45" fmla="*/ 1 h 3"/>
                  <a:gd name="T46" fmla="*/ 0 w 13"/>
                  <a:gd name="T47" fmla="*/ 1 h 3"/>
                  <a:gd name="T48" fmla="*/ 0 w 13"/>
                  <a:gd name="T49" fmla="*/ 1 h 3"/>
                  <a:gd name="T50" fmla="*/ 0 w 13"/>
                  <a:gd name="T51" fmla="*/ 2 h 3"/>
                  <a:gd name="T52" fmla="*/ 0 w 13"/>
                  <a:gd name="T53" fmla="*/ 2 h 3"/>
                  <a:gd name="T54" fmla="*/ 1 w 13"/>
                  <a:gd name="T55" fmla="*/ 2 h 3"/>
                  <a:gd name="T56" fmla="*/ 1 w 13"/>
                  <a:gd name="T57" fmla="*/ 2 h 3"/>
                  <a:gd name="T58" fmla="*/ 1 w 13"/>
                  <a:gd name="T59" fmla="*/ 3 h 3"/>
                  <a:gd name="T60" fmla="*/ 1 w 13"/>
                  <a:gd name="T61" fmla="*/ 3 h 3"/>
                  <a:gd name="T62" fmla="*/ 1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2"/>
                    </a:lnTo>
                    <a:lnTo>
                      <a:pt x="13" y="1"/>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32" name="Freeform 268"/>
              <p:cNvSpPr>
                <a:spLocks/>
              </p:cNvSpPr>
              <p:nvPr/>
            </p:nvSpPr>
            <p:spPr bwMode="auto">
              <a:xfrm>
                <a:off x="3972" y="2323"/>
                <a:ext cx="40" cy="3"/>
              </a:xfrm>
              <a:custGeom>
                <a:avLst/>
                <a:gdLst>
                  <a:gd name="T0" fmla="*/ 2 w 40"/>
                  <a:gd name="T1" fmla="*/ 0 h 3"/>
                  <a:gd name="T2" fmla="*/ 2 w 40"/>
                  <a:gd name="T3" fmla="*/ 0 h 3"/>
                  <a:gd name="T4" fmla="*/ 1 w 40"/>
                  <a:gd name="T5" fmla="*/ 0 h 3"/>
                  <a:gd name="T6" fmla="*/ 1 w 40"/>
                  <a:gd name="T7" fmla="*/ 0 h 3"/>
                  <a:gd name="T8" fmla="*/ 1 w 40"/>
                  <a:gd name="T9" fmla="*/ 0 h 3"/>
                  <a:gd name="T10" fmla="*/ 1 w 40"/>
                  <a:gd name="T11" fmla="*/ 1 h 3"/>
                  <a:gd name="T12" fmla="*/ 0 w 40"/>
                  <a:gd name="T13" fmla="*/ 1 h 3"/>
                  <a:gd name="T14" fmla="*/ 0 w 40"/>
                  <a:gd name="T15" fmla="*/ 1 h 3"/>
                  <a:gd name="T16" fmla="*/ 0 w 40"/>
                  <a:gd name="T17" fmla="*/ 1 h 3"/>
                  <a:gd name="T18" fmla="*/ 0 w 40"/>
                  <a:gd name="T19" fmla="*/ 2 h 3"/>
                  <a:gd name="T20" fmla="*/ 0 w 40"/>
                  <a:gd name="T21" fmla="*/ 2 h 3"/>
                  <a:gd name="T22" fmla="*/ 1 w 40"/>
                  <a:gd name="T23" fmla="*/ 2 h 3"/>
                  <a:gd name="T24" fmla="*/ 1 w 40"/>
                  <a:gd name="T25" fmla="*/ 2 h 3"/>
                  <a:gd name="T26" fmla="*/ 1 w 40"/>
                  <a:gd name="T27" fmla="*/ 3 h 3"/>
                  <a:gd name="T28" fmla="*/ 1 w 40"/>
                  <a:gd name="T29" fmla="*/ 3 h 3"/>
                  <a:gd name="T30" fmla="*/ 2 w 40"/>
                  <a:gd name="T31" fmla="*/ 3 h 3"/>
                  <a:gd name="T32" fmla="*/ 2 w 40"/>
                  <a:gd name="T33" fmla="*/ 3 h 3"/>
                  <a:gd name="T34" fmla="*/ 39 w 40"/>
                  <a:gd name="T35" fmla="*/ 3 h 3"/>
                  <a:gd name="T36" fmla="*/ 39 w 40"/>
                  <a:gd name="T37" fmla="*/ 3 h 3"/>
                  <a:gd name="T38" fmla="*/ 40 w 40"/>
                  <a:gd name="T39" fmla="*/ 3 h 3"/>
                  <a:gd name="T40" fmla="*/ 40 w 40"/>
                  <a:gd name="T41" fmla="*/ 3 h 3"/>
                  <a:gd name="T42" fmla="*/ 40 w 40"/>
                  <a:gd name="T43" fmla="*/ 2 h 3"/>
                  <a:gd name="T44" fmla="*/ 40 w 40"/>
                  <a:gd name="T45" fmla="*/ 2 h 3"/>
                  <a:gd name="T46" fmla="*/ 40 w 40"/>
                  <a:gd name="T47" fmla="*/ 2 h 3"/>
                  <a:gd name="T48" fmla="*/ 40 w 40"/>
                  <a:gd name="T49" fmla="*/ 2 h 3"/>
                  <a:gd name="T50" fmla="*/ 40 w 40"/>
                  <a:gd name="T51" fmla="*/ 1 h 3"/>
                  <a:gd name="T52" fmla="*/ 40 w 40"/>
                  <a:gd name="T53" fmla="*/ 1 h 3"/>
                  <a:gd name="T54" fmla="*/ 40 w 40"/>
                  <a:gd name="T55" fmla="*/ 1 h 3"/>
                  <a:gd name="T56" fmla="*/ 40 w 40"/>
                  <a:gd name="T57" fmla="*/ 0 h 3"/>
                  <a:gd name="T58" fmla="*/ 40 w 40"/>
                  <a:gd name="T59" fmla="*/ 0 h 3"/>
                  <a:gd name="T60" fmla="*/ 40 w 40"/>
                  <a:gd name="T61" fmla="*/ 0 h 3"/>
                  <a:gd name="T62" fmla="*/ 39 w 40"/>
                  <a:gd name="T63" fmla="*/ 0 h 3"/>
                  <a:gd name="T64" fmla="*/ 39 w 40"/>
                  <a:gd name="T65" fmla="*/ 0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0"/>
                  <a:gd name="T100" fmla="*/ 0 h 3"/>
                  <a:gd name="T101" fmla="*/ 40 w 40"/>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0" h="3">
                    <a:moveTo>
                      <a:pt x="39" y="0"/>
                    </a:moveTo>
                    <a:lnTo>
                      <a:pt x="2" y="0"/>
                    </a:lnTo>
                    <a:lnTo>
                      <a:pt x="1" y="0"/>
                    </a:lnTo>
                    <a:lnTo>
                      <a:pt x="1" y="1"/>
                    </a:lnTo>
                    <a:lnTo>
                      <a:pt x="0" y="1"/>
                    </a:lnTo>
                    <a:lnTo>
                      <a:pt x="0" y="2"/>
                    </a:lnTo>
                    <a:lnTo>
                      <a:pt x="1" y="2"/>
                    </a:lnTo>
                    <a:lnTo>
                      <a:pt x="1" y="3"/>
                    </a:lnTo>
                    <a:lnTo>
                      <a:pt x="2" y="3"/>
                    </a:lnTo>
                    <a:lnTo>
                      <a:pt x="39" y="3"/>
                    </a:lnTo>
                    <a:lnTo>
                      <a:pt x="40" y="3"/>
                    </a:lnTo>
                    <a:lnTo>
                      <a:pt x="40" y="2"/>
                    </a:lnTo>
                    <a:lnTo>
                      <a:pt x="40" y="1"/>
                    </a:lnTo>
                    <a:lnTo>
                      <a:pt x="40" y="0"/>
                    </a:lnTo>
                    <a:lnTo>
                      <a:pt x="39" y="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33" name="Freeform 269"/>
              <p:cNvSpPr>
                <a:spLocks/>
              </p:cNvSpPr>
              <p:nvPr/>
            </p:nvSpPr>
            <p:spPr bwMode="auto">
              <a:xfrm>
                <a:off x="4017" y="2323"/>
                <a:ext cx="12" cy="3"/>
              </a:xfrm>
              <a:custGeom>
                <a:avLst/>
                <a:gdLst>
                  <a:gd name="T0" fmla="*/ 11 w 12"/>
                  <a:gd name="T1" fmla="*/ 3 h 3"/>
                  <a:gd name="T2" fmla="*/ 11 w 12"/>
                  <a:gd name="T3" fmla="*/ 3 h 3"/>
                  <a:gd name="T4" fmla="*/ 12 w 12"/>
                  <a:gd name="T5" fmla="*/ 3 h 3"/>
                  <a:gd name="T6" fmla="*/ 12 w 12"/>
                  <a:gd name="T7" fmla="*/ 3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2 w 12"/>
                  <a:gd name="T25" fmla="*/ 0 h 3"/>
                  <a:gd name="T26" fmla="*/ 12 w 12"/>
                  <a:gd name="T27" fmla="*/ 0 h 3"/>
                  <a:gd name="T28" fmla="*/ 12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1 w 12"/>
                  <a:gd name="T57" fmla="*/ 2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34" name="Freeform 270"/>
              <p:cNvSpPr>
                <a:spLocks/>
              </p:cNvSpPr>
              <p:nvPr/>
            </p:nvSpPr>
            <p:spPr bwMode="auto">
              <a:xfrm>
                <a:off x="4033" y="2323"/>
                <a:ext cx="12" cy="3"/>
              </a:xfrm>
              <a:custGeom>
                <a:avLst/>
                <a:gdLst>
                  <a:gd name="T0" fmla="*/ 10 w 12"/>
                  <a:gd name="T1" fmla="*/ 3 h 3"/>
                  <a:gd name="T2" fmla="*/ 11 w 12"/>
                  <a:gd name="T3" fmla="*/ 3 h 3"/>
                  <a:gd name="T4" fmla="*/ 11 w 12"/>
                  <a:gd name="T5" fmla="*/ 3 h 3"/>
                  <a:gd name="T6" fmla="*/ 11 w 12"/>
                  <a:gd name="T7" fmla="*/ 3 h 3"/>
                  <a:gd name="T8" fmla="*/ 11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35" name="Freeform 271"/>
              <p:cNvSpPr>
                <a:spLocks/>
              </p:cNvSpPr>
              <p:nvPr/>
            </p:nvSpPr>
            <p:spPr bwMode="auto">
              <a:xfrm>
                <a:off x="4048" y="2323"/>
                <a:ext cx="12" cy="3"/>
              </a:xfrm>
              <a:custGeom>
                <a:avLst/>
                <a:gdLst>
                  <a:gd name="T0" fmla="*/ 11 w 12"/>
                  <a:gd name="T1" fmla="*/ 3 h 3"/>
                  <a:gd name="T2" fmla="*/ 11 w 12"/>
                  <a:gd name="T3" fmla="*/ 3 h 3"/>
                  <a:gd name="T4" fmla="*/ 11 w 12"/>
                  <a:gd name="T5" fmla="*/ 3 h 3"/>
                  <a:gd name="T6" fmla="*/ 12 w 12"/>
                  <a:gd name="T7" fmla="*/ 3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1 w 12"/>
                  <a:gd name="T57" fmla="*/ 2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36" name="Freeform 272"/>
              <p:cNvSpPr>
                <a:spLocks/>
              </p:cNvSpPr>
              <p:nvPr/>
            </p:nvSpPr>
            <p:spPr bwMode="auto">
              <a:xfrm>
                <a:off x="4064" y="2323"/>
                <a:ext cx="12" cy="3"/>
              </a:xfrm>
              <a:custGeom>
                <a:avLst/>
                <a:gdLst>
                  <a:gd name="T0" fmla="*/ 10 w 12"/>
                  <a:gd name="T1" fmla="*/ 3 h 3"/>
                  <a:gd name="T2" fmla="*/ 11 w 12"/>
                  <a:gd name="T3" fmla="*/ 3 h 3"/>
                  <a:gd name="T4" fmla="*/ 11 w 12"/>
                  <a:gd name="T5" fmla="*/ 3 h 3"/>
                  <a:gd name="T6" fmla="*/ 11 w 12"/>
                  <a:gd name="T7" fmla="*/ 3 h 3"/>
                  <a:gd name="T8" fmla="*/ 11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37" name="Freeform 273"/>
              <p:cNvSpPr>
                <a:spLocks/>
              </p:cNvSpPr>
              <p:nvPr/>
            </p:nvSpPr>
            <p:spPr bwMode="auto">
              <a:xfrm>
                <a:off x="4085" y="2323"/>
                <a:ext cx="17" cy="3"/>
              </a:xfrm>
              <a:custGeom>
                <a:avLst/>
                <a:gdLst>
                  <a:gd name="T0" fmla="*/ 1 w 17"/>
                  <a:gd name="T1" fmla="*/ 0 h 3"/>
                  <a:gd name="T2" fmla="*/ 1 w 17"/>
                  <a:gd name="T3" fmla="*/ 0 h 3"/>
                  <a:gd name="T4" fmla="*/ 1 w 17"/>
                  <a:gd name="T5" fmla="*/ 0 h 3"/>
                  <a:gd name="T6" fmla="*/ 1 w 17"/>
                  <a:gd name="T7" fmla="*/ 0 h 3"/>
                  <a:gd name="T8" fmla="*/ 0 w 17"/>
                  <a:gd name="T9" fmla="*/ 0 h 3"/>
                  <a:gd name="T10" fmla="*/ 0 w 17"/>
                  <a:gd name="T11" fmla="*/ 1 h 3"/>
                  <a:gd name="T12" fmla="*/ 0 w 17"/>
                  <a:gd name="T13" fmla="*/ 1 h 3"/>
                  <a:gd name="T14" fmla="*/ 0 w 17"/>
                  <a:gd name="T15" fmla="*/ 1 h 3"/>
                  <a:gd name="T16" fmla="*/ 0 w 17"/>
                  <a:gd name="T17" fmla="*/ 1 h 3"/>
                  <a:gd name="T18" fmla="*/ 0 w 17"/>
                  <a:gd name="T19" fmla="*/ 2 h 3"/>
                  <a:gd name="T20" fmla="*/ 0 w 17"/>
                  <a:gd name="T21" fmla="*/ 2 h 3"/>
                  <a:gd name="T22" fmla="*/ 0 w 17"/>
                  <a:gd name="T23" fmla="*/ 2 h 3"/>
                  <a:gd name="T24" fmla="*/ 0 w 17"/>
                  <a:gd name="T25" fmla="*/ 2 h 3"/>
                  <a:gd name="T26" fmla="*/ 1 w 17"/>
                  <a:gd name="T27" fmla="*/ 3 h 3"/>
                  <a:gd name="T28" fmla="*/ 1 w 17"/>
                  <a:gd name="T29" fmla="*/ 3 h 3"/>
                  <a:gd name="T30" fmla="*/ 1 w 17"/>
                  <a:gd name="T31" fmla="*/ 3 h 3"/>
                  <a:gd name="T32" fmla="*/ 1 w 17"/>
                  <a:gd name="T33" fmla="*/ 3 h 3"/>
                  <a:gd name="T34" fmla="*/ 15 w 17"/>
                  <a:gd name="T35" fmla="*/ 3 h 3"/>
                  <a:gd name="T36" fmla="*/ 16 w 17"/>
                  <a:gd name="T37" fmla="*/ 3 h 3"/>
                  <a:gd name="T38" fmla="*/ 16 w 17"/>
                  <a:gd name="T39" fmla="*/ 3 h 3"/>
                  <a:gd name="T40" fmla="*/ 16 w 17"/>
                  <a:gd name="T41" fmla="*/ 3 h 3"/>
                  <a:gd name="T42" fmla="*/ 16 w 17"/>
                  <a:gd name="T43" fmla="*/ 2 h 3"/>
                  <a:gd name="T44" fmla="*/ 17 w 17"/>
                  <a:gd name="T45" fmla="*/ 2 h 3"/>
                  <a:gd name="T46" fmla="*/ 17 w 17"/>
                  <a:gd name="T47" fmla="*/ 2 h 3"/>
                  <a:gd name="T48" fmla="*/ 17 w 17"/>
                  <a:gd name="T49" fmla="*/ 2 h 3"/>
                  <a:gd name="T50" fmla="*/ 17 w 17"/>
                  <a:gd name="T51" fmla="*/ 1 h 3"/>
                  <a:gd name="T52" fmla="*/ 17 w 17"/>
                  <a:gd name="T53" fmla="*/ 1 h 3"/>
                  <a:gd name="T54" fmla="*/ 17 w 17"/>
                  <a:gd name="T55" fmla="*/ 1 h 3"/>
                  <a:gd name="T56" fmla="*/ 16 w 17"/>
                  <a:gd name="T57" fmla="*/ 0 h 3"/>
                  <a:gd name="T58" fmla="*/ 16 w 17"/>
                  <a:gd name="T59" fmla="*/ 0 h 3"/>
                  <a:gd name="T60" fmla="*/ 16 w 17"/>
                  <a:gd name="T61" fmla="*/ 0 h 3"/>
                  <a:gd name="T62" fmla="*/ 16 w 17"/>
                  <a:gd name="T63" fmla="*/ 0 h 3"/>
                  <a:gd name="T64" fmla="*/ 15 w 17"/>
                  <a:gd name="T65" fmla="*/ 0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
                  <a:gd name="T100" fmla="*/ 0 h 3"/>
                  <a:gd name="T101" fmla="*/ 17 w 1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 h="3">
                    <a:moveTo>
                      <a:pt x="15" y="0"/>
                    </a:moveTo>
                    <a:lnTo>
                      <a:pt x="1" y="0"/>
                    </a:lnTo>
                    <a:lnTo>
                      <a:pt x="0" y="0"/>
                    </a:lnTo>
                    <a:lnTo>
                      <a:pt x="0" y="1"/>
                    </a:lnTo>
                    <a:lnTo>
                      <a:pt x="0" y="2"/>
                    </a:lnTo>
                    <a:lnTo>
                      <a:pt x="1" y="3"/>
                    </a:lnTo>
                    <a:lnTo>
                      <a:pt x="15" y="3"/>
                    </a:lnTo>
                    <a:lnTo>
                      <a:pt x="16" y="3"/>
                    </a:lnTo>
                    <a:lnTo>
                      <a:pt x="16" y="2"/>
                    </a:lnTo>
                    <a:lnTo>
                      <a:pt x="17" y="2"/>
                    </a:lnTo>
                    <a:lnTo>
                      <a:pt x="17" y="1"/>
                    </a:lnTo>
                    <a:lnTo>
                      <a:pt x="16" y="1"/>
                    </a:lnTo>
                    <a:lnTo>
                      <a:pt x="16" y="0"/>
                    </a:lnTo>
                    <a:lnTo>
                      <a:pt x="15" y="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38" name="Freeform 274"/>
              <p:cNvSpPr>
                <a:spLocks/>
              </p:cNvSpPr>
              <p:nvPr/>
            </p:nvSpPr>
            <p:spPr bwMode="auto">
              <a:xfrm>
                <a:off x="4104" y="2311"/>
                <a:ext cx="7" cy="3"/>
              </a:xfrm>
              <a:custGeom>
                <a:avLst/>
                <a:gdLst>
                  <a:gd name="T0" fmla="*/ 6 w 7"/>
                  <a:gd name="T1" fmla="*/ 3 h 3"/>
                  <a:gd name="T2" fmla="*/ 6 w 7"/>
                  <a:gd name="T3" fmla="*/ 3 h 3"/>
                  <a:gd name="T4" fmla="*/ 6 w 7"/>
                  <a:gd name="T5" fmla="*/ 3 h 3"/>
                  <a:gd name="T6" fmla="*/ 6 w 7"/>
                  <a:gd name="T7" fmla="*/ 3 h 3"/>
                  <a:gd name="T8" fmla="*/ 7 w 7"/>
                  <a:gd name="T9" fmla="*/ 3 h 3"/>
                  <a:gd name="T10" fmla="*/ 7 w 7"/>
                  <a:gd name="T11" fmla="*/ 2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6 w 7"/>
                  <a:gd name="T27" fmla="*/ 0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0 w 7"/>
                  <a:gd name="T41" fmla="*/ 0 h 3"/>
                  <a:gd name="T42" fmla="*/ 0 w 7"/>
                  <a:gd name="T43" fmla="*/ 1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0 w 7"/>
                  <a:gd name="T57" fmla="*/ 3 h 3"/>
                  <a:gd name="T58" fmla="*/ 0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6" y="3"/>
                    </a:lnTo>
                    <a:lnTo>
                      <a:pt x="7" y="3"/>
                    </a:lnTo>
                    <a:lnTo>
                      <a:pt x="7" y="2"/>
                    </a:lnTo>
                    <a:lnTo>
                      <a:pt x="7" y="1"/>
                    </a:lnTo>
                    <a:lnTo>
                      <a:pt x="7" y="0"/>
                    </a:lnTo>
                    <a:lnTo>
                      <a:pt x="6"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39" name="Freeform 275"/>
              <p:cNvSpPr>
                <a:spLocks/>
              </p:cNvSpPr>
              <p:nvPr/>
            </p:nvSpPr>
            <p:spPr bwMode="auto">
              <a:xfrm>
                <a:off x="4105" y="2317"/>
                <a:ext cx="7" cy="3"/>
              </a:xfrm>
              <a:custGeom>
                <a:avLst/>
                <a:gdLst>
                  <a:gd name="T0" fmla="*/ 5 w 7"/>
                  <a:gd name="T1" fmla="*/ 3 h 3"/>
                  <a:gd name="T2" fmla="*/ 6 w 7"/>
                  <a:gd name="T3" fmla="*/ 3 h 3"/>
                  <a:gd name="T4" fmla="*/ 6 w 7"/>
                  <a:gd name="T5" fmla="*/ 3 h 3"/>
                  <a:gd name="T6" fmla="*/ 6 w 7"/>
                  <a:gd name="T7" fmla="*/ 3 h 3"/>
                  <a:gd name="T8" fmla="*/ 7 w 7"/>
                  <a:gd name="T9" fmla="*/ 3 h 3"/>
                  <a:gd name="T10" fmla="*/ 7 w 7"/>
                  <a:gd name="T11" fmla="*/ 2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1 w 7"/>
                  <a:gd name="T39" fmla="*/ 0 h 3"/>
                  <a:gd name="T40" fmla="*/ 0 w 7"/>
                  <a:gd name="T41" fmla="*/ 0 h 3"/>
                  <a:gd name="T42" fmla="*/ 0 w 7"/>
                  <a:gd name="T43" fmla="*/ 1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0 w 7"/>
                  <a:gd name="T57" fmla="*/ 3 h 3"/>
                  <a:gd name="T58" fmla="*/ 0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7" y="3"/>
                    </a:lnTo>
                    <a:lnTo>
                      <a:pt x="7" y="2"/>
                    </a:lnTo>
                    <a:lnTo>
                      <a:pt x="7" y="1"/>
                    </a:lnTo>
                    <a:lnTo>
                      <a:pt x="6" y="0"/>
                    </a:lnTo>
                    <a:lnTo>
                      <a:pt x="5"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40" name="Freeform 276"/>
              <p:cNvSpPr>
                <a:spLocks/>
              </p:cNvSpPr>
              <p:nvPr/>
            </p:nvSpPr>
            <p:spPr bwMode="auto">
              <a:xfrm>
                <a:off x="4106" y="2323"/>
                <a:ext cx="7" cy="3"/>
              </a:xfrm>
              <a:custGeom>
                <a:avLst/>
                <a:gdLst>
                  <a:gd name="T0" fmla="*/ 6 w 7"/>
                  <a:gd name="T1" fmla="*/ 3 h 3"/>
                  <a:gd name="T2" fmla="*/ 6 w 7"/>
                  <a:gd name="T3" fmla="*/ 3 h 3"/>
                  <a:gd name="T4" fmla="*/ 6 w 7"/>
                  <a:gd name="T5" fmla="*/ 3 h 3"/>
                  <a:gd name="T6" fmla="*/ 6 w 7"/>
                  <a:gd name="T7" fmla="*/ 3 h 3"/>
                  <a:gd name="T8" fmla="*/ 7 w 7"/>
                  <a:gd name="T9" fmla="*/ 2 h 3"/>
                  <a:gd name="T10" fmla="*/ 7 w 7"/>
                  <a:gd name="T11" fmla="*/ 2 h 3"/>
                  <a:gd name="T12" fmla="*/ 7 w 7"/>
                  <a:gd name="T13" fmla="*/ 2 h 3"/>
                  <a:gd name="T14" fmla="*/ 7 w 7"/>
                  <a:gd name="T15" fmla="*/ 2 h 3"/>
                  <a:gd name="T16" fmla="*/ 7 w 7"/>
                  <a:gd name="T17" fmla="*/ 1 h 3"/>
                  <a:gd name="T18" fmla="*/ 7 w 7"/>
                  <a:gd name="T19" fmla="*/ 1 h 3"/>
                  <a:gd name="T20" fmla="*/ 7 w 7"/>
                  <a:gd name="T21" fmla="*/ 1 h 3"/>
                  <a:gd name="T22" fmla="*/ 7 w 7"/>
                  <a:gd name="T23" fmla="*/ 1 h 3"/>
                  <a:gd name="T24" fmla="*/ 7 w 7"/>
                  <a:gd name="T25" fmla="*/ 0 h 3"/>
                  <a:gd name="T26" fmla="*/ 6 w 7"/>
                  <a:gd name="T27" fmla="*/ 0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0 w 7"/>
                  <a:gd name="T41" fmla="*/ 0 h 3"/>
                  <a:gd name="T42" fmla="*/ 0 w 7"/>
                  <a:gd name="T43" fmla="*/ 0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0 w 7"/>
                  <a:gd name="T57" fmla="*/ 2 h 3"/>
                  <a:gd name="T58" fmla="*/ 0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6" y="3"/>
                    </a:lnTo>
                    <a:lnTo>
                      <a:pt x="7" y="3"/>
                    </a:lnTo>
                    <a:lnTo>
                      <a:pt x="7" y="2"/>
                    </a:lnTo>
                    <a:lnTo>
                      <a:pt x="7" y="1"/>
                    </a:lnTo>
                    <a:lnTo>
                      <a:pt x="7" y="0"/>
                    </a:lnTo>
                    <a:lnTo>
                      <a:pt x="6"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41" name="Freeform 277"/>
              <p:cNvSpPr>
                <a:spLocks/>
              </p:cNvSpPr>
              <p:nvPr/>
            </p:nvSpPr>
            <p:spPr bwMode="auto">
              <a:xfrm>
                <a:off x="4114" y="2311"/>
                <a:ext cx="7" cy="3"/>
              </a:xfrm>
              <a:custGeom>
                <a:avLst/>
                <a:gdLst>
                  <a:gd name="T0" fmla="*/ 6 w 7"/>
                  <a:gd name="T1" fmla="*/ 3 h 3"/>
                  <a:gd name="T2" fmla="*/ 6 w 7"/>
                  <a:gd name="T3" fmla="*/ 3 h 3"/>
                  <a:gd name="T4" fmla="*/ 7 w 7"/>
                  <a:gd name="T5" fmla="*/ 3 h 3"/>
                  <a:gd name="T6" fmla="*/ 7 w 7"/>
                  <a:gd name="T7" fmla="*/ 3 h 3"/>
                  <a:gd name="T8" fmla="*/ 7 w 7"/>
                  <a:gd name="T9" fmla="*/ 3 h 3"/>
                  <a:gd name="T10" fmla="*/ 7 w 7"/>
                  <a:gd name="T11" fmla="*/ 2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0 h 3"/>
                  <a:gd name="T26" fmla="*/ 7 w 7"/>
                  <a:gd name="T27" fmla="*/ 0 h 3"/>
                  <a:gd name="T28" fmla="*/ 7 w 7"/>
                  <a:gd name="T29" fmla="*/ 0 h 3"/>
                  <a:gd name="T30" fmla="*/ 6 w 7"/>
                  <a:gd name="T31" fmla="*/ 0 h 3"/>
                  <a:gd name="T32" fmla="*/ 6 w 7"/>
                  <a:gd name="T33" fmla="*/ 0 h 3"/>
                  <a:gd name="T34" fmla="*/ 2 w 7"/>
                  <a:gd name="T35" fmla="*/ 0 h 3"/>
                  <a:gd name="T36" fmla="*/ 1 w 7"/>
                  <a:gd name="T37" fmla="*/ 0 h 3"/>
                  <a:gd name="T38" fmla="*/ 1 w 7"/>
                  <a:gd name="T39" fmla="*/ 0 h 3"/>
                  <a:gd name="T40" fmla="*/ 1 w 7"/>
                  <a:gd name="T41" fmla="*/ 0 h 3"/>
                  <a:gd name="T42" fmla="*/ 1 w 7"/>
                  <a:gd name="T43" fmla="*/ 1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1 w 7"/>
                  <a:gd name="T57" fmla="*/ 2 h 3"/>
                  <a:gd name="T58" fmla="*/ 1 w 7"/>
                  <a:gd name="T59" fmla="*/ 3 h 3"/>
                  <a:gd name="T60" fmla="*/ 1 w 7"/>
                  <a:gd name="T61" fmla="*/ 3 h 3"/>
                  <a:gd name="T62" fmla="*/ 1 w 7"/>
                  <a:gd name="T63" fmla="*/ 3 h 3"/>
                  <a:gd name="T64" fmla="*/ 2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7" y="0"/>
                    </a:lnTo>
                    <a:lnTo>
                      <a:pt x="6" y="0"/>
                    </a:lnTo>
                    <a:lnTo>
                      <a:pt x="2" y="0"/>
                    </a:lnTo>
                    <a:lnTo>
                      <a:pt x="1" y="0"/>
                    </a:lnTo>
                    <a:lnTo>
                      <a:pt x="1" y="1"/>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42" name="Freeform 278"/>
              <p:cNvSpPr>
                <a:spLocks/>
              </p:cNvSpPr>
              <p:nvPr/>
            </p:nvSpPr>
            <p:spPr bwMode="auto">
              <a:xfrm>
                <a:off x="4115" y="2317"/>
                <a:ext cx="7" cy="3"/>
              </a:xfrm>
              <a:custGeom>
                <a:avLst/>
                <a:gdLst>
                  <a:gd name="T0" fmla="*/ 6 w 7"/>
                  <a:gd name="T1" fmla="*/ 3 h 3"/>
                  <a:gd name="T2" fmla="*/ 6 w 7"/>
                  <a:gd name="T3" fmla="*/ 3 h 3"/>
                  <a:gd name="T4" fmla="*/ 6 w 7"/>
                  <a:gd name="T5" fmla="*/ 3 h 3"/>
                  <a:gd name="T6" fmla="*/ 7 w 7"/>
                  <a:gd name="T7" fmla="*/ 3 h 3"/>
                  <a:gd name="T8" fmla="*/ 7 w 7"/>
                  <a:gd name="T9" fmla="*/ 3 h 3"/>
                  <a:gd name="T10" fmla="*/ 7 w 7"/>
                  <a:gd name="T11" fmla="*/ 2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0 h 3"/>
                  <a:gd name="T26" fmla="*/ 7 w 7"/>
                  <a:gd name="T27" fmla="*/ 0 h 3"/>
                  <a:gd name="T28" fmla="*/ 6 w 7"/>
                  <a:gd name="T29" fmla="*/ 0 h 3"/>
                  <a:gd name="T30" fmla="*/ 6 w 7"/>
                  <a:gd name="T31" fmla="*/ 0 h 3"/>
                  <a:gd name="T32" fmla="*/ 6 w 7"/>
                  <a:gd name="T33" fmla="*/ 0 h 3"/>
                  <a:gd name="T34" fmla="*/ 2 w 7"/>
                  <a:gd name="T35" fmla="*/ 0 h 3"/>
                  <a:gd name="T36" fmla="*/ 1 w 7"/>
                  <a:gd name="T37" fmla="*/ 0 h 3"/>
                  <a:gd name="T38" fmla="*/ 1 w 7"/>
                  <a:gd name="T39" fmla="*/ 0 h 3"/>
                  <a:gd name="T40" fmla="*/ 1 w 7"/>
                  <a:gd name="T41" fmla="*/ 0 h 3"/>
                  <a:gd name="T42" fmla="*/ 1 w 7"/>
                  <a:gd name="T43" fmla="*/ 1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1 w 7"/>
                  <a:gd name="T57" fmla="*/ 2 h 3"/>
                  <a:gd name="T58" fmla="*/ 1 w 7"/>
                  <a:gd name="T59" fmla="*/ 3 h 3"/>
                  <a:gd name="T60" fmla="*/ 1 w 7"/>
                  <a:gd name="T61" fmla="*/ 3 h 3"/>
                  <a:gd name="T62" fmla="*/ 1 w 7"/>
                  <a:gd name="T63" fmla="*/ 3 h 3"/>
                  <a:gd name="T64" fmla="*/ 2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7" y="0"/>
                    </a:lnTo>
                    <a:lnTo>
                      <a:pt x="6" y="0"/>
                    </a:lnTo>
                    <a:lnTo>
                      <a:pt x="2" y="0"/>
                    </a:lnTo>
                    <a:lnTo>
                      <a:pt x="1" y="0"/>
                    </a:lnTo>
                    <a:lnTo>
                      <a:pt x="1" y="1"/>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43" name="Freeform 279"/>
              <p:cNvSpPr>
                <a:spLocks/>
              </p:cNvSpPr>
              <p:nvPr/>
            </p:nvSpPr>
            <p:spPr bwMode="auto">
              <a:xfrm>
                <a:off x="4116" y="2323"/>
                <a:ext cx="8" cy="3"/>
              </a:xfrm>
              <a:custGeom>
                <a:avLst/>
                <a:gdLst>
                  <a:gd name="T0" fmla="*/ 6 w 8"/>
                  <a:gd name="T1" fmla="*/ 3 h 3"/>
                  <a:gd name="T2" fmla="*/ 6 w 8"/>
                  <a:gd name="T3" fmla="*/ 3 h 3"/>
                  <a:gd name="T4" fmla="*/ 7 w 8"/>
                  <a:gd name="T5" fmla="*/ 3 h 3"/>
                  <a:gd name="T6" fmla="*/ 7 w 8"/>
                  <a:gd name="T7" fmla="*/ 3 h 3"/>
                  <a:gd name="T8" fmla="*/ 7 w 8"/>
                  <a:gd name="T9" fmla="*/ 2 h 3"/>
                  <a:gd name="T10" fmla="*/ 7 w 8"/>
                  <a:gd name="T11" fmla="*/ 2 h 3"/>
                  <a:gd name="T12" fmla="*/ 7 w 8"/>
                  <a:gd name="T13" fmla="*/ 2 h 3"/>
                  <a:gd name="T14" fmla="*/ 8 w 8"/>
                  <a:gd name="T15" fmla="*/ 2 h 3"/>
                  <a:gd name="T16" fmla="*/ 8 w 8"/>
                  <a:gd name="T17" fmla="*/ 1 h 3"/>
                  <a:gd name="T18" fmla="*/ 8 w 8"/>
                  <a:gd name="T19" fmla="*/ 1 h 3"/>
                  <a:gd name="T20" fmla="*/ 7 w 8"/>
                  <a:gd name="T21" fmla="*/ 1 h 3"/>
                  <a:gd name="T22" fmla="*/ 7 w 8"/>
                  <a:gd name="T23" fmla="*/ 1 h 3"/>
                  <a:gd name="T24" fmla="*/ 7 w 8"/>
                  <a:gd name="T25" fmla="*/ 0 h 3"/>
                  <a:gd name="T26" fmla="*/ 7 w 8"/>
                  <a:gd name="T27" fmla="*/ 0 h 3"/>
                  <a:gd name="T28" fmla="*/ 7 w 8"/>
                  <a:gd name="T29" fmla="*/ 0 h 3"/>
                  <a:gd name="T30" fmla="*/ 6 w 8"/>
                  <a:gd name="T31" fmla="*/ 0 h 3"/>
                  <a:gd name="T32" fmla="*/ 6 w 8"/>
                  <a:gd name="T33" fmla="*/ 0 h 3"/>
                  <a:gd name="T34" fmla="*/ 2 w 8"/>
                  <a:gd name="T35" fmla="*/ 0 h 3"/>
                  <a:gd name="T36" fmla="*/ 1 w 8"/>
                  <a:gd name="T37" fmla="*/ 0 h 3"/>
                  <a:gd name="T38" fmla="*/ 1 w 8"/>
                  <a:gd name="T39" fmla="*/ 0 h 3"/>
                  <a:gd name="T40" fmla="*/ 1 w 8"/>
                  <a:gd name="T41" fmla="*/ 0 h 3"/>
                  <a:gd name="T42" fmla="*/ 1 w 8"/>
                  <a:gd name="T43" fmla="*/ 0 h 3"/>
                  <a:gd name="T44" fmla="*/ 1 w 8"/>
                  <a:gd name="T45" fmla="*/ 1 h 3"/>
                  <a:gd name="T46" fmla="*/ 0 w 8"/>
                  <a:gd name="T47" fmla="*/ 1 h 3"/>
                  <a:gd name="T48" fmla="*/ 0 w 8"/>
                  <a:gd name="T49" fmla="*/ 1 h 3"/>
                  <a:gd name="T50" fmla="*/ 0 w 8"/>
                  <a:gd name="T51" fmla="*/ 2 h 3"/>
                  <a:gd name="T52" fmla="*/ 0 w 8"/>
                  <a:gd name="T53" fmla="*/ 2 h 3"/>
                  <a:gd name="T54" fmla="*/ 1 w 8"/>
                  <a:gd name="T55" fmla="*/ 2 h 3"/>
                  <a:gd name="T56" fmla="*/ 1 w 8"/>
                  <a:gd name="T57" fmla="*/ 2 h 3"/>
                  <a:gd name="T58" fmla="*/ 1 w 8"/>
                  <a:gd name="T59" fmla="*/ 3 h 3"/>
                  <a:gd name="T60" fmla="*/ 1 w 8"/>
                  <a:gd name="T61" fmla="*/ 3 h 3"/>
                  <a:gd name="T62" fmla="*/ 1 w 8"/>
                  <a:gd name="T63" fmla="*/ 3 h 3"/>
                  <a:gd name="T64" fmla="*/ 2 w 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3"/>
                  <a:gd name="T101" fmla="*/ 8 w 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3">
                    <a:moveTo>
                      <a:pt x="2" y="3"/>
                    </a:moveTo>
                    <a:lnTo>
                      <a:pt x="6" y="3"/>
                    </a:lnTo>
                    <a:lnTo>
                      <a:pt x="7" y="3"/>
                    </a:lnTo>
                    <a:lnTo>
                      <a:pt x="7" y="2"/>
                    </a:lnTo>
                    <a:lnTo>
                      <a:pt x="8" y="2"/>
                    </a:lnTo>
                    <a:lnTo>
                      <a:pt x="8" y="1"/>
                    </a:lnTo>
                    <a:lnTo>
                      <a:pt x="7" y="1"/>
                    </a:lnTo>
                    <a:lnTo>
                      <a:pt x="7" y="0"/>
                    </a:lnTo>
                    <a:lnTo>
                      <a:pt x="6" y="0"/>
                    </a:lnTo>
                    <a:lnTo>
                      <a:pt x="2" y="0"/>
                    </a:lnTo>
                    <a:lnTo>
                      <a:pt x="1" y="0"/>
                    </a:lnTo>
                    <a:lnTo>
                      <a:pt x="1" y="1"/>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44" name="Freeform 280"/>
              <p:cNvSpPr>
                <a:spLocks/>
              </p:cNvSpPr>
              <p:nvPr/>
            </p:nvSpPr>
            <p:spPr bwMode="auto">
              <a:xfrm>
                <a:off x="3962" y="2295"/>
                <a:ext cx="140" cy="3"/>
              </a:xfrm>
              <a:custGeom>
                <a:avLst/>
                <a:gdLst>
                  <a:gd name="T0" fmla="*/ 139 w 140"/>
                  <a:gd name="T1" fmla="*/ 3 h 3"/>
                  <a:gd name="T2" fmla="*/ 139 w 140"/>
                  <a:gd name="T3" fmla="*/ 3 h 3"/>
                  <a:gd name="T4" fmla="*/ 139 w 140"/>
                  <a:gd name="T5" fmla="*/ 2 h 3"/>
                  <a:gd name="T6" fmla="*/ 139 w 140"/>
                  <a:gd name="T7" fmla="*/ 2 h 3"/>
                  <a:gd name="T8" fmla="*/ 140 w 140"/>
                  <a:gd name="T9" fmla="*/ 2 h 3"/>
                  <a:gd name="T10" fmla="*/ 140 w 140"/>
                  <a:gd name="T11" fmla="*/ 2 h 3"/>
                  <a:gd name="T12" fmla="*/ 140 w 140"/>
                  <a:gd name="T13" fmla="*/ 2 h 3"/>
                  <a:gd name="T14" fmla="*/ 140 w 140"/>
                  <a:gd name="T15" fmla="*/ 1 h 3"/>
                  <a:gd name="T16" fmla="*/ 140 w 140"/>
                  <a:gd name="T17" fmla="*/ 1 h 3"/>
                  <a:gd name="T18" fmla="*/ 140 w 140"/>
                  <a:gd name="T19" fmla="*/ 1 h 3"/>
                  <a:gd name="T20" fmla="*/ 140 w 140"/>
                  <a:gd name="T21" fmla="*/ 1 h 3"/>
                  <a:gd name="T22" fmla="*/ 140 w 140"/>
                  <a:gd name="T23" fmla="*/ 0 h 3"/>
                  <a:gd name="T24" fmla="*/ 140 w 140"/>
                  <a:gd name="T25" fmla="*/ 0 h 3"/>
                  <a:gd name="T26" fmla="*/ 139 w 140"/>
                  <a:gd name="T27" fmla="*/ 0 h 3"/>
                  <a:gd name="T28" fmla="*/ 139 w 140"/>
                  <a:gd name="T29" fmla="*/ 0 h 3"/>
                  <a:gd name="T30" fmla="*/ 139 w 140"/>
                  <a:gd name="T31" fmla="*/ 0 h 3"/>
                  <a:gd name="T32" fmla="*/ 139 w 140"/>
                  <a:gd name="T33" fmla="*/ 0 h 3"/>
                  <a:gd name="T34" fmla="*/ 1 w 140"/>
                  <a:gd name="T35" fmla="*/ 0 h 3"/>
                  <a:gd name="T36" fmla="*/ 1 w 140"/>
                  <a:gd name="T37" fmla="*/ 0 h 3"/>
                  <a:gd name="T38" fmla="*/ 0 w 140"/>
                  <a:gd name="T39" fmla="*/ 0 h 3"/>
                  <a:gd name="T40" fmla="*/ 0 w 140"/>
                  <a:gd name="T41" fmla="*/ 0 h 3"/>
                  <a:gd name="T42" fmla="*/ 0 w 140"/>
                  <a:gd name="T43" fmla="*/ 0 h 3"/>
                  <a:gd name="T44" fmla="*/ 0 w 140"/>
                  <a:gd name="T45" fmla="*/ 0 h 3"/>
                  <a:gd name="T46" fmla="*/ 0 w 140"/>
                  <a:gd name="T47" fmla="*/ 1 h 3"/>
                  <a:gd name="T48" fmla="*/ 0 w 140"/>
                  <a:gd name="T49" fmla="*/ 1 h 3"/>
                  <a:gd name="T50" fmla="*/ 0 w 140"/>
                  <a:gd name="T51" fmla="*/ 1 h 3"/>
                  <a:gd name="T52" fmla="*/ 0 w 140"/>
                  <a:gd name="T53" fmla="*/ 2 h 3"/>
                  <a:gd name="T54" fmla="*/ 0 w 140"/>
                  <a:gd name="T55" fmla="*/ 2 h 3"/>
                  <a:gd name="T56" fmla="*/ 0 w 140"/>
                  <a:gd name="T57" fmla="*/ 2 h 3"/>
                  <a:gd name="T58" fmla="*/ 0 w 140"/>
                  <a:gd name="T59" fmla="*/ 2 h 3"/>
                  <a:gd name="T60" fmla="*/ 0 w 140"/>
                  <a:gd name="T61" fmla="*/ 2 h 3"/>
                  <a:gd name="T62" fmla="*/ 1 w 140"/>
                  <a:gd name="T63" fmla="*/ 3 h 3"/>
                  <a:gd name="T64" fmla="*/ 1 w 140"/>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0"/>
                  <a:gd name="T100" fmla="*/ 0 h 3"/>
                  <a:gd name="T101" fmla="*/ 140 w 140"/>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0" h="3">
                    <a:moveTo>
                      <a:pt x="1" y="3"/>
                    </a:moveTo>
                    <a:lnTo>
                      <a:pt x="139" y="3"/>
                    </a:lnTo>
                    <a:lnTo>
                      <a:pt x="139" y="2"/>
                    </a:lnTo>
                    <a:lnTo>
                      <a:pt x="140" y="2"/>
                    </a:lnTo>
                    <a:lnTo>
                      <a:pt x="140" y="1"/>
                    </a:lnTo>
                    <a:lnTo>
                      <a:pt x="140" y="0"/>
                    </a:lnTo>
                    <a:lnTo>
                      <a:pt x="139"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45" name="Freeform 281"/>
              <p:cNvSpPr>
                <a:spLocks/>
              </p:cNvSpPr>
              <p:nvPr/>
            </p:nvSpPr>
            <p:spPr bwMode="auto">
              <a:xfrm>
                <a:off x="3936" y="2332"/>
                <a:ext cx="190" cy="3"/>
              </a:xfrm>
              <a:custGeom>
                <a:avLst/>
                <a:gdLst>
                  <a:gd name="T0" fmla="*/ 189 w 190"/>
                  <a:gd name="T1" fmla="*/ 3 h 3"/>
                  <a:gd name="T2" fmla="*/ 189 w 190"/>
                  <a:gd name="T3" fmla="*/ 3 h 3"/>
                  <a:gd name="T4" fmla="*/ 190 w 190"/>
                  <a:gd name="T5" fmla="*/ 3 h 3"/>
                  <a:gd name="T6" fmla="*/ 190 w 190"/>
                  <a:gd name="T7" fmla="*/ 2 h 3"/>
                  <a:gd name="T8" fmla="*/ 190 w 190"/>
                  <a:gd name="T9" fmla="*/ 2 h 3"/>
                  <a:gd name="T10" fmla="*/ 190 w 190"/>
                  <a:gd name="T11" fmla="*/ 2 h 3"/>
                  <a:gd name="T12" fmla="*/ 190 w 190"/>
                  <a:gd name="T13" fmla="*/ 2 h 3"/>
                  <a:gd name="T14" fmla="*/ 190 w 190"/>
                  <a:gd name="T15" fmla="*/ 2 h 3"/>
                  <a:gd name="T16" fmla="*/ 190 w 190"/>
                  <a:gd name="T17" fmla="*/ 1 h 3"/>
                  <a:gd name="T18" fmla="*/ 190 w 190"/>
                  <a:gd name="T19" fmla="*/ 1 h 3"/>
                  <a:gd name="T20" fmla="*/ 190 w 190"/>
                  <a:gd name="T21" fmla="*/ 1 h 3"/>
                  <a:gd name="T22" fmla="*/ 190 w 190"/>
                  <a:gd name="T23" fmla="*/ 1 h 3"/>
                  <a:gd name="T24" fmla="*/ 190 w 190"/>
                  <a:gd name="T25" fmla="*/ 1 h 3"/>
                  <a:gd name="T26" fmla="*/ 190 w 190"/>
                  <a:gd name="T27" fmla="*/ 0 h 3"/>
                  <a:gd name="T28" fmla="*/ 189 w 190"/>
                  <a:gd name="T29" fmla="*/ 0 h 3"/>
                  <a:gd name="T30" fmla="*/ 189 w 190"/>
                  <a:gd name="T31" fmla="*/ 0 h 3"/>
                  <a:gd name="T32" fmla="*/ 189 w 190"/>
                  <a:gd name="T33" fmla="*/ 0 h 3"/>
                  <a:gd name="T34" fmla="*/ 1 w 190"/>
                  <a:gd name="T35" fmla="*/ 0 h 3"/>
                  <a:gd name="T36" fmla="*/ 1 w 190"/>
                  <a:gd name="T37" fmla="*/ 0 h 3"/>
                  <a:gd name="T38" fmla="*/ 1 w 190"/>
                  <a:gd name="T39" fmla="*/ 0 h 3"/>
                  <a:gd name="T40" fmla="*/ 0 w 190"/>
                  <a:gd name="T41" fmla="*/ 0 h 3"/>
                  <a:gd name="T42" fmla="*/ 0 w 190"/>
                  <a:gd name="T43" fmla="*/ 1 h 3"/>
                  <a:gd name="T44" fmla="*/ 0 w 190"/>
                  <a:gd name="T45" fmla="*/ 1 h 3"/>
                  <a:gd name="T46" fmla="*/ 0 w 190"/>
                  <a:gd name="T47" fmla="*/ 1 h 3"/>
                  <a:gd name="T48" fmla="*/ 0 w 190"/>
                  <a:gd name="T49" fmla="*/ 1 h 3"/>
                  <a:gd name="T50" fmla="*/ 0 w 190"/>
                  <a:gd name="T51" fmla="*/ 2 h 3"/>
                  <a:gd name="T52" fmla="*/ 0 w 190"/>
                  <a:gd name="T53" fmla="*/ 2 h 3"/>
                  <a:gd name="T54" fmla="*/ 0 w 190"/>
                  <a:gd name="T55" fmla="*/ 2 h 3"/>
                  <a:gd name="T56" fmla="*/ 0 w 190"/>
                  <a:gd name="T57" fmla="*/ 2 h 3"/>
                  <a:gd name="T58" fmla="*/ 0 w 190"/>
                  <a:gd name="T59" fmla="*/ 2 h 3"/>
                  <a:gd name="T60" fmla="*/ 0 w 190"/>
                  <a:gd name="T61" fmla="*/ 3 h 3"/>
                  <a:gd name="T62" fmla="*/ 1 w 190"/>
                  <a:gd name="T63" fmla="*/ 3 h 3"/>
                  <a:gd name="T64" fmla="*/ 1 w 190"/>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0"/>
                  <a:gd name="T100" fmla="*/ 0 h 3"/>
                  <a:gd name="T101" fmla="*/ 190 w 190"/>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0" h="3">
                    <a:moveTo>
                      <a:pt x="1" y="3"/>
                    </a:moveTo>
                    <a:lnTo>
                      <a:pt x="189" y="3"/>
                    </a:lnTo>
                    <a:lnTo>
                      <a:pt x="190" y="3"/>
                    </a:lnTo>
                    <a:lnTo>
                      <a:pt x="190" y="2"/>
                    </a:lnTo>
                    <a:lnTo>
                      <a:pt x="190" y="1"/>
                    </a:lnTo>
                    <a:lnTo>
                      <a:pt x="190" y="0"/>
                    </a:lnTo>
                    <a:lnTo>
                      <a:pt x="189"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46" name="Freeform 282"/>
              <p:cNvSpPr>
                <a:spLocks/>
              </p:cNvSpPr>
              <p:nvPr/>
            </p:nvSpPr>
            <p:spPr bwMode="auto">
              <a:xfrm>
                <a:off x="4017" y="2351"/>
                <a:ext cx="32" cy="13"/>
              </a:xfrm>
              <a:custGeom>
                <a:avLst/>
                <a:gdLst>
                  <a:gd name="T0" fmla="*/ 14 w 32"/>
                  <a:gd name="T1" fmla="*/ 0 h 13"/>
                  <a:gd name="T2" fmla="*/ 12 w 32"/>
                  <a:gd name="T3" fmla="*/ 0 h 13"/>
                  <a:gd name="T4" fmla="*/ 10 w 32"/>
                  <a:gd name="T5" fmla="*/ 0 h 13"/>
                  <a:gd name="T6" fmla="*/ 8 w 32"/>
                  <a:gd name="T7" fmla="*/ 1 h 13"/>
                  <a:gd name="T8" fmla="*/ 6 w 32"/>
                  <a:gd name="T9" fmla="*/ 1 h 13"/>
                  <a:gd name="T10" fmla="*/ 4 w 32"/>
                  <a:gd name="T11" fmla="*/ 2 h 13"/>
                  <a:gd name="T12" fmla="*/ 3 w 32"/>
                  <a:gd name="T13" fmla="*/ 3 h 13"/>
                  <a:gd name="T14" fmla="*/ 2 w 32"/>
                  <a:gd name="T15" fmla="*/ 3 h 13"/>
                  <a:gd name="T16" fmla="*/ 1 w 32"/>
                  <a:gd name="T17" fmla="*/ 4 h 13"/>
                  <a:gd name="T18" fmla="*/ 0 w 32"/>
                  <a:gd name="T19" fmla="*/ 5 h 13"/>
                  <a:gd name="T20" fmla="*/ 0 w 32"/>
                  <a:gd name="T21" fmla="*/ 6 h 13"/>
                  <a:gd name="T22" fmla="*/ 0 w 32"/>
                  <a:gd name="T23" fmla="*/ 7 h 13"/>
                  <a:gd name="T24" fmla="*/ 1 w 32"/>
                  <a:gd name="T25" fmla="*/ 8 h 13"/>
                  <a:gd name="T26" fmla="*/ 2 w 32"/>
                  <a:gd name="T27" fmla="*/ 9 h 13"/>
                  <a:gd name="T28" fmla="*/ 3 w 32"/>
                  <a:gd name="T29" fmla="*/ 10 h 13"/>
                  <a:gd name="T30" fmla="*/ 4 w 32"/>
                  <a:gd name="T31" fmla="*/ 11 h 13"/>
                  <a:gd name="T32" fmla="*/ 6 w 32"/>
                  <a:gd name="T33" fmla="*/ 11 h 13"/>
                  <a:gd name="T34" fmla="*/ 8 w 32"/>
                  <a:gd name="T35" fmla="*/ 12 h 13"/>
                  <a:gd name="T36" fmla="*/ 10 w 32"/>
                  <a:gd name="T37" fmla="*/ 12 h 13"/>
                  <a:gd name="T38" fmla="*/ 12 w 32"/>
                  <a:gd name="T39" fmla="*/ 13 h 13"/>
                  <a:gd name="T40" fmla="*/ 14 w 32"/>
                  <a:gd name="T41" fmla="*/ 13 h 13"/>
                  <a:gd name="T42" fmla="*/ 17 w 32"/>
                  <a:gd name="T43" fmla="*/ 13 h 13"/>
                  <a:gd name="T44" fmla="*/ 19 w 32"/>
                  <a:gd name="T45" fmla="*/ 13 h 13"/>
                  <a:gd name="T46" fmla="*/ 21 w 32"/>
                  <a:gd name="T47" fmla="*/ 13 h 13"/>
                  <a:gd name="T48" fmla="*/ 23 w 32"/>
                  <a:gd name="T49" fmla="*/ 12 h 13"/>
                  <a:gd name="T50" fmla="*/ 25 w 32"/>
                  <a:gd name="T51" fmla="*/ 12 h 13"/>
                  <a:gd name="T52" fmla="*/ 27 w 32"/>
                  <a:gd name="T53" fmla="*/ 11 h 13"/>
                  <a:gd name="T54" fmla="*/ 28 w 32"/>
                  <a:gd name="T55" fmla="*/ 10 h 13"/>
                  <a:gd name="T56" fmla="*/ 30 w 32"/>
                  <a:gd name="T57" fmla="*/ 10 h 13"/>
                  <a:gd name="T58" fmla="*/ 31 w 32"/>
                  <a:gd name="T59" fmla="*/ 9 h 13"/>
                  <a:gd name="T60" fmla="*/ 31 w 32"/>
                  <a:gd name="T61" fmla="*/ 8 h 13"/>
                  <a:gd name="T62" fmla="*/ 31 w 32"/>
                  <a:gd name="T63" fmla="*/ 7 h 13"/>
                  <a:gd name="T64" fmla="*/ 31 w 32"/>
                  <a:gd name="T65" fmla="*/ 6 h 13"/>
                  <a:gd name="T66" fmla="*/ 31 w 32"/>
                  <a:gd name="T67" fmla="*/ 5 h 13"/>
                  <a:gd name="T68" fmla="*/ 30 w 32"/>
                  <a:gd name="T69" fmla="*/ 4 h 13"/>
                  <a:gd name="T70" fmla="*/ 29 w 32"/>
                  <a:gd name="T71" fmla="*/ 3 h 13"/>
                  <a:gd name="T72" fmla="*/ 28 w 32"/>
                  <a:gd name="T73" fmla="*/ 2 h 13"/>
                  <a:gd name="T74" fmla="*/ 26 w 32"/>
                  <a:gd name="T75" fmla="*/ 1 h 13"/>
                  <a:gd name="T76" fmla="*/ 25 w 32"/>
                  <a:gd name="T77" fmla="*/ 1 h 13"/>
                  <a:gd name="T78" fmla="*/ 23 w 32"/>
                  <a:gd name="T79" fmla="*/ 0 h 13"/>
                  <a:gd name="T80" fmla="*/ 20 w 32"/>
                  <a:gd name="T81" fmla="*/ 0 h 13"/>
                  <a:gd name="T82" fmla="*/ 18 w 32"/>
                  <a:gd name="T83" fmla="*/ 0 h 13"/>
                  <a:gd name="T84" fmla="*/ 16 w 32"/>
                  <a:gd name="T85" fmla="*/ 0 h 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
                  <a:gd name="T130" fmla="*/ 0 h 13"/>
                  <a:gd name="T131" fmla="*/ 32 w 32"/>
                  <a:gd name="T132" fmla="*/ 13 h 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 h="13">
                    <a:moveTo>
                      <a:pt x="16" y="0"/>
                    </a:moveTo>
                    <a:lnTo>
                      <a:pt x="15" y="0"/>
                    </a:lnTo>
                    <a:lnTo>
                      <a:pt x="14" y="0"/>
                    </a:lnTo>
                    <a:lnTo>
                      <a:pt x="13" y="0"/>
                    </a:lnTo>
                    <a:lnTo>
                      <a:pt x="12" y="0"/>
                    </a:lnTo>
                    <a:lnTo>
                      <a:pt x="11" y="0"/>
                    </a:lnTo>
                    <a:lnTo>
                      <a:pt x="10" y="0"/>
                    </a:lnTo>
                    <a:lnTo>
                      <a:pt x="9" y="0"/>
                    </a:lnTo>
                    <a:lnTo>
                      <a:pt x="8" y="0"/>
                    </a:lnTo>
                    <a:lnTo>
                      <a:pt x="8" y="1"/>
                    </a:lnTo>
                    <a:lnTo>
                      <a:pt x="7" y="1"/>
                    </a:lnTo>
                    <a:lnTo>
                      <a:pt x="6" y="1"/>
                    </a:lnTo>
                    <a:lnTo>
                      <a:pt x="5" y="1"/>
                    </a:lnTo>
                    <a:lnTo>
                      <a:pt x="5" y="2"/>
                    </a:lnTo>
                    <a:lnTo>
                      <a:pt x="4" y="2"/>
                    </a:lnTo>
                    <a:lnTo>
                      <a:pt x="3" y="2"/>
                    </a:lnTo>
                    <a:lnTo>
                      <a:pt x="3" y="3"/>
                    </a:lnTo>
                    <a:lnTo>
                      <a:pt x="2" y="3"/>
                    </a:lnTo>
                    <a:lnTo>
                      <a:pt x="1" y="4"/>
                    </a:lnTo>
                    <a:lnTo>
                      <a:pt x="1" y="5"/>
                    </a:lnTo>
                    <a:lnTo>
                      <a:pt x="0" y="5"/>
                    </a:lnTo>
                    <a:lnTo>
                      <a:pt x="0" y="6"/>
                    </a:lnTo>
                    <a:lnTo>
                      <a:pt x="0" y="7"/>
                    </a:lnTo>
                    <a:lnTo>
                      <a:pt x="0" y="8"/>
                    </a:lnTo>
                    <a:lnTo>
                      <a:pt x="1" y="8"/>
                    </a:lnTo>
                    <a:lnTo>
                      <a:pt x="1" y="9"/>
                    </a:lnTo>
                    <a:lnTo>
                      <a:pt x="2" y="9"/>
                    </a:lnTo>
                    <a:lnTo>
                      <a:pt x="2" y="10"/>
                    </a:lnTo>
                    <a:lnTo>
                      <a:pt x="3" y="10"/>
                    </a:lnTo>
                    <a:lnTo>
                      <a:pt x="4" y="11"/>
                    </a:lnTo>
                    <a:lnTo>
                      <a:pt x="5" y="11"/>
                    </a:lnTo>
                    <a:lnTo>
                      <a:pt x="6" y="11"/>
                    </a:lnTo>
                    <a:lnTo>
                      <a:pt x="6" y="12"/>
                    </a:lnTo>
                    <a:lnTo>
                      <a:pt x="7" y="12"/>
                    </a:lnTo>
                    <a:lnTo>
                      <a:pt x="8" y="12"/>
                    </a:lnTo>
                    <a:lnTo>
                      <a:pt x="9" y="12"/>
                    </a:lnTo>
                    <a:lnTo>
                      <a:pt x="10" y="12"/>
                    </a:lnTo>
                    <a:lnTo>
                      <a:pt x="10" y="13"/>
                    </a:lnTo>
                    <a:lnTo>
                      <a:pt x="11" y="13"/>
                    </a:lnTo>
                    <a:lnTo>
                      <a:pt x="12" y="13"/>
                    </a:lnTo>
                    <a:lnTo>
                      <a:pt x="13" y="13"/>
                    </a:lnTo>
                    <a:lnTo>
                      <a:pt x="14" y="13"/>
                    </a:lnTo>
                    <a:lnTo>
                      <a:pt x="15" y="13"/>
                    </a:lnTo>
                    <a:lnTo>
                      <a:pt x="16" y="13"/>
                    </a:lnTo>
                    <a:lnTo>
                      <a:pt x="17" y="13"/>
                    </a:lnTo>
                    <a:lnTo>
                      <a:pt x="18" y="13"/>
                    </a:lnTo>
                    <a:lnTo>
                      <a:pt x="19" y="13"/>
                    </a:lnTo>
                    <a:lnTo>
                      <a:pt x="20" y="13"/>
                    </a:lnTo>
                    <a:lnTo>
                      <a:pt x="21" y="13"/>
                    </a:lnTo>
                    <a:lnTo>
                      <a:pt x="22" y="12"/>
                    </a:lnTo>
                    <a:lnTo>
                      <a:pt x="23" y="12"/>
                    </a:lnTo>
                    <a:lnTo>
                      <a:pt x="24" y="12"/>
                    </a:lnTo>
                    <a:lnTo>
                      <a:pt x="25" y="12"/>
                    </a:lnTo>
                    <a:lnTo>
                      <a:pt x="26" y="11"/>
                    </a:lnTo>
                    <a:lnTo>
                      <a:pt x="27" y="11"/>
                    </a:lnTo>
                    <a:lnTo>
                      <a:pt x="28" y="11"/>
                    </a:lnTo>
                    <a:lnTo>
                      <a:pt x="28" y="10"/>
                    </a:lnTo>
                    <a:lnTo>
                      <a:pt x="29" y="10"/>
                    </a:lnTo>
                    <a:lnTo>
                      <a:pt x="30" y="10"/>
                    </a:lnTo>
                    <a:lnTo>
                      <a:pt x="30" y="9"/>
                    </a:lnTo>
                    <a:lnTo>
                      <a:pt x="31" y="9"/>
                    </a:lnTo>
                    <a:lnTo>
                      <a:pt x="31" y="8"/>
                    </a:lnTo>
                    <a:lnTo>
                      <a:pt x="31" y="7"/>
                    </a:lnTo>
                    <a:lnTo>
                      <a:pt x="32" y="6"/>
                    </a:lnTo>
                    <a:lnTo>
                      <a:pt x="31" y="6"/>
                    </a:lnTo>
                    <a:lnTo>
                      <a:pt x="31" y="5"/>
                    </a:lnTo>
                    <a:lnTo>
                      <a:pt x="31" y="4"/>
                    </a:lnTo>
                    <a:lnTo>
                      <a:pt x="30" y="4"/>
                    </a:lnTo>
                    <a:lnTo>
                      <a:pt x="30" y="3"/>
                    </a:lnTo>
                    <a:lnTo>
                      <a:pt x="29" y="3"/>
                    </a:lnTo>
                    <a:lnTo>
                      <a:pt x="28" y="2"/>
                    </a:lnTo>
                    <a:lnTo>
                      <a:pt x="27" y="2"/>
                    </a:lnTo>
                    <a:lnTo>
                      <a:pt x="26" y="1"/>
                    </a:lnTo>
                    <a:lnTo>
                      <a:pt x="25" y="1"/>
                    </a:lnTo>
                    <a:lnTo>
                      <a:pt x="24" y="1"/>
                    </a:lnTo>
                    <a:lnTo>
                      <a:pt x="23" y="0"/>
                    </a:lnTo>
                    <a:lnTo>
                      <a:pt x="22" y="0"/>
                    </a:lnTo>
                    <a:lnTo>
                      <a:pt x="21" y="0"/>
                    </a:lnTo>
                    <a:lnTo>
                      <a:pt x="20" y="0"/>
                    </a:lnTo>
                    <a:lnTo>
                      <a:pt x="19" y="0"/>
                    </a:lnTo>
                    <a:lnTo>
                      <a:pt x="18" y="0"/>
                    </a:lnTo>
                    <a:lnTo>
                      <a:pt x="17" y="0"/>
                    </a:lnTo>
                    <a:lnTo>
                      <a:pt x="16" y="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47" name="Freeform 283"/>
              <p:cNvSpPr>
                <a:spLocks/>
              </p:cNvSpPr>
              <p:nvPr/>
            </p:nvSpPr>
            <p:spPr bwMode="auto">
              <a:xfrm>
                <a:off x="3996" y="2344"/>
                <a:ext cx="75" cy="7"/>
              </a:xfrm>
              <a:custGeom>
                <a:avLst/>
                <a:gdLst>
                  <a:gd name="T0" fmla="*/ 54 w 75"/>
                  <a:gd name="T1" fmla="*/ 3 h 7"/>
                  <a:gd name="T2" fmla="*/ 49 w 75"/>
                  <a:gd name="T3" fmla="*/ 1 h 7"/>
                  <a:gd name="T4" fmla="*/ 44 w 75"/>
                  <a:gd name="T5" fmla="*/ 0 h 7"/>
                  <a:gd name="T6" fmla="*/ 40 w 75"/>
                  <a:gd name="T7" fmla="*/ 0 h 7"/>
                  <a:gd name="T8" fmla="*/ 35 w 75"/>
                  <a:gd name="T9" fmla="*/ 0 h 7"/>
                  <a:gd name="T10" fmla="*/ 31 w 75"/>
                  <a:gd name="T11" fmla="*/ 0 h 7"/>
                  <a:gd name="T12" fmla="*/ 28 w 75"/>
                  <a:gd name="T13" fmla="*/ 1 h 7"/>
                  <a:gd name="T14" fmla="*/ 25 w 75"/>
                  <a:gd name="T15" fmla="*/ 1 h 7"/>
                  <a:gd name="T16" fmla="*/ 22 w 75"/>
                  <a:gd name="T17" fmla="*/ 2 h 7"/>
                  <a:gd name="T18" fmla="*/ 20 w 75"/>
                  <a:gd name="T19" fmla="*/ 3 h 7"/>
                  <a:gd name="T20" fmla="*/ 2 w 75"/>
                  <a:gd name="T21" fmla="*/ 4 h 7"/>
                  <a:gd name="T22" fmla="*/ 1 w 75"/>
                  <a:gd name="T23" fmla="*/ 4 h 7"/>
                  <a:gd name="T24" fmla="*/ 1 w 75"/>
                  <a:gd name="T25" fmla="*/ 4 h 7"/>
                  <a:gd name="T26" fmla="*/ 1 w 75"/>
                  <a:gd name="T27" fmla="*/ 4 h 7"/>
                  <a:gd name="T28" fmla="*/ 0 w 75"/>
                  <a:gd name="T29" fmla="*/ 5 h 7"/>
                  <a:gd name="T30" fmla="*/ 0 w 75"/>
                  <a:gd name="T31" fmla="*/ 5 h 7"/>
                  <a:gd name="T32" fmla="*/ 0 w 75"/>
                  <a:gd name="T33" fmla="*/ 6 h 7"/>
                  <a:gd name="T34" fmla="*/ 0 w 75"/>
                  <a:gd name="T35" fmla="*/ 6 h 7"/>
                  <a:gd name="T36" fmla="*/ 1 w 75"/>
                  <a:gd name="T37" fmla="*/ 6 h 7"/>
                  <a:gd name="T38" fmla="*/ 1 w 75"/>
                  <a:gd name="T39" fmla="*/ 7 h 7"/>
                  <a:gd name="T40" fmla="*/ 1 w 75"/>
                  <a:gd name="T41" fmla="*/ 7 h 7"/>
                  <a:gd name="T42" fmla="*/ 19 w 75"/>
                  <a:gd name="T43" fmla="*/ 7 h 7"/>
                  <a:gd name="T44" fmla="*/ 20 w 75"/>
                  <a:gd name="T45" fmla="*/ 6 h 7"/>
                  <a:gd name="T46" fmla="*/ 21 w 75"/>
                  <a:gd name="T47" fmla="*/ 6 h 7"/>
                  <a:gd name="T48" fmla="*/ 23 w 75"/>
                  <a:gd name="T49" fmla="*/ 5 h 7"/>
                  <a:gd name="T50" fmla="*/ 26 w 75"/>
                  <a:gd name="T51" fmla="*/ 4 h 7"/>
                  <a:gd name="T52" fmla="*/ 29 w 75"/>
                  <a:gd name="T53" fmla="*/ 3 h 7"/>
                  <a:gd name="T54" fmla="*/ 33 w 75"/>
                  <a:gd name="T55" fmla="*/ 3 h 7"/>
                  <a:gd name="T56" fmla="*/ 37 w 75"/>
                  <a:gd name="T57" fmla="*/ 3 h 7"/>
                  <a:gd name="T58" fmla="*/ 42 w 75"/>
                  <a:gd name="T59" fmla="*/ 3 h 7"/>
                  <a:gd name="T60" fmla="*/ 47 w 75"/>
                  <a:gd name="T61" fmla="*/ 4 h 7"/>
                  <a:gd name="T62" fmla="*/ 51 w 75"/>
                  <a:gd name="T63" fmla="*/ 6 h 7"/>
                  <a:gd name="T64" fmla="*/ 55 w 75"/>
                  <a:gd name="T65" fmla="*/ 7 h 7"/>
                  <a:gd name="T66" fmla="*/ 74 w 75"/>
                  <a:gd name="T67" fmla="*/ 7 h 7"/>
                  <a:gd name="T68" fmla="*/ 74 w 75"/>
                  <a:gd name="T69" fmla="*/ 7 h 7"/>
                  <a:gd name="T70" fmla="*/ 74 w 75"/>
                  <a:gd name="T71" fmla="*/ 7 h 7"/>
                  <a:gd name="T72" fmla="*/ 75 w 75"/>
                  <a:gd name="T73" fmla="*/ 7 h 7"/>
                  <a:gd name="T74" fmla="*/ 75 w 75"/>
                  <a:gd name="T75" fmla="*/ 6 h 7"/>
                  <a:gd name="T76" fmla="*/ 75 w 75"/>
                  <a:gd name="T77" fmla="*/ 6 h 7"/>
                  <a:gd name="T78" fmla="*/ 75 w 75"/>
                  <a:gd name="T79" fmla="*/ 5 h 7"/>
                  <a:gd name="T80" fmla="*/ 75 w 75"/>
                  <a:gd name="T81" fmla="*/ 5 h 7"/>
                  <a:gd name="T82" fmla="*/ 74 w 75"/>
                  <a:gd name="T83" fmla="*/ 5 h 7"/>
                  <a:gd name="T84" fmla="*/ 74 w 75"/>
                  <a:gd name="T85" fmla="*/ 4 h 7"/>
                  <a:gd name="T86" fmla="*/ 74 w 75"/>
                  <a:gd name="T87" fmla="*/ 4 h 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5"/>
                  <a:gd name="T133" fmla="*/ 0 h 7"/>
                  <a:gd name="T134" fmla="*/ 75 w 75"/>
                  <a:gd name="T135" fmla="*/ 7 h 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5" h="7">
                    <a:moveTo>
                      <a:pt x="73" y="4"/>
                    </a:moveTo>
                    <a:lnTo>
                      <a:pt x="56" y="4"/>
                    </a:lnTo>
                    <a:lnTo>
                      <a:pt x="54" y="3"/>
                    </a:lnTo>
                    <a:lnTo>
                      <a:pt x="52" y="3"/>
                    </a:lnTo>
                    <a:lnTo>
                      <a:pt x="51" y="2"/>
                    </a:lnTo>
                    <a:lnTo>
                      <a:pt x="49" y="1"/>
                    </a:lnTo>
                    <a:lnTo>
                      <a:pt x="48" y="1"/>
                    </a:lnTo>
                    <a:lnTo>
                      <a:pt x="46" y="1"/>
                    </a:lnTo>
                    <a:lnTo>
                      <a:pt x="44" y="0"/>
                    </a:lnTo>
                    <a:lnTo>
                      <a:pt x="43" y="0"/>
                    </a:lnTo>
                    <a:lnTo>
                      <a:pt x="41" y="0"/>
                    </a:lnTo>
                    <a:lnTo>
                      <a:pt x="40" y="0"/>
                    </a:lnTo>
                    <a:lnTo>
                      <a:pt x="38" y="0"/>
                    </a:lnTo>
                    <a:lnTo>
                      <a:pt x="37" y="0"/>
                    </a:lnTo>
                    <a:lnTo>
                      <a:pt x="35" y="0"/>
                    </a:lnTo>
                    <a:lnTo>
                      <a:pt x="34" y="0"/>
                    </a:lnTo>
                    <a:lnTo>
                      <a:pt x="33" y="0"/>
                    </a:lnTo>
                    <a:lnTo>
                      <a:pt x="31" y="0"/>
                    </a:lnTo>
                    <a:lnTo>
                      <a:pt x="30" y="0"/>
                    </a:lnTo>
                    <a:lnTo>
                      <a:pt x="29" y="0"/>
                    </a:lnTo>
                    <a:lnTo>
                      <a:pt x="28" y="1"/>
                    </a:lnTo>
                    <a:lnTo>
                      <a:pt x="27" y="1"/>
                    </a:lnTo>
                    <a:lnTo>
                      <a:pt x="26" y="1"/>
                    </a:lnTo>
                    <a:lnTo>
                      <a:pt x="25" y="1"/>
                    </a:lnTo>
                    <a:lnTo>
                      <a:pt x="24" y="2"/>
                    </a:lnTo>
                    <a:lnTo>
                      <a:pt x="23" y="2"/>
                    </a:lnTo>
                    <a:lnTo>
                      <a:pt x="22" y="2"/>
                    </a:lnTo>
                    <a:lnTo>
                      <a:pt x="21" y="3"/>
                    </a:lnTo>
                    <a:lnTo>
                      <a:pt x="20" y="3"/>
                    </a:lnTo>
                    <a:lnTo>
                      <a:pt x="19" y="3"/>
                    </a:lnTo>
                    <a:lnTo>
                      <a:pt x="18" y="4"/>
                    </a:lnTo>
                    <a:lnTo>
                      <a:pt x="2" y="4"/>
                    </a:lnTo>
                    <a:lnTo>
                      <a:pt x="1" y="4"/>
                    </a:lnTo>
                    <a:lnTo>
                      <a:pt x="0" y="4"/>
                    </a:lnTo>
                    <a:lnTo>
                      <a:pt x="0" y="5"/>
                    </a:lnTo>
                    <a:lnTo>
                      <a:pt x="0" y="6"/>
                    </a:lnTo>
                    <a:lnTo>
                      <a:pt x="1" y="6"/>
                    </a:lnTo>
                    <a:lnTo>
                      <a:pt x="1" y="7"/>
                    </a:lnTo>
                    <a:lnTo>
                      <a:pt x="2" y="7"/>
                    </a:lnTo>
                    <a:lnTo>
                      <a:pt x="19" y="7"/>
                    </a:lnTo>
                    <a:lnTo>
                      <a:pt x="20" y="6"/>
                    </a:lnTo>
                    <a:lnTo>
                      <a:pt x="21" y="6"/>
                    </a:lnTo>
                    <a:lnTo>
                      <a:pt x="22" y="6"/>
                    </a:lnTo>
                    <a:lnTo>
                      <a:pt x="22" y="5"/>
                    </a:lnTo>
                    <a:lnTo>
                      <a:pt x="23" y="5"/>
                    </a:lnTo>
                    <a:lnTo>
                      <a:pt x="24" y="5"/>
                    </a:lnTo>
                    <a:lnTo>
                      <a:pt x="25" y="4"/>
                    </a:lnTo>
                    <a:lnTo>
                      <a:pt x="26" y="4"/>
                    </a:lnTo>
                    <a:lnTo>
                      <a:pt x="27" y="4"/>
                    </a:lnTo>
                    <a:lnTo>
                      <a:pt x="28" y="4"/>
                    </a:lnTo>
                    <a:lnTo>
                      <a:pt x="29" y="3"/>
                    </a:lnTo>
                    <a:lnTo>
                      <a:pt x="31" y="3"/>
                    </a:lnTo>
                    <a:lnTo>
                      <a:pt x="32" y="3"/>
                    </a:lnTo>
                    <a:lnTo>
                      <a:pt x="33" y="3"/>
                    </a:lnTo>
                    <a:lnTo>
                      <a:pt x="34" y="3"/>
                    </a:lnTo>
                    <a:lnTo>
                      <a:pt x="36" y="3"/>
                    </a:lnTo>
                    <a:lnTo>
                      <a:pt x="37" y="3"/>
                    </a:lnTo>
                    <a:lnTo>
                      <a:pt x="39" y="3"/>
                    </a:lnTo>
                    <a:lnTo>
                      <a:pt x="40" y="3"/>
                    </a:lnTo>
                    <a:lnTo>
                      <a:pt x="42" y="3"/>
                    </a:lnTo>
                    <a:lnTo>
                      <a:pt x="43" y="3"/>
                    </a:lnTo>
                    <a:lnTo>
                      <a:pt x="45" y="3"/>
                    </a:lnTo>
                    <a:lnTo>
                      <a:pt x="47" y="4"/>
                    </a:lnTo>
                    <a:lnTo>
                      <a:pt x="48" y="4"/>
                    </a:lnTo>
                    <a:lnTo>
                      <a:pt x="50" y="5"/>
                    </a:lnTo>
                    <a:lnTo>
                      <a:pt x="51" y="6"/>
                    </a:lnTo>
                    <a:lnTo>
                      <a:pt x="53" y="6"/>
                    </a:lnTo>
                    <a:lnTo>
                      <a:pt x="55" y="7"/>
                    </a:lnTo>
                    <a:lnTo>
                      <a:pt x="73" y="7"/>
                    </a:lnTo>
                    <a:lnTo>
                      <a:pt x="74" y="7"/>
                    </a:lnTo>
                    <a:lnTo>
                      <a:pt x="75" y="7"/>
                    </a:lnTo>
                    <a:lnTo>
                      <a:pt x="75" y="6"/>
                    </a:lnTo>
                    <a:lnTo>
                      <a:pt x="75" y="5"/>
                    </a:lnTo>
                    <a:lnTo>
                      <a:pt x="74" y="5"/>
                    </a:lnTo>
                    <a:lnTo>
                      <a:pt x="74" y="4"/>
                    </a:lnTo>
                    <a:lnTo>
                      <a:pt x="73" y="4"/>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48" name="Freeform 284"/>
              <p:cNvSpPr>
                <a:spLocks/>
              </p:cNvSpPr>
              <p:nvPr/>
            </p:nvSpPr>
            <p:spPr bwMode="auto">
              <a:xfrm>
                <a:off x="3933" y="2337"/>
                <a:ext cx="195" cy="9"/>
              </a:xfrm>
              <a:custGeom>
                <a:avLst/>
                <a:gdLst>
                  <a:gd name="T0" fmla="*/ 59 w 195"/>
                  <a:gd name="T1" fmla="*/ 9 h 9"/>
                  <a:gd name="T2" fmla="*/ 67 w 195"/>
                  <a:gd name="T3" fmla="*/ 7 h 9"/>
                  <a:gd name="T4" fmla="*/ 78 w 195"/>
                  <a:gd name="T5" fmla="*/ 4 h 9"/>
                  <a:gd name="T6" fmla="*/ 89 w 195"/>
                  <a:gd name="T7" fmla="*/ 3 h 9"/>
                  <a:gd name="T8" fmla="*/ 99 w 195"/>
                  <a:gd name="T9" fmla="*/ 3 h 9"/>
                  <a:gd name="T10" fmla="*/ 109 w 195"/>
                  <a:gd name="T11" fmla="*/ 3 h 9"/>
                  <a:gd name="T12" fmla="*/ 118 w 195"/>
                  <a:gd name="T13" fmla="*/ 4 h 9"/>
                  <a:gd name="T14" fmla="*/ 126 w 195"/>
                  <a:gd name="T15" fmla="*/ 5 h 9"/>
                  <a:gd name="T16" fmla="*/ 133 w 195"/>
                  <a:gd name="T17" fmla="*/ 7 h 9"/>
                  <a:gd name="T18" fmla="*/ 138 w 195"/>
                  <a:gd name="T19" fmla="*/ 8 h 9"/>
                  <a:gd name="T20" fmla="*/ 141 w 195"/>
                  <a:gd name="T21" fmla="*/ 9 h 9"/>
                  <a:gd name="T22" fmla="*/ 142 w 195"/>
                  <a:gd name="T23" fmla="*/ 9 h 9"/>
                  <a:gd name="T24" fmla="*/ 142 w 195"/>
                  <a:gd name="T25" fmla="*/ 9 h 9"/>
                  <a:gd name="T26" fmla="*/ 142 w 195"/>
                  <a:gd name="T27" fmla="*/ 9 h 9"/>
                  <a:gd name="T28" fmla="*/ 194 w 195"/>
                  <a:gd name="T29" fmla="*/ 9 h 9"/>
                  <a:gd name="T30" fmla="*/ 194 w 195"/>
                  <a:gd name="T31" fmla="*/ 9 h 9"/>
                  <a:gd name="T32" fmla="*/ 195 w 195"/>
                  <a:gd name="T33" fmla="*/ 9 h 9"/>
                  <a:gd name="T34" fmla="*/ 195 w 195"/>
                  <a:gd name="T35" fmla="*/ 9 h 9"/>
                  <a:gd name="T36" fmla="*/ 195 w 195"/>
                  <a:gd name="T37" fmla="*/ 8 h 9"/>
                  <a:gd name="T38" fmla="*/ 195 w 195"/>
                  <a:gd name="T39" fmla="*/ 8 h 9"/>
                  <a:gd name="T40" fmla="*/ 195 w 195"/>
                  <a:gd name="T41" fmla="*/ 8 h 9"/>
                  <a:gd name="T42" fmla="*/ 195 w 195"/>
                  <a:gd name="T43" fmla="*/ 7 h 9"/>
                  <a:gd name="T44" fmla="*/ 195 w 195"/>
                  <a:gd name="T45" fmla="*/ 7 h 9"/>
                  <a:gd name="T46" fmla="*/ 194 w 195"/>
                  <a:gd name="T47" fmla="*/ 7 h 9"/>
                  <a:gd name="T48" fmla="*/ 194 w 195"/>
                  <a:gd name="T49" fmla="*/ 6 h 9"/>
                  <a:gd name="T50" fmla="*/ 143 w 195"/>
                  <a:gd name="T51" fmla="*/ 7 h 9"/>
                  <a:gd name="T52" fmla="*/ 140 w 195"/>
                  <a:gd name="T53" fmla="*/ 6 h 9"/>
                  <a:gd name="T54" fmla="*/ 135 w 195"/>
                  <a:gd name="T55" fmla="*/ 4 h 9"/>
                  <a:gd name="T56" fmla="*/ 129 w 195"/>
                  <a:gd name="T57" fmla="*/ 3 h 9"/>
                  <a:gd name="T58" fmla="*/ 121 w 195"/>
                  <a:gd name="T59" fmla="*/ 2 h 9"/>
                  <a:gd name="T60" fmla="*/ 113 w 195"/>
                  <a:gd name="T61" fmla="*/ 1 h 9"/>
                  <a:gd name="T62" fmla="*/ 103 w 195"/>
                  <a:gd name="T63" fmla="*/ 0 h 9"/>
                  <a:gd name="T64" fmla="*/ 92 w 195"/>
                  <a:gd name="T65" fmla="*/ 0 h 9"/>
                  <a:gd name="T66" fmla="*/ 81 w 195"/>
                  <a:gd name="T67" fmla="*/ 1 h 9"/>
                  <a:gd name="T68" fmla="*/ 70 w 195"/>
                  <a:gd name="T69" fmla="*/ 3 h 9"/>
                  <a:gd name="T70" fmla="*/ 58 w 195"/>
                  <a:gd name="T71" fmla="*/ 7 h 9"/>
                  <a:gd name="T72" fmla="*/ 1 w 195"/>
                  <a:gd name="T73" fmla="*/ 6 h 9"/>
                  <a:gd name="T74" fmla="*/ 1 w 195"/>
                  <a:gd name="T75" fmla="*/ 7 h 9"/>
                  <a:gd name="T76" fmla="*/ 1 w 195"/>
                  <a:gd name="T77" fmla="*/ 7 h 9"/>
                  <a:gd name="T78" fmla="*/ 0 w 195"/>
                  <a:gd name="T79" fmla="*/ 7 h 9"/>
                  <a:gd name="T80" fmla="*/ 0 w 195"/>
                  <a:gd name="T81" fmla="*/ 8 h 9"/>
                  <a:gd name="T82" fmla="*/ 0 w 195"/>
                  <a:gd name="T83" fmla="*/ 8 h 9"/>
                  <a:gd name="T84" fmla="*/ 0 w 195"/>
                  <a:gd name="T85" fmla="*/ 8 h 9"/>
                  <a:gd name="T86" fmla="*/ 0 w 195"/>
                  <a:gd name="T87" fmla="*/ 9 h 9"/>
                  <a:gd name="T88" fmla="*/ 1 w 195"/>
                  <a:gd name="T89" fmla="*/ 9 h 9"/>
                  <a:gd name="T90" fmla="*/ 1 w 195"/>
                  <a:gd name="T91" fmla="*/ 9 h 9"/>
                  <a:gd name="T92" fmla="*/ 1 w 195"/>
                  <a:gd name="T93" fmla="*/ 9 h 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5"/>
                  <a:gd name="T142" fmla="*/ 0 h 9"/>
                  <a:gd name="T143" fmla="*/ 195 w 195"/>
                  <a:gd name="T144" fmla="*/ 9 h 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5" h="9">
                    <a:moveTo>
                      <a:pt x="2" y="9"/>
                    </a:moveTo>
                    <a:lnTo>
                      <a:pt x="59" y="9"/>
                    </a:lnTo>
                    <a:lnTo>
                      <a:pt x="63" y="8"/>
                    </a:lnTo>
                    <a:lnTo>
                      <a:pt x="67" y="7"/>
                    </a:lnTo>
                    <a:lnTo>
                      <a:pt x="70" y="6"/>
                    </a:lnTo>
                    <a:lnTo>
                      <a:pt x="74" y="5"/>
                    </a:lnTo>
                    <a:lnTo>
                      <a:pt x="78" y="4"/>
                    </a:lnTo>
                    <a:lnTo>
                      <a:pt x="81" y="4"/>
                    </a:lnTo>
                    <a:lnTo>
                      <a:pt x="85" y="4"/>
                    </a:lnTo>
                    <a:lnTo>
                      <a:pt x="89" y="3"/>
                    </a:lnTo>
                    <a:lnTo>
                      <a:pt x="92" y="3"/>
                    </a:lnTo>
                    <a:lnTo>
                      <a:pt x="96" y="3"/>
                    </a:lnTo>
                    <a:lnTo>
                      <a:pt x="99" y="3"/>
                    </a:lnTo>
                    <a:lnTo>
                      <a:pt x="103" y="3"/>
                    </a:lnTo>
                    <a:lnTo>
                      <a:pt x="106" y="3"/>
                    </a:lnTo>
                    <a:lnTo>
                      <a:pt x="109" y="3"/>
                    </a:lnTo>
                    <a:lnTo>
                      <a:pt x="112" y="4"/>
                    </a:lnTo>
                    <a:lnTo>
                      <a:pt x="115" y="4"/>
                    </a:lnTo>
                    <a:lnTo>
                      <a:pt x="118" y="4"/>
                    </a:lnTo>
                    <a:lnTo>
                      <a:pt x="121" y="5"/>
                    </a:lnTo>
                    <a:lnTo>
                      <a:pt x="124" y="5"/>
                    </a:lnTo>
                    <a:lnTo>
                      <a:pt x="126" y="5"/>
                    </a:lnTo>
                    <a:lnTo>
                      <a:pt x="128" y="6"/>
                    </a:lnTo>
                    <a:lnTo>
                      <a:pt x="131" y="6"/>
                    </a:lnTo>
                    <a:lnTo>
                      <a:pt x="133" y="7"/>
                    </a:lnTo>
                    <a:lnTo>
                      <a:pt x="134" y="7"/>
                    </a:lnTo>
                    <a:lnTo>
                      <a:pt x="136" y="8"/>
                    </a:lnTo>
                    <a:lnTo>
                      <a:pt x="138" y="8"/>
                    </a:lnTo>
                    <a:lnTo>
                      <a:pt x="139" y="8"/>
                    </a:lnTo>
                    <a:lnTo>
                      <a:pt x="140" y="9"/>
                    </a:lnTo>
                    <a:lnTo>
                      <a:pt x="141" y="9"/>
                    </a:lnTo>
                    <a:lnTo>
                      <a:pt x="142" y="9"/>
                    </a:lnTo>
                    <a:lnTo>
                      <a:pt x="194" y="9"/>
                    </a:lnTo>
                    <a:lnTo>
                      <a:pt x="195" y="9"/>
                    </a:lnTo>
                    <a:lnTo>
                      <a:pt x="195" y="8"/>
                    </a:lnTo>
                    <a:lnTo>
                      <a:pt x="195" y="7"/>
                    </a:lnTo>
                    <a:lnTo>
                      <a:pt x="194" y="7"/>
                    </a:lnTo>
                    <a:lnTo>
                      <a:pt x="194" y="6"/>
                    </a:lnTo>
                    <a:lnTo>
                      <a:pt x="142" y="6"/>
                    </a:lnTo>
                    <a:lnTo>
                      <a:pt x="143" y="7"/>
                    </a:lnTo>
                    <a:lnTo>
                      <a:pt x="142" y="6"/>
                    </a:lnTo>
                    <a:lnTo>
                      <a:pt x="141" y="6"/>
                    </a:lnTo>
                    <a:lnTo>
                      <a:pt x="140" y="6"/>
                    </a:lnTo>
                    <a:lnTo>
                      <a:pt x="138" y="5"/>
                    </a:lnTo>
                    <a:lnTo>
                      <a:pt x="137" y="5"/>
                    </a:lnTo>
                    <a:lnTo>
                      <a:pt x="135" y="4"/>
                    </a:lnTo>
                    <a:lnTo>
                      <a:pt x="133" y="4"/>
                    </a:lnTo>
                    <a:lnTo>
                      <a:pt x="131" y="3"/>
                    </a:lnTo>
                    <a:lnTo>
                      <a:pt x="129" y="3"/>
                    </a:lnTo>
                    <a:lnTo>
                      <a:pt x="127" y="3"/>
                    </a:lnTo>
                    <a:lnTo>
                      <a:pt x="124" y="2"/>
                    </a:lnTo>
                    <a:lnTo>
                      <a:pt x="121" y="2"/>
                    </a:lnTo>
                    <a:lnTo>
                      <a:pt x="119" y="1"/>
                    </a:lnTo>
                    <a:lnTo>
                      <a:pt x="116" y="1"/>
                    </a:lnTo>
                    <a:lnTo>
                      <a:pt x="113" y="1"/>
                    </a:lnTo>
                    <a:lnTo>
                      <a:pt x="109" y="0"/>
                    </a:lnTo>
                    <a:lnTo>
                      <a:pt x="106" y="0"/>
                    </a:lnTo>
                    <a:lnTo>
                      <a:pt x="103" y="0"/>
                    </a:lnTo>
                    <a:lnTo>
                      <a:pt x="99" y="0"/>
                    </a:lnTo>
                    <a:lnTo>
                      <a:pt x="96" y="0"/>
                    </a:lnTo>
                    <a:lnTo>
                      <a:pt x="92" y="0"/>
                    </a:lnTo>
                    <a:lnTo>
                      <a:pt x="89" y="0"/>
                    </a:lnTo>
                    <a:lnTo>
                      <a:pt x="85" y="1"/>
                    </a:lnTo>
                    <a:lnTo>
                      <a:pt x="81" y="1"/>
                    </a:lnTo>
                    <a:lnTo>
                      <a:pt x="77" y="2"/>
                    </a:lnTo>
                    <a:lnTo>
                      <a:pt x="73" y="2"/>
                    </a:lnTo>
                    <a:lnTo>
                      <a:pt x="70" y="3"/>
                    </a:lnTo>
                    <a:lnTo>
                      <a:pt x="66" y="4"/>
                    </a:lnTo>
                    <a:lnTo>
                      <a:pt x="62" y="5"/>
                    </a:lnTo>
                    <a:lnTo>
                      <a:pt x="58" y="7"/>
                    </a:lnTo>
                    <a:lnTo>
                      <a:pt x="59" y="6"/>
                    </a:lnTo>
                    <a:lnTo>
                      <a:pt x="2" y="6"/>
                    </a:lnTo>
                    <a:lnTo>
                      <a:pt x="1" y="6"/>
                    </a:lnTo>
                    <a:lnTo>
                      <a:pt x="1" y="7"/>
                    </a:lnTo>
                    <a:lnTo>
                      <a:pt x="0" y="7"/>
                    </a:lnTo>
                    <a:lnTo>
                      <a:pt x="0" y="8"/>
                    </a:lnTo>
                    <a:lnTo>
                      <a:pt x="0" y="9"/>
                    </a:lnTo>
                    <a:lnTo>
                      <a:pt x="1" y="9"/>
                    </a:lnTo>
                    <a:lnTo>
                      <a:pt x="2" y="9"/>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49" name="Freeform 285"/>
              <p:cNvSpPr>
                <a:spLocks/>
              </p:cNvSpPr>
              <p:nvPr/>
            </p:nvSpPr>
            <p:spPr bwMode="auto">
              <a:xfrm>
                <a:off x="3999" y="2355"/>
                <a:ext cx="67" cy="14"/>
              </a:xfrm>
              <a:custGeom>
                <a:avLst/>
                <a:gdLst>
                  <a:gd name="T0" fmla="*/ 52 w 67"/>
                  <a:gd name="T1" fmla="*/ 13 h 14"/>
                  <a:gd name="T2" fmla="*/ 57 w 67"/>
                  <a:gd name="T3" fmla="*/ 12 h 14"/>
                  <a:gd name="T4" fmla="*/ 60 w 67"/>
                  <a:gd name="T5" fmla="*/ 10 h 14"/>
                  <a:gd name="T6" fmla="*/ 62 w 67"/>
                  <a:gd name="T7" fmla="*/ 9 h 14"/>
                  <a:gd name="T8" fmla="*/ 63 w 67"/>
                  <a:gd name="T9" fmla="*/ 8 h 14"/>
                  <a:gd name="T10" fmla="*/ 65 w 67"/>
                  <a:gd name="T11" fmla="*/ 7 h 14"/>
                  <a:gd name="T12" fmla="*/ 66 w 67"/>
                  <a:gd name="T13" fmla="*/ 6 h 14"/>
                  <a:gd name="T14" fmla="*/ 67 w 67"/>
                  <a:gd name="T15" fmla="*/ 4 h 14"/>
                  <a:gd name="T16" fmla="*/ 67 w 67"/>
                  <a:gd name="T17" fmla="*/ 3 h 14"/>
                  <a:gd name="T18" fmla="*/ 67 w 67"/>
                  <a:gd name="T19" fmla="*/ 1 h 14"/>
                  <a:gd name="T20" fmla="*/ 67 w 67"/>
                  <a:gd name="T21" fmla="*/ 1 h 14"/>
                  <a:gd name="T22" fmla="*/ 67 w 67"/>
                  <a:gd name="T23" fmla="*/ 0 h 14"/>
                  <a:gd name="T24" fmla="*/ 66 w 67"/>
                  <a:gd name="T25" fmla="*/ 0 h 14"/>
                  <a:gd name="T26" fmla="*/ 66 w 67"/>
                  <a:gd name="T27" fmla="*/ 0 h 14"/>
                  <a:gd name="T28" fmla="*/ 65 w 67"/>
                  <a:gd name="T29" fmla="*/ 0 h 14"/>
                  <a:gd name="T30" fmla="*/ 65 w 67"/>
                  <a:gd name="T31" fmla="*/ 0 h 14"/>
                  <a:gd name="T32" fmla="*/ 64 w 67"/>
                  <a:gd name="T33" fmla="*/ 1 h 14"/>
                  <a:gd name="T34" fmla="*/ 64 w 67"/>
                  <a:gd name="T35" fmla="*/ 1 h 14"/>
                  <a:gd name="T36" fmla="*/ 64 w 67"/>
                  <a:gd name="T37" fmla="*/ 3 h 14"/>
                  <a:gd name="T38" fmla="*/ 62 w 67"/>
                  <a:gd name="T39" fmla="*/ 5 h 14"/>
                  <a:gd name="T40" fmla="*/ 59 w 67"/>
                  <a:gd name="T41" fmla="*/ 7 h 14"/>
                  <a:gd name="T42" fmla="*/ 56 w 67"/>
                  <a:gd name="T43" fmla="*/ 9 h 14"/>
                  <a:gd name="T44" fmla="*/ 51 w 67"/>
                  <a:gd name="T45" fmla="*/ 11 h 14"/>
                  <a:gd name="T46" fmla="*/ 46 w 67"/>
                  <a:gd name="T47" fmla="*/ 12 h 14"/>
                  <a:gd name="T48" fmla="*/ 40 w 67"/>
                  <a:gd name="T49" fmla="*/ 13 h 14"/>
                  <a:gd name="T50" fmla="*/ 34 w 67"/>
                  <a:gd name="T51" fmla="*/ 13 h 14"/>
                  <a:gd name="T52" fmla="*/ 29 w 67"/>
                  <a:gd name="T53" fmla="*/ 13 h 14"/>
                  <a:gd name="T54" fmla="*/ 25 w 67"/>
                  <a:gd name="T55" fmla="*/ 12 h 14"/>
                  <a:gd name="T56" fmla="*/ 20 w 67"/>
                  <a:gd name="T57" fmla="*/ 12 h 14"/>
                  <a:gd name="T58" fmla="*/ 17 w 67"/>
                  <a:gd name="T59" fmla="*/ 11 h 14"/>
                  <a:gd name="T60" fmla="*/ 13 w 67"/>
                  <a:gd name="T61" fmla="*/ 10 h 14"/>
                  <a:gd name="T62" fmla="*/ 10 w 67"/>
                  <a:gd name="T63" fmla="*/ 8 h 14"/>
                  <a:gd name="T64" fmla="*/ 7 w 67"/>
                  <a:gd name="T65" fmla="*/ 7 h 14"/>
                  <a:gd name="T66" fmla="*/ 5 w 67"/>
                  <a:gd name="T67" fmla="*/ 5 h 14"/>
                  <a:gd name="T68" fmla="*/ 4 w 67"/>
                  <a:gd name="T69" fmla="*/ 4 h 14"/>
                  <a:gd name="T70" fmla="*/ 4 w 67"/>
                  <a:gd name="T71" fmla="*/ 3 h 14"/>
                  <a:gd name="T72" fmla="*/ 3 w 67"/>
                  <a:gd name="T73" fmla="*/ 2 h 14"/>
                  <a:gd name="T74" fmla="*/ 3 w 67"/>
                  <a:gd name="T75" fmla="*/ 1 h 14"/>
                  <a:gd name="T76" fmla="*/ 3 w 67"/>
                  <a:gd name="T77" fmla="*/ 1 h 14"/>
                  <a:gd name="T78" fmla="*/ 3 w 67"/>
                  <a:gd name="T79" fmla="*/ 0 h 14"/>
                  <a:gd name="T80" fmla="*/ 2 w 67"/>
                  <a:gd name="T81" fmla="*/ 0 h 14"/>
                  <a:gd name="T82" fmla="*/ 2 w 67"/>
                  <a:gd name="T83" fmla="*/ 0 h 14"/>
                  <a:gd name="T84" fmla="*/ 1 w 67"/>
                  <a:gd name="T85" fmla="*/ 0 h 14"/>
                  <a:gd name="T86" fmla="*/ 1 w 67"/>
                  <a:gd name="T87" fmla="*/ 0 h 14"/>
                  <a:gd name="T88" fmla="*/ 0 w 67"/>
                  <a:gd name="T89" fmla="*/ 1 h 14"/>
                  <a:gd name="T90" fmla="*/ 0 w 67"/>
                  <a:gd name="T91" fmla="*/ 1 h 14"/>
                  <a:gd name="T92" fmla="*/ 0 w 67"/>
                  <a:gd name="T93" fmla="*/ 3 h 14"/>
                  <a:gd name="T94" fmla="*/ 1 w 67"/>
                  <a:gd name="T95" fmla="*/ 4 h 14"/>
                  <a:gd name="T96" fmla="*/ 2 w 67"/>
                  <a:gd name="T97" fmla="*/ 6 h 14"/>
                  <a:gd name="T98" fmla="*/ 3 w 67"/>
                  <a:gd name="T99" fmla="*/ 7 h 14"/>
                  <a:gd name="T100" fmla="*/ 4 w 67"/>
                  <a:gd name="T101" fmla="*/ 8 h 14"/>
                  <a:gd name="T102" fmla="*/ 6 w 67"/>
                  <a:gd name="T103" fmla="*/ 9 h 14"/>
                  <a:gd name="T104" fmla="*/ 7 w 67"/>
                  <a:gd name="T105" fmla="*/ 10 h 14"/>
                  <a:gd name="T106" fmla="*/ 9 w 67"/>
                  <a:gd name="T107" fmla="*/ 11 h 14"/>
                  <a:gd name="T108" fmla="*/ 13 w 67"/>
                  <a:gd name="T109" fmla="*/ 13 h 14"/>
                  <a:gd name="T110" fmla="*/ 18 w 67"/>
                  <a:gd name="T111" fmla="*/ 14 h 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7"/>
                  <a:gd name="T169" fmla="*/ 0 h 14"/>
                  <a:gd name="T170" fmla="*/ 67 w 67"/>
                  <a:gd name="T171" fmla="*/ 14 h 1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7" h="14">
                    <a:moveTo>
                      <a:pt x="18" y="14"/>
                    </a:moveTo>
                    <a:lnTo>
                      <a:pt x="50" y="14"/>
                    </a:lnTo>
                    <a:lnTo>
                      <a:pt x="51" y="14"/>
                    </a:lnTo>
                    <a:lnTo>
                      <a:pt x="52" y="13"/>
                    </a:lnTo>
                    <a:lnTo>
                      <a:pt x="53" y="13"/>
                    </a:lnTo>
                    <a:lnTo>
                      <a:pt x="55" y="13"/>
                    </a:lnTo>
                    <a:lnTo>
                      <a:pt x="56" y="12"/>
                    </a:lnTo>
                    <a:lnTo>
                      <a:pt x="57" y="12"/>
                    </a:lnTo>
                    <a:lnTo>
                      <a:pt x="58" y="12"/>
                    </a:lnTo>
                    <a:lnTo>
                      <a:pt x="59" y="11"/>
                    </a:lnTo>
                    <a:lnTo>
                      <a:pt x="60" y="10"/>
                    </a:lnTo>
                    <a:lnTo>
                      <a:pt x="61" y="10"/>
                    </a:lnTo>
                    <a:lnTo>
                      <a:pt x="62" y="10"/>
                    </a:lnTo>
                    <a:lnTo>
                      <a:pt x="62" y="9"/>
                    </a:lnTo>
                    <a:lnTo>
                      <a:pt x="63" y="9"/>
                    </a:lnTo>
                    <a:lnTo>
                      <a:pt x="63" y="8"/>
                    </a:lnTo>
                    <a:lnTo>
                      <a:pt x="64" y="8"/>
                    </a:lnTo>
                    <a:lnTo>
                      <a:pt x="65" y="7"/>
                    </a:lnTo>
                    <a:lnTo>
                      <a:pt x="66" y="6"/>
                    </a:lnTo>
                    <a:lnTo>
                      <a:pt x="66" y="5"/>
                    </a:lnTo>
                    <a:lnTo>
                      <a:pt x="67" y="4"/>
                    </a:lnTo>
                    <a:lnTo>
                      <a:pt x="67" y="3"/>
                    </a:lnTo>
                    <a:lnTo>
                      <a:pt x="67" y="2"/>
                    </a:lnTo>
                    <a:lnTo>
                      <a:pt x="67" y="1"/>
                    </a:lnTo>
                    <a:lnTo>
                      <a:pt x="67" y="0"/>
                    </a:lnTo>
                    <a:lnTo>
                      <a:pt x="66" y="0"/>
                    </a:lnTo>
                    <a:lnTo>
                      <a:pt x="65" y="0"/>
                    </a:lnTo>
                    <a:lnTo>
                      <a:pt x="65" y="1"/>
                    </a:lnTo>
                    <a:lnTo>
                      <a:pt x="64" y="1"/>
                    </a:lnTo>
                    <a:lnTo>
                      <a:pt x="64" y="2"/>
                    </a:lnTo>
                    <a:lnTo>
                      <a:pt x="64" y="3"/>
                    </a:lnTo>
                    <a:lnTo>
                      <a:pt x="63" y="4"/>
                    </a:lnTo>
                    <a:lnTo>
                      <a:pt x="63" y="5"/>
                    </a:lnTo>
                    <a:lnTo>
                      <a:pt x="62" y="5"/>
                    </a:lnTo>
                    <a:lnTo>
                      <a:pt x="62" y="6"/>
                    </a:lnTo>
                    <a:lnTo>
                      <a:pt x="61" y="6"/>
                    </a:lnTo>
                    <a:lnTo>
                      <a:pt x="60" y="7"/>
                    </a:lnTo>
                    <a:lnTo>
                      <a:pt x="59" y="7"/>
                    </a:lnTo>
                    <a:lnTo>
                      <a:pt x="59" y="8"/>
                    </a:lnTo>
                    <a:lnTo>
                      <a:pt x="58" y="8"/>
                    </a:lnTo>
                    <a:lnTo>
                      <a:pt x="57" y="9"/>
                    </a:lnTo>
                    <a:lnTo>
                      <a:pt x="56" y="9"/>
                    </a:lnTo>
                    <a:lnTo>
                      <a:pt x="55" y="9"/>
                    </a:lnTo>
                    <a:lnTo>
                      <a:pt x="54" y="10"/>
                    </a:lnTo>
                    <a:lnTo>
                      <a:pt x="53" y="10"/>
                    </a:lnTo>
                    <a:lnTo>
                      <a:pt x="51" y="11"/>
                    </a:lnTo>
                    <a:lnTo>
                      <a:pt x="50" y="11"/>
                    </a:lnTo>
                    <a:lnTo>
                      <a:pt x="49" y="11"/>
                    </a:lnTo>
                    <a:lnTo>
                      <a:pt x="48" y="12"/>
                    </a:lnTo>
                    <a:lnTo>
                      <a:pt x="46" y="12"/>
                    </a:lnTo>
                    <a:lnTo>
                      <a:pt x="45" y="12"/>
                    </a:lnTo>
                    <a:lnTo>
                      <a:pt x="43" y="12"/>
                    </a:lnTo>
                    <a:lnTo>
                      <a:pt x="42" y="12"/>
                    </a:lnTo>
                    <a:lnTo>
                      <a:pt x="40" y="13"/>
                    </a:lnTo>
                    <a:lnTo>
                      <a:pt x="39" y="13"/>
                    </a:lnTo>
                    <a:lnTo>
                      <a:pt x="37" y="13"/>
                    </a:lnTo>
                    <a:lnTo>
                      <a:pt x="35" y="13"/>
                    </a:lnTo>
                    <a:lnTo>
                      <a:pt x="34" y="13"/>
                    </a:lnTo>
                    <a:lnTo>
                      <a:pt x="33" y="13"/>
                    </a:lnTo>
                    <a:lnTo>
                      <a:pt x="31" y="13"/>
                    </a:lnTo>
                    <a:lnTo>
                      <a:pt x="30" y="13"/>
                    </a:lnTo>
                    <a:lnTo>
                      <a:pt x="29" y="13"/>
                    </a:lnTo>
                    <a:lnTo>
                      <a:pt x="28" y="13"/>
                    </a:lnTo>
                    <a:lnTo>
                      <a:pt x="27" y="12"/>
                    </a:lnTo>
                    <a:lnTo>
                      <a:pt x="26" y="12"/>
                    </a:lnTo>
                    <a:lnTo>
                      <a:pt x="25" y="12"/>
                    </a:lnTo>
                    <a:lnTo>
                      <a:pt x="24" y="12"/>
                    </a:lnTo>
                    <a:lnTo>
                      <a:pt x="23" y="12"/>
                    </a:lnTo>
                    <a:lnTo>
                      <a:pt x="21" y="12"/>
                    </a:lnTo>
                    <a:lnTo>
                      <a:pt x="20" y="12"/>
                    </a:lnTo>
                    <a:lnTo>
                      <a:pt x="19" y="11"/>
                    </a:lnTo>
                    <a:lnTo>
                      <a:pt x="18" y="11"/>
                    </a:lnTo>
                    <a:lnTo>
                      <a:pt x="17" y="11"/>
                    </a:lnTo>
                    <a:lnTo>
                      <a:pt x="16" y="10"/>
                    </a:lnTo>
                    <a:lnTo>
                      <a:pt x="15" y="10"/>
                    </a:lnTo>
                    <a:lnTo>
                      <a:pt x="14" y="10"/>
                    </a:lnTo>
                    <a:lnTo>
                      <a:pt x="13" y="10"/>
                    </a:lnTo>
                    <a:lnTo>
                      <a:pt x="12" y="9"/>
                    </a:lnTo>
                    <a:lnTo>
                      <a:pt x="11" y="9"/>
                    </a:lnTo>
                    <a:lnTo>
                      <a:pt x="10" y="8"/>
                    </a:lnTo>
                    <a:lnTo>
                      <a:pt x="9" y="8"/>
                    </a:lnTo>
                    <a:lnTo>
                      <a:pt x="8" y="8"/>
                    </a:lnTo>
                    <a:lnTo>
                      <a:pt x="8" y="7"/>
                    </a:lnTo>
                    <a:lnTo>
                      <a:pt x="7" y="7"/>
                    </a:lnTo>
                    <a:lnTo>
                      <a:pt x="7" y="6"/>
                    </a:lnTo>
                    <a:lnTo>
                      <a:pt x="6" y="6"/>
                    </a:lnTo>
                    <a:lnTo>
                      <a:pt x="5" y="5"/>
                    </a:lnTo>
                    <a:lnTo>
                      <a:pt x="5" y="4"/>
                    </a:lnTo>
                    <a:lnTo>
                      <a:pt x="4" y="4"/>
                    </a:lnTo>
                    <a:lnTo>
                      <a:pt x="4" y="3"/>
                    </a:lnTo>
                    <a:lnTo>
                      <a:pt x="3" y="3"/>
                    </a:lnTo>
                    <a:lnTo>
                      <a:pt x="3" y="2"/>
                    </a:lnTo>
                    <a:lnTo>
                      <a:pt x="3" y="1"/>
                    </a:lnTo>
                    <a:lnTo>
                      <a:pt x="3" y="0"/>
                    </a:lnTo>
                    <a:lnTo>
                      <a:pt x="2" y="0"/>
                    </a:lnTo>
                    <a:lnTo>
                      <a:pt x="1" y="0"/>
                    </a:lnTo>
                    <a:lnTo>
                      <a:pt x="0" y="1"/>
                    </a:lnTo>
                    <a:lnTo>
                      <a:pt x="0" y="2"/>
                    </a:lnTo>
                    <a:lnTo>
                      <a:pt x="0" y="3"/>
                    </a:lnTo>
                    <a:lnTo>
                      <a:pt x="1" y="3"/>
                    </a:lnTo>
                    <a:lnTo>
                      <a:pt x="1" y="4"/>
                    </a:lnTo>
                    <a:lnTo>
                      <a:pt x="1" y="5"/>
                    </a:lnTo>
                    <a:lnTo>
                      <a:pt x="2" y="5"/>
                    </a:lnTo>
                    <a:lnTo>
                      <a:pt x="2" y="6"/>
                    </a:lnTo>
                    <a:lnTo>
                      <a:pt x="2" y="7"/>
                    </a:lnTo>
                    <a:lnTo>
                      <a:pt x="3" y="7"/>
                    </a:lnTo>
                    <a:lnTo>
                      <a:pt x="3" y="8"/>
                    </a:lnTo>
                    <a:lnTo>
                      <a:pt x="4" y="8"/>
                    </a:lnTo>
                    <a:lnTo>
                      <a:pt x="5" y="9"/>
                    </a:lnTo>
                    <a:lnTo>
                      <a:pt x="6" y="9"/>
                    </a:lnTo>
                    <a:lnTo>
                      <a:pt x="6" y="10"/>
                    </a:lnTo>
                    <a:lnTo>
                      <a:pt x="7" y="10"/>
                    </a:lnTo>
                    <a:lnTo>
                      <a:pt x="8" y="11"/>
                    </a:lnTo>
                    <a:lnTo>
                      <a:pt x="9" y="11"/>
                    </a:lnTo>
                    <a:lnTo>
                      <a:pt x="10" y="12"/>
                    </a:lnTo>
                    <a:lnTo>
                      <a:pt x="11" y="12"/>
                    </a:lnTo>
                    <a:lnTo>
                      <a:pt x="12" y="12"/>
                    </a:lnTo>
                    <a:lnTo>
                      <a:pt x="13" y="13"/>
                    </a:lnTo>
                    <a:lnTo>
                      <a:pt x="14" y="13"/>
                    </a:lnTo>
                    <a:lnTo>
                      <a:pt x="15" y="13"/>
                    </a:lnTo>
                    <a:lnTo>
                      <a:pt x="17" y="14"/>
                    </a:lnTo>
                    <a:lnTo>
                      <a:pt x="18" y="14"/>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50" name="Freeform 286"/>
              <p:cNvSpPr>
                <a:spLocks/>
              </p:cNvSpPr>
              <p:nvPr/>
            </p:nvSpPr>
            <p:spPr bwMode="auto">
              <a:xfrm>
                <a:off x="3936" y="2301"/>
                <a:ext cx="212" cy="66"/>
              </a:xfrm>
              <a:custGeom>
                <a:avLst/>
                <a:gdLst>
                  <a:gd name="T0" fmla="*/ 188 w 212"/>
                  <a:gd name="T1" fmla="*/ 7 h 66"/>
                  <a:gd name="T2" fmla="*/ 188 w 212"/>
                  <a:gd name="T3" fmla="*/ 7 h 66"/>
                  <a:gd name="T4" fmla="*/ 189 w 212"/>
                  <a:gd name="T5" fmla="*/ 7 h 66"/>
                  <a:gd name="T6" fmla="*/ 191 w 212"/>
                  <a:gd name="T7" fmla="*/ 16 h 66"/>
                  <a:gd name="T8" fmla="*/ 200 w 212"/>
                  <a:gd name="T9" fmla="*/ 46 h 66"/>
                  <a:gd name="T10" fmla="*/ 205 w 212"/>
                  <a:gd name="T11" fmla="*/ 64 h 66"/>
                  <a:gd name="T12" fmla="*/ 205 w 212"/>
                  <a:gd name="T13" fmla="*/ 64 h 66"/>
                  <a:gd name="T14" fmla="*/ 206 w 212"/>
                  <a:gd name="T15" fmla="*/ 65 h 66"/>
                  <a:gd name="T16" fmla="*/ 207 w 212"/>
                  <a:gd name="T17" fmla="*/ 66 h 66"/>
                  <a:gd name="T18" fmla="*/ 207 w 212"/>
                  <a:gd name="T19" fmla="*/ 66 h 66"/>
                  <a:gd name="T20" fmla="*/ 208 w 212"/>
                  <a:gd name="T21" fmla="*/ 66 h 66"/>
                  <a:gd name="T22" fmla="*/ 209 w 212"/>
                  <a:gd name="T23" fmla="*/ 66 h 66"/>
                  <a:gd name="T24" fmla="*/ 209 w 212"/>
                  <a:gd name="T25" fmla="*/ 66 h 66"/>
                  <a:gd name="T26" fmla="*/ 210 w 212"/>
                  <a:gd name="T27" fmla="*/ 66 h 66"/>
                  <a:gd name="T28" fmla="*/ 210 w 212"/>
                  <a:gd name="T29" fmla="*/ 66 h 66"/>
                  <a:gd name="T30" fmla="*/ 211 w 212"/>
                  <a:gd name="T31" fmla="*/ 65 h 66"/>
                  <a:gd name="T32" fmla="*/ 212 w 212"/>
                  <a:gd name="T33" fmla="*/ 64 h 66"/>
                  <a:gd name="T34" fmla="*/ 212 w 212"/>
                  <a:gd name="T35" fmla="*/ 63 h 66"/>
                  <a:gd name="T36" fmla="*/ 212 w 212"/>
                  <a:gd name="T37" fmla="*/ 63 h 66"/>
                  <a:gd name="T38" fmla="*/ 212 w 212"/>
                  <a:gd name="T39" fmla="*/ 62 h 66"/>
                  <a:gd name="T40" fmla="*/ 195 w 212"/>
                  <a:gd name="T41" fmla="*/ 5 h 66"/>
                  <a:gd name="T42" fmla="*/ 195 w 212"/>
                  <a:gd name="T43" fmla="*/ 4 h 66"/>
                  <a:gd name="T44" fmla="*/ 195 w 212"/>
                  <a:gd name="T45" fmla="*/ 3 h 66"/>
                  <a:gd name="T46" fmla="*/ 194 w 212"/>
                  <a:gd name="T47" fmla="*/ 3 h 66"/>
                  <a:gd name="T48" fmla="*/ 193 w 212"/>
                  <a:gd name="T49" fmla="*/ 2 h 66"/>
                  <a:gd name="T50" fmla="*/ 193 w 212"/>
                  <a:gd name="T51" fmla="*/ 1 h 66"/>
                  <a:gd name="T52" fmla="*/ 192 w 212"/>
                  <a:gd name="T53" fmla="*/ 1 h 66"/>
                  <a:gd name="T54" fmla="*/ 191 w 212"/>
                  <a:gd name="T55" fmla="*/ 0 h 66"/>
                  <a:gd name="T56" fmla="*/ 190 w 212"/>
                  <a:gd name="T57" fmla="*/ 0 h 66"/>
                  <a:gd name="T58" fmla="*/ 190 w 212"/>
                  <a:gd name="T59" fmla="*/ 0 h 66"/>
                  <a:gd name="T60" fmla="*/ 189 w 212"/>
                  <a:gd name="T61" fmla="*/ 0 h 66"/>
                  <a:gd name="T62" fmla="*/ 4 w 212"/>
                  <a:gd name="T63" fmla="*/ 0 h 66"/>
                  <a:gd name="T64" fmla="*/ 3 w 212"/>
                  <a:gd name="T65" fmla="*/ 0 h 66"/>
                  <a:gd name="T66" fmla="*/ 2 w 212"/>
                  <a:gd name="T67" fmla="*/ 0 h 66"/>
                  <a:gd name="T68" fmla="*/ 2 w 212"/>
                  <a:gd name="T69" fmla="*/ 0 h 66"/>
                  <a:gd name="T70" fmla="*/ 1 w 212"/>
                  <a:gd name="T71" fmla="*/ 1 h 66"/>
                  <a:gd name="T72" fmla="*/ 0 w 212"/>
                  <a:gd name="T73" fmla="*/ 2 h 66"/>
                  <a:gd name="T74" fmla="*/ 0 w 212"/>
                  <a:gd name="T75" fmla="*/ 3 h 66"/>
                  <a:gd name="T76" fmla="*/ 0 w 212"/>
                  <a:gd name="T77" fmla="*/ 3 h 66"/>
                  <a:gd name="T78" fmla="*/ 0 w 212"/>
                  <a:gd name="T79" fmla="*/ 4 h 66"/>
                  <a:gd name="T80" fmla="*/ 1 w 212"/>
                  <a:gd name="T81" fmla="*/ 4 h 66"/>
                  <a:gd name="T82" fmla="*/ 1 w 212"/>
                  <a:gd name="T83" fmla="*/ 5 h 66"/>
                  <a:gd name="T84" fmla="*/ 2 w 212"/>
                  <a:gd name="T85" fmla="*/ 6 h 66"/>
                  <a:gd name="T86" fmla="*/ 2 w 212"/>
                  <a:gd name="T87" fmla="*/ 6 h 66"/>
                  <a:gd name="T88" fmla="*/ 3 w 212"/>
                  <a:gd name="T89" fmla="*/ 6 h 66"/>
                  <a:gd name="T90" fmla="*/ 3 w 212"/>
                  <a:gd name="T91" fmla="*/ 6 h 6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2"/>
                  <a:gd name="T139" fmla="*/ 0 h 66"/>
                  <a:gd name="T140" fmla="*/ 212 w 212"/>
                  <a:gd name="T141" fmla="*/ 66 h 6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2" h="66">
                    <a:moveTo>
                      <a:pt x="4" y="6"/>
                    </a:moveTo>
                    <a:lnTo>
                      <a:pt x="188" y="6"/>
                    </a:lnTo>
                    <a:lnTo>
                      <a:pt x="188" y="7"/>
                    </a:lnTo>
                    <a:lnTo>
                      <a:pt x="189" y="7"/>
                    </a:lnTo>
                    <a:lnTo>
                      <a:pt x="189" y="10"/>
                    </a:lnTo>
                    <a:lnTo>
                      <a:pt x="191" y="16"/>
                    </a:lnTo>
                    <a:lnTo>
                      <a:pt x="194" y="25"/>
                    </a:lnTo>
                    <a:lnTo>
                      <a:pt x="197" y="35"/>
                    </a:lnTo>
                    <a:lnTo>
                      <a:pt x="200" y="46"/>
                    </a:lnTo>
                    <a:lnTo>
                      <a:pt x="203" y="55"/>
                    </a:lnTo>
                    <a:lnTo>
                      <a:pt x="204" y="61"/>
                    </a:lnTo>
                    <a:lnTo>
                      <a:pt x="205" y="64"/>
                    </a:lnTo>
                    <a:lnTo>
                      <a:pt x="206" y="65"/>
                    </a:lnTo>
                    <a:lnTo>
                      <a:pt x="207" y="66"/>
                    </a:lnTo>
                    <a:lnTo>
                      <a:pt x="208" y="66"/>
                    </a:lnTo>
                    <a:lnTo>
                      <a:pt x="209" y="66"/>
                    </a:lnTo>
                    <a:lnTo>
                      <a:pt x="210" y="66"/>
                    </a:lnTo>
                    <a:lnTo>
                      <a:pt x="211" y="65"/>
                    </a:lnTo>
                    <a:lnTo>
                      <a:pt x="212" y="64"/>
                    </a:lnTo>
                    <a:lnTo>
                      <a:pt x="212" y="63"/>
                    </a:lnTo>
                    <a:lnTo>
                      <a:pt x="212" y="62"/>
                    </a:lnTo>
                    <a:lnTo>
                      <a:pt x="195" y="5"/>
                    </a:lnTo>
                    <a:lnTo>
                      <a:pt x="195" y="4"/>
                    </a:lnTo>
                    <a:lnTo>
                      <a:pt x="195" y="3"/>
                    </a:lnTo>
                    <a:lnTo>
                      <a:pt x="194" y="3"/>
                    </a:lnTo>
                    <a:lnTo>
                      <a:pt x="194" y="2"/>
                    </a:lnTo>
                    <a:lnTo>
                      <a:pt x="193" y="2"/>
                    </a:lnTo>
                    <a:lnTo>
                      <a:pt x="193" y="1"/>
                    </a:lnTo>
                    <a:lnTo>
                      <a:pt x="192" y="1"/>
                    </a:lnTo>
                    <a:lnTo>
                      <a:pt x="192" y="0"/>
                    </a:lnTo>
                    <a:lnTo>
                      <a:pt x="191" y="0"/>
                    </a:lnTo>
                    <a:lnTo>
                      <a:pt x="190" y="0"/>
                    </a:lnTo>
                    <a:lnTo>
                      <a:pt x="189" y="0"/>
                    </a:lnTo>
                    <a:lnTo>
                      <a:pt x="188" y="0"/>
                    </a:lnTo>
                    <a:lnTo>
                      <a:pt x="4" y="0"/>
                    </a:lnTo>
                    <a:lnTo>
                      <a:pt x="3" y="0"/>
                    </a:lnTo>
                    <a:lnTo>
                      <a:pt x="2" y="0"/>
                    </a:lnTo>
                    <a:lnTo>
                      <a:pt x="1" y="1"/>
                    </a:lnTo>
                    <a:lnTo>
                      <a:pt x="1" y="2"/>
                    </a:lnTo>
                    <a:lnTo>
                      <a:pt x="0" y="2"/>
                    </a:lnTo>
                    <a:lnTo>
                      <a:pt x="0" y="3"/>
                    </a:lnTo>
                    <a:lnTo>
                      <a:pt x="0" y="4"/>
                    </a:lnTo>
                    <a:lnTo>
                      <a:pt x="1" y="4"/>
                    </a:lnTo>
                    <a:lnTo>
                      <a:pt x="1" y="5"/>
                    </a:lnTo>
                    <a:lnTo>
                      <a:pt x="2" y="6"/>
                    </a:lnTo>
                    <a:lnTo>
                      <a:pt x="3" y="6"/>
                    </a:lnTo>
                    <a:lnTo>
                      <a:pt x="4" y="6"/>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51" name="Freeform 287"/>
              <p:cNvSpPr>
                <a:spLocks/>
              </p:cNvSpPr>
              <p:nvPr/>
            </p:nvSpPr>
            <p:spPr bwMode="auto">
              <a:xfrm>
                <a:off x="3912" y="2307"/>
                <a:ext cx="236" cy="78"/>
              </a:xfrm>
              <a:custGeom>
                <a:avLst/>
                <a:gdLst>
                  <a:gd name="T0" fmla="*/ 232 w 236"/>
                  <a:gd name="T1" fmla="*/ 66 h 78"/>
                  <a:gd name="T2" fmla="*/ 231 w 236"/>
                  <a:gd name="T3" fmla="*/ 66 h 78"/>
                  <a:gd name="T4" fmla="*/ 231 w 236"/>
                  <a:gd name="T5" fmla="*/ 66 h 78"/>
                  <a:gd name="T6" fmla="*/ 230 w 236"/>
                  <a:gd name="T7" fmla="*/ 67 h 78"/>
                  <a:gd name="T8" fmla="*/ 229 w 236"/>
                  <a:gd name="T9" fmla="*/ 68 h 78"/>
                  <a:gd name="T10" fmla="*/ 229 w 236"/>
                  <a:gd name="T11" fmla="*/ 69 h 78"/>
                  <a:gd name="T12" fmla="*/ 229 w 236"/>
                  <a:gd name="T13" fmla="*/ 69 h 78"/>
                  <a:gd name="T14" fmla="*/ 8 w 236"/>
                  <a:gd name="T15" fmla="*/ 70 h 78"/>
                  <a:gd name="T16" fmla="*/ 8 w 236"/>
                  <a:gd name="T17" fmla="*/ 67 h 78"/>
                  <a:gd name="T18" fmla="*/ 8 w 236"/>
                  <a:gd name="T19" fmla="*/ 64 h 78"/>
                  <a:gd name="T20" fmla="*/ 10 w 236"/>
                  <a:gd name="T21" fmla="*/ 56 h 78"/>
                  <a:gd name="T22" fmla="*/ 17 w 236"/>
                  <a:gd name="T23" fmla="*/ 32 h 78"/>
                  <a:gd name="T24" fmla="*/ 25 w 236"/>
                  <a:gd name="T25" fmla="*/ 5 h 78"/>
                  <a:gd name="T26" fmla="*/ 25 w 236"/>
                  <a:gd name="T27" fmla="*/ 4 h 78"/>
                  <a:gd name="T28" fmla="*/ 25 w 236"/>
                  <a:gd name="T29" fmla="*/ 4 h 78"/>
                  <a:gd name="T30" fmla="*/ 25 w 236"/>
                  <a:gd name="T31" fmla="*/ 3 h 78"/>
                  <a:gd name="T32" fmla="*/ 25 w 236"/>
                  <a:gd name="T33" fmla="*/ 2 h 78"/>
                  <a:gd name="T34" fmla="*/ 24 w 236"/>
                  <a:gd name="T35" fmla="*/ 1 h 78"/>
                  <a:gd name="T36" fmla="*/ 23 w 236"/>
                  <a:gd name="T37" fmla="*/ 1 h 78"/>
                  <a:gd name="T38" fmla="*/ 22 w 236"/>
                  <a:gd name="T39" fmla="*/ 0 h 78"/>
                  <a:gd name="T40" fmla="*/ 22 w 236"/>
                  <a:gd name="T41" fmla="*/ 0 h 78"/>
                  <a:gd name="T42" fmla="*/ 21 w 236"/>
                  <a:gd name="T43" fmla="*/ 0 h 78"/>
                  <a:gd name="T44" fmla="*/ 21 w 236"/>
                  <a:gd name="T45" fmla="*/ 0 h 78"/>
                  <a:gd name="T46" fmla="*/ 20 w 236"/>
                  <a:gd name="T47" fmla="*/ 1 h 78"/>
                  <a:gd name="T48" fmla="*/ 19 w 236"/>
                  <a:gd name="T49" fmla="*/ 1 h 78"/>
                  <a:gd name="T50" fmla="*/ 18 w 236"/>
                  <a:gd name="T51" fmla="*/ 2 h 78"/>
                  <a:gd name="T52" fmla="*/ 18 w 236"/>
                  <a:gd name="T53" fmla="*/ 3 h 78"/>
                  <a:gd name="T54" fmla="*/ 5 w 236"/>
                  <a:gd name="T55" fmla="*/ 47 h 78"/>
                  <a:gd name="T56" fmla="*/ 1 w 236"/>
                  <a:gd name="T57" fmla="*/ 61 h 78"/>
                  <a:gd name="T58" fmla="*/ 1 w 236"/>
                  <a:gd name="T59" fmla="*/ 62 h 78"/>
                  <a:gd name="T60" fmla="*/ 1 w 236"/>
                  <a:gd name="T61" fmla="*/ 63 h 78"/>
                  <a:gd name="T62" fmla="*/ 0 w 236"/>
                  <a:gd name="T63" fmla="*/ 63 h 78"/>
                  <a:gd name="T64" fmla="*/ 0 w 236"/>
                  <a:gd name="T65" fmla="*/ 63 h 78"/>
                  <a:gd name="T66" fmla="*/ 1 w 236"/>
                  <a:gd name="T67" fmla="*/ 73 h 78"/>
                  <a:gd name="T68" fmla="*/ 1 w 236"/>
                  <a:gd name="T69" fmla="*/ 74 h 78"/>
                  <a:gd name="T70" fmla="*/ 1 w 236"/>
                  <a:gd name="T71" fmla="*/ 75 h 78"/>
                  <a:gd name="T72" fmla="*/ 1 w 236"/>
                  <a:gd name="T73" fmla="*/ 75 h 78"/>
                  <a:gd name="T74" fmla="*/ 2 w 236"/>
                  <a:gd name="T75" fmla="*/ 76 h 78"/>
                  <a:gd name="T76" fmla="*/ 2 w 236"/>
                  <a:gd name="T77" fmla="*/ 76 h 78"/>
                  <a:gd name="T78" fmla="*/ 3 w 236"/>
                  <a:gd name="T79" fmla="*/ 77 h 78"/>
                  <a:gd name="T80" fmla="*/ 3 w 236"/>
                  <a:gd name="T81" fmla="*/ 77 h 78"/>
                  <a:gd name="T82" fmla="*/ 4 w 236"/>
                  <a:gd name="T83" fmla="*/ 77 h 78"/>
                  <a:gd name="T84" fmla="*/ 4 w 236"/>
                  <a:gd name="T85" fmla="*/ 78 h 78"/>
                  <a:gd name="T86" fmla="*/ 5 w 236"/>
                  <a:gd name="T87" fmla="*/ 78 h 78"/>
                  <a:gd name="T88" fmla="*/ 232 w 236"/>
                  <a:gd name="T89" fmla="*/ 78 h 78"/>
                  <a:gd name="T90" fmla="*/ 233 w 236"/>
                  <a:gd name="T91" fmla="*/ 78 h 78"/>
                  <a:gd name="T92" fmla="*/ 233 w 236"/>
                  <a:gd name="T93" fmla="*/ 77 h 78"/>
                  <a:gd name="T94" fmla="*/ 234 w 236"/>
                  <a:gd name="T95" fmla="*/ 77 h 78"/>
                  <a:gd name="T96" fmla="*/ 234 w 236"/>
                  <a:gd name="T97" fmla="*/ 77 h 78"/>
                  <a:gd name="T98" fmla="*/ 235 w 236"/>
                  <a:gd name="T99" fmla="*/ 76 h 78"/>
                  <a:gd name="T100" fmla="*/ 235 w 236"/>
                  <a:gd name="T101" fmla="*/ 76 h 78"/>
                  <a:gd name="T102" fmla="*/ 236 w 236"/>
                  <a:gd name="T103" fmla="*/ 75 h 78"/>
                  <a:gd name="T104" fmla="*/ 236 w 236"/>
                  <a:gd name="T105" fmla="*/ 74 h 78"/>
                  <a:gd name="T106" fmla="*/ 236 w 236"/>
                  <a:gd name="T107" fmla="*/ 74 h 78"/>
                  <a:gd name="T108" fmla="*/ 236 w 236"/>
                  <a:gd name="T109" fmla="*/ 73 h 78"/>
                  <a:gd name="T110" fmla="*/ 236 w 236"/>
                  <a:gd name="T111" fmla="*/ 69 h 78"/>
                  <a:gd name="T112" fmla="*/ 236 w 236"/>
                  <a:gd name="T113" fmla="*/ 68 h 78"/>
                  <a:gd name="T114" fmla="*/ 235 w 236"/>
                  <a:gd name="T115" fmla="*/ 67 h 78"/>
                  <a:gd name="T116" fmla="*/ 235 w 236"/>
                  <a:gd name="T117" fmla="*/ 67 h 78"/>
                  <a:gd name="T118" fmla="*/ 234 w 236"/>
                  <a:gd name="T119" fmla="*/ 66 h 78"/>
                  <a:gd name="T120" fmla="*/ 233 w 236"/>
                  <a:gd name="T121" fmla="*/ 66 h 78"/>
                  <a:gd name="T122" fmla="*/ 232 w 236"/>
                  <a:gd name="T123" fmla="*/ 66 h 7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6"/>
                  <a:gd name="T187" fmla="*/ 0 h 78"/>
                  <a:gd name="T188" fmla="*/ 236 w 236"/>
                  <a:gd name="T189" fmla="*/ 78 h 7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6" h="78">
                    <a:moveTo>
                      <a:pt x="232" y="66"/>
                    </a:moveTo>
                    <a:lnTo>
                      <a:pt x="232" y="66"/>
                    </a:lnTo>
                    <a:lnTo>
                      <a:pt x="231" y="66"/>
                    </a:lnTo>
                    <a:lnTo>
                      <a:pt x="230" y="67"/>
                    </a:lnTo>
                    <a:lnTo>
                      <a:pt x="229" y="68"/>
                    </a:lnTo>
                    <a:lnTo>
                      <a:pt x="229" y="69"/>
                    </a:lnTo>
                    <a:lnTo>
                      <a:pt x="229" y="71"/>
                    </a:lnTo>
                    <a:lnTo>
                      <a:pt x="8" y="71"/>
                    </a:lnTo>
                    <a:lnTo>
                      <a:pt x="8" y="70"/>
                    </a:lnTo>
                    <a:lnTo>
                      <a:pt x="8" y="69"/>
                    </a:lnTo>
                    <a:lnTo>
                      <a:pt x="8" y="68"/>
                    </a:lnTo>
                    <a:lnTo>
                      <a:pt x="8" y="67"/>
                    </a:lnTo>
                    <a:lnTo>
                      <a:pt x="8" y="66"/>
                    </a:lnTo>
                    <a:lnTo>
                      <a:pt x="8" y="65"/>
                    </a:lnTo>
                    <a:lnTo>
                      <a:pt x="8" y="64"/>
                    </a:lnTo>
                    <a:lnTo>
                      <a:pt x="8" y="63"/>
                    </a:lnTo>
                    <a:lnTo>
                      <a:pt x="8" y="61"/>
                    </a:lnTo>
                    <a:lnTo>
                      <a:pt x="10" y="56"/>
                    </a:lnTo>
                    <a:lnTo>
                      <a:pt x="12" y="49"/>
                    </a:lnTo>
                    <a:lnTo>
                      <a:pt x="14" y="41"/>
                    </a:lnTo>
                    <a:lnTo>
                      <a:pt x="17" y="32"/>
                    </a:lnTo>
                    <a:lnTo>
                      <a:pt x="20" y="23"/>
                    </a:lnTo>
                    <a:lnTo>
                      <a:pt x="22" y="13"/>
                    </a:lnTo>
                    <a:lnTo>
                      <a:pt x="25" y="5"/>
                    </a:lnTo>
                    <a:lnTo>
                      <a:pt x="25" y="4"/>
                    </a:lnTo>
                    <a:lnTo>
                      <a:pt x="25" y="3"/>
                    </a:lnTo>
                    <a:lnTo>
                      <a:pt x="25" y="2"/>
                    </a:lnTo>
                    <a:lnTo>
                      <a:pt x="24" y="1"/>
                    </a:lnTo>
                    <a:lnTo>
                      <a:pt x="23" y="1"/>
                    </a:lnTo>
                    <a:lnTo>
                      <a:pt x="23" y="0"/>
                    </a:lnTo>
                    <a:lnTo>
                      <a:pt x="22" y="0"/>
                    </a:lnTo>
                    <a:lnTo>
                      <a:pt x="21" y="0"/>
                    </a:lnTo>
                    <a:lnTo>
                      <a:pt x="20" y="0"/>
                    </a:lnTo>
                    <a:lnTo>
                      <a:pt x="20" y="1"/>
                    </a:lnTo>
                    <a:lnTo>
                      <a:pt x="19" y="1"/>
                    </a:lnTo>
                    <a:lnTo>
                      <a:pt x="19" y="2"/>
                    </a:lnTo>
                    <a:lnTo>
                      <a:pt x="18" y="2"/>
                    </a:lnTo>
                    <a:lnTo>
                      <a:pt x="18" y="3"/>
                    </a:lnTo>
                    <a:lnTo>
                      <a:pt x="12" y="22"/>
                    </a:lnTo>
                    <a:lnTo>
                      <a:pt x="8" y="37"/>
                    </a:lnTo>
                    <a:lnTo>
                      <a:pt x="5" y="47"/>
                    </a:lnTo>
                    <a:lnTo>
                      <a:pt x="3" y="55"/>
                    </a:lnTo>
                    <a:lnTo>
                      <a:pt x="1" y="59"/>
                    </a:lnTo>
                    <a:lnTo>
                      <a:pt x="1" y="61"/>
                    </a:lnTo>
                    <a:lnTo>
                      <a:pt x="1" y="62"/>
                    </a:lnTo>
                    <a:lnTo>
                      <a:pt x="1" y="63"/>
                    </a:lnTo>
                    <a:lnTo>
                      <a:pt x="0" y="63"/>
                    </a:lnTo>
                    <a:lnTo>
                      <a:pt x="1" y="73"/>
                    </a:lnTo>
                    <a:lnTo>
                      <a:pt x="1" y="74"/>
                    </a:lnTo>
                    <a:lnTo>
                      <a:pt x="1" y="75"/>
                    </a:lnTo>
                    <a:lnTo>
                      <a:pt x="1" y="76"/>
                    </a:lnTo>
                    <a:lnTo>
                      <a:pt x="2" y="76"/>
                    </a:lnTo>
                    <a:lnTo>
                      <a:pt x="2" y="77"/>
                    </a:lnTo>
                    <a:lnTo>
                      <a:pt x="3" y="77"/>
                    </a:lnTo>
                    <a:lnTo>
                      <a:pt x="4" y="77"/>
                    </a:lnTo>
                    <a:lnTo>
                      <a:pt x="4" y="78"/>
                    </a:lnTo>
                    <a:lnTo>
                      <a:pt x="5" y="78"/>
                    </a:lnTo>
                    <a:lnTo>
                      <a:pt x="231" y="78"/>
                    </a:lnTo>
                    <a:lnTo>
                      <a:pt x="232" y="78"/>
                    </a:lnTo>
                    <a:lnTo>
                      <a:pt x="233" y="78"/>
                    </a:lnTo>
                    <a:lnTo>
                      <a:pt x="233" y="77"/>
                    </a:lnTo>
                    <a:lnTo>
                      <a:pt x="234" y="77"/>
                    </a:lnTo>
                    <a:lnTo>
                      <a:pt x="234" y="76"/>
                    </a:lnTo>
                    <a:lnTo>
                      <a:pt x="235" y="76"/>
                    </a:lnTo>
                    <a:lnTo>
                      <a:pt x="235" y="75"/>
                    </a:lnTo>
                    <a:lnTo>
                      <a:pt x="236" y="75"/>
                    </a:lnTo>
                    <a:lnTo>
                      <a:pt x="236" y="74"/>
                    </a:lnTo>
                    <a:lnTo>
                      <a:pt x="236" y="73"/>
                    </a:lnTo>
                    <a:lnTo>
                      <a:pt x="236" y="69"/>
                    </a:lnTo>
                    <a:lnTo>
                      <a:pt x="236" y="68"/>
                    </a:lnTo>
                    <a:lnTo>
                      <a:pt x="235" y="67"/>
                    </a:lnTo>
                    <a:lnTo>
                      <a:pt x="234" y="66"/>
                    </a:lnTo>
                    <a:lnTo>
                      <a:pt x="233" y="66"/>
                    </a:lnTo>
                    <a:lnTo>
                      <a:pt x="232" y="66"/>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52" name="Freeform 288"/>
              <p:cNvSpPr>
                <a:spLocks/>
              </p:cNvSpPr>
              <p:nvPr/>
            </p:nvSpPr>
            <p:spPr bwMode="auto">
              <a:xfrm>
                <a:off x="3924" y="2369"/>
                <a:ext cx="215" cy="3"/>
              </a:xfrm>
              <a:custGeom>
                <a:avLst/>
                <a:gdLst>
                  <a:gd name="T0" fmla="*/ 213 w 215"/>
                  <a:gd name="T1" fmla="*/ 3 h 3"/>
                  <a:gd name="T2" fmla="*/ 213 w 215"/>
                  <a:gd name="T3" fmla="*/ 3 h 3"/>
                  <a:gd name="T4" fmla="*/ 214 w 215"/>
                  <a:gd name="T5" fmla="*/ 3 h 3"/>
                  <a:gd name="T6" fmla="*/ 214 w 215"/>
                  <a:gd name="T7" fmla="*/ 3 h 3"/>
                  <a:gd name="T8" fmla="*/ 214 w 215"/>
                  <a:gd name="T9" fmla="*/ 3 h 3"/>
                  <a:gd name="T10" fmla="*/ 214 w 215"/>
                  <a:gd name="T11" fmla="*/ 2 h 3"/>
                  <a:gd name="T12" fmla="*/ 214 w 215"/>
                  <a:gd name="T13" fmla="*/ 2 h 3"/>
                  <a:gd name="T14" fmla="*/ 214 w 215"/>
                  <a:gd name="T15" fmla="*/ 2 h 3"/>
                  <a:gd name="T16" fmla="*/ 215 w 215"/>
                  <a:gd name="T17" fmla="*/ 2 h 3"/>
                  <a:gd name="T18" fmla="*/ 214 w 215"/>
                  <a:gd name="T19" fmla="*/ 1 h 3"/>
                  <a:gd name="T20" fmla="*/ 214 w 215"/>
                  <a:gd name="T21" fmla="*/ 1 h 3"/>
                  <a:gd name="T22" fmla="*/ 214 w 215"/>
                  <a:gd name="T23" fmla="*/ 1 h 3"/>
                  <a:gd name="T24" fmla="*/ 214 w 215"/>
                  <a:gd name="T25" fmla="*/ 0 h 3"/>
                  <a:gd name="T26" fmla="*/ 214 w 215"/>
                  <a:gd name="T27" fmla="*/ 0 h 3"/>
                  <a:gd name="T28" fmla="*/ 214 w 215"/>
                  <a:gd name="T29" fmla="*/ 0 h 3"/>
                  <a:gd name="T30" fmla="*/ 213 w 215"/>
                  <a:gd name="T31" fmla="*/ 0 h 3"/>
                  <a:gd name="T32" fmla="*/ 213 w 215"/>
                  <a:gd name="T33" fmla="*/ 0 h 3"/>
                  <a:gd name="T34" fmla="*/ 1 w 215"/>
                  <a:gd name="T35" fmla="*/ 0 h 3"/>
                  <a:gd name="T36" fmla="*/ 1 w 215"/>
                  <a:gd name="T37" fmla="*/ 0 h 3"/>
                  <a:gd name="T38" fmla="*/ 1 w 215"/>
                  <a:gd name="T39" fmla="*/ 0 h 3"/>
                  <a:gd name="T40" fmla="*/ 0 w 215"/>
                  <a:gd name="T41" fmla="*/ 0 h 3"/>
                  <a:gd name="T42" fmla="*/ 0 w 215"/>
                  <a:gd name="T43" fmla="*/ 1 h 3"/>
                  <a:gd name="T44" fmla="*/ 0 w 215"/>
                  <a:gd name="T45" fmla="*/ 1 h 3"/>
                  <a:gd name="T46" fmla="*/ 0 w 215"/>
                  <a:gd name="T47" fmla="*/ 1 h 3"/>
                  <a:gd name="T48" fmla="*/ 0 w 215"/>
                  <a:gd name="T49" fmla="*/ 1 h 3"/>
                  <a:gd name="T50" fmla="*/ 0 w 215"/>
                  <a:gd name="T51" fmla="*/ 2 h 3"/>
                  <a:gd name="T52" fmla="*/ 0 w 215"/>
                  <a:gd name="T53" fmla="*/ 2 h 3"/>
                  <a:gd name="T54" fmla="*/ 0 w 215"/>
                  <a:gd name="T55" fmla="*/ 2 h 3"/>
                  <a:gd name="T56" fmla="*/ 0 w 215"/>
                  <a:gd name="T57" fmla="*/ 2 h 3"/>
                  <a:gd name="T58" fmla="*/ 0 w 215"/>
                  <a:gd name="T59" fmla="*/ 3 h 3"/>
                  <a:gd name="T60" fmla="*/ 1 w 215"/>
                  <a:gd name="T61" fmla="*/ 3 h 3"/>
                  <a:gd name="T62" fmla="*/ 1 w 215"/>
                  <a:gd name="T63" fmla="*/ 3 h 3"/>
                  <a:gd name="T64" fmla="*/ 1 w 215"/>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
                  <a:gd name="T100" fmla="*/ 0 h 3"/>
                  <a:gd name="T101" fmla="*/ 215 w 215"/>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 h="3">
                    <a:moveTo>
                      <a:pt x="1" y="3"/>
                    </a:moveTo>
                    <a:lnTo>
                      <a:pt x="213" y="3"/>
                    </a:lnTo>
                    <a:lnTo>
                      <a:pt x="214" y="3"/>
                    </a:lnTo>
                    <a:lnTo>
                      <a:pt x="214" y="2"/>
                    </a:lnTo>
                    <a:lnTo>
                      <a:pt x="215" y="2"/>
                    </a:lnTo>
                    <a:lnTo>
                      <a:pt x="214" y="1"/>
                    </a:lnTo>
                    <a:lnTo>
                      <a:pt x="214" y="0"/>
                    </a:lnTo>
                    <a:lnTo>
                      <a:pt x="213"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53" name="Freeform 289"/>
              <p:cNvSpPr>
                <a:spLocks/>
              </p:cNvSpPr>
              <p:nvPr/>
            </p:nvSpPr>
            <p:spPr bwMode="auto">
              <a:xfrm>
                <a:off x="3928" y="2141"/>
                <a:ext cx="192" cy="142"/>
              </a:xfrm>
              <a:custGeom>
                <a:avLst/>
                <a:gdLst>
                  <a:gd name="T0" fmla="*/ 179 w 192"/>
                  <a:gd name="T1" fmla="*/ 142 h 142"/>
                  <a:gd name="T2" fmla="*/ 181 w 192"/>
                  <a:gd name="T3" fmla="*/ 142 h 142"/>
                  <a:gd name="T4" fmla="*/ 182 w 192"/>
                  <a:gd name="T5" fmla="*/ 142 h 142"/>
                  <a:gd name="T6" fmla="*/ 184 w 192"/>
                  <a:gd name="T7" fmla="*/ 141 h 142"/>
                  <a:gd name="T8" fmla="*/ 186 w 192"/>
                  <a:gd name="T9" fmla="*/ 140 h 142"/>
                  <a:gd name="T10" fmla="*/ 187 w 192"/>
                  <a:gd name="T11" fmla="*/ 139 h 142"/>
                  <a:gd name="T12" fmla="*/ 189 w 192"/>
                  <a:gd name="T13" fmla="*/ 137 h 142"/>
                  <a:gd name="T14" fmla="*/ 191 w 192"/>
                  <a:gd name="T15" fmla="*/ 135 h 142"/>
                  <a:gd name="T16" fmla="*/ 192 w 192"/>
                  <a:gd name="T17" fmla="*/ 131 h 142"/>
                  <a:gd name="T18" fmla="*/ 192 w 192"/>
                  <a:gd name="T19" fmla="*/ 129 h 142"/>
                  <a:gd name="T20" fmla="*/ 192 w 192"/>
                  <a:gd name="T21" fmla="*/ 14 h 142"/>
                  <a:gd name="T22" fmla="*/ 192 w 192"/>
                  <a:gd name="T23" fmla="*/ 11 h 142"/>
                  <a:gd name="T24" fmla="*/ 191 w 192"/>
                  <a:gd name="T25" fmla="*/ 8 h 142"/>
                  <a:gd name="T26" fmla="*/ 189 w 192"/>
                  <a:gd name="T27" fmla="*/ 5 h 142"/>
                  <a:gd name="T28" fmla="*/ 187 w 192"/>
                  <a:gd name="T29" fmla="*/ 4 h 142"/>
                  <a:gd name="T30" fmla="*/ 184 w 192"/>
                  <a:gd name="T31" fmla="*/ 2 h 142"/>
                  <a:gd name="T32" fmla="*/ 181 w 192"/>
                  <a:gd name="T33" fmla="*/ 1 h 142"/>
                  <a:gd name="T34" fmla="*/ 179 w 192"/>
                  <a:gd name="T35" fmla="*/ 0 h 142"/>
                  <a:gd name="T36" fmla="*/ 178 w 192"/>
                  <a:gd name="T37" fmla="*/ 0 h 142"/>
                  <a:gd name="T38" fmla="*/ 12 w 192"/>
                  <a:gd name="T39" fmla="*/ 0 h 142"/>
                  <a:gd name="T40" fmla="*/ 8 w 192"/>
                  <a:gd name="T41" fmla="*/ 2 h 142"/>
                  <a:gd name="T42" fmla="*/ 5 w 192"/>
                  <a:gd name="T43" fmla="*/ 3 h 142"/>
                  <a:gd name="T44" fmla="*/ 3 w 192"/>
                  <a:gd name="T45" fmla="*/ 6 h 142"/>
                  <a:gd name="T46" fmla="*/ 1 w 192"/>
                  <a:gd name="T47" fmla="*/ 9 h 142"/>
                  <a:gd name="T48" fmla="*/ 0 w 192"/>
                  <a:gd name="T49" fmla="*/ 12 h 142"/>
                  <a:gd name="T50" fmla="*/ 0 w 192"/>
                  <a:gd name="T51" fmla="*/ 128 h 142"/>
                  <a:gd name="T52" fmla="*/ 0 w 192"/>
                  <a:gd name="T53" fmla="*/ 130 h 142"/>
                  <a:gd name="T54" fmla="*/ 1 w 192"/>
                  <a:gd name="T55" fmla="*/ 133 h 142"/>
                  <a:gd name="T56" fmla="*/ 2 w 192"/>
                  <a:gd name="T57" fmla="*/ 136 h 142"/>
                  <a:gd name="T58" fmla="*/ 4 w 192"/>
                  <a:gd name="T59" fmla="*/ 138 h 142"/>
                  <a:gd name="T60" fmla="*/ 5 w 192"/>
                  <a:gd name="T61" fmla="*/ 139 h 142"/>
                  <a:gd name="T62" fmla="*/ 7 w 192"/>
                  <a:gd name="T63" fmla="*/ 140 h 142"/>
                  <a:gd name="T64" fmla="*/ 8 w 192"/>
                  <a:gd name="T65" fmla="*/ 141 h 142"/>
                  <a:gd name="T66" fmla="*/ 10 w 192"/>
                  <a:gd name="T67" fmla="*/ 142 h 142"/>
                  <a:gd name="T68" fmla="*/ 12 w 192"/>
                  <a:gd name="T69" fmla="*/ 142 h 142"/>
                  <a:gd name="T70" fmla="*/ 14 w 192"/>
                  <a:gd name="T71" fmla="*/ 142 h 142"/>
                  <a:gd name="T72" fmla="*/ 97 w 192"/>
                  <a:gd name="T73" fmla="*/ 135 h 142"/>
                  <a:gd name="T74" fmla="*/ 13 w 192"/>
                  <a:gd name="T75" fmla="*/ 135 h 142"/>
                  <a:gd name="T76" fmla="*/ 11 w 192"/>
                  <a:gd name="T77" fmla="*/ 135 h 142"/>
                  <a:gd name="T78" fmla="*/ 10 w 192"/>
                  <a:gd name="T79" fmla="*/ 133 h 142"/>
                  <a:gd name="T80" fmla="*/ 8 w 192"/>
                  <a:gd name="T81" fmla="*/ 132 h 142"/>
                  <a:gd name="T82" fmla="*/ 7 w 192"/>
                  <a:gd name="T83" fmla="*/ 131 h 142"/>
                  <a:gd name="T84" fmla="*/ 7 w 192"/>
                  <a:gd name="T85" fmla="*/ 129 h 142"/>
                  <a:gd name="T86" fmla="*/ 7 w 192"/>
                  <a:gd name="T87" fmla="*/ 14 h 142"/>
                  <a:gd name="T88" fmla="*/ 7 w 192"/>
                  <a:gd name="T89" fmla="*/ 12 h 142"/>
                  <a:gd name="T90" fmla="*/ 8 w 192"/>
                  <a:gd name="T91" fmla="*/ 11 h 142"/>
                  <a:gd name="T92" fmla="*/ 9 w 192"/>
                  <a:gd name="T93" fmla="*/ 9 h 142"/>
                  <a:gd name="T94" fmla="*/ 10 w 192"/>
                  <a:gd name="T95" fmla="*/ 8 h 142"/>
                  <a:gd name="T96" fmla="*/ 12 w 192"/>
                  <a:gd name="T97" fmla="*/ 7 h 142"/>
                  <a:gd name="T98" fmla="*/ 14 w 192"/>
                  <a:gd name="T99" fmla="*/ 7 h 142"/>
                  <a:gd name="T100" fmla="*/ 179 w 192"/>
                  <a:gd name="T101" fmla="*/ 7 h 142"/>
                  <a:gd name="T102" fmla="*/ 181 w 192"/>
                  <a:gd name="T103" fmla="*/ 8 h 142"/>
                  <a:gd name="T104" fmla="*/ 182 w 192"/>
                  <a:gd name="T105" fmla="*/ 9 h 142"/>
                  <a:gd name="T106" fmla="*/ 184 w 192"/>
                  <a:gd name="T107" fmla="*/ 10 h 142"/>
                  <a:gd name="T108" fmla="*/ 185 w 192"/>
                  <a:gd name="T109" fmla="*/ 11 h 142"/>
                  <a:gd name="T110" fmla="*/ 185 w 192"/>
                  <a:gd name="T111" fmla="*/ 13 h 142"/>
                  <a:gd name="T112" fmla="*/ 185 w 192"/>
                  <a:gd name="T113" fmla="*/ 128 h 142"/>
                  <a:gd name="T114" fmla="*/ 185 w 192"/>
                  <a:gd name="T115" fmla="*/ 130 h 142"/>
                  <a:gd name="T116" fmla="*/ 184 w 192"/>
                  <a:gd name="T117" fmla="*/ 132 h 142"/>
                  <a:gd name="T118" fmla="*/ 183 w 192"/>
                  <a:gd name="T119" fmla="*/ 133 h 142"/>
                  <a:gd name="T120" fmla="*/ 182 w 192"/>
                  <a:gd name="T121" fmla="*/ 134 h 142"/>
                  <a:gd name="T122" fmla="*/ 180 w 192"/>
                  <a:gd name="T123" fmla="*/ 135 h 142"/>
                  <a:gd name="T124" fmla="*/ 178 w 192"/>
                  <a:gd name="T125" fmla="*/ 135 h 1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92"/>
                  <a:gd name="T190" fmla="*/ 0 h 142"/>
                  <a:gd name="T191" fmla="*/ 192 w 192"/>
                  <a:gd name="T192" fmla="*/ 142 h 14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92" h="142">
                    <a:moveTo>
                      <a:pt x="97" y="142"/>
                    </a:moveTo>
                    <a:lnTo>
                      <a:pt x="178" y="142"/>
                    </a:lnTo>
                    <a:lnTo>
                      <a:pt x="179" y="142"/>
                    </a:lnTo>
                    <a:lnTo>
                      <a:pt x="180" y="142"/>
                    </a:lnTo>
                    <a:lnTo>
                      <a:pt x="181" y="142"/>
                    </a:lnTo>
                    <a:lnTo>
                      <a:pt x="182" y="142"/>
                    </a:lnTo>
                    <a:lnTo>
                      <a:pt x="183" y="141"/>
                    </a:lnTo>
                    <a:lnTo>
                      <a:pt x="184" y="141"/>
                    </a:lnTo>
                    <a:lnTo>
                      <a:pt x="185" y="141"/>
                    </a:lnTo>
                    <a:lnTo>
                      <a:pt x="185" y="140"/>
                    </a:lnTo>
                    <a:lnTo>
                      <a:pt x="186" y="140"/>
                    </a:lnTo>
                    <a:lnTo>
                      <a:pt x="187" y="139"/>
                    </a:lnTo>
                    <a:lnTo>
                      <a:pt x="188" y="138"/>
                    </a:lnTo>
                    <a:lnTo>
                      <a:pt x="189" y="137"/>
                    </a:lnTo>
                    <a:lnTo>
                      <a:pt x="190" y="136"/>
                    </a:lnTo>
                    <a:lnTo>
                      <a:pt x="190" y="135"/>
                    </a:lnTo>
                    <a:lnTo>
                      <a:pt x="191" y="135"/>
                    </a:lnTo>
                    <a:lnTo>
                      <a:pt x="191" y="134"/>
                    </a:lnTo>
                    <a:lnTo>
                      <a:pt x="191" y="133"/>
                    </a:lnTo>
                    <a:lnTo>
                      <a:pt x="192" y="133"/>
                    </a:lnTo>
                    <a:lnTo>
                      <a:pt x="192" y="132"/>
                    </a:lnTo>
                    <a:lnTo>
                      <a:pt x="192" y="131"/>
                    </a:lnTo>
                    <a:lnTo>
                      <a:pt x="192" y="130"/>
                    </a:lnTo>
                    <a:lnTo>
                      <a:pt x="192" y="129"/>
                    </a:lnTo>
                    <a:lnTo>
                      <a:pt x="192" y="128"/>
                    </a:lnTo>
                    <a:lnTo>
                      <a:pt x="192" y="14"/>
                    </a:lnTo>
                    <a:lnTo>
                      <a:pt x="192" y="13"/>
                    </a:lnTo>
                    <a:lnTo>
                      <a:pt x="192" y="12"/>
                    </a:lnTo>
                    <a:lnTo>
                      <a:pt x="192" y="11"/>
                    </a:lnTo>
                    <a:lnTo>
                      <a:pt x="192" y="10"/>
                    </a:lnTo>
                    <a:lnTo>
                      <a:pt x="191" y="9"/>
                    </a:lnTo>
                    <a:lnTo>
                      <a:pt x="191" y="8"/>
                    </a:lnTo>
                    <a:lnTo>
                      <a:pt x="190" y="7"/>
                    </a:lnTo>
                    <a:lnTo>
                      <a:pt x="190" y="6"/>
                    </a:lnTo>
                    <a:lnTo>
                      <a:pt x="189" y="6"/>
                    </a:lnTo>
                    <a:lnTo>
                      <a:pt x="189" y="5"/>
                    </a:lnTo>
                    <a:lnTo>
                      <a:pt x="188" y="5"/>
                    </a:lnTo>
                    <a:lnTo>
                      <a:pt x="188" y="4"/>
                    </a:lnTo>
                    <a:lnTo>
                      <a:pt x="187" y="4"/>
                    </a:lnTo>
                    <a:lnTo>
                      <a:pt x="187" y="3"/>
                    </a:lnTo>
                    <a:lnTo>
                      <a:pt x="186" y="3"/>
                    </a:lnTo>
                    <a:lnTo>
                      <a:pt x="185" y="2"/>
                    </a:lnTo>
                    <a:lnTo>
                      <a:pt x="184" y="2"/>
                    </a:lnTo>
                    <a:lnTo>
                      <a:pt x="183" y="1"/>
                    </a:lnTo>
                    <a:lnTo>
                      <a:pt x="182" y="1"/>
                    </a:lnTo>
                    <a:lnTo>
                      <a:pt x="181" y="1"/>
                    </a:lnTo>
                    <a:lnTo>
                      <a:pt x="181" y="0"/>
                    </a:lnTo>
                    <a:lnTo>
                      <a:pt x="180" y="0"/>
                    </a:lnTo>
                    <a:lnTo>
                      <a:pt x="179" y="0"/>
                    </a:lnTo>
                    <a:lnTo>
                      <a:pt x="178" y="0"/>
                    </a:lnTo>
                    <a:lnTo>
                      <a:pt x="15" y="0"/>
                    </a:lnTo>
                    <a:lnTo>
                      <a:pt x="14" y="0"/>
                    </a:lnTo>
                    <a:lnTo>
                      <a:pt x="13" y="0"/>
                    </a:lnTo>
                    <a:lnTo>
                      <a:pt x="12" y="0"/>
                    </a:lnTo>
                    <a:lnTo>
                      <a:pt x="11" y="1"/>
                    </a:lnTo>
                    <a:lnTo>
                      <a:pt x="10" y="1"/>
                    </a:lnTo>
                    <a:lnTo>
                      <a:pt x="9" y="1"/>
                    </a:lnTo>
                    <a:lnTo>
                      <a:pt x="8" y="2"/>
                    </a:lnTo>
                    <a:lnTo>
                      <a:pt x="7" y="2"/>
                    </a:lnTo>
                    <a:lnTo>
                      <a:pt x="6" y="3"/>
                    </a:lnTo>
                    <a:lnTo>
                      <a:pt x="5" y="3"/>
                    </a:lnTo>
                    <a:lnTo>
                      <a:pt x="5" y="4"/>
                    </a:lnTo>
                    <a:lnTo>
                      <a:pt x="4" y="4"/>
                    </a:lnTo>
                    <a:lnTo>
                      <a:pt x="4" y="5"/>
                    </a:lnTo>
                    <a:lnTo>
                      <a:pt x="3" y="5"/>
                    </a:lnTo>
                    <a:lnTo>
                      <a:pt x="3" y="6"/>
                    </a:lnTo>
                    <a:lnTo>
                      <a:pt x="2" y="6"/>
                    </a:lnTo>
                    <a:lnTo>
                      <a:pt x="2" y="7"/>
                    </a:lnTo>
                    <a:lnTo>
                      <a:pt x="2" y="8"/>
                    </a:lnTo>
                    <a:lnTo>
                      <a:pt x="1" y="8"/>
                    </a:lnTo>
                    <a:lnTo>
                      <a:pt x="1" y="9"/>
                    </a:lnTo>
                    <a:lnTo>
                      <a:pt x="1" y="10"/>
                    </a:lnTo>
                    <a:lnTo>
                      <a:pt x="0" y="11"/>
                    </a:lnTo>
                    <a:lnTo>
                      <a:pt x="0" y="12"/>
                    </a:lnTo>
                    <a:lnTo>
                      <a:pt x="0" y="13"/>
                    </a:lnTo>
                    <a:lnTo>
                      <a:pt x="0" y="14"/>
                    </a:lnTo>
                    <a:lnTo>
                      <a:pt x="0" y="128"/>
                    </a:lnTo>
                    <a:lnTo>
                      <a:pt x="0" y="129"/>
                    </a:lnTo>
                    <a:lnTo>
                      <a:pt x="0" y="130"/>
                    </a:lnTo>
                    <a:lnTo>
                      <a:pt x="0" y="131"/>
                    </a:lnTo>
                    <a:lnTo>
                      <a:pt x="0" y="132"/>
                    </a:lnTo>
                    <a:lnTo>
                      <a:pt x="1" y="133"/>
                    </a:lnTo>
                    <a:lnTo>
                      <a:pt x="1" y="134"/>
                    </a:lnTo>
                    <a:lnTo>
                      <a:pt x="2" y="135"/>
                    </a:lnTo>
                    <a:lnTo>
                      <a:pt x="2" y="136"/>
                    </a:lnTo>
                    <a:lnTo>
                      <a:pt x="3" y="136"/>
                    </a:lnTo>
                    <a:lnTo>
                      <a:pt x="3" y="137"/>
                    </a:lnTo>
                    <a:lnTo>
                      <a:pt x="4" y="138"/>
                    </a:lnTo>
                    <a:lnTo>
                      <a:pt x="5" y="139"/>
                    </a:lnTo>
                    <a:lnTo>
                      <a:pt x="6" y="139"/>
                    </a:lnTo>
                    <a:lnTo>
                      <a:pt x="6" y="140"/>
                    </a:lnTo>
                    <a:lnTo>
                      <a:pt x="7" y="140"/>
                    </a:lnTo>
                    <a:lnTo>
                      <a:pt x="8" y="141"/>
                    </a:lnTo>
                    <a:lnTo>
                      <a:pt x="9" y="141"/>
                    </a:lnTo>
                    <a:lnTo>
                      <a:pt x="10" y="141"/>
                    </a:lnTo>
                    <a:lnTo>
                      <a:pt x="10" y="142"/>
                    </a:lnTo>
                    <a:lnTo>
                      <a:pt x="11" y="142"/>
                    </a:lnTo>
                    <a:lnTo>
                      <a:pt x="12" y="142"/>
                    </a:lnTo>
                    <a:lnTo>
                      <a:pt x="13" y="142"/>
                    </a:lnTo>
                    <a:lnTo>
                      <a:pt x="14" y="142"/>
                    </a:lnTo>
                    <a:lnTo>
                      <a:pt x="15" y="142"/>
                    </a:lnTo>
                    <a:lnTo>
                      <a:pt x="97" y="142"/>
                    </a:lnTo>
                    <a:lnTo>
                      <a:pt x="97" y="135"/>
                    </a:lnTo>
                    <a:lnTo>
                      <a:pt x="15" y="135"/>
                    </a:lnTo>
                    <a:lnTo>
                      <a:pt x="14" y="135"/>
                    </a:lnTo>
                    <a:lnTo>
                      <a:pt x="13" y="135"/>
                    </a:lnTo>
                    <a:lnTo>
                      <a:pt x="12" y="135"/>
                    </a:lnTo>
                    <a:lnTo>
                      <a:pt x="11" y="135"/>
                    </a:lnTo>
                    <a:lnTo>
                      <a:pt x="11" y="134"/>
                    </a:lnTo>
                    <a:lnTo>
                      <a:pt x="10" y="134"/>
                    </a:lnTo>
                    <a:lnTo>
                      <a:pt x="10" y="133"/>
                    </a:lnTo>
                    <a:lnTo>
                      <a:pt x="9" y="133"/>
                    </a:lnTo>
                    <a:lnTo>
                      <a:pt x="8" y="132"/>
                    </a:lnTo>
                    <a:lnTo>
                      <a:pt x="8" y="131"/>
                    </a:lnTo>
                    <a:lnTo>
                      <a:pt x="7" y="131"/>
                    </a:lnTo>
                    <a:lnTo>
                      <a:pt x="7" y="130"/>
                    </a:lnTo>
                    <a:lnTo>
                      <a:pt x="7" y="129"/>
                    </a:lnTo>
                    <a:lnTo>
                      <a:pt x="7" y="128"/>
                    </a:lnTo>
                    <a:lnTo>
                      <a:pt x="7" y="14"/>
                    </a:lnTo>
                    <a:lnTo>
                      <a:pt x="7" y="13"/>
                    </a:lnTo>
                    <a:lnTo>
                      <a:pt x="7" y="12"/>
                    </a:lnTo>
                    <a:lnTo>
                      <a:pt x="8" y="11"/>
                    </a:lnTo>
                    <a:lnTo>
                      <a:pt x="8" y="10"/>
                    </a:lnTo>
                    <a:lnTo>
                      <a:pt x="9" y="10"/>
                    </a:lnTo>
                    <a:lnTo>
                      <a:pt x="9" y="9"/>
                    </a:lnTo>
                    <a:lnTo>
                      <a:pt x="10" y="9"/>
                    </a:lnTo>
                    <a:lnTo>
                      <a:pt x="10" y="8"/>
                    </a:lnTo>
                    <a:lnTo>
                      <a:pt x="11" y="8"/>
                    </a:lnTo>
                    <a:lnTo>
                      <a:pt x="12" y="8"/>
                    </a:lnTo>
                    <a:lnTo>
                      <a:pt x="12" y="7"/>
                    </a:lnTo>
                    <a:lnTo>
                      <a:pt x="13" y="7"/>
                    </a:lnTo>
                    <a:lnTo>
                      <a:pt x="14" y="7"/>
                    </a:lnTo>
                    <a:lnTo>
                      <a:pt x="15" y="7"/>
                    </a:lnTo>
                    <a:lnTo>
                      <a:pt x="178" y="7"/>
                    </a:lnTo>
                    <a:lnTo>
                      <a:pt x="179" y="7"/>
                    </a:lnTo>
                    <a:lnTo>
                      <a:pt x="180" y="7"/>
                    </a:lnTo>
                    <a:lnTo>
                      <a:pt x="180" y="8"/>
                    </a:lnTo>
                    <a:lnTo>
                      <a:pt x="181" y="8"/>
                    </a:lnTo>
                    <a:lnTo>
                      <a:pt x="182" y="8"/>
                    </a:lnTo>
                    <a:lnTo>
                      <a:pt x="182" y="9"/>
                    </a:lnTo>
                    <a:lnTo>
                      <a:pt x="183" y="9"/>
                    </a:lnTo>
                    <a:lnTo>
                      <a:pt x="184" y="10"/>
                    </a:lnTo>
                    <a:lnTo>
                      <a:pt x="184" y="11"/>
                    </a:lnTo>
                    <a:lnTo>
                      <a:pt x="185" y="11"/>
                    </a:lnTo>
                    <a:lnTo>
                      <a:pt x="185" y="12"/>
                    </a:lnTo>
                    <a:lnTo>
                      <a:pt x="185" y="13"/>
                    </a:lnTo>
                    <a:lnTo>
                      <a:pt x="185" y="14"/>
                    </a:lnTo>
                    <a:lnTo>
                      <a:pt x="185" y="128"/>
                    </a:lnTo>
                    <a:lnTo>
                      <a:pt x="185" y="129"/>
                    </a:lnTo>
                    <a:lnTo>
                      <a:pt x="185" y="130"/>
                    </a:lnTo>
                    <a:lnTo>
                      <a:pt x="185" y="131"/>
                    </a:lnTo>
                    <a:lnTo>
                      <a:pt x="184" y="132"/>
                    </a:lnTo>
                    <a:lnTo>
                      <a:pt x="184" y="133"/>
                    </a:lnTo>
                    <a:lnTo>
                      <a:pt x="183" y="133"/>
                    </a:lnTo>
                    <a:lnTo>
                      <a:pt x="183" y="134"/>
                    </a:lnTo>
                    <a:lnTo>
                      <a:pt x="182" y="134"/>
                    </a:lnTo>
                    <a:lnTo>
                      <a:pt x="181" y="134"/>
                    </a:lnTo>
                    <a:lnTo>
                      <a:pt x="181" y="135"/>
                    </a:lnTo>
                    <a:lnTo>
                      <a:pt x="180" y="135"/>
                    </a:lnTo>
                    <a:lnTo>
                      <a:pt x="179" y="135"/>
                    </a:lnTo>
                    <a:lnTo>
                      <a:pt x="178" y="135"/>
                    </a:lnTo>
                    <a:lnTo>
                      <a:pt x="97" y="135"/>
                    </a:lnTo>
                    <a:lnTo>
                      <a:pt x="97" y="142"/>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54" name="Freeform 290"/>
              <p:cNvSpPr>
                <a:spLocks/>
              </p:cNvSpPr>
              <p:nvPr/>
            </p:nvSpPr>
            <p:spPr bwMode="auto">
              <a:xfrm>
                <a:off x="3947" y="2164"/>
                <a:ext cx="147" cy="101"/>
              </a:xfrm>
              <a:custGeom>
                <a:avLst/>
                <a:gdLst>
                  <a:gd name="T0" fmla="*/ 3 w 147"/>
                  <a:gd name="T1" fmla="*/ 98 h 101"/>
                  <a:gd name="T2" fmla="*/ 3 w 147"/>
                  <a:gd name="T3" fmla="*/ 2 h 101"/>
                  <a:gd name="T4" fmla="*/ 3 w 147"/>
                  <a:gd name="T5" fmla="*/ 1 h 101"/>
                  <a:gd name="T6" fmla="*/ 3 w 147"/>
                  <a:gd name="T7" fmla="*/ 1 h 101"/>
                  <a:gd name="T8" fmla="*/ 3 w 147"/>
                  <a:gd name="T9" fmla="*/ 1 h 101"/>
                  <a:gd name="T10" fmla="*/ 2 w 147"/>
                  <a:gd name="T11" fmla="*/ 1 h 101"/>
                  <a:gd name="T12" fmla="*/ 2 w 147"/>
                  <a:gd name="T13" fmla="*/ 1 h 101"/>
                  <a:gd name="T14" fmla="*/ 2 w 147"/>
                  <a:gd name="T15" fmla="*/ 1 h 101"/>
                  <a:gd name="T16" fmla="*/ 2 w 147"/>
                  <a:gd name="T17" fmla="*/ 0 h 101"/>
                  <a:gd name="T18" fmla="*/ 1 w 147"/>
                  <a:gd name="T19" fmla="*/ 0 h 101"/>
                  <a:gd name="T20" fmla="*/ 1 w 147"/>
                  <a:gd name="T21" fmla="*/ 1 h 101"/>
                  <a:gd name="T22" fmla="*/ 1 w 147"/>
                  <a:gd name="T23" fmla="*/ 1 h 101"/>
                  <a:gd name="T24" fmla="*/ 1 w 147"/>
                  <a:gd name="T25" fmla="*/ 1 h 101"/>
                  <a:gd name="T26" fmla="*/ 0 w 147"/>
                  <a:gd name="T27" fmla="*/ 1 h 101"/>
                  <a:gd name="T28" fmla="*/ 0 w 147"/>
                  <a:gd name="T29" fmla="*/ 1 h 101"/>
                  <a:gd name="T30" fmla="*/ 0 w 147"/>
                  <a:gd name="T31" fmla="*/ 1 h 101"/>
                  <a:gd name="T32" fmla="*/ 0 w 147"/>
                  <a:gd name="T33" fmla="*/ 2 h 101"/>
                  <a:gd name="T34" fmla="*/ 0 w 147"/>
                  <a:gd name="T35" fmla="*/ 99 h 101"/>
                  <a:gd name="T36" fmla="*/ 0 w 147"/>
                  <a:gd name="T37" fmla="*/ 100 h 101"/>
                  <a:gd name="T38" fmla="*/ 0 w 147"/>
                  <a:gd name="T39" fmla="*/ 100 h 101"/>
                  <a:gd name="T40" fmla="*/ 0 w 147"/>
                  <a:gd name="T41" fmla="*/ 100 h 101"/>
                  <a:gd name="T42" fmla="*/ 0 w 147"/>
                  <a:gd name="T43" fmla="*/ 101 h 101"/>
                  <a:gd name="T44" fmla="*/ 1 w 147"/>
                  <a:gd name="T45" fmla="*/ 101 h 101"/>
                  <a:gd name="T46" fmla="*/ 1 w 147"/>
                  <a:gd name="T47" fmla="*/ 101 h 101"/>
                  <a:gd name="T48" fmla="*/ 1 w 147"/>
                  <a:gd name="T49" fmla="*/ 101 h 101"/>
                  <a:gd name="T50" fmla="*/ 2 w 147"/>
                  <a:gd name="T51" fmla="*/ 101 h 101"/>
                  <a:gd name="T52" fmla="*/ 146 w 147"/>
                  <a:gd name="T53" fmla="*/ 101 h 101"/>
                  <a:gd name="T54" fmla="*/ 146 w 147"/>
                  <a:gd name="T55" fmla="*/ 101 h 101"/>
                  <a:gd name="T56" fmla="*/ 146 w 147"/>
                  <a:gd name="T57" fmla="*/ 101 h 101"/>
                  <a:gd name="T58" fmla="*/ 146 w 147"/>
                  <a:gd name="T59" fmla="*/ 101 h 101"/>
                  <a:gd name="T60" fmla="*/ 147 w 147"/>
                  <a:gd name="T61" fmla="*/ 100 h 101"/>
                  <a:gd name="T62" fmla="*/ 147 w 147"/>
                  <a:gd name="T63" fmla="*/ 100 h 101"/>
                  <a:gd name="T64" fmla="*/ 147 w 147"/>
                  <a:gd name="T65" fmla="*/ 100 h 101"/>
                  <a:gd name="T66" fmla="*/ 147 w 147"/>
                  <a:gd name="T67" fmla="*/ 100 h 101"/>
                  <a:gd name="T68" fmla="*/ 147 w 147"/>
                  <a:gd name="T69" fmla="*/ 99 h 101"/>
                  <a:gd name="T70" fmla="*/ 147 w 147"/>
                  <a:gd name="T71" fmla="*/ 99 h 101"/>
                  <a:gd name="T72" fmla="*/ 147 w 147"/>
                  <a:gd name="T73" fmla="*/ 99 h 101"/>
                  <a:gd name="T74" fmla="*/ 147 w 147"/>
                  <a:gd name="T75" fmla="*/ 99 h 101"/>
                  <a:gd name="T76" fmla="*/ 146 w 147"/>
                  <a:gd name="T77" fmla="*/ 98 h 101"/>
                  <a:gd name="T78" fmla="*/ 146 w 147"/>
                  <a:gd name="T79" fmla="*/ 98 h 101"/>
                  <a:gd name="T80" fmla="*/ 146 w 147"/>
                  <a:gd name="T81" fmla="*/ 98 h 101"/>
                  <a:gd name="T82" fmla="*/ 146 w 147"/>
                  <a:gd name="T83" fmla="*/ 98 h 10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7"/>
                  <a:gd name="T127" fmla="*/ 0 h 101"/>
                  <a:gd name="T128" fmla="*/ 147 w 147"/>
                  <a:gd name="T129" fmla="*/ 101 h 10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7" h="101">
                    <a:moveTo>
                      <a:pt x="145" y="98"/>
                    </a:moveTo>
                    <a:lnTo>
                      <a:pt x="3" y="98"/>
                    </a:lnTo>
                    <a:lnTo>
                      <a:pt x="3" y="2"/>
                    </a:lnTo>
                    <a:lnTo>
                      <a:pt x="3" y="1"/>
                    </a:lnTo>
                    <a:lnTo>
                      <a:pt x="2" y="1"/>
                    </a:lnTo>
                    <a:lnTo>
                      <a:pt x="2" y="0"/>
                    </a:lnTo>
                    <a:lnTo>
                      <a:pt x="1" y="0"/>
                    </a:lnTo>
                    <a:lnTo>
                      <a:pt x="1" y="1"/>
                    </a:lnTo>
                    <a:lnTo>
                      <a:pt x="0" y="1"/>
                    </a:lnTo>
                    <a:lnTo>
                      <a:pt x="0" y="2"/>
                    </a:lnTo>
                    <a:lnTo>
                      <a:pt x="0" y="99"/>
                    </a:lnTo>
                    <a:lnTo>
                      <a:pt x="0" y="100"/>
                    </a:lnTo>
                    <a:lnTo>
                      <a:pt x="0" y="101"/>
                    </a:lnTo>
                    <a:lnTo>
                      <a:pt x="1" y="101"/>
                    </a:lnTo>
                    <a:lnTo>
                      <a:pt x="2" y="101"/>
                    </a:lnTo>
                    <a:lnTo>
                      <a:pt x="145" y="101"/>
                    </a:lnTo>
                    <a:lnTo>
                      <a:pt x="146" y="101"/>
                    </a:lnTo>
                    <a:lnTo>
                      <a:pt x="147" y="100"/>
                    </a:lnTo>
                    <a:lnTo>
                      <a:pt x="147" y="99"/>
                    </a:lnTo>
                    <a:lnTo>
                      <a:pt x="146" y="98"/>
                    </a:lnTo>
                    <a:lnTo>
                      <a:pt x="145" y="98"/>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55" name="Freeform 291"/>
              <p:cNvSpPr>
                <a:spLocks/>
              </p:cNvSpPr>
              <p:nvPr/>
            </p:nvSpPr>
            <p:spPr bwMode="auto">
              <a:xfrm>
                <a:off x="3956" y="2159"/>
                <a:ext cx="145" cy="98"/>
              </a:xfrm>
              <a:custGeom>
                <a:avLst/>
                <a:gdLst>
                  <a:gd name="T0" fmla="*/ 1 w 145"/>
                  <a:gd name="T1" fmla="*/ 0 h 98"/>
                  <a:gd name="T2" fmla="*/ 1 w 145"/>
                  <a:gd name="T3" fmla="*/ 0 h 98"/>
                  <a:gd name="T4" fmla="*/ 1 w 145"/>
                  <a:gd name="T5" fmla="*/ 0 h 98"/>
                  <a:gd name="T6" fmla="*/ 0 w 145"/>
                  <a:gd name="T7" fmla="*/ 0 h 98"/>
                  <a:gd name="T8" fmla="*/ 0 w 145"/>
                  <a:gd name="T9" fmla="*/ 1 h 98"/>
                  <a:gd name="T10" fmla="*/ 0 w 145"/>
                  <a:gd name="T11" fmla="*/ 1 h 98"/>
                  <a:gd name="T12" fmla="*/ 0 w 145"/>
                  <a:gd name="T13" fmla="*/ 1 h 98"/>
                  <a:gd name="T14" fmla="*/ 0 w 145"/>
                  <a:gd name="T15" fmla="*/ 1 h 98"/>
                  <a:gd name="T16" fmla="*/ 0 w 145"/>
                  <a:gd name="T17" fmla="*/ 2 h 98"/>
                  <a:gd name="T18" fmla="*/ 0 w 145"/>
                  <a:gd name="T19" fmla="*/ 2 h 98"/>
                  <a:gd name="T20" fmla="*/ 0 w 145"/>
                  <a:gd name="T21" fmla="*/ 2 h 98"/>
                  <a:gd name="T22" fmla="*/ 0 w 145"/>
                  <a:gd name="T23" fmla="*/ 3 h 98"/>
                  <a:gd name="T24" fmla="*/ 0 w 145"/>
                  <a:gd name="T25" fmla="*/ 3 h 98"/>
                  <a:gd name="T26" fmla="*/ 0 w 145"/>
                  <a:gd name="T27" fmla="*/ 3 h 98"/>
                  <a:gd name="T28" fmla="*/ 1 w 145"/>
                  <a:gd name="T29" fmla="*/ 3 h 98"/>
                  <a:gd name="T30" fmla="*/ 1 w 145"/>
                  <a:gd name="T31" fmla="*/ 3 h 98"/>
                  <a:gd name="T32" fmla="*/ 1 w 145"/>
                  <a:gd name="T33" fmla="*/ 3 h 98"/>
                  <a:gd name="T34" fmla="*/ 142 w 145"/>
                  <a:gd name="T35" fmla="*/ 97 h 98"/>
                  <a:gd name="T36" fmla="*/ 142 w 145"/>
                  <a:gd name="T37" fmla="*/ 97 h 98"/>
                  <a:gd name="T38" fmla="*/ 142 w 145"/>
                  <a:gd name="T39" fmla="*/ 97 h 98"/>
                  <a:gd name="T40" fmla="*/ 142 w 145"/>
                  <a:gd name="T41" fmla="*/ 97 h 98"/>
                  <a:gd name="T42" fmla="*/ 142 w 145"/>
                  <a:gd name="T43" fmla="*/ 98 h 98"/>
                  <a:gd name="T44" fmla="*/ 142 w 145"/>
                  <a:gd name="T45" fmla="*/ 98 h 98"/>
                  <a:gd name="T46" fmla="*/ 143 w 145"/>
                  <a:gd name="T47" fmla="*/ 98 h 98"/>
                  <a:gd name="T48" fmla="*/ 143 w 145"/>
                  <a:gd name="T49" fmla="*/ 98 h 98"/>
                  <a:gd name="T50" fmla="*/ 143 w 145"/>
                  <a:gd name="T51" fmla="*/ 98 h 98"/>
                  <a:gd name="T52" fmla="*/ 143 w 145"/>
                  <a:gd name="T53" fmla="*/ 98 h 98"/>
                  <a:gd name="T54" fmla="*/ 144 w 145"/>
                  <a:gd name="T55" fmla="*/ 98 h 98"/>
                  <a:gd name="T56" fmla="*/ 144 w 145"/>
                  <a:gd name="T57" fmla="*/ 98 h 98"/>
                  <a:gd name="T58" fmla="*/ 144 w 145"/>
                  <a:gd name="T59" fmla="*/ 98 h 98"/>
                  <a:gd name="T60" fmla="*/ 144 w 145"/>
                  <a:gd name="T61" fmla="*/ 97 h 98"/>
                  <a:gd name="T62" fmla="*/ 145 w 145"/>
                  <a:gd name="T63" fmla="*/ 97 h 98"/>
                  <a:gd name="T64" fmla="*/ 145 w 145"/>
                  <a:gd name="T65" fmla="*/ 97 h 98"/>
                  <a:gd name="T66" fmla="*/ 145 w 145"/>
                  <a:gd name="T67" fmla="*/ 97 h 98"/>
                  <a:gd name="T68" fmla="*/ 145 w 145"/>
                  <a:gd name="T69" fmla="*/ 2 h 98"/>
                  <a:gd name="T70" fmla="*/ 145 w 145"/>
                  <a:gd name="T71" fmla="*/ 1 h 98"/>
                  <a:gd name="T72" fmla="*/ 145 w 145"/>
                  <a:gd name="T73" fmla="*/ 1 h 98"/>
                  <a:gd name="T74" fmla="*/ 144 w 145"/>
                  <a:gd name="T75" fmla="*/ 1 h 98"/>
                  <a:gd name="T76" fmla="*/ 144 w 145"/>
                  <a:gd name="T77" fmla="*/ 1 h 98"/>
                  <a:gd name="T78" fmla="*/ 144 w 145"/>
                  <a:gd name="T79" fmla="*/ 0 h 98"/>
                  <a:gd name="T80" fmla="*/ 144 w 145"/>
                  <a:gd name="T81" fmla="*/ 0 h 98"/>
                  <a:gd name="T82" fmla="*/ 143 w 145"/>
                  <a:gd name="T83" fmla="*/ 0 h 9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5"/>
                  <a:gd name="T127" fmla="*/ 0 h 98"/>
                  <a:gd name="T128" fmla="*/ 145 w 145"/>
                  <a:gd name="T129" fmla="*/ 98 h 9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5" h="98">
                    <a:moveTo>
                      <a:pt x="143" y="0"/>
                    </a:moveTo>
                    <a:lnTo>
                      <a:pt x="1" y="0"/>
                    </a:lnTo>
                    <a:lnTo>
                      <a:pt x="0" y="0"/>
                    </a:lnTo>
                    <a:lnTo>
                      <a:pt x="0" y="1"/>
                    </a:lnTo>
                    <a:lnTo>
                      <a:pt x="0" y="2"/>
                    </a:lnTo>
                    <a:lnTo>
                      <a:pt x="0" y="3"/>
                    </a:lnTo>
                    <a:lnTo>
                      <a:pt x="1" y="3"/>
                    </a:lnTo>
                    <a:lnTo>
                      <a:pt x="142" y="3"/>
                    </a:lnTo>
                    <a:lnTo>
                      <a:pt x="142" y="97"/>
                    </a:lnTo>
                    <a:lnTo>
                      <a:pt x="142" y="98"/>
                    </a:lnTo>
                    <a:lnTo>
                      <a:pt x="143" y="98"/>
                    </a:lnTo>
                    <a:lnTo>
                      <a:pt x="144" y="98"/>
                    </a:lnTo>
                    <a:lnTo>
                      <a:pt x="144" y="97"/>
                    </a:lnTo>
                    <a:lnTo>
                      <a:pt x="145" y="97"/>
                    </a:lnTo>
                    <a:lnTo>
                      <a:pt x="145" y="2"/>
                    </a:lnTo>
                    <a:lnTo>
                      <a:pt x="145" y="1"/>
                    </a:lnTo>
                    <a:lnTo>
                      <a:pt x="144" y="1"/>
                    </a:lnTo>
                    <a:lnTo>
                      <a:pt x="144" y="0"/>
                    </a:lnTo>
                    <a:lnTo>
                      <a:pt x="143" y="0"/>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56" name="Freeform 292"/>
              <p:cNvSpPr>
                <a:spLocks/>
              </p:cNvSpPr>
              <p:nvPr/>
            </p:nvSpPr>
            <p:spPr bwMode="auto">
              <a:xfrm>
                <a:off x="3934" y="2304"/>
                <a:ext cx="12" cy="3"/>
              </a:xfrm>
              <a:custGeom>
                <a:avLst/>
                <a:gdLst>
                  <a:gd name="T0" fmla="*/ 11 w 12"/>
                  <a:gd name="T1" fmla="*/ 3 h 3"/>
                  <a:gd name="T2" fmla="*/ 11 w 12"/>
                  <a:gd name="T3" fmla="*/ 3 h 3"/>
                  <a:gd name="T4" fmla="*/ 11 w 12"/>
                  <a:gd name="T5" fmla="*/ 3 h 3"/>
                  <a:gd name="T6" fmla="*/ 11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1 w 12"/>
                  <a:gd name="T59" fmla="*/ 2 h 3"/>
                  <a:gd name="T60" fmla="*/ 1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1" y="2"/>
                    </a:lnTo>
                    <a:lnTo>
                      <a:pt x="12" y="2"/>
                    </a:lnTo>
                    <a:lnTo>
                      <a:pt x="12" y="1"/>
                    </a:lnTo>
                    <a:lnTo>
                      <a:pt x="12" y="0"/>
                    </a:lnTo>
                    <a:lnTo>
                      <a:pt x="11" y="0"/>
                    </a:lnTo>
                    <a:lnTo>
                      <a:pt x="1" y="0"/>
                    </a:lnTo>
                    <a:lnTo>
                      <a:pt x="0" y="0"/>
                    </a:lnTo>
                    <a:lnTo>
                      <a:pt x="0" y="1"/>
                    </a:lnTo>
                    <a:lnTo>
                      <a:pt x="0" y="2"/>
                    </a:lnTo>
                    <a:lnTo>
                      <a:pt x="1" y="2"/>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57" name="Freeform 293"/>
              <p:cNvSpPr>
                <a:spLocks/>
              </p:cNvSpPr>
              <p:nvPr/>
            </p:nvSpPr>
            <p:spPr bwMode="auto">
              <a:xfrm>
                <a:off x="3949" y="2304"/>
                <a:ext cx="12" cy="3"/>
              </a:xfrm>
              <a:custGeom>
                <a:avLst/>
                <a:gdLst>
                  <a:gd name="T0" fmla="*/ 11 w 12"/>
                  <a:gd name="T1" fmla="*/ 3 h 3"/>
                  <a:gd name="T2" fmla="*/ 11 w 12"/>
                  <a:gd name="T3" fmla="*/ 3 h 3"/>
                  <a:gd name="T4" fmla="*/ 11 w 12"/>
                  <a:gd name="T5" fmla="*/ 3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1 w 12"/>
                  <a:gd name="T57" fmla="*/ 2 h 3"/>
                  <a:gd name="T58" fmla="*/ 1 w 12"/>
                  <a:gd name="T59" fmla="*/ 2 h 3"/>
                  <a:gd name="T60" fmla="*/ 1 w 12"/>
                  <a:gd name="T61" fmla="*/ 2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58" name="Freeform 294"/>
              <p:cNvSpPr>
                <a:spLocks/>
              </p:cNvSpPr>
              <p:nvPr/>
            </p:nvSpPr>
            <p:spPr bwMode="auto">
              <a:xfrm>
                <a:off x="3965" y="2304"/>
                <a:ext cx="12" cy="3"/>
              </a:xfrm>
              <a:custGeom>
                <a:avLst/>
                <a:gdLst>
                  <a:gd name="T0" fmla="*/ 10 w 12"/>
                  <a:gd name="T1" fmla="*/ 3 h 3"/>
                  <a:gd name="T2" fmla="*/ 11 w 12"/>
                  <a:gd name="T3" fmla="*/ 3 h 3"/>
                  <a:gd name="T4" fmla="*/ 11 w 12"/>
                  <a:gd name="T5" fmla="*/ 3 h 3"/>
                  <a:gd name="T6" fmla="*/ 11 w 12"/>
                  <a:gd name="T7" fmla="*/ 2 h 3"/>
                  <a:gd name="T8" fmla="*/ 11 w 12"/>
                  <a:gd name="T9" fmla="*/ 2 h 3"/>
                  <a:gd name="T10" fmla="*/ 11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1 w 12"/>
                  <a:gd name="T23" fmla="*/ 0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0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59" name="Freeform 295"/>
              <p:cNvSpPr>
                <a:spLocks/>
              </p:cNvSpPr>
              <p:nvPr/>
            </p:nvSpPr>
            <p:spPr bwMode="auto">
              <a:xfrm>
                <a:off x="3980" y="2304"/>
                <a:ext cx="12" cy="3"/>
              </a:xfrm>
              <a:custGeom>
                <a:avLst/>
                <a:gdLst>
                  <a:gd name="T0" fmla="*/ 11 w 12"/>
                  <a:gd name="T1" fmla="*/ 3 h 3"/>
                  <a:gd name="T2" fmla="*/ 11 w 12"/>
                  <a:gd name="T3" fmla="*/ 3 h 3"/>
                  <a:gd name="T4" fmla="*/ 11 w 12"/>
                  <a:gd name="T5" fmla="*/ 3 h 3"/>
                  <a:gd name="T6" fmla="*/ 11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1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1" y="2"/>
                    </a:lnTo>
                    <a:lnTo>
                      <a:pt x="12" y="2"/>
                    </a:lnTo>
                    <a:lnTo>
                      <a:pt x="12" y="1"/>
                    </a:lnTo>
                    <a:lnTo>
                      <a:pt x="12" y="0"/>
                    </a:lnTo>
                    <a:lnTo>
                      <a:pt x="11" y="0"/>
                    </a:lnTo>
                    <a:lnTo>
                      <a:pt x="1" y="0"/>
                    </a:lnTo>
                    <a:lnTo>
                      <a:pt x="0" y="0"/>
                    </a:lnTo>
                    <a:lnTo>
                      <a:pt x="0" y="1"/>
                    </a:lnTo>
                    <a:lnTo>
                      <a:pt x="0" y="2"/>
                    </a:lnTo>
                    <a:lnTo>
                      <a:pt x="1" y="2"/>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60" name="Freeform 296"/>
              <p:cNvSpPr>
                <a:spLocks/>
              </p:cNvSpPr>
              <p:nvPr/>
            </p:nvSpPr>
            <p:spPr bwMode="auto">
              <a:xfrm>
                <a:off x="3995" y="2304"/>
                <a:ext cx="12" cy="3"/>
              </a:xfrm>
              <a:custGeom>
                <a:avLst/>
                <a:gdLst>
                  <a:gd name="T0" fmla="*/ 11 w 12"/>
                  <a:gd name="T1" fmla="*/ 3 h 3"/>
                  <a:gd name="T2" fmla="*/ 11 w 12"/>
                  <a:gd name="T3" fmla="*/ 3 h 3"/>
                  <a:gd name="T4" fmla="*/ 11 w 12"/>
                  <a:gd name="T5" fmla="*/ 3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1 w 12"/>
                  <a:gd name="T57" fmla="*/ 2 h 3"/>
                  <a:gd name="T58" fmla="*/ 1 w 12"/>
                  <a:gd name="T59" fmla="*/ 2 h 3"/>
                  <a:gd name="T60" fmla="*/ 1 w 12"/>
                  <a:gd name="T61" fmla="*/ 2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61" name="Freeform 297"/>
              <p:cNvSpPr>
                <a:spLocks/>
              </p:cNvSpPr>
              <p:nvPr/>
            </p:nvSpPr>
            <p:spPr bwMode="auto">
              <a:xfrm>
                <a:off x="4011" y="2304"/>
                <a:ext cx="12" cy="3"/>
              </a:xfrm>
              <a:custGeom>
                <a:avLst/>
                <a:gdLst>
                  <a:gd name="T0" fmla="*/ 10 w 12"/>
                  <a:gd name="T1" fmla="*/ 3 h 3"/>
                  <a:gd name="T2" fmla="*/ 10 w 12"/>
                  <a:gd name="T3" fmla="*/ 3 h 3"/>
                  <a:gd name="T4" fmla="*/ 11 w 12"/>
                  <a:gd name="T5" fmla="*/ 3 h 3"/>
                  <a:gd name="T6" fmla="*/ 11 w 12"/>
                  <a:gd name="T7" fmla="*/ 2 h 3"/>
                  <a:gd name="T8" fmla="*/ 11 w 12"/>
                  <a:gd name="T9" fmla="*/ 2 h 3"/>
                  <a:gd name="T10" fmla="*/ 11 w 12"/>
                  <a:gd name="T11" fmla="*/ 2 h 3"/>
                  <a:gd name="T12" fmla="*/ 11 w 12"/>
                  <a:gd name="T13" fmla="*/ 2 h 3"/>
                  <a:gd name="T14" fmla="*/ 12 w 12"/>
                  <a:gd name="T15" fmla="*/ 1 h 3"/>
                  <a:gd name="T16" fmla="*/ 12 w 12"/>
                  <a:gd name="T17" fmla="*/ 1 h 3"/>
                  <a:gd name="T18" fmla="*/ 12 w 12"/>
                  <a:gd name="T19" fmla="*/ 1 h 3"/>
                  <a:gd name="T20" fmla="*/ 11 w 12"/>
                  <a:gd name="T21" fmla="*/ 1 h 3"/>
                  <a:gd name="T22" fmla="*/ 11 w 12"/>
                  <a:gd name="T23" fmla="*/ 0 h 3"/>
                  <a:gd name="T24" fmla="*/ 11 w 12"/>
                  <a:gd name="T25" fmla="*/ 0 h 3"/>
                  <a:gd name="T26" fmla="*/ 11 w 12"/>
                  <a:gd name="T27" fmla="*/ 0 h 3"/>
                  <a:gd name="T28" fmla="*/ 11 w 12"/>
                  <a:gd name="T29" fmla="*/ 0 h 3"/>
                  <a:gd name="T30" fmla="*/ 10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0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62" name="Freeform 298"/>
              <p:cNvSpPr>
                <a:spLocks/>
              </p:cNvSpPr>
              <p:nvPr/>
            </p:nvSpPr>
            <p:spPr bwMode="auto">
              <a:xfrm>
                <a:off x="4026" y="2304"/>
                <a:ext cx="12" cy="3"/>
              </a:xfrm>
              <a:custGeom>
                <a:avLst/>
                <a:gdLst>
                  <a:gd name="T0" fmla="*/ 10 w 12"/>
                  <a:gd name="T1" fmla="*/ 3 h 3"/>
                  <a:gd name="T2" fmla="*/ 11 w 12"/>
                  <a:gd name="T3" fmla="*/ 3 h 3"/>
                  <a:gd name="T4" fmla="*/ 11 w 12"/>
                  <a:gd name="T5" fmla="*/ 3 h 3"/>
                  <a:gd name="T6" fmla="*/ 11 w 12"/>
                  <a:gd name="T7" fmla="*/ 2 h 3"/>
                  <a:gd name="T8" fmla="*/ 11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1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1" y="2"/>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63" name="Freeform 299"/>
              <p:cNvSpPr>
                <a:spLocks/>
              </p:cNvSpPr>
              <p:nvPr/>
            </p:nvSpPr>
            <p:spPr bwMode="auto">
              <a:xfrm>
                <a:off x="4041" y="2304"/>
                <a:ext cx="12" cy="3"/>
              </a:xfrm>
              <a:custGeom>
                <a:avLst/>
                <a:gdLst>
                  <a:gd name="T0" fmla="*/ 11 w 12"/>
                  <a:gd name="T1" fmla="*/ 3 h 3"/>
                  <a:gd name="T2" fmla="*/ 11 w 12"/>
                  <a:gd name="T3" fmla="*/ 3 h 3"/>
                  <a:gd name="T4" fmla="*/ 11 w 12"/>
                  <a:gd name="T5" fmla="*/ 3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1 w 12"/>
                  <a:gd name="T59" fmla="*/ 2 h 3"/>
                  <a:gd name="T60" fmla="*/ 1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1" y="2"/>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64" name="Freeform 300"/>
              <p:cNvSpPr>
                <a:spLocks/>
              </p:cNvSpPr>
              <p:nvPr/>
            </p:nvSpPr>
            <p:spPr bwMode="auto">
              <a:xfrm>
                <a:off x="4056" y="2304"/>
                <a:ext cx="12" cy="3"/>
              </a:xfrm>
              <a:custGeom>
                <a:avLst/>
                <a:gdLst>
                  <a:gd name="T0" fmla="*/ 11 w 12"/>
                  <a:gd name="T1" fmla="*/ 3 h 3"/>
                  <a:gd name="T2" fmla="*/ 11 w 12"/>
                  <a:gd name="T3" fmla="*/ 3 h 3"/>
                  <a:gd name="T4" fmla="*/ 12 w 12"/>
                  <a:gd name="T5" fmla="*/ 3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2 w 12"/>
                  <a:gd name="T27" fmla="*/ 0 h 3"/>
                  <a:gd name="T28" fmla="*/ 12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1 w 12"/>
                  <a:gd name="T45" fmla="*/ 0 h 3"/>
                  <a:gd name="T46" fmla="*/ 0 w 12"/>
                  <a:gd name="T47" fmla="*/ 1 h 3"/>
                  <a:gd name="T48" fmla="*/ 0 w 12"/>
                  <a:gd name="T49" fmla="*/ 1 h 3"/>
                  <a:gd name="T50" fmla="*/ 0 w 12"/>
                  <a:gd name="T51" fmla="*/ 1 h 3"/>
                  <a:gd name="T52" fmla="*/ 0 w 12"/>
                  <a:gd name="T53" fmla="*/ 2 h 3"/>
                  <a:gd name="T54" fmla="*/ 1 w 12"/>
                  <a:gd name="T55" fmla="*/ 2 h 3"/>
                  <a:gd name="T56" fmla="*/ 1 w 12"/>
                  <a:gd name="T57" fmla="*/ 2 h 3"/>
                  <a:gd name="T58" fmla="*/ 1 w 12"/>
                  <a:gd name="T59" fmla="*/ 2 h 3"/>
                  <a:gd name="T60" fmla="*/ 1 w 12"/>
                  <a:gd name="T61" fmla="*/ 2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65" name="Freeform 301"/>
              <p:cNvSpPr>
                <a:spLocks/>
              </p:cNvSpPr>
              <p:nvPr/>
            </p:nvSpPr>
            <p:spPr bwMode="auto">
              <a:xfrm>
                <a:off x="4076" y="2304"/>
                <a:ext cx="7" cy="3"/>
              </a:xfrm>
              <a:custGeom>
                <a:avLst/>
                <a:gdLst>
                  <a:gd name="T0" fmla="*/ 5 w 7"/>
                  <a:gd name="T1" fmla="*/ 3 h 3"/>
                  <a:gd name="T2" fmla="*/ 6 w 7"/>
                  <a:gd name="T3" fmla="*/ 3 h 3"/>
                  <a:gd name="T4" fmla="*/ 6 w 7"/>
                  <a:gd name="T5" fmla="*/ 3 h 3"/>
                  <a:gd name="T6" fmla="*/ 6 w 7"/>
                  <a:gd name="T7" fmla="*/ 2 h 3"/>
                  <a:gd name="T8" fmla="*/ 7 w 7"/>
                  <a:gd name="T9" fmla="*/ 2 h 3"/>
                  <a:gd name="T10" fmla="*/ 7 w 7"/>
                  <a:gd name="T11" fmla="*/ 2 h 3"/>
                  <a:gd name="T12" fmla="*/ 7 w 7"/>
                  <a:gd name="T13" fmla="*/ 2 h 3"/>
                  <a:gd name="T14" fmla="*/ 7 w 7"/>
                  <a:gd name="T15" fmla="*/ 1 h 3"/>
                  <a:gd name="T16" fmla="*/ 7 w 7"/>
                  <a:gd name="T17" fmla="*/ 1 h 3"/>
                  <a:gd name="T18" fmla="*/ 7 w 7"/>
                  <a:gd name="T19" fmla="*/ 1 h 3"/>
                  <a:gd name="T20" fmla="*/ 7 w 7"/>
                  <a:gd name="T21" fmla="*/ 1 h 3"/>
                  <a:gd name="T22" fmla="*/ 7 w 7"/>
                  <a:gd name="T23" fmla="*/ 0 h 3"/>
                  <a:gd name="T24" fmla="*/ 7 w 7"/>
                  <a:gd name="T25" fmla="*/ 0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1 w 7"/>
                  <a:gd name="T39" fmla="*/ 0 h 3"/>
                  <a:gd name="T40" fmla="*/ 0 w 7"/>
                  <a:gd name="T41" fmla="*/ 0 h 3"/>
                  <a:gd name="T42" fmla="*/ 0 w 7"/>
                  <a:gd name="T43" fmla="*/ 0 h 3"/>
                  <a:gd name="T44" fmla="*/ 0 w 7"/>
                  <a:gd name="T45" fmla="*/ 0 h 3"/>
                  <a:gd name="T46" fmla="*/ 0 w 7"/>
                  <a:gd name="T47" fmla="*/ 1 h 3"/>
                  <a:gd name="T48" fmla="*/ 0 w 7"/>
                  <a:gd name="T49" fmla="*/ 1 h 3"/>
                  <a:gd name="T50" fmla="*/ 0 w 7"/>
                  <a:gd name="T51" fmla="*/ 1 h 3"/>
                  <a:gd name="T52" fmla="*/ 0 w 7"/>
                  <a:gd name="T53" fmla="*/ 2 h 3"/>
                  <a:gd name="T54" fmla="*/ 0 w 7"/>
                  <a:gd name="T55" fmla="*/ 2 h 3"/>
                  <a:gd name="T56" fmla="*/ 0 w 7"/>
                  <a:gd name="T57" fmla="*/ 2 h 3"/>
                  <a:gd name="T58" fmla="*/ 0 w 7"/>
                  <a:gd name="T59" fmla="*/ 2 h 3"/>
                  <a:gd name="T60" fmla="*/ 1 w 7"/>
                  <a:gd name="T61" fmla="*/ 2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6" y="2"/>
                    </a:lnTo>
                    <a:lnTo>
                      <a:pt x="7" y="2"/>
                    </a:lnTo>
                    <a:lnTo>
                      <a:pt x="7" y="1"/>
                    </a:lnTo>
                    <a:lnTo>
                      <a:pt x="7" y="0"/>
                    </a:lnTo>
                    <a:lnTo>
                      <a:pt x="6" y="0"/>
                    </a:lnTo>
                    <a:lnTo>
                      <a:pt x="5" y="0"/>
                    </a:lnTo>
                    <a:lnTo>
                      <a:pt x="1" y="0"/>
                    </a:lnTo>
                    <a:lnTo>
                      <a:pt x="0" y="0"/>
                    </a:lnTo>
                    <a:lnTo>
                      <a:pt x="0" y="1"/>
                    </a:lnTo>
                    <a:lnTo>
                      <a:pt x="0" y="2"/>
                    </a:lnTo>
                    <a:lnTo>
                      <a:pt x="1" y="2"/>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66" name="Freeform 302"/>
              <p:cNvSpPr>
                <a:spLocks/>
              </p:cNvSpPr>
              <p:nvPr/>
            </p:nvSpPr>
            <p:spPr bwMode="auto">
              <a:xfrm>
                <a:off x="4086" y="2304"/>
                <a:ext cx="7" cy="3"/>
              </a:xfrm>
              <a:custGeom>
                <a:avLst/>
                <a:gdLst>
                  <a:gd name="T0" fmla="*/ 6 w 7"/>
                  <a:gd name="T1" fmla="*/ 3 h 3"/>
                  <a:gd name="T2" fmla="*/ 6 w 7"/>
                  <a:gd name="T3" fmla="*/ 3 h 3"/>
                  <a:gd name="T4" fmla="*/ 6 w 7"/>
                  <a:gd name="T5" fmla="*/ 3 h 3"/>
                  <a:gd name="T6" fmla="*/ 7 w 7"/>
                  <a:gd name="T7" fmla="*/ 2 h 3"/>
                  <a:gd name="T8" fmla="*/ 7 w 7"/>
                  <a:gd name="T9" fmla="*/ 2 h 3"/>
                  <a:gd name="T10" fmla="*/ 7 w 7"/>
                  <a:gd name="T11" fmla="*/ 2 h 3"/>
                  <a:gd name="T12" fmla="*/ 7 w 7"/>
                  <a:gd name="T13" fmla="*/ 2 h 3"/>
                  <a:gd name="T14" fmla="*/ 7 w 7"/>
                  <a:gd name="T15" fmla="*/ 1 h 3"/>
                  <a:gd name="T16" fmla="*/ 7 w 7"/>
                  <a:gd name="T17" fmla="*/ 1 h 3"/>
                  <a:gd name="T18" fmla="*/ 7 w 7"/>
                  <a:gd name="T19" fmla="*/ 1 h 3"/>
                  <a:gd name="T20" fmla="*/ 7 w 7"/>
                  <a:gd name="T21" fmla="*/ 1 h 3"/>
                  <a:gd name="T22" fmla="*/ 7 w 7"/>
                  <a:gd name="T23" fmla="*/ 0 h 3"/>
                  <a:gd name="T24" fmla="*/ 7 w 7"/>
                  <a:gd name="T25" fmla="*/ 0 h 3"/>
                  <a:gd name="T26" fmla="*/ 7 w 7"/>
                  <a:gd name="T27" fmla="*/ 0 h 3"/>
                  <a:gd name="T28" fmla="*/ 6 w 7"/>
                  <a:gd name="T29" fmla="*/ 0 h 3"/>
                  <a:gd name="T30" fmla="*/ 6 w 7"/>
                  <a:gd name="T31" fmla="*/ 0 h 3"/>
                  <a:gd name="T32" fmla="*/ 6 w 7"/>
                  <a:gd name="T33" fmla="*/ 0 h 3"/>
                  <a:gd name="T34" fmla="*/ 2 w 7"/>
                  <a:gd name="T35" fmla="*/ 0 h 3"/>
                  <a:gd name="T36" fmla="*/ 1 w 7"/>
                  <a:gd name="T37" fmla="*/ 0 h 3"/>
                  <a:gd name="T38" fmla="*/ 1 w 7"/>
                  <a:gd name="T39" fmla="*/ 0 h 3"/>
                  <a:gd name="T40" fmla="*/ 1 w 7"/>
                  <a:gd name="T41" fmla="*/ 0 h 3"/>
                  <a:gd name="T42" fmla="*/ 1 w 7"/>
                  <a:gd name="T43" fmla="*/ 0 h 3"/>
                  <a:gd name="T44" fmla="*/ 0 w 7"/>
                  <a:gd name="T45" fmla="*/ 0 h 3"/>
                  <a:gd name="T46" fmla="*/ 0 w 7"/>
                  <a:gd name="T47" fmla="*/ 1 h 3"/>
                  <a:gd name="T48" fmla="*/ 0 w 7"/>
                  <a:gd name="T49" fmla="*/ 1 h 3"/>
                  <a:gd name="T50" fmla="*/ 0 w 7"/>
                  <a:gd name="T51" fmla="*/ 1 h 3"/>
                  <a:gd name="T52" fmla="*/ 0 w 7"/>
                  <a:gd name="T53" fmla="*/ 2 h 3"/>
                  <a:gd name="T54" fmla="*/ 0 w 7"/>
                  <a:gd name="T55" fmla="*/ 2 h 3"/>
                  <a:gd name="T56" fmla="*/ 1 w 7"/>
                  <a:gd name="T57" fmla="*/ 2 h 3"/>
                  <a:gd name="T58" fmla="*/ 1 w 7"/>
                  <a:gd name="T59" fmla="*/ 2 h 3"/>
                  <a:gd name="T60" fmla="*/ 1 w 7"/>
                  <a:gd name="T61" fmla="*/ 2 h 3"/>
                  <a:gd name="T62" fmla="*/ 1 w 7"/>
                  <a:gd name="T63" fmla="*/ 3 h 3"/>
                  <a:gd name="T64" fmla="*/ 2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2"/>
                    </a:lnTo>
                    <a:lnTo>
                      <a:pt x="7" y="1"/>
                    </a:lnTo>
                    <a:lnTo>
                      <a:pt x="7" y="0"/>
                    </a:lnTo>
                    <a:lnTo>
                      <a:pt x="6" y="0"/>
                    </a:lnTo>
                    <a:lnTo>
                      <a:pt x="2" y="0"/>
                    </a:lnTo>
                    <a:lnTo>
                      <a:pt x="1" y="0"/>
                    </a:lnTo>
                    <a:lnTo>
                      <a:pt x="0" y="0"/>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67" name="Freeform 303"/>
              <p:cNvSpPr>
                <a:spLocks/>
              </p:cNvSpPr>
              <p:nvPr/>
            </p:nvSpPr>
            <p:spPr bwMode="auto">
              <a:xfrm>
                <a:off x="3933" y="2310"/>
                <a:ext cx="12" cy="3"/>
              </a:xfrm>
              <a:custGeom>
                <a:avLst/>
                <a:gdLst>
                  <a:gd name="T0" fmla="*/ 11 w 12"/>
                  <a:gd name="T1" fmla="*/ 3 h 3"/>
                  <a:gd name="T2" fmla="*/ 11 w 12"/>
                  <a:gd name="T3" fmla="*/ 3 h 3"/>
                  <a:gd name="T4" fmla="*/ 11 w 12"/>
                  <a:gd name="T5" fmla="*/ 3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1 w 12"/>
                  <a:gd name="T59" fmla="*/ 2 h 3"/>
                  <a:gd name="T60" fmla="*/ 1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1" y="2"/>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68" name="Freeform 304"/>
              <p:cNvSpPr>
                <a:spLocks/>
              </p:cNvSpPr>
              <p:nvPr/>
            </p:nvSpPr>
            <p:spPr bwMode="auto">
              <a:xfrm>
                <a:off x="3948" y="2310"/>
                <a:ext cx="13" cy="3"/>
              </a:xfrm>
              <a:custGeom>
                <a:avLst/>
                <a:gdLst>
                  <a:gd name="T0" fmla="*/ 11 w 13"/>
                  <a:gd name="T1" fmla="*/ 3 h 3"/>
                  <a:gd name="T2" fmla="*/ 11 w 13"/>
                  <a:gd name="T3" fmla="*/ 3 h 3"/>
                  <a:gd name="T4" fmla="*/ 12 w 13"/>
                  <a:gd name="T5" fmla="*/ 3 h 3"/>
                  <a:gd name="T6" fmla="*/ 12 w 13"/>
                  <a:gd name="T7" fmla="*/ 2 h 3"/>
                  <a:gd name="T8" fmla="*/ 12 w 13"/>
                  <a:gd name="T9" fmla="*/ 2 h 3"/>
                  <a:gd name="T10" fmla="*/ 12 w 13"/>
                  <a:gd name="T11" fmla="*/ 2 h 3"/>
                  <a:gd name="T12" fmla="*/ 12 w 13"/>
                  <a:gd name="T13" fmla="*/ 2 h 3"/>
                  <a:gd name="T14" fmla="*/ 13 w 13"/>
                  <a:gd name="T15" fmla="*/ 1 h 3"/>
                  <a:gd name="T16" fmla="*/ 13 w 13"/>
                  <a:gd name="T17" fmla="*/ 1 h 3"/>
                  <a:gd name="T18" fmla="*/ 13 w 13"/>
                  <a:gd name="T19" fmla="*/ 1 h 3"/>
                  <a:gd name="T20" fmla="*/ 12 w 13"/>
                  <a:gd name="T21" fmla="*/ 1 h 3"/>
                  <a:gd name="T22" fmla="*/ 12 w 13"/>
                  <a:gd name="T23" fmla="*/ 0 h 3"/>
                  <a:gd name="T24" fmla="*/ 12 w 13"/>
                  <a:gd name="T25" fmla="*/ 0 h 3"/>
                  <a:gd name="T26" fmla="*/ 12 w 13"/>
                  <a:gd name="T27" fmla="*/ 0 h 3"/>
                  <a:gd name="T28" fmla="*/ 12 w 13"/>
                  <a:gd name="T29" fmla="*/ 0 h 3"/>
                  <a:gd name="T30" fmla="*/ 11 w 13"/>
                  <a:gd name="T31" fmla="*/ 0 h 3"/>
                  <a:gd name="T32" fmla="*/ 11 w 13"/>
                  <a:gd name="T33" fmla="*/ 0 h 3"/>
                  <a:gd name="T34" fmla="*/ 2 w 13"/>
                  <a:gd name="T35" fmla="*/ 0 h 3"/>
                  <a:gd name="T36" fmla="*/ 2 w 13"/>
                  <a:gd name="T37" fmla="*/ 0 h 3"/>
                  <a:gd name="T38" fmla="*/ 1 w 13"/>
                  <a:gd name="T39" fmla="*/ 0 h 3"/>
                  <a:gd name="T40" fmla="*/ 1 w 13"/>
                  <a:gd name="T41" fmla="*/ 0 h 3"/>
                  <a:gd name="T42" fmla="*/ 1 w 13"/>
                  <a:gd name="T43" fmla="*/ 0 h 3"/>
                  <a:gd name="T44" fmla="*/ 1 w 13"/>
                  <a:gd name="T45" fmla="*/ 0 h 3"/>
                  <a:gd name="T46" fmla="*/ 1 w 13"/>
                  <a:gd name="T47" fmla="*/ 1 h 3"/>
                  <a:gd name="T48" fmla="*/ 0 w 13"/>
                  <a:gd name="T49" fmla="*/ 1 h 3"/>
                  <a:gd name="T50" fmla="*/ 0 w 13"/>
                  <a:gd name="T51" fmla="*/ 1 h 3"/>
                  <a:gd name="T52" fmla="*/ 1 w 13"/>
                  <a:gd name="T53" fmla="*/ 2 h 3"/>
                  <a:gd name="T54" fmla="*/ 1 w 13"/>
                  <a:gd name="T55" fmla="*/ 2 h 3"/>
                  <a:gd name="T56" fmla="*/ 1 w 13"/>
                  <a:gd name="T57" fmla="*/ 2 h 3"/>
                  <a:gd name="T58" fmla="*/ 1 w 13"/>
                  <a:gd name="T59" fmla="*/ 2 h 3"/>
                  <a:gd name="T60" fmla="*/ 1 w 13"/>
                  <a:gd name="T61" fmla="*/ 2 h 3"/>
                  <a:gd name="T62" fmla="*/ 2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2"/>
                    </a:lnTo>
                    <a:lnTo>
                      <a:pt x="13" y="1"/>
                    </a:lnTo>
                    <a:lnTo>
                      <a:pt x="12" y="1"/>
                    </a:lnTo>
                    <a:lnTo>
                      <a:pt x="12" y="0"/>
                    </a:lnTo>
                    <a:lnTo>
                      <a:pt x="11" y="0"/>
                    </a:lnTo>
                    <a:lnTo>
                      <a:pt x="2" y="0"/>
                    </a:lnTo>
                    <a:lnTo>
                      <a:pt x="1" y="0"/>
                    </a:lnTo>
                    <a:lnTo>
                      <a:pt x="1" y="1"/>
                    </a:lnTo>
                    <a:lnTo>
                      <a:pt x="0" y="1"/>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69" name="Freeform 305"/>
              <p:cNvSpPr>
                <a:spLocks/>
              </p:cNvSpPr>
              <p:nvPr/>
            </p:nvSpPr>
            <p:spPr bwMode="auto">
              <a:xfrm>
                <a:off x="3964" y="2310"/>
                <a:ext cx="12" cy="3"/>
              </a:xfrm>
              <a:custGeom>
                <a:avLst/>
                <a:gdLst>
                  <a:gd name="T0" fmla="*/ 11 w 12"/>
                  <a:gd name="T1" fmla="*/ 3 h 3"/>
                  <a:gd name="T2" fmla="*/ 11 w 12"/>
                  <a:gd name="T3" fmla="*/ 3 h 3"/>
                  <a:gd name="T4" fmla="*/ 11 w 12"/>
                  <a:gd name="T5" fmla="*/ 3 h 3"/>
                  <a:gd name="T6" fmla="*/ 11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1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1" y="2"/>
                    </a:lnTo>
                    <a:lnTo>
                      <a:pt x="12" y="2"/>
                    </a:lnTo>
                    <a:lnTo>
                      <a:pt x="12" y="1"/>
                    </a:lnTo>
                    <a:lnTo>
                      <a:pt x="12" y="0"/>
                    </a:lnTo>
                    <a:lnTo>
                      <a:pt x="11" y="0"/>
                    </a:lnTo>
                    <a:lnTo>
                      <a:pt x="1" y="0"/>
                    </a:lnTo>
                    <a:lnTo>
                      <a:pt x="0" y="0"/>
                    </a:lnTo>
                    <a:lnTo>
                      <a:pt x="0" y="1"/>
                    </a:lnTo>
                    <a:lnTo>
                      <a:pt x="0" y="2"/>
                    </a:lnTo>
                    <a:lnTo>
                      <a:pt x="1" y="2"/>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70" name="Freeform 306"/>
              <p:cNvSpPr>
                <a:spLocks/>
              </p:cNvSpPr>
              <p:nvPr/>
            </p:nvSpPr>
            <p:spPr bwMode="auto">
              <a:xfrm>
                <a:off x="3979" y="2310"/>
                <a:ext cx="12" cy="3"/>
              </a:xfrm>
              <a:custGeom>
                <a:avLst/>
                <a:gdLst>
                  <a:gd name="T0" fmla="*/ 11 w 12"/>
                  <a:gd name="T1" fmla="*/ 3 h 3"/>
                  <a:gd name="T2" fmla="*/ 11 w 12"/>
                  <a:gd name="T3" fmla="*/ 3 h 3"/>
                  <a:gd name="T4" fmla="*/ 11 w 12"/>
                  <a:gd name="T5" fmla="*/ 3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1 w 12"/>
                  <a:gd name="T57" fmla="*/ 2 h 3"/>
                  <a:gd name="T58" fmla="*/ 1 w 12"/>
                  <a:gd name="T59" fmla="*/ 2 h 3"/>
                  <a:gd name="T60" fmla="*/ 1 w 12"/>
                  <a:gd name="T61" fmla="*/ 2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71" name="Freeform 307"/>
              <p:cNvSpPr>
                <a:spLocks/>
              </p:cNvSpPr>
              <p:nvPr/>
            </p:nvSpPr>
            <p:spPr bwMode="auto">
              <a:xfrm>
                <a:off x="3995" y="2310"/>
                <a:ext cx="12" cy="3"/>
              </a:xfrm>
              <a:custGeom>
                <a:avLst/>
                <a:gdLst>
                  <a:gd name="T0" fmla="*/ 10 w 12"/>
                  <a:gd name="T1" fmla="*/ 3 h 3"/>
                  <a:gd name="T2" fmla="*/ 11 w 12"/>
                  <a:gd name="T3" fmla="*/ 3 h 3"/>
                  <a:gd name="T4" fmla="*/ 11 w 12"/>
                  <a:gd name="T5" fmla="*/ 3 h 3"/>
                  <a:gd name="T6" fmla="*/ 11 w 12"/>
                  <a:gd name="T7" fmla="*/ 2 h 3"/>
                  <a:gd name="T8" fmla="*/ 11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0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72" name="Freeform 308"/>
              <p:cNvSpPr>
                <a:spLocks/>
              </p:cNvSpPr>
              <p:nvPr/>
            </p:nvSpPr>
            <p:spPr bwMode="auto">
              <a:xfrm>
                <a:off x="4010" y="2310"/>
                <a:ext cx="12" cy="3"/>
              </a:xfrm>
              <a:custGeom>
                <a:avLst/>
                <a:gdLst>
                  <a:gd name="T0" fmla="*/ 11 w 12"/>
                  <a:gd name="T1" fmla="*/ 3 h 3"/>
                  <a:gd name="T2" fmla="*/ 11 w 12"/>
                  <a:gd name="T3" fmla="*/ 3 h 3"/>
                  <a:gd name="T4" fmla="*/ 11 w 12"/>
                  <a:gd name="T5" fmla="*/ 3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1 w 12"/>
                  <a:gd name="T59" fmla="*/ 2 h 3"/>
                  <a:gd name="T60" fmla="*/ 1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1" y="2"/>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73" name="Freeform 309"/>
              <p:cNvSpPr>
                <a:spLocks/>
              </p:cNvSpPr>
              <p:nvPr/>
            </p:nvSpPr>
            <p:spPr bwMode="auto">
              <a:xfrm>
                <a:off x="4025" y="2310"/>
                <a:ext cx="13" cy="3"/>
              </a:xfrm>
              <a:custGeom>
                <a:avLst/>
                <a:gdLst>
                  <a:gd name="T0" fmla="*/ 11 w 13"/>
                  <a:gd name="T1" fmla="*/ 3 h 3"/>
                  <a:gd name="T2" fmla="*/ 11 w 13"/>
                  <a:gd name="T3" fmla="*/ 3 h 3"/>
                  <a:gd name="T4" fmla="*/ 12 w 13"/>
                  <a:gd name="T5" fmla="*/ 3 h 3"/>
                  <a:gd name="T6" fmla="*/ 12 w 13"/>
                  <a:gd name="T7" fmla="*/ 2 h 3"/>
                  <a:gd name="T8" fmla="*/ 12 w 13"/>
                  <a:gd name="T9" fmla="*/ 2 h 3"/>
                  <a:gd name="T10" fmla="*/ 12 w 13"/>
                  <a:gd name="T11" fmla="*/ 2 h 3"/>
                  <a:gd name="T12" fmla="*/ 12 w 13"/>
                  <a:gd name="T13" fmla="*/ 2 h 3"/>
                  <a:gd name="T14" fmla="*/ 13 w 13"/>
                  <a:gd name="T15" fmla="*/ 1 h 3"/>
                  <a:gd name="T16" fmla="*/ 13 w 13"/>
                  <a:gd name="T17" fmla="*/ 1 h 3"/>
                  <a:gd name="T18" fmla="*/ 13 w 13"/>
                  <a:gd name="T19" fmla="*/ 1 h 3"/>
                  <a:gd name="T20" fmla="*/ 12 w 13"/>
                  <a:gd name="T21" fmla="*/ 1 h 3"/>
                  <a:gd name="T22" fmla="*/ 12 w 13"/>
                  <a:gd name="T23" fmla="*/ 0 h 3"/>
                  <a:gd name="T24" fmla="*/ 12 w 13"/>
                  <a:gd name="T25" fmla="*/ 0 h 3"/>
                  <a:gd name="T26" fmla="*/ 12 w 13"/>
                  <a:gd name="T27" fmla="*/ 0 h 3"/>
                  <a:gd name="T28" fmla="*/ 12 w 13"/>
                  <a:gd name="T29" fmla="*/ 0 h 3"/>
                  <a:gd name="T30" fmla="*/ 11 w 13"/>
                  <a:gd name="T31" fmla="*/ 0 h 3"/>
                  <a:gd name="T32" fmla="*/ 11 w 13"/>
                  <a:gd name="T33" fmla="*/ 0 h 3"/>
                  <a:gd name="T34" fmla="*/ 2 w 13"/>
                  <a:gd name="T35" fmla="*/ 0 h 3"/>
                  <a:gd name="T36" fmla="*/ 1 w 13"/>
                  <a:gd name="T37" fmla="*/ 0 h 3"/>
                  <a:gd name="T38" fmla="*/ 1 w 13"/>
                  <a:gd name="T39" fmla="*/ 0 h 3"/>
                  <a:gd name="T40" fmla="*/ 1 w 13"/>
                  <a:gd name="T41" fmla="*/ 0 h 3"/>
                  <a:gd name="T42" fmla="*/ 1 w 13"/>
                  <a:gd name="T43" fmla="*/ 0 h 3"/>
                  <a:gd name="T44" fmla="*/ 1 w 13"/>
                  <a:gd name="T45" fmla="*/ 0 h 3"/>
                  <a:gd name="T46" fmla="*/ 0 w 13"/>
                  <a:gd name="T47" fmla="*/ 1 h 3"/>
                  <a:gd name="T48" fmla="*/ 0 w 13"/>
                  <a:gd name="T49" fmla="*/ 1 h 3"/>
                  <a:gd name="T50" fmla="*/ 0 w 13"/>
                  <a:gd name="T51" fmla="*/ 1 h 3"/>
                  <a:gd name="T52" fmla="*/ 0 w 13"/>
                  <a:gd name="T53" fmla="*/ 2 h 3"/>
                  <a:gd name="T54" fmla="*/ 1 w 13"/>
                  <a:gd name="T55" fmla="*/ 2 h 3"/>
                  <a:gd name="T56" fmla="*/ 1 w 13"/>
                  <a:gd name="T57" fmla="*/ 2 h 3"/>
                  <a:gd name="T58" fmla="*/ 1 w 13"/>
                  <a:gd name="T59" fmla="*/ 2 h 3"/>
                  <a:gd name="T60" fmla="*/ 1 w 13"/>
                  <a:gd name="T61" fmla="*/ 2 h 3"/>
                  <a:gd name="T62" fmla="*/ 1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1"/>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74" name="Freeform 310"/>
              <p:cNvSpPr>
                <a:spLocks/>
              </p:cNvSpPr>
              <p:nvPr/>
            </p:nvSpPr>
            <p:spPr bwMode="auto">
              <a:xfrm>
                <a:off x="4041" y="2310"/>
                <a:ext cx="12" cy="3"/>
              </a:xfrm>
              <a:custGeom>
                <a:avLst/>
                <a:gdLst>
                  <a:gd name="T0" fmla="*/ 10 w 12"/>
                  <a:gd name="T1" fmla="*/ 3 h 3"/>
                  <a:gd name="T2" fmla="*/ 11 w 12"/>
                  <a:gd name="T3" fmla="*/ 3 h 3"/>
                  <a:gd name="T4" fmla="*/ 11 w 12"/>
                  <a:gd name="T5" fmla="*/ 3 h 3"/>
                  <a:gd name="T6" fmla="*/ 11 w 12"/>
                  <a:gd name="T7" fmla="*/ 2 h 3"/>
                  <a:gd name="T8" fmla="*/ 11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1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1" y="2"/>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75" name="Freeform 311"/>
              <p:cNvSpPr>
                <a:spLocks/>
              </p:cNvSpPr>
              <p:nvPr/>
            </p:nvSpPr>
            <p:spPr bwMode="auto">
              <a:xfrm>
                <a:off x="4056" y="2310"/>
                <a:ext cx="12" cy="3"/>
              </a:xfrm>
              <a:custGeom>
                <a:avLst/>
                <a:gdLst>
                  <a:gd name="T0" fmla="*/ 11 w 12"/>
                  <a:gd name="T1" fmla="*/ 3 h 3"/>
                  <a:gd name="T2" fmla="*/ 11 w 12"/>
                  <a:gd name="T3" fmla="*/ 3 h 3"/>
                  <a:gd name="T4" fmla="*/ 11 w 12"/>
                  <a:gd name="T5" fmla="*/ 3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1 w 12"/>
                  <a:gd name="T57" fmla="*/ 2 h 3"/>
                  <a:gd name="T58" fmla="*/ 1 w 12"/>
                  <a:gd name="T59" fmla="*/ 2 h 3"/>
                  <a:gd name="T60" fmla="*/ 1 w 12"/>
                  <a:gd name="T61" fmla="*/ 2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76" name="Freeform 312"/>
              <p:cNvSpPr>
                <a:spLocks/>
              </p:cNvSpPr>
              <p:nvPr/>
            </p:nvSpPr>
            <p:spPr bwMode="auto">
              <a:xfrm>
                <a:off x="4077" y="2310"/>
                <a:ext cx="7" cy="3"/>
              </a:xfrm>
              <a:custGeom>
                <a:avLst/>
                <a:gdLst>
                  <a:gd name="T0" fmla="*/ 5 w 7"/>
                  <a:gd name="T1" fmla="*/ 3 h 3"/>
                  <a:gd name="T2" fmla="*/ 6 w 7"/>
                  <a:gd name="T3" fmla="*/ 3 h 3"/>
                  <a:gd name="T4" fmla="*/ 6 w 7"/>
                  <a:gd name="T5" fmla="*/ 3 h 3"/>
                  <a:gd name="T6" fmla="*/ 6 w 7"/>
                  <a:gd name="T7" fmla="*/ 2 h 3"/>
                  <a:gd name="T8" fmla="*/ 6 w 7"/>
                  <a:gd name="T9" fmla="*/ 2 h 3"/>
                  <a:gd name="T10" fmla="*/ 6 w 7"/>
                  <a:gd name="T11" fmla="*/ 2 h 3"/>
                  <a:gd name="T12" fmla="*/ 7 w 7"/>
                  <a:gd name="T13" fmla="*/ 2 h 3"/>
                  <a:gd name="T14" fmla="*/ 7 w 7"/>
                  <a:gd name="T15" fmla="*/ 1 h 3"/>
                  <a:gd name="T16" fmla="*/ 7 w 7"/>
                  <a:gd name="T17" fmla="*/ 1 h 3"/>
                  <a:gd name="T18" fmla="*/ 7 w 7"/>
                  <a:gd name="T19" fmla="*/ 1 h 3"/>
                  <a:gd name="T20" fmla="*/ 7 w 7"/>
                  <a:gd name="T21" fmla="*/ 1 h 3"/>
                  <a:gd name="T22" fmla="*/ 6 w 7"/>
                  <a:gd name="T23" fmla="*/ 0 h 3"/>
                  <a:gd name="T24" fmla="*/ 6 w 7"/>
                  <a:gd name="T25" fmla="*/ 0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0 w 7"/>
                  <a:gd name="T39" fmla="*/ 0 h 3"/>
                  <a:gd name="T40" fmla="*/ 0 w 7"/>
                  <a:gd name="T41" fmla="*/ 0 h 3"/>
                  <a:gd name="T42" fmla="*/ 0 w 7"/>
                  <a:gd name="T43" fmla="*/ 0 h 3"/>
                  <a:gd name="T44" fmla="*/ 0 w 7"/>
                  <a:gd name="T45" fmla="*/ 0 h 3"/>
                  <a:gd name="T46" fmla="*/ 0 w 7"/>
                  <a:gd name="T47" fmla="*/ 1 h 3"/>
                  <a:gd name="T48" fmla="*/ 0 w 7"/>
                  <a:gd name="T49" fmla="*/ 1 h 3"/>
                  <a:gd name="T50" fmla="*/ 0 w 7"/>
                  <a:gd name="T51" fmla="*/ 1 h 3"/>
                  <a:gd name="T52" fmla="*/ 0 w 7"/>
                  <a:gd name="T53" fmla="*/ 2 h 3"/>
                  <a:gd name="T54" fmla="*/ 0 w 7"/>
                  <a:gd name="T55" fmla="*/ 2 h 3"/>
                  <a:gd name="T56" fmla="*/ 0 w 7"/>
                  <a:gd name="T57" fmla="*/ 2 h 3"/>
                  <a:gd name="T58" fmla="*/ 0 w 7"/>
                  <a:gd name="T59" fmla="*/ 2 h 3"/>
                  <a:gd name="T60" fmla="*/ 0 w 7"/>
                  <a:gd name="T61" fmla="*/ 2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6" y="2"/>
                    </a:lnTo>
                    <a:lnTo>
                      <a:pt x="7" y="2"/>
                    </a:lnTo>
                    <a:lnTo>
                      <a:pt x="7" y="1"/>
                    </a:lnTo>
                    <a:lnTo>
                      <a:pt x="7" y="0"/>
                    </a:lnTo>
                    <a:lnTo>
                      <a:pt x="6" y="0"/>
                    </a:lnTo>
                    <a:lnTo>
                      <a:pt x="5" y="0"/>
                    </a:lnTo>
                    <a:lnTo>
                      <a:pt x="1" y="0"/>
                    </a:lnTo>
                    <a:lnTo>
                      <a:pt x="0" y="0"/>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77" name="Freeform 313"/>
              <p:cNvSpPr>
                <a:spLocks/>
              </p:cNvSpPr>
              <p:nvPr/>
            </p:nvSpPr>
            <p:spPr bwMode="auto">
              <a:xfrm>
                <a:off x="4087" y="2310"/>
                <a:ext cx="7" cy="3"/>
              </a:xfrm>
              <a:custGeom>
                <a:avLst/>
                <a:gdLst>
                  <a:gd name="T0" fmla="*/ 6 w 7"/>
                  <a:gd name="T1" fmla="*/ 3 h 3"/>
                  <a:gd name="T2" fmla="*/ 6 w 7"/>
                  <a:gd name="T3" fmla="*/ 3 h 3"/>
                  <a:gd name="T4" fmla="*/ 6 w 7"/>
                  <a:gd name="T5" fmla="*/ 3 h 3"/>
                  <a:gd name="T6" fmla="*/ 7 w 7"/>
                  <a:gd name="T7" fmla="*/ 2 h 3"/>
                  <a:gd name="T8" fmla="*/ 7 w 7"/>
                  <a:gd name="T9" fmla="*/ 2 h 3"/>
                  <a:gd name="T10" fmla="*/ 7 w 7"/>
                  <a:gd name="T11" fmla="*/ 2 h 3"/>
                  <a:gd name="T12" fmla="*/ 7 w 7"/>
                  <a:gd name="T13" fmla="*/ 2 h 3"/>
                  <a:gd name="T14" fmla="*/ 7 w 7"/>
                  <a:gd name="T15" fmla="*/ 1 h 3"/>
                  <a:gd name="T16" fmla="*/ 7 w 7"/>
                  <a:gd name="T17" fmla="*/ 1 h 3"/>
                  <a:gd name="T18" fmla="*/ 7 w 7"/>
                  <a:gd name="T19" fmla="*/ 1 h 3"/>
                  <a:gd name="T20" fmla="*/ 7 w 7"/>
                  <a:gd name="T21" fmla="*/ 1 h 3"/>
                  <a:gd name="T22" fmla="*/ 7 w 7"/>
                  <a:gd name="T23" fmla="*/ 0 h 3"/>
                  <a:gd name="T24" fmla="*/ 7 w 7"/>
                  <a:gd name="T25" fmla="*/ 0 h 3"/>
                  <a:gd name="T26" fmla="*/ 7 w 7"/>
                  <a:gd name="T27" fmla="*/ 0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1 w 7"/>
                  <a:gd name="T41" fmla="*/ 0 h 3"/>
                  <a:gd name="T42" fmla="*/ 0 w 7"/>
                  <a:gd name="T43" fmla="*/ 0 h 3"/>
                  <a:gd name="T44" fmla="*/ 0 w 7"/>
                  <a:gd name="T45" fmla="*/ 0 h 3"/>
                  <a:gd name="T46" fmla="*/ 0 w 7"/>
                  <a:gd name="T47" fmla="*/ 1 h 3"/>
                  <a:gd name="T48" fmla="*/ 0 w 7"/>
                  <a:gd name="T49" fmla="*/ 1 h 3"/>
                  <a:gd name="T50" fmla="*/ 0 w 7"/>
                  <a:gd name="T51" fmla="*/ 1 h 3"/>
                  <a:gd name="T52" fmla="*/ 0 w 7"/>
                  <a:gd name="T53" fmla="*/ 2 h 3"/>
                  <a:gd name="T54" fmla="*/ 0 w 7"/>
                  <a:gd name="T55" fmla="*/ 2 h 3"/>
                  <a:gd name="T56" fmla="*/ 0 w 7"/>
                  <a:gd name="T57" fmla="*/ 2 h 3"/>
                  <a:gd name="T58" fmla="*/ 1 w 7"/>
                  <a:gd name="T59" fmla="*/ 2 h 3"/>
                  <a:gd name="T60" fmla="*/ 1 w 7"/>
                  <a:gd name="T61" fmla="*/ 2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6" y="3"/>
                    </a:lnTo>
                    <a:lnTo>
                      <a:pt x="6" y="2"/>
                    </a:lnTo>
                    <a:lnTo>
                      <a:pt x="7" y="2"/>
                    </a:lnTo>
                    <a:lnTo>
                      <a:pt x="7" y="1"/>
                    </a:lnTo>
                    <a:lnTo>
                      <a:pt x="7" y="0"/>
                    </a:lnTo>
                    <a:lnTo>
                      <a:pt x="6" y="0"/>
                    </a:lnTo>
                    <a:lnTo>
                      <a:pt x="1" y="0"/>
                    </a:lnTo>
                    <a:lnTo>
                      <a:pt x="0" y="0"/>
                    </a:lnTo>
                    <a:lnTo>
                      <a:pt x="0" y="1"/>
                    </a:lnTo>
                    <a:lnTo>
                      <a:pt x="0" y="2"/>
                    </a:lnTo>
                    <a:lnTo>
                      <a:pt x="1" y="2"/>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78" name="Freeform 314"/>
              <p:cNvSpPr>
                <a:spLocks/>
              </p:cNvSpPr>
              <p:nvPr/>
            </p:nvSpPr>
            <p:spPr bwMode="auto">
              <a:xfrm>
                <a:off x="3932" y="2316"/>
                <a:ext cx="13" cy="2"/>
              </a:xfrm>
              <a:custGeom>
                <a:avLst/>
                <a:gdLst>
                  <a:gd name="T0" fmla="*/ 11 w 13"/>
                  <a:gd name="T1" fmla="*/ 2 h 2"/>
                  <a:gd name="T2" fmla="*/ 11 w 13"/>
                  <a:gd name="T3" fmla="*/ 2 h 2"/>
                  <a:gd name="T4" fmla="*/ 12 w 13"/>
                  <a:gd name="T5" fmla="*/ 2 h 2"/>
                  <a:gd name="T6" fmla="*/ 12 w 13"/>
                  <a:gd name="T7" fmla="*/ 2 h 2"/>
                  <a:gd name="T8" fmla="*/ 12 w 13"/>
                  <a:gd name="T9" fmla="*/ 2 h 2"/>
                  <a:gd name="T10" fmla="*/ 12 w 13"/>
                  <a:gd name="T11" fmla="*/ 2 h 2"/>
                  <a:gd name="T12" fmla="*/ 12 w 13"/>
                  <a:gd name="T13" fmla="*/ 2 h 2"/>
                  <a:gd name="T14" fmla="*/ 13 w 13"/>
                  <a:gd name="T15" fmla="*/ 1 h 2"/>
                  <a:gd name="T16" fmla="*/ 13 w 13"/>
                  <a:gd name="T17" fmla="*/ 1 h 2"/>
                  <a:gd name="T18" fmla="*/ 13 w 13"/>
                  <a:gd name="T19" fmla="*/ 1 h 2"/>
                  <a:gd name="T20" fmla="*/ 12 w 13"/>
                  <a:gd name="T21" fmla="*/ 0 h 2"/>
                  <a:gd name="T22" fmla="*/ 12 w 13"/>
                  <a:gd name="T23" fmla="*/ 0 h 2"/>
                  <a:gd name="T24" fmla="*/ 12 w 13"/>
                  <a:gd name="T25" fmla="*/ 0 h 2"/>
                  <a:gd name="T26" fmla="*/ 12 w 13"/>
                  <a:gd name="T27" fmla="*/ 0 h 2"/>
                  <a:gd name="T28" fmla="*/ 12 w 13"/>
                  <a:gd name="T29" fmla="*/ 0 h 2"/>
                  <a:gd name="T30" fmla="*/ 11 w 13"/>
                  <a:gd name="T31" fmla="*/ 0 h 2"/>
                  <a:gd name="T32" fmla="*/ 11 w 13"/>
                  <a:gd name="T33" fmla="*/ 0 h 2"/>
                  <a:gd name="T34" fmla="*/ 2 w 13"/>
                  <a:gd name="T35" fmla="*/ 0 h 2"/>
                  <a:gd name="T36" fmla="*/ 1 w 13"/>
                  <a:gd name="T37" fmla="*/ 0 h 2"/>
                  <a:gd name="T38" fmla="*/ 1 w 13"/>
                  <a:gd name="T39" fmla="*/ 0 h 2"/>
                  <a:gd name="T40" fmla="*/ 1 w 13"/>
                  <a:gd name="T41" fmla="*/ 0 h 2"/>
                  <a:gd name="T42" fmla="*/ 1 w 13"/>
                  <a:gd name="T43" fmla="*/ 0 h 2"/>
                  <a:gd name="T44" fmla="*/ 1 w 13"/>
                  <a:gd name="T45" fmla="*/ 0 h 2"/>
                  <a:gd name="T46" fmla="*/ 0 w 13"/>
                  <a:gd name="T47" fmla="*/ 1 h 2"/>
                  <a:gd name="T48" fmla="*/ 0 w 13"/>
                  <a:gd name="T49" fmla="*/ 1 h 2"/>
                  <a:gd name="T50" fmla="*/ 0 w 13"/>
                  <a:gd name="T51" fmla="*/ 1 h 2"/>
                  <a:gd name="T52" fmla="*/ 0 w 13"/>
                  <a:gd name="T53" fmla="*/ 1 h 2"/>
                  <a:gd name="T54" fmla="*/ 1 w 13"/>
                  <a:gd name="T55" fmla="*/ 2 h 2"/>
                  <a:gd name="T56" fmla="*/ 1 w 13"/>
                  <a:gd name="T57" fmla="*/ 2 h 2"/>
                  <a:gd name="T58" fmla="*/ 1 w 13"/>
                  <a:gd name="T59" fmla="*/ 2 h 2"/>
                  <a:gd name="T60" fmla="*/ 1 w 13"/>
                  <a:gd name="T61" fmla="*/ 2 h 2"/>
                  <a:gd name="T62" fmla="*/ 1 w 13"/>
                  <a:gd name="T63" fmla="*/ 2 h 2"/>
                  <a:gd name="T64" fmla="*/ 2 w 13"/>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2"/>
                  <a:gd name="T101" fmla="*/ 13 w 13"/>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2">
                    <a:moveTo>
                      <a:pt x="2" y="2"/>
                    </a:moveTo>
                    <a:lnTo>
                      <a:pt x="11" y="2"/>
                    </a:lnTo>
                    <a:lnTo>
                      <a:pt x="12" y="2"/>
                    </a:lnTo>
                    <a:lnTo>
                      <a:pt x="12" y="1"/>
                    </a:lnTo>
                    <a:lnTo>
                      <a:pt x="13" y="1"/>
                    </a:lnTo>
                    <a:lnTo>
                      <a:pt x="12" y="1"/>
                    </a:lnTo>
                    <a:lnTo>
                      <a:pt x="12" y="0"/>
                    </a:lnTo>
                    <a:lnTo>
                      <a:pt x="11" y="0"/>
                    </a:lnTo>
                    <a:lnTo>
                      <a:pt x="2" y="0"/>
                    </a:lnTo>
                    <a:lnTo>
                      <a:pt x="1" y="0"/>
                    </a:lnTo>
                    <a:lnTo>
                      <a:pt x="0" y="0"/>
                    </a:lnTo>
                    <a:lnTo>
                      <a:pt x="0" y="1"/>
                    </a:lnTo>
                    <a:lnTo>
                      <a:pt x="0" y="2"/>
                    </a:lnTo>
                    <a:lnTo>
                      <a:pt x="1" y="2"/>
                    </a:lnTo>
                    <a:lnTo>
                      <a:pt x="2" y="2"/>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79" name="Freeform 315"/>
              <p:cNvSpPr>
                <a:spLocks/>
              </p:cNvSpPr>
              <p:nvPr/>
            </p:nvSpPr>
            <p:spPr bwMode="auto">
              <a:xfrm>
                <a:off x="3948" y="2316"/>
                <a:ext cx="12" cy="2"/>
              </a:xfrm>
              <a:custGeom>
                <a:avLst/>
                <a:gdLst>
                  <a:gd name="T0" fmla="*/ 11 w 12"/>
                  <a:gd name="T1" fmla="*/ 2 h 2"/>
                  <a:gd name="T2" fmla="*/ 11 w 12"/>
                  <a:gd name="T3" fmla="*/ 2 h 2"/>
                  <a:gd name="T4" fmla="*/ 11 w 12"/>
                  <a:gd name="T5" fmla="*/ 2 h 2"/>
                  <a:gd name="T6" fmla="*/ 11 w 12"/>
                  <a:gd name="T7" fmla="*/ 2 h 2"/>
                  <a:gd name="T8" fmla="*/ 12 w 12"/>
                  <a:gd name="T9" fmla="*/ 2 h 2"/>
                  <a:gd name="T10" fmla="*/ 12 w 12"/>
                  <a:gd name="T11" fmla="*/ 2 h 2"/>
                  <a:gd name="T12" fmla="*/ 12 w 12"/>
                  <a:gd name="T13" fmla="*/ 2 h 2"/>
                  <a:gd name="T14" fmla="*/ 12 w 12"/>
                  <a:gd name="T15" fmla="*/ 1 h 2"/>
                  <a:gd name="T16" fmla="*/ 12 w 12"/>
                  <a:gd name="T17" fmla="*/ 1 h 2"/>
                  <a:gd name="T18" fmla="*/ 12 w 12"/>
                  <a:gd name="T19" fmla="*/ 1 h 2"/>
                  <a:gd name="T20" fmla="*/ 12 w 12"/>
                  <a:gd name="T21" fmla="*/ 0 h 2"/>
                  <a:gd name="T22" fmla="*/ 12 w 12"/>
                  <a:gd name="T23" fmla="*/ 0 h 2"/>
                  <a:gd name="T24" fmla="*/ 12 w 12"/>
                  <a:gd name="T25" fmla="*/ 0 h 2"/>
                  <a:gd name="T26" fmla="*/ 11 w 12"/>
                  <a:gd name="T27" fmla="*/ 0 h 2"/>
                  <a:gd name="T28" fmla="*/ 11 w 12"/>
                  <a:gd name="T29" fmla="*/ 0 h 2"/>
                  <a:gd name="T30" fmla="*/ 11 w 12"/>
                  <a:gd name="T31" fmla="*/ 0 h 2"/>
                  <a:gd name="T32" fmla="*/ 11 w 12"/>
                  <a:gd name="T33" fmla="*/ 0 h 2"/>
                  <a:gd name="T34" fmla="*/ 1 w 12"/>
                  <a:gd name="T35" fmla="*/ 0 h 2"/>
                  <a:gd name="T36" fmla="*/ 1 w 12"/>
                  <a:gd name="T37" fmla="*/ 0 h 2"/>
                  <a:gd name="T38" fmla="*/ 1 w 12"/>
                  <a:gd name="T39" fmla="*/ 0 h 2"/>
                  <a:gd name="T40" fmla="*/ 0 w 12"/>
                  <a:gd name="T41" fmla="*/ 0 h 2"/>
                  <a:gd name="T42" fmla="*/ 0 w 12"/>
                  <a:gd name="T43" fmla="*/ 0 h 2"/>
                  <a:gd name="T44" fmla="*/ 0 w 12"/>
                  <a:gd name="T45" fmla="*/ 0 h 2"/>
                  <a:gd name="T46" fmla="*/ 0 w 12"/>
                  <a:gd name="T47" fmla="*/ 1 h 2"/>
                  <a:gd name="T48" fmla="*/ 0 w 12"/>
                  <a:gd name="T49" fmla="*/ 1 h 2"/>
                  <a:gd name="T50" fmla="*/ 0 w 12"/>
                  <a:gd name="T51" fmla="*/ 1 h 2"/>
                  <a:gd name="T52" fmla="*/ 0 w 12"/>
                  <a:gd name="T53" fmla="*/ 1 h 2"/>
                  <a:gd name="T54" fmla="*/ 0 w 12"/>
                  <a:gd name="T55" fmla="*/ 2 h 2"/>
                  <a:gd name="T56" fmla="*/ 0 w 12"/>
                  <a:gd name="T57" fmla="*/ 2 h 2"/>
                  <a:gd name="T58" fmla="*/ 0 w 12"/>
                  <a:gd name="T59" fmla="*/ 2 h 2"/>
                  <a:gd name="T60" fmla="*/ 1 w 12"/>
                  <a:gd name="T61" fmla="*/ 2 h 2"/>
                  <a:gd name="T62" fmla="*/ 1 w 12"/>
                  <a:gd name="T63" fmla="*/ 2 h 2"/>
                  <a:gd name="T64" fmla="*/ 1 w 12"/>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2"/>
                  <a:gd name="T101" fmla="*/ 12 w 12"/>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2">
                    <a:moveTo>
                      <a:pt x="1" y="2"/>
                    </a:moveTo>
                    <a:lnTo>
                      <a:pt x="11" y="2"/>
                    </a:lnTo>
                    <a:lnTo>
                      <a:pt x="12" y="2"/>
                    </a:lnTo>
                    <a:lnTo>
                      <a:pt x="12" y="1"/>
                    </a:lnTo>
                    <a:lnTo>
                      <a:pt x="12" y="0"/>
                    </a:lnTo>
                    <a:lnTo>
                      <a:pt x="11" y="0"/>
                    </a:lnTo>
                    <a:lnTo>
                      <a:pt x="1" y="0"/>
                    </a:lnTo>
                    <a:lnTo>
                      <a:pt x="0" y="0"/>
                    </a:lnTo>
                    <a:lnTo>
                      <a:pt x="0" y="1"/>
                    </a:lnTo>
                    <a:lnTo>
                      <a:pt x="0" y="2"/>
                    </a:lnTo>
                    <a:lnTo>
                      <a:pt x="1" y="2"/>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80" name="Freeform 316"/>
              <p:cNvSpPr>
                <a:spLocks/>
              </p:cNvSpPr>
              <p:nvPr/>
            </p:nvSpPr>
            <p:spPr bwMode="auto">
              <a:xfrm>
                <a:off x="3965" y="2316"/>
                <a:ext cx="40" cy="2"/>
              </a:xfrm>
              <a:custGeom>
                <a:avLst/>
                <a:gdLst>
                  <a:gd name="T0" fmla="*/ 1 w 40"/>
                  <a:gd name="T1" fmla="*/ 0 h 2"/>
                  <a:gd name="T2" fmla="*/ 1 w 40"/>
                  <a:gd name="T3" fmla="*/ 0 h 2"/>
                  <a:gd name="T4" fmla="*/ 1 w 40"/>
                  <a:gd name="T5" fmla="*/ 0 h 2"/>
                  <a:gd name="T6" fmla="*/ 1 w 40"/>
                  <a:gd name="T7" fmla="*/ 0 h 2"/>
                  <a:gd name="T8" fmla="*/ 0 w 40"/>
                  <a:gd name="T9" fmla="*/ 0 h 2"/>
                  <a:gd name="T10" fmla="*/ 0 w 40"/>
                  <a:gd name="T11" fmla="*/ 0 h 2"/>
                  <a:gd name="T12" fmla="*/ 0 w 40"/>
                  <a:gd name="T13" fmla="*/ 0 h 2"/>
                  <a:gd name="T14" fmla="*/ 0 w 40"/>
                  <a:gd name="T15" fmla="*/ 1 h 2"/>
                  <a:gd name="T16" fmla="*/ 0 w 40"/>
                  <a:gd name="T17" fmla="*/ 1 h 2"/>
                  <a:gd name="T18" fmla="*/ 0 w 40"/>
                  <a:gd name="T19" fmla="*/ 1 h 2"/>
                  <a:gd name="T20" fmla="*/ 0 w 40"/>
                  <a:gd name="T21" fmla="*/ 2 h 2"/>
                  <a:gd name="T22" fmla="*/ 0 w 40"/>
                  <a:gd name="T23" fmla="*/ 2 h 2"/>
                  <a:gd name="T24" fmla="*/ 0 w 40"/>
                  <a:gd name="T25" fmla="*/ 2 h 2"/>
                  <a:gd name="T26" fmla="*/ 1 w 40"/>
                  <a:gd name="T27" fmla="*/ 2 h 2"/>
                  <a:gd name="T28" fmla="*/ 1 w 40"/>
                  <a:gd name="T29" fmla="*/ 2 h 2"/>
                  <a:gd name="T30" fmla="*/ 1 w 40"/>
                  <a:gd name="T31" fmla="*/ 2 h 2"/>
                  <a:gd name="T32" fmla="*/ 1 w 40"/>
                  <a:gd name="T33" fmla="*/ 2 h 2"/>
                  <a:gd name="T34" fmla="*/ 39 w 40"/>
                  <a:gd name="T35" fmla="*/ 2 h 2"/>
                  <a:gd name="T36" fmla="*/ 39 w 40"/>
                  <a:gd name="T37" fmla="*/ 2 h 2"/>
                  <a:gd name="T38" fmla="*/ 39 w 40"/>
                  <a:gd name="T39" fmla="*/ 2 h 2"/>
                  <a:gd name="T40" fmla="*/ 39 w 40"/>
                  <a:gd name="T41" fmla="*/ 2 h 2"/>
                  <a:gd name="T42" fmla="*/ 40 w 40"/>
                  <a:gd name="T43" fmla="*/ 2 h 2"/>
                  <a:gd name="T44" fmla="*/ 40 w 40"/>
                  <a:gd name="T45" fmla="*/ 2 h 2"/>
                  <a:gd name="T46" fmla="*/ 40 w 40"/>
                  <a:gd name="T47" fmla="*/ 1 h 2"/>
                  <a:gd name="T48" fmla="*/ 40 w 40"/>
                  <a:gd name="T49" fmla="*/ 1 h 2"/>
                  <a:gd name="T50" fmla="*/ 40 w 40"/>
                  <a:gd name="T51" fmla="*/ 1 h 2"/>
                  <a:gd name="T52" fmla="*/ 40 w 40"/>
                  <a:gd name="T53" fmla="*/ 1 h 2"/>
                  <a:gd name="T54" fmla="*/ 40 w 40"/>
                  <a:gd name="T55" fmla="*/ 0 h 2"/>
                  <a:gd name="T56" fmla="*/ 40 w 40"/>
                  <a:gd name="T57" fmla="*/ 0 h 2"/>
                  <a:gd name="T58" fmla="*/ 39 w 40"/>
                  <a:gd name="T59" fmla="*/ 0 h 2"/>
                  <a:gd name="T60" fmla="*/ 39 w 40"/>
                  <a:gd name="T61" fmla="*/ 0 h 2"/>
                  <a:gd name="T62" fmla="*/ 39 w 40"/>
                  <a:gd name="T63" fmla="*/ 0 h 2"/>
                  <a:gd name="T64" fmla="*/ 39 w 40"/>
                  <a:gd name="T65" fmla="*/ 0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0"/>
                  <a:gd name="T100" fmla="*/ 0 h 2"/>
                  <a:gd name="T101" fmla="*/ 40 w 40"/>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0" h="2">
                    <a:moveTo>
                      <a:pt x="38" y="0"/>
                    </a:moveTo>
                    <a:lnTo>
                      <a:pt x="1" y="0"/>
                    </a:lnTo>
                    <a:lnTo>
                      <a:pt x="0" y="0"/>
                    </a:lnTo>
                    <a:lnTo>
                      <a:pt x="0" y="1"/>
                    </a:lnTo>
                    <a:lnTo>
                      <a:pt x="0" y="2"/>
                    </a:lnTo>
                    <a:lnTo>
                      <a:pt x="1" y="2"/>
                    </a:lnTo>
                    <a:lnTo>
                      <a:pt x="38" y="2"/>
                    </a:lnTo>
                    <a:lnTo>
                      <a:pt x="39" y="2"/>
                    </a:lnTo>
                    <a:lnTo>
                      <a:pt x="40" y="2"/>
                    </a:lnTo>
                    <a:lnTo>
                      <a:pt x="40" y="1"/>
                    </a:lnTo>
                    <a:lnTo>
                      <a:pt x="40" y="0"/>
                    </a:lnTo>
                    <a:lnTo>
                      <a:pt x="39" y="0"/>
                    </a:lnTo>
                    <a:lnTo>
                      <a:pt x="38" y="0"/>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81" name="Freeform 317"/>
              <p:cNvSpPr>
                <a:spLocks/>
              </p:cNvSpPr>
              <p:nvPr/>
            </p:nvSpPr>
            <p:spPr bwMode="auto">
              <a:xfrm>
                <a:off x="4010" y="2316"/>
                <a:ext cx="12" cy="2"/>
              </a:xfrm>
              <a:custGeom>
                <a:avLst/>
                <a:gdLst>
                  <a:gd name="T0" fmla="*/ 10 w 12"/>
                  <a:gd name="T1" fmla="*/ 2 h 2"/>
                  <a:gd name="T2" fmla="*/ 11 w 12"/>
                  <a:gd name="T3" fmla="*/ 2 h 2"/>
                  <a:gd name="T4" fmla="*/ 11 w 12"/>
                  <a:gd name="T5" fmla="*/ 2 h 2"/>
                  <a:gd name="T6" fmla="*/ 11 w 12"/>
                  <a:gd name="T7" fmla="*/ 2 h 2"/>
                  <a:gd name="T8" fmla="*/ 12 w 12"/>
                  <a:gd name="T9" fmla="*/ 2 h 2"/>
                  <a:gd name="T10" fmla="*/ 12 w 12"/>
                  <a:gd name="T11" fmla="*/ 2 h 2"/>
                  <a:gd name="T12" fmla="*/ 12 w 12"/>
                  <a:gd name="T13" fmla="*/ 2 h 2"/>
                  <a:gd name="T14" fmla="*/ 12 w 12"/>
                  <a:gd name="T15" fmla="*/ 1 h 2"/>
                  <a:gd name="T16" fmla="*/ 12 w 12"/>
                  <a:gd name="T17" fmla="*/ 1 h 2"/>
                  <a:gd name="T18" fmla="*/ 12 w 12"/>
                  <a:gd name="T19" fmla="*/ 1 h 2"/>
                  <a:gd name="T20" fmla="*/ 12 w 12"/>
                  <a:gd name="T21" fmla="*/ 0 h 2"/>
                  <a:gd name="T22" fmla="*/ 12 w 12"/>
                  <a:gd name="T23" fmla="*/ 0 h 2"/>
                  <a:gd name="T24" fmla="*/ 12 w 12"/>
                  <a:gd name="T25" fmla="*/ 0 h 2"/>
                  <a:gd name="T26" fmla="*/ 11 w 12"/>
                  <a:gd name="T27" fmla="*/ 0 h 2"/>
                  <a:gd name="T28" fmla="*/ 11 w 12"/>
                  <a:gd name="T29" fmla="*/ 0 h 2"/>
                  <a:gd name="T30" fmla="*/ 11 w 12"/>
                  <a:gd name="T31" fmla="*/ 0 h 2"/>
                  <a:gd name="T32" fmla="*/ 10 w 12"/>
                  <a:gd name="T33" fmla="*/ 0 h 2"/>
                  <a:gd name="T34" fmla="*/ 1 w 12"/>
                  <a:gd name="T35" fmla="*/ 0 h 2"/>
                  <a:gd name="T36" fmla="*/ 1 w 12"/>
                  <a:gd name="T37" fmla="*/ 0 h 2"/>
                  <a:gd name="T38" fmla="*/ 1 w 12"/>
                  <a:gd name="T39" fmla="*/ 0 h 2"/>
                  <a:gd name="T40" fmla="*/ 0 w 12"/>
                  <a:gd name="T41" fmla="*/ 0 h 2"/>
                  <a:gd name="T42" fmla="*/ 0 w 12"/>
                  <a:gd name="T43" fmla="*/ 0 h 2"/>
                  <a:gd name="T44" fmla="*/ 0 w 12"/>
                  <a:gd name="T45" fmla="*/ 0 h 2"/>
                  <a:gd name="T46" fmla="*/ 0 w 12"/>
                  <a:gd name="T47" fmla="*/ 1 h 2"/>
                  <a:gd name="T48" fmla="*/ 0 w 12"/>
                  <a:gd name="T49" fmla="*/ 1 h 2"/>
                  <a:gd name="T50" fmla="*/ 0 w 12"/>
                  <a:gd name="T51" fmla="*/ 1 h 2"/>
                  <a:gd name="T52" fmla="*/ 0 w 12"/>
                  <a:gd name="T53" fmla="*/ 1 h 2"/>
                  <a:gd name="T54" fmla="*/ 0 w 12"/>
                  <a:gd name="T55" fmla="*/ 2 h 2"/>
                  <a:gd name="T56" fmla="*/ 0 w 12"/>
                  <a:gd name="T57" fmla="*/ 2 h 2"/>
                  <a:gd name="T58" fmla="*/ 0 w 12"/>
                  <a:gd name="T59" fmla="*/ 2 h 2"/>
                  <a:gd name="T60" fmla="*/ 1 w 12"/>
                  <a:gd name="T61" fmla="*/ 2 h 2"/>
                  <a:gd name="T62" fmla="*/ 1 w 12"/>
                  <a:gd name="T63" fmla="*/ 2 h 2"/>
                  <a:gd name="T64" fmla="*/ 1 w 12"/>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2"/>
                  <a:gd name="T101" fmla="*/ 12 w 12"/>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2">
                    <a:moveTo>
                      <a:pt x="1" y="2"/>
                    </a:moveTo>
                    <a:lnTo>
                      <a:pt x="10" y="2"/>
                    </a:lnTo>
                    <a:lnTo>
                      <a:pt x="11" y="2"/>
                    </a:lnTo>
                    <a:lnTo>
                      <a:pt x="12" y="2"/>
                    </a:lnTo>
                    <a:lnTo>
                      <a:pt x="12" y="1"/>
                    </a:lnTo>
                    <a:lnTo>
                      <a:pt x="12" y="0"/>
                    </a:lnTo>
                    <a:lnTo>
                      <a:pt x="11" y="0"/>
                    </a:lnTo>
                    <a:lnTo>
                      <a:pt x="10" y="0"/>
                    </a:lnTo>
                    <a:lnTo>
                      <a:pt x="1" y="0"/>
                    </a:lnTo>
                    <a:lnTo>
                      <a:pt x="0" y="0"/>
                    </a:lnTo>
                    <a:lnTo>
                      <a:pt x="0" y="1"/>
                    </a:lnTo>
                    <a:lnTo>
                      <a:pt x="0" y="2"/>
                    </a:lnTo>
                    <a:lnTo>
                      <a:pt x="1" y="2"/>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82" name="Freeform 318"/>
              <p:cNvSpPr>
                <a:spLocks/>
              </p:cNvSpPr>
              <p:nvPr/>
            </p:nvSpPr>
            <p:spPr bwMode="auto">
              <a:xfrm>
                <a:off x="4025" y="2316"/>
                <a:ext cx="12" cy="2"/>
              </a:xfrm>
              <a:custGeom>
                <a:avLst/>
                <a:gdLst>
                  <a:gd name="T0" fmla="*/ 11 w 12"/>
                  <a:gd name="T1" fmla="*/ 2 h 2"/>
                  <a:gd name="T2" fmla="*/ 11 w 12"/>
                  <a:gd name="T3" fmla="*/ 2 h 2"/>
                  <a:gd name="T4" fmla="*/ 12 w 12"/>
                  <a:gd name="T5" fmla="*/ 2 h 2"/>
                  <a:gd name="T6" fmla="*/ 12 w 12"/>
                  <a:gd name="T7" fmla="*/ 2 h 2"/>
                  <a:gd name="T8" fmla="*/ 12 w 12"/>
                  <a:gd name="T9" fmla="*/ 2 h 2"/>
                  <a:gd name="T10" fmla="*/ 12 w 12"/>
                  <a:gd name="T11" fmla="*/ 2 h 2"/>
                  <a:gd name="T12" fmla="*/ 12 w 12"/>
                  <a:gd name="T13" fmla="*/ 2 h 2"/>
                  <a:gd name="T14" fmla="*/ 12 w 12"/>
                  <a:gd name="T15" fmla="*/ 1 h 2"/>
                  <a:gd name="T16" fmla="*/ 12 w 12"/>
                  <a:gd name="T17" fmla="*/ 1 h 2"/>
                  <a:gd name="T18" fmla="*/ 12 w 12"/>
                  <a:gd name="T19" fmla="*/ 1 h 2"/>
                  <a:gd name="T20" fmla="*/ 12 w 12"/>
                  <a:gd name="T21" fmla="*/ 0 h 2"/>
                  <a:gd name="T22" fmla="*/ 12 w 12"/>
                  <a:gd name="T23" fmla="*/ 0 h 2"/>
                  <a:gd name="T24" fmla="*/ 12 w 12"/>
                  <a:gd name="T25" fmla="*/ 0 h 2"/>
                  <a:gd name="T26" fmla="*/ 12 w 12"/>
                  <a:gd name="T27" fmla="*/ 0 h 2"/>
                  <a:gd name="T28" fmla="*/ 12 w 12"/>
                  <a:gd name="T29" fmla="*/ 0 h 2"/>
                  <a:gd name="T30" fmla="*/ 11 w 12"/>
                  <a:gd name="T31" fmla="*/ 0 h 2"/>
                  <a:gd name="T32" fmla="*/ 11 w 12"/>
                  <a:gd name="T33" fmla="*/ 0 h 2"/>
                  <a:gd name="T34" fmla="*/ 2 w 12"/>
                  <a:gd name="T35" fmla="*/ 0 h 2"/>
                  <a:gd name="T36" fmla="*/ 1 w 12"/>
                  <a:gd name="T37" fmla="*/ 0 h 2"/>
                  <a:gd name="T38" fmla="*/ 1 w 12"/>
                  <a:gd name="T39" fmla="*/ 0 h 2"/>
                  <a:gd name="T40" fmla="*/ 1 w 12"/>
                  <a:gd name="T41" fmla="*/ 0 h 2"/>
                  <a:gd name="T42" fmla="*/ 1 w 12"/>
                  <a:gd name="T43" fmla="*/ 0 h 2"/>
                  <a:gd name="T44" fmla="*/ 0 w 12"/>
                  <a:gd name="T45" fmla="*/ 0 h 2"/>
                  <a:gd name="T46" fmla="*/ 0 w 12"/>
                  <a:gd name="T47" fmla="*/ 1 h 2"/>
                  <a:gd name="T48" fmla="*/ 0 w 12"/>
                  <a:gd name="T49" fmla="*/ 1 h 2"/>
                  <a:gd name="T50" fmla="*/ 0 w 12"/>
                  <a:gd name="T51" fmla="*/ 1 h 2"/>
                  <a:gd name="T52" fmla="*/ 0 w 12"/>
                  <a:gd name="T53" fmla="*/ 1 h 2"/>
                  <a:gd name="T54" fmla="*/ 0 w 12"/>
                  <a:gd name="T55" fmla="*/ 2 h 2"/>
                  <a:gd name="T56" fmla="*/ 1 w 12"/>
                  <a:gd name="T57" fmla="*/ 2 h 2"/>
                  <a:gd name="T58" fmla="*/ 1 w 12"/>
                  <a:gd name="T59" fmla="*/ 2 h 2"/>
                  <a:gd name="T60" fmla="*/ 1 w 12"/>
                  <a:gd name="T61" fmla="*/ 2 h 2"/>
                  <a:gd name="T62" fmla="*/ 1 w 12"/>
                  <a:gd name="T63" fmla="*/ 2 h 2"/>
                  <a:gd name="T64" fmla="*/ 2 w 12"/>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2"/>
                  <a:gd name="T101" fmla="*/ 12 w 12"/>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2">
                    <a:moveTo>
                      <a:pt x="2" y="2"/>
                    </a:moveTo>
                    <a:lnTo>
                      <a:pt x="11" y="2"/>
                    </a:lnTo>
                    <a:lnTo>
                      <a:pt x="12" y="2"/>
                    </a:lnTo>
                    <a:lnTo>
                      <a:pt x="12" y="1"/>
                    </a:lnTo>
                    <a:lnTo>
                      <a:pt x="12" y="0"/>
                    </a:lnTo>
                    <a:lnTo>
                      <a:pt x="11" y="0"/>
                    </a:lnTo>
                    <a:lnTo>
                      <a:pt x="2" y="0"/>
                    </a:lnTo>
                    <a:lnTo>
                      <a:pt x="1" y="0"/>
                    </a:lnTo>
                    <a:lnTo>
                      <a:pt x="0" y="0"/>
                    </a:lnTo>
                    <a:lnTo>
                      <a:pt x="0" y="1"/>
                    </a:lnTo>
                    <a:lnTo>
                      <a:pt x="0" y="2"/>
                    </a:lnTo>
                    <a:lnTo>
                      <a:pt x="1" y="2"/>
                    </a:lnTo>
                    <a:lnTo>
                      <a:pt x="2" y="2"/>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83" name="Freeform 319"/>
              <p:cNvSpPr>
                <a:spLocks/>
              </p:cNvSpPr>
              <p:nvPr/>
            </p:nvSpPr>
            <p:spPr bwMode="auto">
              <a:xfrm>
                <a:off x="4041" y="2316"/>
                <a:ext cx="12" cy="2"/>
              </a:xfrm>
              <a:custGeom>
                <a:avLst/>
                <a:gdLst>
                  <a:gd name="T0" fmla="*/ 10 w 12"/>
                  <a:gd name="T1" fmla="*/ 2 h 2"/>
                  <a:gd name="T2" fmla="*/ 11 w 12"/>
                  <a:gd name="T3" fmla="*/ 2 h 2"/>
                  <a:gd name="T4" fmla="*/ 11 w 12"/>
                  <a:gd name="T5" fmla="*/ 2 h 2"/>
                  <a:gd name="T6" fmla="*/ 11 w 12"/>
                  <a:gd name="T7" fmla="*/ 2 h 2"/>
                  <a:gd name="T8" fmla="*/ 11 w 12"/>
                  <a:gd name="T9" fmla="*/ 2 h 2"/>
                  <a:gd name="T10" fmla="*/ 12 w 12"/>
                  <a:gd name="T11" fmla="*/ 2 h 2"/>
                  <a:gd name="T12" fmla="*/ 12 w 12"/>
                  <a:gd name="T13" fmla="*/ 2 h 2"/>
                  <a:gd name="T14" fmla="*/ 12 w 12"/>
                  <a:gd name="T15" fmla="*/ 1 h 2"/>
                  <a:gd name="T16" fmla="*/ 12 w 12"/>
                  <a:gd name="T17" fmla="*/ 1 h 2"/>
                  <a:gd name="T18" fmla="*/ 12 w 12"/>
                  <a:gd name="T19" fmla="*/ 1 h 2"/>
                  <a:gd name="T20" fmla="*/ 12 w 12"/>
                  <a:gd name="T21" fmla="*/ 0 h 2"/>
                  <a:gd name="T22" fmla="*/ 12 w 12"/>
                  <a:gd name="T23" fmla="*/ 0 h 2"/>
                  <a:gd name="T24" fmla="*/ 11 w 12"/>
                  <a:gd name="T25" fmla="*/ 0 h 2"/>
                  <a:gd name="T26" fmla="*/ 11 w 12"/>
                  <a:gd name="T27" fmla="*/ 0 h 2"/>
                  <a:gd name="T28" fmla="*/ 11 w 12"/>
                  <a:gd name="T29" fmla="*/ 0 h 2"/>
                  <a:gd name="T30" fmla="*/ 11 w 12"/>
                  <a:gd name="T31" fmla="*/ 0 h 2"/>
                  <a:gd name="T32" fmla="*/ 10 w 12"/>
                  <a:gd name="T33" fmla="*/ 0 h 2"/>
                  <a:gd name="T34" fmla="*/ 1 w 12"/>
                  <a:gd name="T35" fmla="*/ 0 h 2"/>
                  <a:gd name="T36" fmla="*/ 1 w 12"/>
                  <a:gd name="T37" fmla="*/ 0 h 2"/>
                  <a:gd name="T38" fmla="*/ 0 w 12"/>
                  <a:gd name="T39" fmla="*/ 0 h 2"/>
                  <a:gd name="T40" fmla="*/ 0 w 12"/>
                  <a:gd name="T41" fmla="*/ 0 h 2"/>
                  <a:gd name="T42" fmla="*/ 0 w 12"/>
                  <a:gd name="T43" fmla="*/ 0 h 2"/>
                  <a:gd name="T44" fmla="*/ 0 w 12"/>
                  <a:gd name="T45" fmla="*/ 0 h 2"/>
                  <a:gd name="T46" fmla="*/ 0 w 12"/>
                  <a:gd name="T47" fmla="*/ 1 h 2"/>
                  <a:gd name="T48" fmla="*/ 0 w 12"/>
                  <a:gd name="T49" fmla="*/ 1 h 2"/>
                  <a:gd name="T50" fmla="*/ 0 w 12"/>
                  <a:gd name="T51" fmla="*/ 1 h 2"/>
                  <a:gd name="T52" fmla="*/ 0 w 12"/>
                  <a:gd name="T53" fmla="*/ 1 h 2"/>
                  <a:gd name="T54" fmla="*/ 0 w 12"/>
                  <a:gd name="T55" fmla="*/ 2 h 2"/>
                  <a:gd name="T56" fmla="*/ 0 w 12"/>
                  <a:gd name="T57" fmla="*/ 2 h 2"/>
                  <a:gd name="T58" fmla="*/ 0 w 12"/>
                  <a:gd name="T59" fmla="*/ 2 h 2"/>
                  <a:gd name="T60" fmla="*/ 0 w 12"/>
                  <a:gd name="T61" fmla="*/ 2 h 2"/>
                  <a:gd name="T62" fmla="*/ 1 w 12"/>
                  <a:gd name="T63" fmla="*/ 2 h 2"/>
                  <a:gd name="T64" fmla="*/ 1 w 12"/>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2"/>
                  <a:gd name="T101" fmla="*/ 12 w 12"/>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2">
                    <a:moveTo>
                      <a:pt x="1" y="2"/>
                    </a:moveTo>
                    <a:lnTo>
                      <a:pt x="10" y="2"/>
                    </a:lnTo>
                    <a:lnTo>
                      <a:pt x="11" y="2"/>
                    </a:lnTo>
                    <a:lnTo>
                      <a:pt x="12" y="2"/>
                    </a:lnTo>
                    <a:lnTo>
                      <a:pt x="12" y="1"/>
                    </a:lnTo>
                    <a:lnTo>
                      <a:pt x="12" y="0"/>
                    </a:lnTo>
                    <a:lnTo>
                      <a:pt x="11" y="0"/>
                    </a:lnTo>
                    <a:lnTo>
                      <a:pt x="10" y="0"/>
                    </a:lnTo>
                    <a:lnTo>
                      <a:pt x="1" y="0"/>
                    </a:lnTo>
                    <a:lnTo>
                      <a:pt x="0" y="0"/>
                    </a:lnTo>
                    <a:lnTo>
                      <a:pt x="0" y="1"/>
                    </a:lnTo>
                    <a:lnTo>
                      <a:pt x="0" y="2"/>
                    </a:lnTo>
                    <a:lnTo>
                      <a:pt x="1" y="2"/>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84" name="Freeform 320"/>
              <p:cNvSpPr>
                <a:spLocks/>
              </p:cNvSpPr>
              <p:nvPr/>
            </p:nvSpPr>
            <p:spPr bwMode="auto">
              <a:xfrm>
                <a:off x="4056" y="2316"/>
                <a:ext cx="12" cy="2"/>
              </a:xfrm>
              <a:custGeom>
                <a:avLst/>
                <a:gdLst>
                  <a:gd name="T0" fmla="*/ 11 w 12"/>
                  <a:gd name="T1" fmla="*/ 2 h 2"/>
                  <a:gd name="T2" fmla="*/ 11 w 12"/>
                  <a:gd name="T3" fmla="*/ 2 h 2"/>
                  <a:gd name="T4" fmla="*/ 11 w 12"/>
                  <a:gd name="T5" fmla="*/ 2 h 2"/>
                  <a:gd name="T6" fmla="*/ 12 w 12"/>
                  <a:gd name="T7" fmla="*/ 2 h 2"/>
                  <a:gd name="T8" fmla="*/ 12 w 12"/>
                  <a:gd name="T9" fmla="*/ 2 h 2"/>
                  <a:gd name="T10" fmla="*/ 12 w 12"/>
                  <a:gd name="T11" fmla="*/ 2 h 2"/>
                  <a:gd name="T12" fmla="*/ 12 w 12"/>
                  <a:gd name="T13" fmla="*/ 2 h 2"/>
                  <a:gd name="T14" fmla="*/ 12 w 12"/>
                  <a:gd name="T15" fmla="*/ 1 h 2"/>
                  <a:gd name="T16" fmla="*/ 12 w 12"/>
                  <a:gd name="T17" fmla="*/ 1 h 2"/>
                  <a:gd name="T18" fmla="*/ 12 w 12"/>
                  <a:gd name="T19" fmla="*/ 1 h 2"/>
                  <a:gd name="T20" fmla="*/ 12 w 12"/>
                  <a:gd name="T21" fmla="*/ 0 h 2"/>
                  <a:gd name="T22" fmla="*/ 12 w 12"/>
                  <a:gd name="T23" fmla="*/ 0 h 2"/>
                  <a:gd name="T24" fmla="*/ 12 w 12"/>
                  <a:gd name="T25" fmla="*/ 0 h 2"/>
                  <a:gd name="T26" fmla="*/ 12 w 12"/>
                  <a:gd name="T27" fmla="*/ 0 h 2"/>
                  <a:gd name="T28" fmla="*/ 11 w 12"/>
                  <a:gd name="T29" fmla="*/ 0 h 2"/>
                  <a:gd name="T30" fmla="*/ 11 w 12"/>
                  <a:gd name="T31" fmla="*/ 0 h 2"/>
                  <a:gd name="T32" fmla="*/ 11 w 12"/>
                  <a:gd name="T33" fmla="*/ 0 h 2"/>
                  <a:gd name="T34" fmla="*/ 2 w 12"/>
                  <a:gd name="T35" fmla="*/ 0 h 2"/>
                  <a:gd name="T36" fmla="*/ 1 w 12"/>
                  <a:gd name="T37" fmla="*/ 0 h 2"/>
                  <a:gd name="T38" fmla="*/ 1 w 12"/>
                  <a:gd name="T39" fmla="*/ 0 h 2"/>
                  <a:gd name="T40" fmla="*/ 1 w 12"/>
                  <a:gd name="T41" fmla="*/ 0 h 2"/>
                  <a:gd name="T42" fmla="*/ 1 w 12"/>
                  <a:gd name="T43" fmla="*/ 0 h 2"/>
                  <a:gd name="T44" fmla="*/ 0 w 12"/>
                  <a:gd name="T45" fmla="*/ 0 h 2"/>
                  <a:gd name="T46" fmla="*/ 0 w 12"/>
                  <a:gd name="T47" fmla="*/ 1 h 2"/>
                  <a:gd name="T48" fmla="*/ 0 w 12"/>
                  <a:gd name="T49" fmla="*/ 1 h 2"/>
                  <a:gd name="T50" fmla="*/ 0 w 12"/>
                  <a:gd name="T51" fmla="*/ 1 h 2"/>
                  <a:gd name="T52" fmla="*/ 0 w 12"/>
                  <a:gd name="T53" fmla="*/ 1 h 2"/>
                  <a:gd name="T54" fmla="*/ 0 w 12"/>
                  <a:gd name="T55" fmla="*/ 2 h 2"/>
                  <a:gd name="T56" fmla="*/ 1 w 12"/>
                  <a:gd name="T57" fmla="*/ 2 h 2"/>
                  <a:gd name="T58" fmla="*/ 1 w 12"/>
                  <a:gd name="T59" fmla="*/ 2 h 2"/>
                  <a:gd name="T60" fmla="*/ 1 w 12"/>
                  <a:gd name="T61" fmla="*/ 2 h 2"/>
                  <a:gd name="T62" fmla="*/ 1 w 12"/>
                  <a:gd name="T63" fmla="*/ 2 h 2"/>
                  <a:gd name="T64" fmla="*/ 2 w 12"/>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2"/>
                  <a:gd name="T101" fmla="*/ 12 w 12"/>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2">
                    <a:moveTo>
                      <a:pt x="2" y="2"/>
                    </a:moveTo>
                    <a:lnTo>
                      <a:pt x="11" y="2"/>
                    </a:lnTo>
                    <a:lnTo>
                      <a:pt x="12" y="2"/>
                    </a:lnTo>
                    <a:lnTo>
                      <a:pt x="12" y="1"/>
                    </a:lnTo>
                    <a:lnTo>
                      <a:pt x="12" y="0"/>
                    </a:lnTo>
                    <a:lnTo>
                      <a:pt x="11" y="0"/>
                    </a:lnTo>
                    <a:lnTo>
                      <a:pt x="2" y="0"/>
                    </a:lnTo>
                    <a:lnTo>
                      <a:pt x="1" y="0"/>
                    </a:lnTo>
                    <a:lnTo>
                      <a:pt x="0" y="0"/>
                    </a:lnTo>
                    <a:lnTo>
                      <a:pt x="0" y="1"/>
                    </a:lnTo>
                    <a:lnTo>
                      <a:pt x="0" y="2"/>
                    </a:lnTo>
                    <a:lnTo>
                      <a:pt x="1" y="2"/>
                    </a:lnTo>
                    <a:lnTo>
                      <a:pt x="2" y="2"/>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85" name="Freeform 321"/>
              <p:cNvSpPr>
                <a:spLocks/>
              </p:cNvSpPr>
              <p:nvPr/>
            </p:nvSpPr>
            <p:spPr bwMode="auto">
              <a:xfrm>
                <a:off x="4077" y="2316"/>
                <a:ext cx="17" cy="2"/>
              </a:xfrm>
              <a:custGeom>
                <a:avLst/>
                <a:gdLst>
                  <a:gd name="T0" fmla="*/ 2 w 17"/>
                  <a:gd name="T1" fmla="*/ 0 h 2"/>
                  <a:gd name="T2" fmla="*/ 2 w 17"/>
                  <a:gd name="T3" fmla="*/ 0 h 2"/>
                  <a:gd name="T4" fmla="*/ 2 w 17"/>
                  <a:gd name="T5" fmla="*/ 0 h 2"/>
                  <a:gd name="T6" fmla="*/ 1 w 17"/>
                  <a:gd name="T7" fmla="*/ 0 h 2"/>
                  <a:gd name="T8" fmla="*/ 1 w 17"/>
                  <a:gd name="T9" fmla="*/ 0 h 2"/>
                  <a:gd name="T10" fmla="*/ 1 w 17"/>
                  <a:gd name="T11" fmla="*/ 0 h 2"/>
                  <a:gd name="T12" fmla="*/ 1 w 17"/>
                  <a:gd name="T13" fmla="*/ 0 h 2"/>
                  <a:gd name="T14" fmla="*/ 1 w 17"/>
                  <a:gd name="T15" fmla="*/ 1 h 2"/>
                  <a:gd name="T16" fmla="*/ 1 w 17"/>
                  <a:gd name="T17" fmla="*/ 1 h 2"/>
                  <a:gd name="T18" fmla="*/ 1 w 17"/>
                  <a:gd name="T19" fmla="*/ 1 h 2"/>
                  <a:gd name="T20" fmla="*/ 1 w 17"/>
                  <a:gd name="T21" fmla="*/ 1 h 2"/>
                  <a:gd name="T22" fmla="*/ 1 w 17"/>
                  <a:gd name="T23" fmla="*/ 2 h 2"/>
                  <a:gd name="T24" fmla="*/ 1 w 17"/>
                  <a:gd name="T25" fmla="*/ 2 h 2"/>
                  <a:gd name="T26" fmla="*/ 1 w 17"/>
                  <a:gd name="T27" fmla="*/ 2 h 2"/>
                  <a:gd name="T28" fmla="*/ 1 w 17"/>
                  <a:gd name="T29" fmla="*/ 2 h 2"/>
                  <a:gd name="T30" fmla="*/ 2 w 17"/>
                  <a:gd name="T31" fmla="*/ 2 h 2"/>
                  <a:gd name="T32" fmla="*/ 2 w 17"/>
                  <a:gd name="T33" fmla="*/ 2 h 2"/>
                  <a:gd name="T34" fmla="*/ 16 w 17"/>
                  <a:gd name="T35" fmla="*/ 2 h 2"/>
                  <a:gd name="T36" fmla="*/ 16 w 17"/>
                  <a:gd name="T37" fmla="*/ 2 h 2"/>
                  <a:gd name="T38" fmla="*/ 16 w 17"/>
                  <a:gd name="T39" fmla="*/ 2 h 2"/>
                  <a:gd name="T40" fmla="*/ 17 w 17"/>
                  <a:gd name="T41" fmla="*/ 2 h 2"/>
                  <a:gd name="T42" fmla="*/ 17 w 17"/>
                  <a:gd name="T43" fmla="*/ 2 h 2"/>
                  <a:gd name="T44" fmla="*/ 17 w 17"/>
                  <a:gd name="T45" fmla="*/ 2 h 2"/>
                  <a:gd name="T46" fmla="*/ 17 w 17"/>
                  <a:gd name="T47" fmla="*/ 2 h 2"/>
                  <a:gd name="T48" fmla="*/ 17 w 17"/>
                  <a:gd name="T49" fmla="*/ 1 h 2"/>
                  <a:gd name="T50" fmla="*/ 17 w 17"/>
                  <a:gd name="T51" fmla="*/ 1 h 2"/>
                  <a:gd name="T52" fmla="*/ 17 w 17"/>
                  <a:gd name="T53" fmla="*/ 1 h 2"/>
                  <a:gd name="T54" fmla="*/ 17 w 17"/>
                  <a:gd name="T55" fmla="*/ 0 h 2"/>
                  <a:gd name="T56" fmla="*/ 17 w 17"/>
                  <a:gd name="T57" fmla="*/ 0 h 2"/>
                  <a:gd name="T58" fmla="*/ 17 w 17"/>
                  <a:gd name="T59" fmla="*/ 0 h 2"/>
                  <a:gd name="T60" fmla="*/ 17 w 17"/>
                  <a:gd name="T61" fmla="*/ 0 h 2"/>
                  <a:gd name="T62" fmla="*/ 16 w 17"/>
                  <a:gd name="T63" fmla="*/ 0 h 2"/>
                  <a:gd name="T64" fmla="*/ 16 w 17"/>
                  <a:gd name="T65" fmla="*/ 0 h 2"/>
                  <a:gd name="T66" fmla="*/ 16 w 17"/>
                  <a:gd name="T67" fmla="*/ 0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
                  <a:gd name="T103" fmla="*/ 0 h 2"/>
                  <a:gd name="T104" fmla="*/ 17 w 17"/>
                  <a:gd name="T105" fmla="*/ 2 h 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 h="2">
                    <a:moveTo>
                      <a:pt x="16" y="0"/>
                    </a:moveTo>
                    <a:lnTo>
                      <a:pt x="2" y="0"/>
                    </a:lnTo>
                    <a:lnTo>
                      <a:pt x="1" y="0"/>
                    </a:lnTo>
                    <a:lnTo>
                      <a:pt x="1" y="1"/>
                    </a:lnTo>
                    <a:lnTo>
                      <a:pt x="0" y="1"/>
                    </a:lnTo>
                    <a:lnTo>
                      <a:pt x="1" y="1"/>
                    </a:lnTo>
                    <a:lnTo>
                      <a:pt x="1" y="2"/>
                    </a:lnTo>
                    <a:lnTo>
                      <a:pt x="2" y="2"/>
                    </a:lnTo>
                    <a:lnTo>
                      <a:pt x="16" y="2"/>
                    </a:lnTo>
                    <a:lnTo>
                      <a:pt x="17" y="2"/>
                    </a:lnTo>
                    <a:lnTo>
                      <a:pt x="17" y="1"/>
                    </a:lnTo>
                    <a:lnTo>
                      <a:pt x="17" y="0"/>
                    </a:lnTo>
                    <a:lnTo>
                      <a:pt x="16" y="0"/>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86" name="Freeform 322"/>
              <p:cNvSpPr>
                <a:spLocks/>
              </p:cNvSpPr>
              <p:nvPr/>
            </p:nvSpPr>
            <p:spPr bwMode="auto">
              <a:xfrm>
                <a:off x="4096" y="2304"/>
                <a:ext cx="8" cy="3"/>
              </a:xfrm>
              <a:custGeom>
                <a:avLst/>
                <a:gdLst>
                  <a:gd name="T0" fmla="*/ 6 w 8"/>
                  <a:gd name="T1" fmla="*/ 3 h 3"/>
                  <a:gd name="T2" fmla="*/ 6 w 8"/>
                  <a:gd name="T3" fmla="*/ 3 h 3"/>
                  <a:gd name="T4" fmla="*/ 7 w 8"/>
                  <a:gd name="T5" fmla="*/ 3 h 3"/>
                  <a:gd name="T6" fmla="*/ 7 w 8"/>
                  <a:gd name="T7" fmla="*/ 2 h 3"/>
                  <a:gd name="T8" fmla="*/ 7 w 8"/>
                  <a:gd name="T9" fmla="*/ 2 h 3"/>
                  <a:gd name="T10" fmla="*/ 7 w 8"/>
                  <a:gd name="T11" fmla="*/ 2 h 3"/>
                  <a:gd name="T12" fmla="*/ 7 w 8"/>
                  <a:gd name="T13" fmla="*/ 2 h 3"/>
                  <a:gd name="T14" fmla="*/ 8 w 8"/>
                  <a:gd name="T15" fmla="*/ 1 h 3"/>
                  <a:gd name="T16" fmla="*/ 8 w 8"/>
                  <a:gd name="T17" fmla="*/ 1 h 3"/>
                  <a:gd name="T18" fmla="*/ 8 w 8"/>
                  <a:gd name="T19" fmla="*/ 1 h 3"/>
                  <a:gd name="T20" fmla="*/ 7 w 8"/>
                  <a:gd name="T21" fmla="*/ 1 h 3"/>
                  <a:gd name="T22" fmla="*/ 7 w 8"/>
                  <a:gd name="T23" fmla="*/ 0 h 3"/>
                  <a:gd name="T24" fmla="*/ 7 w 8"/>
                  <a:gd name="T25" fmla="*/ 0 h 3"/>
                  <a:gd name="T26" fmla="*/ 7 w 8"/>
                  <a:gd name="T27" fmla="*/ 0 h 3"/>
                  <a:gd name="T28" fmla="*/ 7 w 8"/>
                  <a:gd name="T29" fmla="*/ 0 h 3"/>
                  <a:gd name="T30" fmla="*/ 6 w 8"/>
                  <a:gd name="T31" fmla="*/ 0 h 3"/>
                  <a:gd name="T32" fmla="*/ 6 w 8"/>
                  <a:gd name="T33" fmla="*/ 0 h 3"/>
                  <a:gd name="T34" fmla="*/ 2 w 8"/>
                  <a:gd name="T35" fmla="*/ 0 h 3"/>
                  <a:gd name="T36" fmla="*/ 2 w 8"/>
                  <a:gd name="T37" fmla="*/ 0 h 3"/>
                  <a:gd name="T38" fmla="*/ 1 w 8"/>
                  <a:gd name="T39" fmla="*/ 0 h 3"/>
                  <a:gd name="T40" fmla="*/ 1 w 8"/>
                  <a:gd name="T41" fmla="*/ 0 h 3"/>
                  <a:gd name="T42" fmla="*/ 1 w 8"/>
                  <a:gd name="T43" fmla="*/ 0 h 3"/>
                  <a:gd name="T44" fmla="*/ 1 w 8"/>
                  <a:gd name="T45" fmla="*/ 0 h 3"/>
                  <a:gd name="T46" fmla="*/ 1 w 8"/>
                  <a:gd name="T47" fmla="*/ 1 h 3"/>
                  <a:gd name="T48" fmla="*/ 0 w 8"/>
                  <a:gd name="T49" fmla="*/ 1 h 3"/>
                  <a:gd name="T50" fmla="*/ 0 w 8"/>
                  <a:gd name="T51" fmla="*/ 1 h 3"/>
                  <a:gd name="T52" fmla="*/ 1 w 8"/>
                  <a:gd name="T53" fmla="*/ 2 h 3"/>
                  <a:gd name="T54" fmla="*/ 1 w 8"/>
                  <a:gd name="T55" fmla="*/ 2 h 3"/>
                  <a:gd name="T56" fmla="*/ 1 w 8"/>
                  <a:gd name="T57" fmla="*/ 2 h 3"/>
                  <a:gd name="T58" fmla="*/ 1 w 8"/>
                  <a:gd name="T59" fmla="*/ 2 h 3"/>
                  <a:gd name="T60" fmla="*/ 1 w 8"/>
                  <a:gd name="T61" fmla="*/ 2 h 3"/>
                  <a:gd name="T62" fmla="*/ 2 w 8"/>
                  <a:gd name="T63" fmla="*/ 3 h 3"/>
                  <a:gd name="T64" fmla="*/ 2 w 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3"/>
                  <a:gd name="T101" fmla="*/ 8 w 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3">
                    <a:moveTo>
                      <a:pt x="2" y="3"/>
                    </a:moveTo>
                    <a:lnTo>
                      <a:pt x="6" y="3"/>
                    </a:lnTo>
                    <a:lnTo>
                      <a:pt x="7" y="3"/>
                    </a:lnTo>
                    <a:lnTo>
                      <a:pt x="7" y="2"/>
                    </a:lnTo>
                    <a:lnTo>
                      <a:pt x="8" y="2"/>
                    </a:lnTo>
                    <a:lnTo>
                      <a:pt x="8" y="1"/>
                    </a:lnTo>
                    <a:lnTo>
                      <a:pt x="7" y="1"/>
                    </a:lnTo>
                    <a:lnTo>
                      <a:pt x="7" y="0"/>
                    </a:lnTo>
                    <a:lnTo>
                      <a:pt x="6" y="0"/>
                    </a:lnTo>
                    <a:lnTo>
                      <a:pt x="2" y="0"/>
                    </a:lnTo>
                    <a:lnTo>
                      <a:pt x="1" y="0"/>
                    </a:lnTo>
                    <a:lnTo>
                      <a:pt x="1" y="1"/>
                    </a:lnTo>
                    <a:lnTo>
                      <a:pt x="0" y="1"/>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87" name="Freeform 323"/>
              <p:cNvSpPr>
                <a:spLocks/>
              </p:cNvSpPr>
              <p:nvPr/>
            </p:nvSpPr>
            <p:spPr bwMode="auto">
              <a:xfrm>
                <a:off x="4097" y="2310"/>
                <a:ext cx="7" cy="3"/>
              </a:xfrm>
              <a:custGeom>
                <a:avLst/>
                <a:gdLst>
                  <a:gd name="T0" fmla="*/ 6 w 7"/>
                  <a:gd name="T1" fmla="*/ 3 h 3"/>
                  <a:gd name="T2" fmla="*/ 6 w 7"/>
                  <a:gd name="T3" fmla="*/ 3 h 3"/>
                  <a:gd name="T4" fmla="*/ 7 w 7"/>
                  <a:gd name="T5" fmla="*/ 3 h 3"/>
                  <a:gd name="T6" fmla="*/ 7 w 7"/>
                  <a:gd name="T7" fmla="*/ 2 h 3"/>
                  <a:gd name="T8" fmla="*/ 7 w 7"/>
                  <a:gd name="T9" fmla="*/ 2 h 3"/>
                  <a:gd name="T10" fmla="*/ 7 w 7"/>
                  <a:gd name="T11" fmla="*/ 2 h 3"/>
                  <a:gd name="T12" fmla="*/ 7 w 7"/>
                  <a:gd name="T13" fmla="*/ 2 h 3"/>
                  <a:gd name="T14" fmla="*/ 7 w 7"/>
                  <a:gd name="T15" fmla="*/ 1 h 3"/>
                  <a:gd name="T16" fmla="*/ 7 w 7"/>
                  <a:gd name="T17" fmla="*/ 1 h 3"/>
                  <a:gd name="T18" fmla="*/ 7 w 7"/>
                  <a:gd name="T19" fmla="*/ 1 h 3"/>
                  <a:gd name="T20" fmla="*/ 7 w 7"/>
                  <a:gd name="T21" fmla="*/ 1 h 3"/>
                  <a:gd name="T22" fmla="*/ 7 w 7"/>
                  <a:gd name="T23" fmla="*/ 0 h 3"/>
                  <a:gd name="T24" fmla="*/ 7 w 7"/>
                  <a:gd name="T25" fmla="*/ 0 h 3"/>
                  <a:gd name="T26" fmla="*/ 7 w 7"/>
                  <a:gd name="T27" fmla="*/ 0 h 3"/>
                  <a:gd name="T28" fmla="*/ 7 w 7"/>
                  <a:gd name="T29" fmla="*/ 0 h 3"/>
                  <a:gd name="T30" fmla="*/ 6 w 7"/>
                  <a:gd name="T31" fmla="*/ 0 h 3"/>
                  <a:gd name="T32" fmla="*/ 6 w 7"/>
                  <a:gd name="T33" fmla="*/ 0 h 3"/>
                  <a:gd name="T34" fmla="*/ 2 w 7"/>
                  <a:gd name="T35" fmla="*/ 0 h 3"/>
                  <a:gd name="T36" fmla="*/ 1 w 7"/>
                  <a:gd name="T37" fmla="*/ 0 h 3"/>
                  <a:gd name="T38" fmla="*/ 1 w 7"/>
                  <a:gd name="T39" fmla="*/ 0 h 3"/>
                  <a:gd name="T40" fmla="*/ 1 w 7"/>
                  <a:gd name="T41" fmla="*/ 0 h 3"/>
                  <a:gd name="T42" fmla="*/ 1 w 7"/>
                  <a:gd name="T43" fmla="*/ 0 h 3"/>
                  <a:gd name="T44" fmla="*/ 0 w 7"/>
                  <a:gd name="T45" fmla="*/ 0 h 3"/>
                  <a:gd name="T46" fmla="*/ 0 w 7"/>
                  <a:gd name="T47" fmla="*/ 1 h 3"/>
                  <a:gd name="T48" fmla="*/ 0 w 7"/>
                  <a:gd name="T49" fmla="*/ 1 h 3"/>
                  <a:gd name="T50" fmla="*/ 0 w 7"/>
                  <a:gd name="T51" fmla="*/ 1 h 3"/>
                  <a:gd name="T52" fmla="*/ 0 w 7"/>
                  <a:gd name="T53" fmla="*/ 2 h 3"/>
                  <a:gd name="T54" fmla="*/ 0 w 7"/>
                  <a:gd name="T55" fmla="*/ 2 h 3"/>
                  <a:gd name="T56" fmla="*/ 1 w 7"/>
                  <a:gd name="T57" fmla="*/ 2 h 3"/>
                  <a:gd name="T58" fmla="*/ 1 w 7"/>
                  <a:gd name="T59" fmla="*/ 2 h 3"/>
                  <a:gd name="T60" fmla="*/ 1 w 7"/>
                  <a:gd name="T61" fmla="*/ 2 h 3"/>
                  <a:gd name="T62" fmla="*/ 1 w 7"/>
                  <a:gd name="T63" fmla="*/ 3 h 3"/>
                  <a:gd name="T64" fmla="*/ 2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7" y="0"/>
                    </a:lnTo>
                    <a:lnTo>
                      <a:pt x="6" y="0"/>
                    </a:lnTo>
                    <a:lnTo>
                      <a:pt x="2" y="0"/>
                    </a:lnTo>
                    <a:lnTo>
                      <a:pt x="1" y="0"/>
                    </a:lnTo>
                    <a:lnTo>
                      <a:pt x="0" y="0"/>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88" name="Freeform 324"/>
              <p:cNvSpPr>
                <a:spLocks/>
              </p:cNvSpPr>
              <p:nvPr/>
            </p:nvSpPr>
            <p:spPr bwMode="auto">
              <a:xfrm>
                <a:off x="4098" y="2316"/>
                <a:ext cx="8" cy="2"/>
              </a:xfrm>
              <a:custGeom>
                <a:avLst/>
                <a:gdLst>
                  <a:gd name="T0" fmla="*/ 6 w 8"/>
                  <a:gd name="T1" fmla="*/ 2 h 2"/>
                  <a:gd name="T2" fmla="*/ 6 w 8"/>
                  <a:gd name="T3" fmla="*/ 2 h 2"/>
                  <a:gd name="T4" fmla="*/ 7 w 8"/>
                  <a:gd name="T5" fmla="*/ 2 h 2"/>
                  <a:gd name="T6" fmla="*/ 7 w 8"/>
                  <a:gd name="T7" fmla="*/ 2 h 2"/>
                  <a:gd name="T8" fmla="*/ 7 w 8"/>
                  <a:gd name="T9" fmla="*/ 2 h 2"/>
                  <a:gd name="T10" fmla="*/ 7 w 8"/>
                  <a:gd name="T11" fmla="*/ 2 h 2"/>
                  <a:gd name="T12" fmla="*/ 7 w 8"/>
                  <a:gd name="T13" fmla="*/ 2 h 2"/>
                  <a:gd name="T14" fmla="*/ 8 w 8"/>
                  <a:gd name="T15" fmla="*/ 1 h 2"/>
                  <a:gd name="T16" fmla="*/ 8 w 8"/>
                  <a:gd name="T17" fmla="*/ 1 h 2"/>
                  <a:gd name="T18" fmla="*/ 8 w 8"/>
                  <a:gd name="T19" fmla="*/ 1 h 2"/>
                  <a:gd name="T20" fmla="*/ 7 w 8"/>
                  <a:gd name="T21" fmla="*/ 0 h 2"/>
                  <a:gd name="T22" fmla="*/ 7 w 8"/>
                  <a:gd name="T23" fmla="*/ 0 h 2"/>
                  <a:gd name="T24" fmla="*/ 7 w 8"/>
                  <a:gd name="T25" fmla="*/ 0 h 2"/>
                  <a:gd name="T26" fmla="*/ 7 w 8"/>
                  <a:gd name="T27" fmla="*/ 0 h 2"/>
                  <a:gd name="T28" fmla="*/ 7 w 8"/>
                  <a:gd name="T29" fmla="*/ 0 h 2"/>
                  <a:gd name="T30" fmla="*/ 6 w 8"/>
                  <a:gd name="T31" fmla="*/ 0 h 2"/>
                  <a:gd name="T32" fmla="*/ 6 w 8"/>
                  <a:gd name="T33" fmla="*/ 0 h 2"/>
                  <a:gd name="T34" fmla="*/ 2 w 8"/>
                  <a:gd name="T35" fmla="*/ 0 h 2"/>
                  <a:gd name="T36" fmla="*/ 1 w 8"/>
                  <a:gd name="T37" fmla="*/ 0 h 2"/>
                  <a:gd name="T38" fmla="*/ 1 w 8"/>
                  <a:gd name="T39" fmla="*/ 0 h 2"/>
                  <a:gd name="T40" fmla="*/ 1 w 8"/>
                  <a:gd name="T41" fmla="*/ 0 h 2"/>
                  <a:gd name="T42" fmla="*/ 1 w 8"/>
                  <a:gd name="T43" fmla="*/ 0 h 2"/>
                  <a:gd name="T44" fmla="*/ 1 w 8"/>
                  <a:gd name="T45" fmla="*/ 0 h 2"/>
                  <a:gd name="T46" fmla="*/ 0 w 8"/>
                  <a:gd name="T47" fmla="*/ 1 h 2"/>
                  <a:gd name="T48" fmla="*/ 0 w 8"/>
                  <a:gd name="T49" fmla="*/ 1 h 2"/>
                  <a:gd name="T50" fmla="*/ 0 w 8"/>
                  <a:gd name="T51" fmla="*/ 1 h 2"/>
                  <a:gd name="T52" fmla="*/ 0 w 8"/>
                  <a:gd name="T53" fmla="*/ 1 h 2"/>
                  <a:gd name="T54" fmla="*/ 1 w 8"/>
                  <a:gd name="T55" fmla="*/ 2 h 2"/>
                  <a:gd name="T56" fmla="*/ 1 w 8"/>
                  <a:gd name="T57" fmla="*/ 2 h 2"/>
                  <a:gd name="T58" fmla="*/ 1 w 8"/>
                  <a:gd name="T59" fmla="*/ 2 h 2"/>
                  <a:gd name="T60" fmla="*/ 1 w 8"/>
                  <a:gd name="T61" fmla="*/ 2 h 2"/>
                  <a:gd name="T62" fmla="*/ 1 w 8"/>
                  <a:gd name="T63" fmla="*/ 2 h 2"/>
                  <a:gd name="T64" fmla="*/ 2 w 8"/>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2"/>
                  <a:gd name="T101" fmla="*/ 8 w 8"/>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2">
                    <a:moveTo>
                      <a:pt x="2" y="2"/>
                    </a:moveTo>
                    <a:lnTo>
                      <a:pt x="6" y="2"/>
                    </a:lnTo>
                    <a:lnTo>
                      <a:pt x="7" y="2"/>
                    </a:lnTo>
                    <a:lnTo>
                      <a:pt x="8" y="1"/>
                    </a:lnTo>
                    <a:lnTo>
                      <a:pt x="7" y="0"/>
                    </a:lnTo>
                    <a:lnTo>
                      <a:pt x="6" y="0"/>
                    </a:lnTo>
                    <a:lnTo>
                      <a:pt x="2" y="0"/>
                    </a:lnTo>
                    <a:lnTo>
                      <a:pt x="1" y="0"/>
                    </a:lnTo>
                    <a:lnTo>
                      <a:pt x="0" y="1"/>
                    </a:lnTo>
                    <a:lnTo>
                      <a:pt x="1" y="2"/>
                    </a:lnTo>
                    <a:lnTo>
                      <a:pt x="2" y="2"/>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89" name="Freeform 325"/>
              <p:cNvSpPr>
                <a:spLocks/>
              </p:cNvSpPr>
              <p:nvPr/>
            </p:nvSpPr>
            <p:spPr bwMode="auto">
              <a:xfrm>
                <a:off x="4107" y="2304"/>
                <a:ext cx="7" cy="3"/>
              </a:xfrm>
              <a:custGeom>
                <a:avLst/>
                <a:gdLst>
                  <a:gd name="T0" fmla="*/ 6 w 7"/>
                  <a:gd name="T1" fmla="*/ 3 h 3"/>
                  <a:gd name="T2" fmla="*/ 6 w 7"/>
                  <a:gd name="T3" fmla="*/ 3 h 3"/>
                  <a:gd name="T4" fmla="*/ 6 w 7"/>
                  <a:gd name="T5" fmla="*/ 2 h 3"/>
                  <a:gd name="T6" fmla="*/ 6 w 7"/>
                  <a:gd name="T7" fmla="*/ 2 h 3"/>
                  <a:gd name="T8" fmla="*/ 7 w 7"/>
                  <a:gd name="T9" fmla="*/ 2 h 3"/>
                  <a:gd name="T10" fmla="*/ 7 w 7"/>
                  <a:gd name="T11" fmla="*/ 2 h 3"/>
                  <a:gd name="T12" fmla="*/ 7 w 7"/>
                  <a:gd name="T13" fmla="*/ 2 h 3"/>
                  <a:gd name="T14" fmla="*/ 7 w 7"/>
                  <a:gd name="T15" fmla="*/ 1 h 3"/>
                  <a:gd name="T16" fmla="*/ 7 w 7"/>
                  <a:gd name="T17" fmla="*/ 1 h 3"/>
                  <a:gd name="T18" fmla="*/ 7 w 7"/>
                  <a:gd name="T19" fmla="*/ 1 h 3"/>
                  <a:gd name="T20" fmla="*/ 7 w 7"/>
                  <a:gd name="T21" fmla="*/ 1 h 3"/>
                  <a:gd name="T22" fmla="*/ 7 w 7"/>
                  <a:gd name="T23" fmla="*/ 0 h 3"/>
                  <a:gd name="T24" fmla="*/ 7 w 7"/>
                  <a:gd name="T25" fmla="*/ 0 h 3"/>
                  <a:gd name="T26" fmla="*/ 6 w 7"/>
                  <a:gd name="T27" fmla="*/ 0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0 w 7"/>
                  <a:gd name="T41" fmla="*/ 0 h 3"/>
                  <a:gd name="T42" fmla="*/ 0 w 7"/>
                  <a:gd name="T43" fmla="*/ 0 h 3"/>
                  <a:gd name="T44" fmla="*/ 0 w 7"/>
                  <a:gd name="T45" fmla="*/ 0 h 3"/>
                  <a:gd name="T46" fmla="*/ 0 w 7"/>
                  <a:gd name="T47" fmla="*/ 1 h 3"/>
                  <a:gd name="T48" fmla="*/ 0 w 7"/>
                  <a:gd name="T49" fmla="*/ 1 h 3"/>
                  <a:gd name="T50" fmla="*/ 0 w 7"/>
                  <a:gd name="T51" fmla="*/ 1 h 3"/>
                  <a:gd name="T52" fmla="*/ 0 w 7"/>
                  <a:gd name="T53" fmla="*/ 2 h 3"/>
                  <a:gd name="T54" fmla="*/ 0 w 7"/>
                  <a:gd name="T55" fmla="*/ 2 h 3"/>
                  <a:gd name="T56" fmla="*/ 0 w 7"/>
                  <a:gd name="T57" fmla="*/ 2 h 3"/>
                  <a:gd name="T58" fmla="*/ 0 w 7"/>
                  <a:gd name="T59" fmla="*/ 2 h 3"/>
                  <a:gd name="T60" fmla="*/ 1 w 7"/>
                  <a:gd name="T61" fmla="*/ 2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6" y="3"/>
                    </a:lnTo>
                    <a:lnTo>
                      <a:pt x="6" y="2"/>
                    </a:lnTo>
                    <a:lnTo>
                      <a:pt x="7" y="2"/>
                    </a:lnTo>
                    <a:lnTo>
                      <a:pt x="7" y="1"/>
                    </a:lnTo>
                    <a:lnTo>
                      <a:pt x="7" y="0"/>
                    </a:lnTo>
                    <a:lnTo>
                      <a:pt x="6" y="0"/>
                    </a:lnTo>
                    <a:lnTo>
                      <a:pt x="1" y="0"/>
                    </a:lnTo>
                    <a:lnTo>
                      <a:pt x="0" y="0"/>
                    </a:lnTo>
                    <a:lnTo>
                      <a:pt x="0" y="1"/>
                    </a:lnTo>
                    <a:lnTo>
                      <a:pt x="0" y="2"/>
                    </a:lnTo>
                    <a:lnTo>
                      <a:pt x="1" y="2"/>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90" name="Freeform 326"/>
              <p:cNvSpPr>
                <a:spLocks/>
              </p:cNvSpPr>
              <p:nvPr/>
            </p:nvSpPr>
            <p:spPr bwMode="auto">
              <a:xfrm>
                <a:off x="4108" y="2310"/>
                <a:ext cx="7" cy="3"/>
              </a:xfrm>
              <a:custGeom>
                <a:avLst/>
                <a:gdLst>
                  <a:gd name="T0" fmla="*/ 5 w 7"/>
                  <a:gd name="T1" fmla="*/ 3 h 3"/>
                  <a:gd name="T2" fmla="*/ 6 w 7"/>
                  <a:gd name="T3" fmla="*/ 3 h 3"/>
                  <a:gd name="T4" fmla="*/ 6 w 7"/>
                  <a:gd name="T5" fmla="*/ 2 h 3"/>
                  <a:gd name="T6" fmla="*/ 6 w 7"/>
                  <a:gd name="T7" fmla="*/ 2 h 3"/>
                  <a:gd name="T8" fmla="*/ 6 w 7"/>
                  <a:gd name="T9" fmla="*/ 2 h 3"/>
                  <a:gd name="T10" fmla="*/ 7 w 7"/>
                  <a:gd name="T11" fmla="*/ 2 h 3"/>
                  <a:gd name="T12" fmla="*/ 7 w 7"/>
                  <a:gd name="T13" fmla="*/ 2 h 3"/>
                  <a:gd name="T14" fmla="*/ 7 w 7"/>
                  <a:gd name="T15" fmla="*/ 1 h 3"/>
                  <a:gd name="T16" fmla="*/ 7 w 7"/>
                  <a:gd name="T17" fmla="*/ 1 h 3"/>
                  <a:gd name="T18" fmla="*/ 7 w 7"/>
                  <a:gd name="T19" fmla="*/ 1 h 3"/>
                  <a:gd name="T20" fmla="*/ 7 w 7"/>
                  <a:gd name="T21" fmla="*/ 1 h 3"/>
                  <a:gd name="T22" fmla="*/ 7 w 7"/>
                  <a:gd name="T23" fmla="*/ 0 h 3"/>
                  <a:gd name="T24" fmla="*/ 6 w 7"/>
                  <a:gd name="T25" fmla="*/ 0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1 w 7"/>
                  <a:gd name="T39" fmla="*/ 0 h 3"/>
                  <a:gd name="T40" fmla="*/ 0 w 7"/>
                  <a:gd name="T41" fmla="*/ 0 h 3"/>
                  <a:gd name="T42" fmla="*/ 0 w 7"/>
                  <a:gd name="T43" fmla="*/ 0 h 3"/>
                  <a:gd name="T44" fmla="*/ 0 w 7"/>
                  <a:gd name="T45" fmla="*/ 0 h 3"/>
                  <a:gd name="T46" fmla="*/ 0 w 7"/>
                  <a:gd name="T47" fmla="*/ 1 h 3"/>
                  <a:gd name="T48" fmla="*/ 0 w 7"/>
                  <a:gd name="T49" fmla="*/ 1 h 3"/>
                  <a:gd name="T50" fmla="*/ 0 w 7"/>
                  <a:gd name="T51" fmla="*/ 1 h 3"/>
                  <a:gd name="T52" fmla="*/ 0 w 7"/>
                  <a:gd name="T53" fmla="*/ 2 h 3"/>
                  <a:gd name="T54" fmla="*/ 0 w 7"/>
                  <a:gd name="T55" fmla="*/ 2 h 3"/>
                  <a:gd name="T56" fmla="*/ 0 w 7"/>
                  <a:gd name="T57" fmla="*/ 2 h 3"/>
                  <a:gd name="T58" fmla="*/ 0 w 7"/>
                  <a:gd name="T59" fmla="*/ 2 h 3"/>
                  <a:gd name="T60" fmla="*/ 1 w 7"/>
                  <a:gd name="T61" fmla="*/ 2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6" y="2"/>
                    </a:lnTo>
                    <a:lnTo>
                      <a:pt x="7" y="2"/>
                    </a:lnTo>
                    <a:lnTo>
                      <a:pt x="7" y="1"/>
                    </a:lnTo>
                    <a:lnTo>
                      <a:pt x="7" y="0"/>
                    </a:lnTo>
                    <a:lnTo>
                      <a:pt x="6" y="0"/>
                    </a:lnTo>
                    <a:lnTo>
                      <a:pt x="5" y="0"/>
                    </a:lnTo>
                    <a:lnTo>
                      <a:pt x="1" y="0"/>
                    </a:lnTo>
                    <a:lnTo>
                      <a:pt x="0" y="0"/>
                    </a:lnTo>
                    <a:lnTo>
                      <a:pt x="0" y="1"/>
                    </a:lnTo>
                    <a:lnTo>
                      <a:pt x="0" y="2"/>
                    </a:lnTo>
                    <a:lnTo>
                      <a:pt x="1" y="2"/>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91" name="Freeform 327"/>
              <p:cNvSpPr>
                <a:spLocks/>
              </p:cNvSpPr>
              <p:nvPr/>
            </p:nvSpPr>
            <p:spPr bwMode="auto">
              <a:xfrm>
                <a:off x="4109" y="2315"/>
                <a:ext cx="7" cy="3"/>
              </a:xfrm>
              <a:custGeom>
                <a:avLst/>
                <a:gdLst>
                  <a:gd name="T0" fmla="*/ 6 w 7"/>
                  <a:gd name="T1" fmla="*/ 3 h 3"/>
                  <a:gd name="T2" fmla="*/ 6 w 7"/>
                  <a:gd name="T3" fmla="*/ 3 h 3"/>
                  <a:gd name="T4" fmla="*/ 6 w 7"/>
                  <a:gd name="T5" fmla="*/ 3 h 3"/>
                  <a:gd name="T6" fmla="*/ 6 w 7"/>
                  <a:gd name="T7" fmla="*/ 3 h 3"/>
                  <a:gd name="T8" fmla="*/ 7 w 7"/>
                  <a:gd name="T9" fmla="*/ 3 h 3"/>
                  <a:gd name="T10" fmla="*/ 7 w 7"/>
                  <a:gd name="T11" fmla="*/ 3 h 3"/>
                  <a:gd name="T12" fmla="*/ 7 w 7"/>
                  <a:gd name="T13" fmla="*/ 3 h 3"/>
                  <a:gd name="T14" fmla="*/ 7 w 7"/>
                  <a:gd name="T15" fmla="*/ 2 h 3"/>
                  <a:gd name="T16" fmla="*/ 7 w 7"/>
                  <a:gd name="T17" fmla="*/ 2 h 3"/>
                  <a:gd name="T18" fmla="*/ 7 w 7"/>
                  <a:gd name="T19" fmla="*/ 2 h 3"/>
                  <a:gd name="T20" fmla="*/ 7 w 7"/>
                  <a:gd name="T21" fmla="*/ 1 h 3"/>
                  <a:gd name="T22" fmla="*/ 7 w 7"/>
                  <a:gd name="T23" fmla="*/ 1 h 3"/>
                  <a:gd name="T24" fmla="*/ 7 w 7"/>
                  <a:gd name="T25" fmla="*/ 1 h 3"/>
                  <a:gd name="T26" fmla="*/ 6 w 7"/>
                  <a:gd name="T27" fmla="*/ 1 h 3"/>
                  <a:gd name="T28" fmla="*/ 6 w 7"/>
                  <a:gd name="T29" fmla="*/ 1 h 3"/>
                  <a:gd name="T30" fmla="*/ 6 w 7"/>
                  <a:gd name="T31" fmla="*/ 0 h 3"/>
                  <a:gd name="T32" fmla="*/ 6 w 7"/>
                  <a:gd name="T33" fmla="*/ 0 h 3"/>
                  <a:gd name="T34" fmla="*/ 1 w 7"/>
                  <a:gd name="T35" fmla="*/ 0 h 3"/>
                  <a:gd name="T36" fmla="*/ 1 w 7"/>
                  <a:gd name="T37" fmla="*/ 1 h 3"/>
                  <a:gd name="T38" fmla="*/ 1 w 7"/>
                  <a:gd name="T39" fmla="*/ 1 h 3"/>
                  <a:gd name="T40" fmla="*/ 0 w 7"/>
                  <a:gd name="T41" fmla="*/ 1 h 3"/>
                  <a:gd name="T42" fmla="*/ 0 w 7"/>
                  <a:gd name="T43" fmla="*/ 1 h 3"/>
                  <a:gd name="T44" fmla="*/ 0 w 7"/>
                  <a:gd name="T45" fmla="*/ 1 h 3"/>
                  <a:gd name="T46" fmla="*/ 0 w 7"/>
                  <a:gd name="T47" fmla="*/ 2 h 3"/>
                  <a:gd name="T48" fmla="*/ 0 w 7"/>
                  <a:gd name="T49" fmla="*/ 2 h 3"/>
                  <a:gd name="T50" fmla="*/ 0 w 7"/>
                  <a:gd name="T51" fmla="*/ 2 h 3"/>
                  <a:gd name="T52" fmla="*/ 0 w 7"/>
                  <a:gd name="T53" fmla="*/ 2 h 3"/>
                  <a:gd name="T54" fmla="*/ 0 w 7"/>
                  <a:gd name="T55" fmla="*/ 3 h 3"/>
                  <a:gd name="T56" fmla="*/ 0 w 7"/>
                  <a:gd name="T57" fmla="*/ 3 h 3"/>
                  <a:gd name="T58" fmla="*/ 0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6" y="3"/>
                    </a:lnTo>
                    <a:lnTo>
                      <a:pt x="7" y="3"/>
                    </a:lnTo>
                    <a:lnTo>
                      <a:pt x="7" y="2"/>
                    </a:lnTo>
                    <a:lnTo>
                      <a:pt x="7" y="1"/>
                    </a:lnTo>
                    <a:lnTo>
                      <a:pt x="6" y="1"/>
                    </a:lnTo>
                    <a:lnTo>
                      <a:pt x="6" y="0"/>
                    </a:lnTo>
                    <a:lnTo>
                      <a:pt x="1" y="0"/>
                    </a:lnTo>
                    <a:lnTo>
                      <a:pt x="1" y="1"/>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92" name="Freeform 328"/>
              <p:cNvSpPr>
                <a:spLocks/>
              </p:cNvSpPr>
              <p:nvPr/>
            </p:nvSpPr>
            <p:spPr bwMode="auto">
              <a:xfrm>
                <a:off x="3954" y="2287"/>
                <a:ext cx="141" cy="3"/>
              </a:xfrm>
              <a:custGeom>
                <a:avLst/>
                <a:gdLst>
                  <a:gd name="T0" fmla="*/ 139 w 141"/>
                  <a:gd name="T1" fmla="*/ 3 h 3"/>
                  <a:gd name="T2" fmla="*/ 139 w 141"/>
                  <a:gd name="T3" fmla="*/ 3 h 3"/>
                  <a:gd name="T4" fmla="*/ 140 w 141"/>
                  <a:gd name="T5" fmla="*/ 3 h 3"/>
                  <a:gd name="T6" fmla="*/ 140 w 141"/>
                  <a:gd name="T7" fmla="*/ 3 h 3"/>
                  <a:gd name="T8" fmla="*/ 140 w 141"/>
                  <a:gd name="T9" fmla="*/ 3 h 3"/>
                  <a:gd name="T10" fmla="*/ 140 w 141"/>
                  <a:gd name="T11" fmla="*/ 3 h 3"/>
                  <a:gd name="T12" fmla="*/ 140 w 141"/>
                  <a:gd name="T13" fmla="*/ 2 h 3"/>
                  <a:gd name="T14" fmla="*/ 140 w 141"/>
                  <a:gd name="T15" fmla="*/ 2 h 3"/>
                  <a:gd name="T16" fmla="*/ 141 w 141"/>
                  <a:gd name="T17" fmla="*/ 2 h 3"/>
                  <a:gd name="T18" fmla="*/ 140 w 141"/>
                  <a:gd name="T19" fmla="*/ 1 h 3"/>
                  <a:gd name="T20" fmla="*/ 140 w 141"/>
                  <a:gd name="T21" fmla="*/ 1 h 3"/>
                  <a:gd name="T22" fmla="*/ 140 w 141"/>
                  <a:gd name="T23" fmla="*/ 1 h 3"/>
                  <a:gd name="T24" fmla="*/ 140 w 141"/>
                  <a:gd name="T25" fmla="*/ 1 h 3"/>
                  <a:gd name="T26" fmla="*/ 140 w 141"/>
                  <a:gd name="T27" fmla="*/ 0 h 3"/>
                  <a:gd name="T28" fmla="*/ 140 w 141"/>
                  <a:gd name="T29" fmla="*/ 0 h 3"/>
                  <a:gd name="T30" fmla="*/ 139 w 141"/>
                  <a:gd name="T31" fmla="*/ 0 h 3"/>
                  <a:gd name="T32" fmla="*/ 139 w 141"/>
                  <a:gd name="T33" fmla="*/ 0 h 3"/>
                  <a:gd name="T34" fmla="*/ 2 w 141"/>
                  <a:gd name="T35" fmla="*/ 0 h 3"/>
                  <a:gd name="T36" fmla="*/ 1 w 141"/>
                  <a:gd name="T37" fmla="*/ 0 h 3"/>
                  <a:gd name="T38" fmla="*/ 1 w 141"/>
                  <a:gd name="T39" fmla="*/ 0 h 3"/>
                  <a:gd name="T40" fmla="*/ 1 w 141"/>
                  <a:gd name="T41" fmla="*/ 1 h 3"/>
                  <a:gd name="T42" fmla="*/ 1 w 141"/>
                  <a:gd name="T43" fmla="*/ 1 h 3"/>
                  <a:gd name="T44" fmla="*/ 0 w 141"/>
                  <a:gd name="T45" fmla="*/ 1 h 3"/>
                  <a:gd name="T46" fmla="*/ 0 w 141"/>
                  <a:gd name="T47" fmla="*/ 1 h 3"/>
                  <a:gd name="T48" fmla="*/ 0 w 141"/>
                  <a:gd name="T49" fmla="*/ 2 h 3"/>
                  <a:gd name="T50" fmla="*/ 0 w 141"/>
                  <a:gd name="T51" fmla="*/ 2 h 3"/>
                  <a:gd name="T52" fmla="*/ 0 w 141"/>
                  <a:gd name="T53" fmla="*/ 2 h 3"/>
                  <a:gd name="T54" fmla="*/ 0 w 141"/>
                  <a:gd name="T55" fmla="*/ 2 h 3"/>
                  <a:gd name="T56" fmla="*/ 1 w 141"/>
                  <a:gd name="T57" fmla="*/ 3 h 3"/>
                  <a:gd name="T58" fmla="*/ 1 w 141"/>
                  <a:gd name="T59" fmla="*/ 3 h 3"/>
                  <a:gd name="T60" fmla="*/ 1 w 141"/>
                  <a:gd name="T61" fmla="*/ 3 h 3"/>
                  <a:gd name="T62" fmla="*/ 1 w 141"/>
                  <a:gd name="T63" fmla="*/ 3 h 3"/>
                  <a:gd name="T64" fmla="*/ 2 w 141"/>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1"/>
                  <a:gd name="T100" fmla="*/ 0 h 3"/>
                  <a:gd name="T101" fmla="*/ 141 w 141"/>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1" h="3">
                    <a:moveTo>
                      <a:pt x="2" y="3"/>
                    </a:moveTo>
                    <a:lnTo>
                      <a:pt x="139" y="3"/>
                    </a:lnTo>
                    <a:lnTo>
                      <a:pt x="140" y="3"/>
                    </a:lnTo>
                    <a:lnTo>
                      <a:pt x="140" y="2"/>
                    </a:lnTo>
                    <a:lnTo>
                      <a:pt x="141" y="2"/>
                    </a:lnTo>
                    <a:lnTo>
                      <a:pt x="140" y="1"/>
                    </a:lnTo>
                    <a:lnTo>
                      <a:pt x="140" y="0"/>
                    </a:lnTo>
                    <a:lnTo>
                      <a:pt x="139" y="0"/>
                    </a:lnTo>
                    <a:lnTo>
                      <a:pt x="2" y="0"/>
                    </a:lnTo>
                    <a:lnTo>
                      <a:pt x="1" y="0"/>
                    </a:lnTo>
                    <a:lnTo>
                      <a:pt x="1" y="1"/>
                    </a:lnTo>
                    <a:lnTo>
                      <a:pt x="0" y="1"/>
                    </a:lnTo>
                    <a:lnTo>
                      <a:pt x="0" y="2"/>
                    </a:lnTo>
                    <a:lnTo>
                      <a:pt x="0" y="3"/>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93" name="Freeform 329"/>
              <p:cNvSpPr>
                <a:spLocks/>
              </p:cNvSpPr>
              <p:nvPr/>
            </p:nvSpPr>
            <p:spPr bwMode="auto">
              <a:xfrm>
                <a:off x="3928" y="2325"/>
                <a:ext cx="191" cy="2"/>
              </a:xfrm>
              <a:custGeom>
                <a:avLst/>
                <a:gdLst>
                  <a:gd name="T0" fmla="*/ 190 w 191"/>
                  <a:gd name="T1" fmla="*/ 2 h 2"/>
                  <a:gd name="T2" fmla="*/ 190 w 191"/>
                  <a:gd name="T3" fmla="*/ 2 h 2"/>
                  <a:gd name="T4" fmla="*/ 190 w 191"/>
                  <a:gd name="T5" fmla="*/ 2 h 2"/>
                  <a:gd name="T6" fmla="*/ 190 w 191"/>
                  <a:gd name="T7" fmla="*/ 2 h 2"/>
                  <a:gd name="T8" fmla="*/ 191 w 191"/>
                  <a:gd name="T9" fmla="*/ 2 h 2"/>
                  <a:gd name="T10" fmla="*/ 191 w 191"/>
                  <a:gd name="T11" fmla="*/ 2 h 2"/>
                  <a:gd name="T12" fmla="*/ 191 w 191"/>
                  <a:gd name="T13" fmla="*/ 2 h 2"/>
                  <a:gd name="T14" fmla="*/ 191 w 191"/>
                  <a:gd name="T15" fmla="*/ 1 h 2"/>
                  <a:gd name="T16" fmla="*/ 191 w 191"/>
                  <a:gd name="T17" fmla="*/ 1 h 2"/>
                  <a:gd name="T18" fmla="*/ 191 w 191"/>
                  <a:gd name="T19" fmla="*/ 1 h 2"/>
                  <a:gd name="T20" fmla="*/ 191 w 191"/>
                  <a:gd name="T21" fmla="*/ 1 h 2"/>
                  <a:gd name="T22" fmla="*/ 191 w 191"/>
                  <a:gd name="T23" fmla="*/ 0 h 2"/>
                  <a:gd name="T24" fmla="*/ 190 w 191"/>
                  <a:gd name="T25" fmla="*/ 0 h 2"/>
                  <a:gd name="T26" fmla="*/ 190 w 191"/>
                  <a:gd name="T27" fmla="*/ 0 h 2"/>
                  <a:gd name="T28" fmla="*/ 190 w 191"/>
                  <a:gd name="T29" fmla="*/ 0 h 2"/>
                  <a:gd name="T30" fmla="*/ 190 w 191"/>
                  <a:gd name="T31" fmla="*/ 0 h 2"/>
                  <a:gd name="T32" fmla="*/ 189 w 191"/>
                  <a:gd name="T33" fmla="*/ 0 h 2"/>
                  <a:gd name="T34" fmla="*/ 2 w 191"/>
                  <a:gd name="T35" fmla="*/ 0 h 2"/>
                  <a:gd name="T36" fmla="*/ 1 w 191"/>
                  <a:gd name="T37" fmla="*/ 0 h 2"/>
                  <a:gd name="T38" fmla="*/ 1 w 191"/>
                  <a:gd name="T39" fmla="*/ 0 h 2"/>
                  <a:gd name="T40" fmla="*/ 1 w 191"/>
                  <a:gd name="T41" fmla="*/ 0 h 2"/>
                  <a:gd name="T42" fmla="*/ 1 w 191"/>
                  <a:gd name="T43" fmla="*/ 0 h 2"/>
                  <a:gd name="T44" fmla="*/ 0 w 191"/>
                  <a:gd name="T45" fmla="*/ 0 h 2"/>
                  <a:gd name="T46" fmla="*/ 0 w 191"/>
                  <a:gd name="T47" fmla="*/ 1 h 2"/>
                  <a:gd name="T48" fmla="*/ 0 w 191"/>
                  <a:gd name="T49" fmla="*/ 1 h 2"/>
                  <a:gd name="T50" fmla="*/ 0 w 191"/>
                  <a:gd name="T51" fmla="*/ 1 h 2"/>
                  <a:gd name="T52" fmla="*/ 0 w 191"/>
                  <a:gd name="T53" fmla="*/ 1 h 2"/>
                  <a:gd name="T54" fmla="*/ 0 w 191"/>
                  <a:gd name="T55" fmla="*/ 2 h 2"/>
                  <a:gd name="T56" fmla="*/ 0 w 191"/>
                  <a:gd name="T57" fmla="*/ 2 h 2"/>
                  <a:gd name="T58" fmla="*/ 1 w 191"/>
                  <a:gd name="T59" fmla="*/ 2 h 2"/>
                  <a:gd name="T60" fmla="*/ 1 w 191"/>
                  <a:gd name="T61" fmla="*/ 2 h 2"/>
                  <a:gd name="T62" fmla="*/ 1 w 191"/>
                  <a:gd name="T63" fmla="*/ 2 h 2"/>
                  <a:gd name="T64" fmla="*/ 1 w 191"/>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1"/>
                  <a:gd name="T100" fmla="*/ 0 h 2"/>
                  <a:gd name="T101" fmla="*/ 191 w 191"/>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1" h="2">
                    <a:moveTo>
                      <a:pt x="2" y="2"/>
                    </a:moveTo>
                    <a:lnTo>
                      <a:pt x="190" y="2"/>
                    </a:lnTo>
                    <a:lnTo>
                      <a:pt x="191" y="2"/>
                    </a:lnTo>
                    <a:lnTo>
                      <a:pt x="191" y="1"/>
                    </a:lnTo>
                    <a:lnTo>
                      <a:pt x="191" y="0"/>
                    </a:lnTo>
                    <a:lnTo>
                      <a:pt x="190" y="0"/>
                    </a:lnTo>
                    <a:lnTo>
                      <a:pt x="189" y="0"/>
                    </a:lnTo>
                    <a:lnTo>
                      <a:pt x="2" y="0"/>
                    </a:lnTo>
                    <a:lnTo>
                      <a:pt x="1" y="0"/>
                    </a:lnTo>
                    <a:lnTo>
                      <a:pt x="0" y="0"/>
                    </a:lnTo>
                    <a:lnTo>
                      <a:pt x="0" y="1"/>
                    </a:lnTo>
                    <a:lnTo>
                      <a:pt x="0" y="2"/>
                    </a:lnTo>
                    <a:lnTo>
                      <a:pt x="1" y="2"/>
                    </a:lnTo>
                    <a:lnTo>
                      <a:pt x="2" y="2"/>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94" name="Freeform 330"/>
              <p:cNvSpPr>
                <a:spLocks/>
              </p:cNvSpPr>
              <p:nvPr/>
            </p:nvSpPr>
            <p:spPr bwMode="auto">
              <a:xfrm>
                <a:off x="4010" y="2343"/>
                <a:ext cx="31" cy="14"/>
              </a:xfrm>
              <a:custGeom>
                <a:avLst/>
                <a:gdLst>
                  <a:gd name="T0" fmla="*/ 14 w 31"/>
                  <a:gd name="T1" fmla="*/ 0 h 14"/>
                  <a:gd name="T2" fmla="*/ 11 w 31"/>
                  <a:gd name="T3" fmla="*/ 0 h 14"/>
                  <a:gd name="T4" fmla="*/ 9 w 31"/>
                  <a:gd name="T5" fmla="*/ 1 h 14"/>
                  <a:gd name="T6" fmla="*/ 7 w 31"/>
                  <a:gd name="T7" fmla="*/ 1 h 14"/>
                  <a:gd name="T8" fmla="*/ 5 w 31"/>
                  <a:gd name="T9" fmla="*/ 2 h 14"/>
                  <a:gd name="T10" fmla="*/ 4 w 31"/>
                  <a:gd name="T11" fmla="*/ 2 h 14"/>
                  <a:gd name="T12" fmla="*/ 2 w 31"/>
                  <a:gd name="T13" fmla="*/ 3 h 14"/>
                  <a:gd name="T14" fmla="*/ 1 w 31"/>
                  <a:gd name="T15" fmla="*/ 4 h 14"/>
                  <a:gd name="T16" fmla="*/ 0 w 31"/>
                  <a:gd name="T17" fmla="*/ 5 h 14"/>
                  <a:gd name="T18" fmla="*/ 0 w 31"/>
                  <a:gd name="T19" fmla="*/ 6 h 14"/>
                  <a:gd name="T20" fmla="*/ 0 w 31"/>
                  <a:gd name="T21" fmla="*/ 7 h 14"/>
                  <a:gd name="T22" fmla="*/ 0 w 31"/>
                  <a:gd name="T23" fmla="*/ 8 h 14"/>
                  <a:gd name="T24" fmla="*/ 0 w 31"/>
                  <a:gd name="T25" fmla="*/ 9 h 14"/>
                  <a:gd name="T26" fmla="*/ 1 w 31"/>
                  <a:gd name="T27" fmla="*/ 10 h 14"/>
                  <a:gd name="T28" fmla="*/ 2 w 31"/>
                  <a:gd name="T29" fmla="*/ 11 h 14"/>
                  <a:gd name="T30" fmla="*/ 4 w 31"/>
                  <a:gd name="T31" fmla="*/ 11 h 14"/>
                  <a:gd name="T32" fmla="*/ 5 w 31"/>
                  <a:gd name="T33" fmla="*/ 12 h 14"/>
                  <a:gd name="T34" fmla="*/ 7 w 31"/>
                  <a:gd name="T35" fmla="*/ 13 h 14"/>
                  <a:gd name="T36" fmla="*/ 9 w 31"/>
                  <a:gd name="T37" fmla="*/ 13 h 14"/>
                  <a:gd name="T38" fmla="*/ 11 w 31"/>
                  <a:gd name="T39" fmla="*/ 13 h 14"/>
                  <a:gd name="T40" fmla="*/ 14 w 31"/>
                  <a:gd name="T41" fmla="*/ 14 h 14"/>
                  <a:gd name="T42" fmla="*/ 16 w 31"/>
                  <a:gd name="T43" fmla="*/ 14 h 14"/>
                  <a:gd name="T44" fmla="*/ 19 w 31"/>
                  <a:gd name="T45" fmla="*/ 13 h 14"/>
                  <a:gd name="T46" fmla="*/ 21 w 31"/>
                  <a:gd name="T47" fmla="*/ 13 h 14"/>
                  <a:gd name="T48" fmla="*/ 23 w 31"/>
                  <a:gd name="T49" fmla="*/ 13 h 14"/>
                  <a:gd name="T50" fmla="*/ 25 w 31"/>
                  <a:gd name="T51" fmla="*/ 12 h 14"/>
                  <a:gd name="T52" fmla="*/ 26 w 31"/>
                  <a:gd name="T53" fmla="*/ 12 h 14"/>
                  <a:gd name="T54" fmla="*/ 28 w 31"/>
                  <a:gd name="T55" fmla="*/ 11 h 14"/>
                  <a:gd name="T56" fmla="*/ 29 w 31"/>
                  <a:gd name="T57" fmla="*/ 10 h 14"/>
                  <a:gd name="T58" fmla="*/ 30 w 31"/>
                  <a:gd name="T59" fmla="*/ 9 h 14"/>
                  <a:gd name="T60" fmla="*/ 31 w 31"/>
                  <a:gd name="T61" fmla="*/ 8 h 14"/>
                  <a:gd name="T62" fmla="*/ 31 w 31"/>
                  <a:gd name="T63" fmla="*/ 7 h 14"/>
                  <a:gd name="T64" fmla="*/ 31 w 31"/>
                  <a:gd name="T65" fmla="*/ 6 h 14"/>
                  <a:gd name="T66" fmla="*/ 31 w 31"/>
                  <a:gd name="T67" fmla="*/ 5 h 14"/>
                  <a:gd name="T68" fmla="*/ 30 w 31"/>
                  <a:gd name="T69" fmla="*/ 4 h 14"/>
                  <a:gd name="T70" fmla="*/ 29 w 31"/>
                  <a:gd name="T71" fmla="*/ 3 h 14"/>
                  <a:gd name="T72" fmla="*/ 27 w 31"/>
                  <a:gd name="T73" fmla="*/ 3 h 14"/>
                  <a:gd name="T74" fmla="*/ 26 w 31"/>
                  <a:gd name="T75" fmla="*/ 2 h 14"/>
                  <a:gd name="T76" fmla="*/ 24 w 31"/>
                  <a:gd name="T77" fmla="*/ 1 h 14"/>
                  <a:gd name="T78" fmla="*/ 22 w 31"/>
                  <a:gd name="T79" fmla="*/ 1 h 14"/>
                  <a:gd name="T80" fmla="*/ 20 w 31"/>
                  <a:gd name="T81" fmla="*/ 0 h 14"/>
                  <a:gd name="T82" fmla="*/ 18 w 31"/>
                  <a:gd name="T83" fmla="*/ 0 h 14"/>
                  <a:gd name="T84" fmla="*/ 15 w 31"/>
                  <a:gd name="T85" fmla="*/ 0 h 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14"/>
                  <a:gd name="T131" fmla="*/ 31 w 31"/>
                  <a:gd name="T132" fmla="*/ 14 h 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14">
                    <a:moveTo>
                      <a:pt x="15" y="0"/>
                    </a:moveTo>
                    <a:lnTo>
                      <a:pt x="15" y="0"/>
                    </a:lnTo>
                    <a:lnTo>
                      <a:pt x="14" y="0"/>
                    </a:lnTo>
                    <a:lnTo>
                      <a:pt x="13" y="0"/>
                    </a:lnTo>
                    <a:lnTo>
                      <a:pt x="12" y="0"/>
                    </a:lnTo>
                    <a:lnTo>
                      <a:pt x="11" y="0"/>
                    </a:lnTo>
                    <a:lnTo>
                      <a:pt x="10" y="1"/>
                    </a:lnTo>
                    <a:lnTo>
                      <a:pt x="9" y="1"/>
                    </a:lnTo>
                    <a:lnTo>
                      <a:pt x="8" y="1"/>
                    </a:lnTo>
                    <a:lnTo>
                      <a:pt x="7" y="1"/>
                    </a:lnTo>
                    <a:lnTo>
                      <a:pt x="6" y="2"/>
                    </a:lnTo>
                    <a:lnTo>
                      <a:pt x="5" y="2"/>
                    </a:lnTo>
                    <a:lnTo>
                      <a:pt x="4" y="2"/>
                    </a:lnTo>
                    <a:lnTo>
                      <a:pt x="3" y="3"/>
                    </a:lnTo>
                    <a:lnTo>
                      <a:pt x="2" y="3"/>
                    </a:lnTo>
                    <a:lnTo>
                      <a:pt x="2" y="4"/>
                    </a:lnTo>
                    <a:lnTo>
                      <a:pt x="1" y="4"/>
                    </a:lnTo>
                    <a:lnTo>
                      <a:pt x="1" y="5"/>
                    </a:lnTo>
                    <a:lnTo>
                      <a:pt x="0" y="5"/>
                    </a:lnTo>
                    <a:lnTo>
                      <a:pt x="0" y="6"/>
                    </a:lnTo>
                    <a:lnTo>
                      <a:pt x="0" y="7"/>
                    </a:lnTo>
                    <a:lnTo>
                      <a:pt x="0" y="8"/>
                    </a:lnTo>
                    <a:lnTo>
                      <a:pt x="0" y="9"/>
                    </a:lnTo>
                    <a:lnTo>
                      <a:pt x="1" y="9"/>
                    </a:lnTo>
                    <a:lnTo>
                      <a:pt x="1" y="10"/>
                    </a:lnTo>
                    <a:lnTo>
                      <a:pt x="2" y="10"/>
                    </a:lnTo>
                    <a:lnTo>
                      <a:pt x="2" y="11"/>
                    </a:lnTo>
                    <a:lnTo>
                      <a:pt x="3" y="11"/>
                    </a:lnTo>
                    <a:lnTo>
                      <a:pt x="4" y="11"/>
                    </a:lnTo>
                    <a:lnTo>
                      <a:pt x="4" y="12"/>
                    </a:lnTo>
                    <a:lnTo>
                      <a:pt x="5" y="12"/>
                    </a:lnTo>
                    <a:lnTo>
                      <a:pt x="6" y="12"/>
                    </a:lnTo>
                    <a:lnTo>
                      <a:pt x="7" y="12"/>
                    </a:lnTo>
                    <a:lnTo>
                      <a:pt x="7" y="13"/>
                    </a:lnTo>
                    <a:lnTo>
                      <a:pt x="8" y="13"/>
                    </a:lnTo>
                    <a:lnTo>
                      <a:pt x="9" y="13"/>
                    </a:lnTo>
                    <a:lnTo>
                      <a:pt x="10" y="13"/>
                    </a:lnTo>
                    <a:lnTo>
                      <a:pt x="11" y="13"/>
                    </a:lnTo>
                    <a:lnTo>
                      <a:pt x="12" y="13"/>
                    </a:lnTo>
                    <a:lnTo>
                      <a:pt x="13" y="13"/>
                    </a:lnTo>
                    <a:lnTo>
                      <a:pt x="14" y="14"/>
                    </a:lnTo>
                    <a:lnTo>
                      <a:pt x="15" y="14"/>
                    </a:lnTo>
                    <a:lnTo>
                      <a:pt x="16" y="14"/>
                    </a:lnTo>
                    <a:lnTo>
                      <a:pt x="17" y="14"/>
                    </a:lnTo>
                    <a:lnTo>
                      <a:pt x="18" y="13"/>
                    </a:lnTo>
                    <a:lnTo>
                      <a:pt x="19" y="13"/>
                    </a:lnTo>
                    <a:lnTo>
                      <a:pt x="20" y="13"/>
                    </a:lnTo>
                    <a:lnTo>
                      <a:pt x="21" y="13"/>
                    </a:lnTo>
                    <a:lnTo>
                      <a:pt x="22" y="13"/>
                    </a:lnTo>
                    <a:lnTo>
                      <a:pt x="23" y="13"/>
                    </a:lnTo>
                    <a:lnTo>
                      <a:pt x="24" y="12"/>
                    </a:lnTo>
                    <a:lnTo>
                      <a:pt x="25" y="12"/>
                    </a:lnTo>
                    <a:lnTo>
                      <a:pt x="26" y="12"/>
                    </a:lnTo>
                    <a:lnTo>
                      <a:pt x="27" y="11"/>
                    </a:lnTo>
                    <a:lnTo>
                      <a:pt x="28" y="11"/>
                    </a:lnTo>
                    <a:lnTo>
                      <a:pt x="29" y="10"/>
                    </a:lnTo>
                    <a:lnTo>
                      <a:pt x="30" y="9"/>
                    </a:lnTo>
                    <a:lnTo>
                      <a:pt x="31" y="9"/>
                    </a:lnTo>
                    <a:lnTo>
                      <a:pt x="31" y="8"/>
                    </a:lnTo>
                    <a:lnTo>
                      <a:pt x="31" y="7"/>
                    </a:lnTo>
                    <a:lnTo>
                      <a:pt x="31" y="6"/>
                    </a:lnTo>
                    <a:lnTo>
                      <a:pt x="31" y="5"/>
                    </a:lnTo>
                    <a:lnTo>
                      <a:pt x="30" y="5"/>
                    </a:lnTo>
                    <a:lnTo>
                      <a:pt x="30" y="4"/>
                    </a:lnTo>
                    <a:lnTo>
                      <a:pt x="29" y="4"/>
                    </a:lnTo>
                    <a:lnTo>
                      <a:pt x="29" y="3"/>
                    </a:lnTo>
                    <a:lnTo>
                      <a:pt x="28" y="3"/>
                    </a:lnTo>
                    <a:lnTo>
                      <a:pt x="27" y="3"/>
                    </a:lnTo>
                    <a:lnTo>
                      <a:pt x="27" y="2"/>
                    </a:lnTo>
                    <a:lnTo>
                      <a:pt x="26" y="2"/>
                    </a:lnTo>
                    <a:lnTo>
                      <a:pt x="25" y="2"/>
                    </a:lnTo>
                    <a:lnTo>
                      <a:pt x="24" y="1"/>
                    </a:lnTo>
                    <a:lnTo>
                      <a:pt x="23" y="1"/>
                    </a:lnTo>
                    <a:lnTo>
                      <a:pt x="22" y="1"/>
                    </a:lnTo>
                    <a:lnTo>
                      <a:pt x="21" y="1"/>
                    </a:lnTo>
                    <a:lnTo>
                      <a:pt x="20" y="0"/>
                    </a:lnTo>
                    <a:lnTo>
                      <a:pt x="19" y="0"/>
                    </a:lnTo>
                    <a:lnTo>
                      <a:pt x="18" y="0"/>
                    </a:lnTo>
                    <a:lnTo>
                      <a:pt x="17" y="0"/>
                    </a:lnTo>
                    <a:lnTo>
                      <a:pt x="16" y="0"/>
                    </a:lnTo>
                    <a:lnTo>
                      <a:pt x="15" y="0"/>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95" name="Freeform 331"/>
              <p:cNvSpPr>
                <a:spLocks/>
              </p:cNvSpPr>
              <p:nvPr/>
            </p:nvSpPr>
            <p:spPr bwMode="auto">
              <a:xfrm>
                <a:off x="3989" y="2336"/>
                <a:ext cx="74" cy="8"/>
              </a:xfrm>
              <a:custGeom>
                <a:avLst/>
                <a:gdLst>
                  <a:gd name="T0" fmla="*/ 54 w 74"/>
                  <a:gd name="T1" fmla="*/ 4 h 8"/>
                  <a:gd name="T2" fmla="*/ 49 w 74"/>
                  <a:gd name="T3" fmla="*/ 2 h 8"/>
                  <a:gd name="T4" fmla="*/ 44 w 74"/>
                  <a:gd name="T5" fmla="*/ 1 h 8"/>
                  <a:gd name="T6" fmla="*/ 39 w 74"/>
                  <a:gd name="T7" fmla="*/ 0 h 8"/>
                  <a:gd name="T8" fmla="*/ 35 w 74"/>
                  <a:gd name="T9" fmla="*/ 0 h 8"/>
                  <a:gd name="T10" fmla="*/ 31 w 74"/>
                  <a:gd name="T11" fmla="*/ 1 h 8"/>
                  <a:gd name="T12" fmla="*/ 27 w 74"/>
                  <a:gd name="T13" fmla="*/ 1 h 8"/>
                  <a:gd name="T14" fmla="*/ 24 w 74"/>
                  <a:gd name="T15" fmla="*/ 2 h 8"/>
                  <a:gd name="T16" fmla="*/ 21 w 74"/>
                  <a:gd name="T17" fmla="*/ 3 h 8"/>
                  <a:gd name="T18" fmla="*/ 19 w 74"/>
                  <a:gd name="T19" fmla="*/ 4 h 8"/>
                  <a:gd name="T20" fmla="*/ 1 w 74"/>
                  <a:gd name="T21" fmla="*/ 4 h 8"/>
                  <a:gd name="T22" fmla="*/ 1 w 74"/>
                  <a:gd name="T23" fmla="*/ 4 h 8"/>
                  <a:gd name="T24" fmla="*/ 0 w 74"/>
                  <a:gd name="T25" fmla="*/ 5 h 8"/>
                  <a:gd name="T26" fmla="*/ 0 w 74"/>
                  <a:gd name="T27" fmla="*/ 5 h 8"/>
                  <a:gd name="T28" fmla="*/ 0 w 74"/>
                  <a:gd name="T29" fmla="*/ 5 h 8"/>
                  <a:gd name="T30" fmla="*/ 0 w 74"/>
                  <a:gd name="T31" fmla="*/ 6 h 8"/>
                  <a:gd name="T32" fmla="*/ 0 w 74"/>
                  <a:gd name="T33" fmla="*/ 6 h 8"/>
                  <a:gd name="T34" fmla="*/ 0 w 74"/>
                  <a:gd name="T35" fmla="*/ 7 h 8"/>
                  <a:gd name="T36" fmla="*/ 0 w 74"/>
                  <a:gd name="T37" fmla="*/ 7 h 8"/>
                  <a:gd name="T38" fmla="*/ 1 w 74"/>
                  <a:gd name="T39" fmla="*/ 7 h 8"/>
                  <a:gd name="T40" fmla="*/ 1 w 74"/>
                  <a:gd name="T41" fmla="*/ 7 h 8"/>
                  <a:gd name="T42" fmla="*/ 18 w 74"/>
                  <a:gd name="T43" fmla="*/ 7 h 8"/>
                  <a:gd name="T44" fmla="*/ 19 w 74"/>
                  <a:gd name="T45" fmla="*/ 7 h 8"/>
                  <a:gd name="T46" fmla="*/ 21 w 74"/>
                  <a:gd name="T47" fmla="*/ 6 h 8"/>
                  <a:gd name="T48" fmla="*/ 23 w 74"/>
                  <a:gd name="T49" fmla="*/ 6 h 8"/>
                  <a:gd name="T50" fmla="*/ 25 w 74"/>
                  <a:gd name="T51" fmla="*/ 5 h 8"/>
                  <a:gd name="T52" fmla="*/ 29 w 74"/>
                  <a:gd name="T53" fmla="*/ 4 h 8"/>
                  <a:gd name="T54" fmla="*/ 33 w 74"/>
                  <a:gd name="T55" fmla="*/ 3 h 8"/>
                  <a:gd name="T56" fmla="*/ 37 w 74"/>
                  <a:gd name="T57" fmla="*/ 3 h 8"/>
                  <a:gd name="T58" fmla="*/ 41 w 74"/>
                  <a:gd name="T59" fmla="*/ 3 h 8"/>
                  <a:gd name="T60" fmla="*/ 46 w 74"/>
                  <a:gd name="T61" fmla="*/ 4 h 8"/>
                  <a:gd name="T62" fmla="*/ 51 w 74"/>
                  <a:gd name="T63" fmla="*/ 6 h 8"/>
                  <a:gd name="T64" fmla="*/ 55 w 74"/>
                  <a:gd name="T65" fmla="*/ 8 h 8"/>
                  <a:gd name="T66" fmla="*/ 73 w 74"/>
                  <a:gd name="T67" fmla="*/ 8 h 8"/>
                  <a:gd name="T68" fmla="*/ 74 w 74"/>
                  <a:gd name="T69" fmla="*/ 8 h 8"/>
                  <a:gd name="T70" fmla="*/ 74 w 74"/>
                  <a:gd name="T71" fmla="*/ 8 h 8"/>
                  <a:gd name="T72" fmla="*/ 74 w 74"/>
                  <a:gd name="T73" fmla="*/ 7 h 8"/>
                  <a:gd name="T74" fmla="*/ 74 w 74"/>
                  <a:gd name="T75" fmla="*/ 7 h 8"/>
                  <a:gd name="T76" fmla="*/ 74 w 74"/>
                  <a:gd name="T77" fmla="*/ 6 h 8"/>
                  <a:gd name="T78" fmla="*/ 74 w 74"/>
                  <a:gd name="T79" fmla="*/ 6 h 8"/>
                  <a:gd name="T80" fmla="*/ 74 w 74"/>
                  <a:gd name="T81" fmla="*/ 6 h 8"/>
                  <a:gd name="T82" fmla="*/ 74 w 74"/>
                  <a:gd name="T83" fmla="*/ 5 h 8"/>
                  <a:gd name="T84" fmla="*/ 74 w 74"/>
                  <a:gd name="T85" fmla="*/ 5 h 8"/>
                  <a:gd name="T86" fmla="*/ 73 w 74"/>
                  <a:gd name="T87" fmla="*/ 5 h 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4"/>
                  <a:gd name="T133" fmla="*/ 0 h 8"/>
                  <a:gd name="T134" fmla="*/ 74 w 74"/>
                  <a:gd name="T135" fmla="*/ 8 h 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4" h="8">
                    <a:moveTo>
                      <a:pt x="73" y="5"/>
                    </a:moveTo>
                    <a:lnTo>
                      <a:pt x="55" y="5"/>
                    </a:lnTo>
                    <a:lnTo>
                      <a:pt x="54" y="4"/>
                    </a:lnTo>
                    <a:lnTo>
                      <a:pt x="52" y="3"/>
                    </a:lnTo>
                    <a:lnTo>
                      <a:pt x="50" y="3"/>
                    </a:lnTo>
                    <a:lnTo>
                      <a:pt x="49" y="2"/>
                    </a:lnTo>
                    <a:lnTo>
                      <a:pt x="47" y="2"/>
                    </a:lnTo>
                    <a:lnTo>
                      <a:pt x="46" y="1"/>
                    </a:lnTo>
                    <a:lnTo>
                      <a:pt x="44" y="1"/>
                    </a:lnTo>
                    <a:lnTo>
                      <a:pt x="42" y="1"/>
                    </a:lnTo>
                    <a:lnTo>
                      <a:pt x="41" y="0"/>
                    </a:lnTo>
                    <a:lnTo>
                      <a:pt x="39" y="0"/>
                    </a:lnTo>
                    <a:lnTo>
                      <a:pt x="38" y="0"/>
                    </a:lnTo>
                    <a:lnTo>
                      <a:pt x="36" y="0"/>
                    </a:lnTo>
                    <a:lnTo>
                      <a:pt x="35" y="0"/>
                    </a:lnTo>
                    <a:lnTo>
                      <a:pt x="34" y="0"/>
                    </a:lnTo>
                    <a:lnTo>
                      <a:pt x="32" y="0"/>
                    </a:lnTo>
                    <a:lnTo>
                      <a:pt x="31" y="1"/>
                    </a:lnTo>
                    <a:lnTo>
                      <a:pt x="30" y="1"/>
                    </a:lnTo>
                    <a:lnTo>
                      <a:pt x="28" y="1"/>
                    </a:lnTo>
                    <a:lnTo>
                      <a:pt x="27" y="1"/>
                    </a:lnTo>
                    <a:lnTo>
                      <a:pt x="26" y="1"/>
                    </a:lnTo>
                    <a:lnTo>
                      <a:pt x="25" y="2"/>
                    </a:lnTo>
                    <a:lnTo>
                      <a:pt x="24" y="2"/>
                    </a:lnTo>
                    <a:lnTo>
                      <a:pt x="23" y="2"/>
                    </a:lnTo>
                    <a:lnTo>
                      <a:pt x="22" y="3"/>
                    </a:lnTo>
                    <a:lnTo>
                      <a:pt x="21" y="3"/>
                    </a:lnTo>
                    <a:lnTo>
                      <a:pt x="20" y="3"/>
                    </a:lnTo>
                    <a:lnTo>
                      <a:pt x="19" y="4"/>
                    </a:lnTo>
                    <a:lnTo>
                      <a:pt x="18" y="4"/>
                    </a:lnTo>
                    <a:lnTo>
                      <a:pt x="1" y="4"/>
                    </a:lnTo>
                    <a:lnTo>
                      <a:pt x="1" y="5"/>
                    </a:lnTo>
                    <a:lnTo>
                      <a:pt x="0" y="5"/>
                    </a:lnTo>
                    <a:lnTo>
                      <a:pt x="0" y="6"/>
                    </a:lnTo>
                    <a:lnTo>
                      <a:pt x="0" y="7"/>
                    </a:lnTo>
                    <a:lnTo>
                      <a:pt x="1" y="7"/>
                    </a:lnTo>
                    <a:lnTo>
                      <a:pt x="18" y="7"/>
                    </a:lnTo>
                    <a:lnTo>
                      <a:pt x="19" y="7"/>
                    </a:lnTo>
                    <a:lnTo>
                      <a:pt x="20" y="7"/>
                    </a:lnTo>
                    <a:lnTo>
                      <a:pt x="21" y="6"/>
                    </a:lnTo>
                    <a:lnTo>
                      <a:pt x="22" y="6"/>
                    </a:lnTo>
                    <a:lnTo>
                      <a:pt x="23" y="6"/>
                    </a:lnTo>
                    <a:lnTo>
                      <a:pt x="24" y="5"/>
                    </a:lnTo>
                    <a:lnTo>
                      <a:pt x="25" y="5"/>
                    </a:lnTo>
                    <a:lnTo>
                      <a:pt x="27" y="4"/>
                    </a:lnTo>
                    <a:lnTo>
                      <a:pt x="28" y="4"/>
                    </a:lnTo>
                    <a:lnTo>
                      <a:pt x="29" y="4"/>
                    </a:lnTo>
                    <a:lnTo>
                      <a:pt x="30" y="4"/>
                    </a:lnTo>
                    <a:lnTo>
                      <a:pt x="31" y="4"/>
                    </a:lnTo>
                    <a:lnTo>
                      <a:pt x="33" y="3"/>
                    </a:lnTo>
                    <a:lnTo>
                      <a:pt x="34" y="3"/>
                    </a:lnTo>
                    <a:lnTo>
                      <a:pt x="35" y="3"/>
                    </a:lnTo>
                    <a:lnTo>
                      <a:pt x="37" y="3"/>
                    </a:lnTo>
                    <a:lnTo>
                      <a:pt x="38" y="3"/>
                    </a:lnTo>
                    <a:lnTo>
                      <a:pt x="40" y="3"/>
                    </a:lnTo>
                    <a:lnTo>
                      <a:pt x="41" y="3"/>
                    </a:lnTo>
                    <a:lnTo>
                      <a:pt x="43" y="4"/>
                    </a:lnTo>
                    <a:lnTo>
                      <a:pt x="44" y="4"/>
                    </a:lnTo>
                    <a:lnTo>
                      <a:pt x="46" y="4"/>
                    </a:lnTo>
                    <a:lnTo>
                      <a:pt x="48" y="5"/>
                    </a:lnTo>
                    <a:lnTo>
                      <a:pt x="49" y="5"/>
                    </a:lnTo>
                    <a:lnTo>
                      <a:pt x="51" y="6"/>
                    </a:lnTo>
                    <a:lnTo>
                      <a:pt x="53" y="7"/>
                    </a:lnTo>
                    <a:lnTo>
                      <a:pt x="54" y="8"/>
                    </a:lnTo>
                    <a:lnTo>
                      <a:pt x="55" y="8"/>
                    </a:lnTo>
                    <a:lnTo>
                      <a:pt x="73" y="8"/>
                    </a:lnTo>
                    <a:lnTo>
                      <a:pt x="74" y="8"/>
                    </a:lnTo>
                    <a:lnTo>
                      <a:pt x="74" y="7"/>
                    </a:lnTo>
                    <a:lnTo>
                      <a:pt x="74" y="6"/>
                    </a:lnTo>
                    <a:lnTo>
                      <a:pt x="74" y="5"/>
                    </a:lnTo>
                    <a:lnTo>
                      <a:pt x="73" y="5"/>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96" name="Freeform 332"/>
              <p:cNvSpPr>
                <a:spLocks/>
              </p:cNvSpPr>
              <p:nvPr/>
            </p:nvSpPr>
            <p:spPr bwMode="auto">
              <a:xfrm>
                <a:off x="3926" y="2329"/>
                <a:ext cx="195" cy="10"/>
              </a:xfrm>
              <a:custGeom>
                <a:avLst/>
                <a:gdLst>
                  <a:gd name="T0" fmla="*/ 58 w 195"/>
                  <a:gd name="T1" fmla="*/ 10 h 10"/>
                  <a:gd name="T2" fmla="*/ 66 w 195"/>
                  <a:gd name="T3" fmla="*/ 7 h 10"/>
                  <a:gd name="T4" fmla="*/ 77 w 195"/>
                  <a:gd name="T5" fmla="*/ 5 h 10"/>
                  <a:gd name="T6" fmla="*/ 88 w 195"/>
                  <a:gd name="T7" fmla="*/ 4 h 10"/>
                  <a:gd name="T8" fmla="*/ 99 w 195"/>
                  <a:gd name="T9" fmla="*/ 3 h 10"/>
                  <a:gd name="T10" fmla="*/ 109 w 195"/>
                  <a:gd name="T11" fmla="*/ 4 h 10"/>
                  <a:gd name="T12" fmla="*/ 118 w 195"/>
                  <a:gd name="T13" fmla="*/ 5 h 10"/>
                  <a:gd name="T14" fmla="*/ 126 w 195"/>
                  <a:gd name="T15" fmla="*/ 6 h 10"/>
                  <a:gd name="T16" fmla="*/ 132 w 195"/>
                  <a:gd name="T17" fmla="*/ 7 h 10"/>
                  <a:gd name="T18" fmla="*/ 137 w 195"/>
                  <a:gd name="T19" fmla="*/ 9 h 10"/>
                  <a:gd name="T20" fmla="*/ 141 w 195"/>
                  <a:gd name="T21" fmla="*/ 10 h 10"/>
                  <a:gd name="T22" fmla="*/ 142 w 195"/>
                  <a:gd name="T23" fmla="*/ 10 h 10"/>
                  <a:gd name="T24" fmla="*/ 142 w 195"/>
                  <a:gd name="T25" fmla="*/ 10 h 10"/>
                  <a:gd name="T26" fmla="*/ 142 w 195"/>
                  <a:gd name="T27" fmla="*/ 10 h 10"/>
                  <a:gd name="T28" fmla="*/ 193 w 195"/>
                  <a:gd name="T29" fmla="*/ 10 h 10"/>
                  <a:gd name="T30" fmla="*/ 194 w 195"/>
                  <a:gd name="T31" fmla="*/ 10 h 10"/>
                  <a:gd name="T32" fmla="*/ 194 w 195"/>
                  <a:gd name="T33" fmla="*/ 10 h 10"/>
                  <a:gd name="T34" fmla="*/ 195 w 195"/>
                  <a:gd name="T35" fmla="*/ 9 h 10"/>
                  <a:gd name="T36" fmla="*/ 195 w 195"/>
                  <a:gd name="T37" fmla="*/ 9 h 10"/>
                  <a:gd name="T38" fmla="*/ 195 w 195"/>
                  <a:gd name="T39" fmla="*/ 9 h 10"/>
                  <a:gd name="T40" fmla="*/ 195 w 195"/>
                  <a:gd name="T41" fmla="*/ 8 h 10"/>
                  <a:gd name="T42" fmla="*/ 195 w 195"/>
                  <a:gd name="T43" fmla="*/ 8 h 10"/>
                  <a:gd name="T44" fmla="*/ 194 w 195"/>
                  <a:gd name="T45" fmla="*/ 7 h 10"/>
                  <a:gd name="T46" fmla="*/ 194 w 195"/>
                  <a:gd name="T47" fmla="*/ 7 h 10"/>
                  <a:gd name="T48" fmla="*/ 193 w 195"/>
                  <a:gd name="T49" fmla="*/ 7 h 10"/>
                  <a:gd name="T50" fmla="*/ 142 w 195"/>
                  <a:gd name="T51" fmla="*/ 7 h 10"/>
                  <a:gd name="T52" fmla="*/ 139 w 195"/>
                  <a:gd name="T53" fmla="*/ 6 h 10"/>
                  <a:gd name="T54" fmla="*/ 135 w 195"/>
                  <a:gd name="T55" fmla="*/ 5 h 10"/>
                  <a:gd name="T56" fmla="*/ 129 w 195"/>
                  <a:gd name="T57" fmla="*/ 4 h 10"/>
                  <a:gd name="T58" fmla="*/ 121 w 195"/>
                  <a:gd name="T59" fmla="*/ 2 h 10"/>
                  <a:gd name="T60" fmla="*/ 112 w 195"/>
                  <a:gd name="T61" fmla="*/ 1 h 10"/>
                  <a:gd name="T62" fmla="*/ 102 w 195"/>
                  <a:gd name="T63" fmla="*/ 1 h 10"/>
                  <a:gd name="T64" fmla="*/ 92 w 195"/>
                  <a:gd name="T65" fmla="*/ 1 h 10"/>
                  <a:gd name="T66" fmla="*/ 81 w 195"/>
                  <a:gd name="T67" fmla="*/ 2 h 10"/>
                  <a:gd name="T68" fmla="*/ 69 w 195"/>
                  <a:gd name="T69" fmla="*/ 4 h 10"/>
                  <a:gd name="T70" fmla="*/ 58 w 195"/>
                  <a:gd name="T71" fmla="*/ 7 h 10"/>
                  <a:gd name="T72" fmla="*/ 1 w 195"/>
                  <a:gd name="T73" fmla="*/ 7 h 10"/>
                  <a:gd name="T74" fmla="*/ 0 w 195"/>
                  <a:gd name="T75" fmla="*/ 7 h 10"/>
                  <a:gd name="T76" fmla="*/ 0 w 195"/>
                  <a:gd name="T77" fmla="*/ 7 h 10"/>
                  <a:gd name="T78" fmla="*/ 0 w 195"/>
                  <a:gd name="T79" fmla="*/ 8 h 10"/>
                  <a:gd name="T80" fmla="*/ 0 w 195"/>
                  <a:gd name="T81" fmla="*/ 8 h 10"/>
                  <a:gd name="T82" fmla="*/ 0 w 195"/>
                  <a:gd name="T83" fmla="*/ 9 h 10"/>
                  <a:gd name="T84" fmla="*/ 0 w 195"/>
                  <a:gd name="T85" fmla="*/ 9 h 10"/>
                  <a:gd name="T86" fmla="*/ 0 w 195"/>
                  <a:gd name="T87" fmla="*/ 9 h 10"/>
                  <a:gd name="T88" fmla="*/ 0 w 195"/>
                  <a:gd name="T89" fmla="*/ 10 h 10"/>
                  <a:gd name="T90" fmla="*/ 0 w 195"/>
                  <a:gd name="T91" fmla="*/ 10 h 10"/>
                  <a:gd name="T92" fmla="*/ 1 w 195"/>
                  <a:gd name="T93" fmla="*/ 10 h 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5"/>
                  <a:gd name="T142" fmla="*/ 0 h 10"/>
                  <a:gd name="T143" fmla="*/ 195 w 195"/>
                  <a:gd name="T144" fmla="*/ 10 h 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5" h="10">
                    <a:moveTo>
                      <a:pt x="1" y="10"/>
                    </a:moveTo>
                    <a:lnTo>
                      <a:pt x="58" y="10"/>
                    </a:lnTo>
                    <a:lnTo>
                      <a:pt x="59" y="10"/>
                    </a:lnTo>
                    <a:lnTo>
                      <a:pt x="62" y="9"/>
                    </a:lnTo>
                    <a:lnTo>
                      <a:pt x="66" y="7"/>
                    </a:lnTo>
                    <a:lnTo>
                      <a:pt x="70" y="7"/>
                    </a:lnTo>
                    <a:lnTo>
                      <a:pt x="74" y="6"/>
                    </a:lnTo>
                    <a:lnTo>
                      <a:pt x="77" y="5"/>
                    </a:lnTo>
                    <a:lnTo>
                      <a:pt x="81" y="5"/>
                    </a:lnTo>
                    <a:lnTo>
                      <a:pt x="85" y="4"/>
                    </a:lnTo>
                    <a:lnTo>
                      <a:pt x="88" y="4"/>
                    </a:lnTo>
                    <a:lnTo>
                      <a:pt x="92" y="4"/>
                    </a:lnTo>
                    <a:lnTo>
                      <a:pt x="95" y="3"/>
                    </a:lnTo>
                    <a:lnTo>
                      <a:pt x="99" y="3"/>
                    </a:lnTo>
                    <a:lnTo>
                      <a:pt x="102" y="3"/>
                    </a:lnTo>
                    <a:lnTo>
                      <a:pt x="106" y="4"/>
                    </a:lnTo>
                    <a:lnTo>
                      <a:pt x="109" y="4"/>
                    </a:lnTo>
                    <a:lnTo>
                      <a:pt x="112" y="4"/>
                    </a:lnTo>
                    <a:lnTo>
                      <a:pt x="115" y="4"/>
                    </a:lnTo>
                    <a:lnTo>
                      <a:pt x="118" y="5"/>
                    </a:lnTo>
                    <a:lnTo>
                      <a:pt x="120" y="5"/>
                    </a:lnTo>
                    <a:lnTo>
                      <a:pt x="123" y="6"/>
                    </a:lnTo>
                    <a:lnTo>
                      <a:pt x="126" y="6"/>
                    </a:lnTo>
                    <a:lnTo>
                      <a:pt x="128" y="6"/>
                    </a:lnTo>
                    <a:lnTo>
                      <a:pt x="130" y="7"/>
                    </a:lnTo>
                    <a:lnTo>
                      <a:pt x="132" y="7"/>
                    </a:lnTo>
                    <a:lnTo>
                      <a:pt x="134" y="8"/>
                    </a:lnTo>
                    <a:lnTo>
                      <a:pt x="136" y="8"/>
                    </a:lnTo>
                    <a:lnTo>
                      <a:pt x="137" y="9"/>
                    </a:lnTo>
                    <a:lnTo>
                      <a:pt x="138" y="9"/>
                    </a:lnTo>
                    <a:lnTo>
                      <a:pt x="139" y="9"/>
                    </a:lnTo>
                    <a:lnTo>
                      <a:pt x="141" y="10"/>
                    </a:lnTo>
                    <a:lnTo>
                      <a:pt x="142" y="10"/>
                    </a:lnTo>
                    <a:lnTo>
                      <a:pt x="193" y="10"/>
                    </a:lnTo>
                    <a:lnTo>
                      <a:pt x="194" y="10"/>
                    </a:lnTo>
                    <a:lnTo>
                      <a:pt x="194" y="9"/>
                    </a:lnTo>
                    <a:lnTo>
                      <a:pt x="195" y="9"/>
                    </a:lnTo>
                    <a:lnTo>
                      <a:pt x="195" y="8"/>
                    </a:lnTo>
                    <a:lnTo>
                      <a:pt x="194" y="8"/>
                    </a:lnTo>
                    <a:lnTo>
                      <a:pt x="194" y="7"/>
                    </a:lnTo>
                    <a:lnTo>
                      <a:pt x="193" y="7"/>
                    </a:lnTo>
                    <a:lnTo>
                      <a:pt x="142" y="7"/>
                    </a:lnTo>
                    <a:lnTo>
                      <a:pt x="140" y="6"/>
                    </a:lnTo>
                    <a:lnTo>
                      <a:pt x="139" y="6"/>
                    </a:lnTo>
                    <a:lnTo>
                      <a:pt x="138" y="6"/>
                    </a:lnTo>
                    <a:lnTo>
                      <a:pt x="136" y="5"/>
                    </a:lnTo>
                    <a:lnTo>
                      <a:pt x="135" y="5"/>
                    </a:lnTo>
                    <a:lnTo>
                      <a:pt x="133" y="4"/>
                    </a:lnTo>
                    <a:lnTo>
                      <a:pt x="131" y="4"/>
                    </a:lnTo>
                    <a:lnTo>
                      <a:pt x="129" y="4"/>
                    </a:lnTo>
                    <a:lnTo>
                      <a:pt x="126" y="3"/>
                    </a:lnTo>
                    <a:lnTo>
                      <a:pt x="124" y="3"/>
                    </a:lnTo>
                    <a:lnTo>
                      <a:pt x="121" y="2"/>
                    </a:lnTo>
                    <a:lnTo>
                      <a:pt x="118" y="2"/>
                    </a:lnTo>
                    <a:lnTo>
                      <a:pt x="115" y="1"/>
                    </a:lnTo>
                    <a:lnTo>
                      <a:pt x="112" y="1"/>
                    </a:lnTo>
                    <a:lnTo>
                      <a:pt x="109" y="1"/>
                    </a:lnTo>
                    <a:lnTo>
                      <a:pt x="106" y="1"/>
                    </a:lnTo>
                    <a:lnTo>
                      <a:pt x="102" y="1"/>
                    </a:lnTo>
                    <a:lnTo>
                      <a:pt x="99" y="0"/>
                    </a:lnTo>
                    <a:lnTo>
                      <a:pt x="95" y="0"/>
                    </a:lnTo>
                    <a:lnTo>
                      <a:pt x="92" y="1"/>
                    </a:lnTo>
                    <a:lnTo>
                      <a:pt x="88" y="1"/>
                    </a:lnTo>
                    <a:lnTo>
                      <a:pt x="84" y="1"/>
                    </a:lnTo>
                    <a:lnTo>
                      <a:pt x="81" y="2"/>
                    </a:lnTo>
                    <a:lnTo>
                      <a:pt x="77" y="2"/>
                    </a:lnTo>
                    <a:lnTo>
                      <a:pt x="73" y="3"/>
                    </a:lnTo>
                    <a:lnTo>
                      <a:pt x="69" y="4"/>
                    </a:lnTo>
                    <a:lnTo>
                      <a:pt x="65" y="5"/>
                    </a:lnTo>
                    <a:lnTo>
                      <a:pt x="61" y="6"/>
                    </a:lnTo>
                    <a:lnTo>
                      <a:pt x="58" y="7"/>
                    </a:lnTo>
                    <a:lnTo>
                      <a:pt x="1" y="7"/>
                    </a:lnTo>
                    <a:lnTo>
                      <a:pt x="0" y="7"/>
                    </a:lnTo>
                    <a:lnTo>
                      <a:pt x="0" y="8"/>
                    </a:lnTo>
                    <a:lnTo>
                      <a:pt x="0" y="9"/>
                    </a:lnTo>
                    <a:lnTo>
                      <a:pt x="0" y="10"/>
                    </a:lnTo>
                    <a:lnTo>
                      <a:pt x="1" y="10"/>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97" name="Freeform 333"/>
              <p:cNvSpPr>
                <a:spLocks/>
              </p:cNvSpPr>
              <p:nvPr/>
            </p:nvSpPr>
            <p:spPr bwMode="auto">
              <a:xfrm>
                <a:off x="3992" y="2347"/>
                <a:ext cx="67" cy="15"/>
              </a:xfrm>
              <a:custGeom>
                <a:avLst/>
                <a:gdLst>
                  <a:gd name="T0" fmla="*/ 52 w 67"/>
                  <a:gd name="T1" fmla="*/ 14 h 15"/>
                  <a:gd name="T2" fmla="*/ 56 w 67"/>
                  <a:gd name="T3" fmla="*/ 13 h 15"/>
                  <a:gd name="T4" fmla="*/ 60 w 67"/>
                  <a:gd name="T5" fmla="*/ 11 h 15"/>
                  <a:gd name="T6" fmla="*/ 61 w 67"/>
                  <a:gd name="T7" fmla="*/ 10 h 15"/>
                  <a:gd name="T8" fmla="*/ 63 w 67"/>
                  <a:gd name="T9" fmla="*/ 9 h 15"/>
                  <a:gd name="T10" fmla="*/ 64 w 67"/>
                  <a:gd name="T11" fmla="*/ 8 h 15"/>
                  <a:gd name="T12" fmla="*/ 65 w 67"/>
                  <a:gd name="T13" fmla="*/ 6 h 15"/>
                  <a:gd name="T14" fmla="*/ 66 w 67"/>
                  <a:gd name="T15" fmla="*/ 5 h 15"/>
                  <a:gd name="T16" fmla="*/ 67 w 67"/>
                  <a:gd name="T17" fmla="*/ 3 h 15"/>
                  <a:gd name="T18" fmla="*/ 67 w 67"/>
                  <a:gd name="T19" fmla="*/ 2 h 15"/>
                  <a:gd name="T20" fmla="*/ 67 w 67"/>
                  <a:gd name="T21" fmla="*/ 1 h 15"/>
                  <a:gd name="T22" fmla="*/ 66 w 67"/>
                  <a:gd name="T23" fmla="*/ 1 h 15"/>
                  <a:gd name="T24" fmla="*/ 66 w 67"/>
                  <a:gd name="T25" fmla="*/ 1 h 15"/>
                  <a:gd name="T26" fmla="*/ 65 w 67"/>
                  <a:gd name="T27" fmla="*/ 0 h 15"/>
                  <a:gd name="T28" fmla="*/ 65 w 67"/>
                  <a:gd name="T29" fmla="*/ 1 h 15"/>
                  <a:gd name="T30" fmla="*/ 64 w 67"/>
                  <a:gd name="T31" fmla="*/ 1 h 15"/>
                  <a:gd name="T32" fmla="*/ 64 w 67"/>
                  <a:gd name="T33" fmla="*/ 1 h 15"/>
                  <a:gd name="T34" fmla="*/ 64 w 67"/>
                  <a:gd name="T35" fmla="*/ 2 h 15"/>
                  <a:gd name="T36" fmla="*/ 63 w 67"/>
                  <a:gd name="T37" fmla="*/ 4 h 15"/>
                  <a:gd name="T38" fmla="*/ 62 w 67"/>
                  <a:gd name="T39" fmla="*/ 6 h 15"/>
                  <a:gd name="T40" fmla="*/ 59 w 67"/>
                  <a:gd name="T41" fmla="*/ 8 h 15"/>
                  <a:gd name="T42" fmla="*/ 55 w 67"/>
                  <a:gd name="T43" fmla="*/ 10 h 15"/>
                  <a:gd name="T44" fmla="*/ 51 w 67"/>
                  <a:gd name="T45" fmla="*/ 11 h 15"/>
                  <a:gd name="T46" fmla="*/ 46 w 67"/>
                  <a:gd name="T47" fmla="*/ 12 h 15"/>
                  <a:gd name="T48" fmla="*/ 40 w 67"/>
                  <a:gd name="T49" fmla="*/ 13 h 15"/>
                  <a:gd name="T50" fmla="*/ 33 w 67"/>
                  <a:gd name="T51" fmla="*/ 13 h 15"/>
                  <a:gd name="T52" fmla="*/ 29 w 67"/>
                  <a:gd name="T53" fmla="*/ 13 h 15"/>
                  <a:gd name="T54" fmla="*/ 24 w 67"/>
                  <a:gd name="T55" fmla="*/ 13 h 15"/>
                  <a:gd name="T56" fmla="*/ 20 w 67"/>
                  <a:gd name="T57" fmla="*/ 12 h 15"/>
                  <a:gd name="T58" fmla="*/ 16 w 67"/>
                  <a:gd name="T59" fmla="*/ 11 h 15"/>
                  <a:gd name="T60" fmla="*/ 12 w 67"/>
                  <a:gd name="T61" fmla="*/ 10 h 15"/>
                  <a:gd name="T62" fmla="*/ 9 w 67"/>
                  <a:gd name="T63" fmla="*/ 9 h 15"/>
                  <a:gd name="T64" fmla="*/ 7 w 67"/>
                  <a:gd name="T65" fmla="*/ 7 h 15"/>
                  <a:gd name="T66" fmla="*/ 5 w 67"/>
                  <a:gd name="T67" fmla="*/ 6 h 15"/>
                  <a:gd name="T68" fmla="*/ 4 w 67"/>
                  <a:gd name="T69" fmla="*/ 5 h 15"/>
                  <a:gd name="T70" fmla="*/ 3 w 67"/>
                  <a:gd name="T71" fmla="*/ 4 h 15"/>
                  <a:gd name="T72" fmla="*/ 3 w 67"/>
                  <a:gd name="T73" fmla="*/ 3 h 15"/>
                  <a:gd name="T74" fmla="*/ 3 w 67"/>
                  <a:gd name="T75" fmla="*/ 2 h 15"/>
                  <a:gd name="T76" fmla="*/ 3 w 67"/>
                  <a:gd name="T77" fmla="*/ 1 h 15"/>
                  <a:gd name="T78" fmla="*/ 2 w 67"/>
                  <a:gd name="T79" fmla="*/ 1 h 15"/>
                  <a:gd name="T80" fmla="*/ 2 w 67"/>
                  <a:gd name="T81" fmla="*/ 1 h 15"/>
                  <a:gd name="T82" fmla="*/ 1 w 67"/>
                  <a:gd name="T83" fmla="*/ 0 h 15"/>
                  <a:gd name="T84" fmla="*/ 1 w 67"/>
                  <a:gd name="T85" fmla="*/ 1 h 15"/>
                  <a:gd name="T86" fmla="*/ 0 w 67"/>
                  <a:gd name="T87" fmla="*/ 1 h 15"/>
                  <a:gd name="T88" fmla="*/ 0 w 67"/>
                  <a:gd name="T89" fmla="*/ 1 h 15"/>
                  <a:gd name="T90" fmla="*/ 0 w 67"/>
                  <a:gd name="T91" fmla="*/ 2 h 15"/>
                  <a:gd name="T92" fmla="*/ 0 w 67"/>
                  <a:gd name="T93" fmla="*/ 3 h 15"/>
                  <a:gd name="T94" fmla="*/ 1 w 67"/>
                  <a:gd name="T95" fmla="*/ 5 h 15"/>
                  <a:gd name="T96" fmla="*/ 1 w 67"/>
                  <a:gd name="T97" fmla="*/ 6 h 15"/>
                  <a:gd name="T98" fmla="*/ 3 w 67"/>
                  <a:gd name="T99" fmla="*/ 8 h 15"/>
                  <a:gd name="T100" fmla="*/ 4 w 67"/>
                  <a:gd name="T101" fmla="*/ 9 h 15"/>
                  <a:gd name="T102" fmla="*/ 5 w 67"/>
                  <a:gd name="T103" fmla="*/ 10 h 15"/>
                  <a:gd name="T104" fmla="*/ 7 w 67"/>
                  <a:gd name="T105" fmla="*/ 11 h 15"/>
                  <a:gd name="T106" fmla="*/ 9 w 67"/>
                  <a:gd name="T107" fmla="*/ 12 h 15"/>
                  <a:gd name="T108" fmla="*/ 13 w 67"/>
                  <a:gd name="T109" fmla="*/ 13 h 15"/>
                  <a:gd name="T110" fmla="*/ 17 w 67"/>
                  <a:gd name="T111" fmla="*/ 15 h 1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7"/>
                  <a:gd name="T169" fmla="*/ 0 h 15"/>
                  <a:gd name="T170" fmla="*/ 67 w 67"/>
                  <a:gd name="T171" fmla="*/ 15 h 1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7" h="15">
                    <a:moveTo>
                      <a:pt x="17" y="15"/>
                    </a:moveTo>
                    <a:lnTo>
                      <a:pt x="49" y="15"/>
                    </a:lnTo>
                    <a:lnTo>
                      <a:pt x="51" y="14"/>
                    </a:lnTo>
                    <a:lnTo>
                      <a:pt x="52" y="14"/>
                    </a:lnTo>
                    <a:lnTo>
                      <a:pt x="53" y="14"/>
                    </a:lnTo>
                    <a:lnTo>
                      <a:pt x="54" y="13"/>
                    </a:lnTo>
                    <a:lnTo>
                      <a:pt x="55" y="13"/>
                    </a:lnTo>
                    <a:lnTo>
                      <a:pt x="56" y="13"/>
                    </a:lnTo>
                    <a:lnTo>
                      <a:pt x="57" y="12"/>
                    </a:lnTo>
                    <a:lnTo>
                      <a:pt x="58" y="12"/>
                    </a:lnTo>
                    <a:lnTo>
                      <a:pt x="59" y="11"/>
                    </a:lnTo>
                    <a:lnTo>
                      <a:pt x="60" y="11"/>
                    </a:lnTo>
                    <a:lnTo>
                      <a:pt x="61" y="10"/>
                    </a:lnTo>
                    <a:lnTo>
                      <a:pt x="62" y="10"/>
                    </a:lnTo>
                    <a:lnTo>
                      <a:pt x="62" y="9"/>
                    </a:lnTo>
                    <a:lnTo>
                      <a:pt x="63" y="9"/>
                    </a:lnTo>
                    <a:lnTo>
                      <a:pt x="64" y="8"/>
                    </a:lnTo>
                    <a:lnTo>
                      <a:pt x="64" y="7"/>
                    </a:lnTo>
                    <a:lnTo>
                      <a:pt x="65" y="7"/>
                    </a:lnTo>
                    <a:lnTo>
                      <a:pt x="65" y="6"/>
                    </a:lnTo>
                    <a:lnTo>
                      <a:pt x="66" y="6"/>
                    </a:lnTo>
                    <a:lnTo>
                      <a:pt x="66" y="5"/>
                    </a:lnTo>
                    <a:lnTo>
                      <a:pt x="67" y="4"/>
                    </a:lnTo>
                    <a:lnTo>
                      <a:pt x="67" y="3"/>
                    </a:lnTo>
                    <a:lnTo>
                      <a:pt x="67" y="2"/>
                    </a:lnTo>
                    <a:lnTo>
                      <a:pt x="67" y="1"/>
                    </a:lnTo>
                    <a:lnTo>
                      <a:pt x="66" y="1"/>
                    </a:lnTo>
                    <a:lnTo>
                      <a:pt x="66" y="0"/>
                    </a:lnTo>
                    <a:lnTo>
                      <a:pt x="65" y="0"/>
                    </a:lnTo>
                    <a:lnTo>
                      <a:pt x="65" y="1"/>
                    </a:lnTo>
                    <a:lnTo>
                      <a:pt x="64" y="1"/>
                    </a:lnTo>
                    <a:lnTo>
                      <a:pt x="64" y="2"/>
                    </a:lnTo>
                    <a:lnTo>
                      <a:pt x="64" y="3"/>
                    </a:lnTo>
                    <a:lnTo>
                      <a:pt x="63" y="4"/>
                    </a:lnTo>
                    <a:lnTo>
                      <a:pt x="63" y="5"/>
                    </a:lnTo>
                    <a:lnTo>
                      <a:pt x="62" y="5"/>
                    </a:lnTo>
                    <a:lnTo>
                      <a:pt x="62" y="6"/>
                    </a:lnTo>
                    <a:lnTo>
                      <a:pt x="61" y="6"/>
                    </a:lnTo>
                    <a:lnTo>
                      <a:pt x="60" y="7"/>
                    </a:lnTo>
                    <a:lnTo>
                      <a:pt x="59" y="8"/>
                    </a:lnTo>
                    <a:lnTo>
                      <a:pt x="58" y="8"/>
                    </a:lnTo>
                    <a:lnTo>
                      <a:pt x="57" y="9"/>
                    </a:lnTo>
                    <a:lnTo>
                      <a:pt x="56" y="9"/>
                    </a:lnTo>
                    <a:lnTo>
                      <a:pt x="55" y="10"/>
                    </a:lnTo>
                    <a:lnTo>
                      <a:pt x="54" y="10"/>
                    </a:lnTo>
                    <a:lnTo>
                      <a:pt x="53" y="10"/>
                    </a:lnTo>
                    <a:lnTo>
                      <a:pt x="52" y="11"/>
                    </a:lnTo>
                    <a:lnTo>
                      <a:pt x="51" y="11"/>
                    </a:lnTo>
                    <a:lnTo>
                      <a:pt x="50" y="11"/>
                    </a:lnTo>
                    <a:lnTo>
                      <a:pt x="48" y="12"/>
                    </a:lnTo>
                    <a:lnTo>
                      <a:pt x="47" y="12"/>
                    </a:lnTo>
                    <a:lnTo>
                      <a:pt x="46" y="12"/>
                    </a:lnTo>
                    <a:lnTo>
                      <a:pt x="44" y="13"/>
                    </a:lnTo>
                    <a:lnTo>
                      <a:pt x="43" y="13"/>
                    </a:lnTo>
                    <a:lnTo>
                      <a:pt x="41" y="13"/>
                    </a:lnTo>
                    <a:lnTo>
                      <a:pt x="40" y="13"/>
                    </a:lnTo>
                    <a:lnTo>
                      <a:pt x="38" y="13"/>
                    </a:lnTo>
                    <a:lnTo>
                      <a:pt x="37" y="13"/>
                    </a:lnTo>
                    <a:lnTo>
                      <a:pt x="35" y="13"/>
                    </a:lnTo>
                    <a:lnTo>
                      <a:pt x="33" y="13"/>
                    </a:lnTo>
                    <a:lnTo>
                      <a:pt x="32" y="13"/>
                    </a:lnTo>
                    <a:lnTo>
                      <a:pt x="31" y="13"/>
                    </a:lnTo>
                    <a:lnTo>
                      <a:pt x="30" y="13"/>
                    </a:lnTo>
                    <a:lnTo>
                      <a:pt x="29" y="13"/>
                    </a:lnTo>
                    <a:lnTo>
                      <a:pt x="28" y="13"/>
                    </a:lnTo>
                    <a:lnTo>
                      <a:pt x="26" y="13"/>
                    </a:lnTo>
                    <a:lnTo>
                      <a:pt x="25" y="13"/>
                    </a:lnTo>
                    <a:lnTo>
                      <a:pt x="24" y="13"/>
                    </a:lnTo>
                    <a:lnTo>
                      <a:pt x="23" y="13"/>
                    </a:lnTo>
                    <a:lnTo>
                      <a:pt x="22" y="13"/>
                    </a:lnTo>
                    <a:lnTo>
                      <a:pt x="21" y="12"/>
                    </a:lnTo>
                    <a:lnTo>
                      <a:pt x="20" y="12"/>
                    </a:lnTo>
                    <a:lnTo>
                      <a:pt x="19" y="12"/>
                    </a:lnTo>
                    <a:lnTo>
                      <a:pt x="18" y="12"/>
                    </a:lnTo>
                    <a:lnTo>
                      <a:pt x="17" y="12"/>
                    </a:lnTo>
                    <a:lnTo>
                      <a:pt x="16" y="11"/>
                    </a:lnTo>
                    <a:lnTo>
                      <a:pt x="15" y="11"/>
                    </a:lnTo>
                    <a:lnTo>
                      <a:pt x="14" y="11"/>
                    </a:lnTo>
                    <a:lnTo>
                      <a:pt x="13" y="10"/>
                    </a:lnTo>
                    <a:lnTo>
                      <a:pt x="12" y="10"/>
                    </a:lnTo>
                    <a:lnTo>
                      <a:pt x="11" y="10"/>
                    </a:lnTo>
                    <a:lnTo>
                      <a:pt x="10" y="9"/>
                    </a:lnTo>
                    <a:lnTo>
                      <a:pt x="9" y="9"/>
                    </a:lnTo>
                    <a:lnTo>
                      <a:pt x="9" y="8"/>
                    </a:lnTo>
                    <a:lnTo>
                      <a:pt x="8" y="8"/>
                    </a:lnTo>
                    <a:lnTo>
                      <a:pt x="7" y="8"/>
                    </a:lnTo>
                    <a:lnTo>
                      <a:pt x="7" y="7"/>
                    </a:lnTo>
                    <a:lnTo>
                      <a:pt x="6" y="7"/>
                    </a:lnTo>
                    <a:lnTo>
                      <a:pt x="5" y="6"/>
                    </a:lnTo>
                    <a:lnTo>
                      <a:pt x="4" y="5"/>
                    </a:lnTo>
                    <a:lnTo>
                      <a:pt x="4" y="4"/>
                    </a:lnTo>
                    <a:lnTo>
                      <a:pt x="3" y="4"/>
                    </a:lnTo>
                    <a:lnTo>
                      <a:pt x="3" y="3"/>
                    </a:lnTo>
                    <a:lnTo>
                      <a:pt x="3" y="2"/>
                    </a:lnTo>
                    <a:lnTo>
                      <a:pt x="3" y="1"/>
                    </a:lnTo>
                    <a:lnTo>
                      <a:pt x="2" y="1"/>
                    </a:lnTo>
                    <a:lnTo>
                      <a:pt x="2" y="0"/>
                    </a:lnTo>
                    <a:lnTo>
                      <a:pt x="1" y="0"/>
                    </a:lnTo>
                    <a:lnTo>
                      <a:pt x="1" y="1"/>
                    </a:lnTo>
                    <a:lnTo>
                      <a:pt x="0" y="1"/>
                    </a:lnTo>
                    <a:lnTo>
                      <a:pt x="0" y="2"/>
                    </a:lnTo>
                    <a:lnTo>
                      <a:pt x="0" y="3"/>
                    </a:lnTo>
                    <a:lnTo>
                      <a:pt x="0" y="4"/>
                    </a:lnTo>
                    <a:lnTo>
                      <a:pt x="0" y="5"/>
                    </a:lnTo>
                    <a:lnTo>
                      <a:pt x="1" y="5"/>
                    </a:lnTo>
                    <a:lnTo>
                      <a:pt x="1" y="6"/>
                    </a:lnTo>
                    <a:lnTo>
                      <a:pt x="2" y="7"/>
                    </a:lnTo>
                    <a:lnTo>
                      <a:pt x="3" y="8"/>
                    </a:lnTo>
                    <a:lnTo>
                      <a:pt x="3" y="9"/>
                    </a:lnTo>
                    <a:lnTo>
                      <a:pt x="4" y="9"/>
                    </a:lnTo>
                    <a:lnTo>
                      <a:pt x="5" y="9"/>
                    </a:lnTo>
                    <a:lnTo>
                      <a:pt x="5" y="10"/>
                    </a:lnTo>
                    <a:lnTo>
                      <a:pt x="6" y="10"/>
                    </a:lnTo>
                    <a:lnTo>
                      <a:pt x="6" y="11"/>
                    </a:lnTo>
                    <a:lnTo>
                      <a:pt x="7" y="11"/>
                    </a:lnTo>
                    <a:lnTo>
                      <a:pt x="8" y="11"/>
                    </a:lnTo>
                    <a:lnTo>
                      <a:pt x="8" y="12"/>
                    </a:lnTo>
                    <a:lnTo>
                      <a:pt x="9" y="12"/>
                    </a:lnTo>
                    <a:lnTo>
                      <a:pt x="10" y="12"/>
                    </a:lnTo>
                    <a:lnTo>
                      <a:pt x="11" y="13"/>
                    </a:lnTo>
                    <a:lnTo>
                      <a:pt x="12" y="13"/>
                    </a:lnTo>
                    <a:lnTo>
                      <a:pt x="13" y="13"/>
                    </a:lnTo>
                    <a:lnTo>
                      <a:pt x="14" y="14"/>
                    </a:lnTo>
                    <a:lnTo>
                      <a:pt x="15" y="14"/>
                    </a:lnTo>
                    <a:lnTo>
                      <a:pt x="16" y="14"/>
                    </a:lnTo>
                    <a:lnTo>
                      <a:pt x="17" y="15"/>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98" name="Freeform 334"/>
              <p:cNvSpPr>
                <a:spLocks/>
              </p:cNvSpPr>
              <p:nvPr/>
            </p:nvSpPr>
            <p:spPr bwMode="auto">
              <a:xfrm>
                <a:off x="3929" y="2293"/>
                <a:ext cx="212" cy="67"/>
              </a:xfrm>
              <a:custGeom>
                <a:avLst/>
                <a:gdLst>
                  <a:gd name="T0" fmla="*/ 188 w 212"/>
                  <a:gd name="T1" fmla="*/ 7 h 67"/>
                  <a:gd name="T2" fmla="*/ 188 w 212"/>
                  <a:gd name="T3" fmla="*/ 7 h 67"/>
                  <a:gd name="T4" fmla="*/ 188 w 212"/>
                  <a:gd name="T5" fmla="*/ 8 h 67"/>
                  <a:gd name="T6" fmla="*/ 191 w 212"/>
                  <a:gd name="T7" fmla="*/ 17 h 67"/>
                  <a:gd name="T8" fmla="*/ 199 w 212"/>
                  <a:gd name="T9" fmla="*/ 46 h 67"/>
                  <a:gd name="T10" fmla="*/ 205 w 212"/>
                  <a:gd name="T11" fmla="*/ 64 h 67"/>
                  <a:gd name="T12" fmla="*/ 205 w 212"/>
                  <a:gd name="T13" fmla="*/ 65 h 67"/>
                  <a:gd name="T14" fmla="*/ 205 w 212"/>
                  <a:gd name="T15" fmla="*/ 65 h 67"/>
                  <a:gd name="T16" fmla="*/ 206 w 212"/>
                  <a:gd name="T17" fmla="*/ 66 h 67"/>
                  <a:gd name="T18" fmla="*/ 207 w 212"/>
                  <a:gd name="T19" fmla="*/ 66 h 67"/>
                  <a:gd name="T20" fmla="*/ 208 w 212"/>
                  <a:gd name="T21" fmla="*/ 67 h 67"/>
                  <a:gd name="T22" fmla="*/ 208 w 212"/>
                  <a:gd name="T23" fmla="*/ 67 h 67"/>
                  <a:gd name="T24" fmla="*/ 209 w 212"/>
                  <a:gd name="T25" fmla="*/ 67 h 67"/>
                  <a:gd name="T26" fmla="*/ 209 w 212"/>
                  <a:gd name="T27" fmla="*/ 67 h 67"/>
                  <a:gd name="T28" fmla="*/ 210 w 212"/>
                  <a:gd name="T29" fmla="*/ 66 h 67"/>
                  <a:gd name="T30" fmla="*/ 211 w 212"/>
                  <a:gd name="T31" fmla="*/ 66 h 67"/>
                  <a:gd name="T32" fmla="*/ 211 w 212"/>
                  <a:gd name="T33" fmla="*/ 65 h 67"/>
                  <a:gd name="T34" fmla="*/ 212 w 212"/>
                  <a:gd name="T35" fmla="*/ 64 h 67"/>
                  <a:gd name="T36" fmla="*/ 212 w 212"/>
                  <a:gd name="T37" fmla="*/ 63 h 67"/>
                  <a:gd name="T38" fmla="*/ 212 w 212"/>
                  <a:gd name="T39" fmla="*/ 63 h 67"/>
                  <a:gd name="T40" fmla="*/ 195 w 212"/>
                  <a:gd name="T41" fmla="*/ 5 h 67"/>
                  <a:gd name="T42" fmla="*/ 194 w 212"/>
                  <a:gd name="T43" fmla="*/ 4 h 67"/>
                  <a:gd name="T44" fmla="*/ 194 w 212"/>
                  <a:gd name="T45" fmla="*/ 4 h 67"/>
                  <a:gd name="T46" fmla="*/ 193 w 212"/>
                  <a:gd name="T47" fmla="*/ 3 h 67"/>
                  <a:gd name="T48" fmla="*/ 193 w 212"/>
                  <a:gd name="T49" fmla="*/ 2 h 67"/>
                  <a:gd name="T50" fmla="*/ 192 w 212"/>
                  <a:gd name="T51" fmla="*/ 2 h 67"/>
                  <a:gd name="T52" fmla="*/ 191 w 212"/>
                  <a:gd name="T53" fmla="*/ 1 h 67"/>
                  <a:gd name="T54" fmla="*/ 191 w 212"/>
                  <a:gd name="T55" fmla="*/ 1 h 67"/>
                  <a:gd name="T56" fmla="*/ 190 w 212"/>
                  <a:gd name="T57" fmla="*/ 0 h 67"/>
                  <a:gd name="T58" fmla="*/ 189 w 212"/>
                  <a:gd name="T59" fmla="*/ 0 h 67"/>
                  <a:gd name="T60" fmla="*/ 188 w 212"/>
                  <a:gd name="T61" fmla="*/ 0 h 67"/>
                  <a:gd name="T62" fmla="*/ 3 w 212"/>
                  <a:gd name="T63" fmla="*/ 0 h 67"/>
                  <a:gd name="T64" fmla="*/ 3 w 212"/>
                  <a:gd name="T65" fmla="*/ 0 h 67"/>
                  <a:gd name="T66" fmla="*/ 2 w 212"/>
                  <a:gd name="T67" fmla="*/ 1 h 67"/>
                  <a:gd name="T68" fmla="*/ 1 w 212"/>
                  <a:gd name="T69" fmla="*/ 1 h 67"/>
                  <a:gd name="T70" fmla="*/ 0 w 212"/>
                  <a:gd name="T71" fmla="*/ 2 h 67"/>
                  <a:gd name="T72" fmla="*/ 0 w 212"/>
                  <a:gd name="T73" fmla="*/ 3 h 67"/>
                  <a:gd name="T74" fmla="*/ 0 w 212"/>
                  <a:gd name="T75" fmla="*/ 3 h 67"/>
                  <a:gd name="T76" fmla="*/ 0 w 212"/>
                  <a:gd name="T77" fmla="*/ 4 h 67"/>
                  <a:gd name="T78" fmla="*/ 0 w 212"/>
                  <a:gd name="T79" fmla="*/ 4 h 67"/>
                  <a:gd name="T80" fmla="*/ 0 w 212"/>
                  <a:gd name="T81" fmla="*/ 5 h 67"/>
                  <a:gd name="T82" fmla="*/ 1 w 212"/>
                  <a:gd name="T83" fmla="*/ 6 h 67"/>
                  <a:gd name="T84" fmla="*/ 1 w 212"/>
                  <a:gd name="T85" fmla="*/ 6 h 67"/>
                  <a:gd name="T86" fmla="*/ 2 w 212"/>
                  <a:gd name="T87" fmla="*/ 7 h 67"/>
                  <a:gd name="T88" fmla="*/ 3 w 212"/>
                  <a:gd name="T89" fmla="*/ 7 h 67"/>
                  <a:gd name="T90" fmla="*/ 3 w 212"/>
                  <a:gd name="T91" fmla="*/ 7 h 6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2"/>
                  <a:gd name="T139" fmla="*/ 0 h 67"/>
                  <a:gd name="T140" fmla="*/ 212 w 212"/>
                  <a:gd name="T141" fmla="*/ 67 h 6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2" h="67">
                    <a:moveTo>
                      <a:pt x="3" y="7"/>
                    </a:moveTo>
                    <a:lnTo>
                      <a:pt x="188" y="7"/>
                    </a:lnTo>
                    <a:lnTo>
                      <a:pt x="188" y="8"/>
                    </a:lnTo>
                    <a:lnTo>
                      <a:pt x="189" y="10"/>
                    </a:lnTo>
                    <a:lnTo>
                      <a:pt x="191" y="17"/>
                    </a:lnTo>
                    <a:lnTo>
                      <a:pt x="193" y="26"/>
                    </a:lnTo>
                    <a:lnTo>
                      <a:pt x="196" y="36"/>
                    </a:lnTo>
                    <a:lnTo>
                      <a:pt x="199" y="46"/>
                    </a:lnTo>
                    <a:lnTo>
                      <a:pt x="202" y="55"/>
                    </a:lnTo>
                    <a:lnTo>
                      <a:pt x="204" y="62"/>
                    </a:lnTo>
                    <a:lnTo>
                      <a:pt x="205" y="64"/>
                    </a:lnTo>
                    <a:lnTo>
                      <a:pt x="205" y="65"/>
                    </a:lnTo>
                    <a:lnTo>
                      <a:pt x="206" y="66"/>
                    </a:lnTo>
                    <a:lnTo>
                      <a:pt x="207" y="66"/>
                    </a:lnTo>
                    <a:lnTo>
                      <a:pt x="207" y="67"/>
                    </a:lnTo>
                    <a:lnTo>
                      <a:pt x="208" y="67"/>
                    </a:lnTo>
                    <a:lnTo>
                      <a:pt x="209" y="67"/>
                    </a:lnTo>
                    <a:lnTo>
                      <a:pt x="210" y="66"/>
                    </a:lnTo>
                    <a:lnTo>
                      <a:pt x="211" y="66"/>
                    </a:lnTo>
                    <a:lnTo>
                      <a:pt x="211" y="65"/>
                    </a:lnTo>
                    <a:lnTo>
                      <a:pt x="211" y="64"/>
                    </a:lnTo>
                    <a:lnTo>
                      <a:pt x="212" y="64"/>
                    </a:lnTo>
                    <a:lnTo>
                      <a:pt x="212" y="63"/>
                    </a:lnTo>
                    <a:lnTo>
                      <a:pt x="211" y="62"/>
                    </a:lnTo>
                    <a:lnTo>
                      <a:pt x="195" y="6"/>
                    </a:lnTo>
                    <a:lnTo>
                      <a:pt x="195" y="5"/>
                    </a:lnTo>
                    <a:lnTo>
                      <a:pt x="194" y="4"/>
                    </a:lnTo>
                    <a:lnTo>
                      <a:pt x="194" y="3"/>
                    </a:lnTo>
                    <a:lnTo>
                      <a:pt x="193" y="3"/>
                    </a:lnTo>
                    <a:lnTo>
                      <a:pt x="193" y="2"/>
                    </a:lnTo>
                    <a:lnTo>
                      <a:pt x="192" y="2"/>
                    </a:lnTo>
                    <a:lnTo>
                      <a:pt x="192" y="1"/>
                    </a:lnTo>
                    <a:lnTo>
                      <a:pt x="191" y="1"/>
                    </a:lnTo>
                    <a:lnTo>
                      <a:pt x="190" y="1"/>
                    </a:lnTo>
                    <a:lnTo>
                      <a:pt x="190" y="0"/>
                    </a:lnTo>
                    <a:lnTo>
                      <a:pt x="189" y="0"/>
                    </a:lnTo>
                    <a:lnTo>
                      <a:pt x="188" y="0"/>
                    </a:lnTo>
                    <a:lnTo>
                      <a:pt x="3" y="0"/>
                    </a:lnTo>
                    <a:lnTo>
                      <a:pt x="2" y="0"/>
                    </a:lnTo>
                    <a:lnTo>
                      <a:pt x="2" y="1"/>
                    </a:lnTo>
                    <a:lnTo>
                      <a:pt x="1" y="1"/>
                    </a:lnTo>
                    <a:lnTo>
                      <a:pt x="0" y="2"/>
                    </a:lnTo>
                    <a:lnTo>
                      <a:pt x="0" y="3"/>
                    </a:lnTo>
                    <a:lnTo>
                      <a:pt x="0" y="4"/>
                    </a:lnTo>
                    <a:lnTo>
                      <a:pt x="0" y="5"/>
                    </a:lnTo>
                    <a:lnTo>
                      <a:pt x="0" y="6"/>
                    </a:lnTo>
                    <a:lnTo>
                      <a:pt x="1" y="6"/>
                    </a:lnTo>
                    <a:lnTo>
                      <a:pt x="2" y="7"/>
                    </a:lnTo>
                    <a:lnTo>
                      <a:pt x="3" y="7"/>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99" name="Freeform 335"/>
              <p:cNvSpPr>
                <a:spLocks/>
              </p:cNvSpPr>
              <p:nvPr/>
            </p:nvSpPr>
            <p:spPr bwMode="auto">
              <a:xfrm>
                <a:off x="3905" y="2300"/>
                <a:ext cx="236" cy="77"/>
              </a:xfrm>
              <a:custGeom>
                <a:avLst/>
                <a:gdLst>
                  <a:gd name="T0" fmla="*/ 232 w 236"/>
                  <a:gd name="T1" fmla="*/ 65 h 77"/>
                  <a:gd name="T2" fmla="*/ 231 w 236"/>
                  <a:gd name="T3" fmla="*/ 66 h 77"/>
                  <a:gd name="T4" fmla="*/ 230 w 236"/>
                  <a:gd name="T5" fmla="*/ 66 h 77"/>
                  <a:gd name="T6" fmla="*/ 229 w 236"/>
                  <a:gd name="T7" fmla="*/ 67 h 77"/>
                  <a:gd name="T8" fmla="*/ 229 w 236"/>
                  <a:gd name="T9" fmla="*/ 68 h 77"/>
                  <a:gd name="T10" fmla="*/ 229 w 236"/>
                  <a:gd name="T11" fmla="*/ 68 h 77"/>
                  <a:gd name="T12" fmla="*/ 229 w 236"/>
                  <a:gd name="T13" fmla="*/ 69 h 77"/>
                  <a:gd name="T14" fmla="*/ 7 w 236"/>
                  <a:gd name="T15" fmla="*/ 69 h 77"/>
                  <a:gd name="T16" fmla="*/ 7 w 236"/>
                  <a:gd name="T17" fmla="*/ 66 h 77"/>
                  <a:gd name="T18" fmla="*/ 7 w 236"/>
                  <a:gd name="T19" fmla="*/ 63 h 77"/>
                  <a:gd name="T20" fmla="*/ 9 w 236"/>
                  <a:gd name="T21" fmla="*/ 55 h 77"/>
                  <a:gd name="T22" fmla="*/ 16 w 236"/>
                  <a:gd name="T23" fmla="*/ 31 h 77"/>
                  <a:gd name="T24" fmla="*/ 25 w 236"/>
                  <a:gd name="T25" fmla="*/ 4 h 77"/>
                  <a:gd name="T26" fmla="*/ 25 w 236"/>
                  <a:gd name="T27" fmla="*/ 4 h 77"/>
                  <a:gd name="T28" fmla="*/ 25 w 236"/>
                  <a:gd name="T29" fmla="*/ 3 h 77"/>
                  <a:gd name="T30" fmla="*/ 25 w 236"/>
                  <a:gd name="T31" fmla="*/ 3 h 77"/>
                  <a:gd name="T32" fmla="*/ 24 w 236"/>
                  <a:gd name="T33" fmla="*/ 2 h 77"/>
                  <a:gd name="T34" fmla="*/ 24 w 236"/>
                  <a:gd name="T35" fmla="*/ 1 h 77"/>
                  <a:gd name="T36" fmla="*/ 23 w 236"/>
                  <a:gd name="T37" fmla="*/ 0 h 77"/>
                  <a:gd name="T38" fmla="*/ 22 w 236"/>
                  <a:gd name="T39" fmla="*/ 0 h 77"/>
                  <a:gd name="T40" fmla="*/ 21 w 236"/>
                  <a:gd name="T41" fmla="*/ 0 h 77"/>
                  <a:gd name="T42" fmla="*/ 21 w 236"/>
                  <a:gd name="T43" fmla="*/ 0 h 77"/>
                  <a:gd name="T44" fmla="*/ 20 w 236"/>
                  <a:gd name="T45" fmla="*/ 0 h 77"/>
                  <a:gd name="T46" fmla="*/ 19 w 236"/>
                  <a:gd name="T47" fmla="*/ 0 h 77"/>
                  <a:gd name="T48" fmla="*/ 18 w 236"/>
                  <a:gd name="T49" fmla="*/ 1 h 77"/>
                  <a:gd name="T50" fmla="*/ 18 w 236"/>
                  <a:gd name="T51" fmla="*/ 2 h 77"/>
                  <a:gd name="T52" fmla="*/ 18 w 236"/>
                  <a:gd name="T53" fmla="*/ 2 h 77"/>
                  <a:gd name="T54" fmla="*/ 4 w 236"/>
                  <a:gd name="T55" fmla="*/ 47 h 77"/>
                  <a:gd name="T56" fmla="*/ 0 w 236"/>
                  <a:gd name="T57" fmla="*/ 61 h 77"/>
                  <a:gd name="T58" fmla="*/ 0 w 236"/>
                  <a:gd name="T59" fmla="*/ 62 h 77"/>
                  <a:gd name="T60" fmla="*/ 0 w 236"/>
                  <a:gd name="T61" fmla="*/ 62 h 77"/>
                  <a:gd name="T62" fmla="*/ 0 w 236"/>
                  <a:gd name="T63" fmla="*/ 62 h 77"/>
                  <a:gd name="T64" fmla="*/ 0 w 236"/>
                  <a:gd name="T65" fmla="*/ 62 h 77"/>
                  <a:gd name="T66" fmla="*/ 0 w 236"/>
                  <a:gd name="T67" fmla="*/ 73 h 77"/>
                  <a:gd name="T68" fmla="*/ 0 w 236"/>
                  <a:gd name="T69" fmla="*/ 74 h 77"/>
                  <a:gd name="T70" fmla="*/ 0 w 236"/>
                  <a:gd name="T71" fmla="*/ 74 h 77"/>
                  <a:gd name="T72" fmla="*/ 1 w 236"/>
                  <a:gd name="T73" fmla="*/ 75 h 77"/>
                  <a:gd name="T74" fmla="*/ 1 w 236"/>
                  <a:gd name="T75" fmla="*/ 76 h 77"/>
                  <a:gd name="T76" fmla="*/ 2 w 236"/>
                  <a:gd name="T77" fmla="*/ 76 h 77"/>
                  <a:gd name="T78" fmla="*/ 2 w 236"/>
                  <a:gd name="T79" fmla="*/ 76 h 77"/>
                  <a:gd name="T80" fmla="*/ 3 w 236"/>
                  <a:gd name="T81" fmla="*/ 77 h 77"/>
                  <a:gd name="T82" fmla="*/ 3 w 236"/>
                  <a:gd name="T83" fmla="*/ 77 h 77"/>
                  <a:gd name="T84" fmla="*/ 4 w 236"/>
                  <a:gd name="T85" fmla="*/ 77 h 77"/>
                  <a:gd name="T86" fmla="*/ 5 w 236"/>
                  <a:gd name="T87" fmla="*/ 77 h 77"/>
                  <a:gd name="T88" fmla="*/ 231 w 236"/>
                  <a:gd name="T89" fmla="*/ 77 h 77"/>
                  <a:gd name="T90" fmla="*/ 232 w 236"/>
                  <a:gd name="T91" fmla="*/ 77 h 77"/>
                  <a:gd name="T92" fmla="*/ 233 w 236"/>
                  <a:gd name="T93" fmla="*/ 77 h 77"/>
                  <a:gd name="T94" fmla="*/ 233 w 236"/>
                  <a:gd name="T95" fmla="*/ 77 h 77"/>
                  <a:gd name="T96" fmla="*/ 234 w 236"/>
                  <a:gd name="T97" fmla="*/ 76 h 77"/>
                  <a:gd name="T98" fmla="*/ 234 w 236"/>
                  <a:gd name="T99" fmla="*/ 76 h 77"/>
                  <a:gd name="T100" fmla="*/ 235 w 236"/>
                  <a:gd name="T101" fmla="*/ 75 h 77"/>
                  <a:gd name="T102" fmla="*/ 235 w 236"/>
                  <a:gd name="T103" fmla="*/ 75 h 77"/>
                  <a:gd name="T104" fmla="*/ 235 w 236"/>
                  <a:gd name="T105" fmla="*/ 74 h 77"/>
                  <a:gd name="T106" fmla="*/ 235 w 236"/>
                  <a:gd name="T107" fmla="*/ 73 h 77"/>
                  <a:gd name="T108" fmla="*/ 236 w 236"/>
                  <a:gd name="T109" fmla="*/ 73 h 77"/>
                  <a:gd name="T110" fmla="*/ 236 w 236"/>
                  <a:gd name="T111" fmla="*/ 69 h 77"/>
                  <a:gd name="T112" fmla="*/ 235 w 236"/>
                  <a:gd name="T113" fmla="*/ 68 h 77"/>
                  <a:gd name="T114" fmla="*/ 235 w 236"/>
                  <a:gd name="T115" fmla="*/ 67 h 77"/>
                  <a:gd name="T116" fmla="*/ 234 w 236"/>
                  <a:gd name="T117" fmla="*/ 66 h 77"/>
                  <a:gd name="T118" fmla="*/ 233 w 236"/>
                  <a:gd name="T119" fmla="*/ 66 h 77"/>
                  <a:gd name="T120" fmla="*/ 233 w 236"/>
                  <a:gd name="T121" fmla="*/ 65 h 77"/>
                  <a:gd name="T122" fmla="*/ 232 w 236"/>
                  <a:gd name="T123" fmla="*/ 65 h 7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6"/>
                  <a:gd name="T187" fmla="*/ 0 h 77"/>
                  <a:gd name="T188" fmla="*/ 236 w 236"/>
                  <a:gd name="T189" fmla="*/ 77 h 7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6" h="77">
                    <a:moveTo>
                      <a:pt x="232" y="65"/>
                    </a:moveTo>
                    <a:lnTo>
                      <a:pt x="232" y="65"/>
                    </a:lnTo>
                    <a:lnTo>
                      <a:pt x="231" y="65"/>
                    </a:lnTo>
                    <a:lnTo>
                      <a:pt x="231" y="66"/>
                    </a:lnTo>
                    <a:lnTo>
                      <a:pt x="230" y="66"/>
                    </a:lnTo>
                    <a:lnTo>
                      <a:pt x="229" y="67"/>
                    </a:lnTo>
                    <a:lnTo>
                      <a:pt x="229" y="68"/>
                    </a:lnTo>
                    <a:lnTo>
                      <a:pt x="229" y="69"/>
                    </a:lnTo>
                    <a:lnTo>
                      <a:pt x="229" y="70"/>
                    </a:lnTo>
                    <a:lnTo>
                      <a:pt x="7" y="70"/>
                    </a:lnTo>
                    <a:lnTo>
                      <a:pt x="7" y="69"/>
                    </a:lnTo>
                    <a:lnTo>
                      <a:pt x="7" y="68"/>
                    </a:lnTo>
                    <a:lnTo>
                      <a:pt x="7" y="67"/>
                    </a:lnTo>
                    <a:lnTo>
                      <a:pt x="7" y="66"/>
                    </a:lnTo>
                    <a:lnTo>
                      <a:pt x="7" y="65"/>
                    </a:lnTo>
                    <a:lnTo>
                      <a:pt x="7" y="64"/>
                    </a:lnTo>
                    <a:lnTo>
                      <a:pt x="7" y="63"/>
                    </a:lnTo>
                    <a:lnTo>
                      <a:pt x="8" y="60"/>
                    </a:lnTo>
                    <a:lnTo>
                      <a:pt x="9" y="55"/>
                    </a:lnTo>
                    <a:lnTo>
                      <a:pt x="11" y="48"/>
                    </a:lnTo>
                    <a:lnTo>
                      <a:pt x="14" y="40"/>
                    </a:lnTo>
                    <a:lnTo>
                      <a:pt x="16" y="31"/>
                    </a:lnTo>
                    <a:lnTo>
                      <a:pt x="19" y="22"/>
                    </a:lnTo>
                    <a:lnTo>
                      <a:pt x="22" y="13"/>
                    </a:lnTo>
                    <a:lnTo>
                      <a:pt x="25" y="4"/>
                    </a:lnTo>
                    <a:lnTo>
                      <a:pt x="25" y="3"/>
                    </a:lnTo>
                    <a:lnTo>
                      <a:pt x="25" y="2"/>
                    </a:lnTo>
                    <a:lnTo>
                      <a:pt x="24" y="2"/>
                    </a:lnTo>
                    <a:lnTo>
                      <a:pt x="24" y="1"/>
                    </a:lnTo>
                    <a:lnTo>
                      <a:pt x="23" y="1"/>
                    </a:lnTo>
                    <a:lnTo>
                      <a:pt x="23" y="0"/>
                    </a:lnTo>
                    <a:lnTo>
                      <a:pt x="22" y="0"/>
                    </a:lnTo>
                    <a:lnTo>
                      <a:pt x="21" y="0"/>
                    </a:lnTo>
                    <a:lnTo>
                      <a:pt x="20" y="0"/>
                    </a:lnTo>
                    <a:lnTo>
                      <a:pt x="19" y="0"/>
                    </a:lnTo>
                    <a:lnTo>
                      <a:pt x="19" y="1"/>
                    </a:lnTo>
                    <a:lnTo>
                      <a:pt x="18" y="1"/>
                    </a:lnTo>
                    <a:lnTo>
                      <a:pt x="18" y="2"/>
                    </a:lnTo>
                    <a:lnTo>
                      <a:pt x="12" y="22"/>
                    </a:lnTo>
                    <a:lnTo>
                      <a:pt x="8" y="36"/>
                    </a:lnTo>
                    <a:lnTo>
                      <a:pt x="4" y="47"/>
                    </a:lnTo>
                    <a:lnTo>
                      <a:pt x="2" y="54"/>
                    </a:lnTo>
                    <a:lnTo>
                      <a:pt x="1" y="59"/>
                    </a:lnTo>
                    <a:lnTo>
                      <a:pt x="0" y="61"/>
                    </a:lnTo>
                    <a:lnTo>
                      <a:pt x="0" y="62"/>
                    </a:lnTo>
                    <a:lnTo>
                      <a:pt x="0" y="73"/>
                    </a:lnTo>
                    <a:lnTo>
                      <a:pt x="0" y="74"/>
                    </a:lnTo>
                    <a:lnTo>
                      <a:pt x="1" y="75"/>
                    </a:lnTo>
                    <a:lnTo>
                      <a:pt x="1" y="76"/>
                    </a:lnTo>
                    <a:lnTo>
                      <a:pt x="2" y="76"/>
                    </a:lnTo>
                    <a:lnTo>
                      <a:pt x="2" y="77"/>
                    </a:lnTo>
                    <a:lnTo>
                      <a:pt x="3" y="77"/>
                    </a:lnTo>
                    <a:lnTo>
                      <a:pt x="4" y="77"/>
                    </a:lnTo>
                    <a:lnTo>
                      <a:pt x="5" y="77"/>
                    </a:lnTo>
                    <a:lnTo>
                      <a:pt x="231" y="77"/>
                    </a:lnTo>
                    <a:lnTo>
                      <a:pt x="232" y="77"/>
                    </a:lnTo>
                    <a:lnTo>
                      <a:pt x="233" y="77"/>
                    </a:lnTo>
                    <a:lnTo>
                      <a:pt x="233" y="76"/>
                    </a:lnTo>
                    <a:lnTo>
                      <a:pt x="234" y="76"/>
                    </a:lnTo>
                    <a:lnTo>
                      <a:pt x="235" y="75"/>
                    </a:lnTo>
                    <a:lnTo>
                      <a:pt x="235" y="74"/>
                    </a:lnTo>
                    <a:lnTo>
                      <a:pt x="235" y="73"/>
                    </a:lnTo>
                    <a:lnTo>
                      <a:pt x="236" y="73"/>
                    </a:lnTo>
                    <a:lnTo>
                      <a:pt x="236" y="69"/>
                    </a:lnTo>
                    <a:lnTo>
                      <a:pt x="235" y="68"/>
                    </a:lnTo>
                    <a:lnTo>
                      <a:pt x="235" y="67"/>
                    </a:lnTo>
                    <a:lnTo>
                      <a:pt x="234" y="66"/>
                    </a:lnTo>
                    <a:lnTo>
                      <a:pt x="233" y="66"/>
                    </a:lnTo>
                    <a:lnTo>
                      <a:pt x="233" y="65"/>
                    </a:lnTo>
                    <a:lnTo>
                      <a:pt x="232" y="65"/>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300" name="Freeform 336"/>
              <p:cNvSpPr>
                <a:spLocks/>
              </p:cNvSpPr>
              <p:nvPr/>
            </p:nvSpPr>
            <p:spPr bwMode="auto">
              <a:xfrm>
                <a:off x="3916" y="2362"/>
                <a:ext cx="215" cy="3"/>
              </a:xfrm>
              <a:custGeom>
                <a:avLst/>
                <a:gdLst>
                  <a:gd name="T0" fmla="*/ 214 w 215"/>
                  <a:gd name="T1" fmla="*/ 3 h 3"/>
                  <a:gd name="T2" fmla="*/ 214 w 215"/>
                  <a:gd name="T3" fmla="*/ 3 h 3"/>
                  <a:gd name="T4" fmla="*/ 214 w 215"/>
                  <a:gd name="T5" fmla="*/ 2 h 3"/>
                  <a:gd name="T6" fmla="*/ 214 w 215"/>
                  <a:gd name="T7" fmla="*/ 2 h 3"/>
                  <a:gd name="T8" fmla="*/ 215 w 215"/>
                  <a:gd name="T9" fmla="*/ 2 h 3"/>
                  <a:gd name="T10" fmla="*/ 215 w 215"/>
                  <a:gd name="T11" fmla="*/ 2 h 3"/>
                  <a:gd name="T12" fmla="*/ 215 w 215"/>
                  <a:gd name="T13" fmla="*/ 2 h 3"/>
                  <a:gd name="T14" fmla="*/ 215 w 215"/>
                  <a:gd name="T15" fmla="*/ 1 h 3"/>
                  <a:gd name="T16" fmla="*/ 215 w 215"/>
                  <a:gd name="T17" fmla="*/ 1 h 3"/>
                  <a:gd name="T18" fmla="*/ 215 w 215"/>
                  <a:gd name="T19" fmla="*/ 1 h 3"/>
                  <a:gd name="T20" fmla="*/ 215 w 215"/>
                  <a:gd name="T21" fmla="*/ 1 h 3"/>
                  <a:gd name="T22" fmla="*/ 215 w 215"/>
                  <a:gd name="T23" fmla="*/ 0 h 3"/>
                  <a:gd name="T24" fmla="*/ 215 w 215"/>
                  <a:gd name="T25" fmla="*/ 0 h 3"/>
                  <a:gd name="T26" fmla="*/ 214 w 215"/>
                  <a:gd name="T27" fmla="*/ 0 h 3"/>
                  <a:gd name="T28" fmla="*/ 214 w 215"/>
                  <a:gd name="T29" fmla="*/ 0 h 3"/>
                  <a:gd name="T30" fmla="*/ 214 w 215"/>
                  <a:gd name="T31" fmla="*/ 0 h 3"/>
                  <a:gd name="T32" fmla="*/ 214 w 215"/>
                  <a:gd name="T33" fmla="*/ 0 h 3"/>
                  <a:gd name="T34" fmla="*/ 2 w 215"/>
                  <a:gd name="T35" fmla="*/ 0 h 3"/>
                  <a:gd name="T36" fmla="*/ 1 w 215"/>
                  <a:gd name="T37" fmla="*/ 0 h 3"/>
                  <a:gd name="T38" fmla="*/ 1 w 215"/>
                  <a:gd name="T39" fmla="*/ 0 h 3"/>
                  <a:gd name="T40" fmla="*/ 1 w 215"/>
                  <a:gd name="T41" fmla="*/ 0 h 3"/>
                  <a:gd name="T42" fmla="*/ 1 w 215"/>
                  <a:gd name="T43" fmla="*/ 0 h 3"/>
                  <a:gd name="T44" fmla="*/ 0 w 215"/>
                  <a:gd name="T45" fmla="*/ 0 h 3"/>
                  <a:gd name="T46" fmla="*/ 0 w 215"/>
                  <a:gd name="T47" fmla="*/ 1 h 3"/>
                  <a:gd name="T48" fmla="*/ 0 w 215"/>
                  <a:gd name="T49" fmla="*/ 1 h 3"/>
                  <a:gd name="T50" fmla="*/ 0 w 215"/>
                  <a:gd name="T51" fmla="*/ 1 h 3"/>
                  <a:gd name="T52" fmla="*/ 0 w 215"/>
                  <a:gd name="T53" fmla="*/ 2 h 3"/>
                  <a:gd name="T54" fmla="*/ 0 w 215"/>
                  <a:gd name="T55" fmla="*/ 2 h 3"/>
                  <a:gd name="T56" fmla="*/ 1 w 215"/>
                  <a:gd name="T57" fmla="*/ 2 h 3"/>
                  <a:gd name="T58" fmla="*/ 1 w 215"/>
                  <a:gd name="T59" fmla="*/ 2 h 3"/>
                  <a:gd name="T60" fmla="*/ 1 w 215"/>
                  <a:gd name="T61" fmla="*/ 2 h 3"/>
                  <a:gd name="T62" fmla="*/ 1 w 215"/>
                  <a:gd name="T63" fmla="*/ 3 h 3"/>
                  <a:gd name="T64" fmla="*/ 2 w 215"/>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
                  <a:gd name="T100" fmla="*/ 0 h 3"/>
                  <a:gd name="T101" fmla="*/ 215 w 215"/>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 h="3">
                    <a:moveTo>
                      <a:pt x="2" y="3"/>
                    </a:moveTo>
                    <a:lnTo>
                      <a:pt x="214" y="3"/>
                    </a:lnTo>
                    <a:lnTo>
                      <a:pt x="214" y="2"/>
                    </a:lnTo>
                    <a:lnTo>
                      <a:pt x="215" y="2"/>
                    </a:lnTo>
                    <a:lnTo>
                      <a:pt x="215" y="1"/>
                    </a:lnTo>
                    <a:lnTo>
                      <a:pt x="215" y="0"/>
                    </a:lnTo>
                    <a:lnTo>
                      <a:pt x="214" y="0"/>
                    </a:lnTo>
                    <a:lnTo>
                      <a:pt x="2" y="0"/>
                    </a:lnTo>
                    <a:lnTo>
                      <a:pt x="1" y="0"/>
                    </a:lnTo>
                    <a:lnTo>
                      <a:pt x="0" y="0"/>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grpSp>
        <p:grpSp>
          <p:nvGrpSpPr>
            <p:cNvPr id="44182" name="Group 337"/>
            <p:cNvGrpSpPr>
              <a:grpSpLocks/>
            </p:cNvGrpSpPr>
            <p:nvPr/>
          </p:nvGrpSpPr>
          <p:grpSpPr bwMode="auto">
            <a:xfrm>
              <a:off x="4824" y="2103"/>
              <a:ext cx="140" cy="326"/>
              <a:chOff x="4824" y="2103"/>
              <a:chExt cx="140" cy="326"/>
            </a:xfrm>
          </p:grpSpPr>
          <p:sp>
            <p:nvSpPr>
              <p:cNvPr id="44191" name="Rectangle 338"/>
              <p:cNvSpPr>
                <a:spLocks noChangeArrowheads="1"/>
              </p:cNvSpPr>
              <p:nvPr/>
            </p:nvSpPr>
            <p:spPr bwMode="auto">
              <a:xfrm>
                <a:off x="4824" y="2103"/>
                <a:ext cx="140" cy="326"/>
              </a:xfrm>
              <a:prstGeom prst="rect">
                <a:avLst/>
              </a:prstGeom>
              <a:solidFill>
                <a:srgbClr val="0000FF"/>
              </a:solidFill>
              <a:ln w="9525">
                <a:noFill/>
                <a:miter lim="800000"/>
                <a:headEnd/>
                <a:tailEnd/>
              </a:ln>
            </p:spPr>
            <p:txBody>
              <a:bodyPr/>
              <a:lstStyle/>
              <a:p>
                <a:pPr>
                  <a:buClr>
                    <a:srgbClr val="E2D700"/>
                  </a:buClr>
                </a:pPr>
                <a:endParaRPr lang="tr-TR">
                  <a:solidFill>
                    <a:prstClr val="black"/>
                  </a:solidFill>
                </a:endParaRPr>
              </a:p>
            </p:txBody>
          </p:sp>
          <p:sp>
            <p:nvSpPr>
              <p:cNvPr id="44192" name="Rectangle 339"/>
              <p:cNvSpPr>
                <a:spLocks noChangeArrowheads="1"/>
              </p:cNvSpPr>
              <p:nvPr/>
            </p:nvSpPr>
            <p:spPr bwMode="auto">
              <a:xfrm>
                <a:off x="4830" y="2110"/>
                <a:ext cx="128" cy="313"/>
              </a:xfrm>
              <a:prstGeom prst="rect">
                <a:avLst/>
              </a:prstGeom>
              <a:solidFill>
                <a:srgbClr val="DDDDDD"/>
              </a:solidFill>
              <a:ln w="9525">
                <a:noFill/>
                <a:miter lim="800000"/>
                <a:headEnd/>
                <a:tailEnd/>
              </a:ln>
            </p:spPr>
            <p:txBody>
              <a:bodyPr/>
              <a:lstStyle/>
              <a:p>
                <a:pPr>
                  <a:buClr>
                    <a:srgbClr val="E2D700"/>
                  </a:buClr>
                </a:pPr>
                <a:endParaRPr lang="tr-TR">
                  <a:solidFill>
                    <a:prstClr val="black"/>
                  </a:solidFill>
                </a:endParaRPr>
              </a:p>
            </p:txBody>
          </p:sp>
          <p:sp>
            <p:nvSpPr>
              <p:cNvPr id="44193" name="Rectangle 340"/>
              <p:cNvSpPr>
                <a:spLocks noChangeArrowheads="1"/>
              </p:cNvSpPr>
              <p:nvPr/>
            </p:nvSpPr>
            <p:spPr bwMode="auto">
              <a:xfrm>
                <a:off x="4854" y="2133"/>
                <a:ext cx="82" cy="17"/>
              </a:xfrm>
              <a:prstGeom prst="rect">
                <a:avLst/>
              </a:prstGeom>
              <a:solidFill>
                <a:srgbClr val="0000FF"/>
              </a:solidFill>
              <a:ln w="9525">
                <a:noFill/>
                <a:miter lim="800000"/>
                <a:headEnd/>
                <a:tailEnd/>
              </a:ln>
            </p:spPr>
            <p:txBody>
              <a:bodyPr/>
              <a:lstStyle/>
              <a:p>
                <a:pPr>
                  <a:buClr>
                    <a:srgbClr val="E2D700"/>
                  </a:buClr>
                </a:pPr>
                <a:endParaRPr lang="tr-TR">
                  <a:solidFill>
                    <a:prstClr val="black"/>
                  </a:solidFill>
                </a:endParaRPr>
              </a:p>
            </p:txBody>
          </p:sp>
          <p:sp>
            <p:nvSpPr>
              <p:cNvPr id="44194" name="Freeform 341"/>
              <p:cNvSpPr>
                <a:spLocks/>
              </p:cNvSpPr>
              <p:nvPr/>
            </p:nvSpPr>
            <p:spPr bwMode="auto">
              <a:xfrm>
                <a:off x="4858" y="2135"/>
                <a:ext cx="73" cy="12"/>
              </a:xfrm>
              <a:custGeom>
                <a:avLst/>
                <a:gdLst>
                  <a:gd name="T0" fmla="*/ 53 w 73"/>
                  <a:gd name="T1" fmla="*/ 4 h 12"/>
                  <a:gd name="T2" fmla="*/ 52 w 73"/>
                  <a:gd name="T3" fmla="*/ 3 h 12"/>
                  <a:gd name="T4" fmla="*/ 51 w 73"/>
                  <a:gd name="T5" fmla="*/ 3 h 12"/>
                  <a:gd name="T6" fmla="*/ 50 w 73"/>
                  <a:gd name="T7" fmla="*/ 2 h 12"/>
                  <a:gd name="T8" fmla="*/ 48 w 73"/>
                  <a:gd name="T9" fmla="*/ 2 h 12"/>
                  <a:gd name="T10" fmla="*/ 46 w 73"/>
                  <a:gd name="T11" fmla="*/ 1 h 12"/>
                  <a:gd name="T12" fmla="*/ 44 w 73"/>
                  <a:gd name="T13" fmla="*/ 1 h 12"/>
                  <a:gd name="T14" fmla="*/ 42 w 73"/>
                  <a:gd name="T15" fmla="*/ 0 h 12"/>
                  <a:gd name="T16" fmla="*/ 39 w 73"/>
                  <a:gd name="T17" fmla="*/ 0 h 12"/>
                  <a:gd name="T18" fmla="*/ 37 w 73"/>
                  <a:gd name="T19" fmla="*/ 0 h 12"/>
                  <a:gd name="T20" fmla="*/ 34 w 73"/>
                  <a:gd name="T21" fmla="*/ 0 h 12"/>
                  <a:gd name="T22" fmla="*/ 31 w 73"/>
                  <a:gd name="T23" fmla="*/ 0 h 12"/>
                  <a:gd name="T24" fmla="*/ 29 w 73"/>
                  <a:gd name="T25" fmla="*/ 1 h 12"/>
                  <a:gd name="T26" fmla="*/ 27 w 73"/>
                  <a:gd name="T27" fmla="*/ 1 h 12"/>
                  <a:gd name="T28" fmla="*/ 25 w 73"/>
                  <a:gd name="T29" fmla="*/ 2 h 12"/>
                  <a:gd name="T30" fmla="*/ 23 w 73"/>
                  <a:gd name="T31" fmla="*/ 2 h 12"/>
                  <a:gd name="T32" fmla="*/ 22 w 73"/>
                  <a:gd name="T33" fmla="*/ 3 h 12"/>
                  <a:gd name="T34" fmla="*/ 22 w 73"/>
                  <a:gd name="T35" fmla="*/ 3 h 12"/>
                  <a:gd name="T36" fmla="*/ 21 w 73"/>
                  <a:gd name="T37" fmla="*/ 3 h 12"/>
                  <a:gd name="T38" fmla="*/ 21 w 73"/>
                  <a:gd name="T39" fmla="*/ 4 h 12"/>
                  <a:gd name="T40" fmla="*/ 0 w 73"/>
                  <a:gd name="T41" fmla="*/ 9 h 12"/>
                  <a:gd name="T42" fmla="*/ 21 w 73"/>
                  <a:gd name="T43" fmla="*/ 9 h 12"/>
                  <a:gd name="T44" fmla="*/ 21 w 73"/>
                  <a:gd name="T45" fmla="*/ 9 h 12"/>
                  <a:gd name="T46" fmla="*/ 22 w 73"/>
                  <a:gd name="T47" fmla="*/ 10 h 12"/>
                  <a:gd name="T48" fmla="*/ 23 w 73"/>
                  <a:gd name="T49" fmla="*/ 10 h 12"/>
                  <a:gd name="T50" fmla="*/ 24 w 73"/>
                  <a:gd name="T51" fmla="*/ 11 h 12"/>
                  <a:gd name="T52" fmla="*/ 26 w 73"/>
                  <a:gd name="T53" fmla="*/ 11 h 12"/>
                  <a:gd name="T54" fmla="*/ 28 w 73"/>
                  <a:gd name="T55" fmla="*/ 12 h 12"/>
                  <a:gd name="T56" fmla="*/ 30 w 73"/>
                  <a:gd name="T57" fmla="*/ 12 h 12"/>
                  <a:gd name="T58" fmla="*/ 33 w 73"/>
                  <a:gd name="T59" fmla="*/ 12 h 12"/>
                  <a:gd name="T60" fmla="*/ 35 w 73"/>
                  <a:gd name="T61" fmla="*/ 12 h 12"/>
                  <a:gd name="T62" fmla="*/ 38 w 73"/>
                  <a:gd name="T63" fmla="*/ 12 h 12"/>
                  <a:gd name="T64" fmla="*/ 40 w 73"/>
                  <a:gd name="T65" fmla="*/ 12 h 12"/>
                  <a:gd name="T66" fmla="*/ 43 w 73"/>
                  <a:gd name="T67" fmla="*/ 12 h 12"/>
                  <a:gd name="T68" fmla="*/ 45 w 73"/>
                  <a:gd name="T69" fmla="*/ 12 h 12"/>
                  <a:gd name="T70" fmla="*/ 47 w 73"/>
                  <a:gd name="T71" fmla="*/ 11 h 12"/>
                  <a:gd name="T72" fmla="*/ 49 w 73"/>
                  <a:gd name="T73" fmla="*/ 11 h 12"/>
                  <a:gd name="T74" fmla="*/ 50 w 73"/>
                  <a:gd name="T75" fmla="*/ 10 h 12"/>
                  <a:gd name="T76" fmla="*/ 51 w 73"/>
                  <a:gd name="T77" fmla="*/ 10 h 12"/>
                  <a:gd name="T78" fmla="*/ 52 w 73"/>
                  <a:gd name="T79" fmla="*/ 9 h 12"/>
                  <a:gd name="T80" fmla="*/ 52 w 73"/>
                  <a:gd name="T81" fmla="*/ 9 h 12"/>
                  <a:gd name="T82" fmla="*/ 73 w 73"/>
                  <a:gd name="T83" fmla="*/ 9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
                  <a:gd name="T127" fmla="*/ 0 h 12"/>
                  <a:gd name="T128" fmla="*/ 73 w 73"/>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 h="12">
                    <a:moveTo>
                      <a:pt x="73" y="4"/>
                    </a:moveTo>
                    <a:lnTo>
                      <a:pt x="53" y="4"/>
                    </a:lnTo>
                    <a:lnTo>
                      <a:pt x="52" y="4"/>
                    </a:lnTo>
                    <a:lnTo>
                      <a:pt x="52" y="3"/>
                    </a:lnTo>
                    <a:lnTo>
                      <a:pt x="51" y="3"/>
                    </a:lnTo>
                    <a:lnTo>
                      <a:pt x="50" y="2"/>
                    </a:lnTo>
                    <a:lnTo>
                      <a:pt x="49" y="2"/>
                    </a:lnTo>
                    <a:lnTo>
                      <a:pt x="48" y="2"/>
                    </a:lnTo>
                    <a:lnTo>
                      <a:pt x="47" y="1"/>
                    </a:lnTo>
                    <a:lnTo>
                      <a:pt x="46" y="1"/>
                    </a:lnTo>
                    <a:lnTo>
                      <a:pt x="45" y="1"/>
                    </a:lnTo>
                    <a:lnTo>
                      <a:pt x="44" y="1"/>
                    </a:lnTo>
                    <a:lnTo>
                      <a:pt x="43" y="1"/>
                    </a:lnTo>
                    <a:lnTo>
                      <a:pt x="42" y="0"/>
                    </a:lnTo>
                    <a:lnTo>
                      <a:pt x="40" y="0"/>
                    </a:lnTo>
                    <a:lnTo>
                      <a:pt x="39" y="0"/>
                    </a:lnTo>
                    <a:lnTo>
                      <a:pt x="38" y="0"/>
                    </a:lnTo>
                    <a:lnTo>
                      <a:pt x="37" y="0"/>
                    </a:lnTo>
                    <a:lnTo>
                      <a:pt x="35" y="0"/>
                    </a:lnTo>
                    <a:lnTo>
                      <a:pt x="34" y="0"/>
                    </a:lnTo>
                    <a:lnTo>
                      <a:pt x="33" y="0"/>
                    </a:lnTo>
                    <a:lnTo>
                      <a:pt x="31" y="0"/>
                    </a:lnTo>
                    <a:lnTo>
                      <a:pt x="30" y="1"/>
                    </a:lnTo>
                    <a:lnTo>
                      <a:pt x="29" y="1"/>
                    </a:lnTo>
                    <a:lnTo>
                      <a:pt x="28" y="1"/>
                    </a:lnTo>
                    <a:lnTo>
                      <a:pt x="27" y="1"/>
                    </a:lnTo>
                    <a:lnTo>
                      <a:pt x="26" y="1"/>
                    </a:lnTo>
                    <a:lnTo>
                      <a:pt x="25" y="2"/>
                    </a:lnTo>
                    <a:lnTo>
                      <a:pt x="24" y="2"/>
                    </a:lnTo>
                    <a:lnTo>
                      <a:pt x="23" y="2"/>
                    </a:lnTo>
                    <a:lnTo>
                      <a:pt x="22" y="3"/>
                    </a:lnTo>
                    <a:lnTo>
                      <a:pt x="21" y="3"/>
                    </a:lnTo>
                    <a:lnTo>
                      <a:pt x="21" y="4"/>
                    </a:lnTo>
                    <a:lnTo>
                      <a:pt x="0" y="4"/>
                    </a:lnTo>
                    <a:lnTo>
                      <a:pt x="0" y="9"/>
                    </a:lnTo>
                    <a:lnTo>
                      <a:pt x="21" y="9"/>
                    </a:lnTo>
                    <a:lnTo>
                      <a:pt x="22" y="10"/>
                    </a:lnTo>
                    <a:lnTo>
                      <a:pt x="23" y="10"/>
                    </a:lnTo>
                    <a:lnTo>
                      <a:pt x="24" y="11"/>
                    </a:lnTo>
                    <a:lnTo>
                      <a:pt x="25" y="11"/>
                    </a:lnTo>
                    <a:lnTo>
                      <a:pt x="26" y="11"/>
                    </a:lnTo>
                    <a:lnTo>
                      <a:pt x="27" y="11"/>
                    </a:lnTo>
                    <a:lnTo>
                      <a:pt x="28" y="12"/>
                    </a:lnTo>
                    <a:lnTo>
                      <a:pt x="29" y="12"/>
                    </a:lnTo>
                    <a:lnTo>
                      <a:pt x="30" y="12"/>
                    </a:lnTo>
                    <a:lnTo>
                      <a:pt x="31" y="12"/>
                    </a:lnTo>
                    <a:lnTo>
                      <a:pt x="33" y="12"/>
                    </a:lnTo>
                    <a:lnTo>
                      <a:pt x="34" y="12"/>
                    </a:lnTo>
                    <a:lnTo>
                      <a:pt x="35" y="12"/>
                    </a:lnTo>
                    <a:lnTo>
                      <a:pt x="37" y="12"/>
                    </a:lnTo>
                    <a:lnTo>
                      <a:pt x="38" y="12"/>
                    </a:lnTo>
                    <a:lnTo>
                      <a:pt x="39" y="12"/>
                    </a:lnTo>
                    <a:lnTo>
                      <a:pt x="40" y="12"/>
                    </a:lnTo>
                    <a:lnTo>
                      <a:pt x="42" y="12"/>
                    </a:lnTo>
                    <a:lnTo>
                      <a:pt x="43" y="12"/>
                    </a:lnTo>
                    <a:lnTo>
                      <a:pt x="44" y="12"/>
                    </a:lnTo>
                    <a:lnTo>
                      <a:pt x="45" y="12"/>
                    </a:lnTo>
                    <a:lnTo>
                      <a:pt x="46" y="11"/>
                    </a:lnTo>
                    <a:lnTo>
                      <a:pt x="47" y="11"/>
                    </a:lnTo>
                    <a:lnTo>
                      <a:pt x="48" y="11"/>
                    </a:lnTo>
                    <a:lnTo>
                      <a:pt x="49" y="11"/>
                    </a:lnTo>
                    <a:lnTo>
                      <a:pt x="50" y="10"/>
                    </a:lnTo>
                    <a:lnTo>
                      <a:pt x="51" y="10"/>
                    </a:lnTo>
                    <a:lnTo>
                      <a:pt x="52" y="9"/>
                    </a:lnTo>
                    <a:lnTo>
                      <a:pt x="53" y="9"/>
                    </a:lnTo>
                    <a:lnTo>
                      <a:pt x="73" y="9"/>
                    </a:lnTo>
                    <a:lnTo>
                      <a:pt x="73" y="4"/>
                    </a:lnTo>
                    <a:close/>
                  </a:path>
                </a:pathLst>
              </a:custGeom>
              <a:solidFill>
                <a:srgbClr val="DDDDDD"/>
              </a:solidFill>
              <a:ln w="9525">
                <a:noFill/>
                <a:round/>
                <a:headEnd/>
                <a:tailEnd/>
              </a:ln>
            </p:spPr>
            <p:txBody>
              <a:bodyPr/>
              <a:lstStyle/>
              <a:p>
                <a:pPr>
                  <a:buClr>
                    <a:srgbClr val="E2D700"/>
                  </a:buClr>
                </a:pPr>
                <a:endParaRPr lang="tr-TR">
                  <a:solidFill>
                    <a:prstClr val="black"/>
                  </a:solidFill>
                </a:endParaRPr>
              </a:p>
            </p:txBody>
          </p:sp>
          <p:sp>
            <p:nvSpPr>
              <p:cNvPr id="44195" name="Rectangle 342"/>
              <p:cNvSpPr>
                <a:spLocks noChangeArrowheads="1"/>
              </p:cNvSpPr>
              <p:nvPr/>
            </p:nvSpPr>
            <p:spPr bwMode="auto">
              <a:xfrm>
                <a:off x="4933" y="2176"/>
                <a:ext cx="14" cy="3"/>
              </a:xfrm>
              <a:prstGeom prst="rect">
                <a:avLst/>
              </a:prstGeom>
              <a:solidFill>
                <a:srgbClr val="4CCCFF"/>
              </a:solidFill>
              <a:ln w="9525">
                <a:noFill/>
                <a:miter lim="800000"/>
                <a:headEnd/>
                <a:tailEnd/>
              </a:ln>
            </p:spPr>
            <p:txBody>
              <a:bodyPr/>
              <a:lstStyle/>
              <a:p>
                <a:pPr>
                  <a:buClr>
                    <a:srgbClr val="E2D700"/>
                  </a:buClr>
                </a:pPr>
                <a:endParaRPr lang="tr-TR">
                  <a:solidFill>
                    <a:prstClr val="black"/>
                  </a:solidFill>
                </a:endParaRPr>
              </a:p>
            </p:txBody>
          </p:sp>
          <p:sp>
            <p:nvSpPr>
              <p:cNvPr id="44196" name="Rectangle 343"/>
              <p:cNvSpPr>
                <a:spLocks noChangeArrowheads="1"/>
              </p:cNvSpPr>
              <p:nvPr/>
            </p:nvSpPr>
            <p:spPr bwMode="auto">
              <a:xfrm>
                <a:off x="4842" y="2156"/>
                <a:ext cx="105" cy="17"/>
              </a:xfrm>
              <a:prstGeom prst="rect">
                <a:avLst/>
              </a:prstGeom>
              <a:solidFill>
                <a:srgbClr val="0000FF"/>
              </a:solidFill>
              <a:ln w="9525">
                <a:noFill/>
                <a:miter lim="800000"/>
                <a:headEnd/>
                <a:tailEnd/>
              </a:ln>
            </p:spPr>
            <p:txBody>
              <a:bodyPr/>
              <a:lstStyle/>
              <a:p>
                <a:pPr>
                  <a:buClr>
                    <a:srgbClr val="E2D700"/>
                  </a:buClr>
                </a:pPr>
                <a:endParaRPr lang="tr-TR">
                  <a:solidFill>
                    <a:prstClr val="black"/>
                  </a:solidFill>
                </a:endParaRPr>
              </a:p>
            </p:txBody>
          </p:sp>
          <p:sp>
            <p:nvSpPr>
              <p:cNvPr id="44197" name="Rectangle 344"/>
              <p:cNvSpPr>
                <a:spLocks noChangeArrowheads="1"/>
              </p:cNvSpPr>
              <p:nvPr/>
            </p:nvSpPr>
            <p:spPr bwMode="auto">
              <a:xfrm>
                <a:off x="4847" y="2161"/>
                <a:ext cx="95" cy="7"/>
              </a:xfrm>
              <a:prstGeom prst="rect">
                <a:avLst/>
              </a:prstGeom>
              <a:solidFill>
                <a:srgbClr val="DDDDDD"/>
              </a:solidFill>
              <a:ln w="9525">
                <a:noFill/>
                <a:miter lim="800000"/>
                <a:headEnd/>
                <a:tailEnd/>
              </a:ln>
            </p:spPr>
            <p:txBody>
              <a:bodyPr/>
              <a:lstStyle/>
              <a:p>
                <a:pPr>
                  <a:buClr>
                    <a:srgbClr val="E2D700"/>
                  </a:buClr>
                </a:pPr>
                <a:endParaRPr lang="tr-TR">
                  <a:solidFill>
                    <a:prstClr val="black"/>
                  </a:solidFill>
                </a:endParaRPr>
              </a:p>
            </p:txBody>
          </p:sp>
          <p:sp>
            <p:nvSpPr>
              <p:cNvPr id="44198" name="Freeform 345"/>
              <p:cNvSpPr>
                <a:spLocks/>
              </p:cNvSpPr>
              <p:nvPr/>
            </p:nvSpPr>
            <p:spPr bwMode="auto">
              <a:xfrm>
                <a:off x="4840" y="2399"/>
                <a:ext cx="16" cy="16"/>
              </a:xfrm>
              <a:custGeom>
                <a:avLst/>
                <a:gdLst>
                  <a:gd name="T0" fmla="*/ 8 w 16"/>
                  <a:gd name="T1" fmla="*/ 15 h 16"/>
                  <a:gd name="T2" fmla="*/ 10 w 16"/>
                  <a:gd name="T3" fmla="*/ 15 h 16"/>
                  <a:gd name="T4" fmla="*/ 11 w 16"/>
                  <a:gd name="T5" fmla="*/ 15 h 16"/>
                  <a:gd name="T6" fmla="*/ 12 w 16"/>
                  <a:gd name="T7" fmla="*/ 14 h 16"/>
                  <a:gd name="T8" fmla="*/ 13 w 16"/>
                  <a:gd name="T9" fmla="*/ 14 h 16"/>
                  <a:gd name="T10" fmla="*/ 13 w 16"/>
                  <a:gd name="T11" fmla="*/ 13 h 16"/>
                  <a:gd name="T12" fmla="*/ 14 w 16"/>
                  <a:gd name="T13" fmla="*/ 12 h 16"/>
                  <a:gd name="T14" fmla="*/ 15 w 16"/>
                  <a:gd name="T15" fmla="*/ 11 h 16"/>
                  <a:gd name="T16" fmla="*/ 15 w 16"/>
                  <a:gd name="T17" fmla="*/ 10 h 16"/>
                  <a:gd name="T18" fmla="*/ 15 w 16"/>
                  <a:gd name="T19" fmla="*/ 9 h 16"/>
                  <a:gd name="T20" fmla="*/ 16 w 16"/>
                  <a:gd name="T21" fmla="*/ 8 h 16"/>
                  <a:gd name="T22" fmla="*/ 15 w 16"/>
                  <a:gd name="T23" fmla="*/ 6 h 16"/>
                  <a:gd name="T24" fmla="*/ 15 w 16"/>
                  <a:gd name="T25" fmla="*/ 5 h 16"/>
                  <a:gd name="T26" fmla="*/ 15 w 16"/>
                  <a:gd name="T27" fmla="*/ 4 h 16"/>
                  <a:gd name="T28" fmla="*/ 14 w 16"/>
                  <a:gd name="T29" fmla="*/ 3 h 16"/>
                  <a:gd name="T30" fmla="*/ 13 w 16"/>
                  <a:gd name="T31" fmla="*/ 2 h 16"/>
                  <a:gd name="T32" fmla="*/ 13 w 16"/>
                  <a:gd name="T33" fmla="*/ 1 h 16"/>
                  <a:gd name="T34" fmla="*/ 12 w 16"/>
                  <a:gd name="T35" fmla="*/ 1 h 16"/>
                  <a:gd name="T36" fmla="*/ 11 w 16"/>
                  <a:gd name="T37" fmla="*/ 0 h 16"/>
                  <a:gd name="T38" fmla="*/ 10 w 16"/>
                  <a:gd name="T39" fmla="*/ 0 h 16"/>
                  <a:gd name="T40" fmla="*/ 8 w 16"/>
                  <a:gd name="T41" fmla="*/ 0 h 16"/>
                  <a:gd name="T42" fmla="*/ 7 w 16"/>
                  <a:gd name="T43" fmla="*/ 0 h 16"/>
                  <a:gd name="T44" fmla="*/ 6 w 16"/>
                  <a:gd name="T45" fmla="*/ 0 h 16"/>
                  <a:gd name="T46" fmla="*/ 5 w 16"/>
                  <a:gd name="T47" fmla="*/ 0 h 16"/>
                  <a:gd name="T48" fmla="*/ 4 w 16"/>
                  <a:gd name="T49" fmla="*/ 1 h 16"/>
                  <a:gd name="T50" fmla="*/ 3 w 16"/>
                  <a:gd name="T51" fmla="*/ 1 h 16"/>
                  <a:gd name="T52" fmla="*/ 2 w 16"/>
                  <a:gd name="T53" fmla="*/ 2 h 16"/>
                  <a:gd name="T54" fmla="*/ 1 w 16"/>
                  <a:gd name="T55" fmla="*/ 3 h 16"/>
                  <a:gd name="T56" fmla="*/ 1 w 16"/>
                  <a:gd name="T57" fmla="*/ 4 h 16"/>
                  <a:gd name="T58" fmla="*/ 0 w 16"/>
                  <a:gd name="T59" fmla="*/ 5 h 16"/>
                  <a:gd name="T60" fmla="*/ 0 w 16"/>
                  <a:gd name="T61" fmla="*/ 6 h 16"/>
                  <a:gd name="T62" fmla="*/ 0 w 16"/>
                  <a:gd name="T63" fmla="*/ 7 h 16"/>
                  <a:gd name="T64" fmla="*/ 0 w 16"/>
                  <a:gd name="T65" fmla="*/ 8 h 16"/>
                  <a:gd name="T66" fmla="*/ 0 w 16"/>
                  <a:gd name="T67" fmla="*/ 10 h 16"/>
                  <a:gd name="T68" fmla="*/ 0 w 16"/>
                  <a:gd name="T69" fmla="*/ 11 h 16"/>
                  <a:gd name="T70" fmla="*/ 1 w 16"/>
                  <a:gd name="T71" fmla="*/ 12 h 16"/>
                  <a:gd name="T72" fmla="*/ 2 w 16"/>
                  <a:gd name="T73" fmla="*/ 13 h 16"/>
                  <a:gd name="T74" fmla="*/ 2 w 16"/>
                  <a:gd name="T75" fmla="*/ 13 h 16"/>
                  <a:gd name="T76" fmla="*/ 3 w 16"/>
                  <a:gd name="T77" fmla="*/ 14 h 16"/>
                  <a:gd name="T78" fmla="*/ 4 w 16"/>
                  <a:gd name="T79" fmla="*/ 15 h 16"/>
                  <a:gd name="T80" fmla="*/ 5 w 16"/>
                  <a:gd name="T81" fmla="*/ 15 h 16"/>
                  <a:gd name="T82" fmla="*/ 6 w 16"/>
                  <a:gd name="T83" fmla="*/ 15 h 16"/>
                  <a:gd name="T84" fmla="*/ 8 w 16"/>
                  <a:gd name="T85" fmla="*/ 16 h 1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
                  <a:gd name="T130" fmla="*/ 0 h 16"/>
                  <a:gd name="T131" fmla="*/ 16 w 16"/>
                  <a:gd name="T132" fmla="*/ 16 h 1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 h="16">
                    <a:moveTo>
                      <a:pt x="8" y="16"/>
                    </a:moveTo>
                    <a:lnTo>
                      <a:pt x="8" y="16"/>
                    </a:lnTo>
                    <a:lnTo>
                      <a:pt x="8" y="15"/>
                    </a:lnTo>
                    <a:lnTo>
                      <a:pt x="9" y="15"/>
                    </a:lnTo>
                    <a:lnTo>
                      <a:pt x="10" y="15"/>
                    </a:lnTo>
                    <a:lnTo>
                      <a:pt x="11" y="15"/>
                    </a:lnTo>
                    <a:lnTo>
                      <a:pt x="12" y="14"/>
                    </a:lnTo>
                    <a:lnTo>
                      <a:pt x="13" y="14"/>
                    </a:lnTo>
                    <a:lnTo>
                      <a:pt x="13" y="13"/>
                    </a:lnTo>
                    <a:lnTo>
                      <a:pt x="14" y="13"/>
                    </a:lnTo>
                    <a:lnTo>
                      <a:pt x="14" y="12"/>
                    </a:lnTo>
                    <a:lnTo>
                      <a:pt x="15" y="11"/>
                    </a:lnTo>
                    <a:lnTo>
                      <a:pt x="15" y="10"/>
                    </a:lnTo>
                    <a:lnTo>
                      <a:pt x="15" y="9"/>
                    </a:lnTo>
                    <a:lnTo>
                      <a:pt x="15" y="8"/>
                    </a:lnTo>
                    <a:lnTo>
                      <a:pt x="16" y="8"/>
                    </a:lnTo>
                    <a:lnTo>
                      <a:pt x="16" y="7"/>
                    </a:lnTo>
                    <a:lnTo>
                      <a:pt x="15" y="7"/>
                    </a:lnTo>
                    <a:lnTo>
                      <a:pt x="15" y="6"/>
                    </a:lnTo>
                    <a:lnTo>
                      <a:pt x="15" y="5"/>
                    </a:lnTo>
                    <a:lnTo>
                      <a:pt x="15" y="4"/>
                    </a:lnTo>
                    <a:lnTo>
                      <a:pt x="14" y="3"/>
                    </a:lnTo>
                    <a:lnTo>
                      <a:pt x="13" y="2"/>
                    </a:lnTo>
                    <a:lnTo>
                      <a:pt x="13" y="1"/>
                    </a:lnTo>
                    <a:lnTo>
                      <a:pt x="12" y="1"/>
                    </a:lnTo>
                    <a:lnTo>
                      <a:pt x="11" y="1"/>
                    </a:lnTo>
                    <a:lnTo>
                      <a:pt x="11" y="0"/>
                    </a:lnTo>
                    <a:lnTo>
                      <a:pt x="10" y="0"/>
                    </a:lnTo>
                    <a:lnTo>
                      <a:pt x="9" y="0"/>
                    </a:lnTo>
                    <a:lnTo>
                      <a:pt x="8" y="0"/>
                    </a:lnTo>
                    <a:lnTo>
                      <a:pt x="7" y="0"/>
                    </a:lnTo>
                    <a:lnTo>
                      <a:pt x="6" y="0"/>
                    </a:lnTo>
                    <a:lnTo>
                      <a:pt x="5" y="0"/>
                    </a:lnTo>
                    <a:lnTo>
                      <a:pt x="4" y="0"/>
                    </a:lnTo>
                    <a:lnTo>
                      <a:pt x="4" y="1"/>
                    </a:lnTo>
                    <a:lnTo>
                      <a:pt x="3" y="1"/>
                    </a:lnTo>
                    <a:lnTo>
                      <a:pt x="2" y="2"/>
                    </a:lnTo>
                    <a:lnTo>
                      <a:pt x="2" y="3"/>
                    </a:lnTo>
                    <a:lnTo>
                      <a:pt x="1" y="3"/>
                    </a:lnTo>
                    <a:lnTo>
                      <a:pt x="1" y="4"/>
                    </a:lnTo>
                    <a:lnTo>
                      <a:pt x="0" y="4"/>
                    </a:lnTo>
                    <a:lnTo>
                      <a:pt x="0" y="5"/>
                    </a:lnTo>
                    <a:lnTo>
                      <a:pt x="0" y="6"/>
                    </a:lnTo>
                    <a:lnTo>
                      <a:pt x="0" y="7"/>
                    </a:lnTo>
                    <a:lnTo>
                      <a:pt x="0" y="8"/>
                    </a:lnTo>
                    <a:lnTo>
                      <a:pt x="0" y="9"/>
                    </a:lnTo>
                    <a:lnTo>
                      <a:pt x="0" y="10"/>
                    </a:lnTo>
                    <a:lnTo>
                      <a:pt x="0" y="11"/>
                    </a:lnTo>
                    <a:lnTo>
                      <a:pt x="1" y="11"/>
                    </a:lnTo>
                    <a:lnTo>
                      <a:pt x="1" y="12"/>
                    </a:lnTo>
                    <a:lnTo>
                      <a:pt x="2" y="13"/>
                    </a:lnTo>
                    <a:lnTo>
                      <a:pt x="3" y="14"/>
                    </a:lnTo>
                    <a:lnTo>
                      <a:pt x="4" y="14"/>
                    </a:lnTo>
                    <a:lnTo>
                      <a:pt x="4" y="15"/>
                    </a:lnTo>
                    <a:lnTo>
                      <a:pt x="5" y="15"/>
                    </a:lnTo>
                    <a:lnTo>
                      <a:pt x="6" y="15"/>
                    </a:lnTo>
                    <a:lnTo>
                      <a:pt x="7" y="15"/>
                    </a:lnTo>
                    <a:lnTo>
                      <a:pt x="7" y="16"/>
                    </a:lnTo>
                    <a:lnTo>
                      <a:pt x="8" y="16"/>
                    </a:lnTo>
                    <a:close/>
                  </a:path>
                </a:pathLst>
              </a:custGeom>
              <a:solidFill>
                <a:srgbClr val="4CCCFF"/>
              </a:solidFill>
              <a:ln w="9525">
                <a:noFill/>
                <a:round/>
                <a:headEnd/>
                <a:tailEnd/>
              </a:ln>
            </p:spPr>
            <p:txBody>
              <a:bodyPr/>
              <a:lstStyle/>
              <a:p>
                <a:pPr>
                  <a:buClr>
                    <a:srgbClr val="E2D700"/>
                  </a:buClr>
                </a:pPr>
                <a:endParaRPr lang="tr-TR">
                  <a:solidFill>
                    <a:prstClr val="black"/>
                  </a:solidFill>
                </a:endParaRPr>
              </a:p>
            </p:txBody>
          </p:sp>
          <p:sp>
            <p:nvSpPr>
              <p:cNvPr id="44199" name="Freeform 346"/>
              <p:cNvSpPr>
                <a:spLocks/>
              </p:cNvSpPr>
              <p:nvPr/>
            </p:nvSpPr>
            <p:spPr bwMode="auto">
              <a:xfrm>
                <a:off x="4842" y="2401"/>
                <a:ext cx="12" cy="12"/>
              </a:xfrm>
              <a:custGeom>
                <a:avLst/>
                <a:gdLst>
                  <a:gd name="T0" fmla="*/ 6 w 12"/>
                  <a:gd name="T1" fmla="*/ 12 h 12"/>
                  <a:gd name="T2" fmla="*/ 7 w 12"/>
                  <a:gd name="T3" fmla="*/ 11 h 12"/>
                  <a:gd name="T4" fmla="*/ 8 w 12"/>
                  <a:gd name="T5" fmla="*/ 11 h 12"/>
                  <a:gd name="T6" fmla="*/ 9 w 12"/>
                  <a:gd name="T7" fmla="*/ 11 h 12"/>
                  <a:gd name="T8" fmla="*/ 9 w 12"/>
                  <a:gd name="T9" fmla="*/ 10 h 12"/>
                  <a:gd name="T10" fmla="*/ 10 w 12"/>
                  <a:gd name="T11" fmla="*/ 10 h 12"/>
                  <a:gd name="T12" fmla="*/ 11 w 12"/>
                  <a:gd name="T13" fmla="*/ 9 h 12"/>
                  <a:gd name="T14" fmla="*/ 11 w 12"/>
                  <a:gd name="T15" fmla="*/ 8 h 12"/>
                  <a:gd name="T16" fmla="*/ 11 w 12"/>
                  <a:gd name="T17" fmla="*/ 7 h 12"/>
                  <a:gd name="T18" fmla="*/ 12 w 12"/>
                  <a:gd name="T19" fmla="*/ 7 h 12"/>
                  <a:gd name="T20" fmla="*/ 12 w 12"/>
                  <a:gd name="T21" fmla="*/ 6 h 12"/>
                  <a:gd name="T22" fmla="*/ 12 w 12"/>
                  <a:gd name="T23" fmla="*/ 5 h 12"/>
                  <a:gd name="T24" fmla="*/ 11 w 12"/>
                  <a:gd name="T25" fmla="*/ 4 h 12"/>
                  <a:gd name="T26" fmla="*/ 11 w 12"/>
                  <a:gd name="T27" fmla="*/ 3 h 12"/>
                  <a:gd name="T28" fmla="*/ 11 w 12"/>
                  <a:gd name="T29" fmla="*/ 2 h 12"/>
                  <a:gd name="T30" fmla="*/ 10 w 12"/>
                  <a:gd name="T31" fmla="*/ 2 h 12"/>
                  <a:gd name="T32" fmla="*/ 9 w 12"/>
                  <a:gd name="T33" fmla="*/ 1 h 12"/>
                  <a:gd name="T34" fmla="*/ 9 w 12"/>
                  <a:gd name="T35" fmla="*/ 0 h 12"/>
                  <a:gd name="T36" fmla="*/ 8 w 12"/>
                  <a:gd name="T37" fmla="*/ 0 h 12"/>
                  <a:gd name="T38" fmla="*/ 7 w 12"/>
                  <a:gd name="T39" fmla="*/ 0 h 12"/>
                  <a:gd name="T40" fmla="*/ 6 w 12"/>
                  <a:gd name="T41" fmla="*/ 0 h 12"/>
                  <a:gd name="T42" fmla="*/ 5 w 12"/>
                  <a:gd name="T43" fmla="*/ 0 h 12"/>
                  <a:gd name="T44" fmla="*/ 4 w 12"/>
                  <a:gd name="T45" fmla="*/ 0 h 12"/>
                  <a:gd name="T46" fmla="*/ 4 w 12"/>
                  <a:gd name="T47" fmla="*/ 0 h 12"/>
                  <a:gd name="T48" fmla="*/ 3 w 12"/>
                  <a:gd name="T49" fmla="*/ 0 h 12"/>
                  <a:gd name="T50" fmla="*/ 2 w 12"/>
                  <a:gd name="T51" fmla="*/ 1 h 12"/>
                  <a:gd name="T52" fmla="*/ 1 w 12"/>
                  <a:gd name="T53" fmla="*/ 1 h 12"/>
                  <a:gd name="T54" fmla="*/ 1 w 12"/>
                  <a:gd name="T55" fmla="*/ 2 h 12"/>
                  <a:gd name="T56" fmla="*/ 0 w 12"/>
                  <a:gd name="T57" fmla="*/ 3 h 12"/>
                  <a:gd name="T58" fmla="*/ 0 w 12"/>
                  <a:gd name="T59" fmla="*/ 3 h 12"/>
                  <a:gd name="T60" fmla="*/ 0 w 12"/>
                  <a:gd name="T61" fmla="*/ 4 h 12"/>
                  <a:gd name="T62" fmla="*/ 0 w 12"/>
                  <a:gd name="T63" fmla="*/ 5 h 12"/>
                  <a:gd name="T64" fmla="*/ 0 w 12"/>
                  <a:gd name="T65" fmla="*/ 6 h 12"/>
                  <a:gd name="T66" fmla="*/ 0 w 12"/>
                  <a:gd name="T67" fmla="*/ 7 h 12"/>
                  <a:gd name="T68" fmla="*/ 0 w 12"/>
                  <a:gd name="T69" fmla="*/ 8 h 12"/>
                  <a:gd name="T70" fmla="*/ 0 w 12"/>
                  <a:gd name="T71" fmla="*/ 9 h 12"/>
                  <a:gd name="T72" fmla="*/ 1 w 12"/>
                  <a:gd name="T73" fmla="*/ 9 h 12"/>
                  <a:gd name="T74" fmla="*/ 2 w 12"/>
                  <a:gd name="T75" fmla="*/ 10 h 12"/>
                  <a:gd name="T76" fmla="*/ 2 w 12"/>
                  <a:gd name="T77" fmla="*/ 11 h 12"/>
                  <a:gd name="T78" fmla="*/ 3 w 12"/>
                  <a:gd name="T79" fmla="*/ 11 h 12"/>
                  <a:gd name="T80" fmla="*/ 4 w 12"/>
                  <a:gd name="T81" fmla="*/ 11 h 12"/>
                  <a:gd name="T82" fmla="*/ 5 w 12"/>
                  <a:gd name="T83" fmla="*/ 12 h 12"/>
                  <a:gd name="T84" fmla="*/ 6 w 12"/>
                  <a:gd name="T85" fmla="*/ 12 h 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
                  <a:gd name="T130" fmla="*/ 0 h 12"/>
                  <a:gd name="T131" fmla="*/ 12 w 12"/>
                  <a:gd name="T132" fmla="*/ 12 h 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 h="12">
                    <a:moveTo>
                      <a:pt x="6" y="12"/>
                    </a:moveTo>
                    <a:lnTo>
                      <a:pt x="6" y="12"/>
                    </a:lnTo>
                    <a:lnTo>
                      <a:pt x="7" y="12"/>
                    </a:lnTo>
                    <a:lnTo>
                      <a:pt x="7" y="11"/>
                    </a:lnTo>
                    <a:lnTo>
                      <a:pt x="8" y="11"/>
                    </a:lnTo>
                    <a:lnTo>
                      <a:pt x="9" y="11"/>
                    </a:lnTo>
                    <a:lnTo>
                      <a:pt x="9" y="10"/>
                    </a:lnTo>
                    <a:lnTo>
                      <a:pt x="10" y="10"/>
                    </a:lnTo>
                    <a:lnTo>
                      <a:pt x="10" y="9"/>
                    </a:lnTo>
                    <a:lnTo>
                      <a:pt x="11" y="9"/>
                    </a:lnTo>
                    <a:lnTo>
                      <a:pt x="11" y="8"/>
                    </a:lnTo>
                    <a:lnTo>
                      <a:pt x="11" y="7"/>
                    </a:lnTo>
                    <a:lnTo>
                      <a:pt x="12" y="7"/>
                    </a:lnTo>
                    <a:lnTo>
                      <a:pt x="12" y="6"/>
                    </a:lnTo>
                    <a:lnTo>
                      <a:pt x="12" y="5"/>
                    </a:lnTo>
                    <a:lnTo>
                      <a:pt x="11" y="4"/>
                    </a:lnTo>
                    <a:lnTo>
                      <a:pt x="11" y="3"/>
                    </a:lnTo>
                    <a:lnTo>
                      <a:pt x="11" y="2"/>
                    </a:lnTo>
                    <a:lnTo>
                      <a:pt x="10" y="2"/>
                    </a:lnTo>
                    <a:lnTo>
                      <a:pt x="10" y="1"/>
                    </a:lnTo>
                    <a:lnTo>
                      <a:pt x="9" y="1"/>
                    </a:lnTo>
                    <a:lnTo>
                      <a:pt x="9" y="0"/>
                    </a:lnTo>
                    <a:lnTo>
                      <a:pt x="8" y="0"/>
                    </a:lnTo>
                    <a:lnTo>
                      <a:pt x="7" y="0"/>
                    </a:lnTo>
                    <a:lnTo>
                      <a:pt x="6" y="0"/>
                    </a:lnTo>
                    <a:lnTo>
                      <a:pt x="5" y="0"/>
                    </a:lnTo>
                    <a:lnTo>
                      <a:pt x="4" y="0"/>
                    </a:lnTo>
                    <a:lnTo>
                      <a:pt x="3" y="0"/>
                    </a:lnTo>
                    <a:lnTo>
                      <a:pt x="2" y="0"/>
                    </a:lnTo>
                    <a:lnTo>
                      <a:pt x="2" y="1"/>
                    </a:lnTo>
                    <a:lnTo>
                      <a:pt x="1" y="1"/>
                    </a:lnTo>
                    <a:lnTo>
                      <a:pt x="1" y="2"/>
                    </a:lnTo>
                    <a:lnTo>
                      <a:pt x="0" y="2"/>
                    </a:lnTo>
                    <a:lnTo>
                      <a:pt x="0" y="3"/>
                    </a:lnTo>
                    <a:lnTo>
                      <a:pt x="0" y="4"/>
                    </a:lnTo>
                    <a:lnTo>
                      <a:pt x="0" y="5"/>
                    </a:lnTo>
                    <a:lnTo>
                      <a:pt x="0" y="6"/>
                    </a:lnTo>
                    <a:lnTo>
                      <a:pt x="0" y="7"/>
                    </a:lnTo>
                    <a:lnTo>
                      <a:pt x="0" y="8"/>
                    </a:lnTo>
                    <a:lnTo>
                      <a:pt x="0" y="9"/>
                    </a:lnTo>
                    <a:lnTo>
                      <a:pt x="1" y="9"/>
                    </a:lnTo>
                    <a:lnTo>
                      <a:pt x="1" y="10"/>
                    </a:lnTo>
                    <a:lnTo>
                      <a:pt x="2" y="10"/>
                    </a:lnTo>
                    <a:lnTo>
                      <a:pt x="2" y="11"/>
                    </a:lnTo>
                    <a:lnTo>
                      <a:pt x="3" y="11"/>
                    </a:lnTo>
                    <a:lnTo>
                      <a:pt x="4" y="11"/>
                    </a:lnTo>
                    <a:lnTo>
                      <a:pt x="5" y="12"/>
                    </a:lnTo>
                    <a:lnTo>
                      <a:pt x="6" y="12"/>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00" name="Freeform 347"/>
              <p:cNvSpPr>
                <a:spLocks/>
              </p:cNvSpPr>
              <p:nvPr/>
            </p:nvSpPr>
            <p:spPr bwMode="auto">
              <a:xfrm>
                <a:off x="4842" y="2401"/>
                <a:ext cx="11" cy="11"/>
              </a:xfrm>
              <a:custGeom>
                <a:avLst/>
                <a:gdLst>
                  <a:gd name="T0" fmla="*/ 6 w 11"/>
                  <a:gd name="T1" fmla="*/ 11 h 11"/>
                  <a:gd name="T2" fmla="*/ 7 w 11"/>
                  <a:gd name="T3" fmla="*/ 11 h 11"/>
                  <a:gd name="T4" fmla="*/ 8 w 11"/>
                  <a:gd name="T5" fmla="*/ 11 h 11"/>
                  <a:gd name="T6" fmla="*/ 8 w 11"/>
                  <a:gd name="T7" fmla="*/ 10 h 11"/>
                  <a:gd name="T8" fmla="*/ 9 w 11"/>
                  <a:gd name="T9" fmla="*/ 10 h 11"/>
                  <a:gd name="T10" fmla="*/ 10 w 11"/>
                  <a:gd name="T11" fmla="*/ 9 h 11"/>
                  <a:gd name="T12" fmla="*/ 10 w 11"/>
                  <a:gd name="T13" fmla="*/ 9 h 11"/>
                  <a:gd name="T14" fmla="*/ 10 w 11"/>
                  <a:gd name="T15" fmla="*/ 8 h 11"/>
                  <a:gd name="T16" fmla="*/ 11 w 11"/>
                  <a:gd name="T17" fmla="*/ 7 h 11"/>
                  <a:gd name="T18" fmla="*/ 11 w 11"/>
                  <a:gd name="T19" fmla="*/ 6 h 11"/>
                  <a:gd name="T20" fmla="*/ 11 w 11"/>
                  <a:gd name="T21" fmla="*/ 6 h 11"/>
                  <a:gd name="T22" fmla="*/ 11 w 11"/>
                  <a:gd name="T23" fmla="*/ 5 h 11"/>
                  <a:gd name="T24" fmla="*/ 11 w 11"/>
                  <a:gd name="T25" fmla="*/ 4 h 11"/>
                  <a:gd name="T26" fmla="*/ 10 w 11"/>
                  <a:gd name="T27" fmla="*/ 3 h 11"/>
                  <a:gd name="T28" fmla="*/ 10 w 11"/>
                  <a:gd name="T29" fmla="*/ 3 h 11"/>
                  <a:gd name="T30" fmla="*/ 10 w 11"/>
                  <a:gd name="T31" fmla="*/ 2 h 11"/>
                  <a:gd name="T32" fmla="*/ 9 w 11"/>
                  <a:gd name="T33" fmla="*/ 1 h 11"/>
                  <a:gd name="T34" fmla="*/ 8 w 11"/>
                  <a:gd name="T35" fmla="*/ 1 h 11"/>
                  <a:gd name="T36" fmla="*/ 8 w 11"/>
                  <a:gd name="T37" fmla="*/ 1 h 11"/>
                  <a:gd name="T38" fmla="*/ 7 w 11"/>
                  <a:gd name="T39" fmla="*/ 0 h 11"/>
                  <a:gd name="T40" fmla="*/ 6 w 11"/>
                  <a:gd name="T41" fmla="*/ 0 h 11"/>
                  <a:gd name="T42" fmla="*/ 5 w 11"/>
                  <a:gd name="T43" fmla="*/ 0 h 11"/>
                  <a:gd name="T44" fmla="*/ 5 w 11"/>
                  <a:gd name="T45" fmla="*/ 0 h 11"/>
                  <a:gd name="T46" fmla="*/ 4 w 11"/>
                  <a:gd name="T47" fmla="*/ 0 h 11"/>
                  <a:gd name="T48" fmla="*/ 3 w 11"/>
                  <a:gd name="T49" fmla="*/ 1 h 11"/>
                  <a:gd name="T50" fmla="*/ 2 w 11"/>
                  <a:gd name="T51" fmla="*/ 1 h 11"/>
                  <a:gd name="T52" fmla="*/ 2 w 11"/>
                  <a:gd name="T53" fmla="*/ 2 h 11"/>
                  <a:gd name="T54" fmla="*/ 1 w 11"/>
                  <a:gd name="T55" fmla="*/ 2 h 11"/>
                  <a:gd name="T56" fmla="*/ 1 w 11"/>
                  <a:gd name="T57" fmla="*/ 3 h 11"/>
                  <a:gd name="T58" fmla="*/ 1 w 11"/>
                  <a:gd name="T59" fmla="*/ 4 h 11"/>
                  <a:gd name="T60" fmla="*/ 0 w 11"/>
                  <a:gd name="T61" fmla="*/ 4 h 11"/>
                  <a:gd name="T62" fmla="*/ 0 w 11"/>
                  <a:gd name="T63" fmla="*/ 5 h 11"/>
                  <a:gd name="T64" fmla="*/ 0 w 11"/>
                  <a:gd name="T65" fmla="*/ 6 h 11"/>
                  <a:gd name="T66" fmla="*/ 0 w 11"/>
                  <a:gd name="T67" fmla="*/ 7 h 11"/>
                  <a:gd name="T68" fmla="*/ 1 w 11"/>
                  <a:gd name="T69" fmla="*/ 8 h 11"/>
                  <a:gd name="T70" fmla="*/ 1 w 11"/>
                  <a:gd name="T71" fmla="*/ 8 h 11"/>
                  <a:gd name="T72" fmla="*/ 1 w 11"/>
                  <a:gd name="T73" fmla="*/ 9 h 11"/>
                  <a:gd name="T74" fmla="*/ 2 w 11"/>
                  <a:gd name="T75" fmla="*/ 10 h 11"/>
                  <a:gd name="T76" fmla="*/ 3 w 11"/>
                  <a:gd name="T77" fmla="*/ 10 h 11"/>
                  <a:gd name="T78" fmla="*/ 3 w 11"/>
                  <a:gd name="T79" fmla="*/ 10 h 11"/>
                  <a:gd name="T80" fmla="*/ 4 w 11"/>
                  <a:gd name="T81" fmla="*/ 11 h 11"/>
                  <a:gd name="T82" fmla="*/ 5 w 11"/>
                  <a:gd name="T83" fmla="*/ 11 h 11"/>
                  <a:gd name="T84" fmla="*/ 6 w 11"/>
                  <a:gd name="T85" fmla="*/ 11 h 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
                  <a:gd name="T130" fmla="*/ 0 h 11"/>
                  <a:gd name="T131" fmla="*/ 11 w 11"/>
                  <a:gd name="T132" fmla="*/ 11 h 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 h="11">
                    <a:moveTo>
                      <a:pt x="6" y="11"/>
                    </a:moveTo>
                    <a:lnTo>
                      <a:pt x="6" y="11"/>
                    </a:lnTo>
                    <a:lnTo>
                      <a:pt x="7" y="11"/>
                    </a:lnTo>
                    <a:lnTo>
                      <a:pt x="8" y="11"/>
                    </a:lnTo>
                    <a:lnTo>
                      <a:pt x="8" y="10"/>
                    </a:lnTo>
                    <a:lnTo>
                      <a:pt x="9" y="10"/>
                    </a:lnTo>
                    <a:lnTo>
                      <a:pt x="9" y="9"/>
                    </a:lnTo>
                    <a:lnTo>
                      <a:pt x="10" y="9"/>
                    </a:lnTo>
                    <a:lnTo>
                      <a:pt x="10" y="8"/>
                    </a:lnTo>
                    <a:lnTo>
                      <a:pt x="11" y="8"/>
                    </a:lnTo>
                    <a:lnTo>
                      <a:pt x="11" y="7"/>
                    </a:lnTo>
                    <a:lnTo>
                      <a:pt x="11" y="6"/>
                    </a:lnTo>
                    <a:lnTo>
                      <a:pt x="11" y="5"/>
                    </a:lnTo>
                    <a:lnTo>
                      <a:pt x="11" y="4"/>
                    </a:lnTo>
                    <a:lnTo>
                      <a:pt x="11" y="3"/>
                    </a:lnTo>
                    <a:lnTo>
                      <a:pt x="10" y="3"/>
                    </a:lnTo>
                    <a:lnTo>
                      <a:pt x="10" y="2"/>
                    </a:lnTo>
                    <a:lnTo>
                      <a:pt x="9" y="2"/>
                    </a:lnTo>
                    <a:lnTo>
                      <a:pt x="9" y="1"/>
                    </a:lnTo>
                    <a:lnTo>
                      <a:pt x="8" y="1"/>
                    </a:lnTo>
                    <a:lnTo>
                      <a:pt x="7" y="0"/>
                    </a:lnTo>
                    <a:lnTo>
                      <a:pt x="6" y="0"/>
                    </a:lnTo>
                    <a:lnTo>
                      <a:pt x="5" y="0"/>
                    </a:lnTo>
                    <a:lnTo>
                      <a:pt x="4" y="0"/>
                    </a:lnTo>
                    <a:lnTo>
                      <a:pt x="4" y="1"/>
                    </a:lnTo>
                    <a:lnTo>
                      <a:pt x="3" y="1"/>
                    </a:lnTo>
                    <a:lnTo>
                      <a:pt x="2" y="1"/>
                    </a:lnTo>
                    <a:lnTo>
                      <a:pt x="2" y="2"/>
                    </a:lnTo>
                    <a:lnTo>
                      <a:pt x="1" y="2"/>
                    </a:lnTo>
                    <a:lnTo>
                      <a:pt x="1" y="3"/>
                    </a:lnTo>
                    <a:lnTo>
                      <a:pt x="1" y="4"/>
                    </a:lnTo>
                    <a:lnTo>
                      <a:pt x="0" y="4"/>
                    </a:lnTo>
                    <a:lnTo>
                      <a:pt x="0" y="5"/>
                    </a:lnTo>
                    <a:lnTo>
                      <a:pt x="0" y="6"/>
                    </a:lnTo>
                    <a:lnTo>
                      <a:pt x="0" y="7"/>
                    </a:lnTo>
                    <a:lnTo>
                      <a:pt x="1" y="7"/>
                    </a:lnTo>
                    <a:lnTo>
                      <a:pt x="1" y="8"/>
                    </a:lnTo>
                    <a:lnTo>
                      <a:pt x="1" y="9"/>
                    </a:lnTo>
                    <a:lnTo>
                      <a:pt x="2" y="9"/>
                    </a:lnTo>
                    <a:lnTo>
                      <a:pt x="2" y="10"/>
                    </a:lnTo>
                    <a:lnTo>
                      <a:pt x="3" y="10"/>
                    </a:lnTo>
                    <a:lnTo>
                      <a:pt x="4" y="11"/>
                    </a:lnTo>
                    <a:lnTo>
                      <a:pt x="5" y="11"/>
                    </a:lnTo>
                    <a:lnTo>
                      <a:pt x="6" y="11"/>
                    </a:lnTo>
                    <a:close/>
                  </a:path>
                </a:pathLst>
              </a:custGeom>
              <a:solidFill>
                <a:srgbClr val="B2FFFF"/>
              </a:solidFill>
              <a:ln w="9525">
                <a:noFill/>
                <a:round/>
                <a:headEnd/>
                <a:tailEnd/>
              </a:ln>
            </p:spPr>
            <p:txBody>
              <a:bodyPr/>
              <a:lstStyle/>
              <a:p>
                <a:pPr>
                  <a:buClr>
                    <a:srgbClr val="E2D700"/>
                  </a:buClr>
                </a:pPr>
                <a:endParaRPr lang="tr-TR">
                  <a:solidFill>
                    <a:prstClr val="black"/>
                  </a:solidFill>
                </a:endParaRPr>
              </a:p>
            </p:txBody>
          </p:sp>
          <p:sp>
            <p:nvSpPr>
              <p:cNvPr id="44201" name="Freeform 348"/>
              <p:cNvSpPr>
                <a:spLocks/>
              </p:cNvSpPr>
              <p:nvPr/>
            </p:nvSpPr>
            <p:spPr bwMode="auto">
              <a:xfrm>
                <a:off x="4840" y="2377"/>
                <a:ext cx="16" cy="16"/>
              </a:xfrm>
              <a:custGeom>
                <a:avLst/>
                <a:gdLst>
                  <a:gd name="T0" fmla="*/ 8 w 16"/>
                  <a:gd name="T1" fmla="*/ 16 h 16"/>
                  <a:gd name="T2" fmla="*/ 10 w 16"/>
                  <a:gd name="T3" fmla="*/ 16 h 16"/>
                  <a:gd name="T4" fmla="*/ 11 w 16"/>
                  <a:gd name="T5" fmla="*/ 15 h 16"/>
                  <a:gd name="T6" fmla="*/ 12 w 16"/>
                  <a:gd name="T7" fmla="*/ 15 h 16"/>
                  <a:gd name="T8" fmla="*/ 13 w 16"/>
                  <a:gd name="T9" fmla="*/ 14 h 16"/>
                  <a:gd name="T10" fmla="*/ 13 w 16"/>
                  <a:gd name="T11" fmla="*/ 13 h 16"/>
                  <a:gd name="T12" fmla="*/ 14 w 16"/>
                  <a:gd name="T13" fmla="*/ 13 h 16"/>
                  <a:gd name="T14" fmla="*/ 15 w 16"/>
                  <a:gd name="T15" fmla="*/ 12 h 16"/>
                  <a:gd name="T16" fmla="*/ 15 w 16"/>
                  <a:gd name="T17" fmla="*/ 10 h 16"/>
                  <a:gd name="T18" fmla="*/ 15 w 16"/>
                  <a:gd name="T19" fmla="*/ 9 h 16"/>
                  <a:gd name="T20" fmla="*/ 16 w 16"/>
                  <a:gd name="T21" fmla="*/ 8 h 16"/>
                  <a:gd name="T22" fmla="*/ 15 w 16"/>
                  <a:gd name="T23" fmla="*/ 7 h 16"/>
                  <a:gd name="T24" fmla="*/ 15 w 16"/>
                  <a:gd name="T25" fmla="*/ 6 h 16"/>
                  <a:gd name="T26" fmla="*/ 15 w 16"/>
                  <a:gd name="T27" fmla="*/ 5 h 16"/>
                  <a:gd name="T28" fmla="*/ 14 w 16"/>
                  <a:gd name="T29" fmla="*/ 4 h 16"/>
                  <a:gd name="T30" fmla="*/ 13 w 16"/>
                  <a:gd name="T31" fmla="*/ 3 h 16"/>
                  <a:gd name="T32" fmla="*/ 13 w 16"/>
                  <a:gd name="T33" fmla="*/ 2 h 16"/>
                  <a:gd name="T34" fmla="*/ 12 w 16"/>
                  <a:gd name="T35" fmla="*/ 1 h 16"/>
                  <a:gd name="T36" fmla="*/ 11 w 16"/>
                  <a:gd name="T37" fmla="*/ 1 h 16"/>
                  <a:gd name="T38" fmla="*/ 10 w 16"/>
                  <a:gd name="T39" fmla="*/ 0 h 16"/>
                  <a:gd name="T40" fmla="*/ 8 w 16"/>
                  <a:gd name="T41" fmla="*/ 0 h 16"/>
                  <a:gd name="T42" fmla="*/ 7 w 16"/>
                  <a:gd name="T43" fmla="*/ 0 h 16"/>
                  <a:gd name="T44" fmla="*/ 6 w 16"/>
                  <a:gd name="T45" fmla="*/ 0 h 16"/>
                  <a:gd name="T46" fmla="*/ 5 w 16"/>
                  <a:gd name="T47" fmla="*/ 1 h 16"/>
                  <a:gd name="T48" fmla="*/ 4 w 16"/>
                  <a:gd name="T49" fmla="*/ 1 h 16"/>
                  <a:gd name="T50" fmla="*/ 3 w 16"/>
                  <a:gd name="T51" fmla="*/ 2 h 16"/>
                  <a:gd name="T52" fmla="*/ 2 w 16"/>
                  <a:gd name="T53" fmla="*/ 2 h 16"/>
                  <a:gd name="T54" fmla="*/ 1 w 16"/>
                  <a:gd name="T55" fmla="*/ 3 h 16"/>
                  <a:gd name="T56" fmla="*/ 1 w 16"/>
                  <a:gd name="T57" fmla="*/ 4 h 16"/>
                  <a:gd name="T58" fmla="*/ 0 w 16"/>
                  <a:gd name="T59" fmla="*/ 5 h 16"/>
                  <a:gd name="T60" fmla="*/ 0 w 16"/>
                  <a:gd name="T61" fmla="*/ 6 h 16"/>
                  <a:gd name="T62" fmla="*/ 0 w 16"/>
                  <a:gd name="T63" fmla="*/ 8 h 16"/>
                  <a:gd name="T64" fmla="*/ 0 w 16"/>
                  <a:gd name="T65" fmla="*/ 9 h 16"/>
                  <a:gd name="T66" fmla="*/ 0 w 16"/>
                  <a:gd name="T67" fmla="*/ 10 h 16"/>
                  <a:gd name="T68" fmla="*/ 0 w 16"/>
                  <a:gd name="T69" fmla="*/ 11 h 16"/>
                  <a:gd name="T70" fmla="*/ 1 w 16"/>
                  <a:gd name="T71" fmla="*/ 12 h 16"/>
                  <a:gd name="T72" fmla="*/ 2 w 16"/>
                  <a:gd name="T73" fmla="*/ 13 h 16"/>
                  <a:gd name="T74" fmla="*/ 2 w 16"/>
                  <a:gd name="T75" fmla="*/ 14 h 16"/>
                  <a:gd name="T76" fmla="*/ 3 w 16"/>
                  <a:gd name="T77" fmla="*/ 15 h 16"/>
                  <a:gd name="T78" fmla="*/ 4 w 16"/>
                  <a:gd name="T79" fmla="*/ 15 h 16"/>
                  <a:gd name="T80" fmla="*/ 5 w 16"/>
                  <a:gd name="T81" fmla="*/ 16 h 16"/>
                  <a:gd name="T82" fmla="*/ 6 w 16"/>
                  <a:gd name="T83" fmla="*/ 16 h 16"/>
                  <a:gd name="T84" fmla="*/ 8 w 16"/>
                  <a:gd name="T85" fmla="*/ 16 h 1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
                  <a:gd name="T130" fmla="*/ 0 h 16"/>
                  <a:gd name="T131" fmla="*/ 16 w 16"/>
                  <a:gd name="T132" fmla="*/ 16 h 1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 h="16">
                    <a:moveTo>
                      <a:pt x="8" y="16"/>
                    </a:moveTo>
                    <a:lnTo>
                      <a:pt x="8" y="16"/>
                    </a:lnTo>
                    <a:lnTo>
                      <a:pt x="9" y="16"/>
                    </a:lnTo>
                    <a:lnTo>
                      <a:pt x="10" y="16"/>
                    </a:lnTo>
                    <a:lnTo>
                      <a:pt x="11" y="15"/>
                    </a:lnTo>
                    <a:lnTo>
                      <a:pt x="12" y="15"/>
                    </a:lnTo>
                    <a:lnTo>
                      <a:pt x="12" y="14"/>
                    </a:lnTo>
                    <a:lnTo>
                      <a:pt x="13" y="14"/>
                    </a:lnTo>
                    <a:lnTo>
                      <a:pt x="13" y="13"/>
                    </a:lnTo>
                    <a:lnTo>
                      <a:pt x="14" y="13"/>
                    </a:lnTo>
                    <a:lnTo>
                      <a:pt x="14" y="12"/>
                    </a:lnTo>
                    <a:lnTo>
                      <a:pt x="15" y="12"/>
                    </a:lnTo>
                    <a:lnTo>
                      <a:pt x="15" y="11"/>
                    </a:lnTo>
                    <a:lnTo>
                      <a:pt x="15" y="10"/>
                    </a:lnTo>
                    <a:lnTo>
                      <a:pt x="15" y="9"/>
                    </a:lnTo>
                    <a:lnTo>
                      <a:pt x="16" y="8"/>
                    </a:lnTo>
                    <a:lnTo>
                      <a:pt x="15" y="7"/>
                    </a:lnTo>
                    <a:lnTo>
                      <a:pt x="15" y="6"/>
                    </a:lnTo>
                    <a:lnTo>
                      <a:pt x="15" y="5"/>
                    </a:lnTo>
                    <a:lnTo>
                      <a:pt x="15" y="4"/>
                    </a:lnTo>
                    <a:lnTo>
                      <a:pt x="14" y="4"/>
                    </a:lnTo>
                    <a:lnTo>
                      <a:pt x="14" y="3"/>
                    </a:lnTo>
                    <a:lnTo>
                      <a:pt x="13" y="3"/>
                    </a:lnTo>
                    <a:lnTo>
                      <a:pt x="13" y="2"/>
                    </a:lnTo>
                    <a:lnTo>
                      <a:pt x="12" y="2"/>
                    </a:lnTo>
                    <a:lnTo>
                      <a:pt x="12" y="1"/>
                    </a:lnTo>
                    <a:lnTo>
                      <a:pt x="11" y="1"/>
                    </a:lnTo>
                    <a:lnTo>
                      <a:pt x="10" y="1"/>
                    </a:lnTo>
                    <a:lnTo>
                      <a:pt x="10" y="0"/>
                    </a:lnTo>
                    <a:lnTo>
                      <a:pt x="9" y="0"/>
                    </a:lnTo>
                    <a:lnTo>
                      <a:pt x="8" y="0"/>
                    </a:lnTo>
                    <a:lnTo>
                      <a:pt x="7" y="0"/>
                    </a:lnTo>
                    <a:lnTo>
                      <a:pt x="6" y="0"/>
                    </a:lnTo>
                    <a:lnTo>
                      <a:pt x="5" y="0"/>
                    </a:lnTo>
                    <a:lnTo>
                      <a:pt x="5" y="1"/>
                    </a:lnTo>
                    <a:lnTo>
                      <a:pt x="4" y="1"/>
                    </a:lnTo>
                    <a:lnTo>
                      <a:pt x="3" y="1"/>
                    </a:lnTo>
                    <a:lnTo>
                      <a:pt x="3" y="2"/>
                    </a:lnTo>
                    <a:lnTo>
                      <a:pt x="2" y="2"/>
                    </a:lnTo>
                    <a:lnTo>
                      <a:pt x="2" y="3"/>
                    </a:lnTo>
                    <a:lnTo>
                      <a:pt x="1" y="3"/>
                    </a:lnTo>
                    <a:lnTo>
                      <a:pt x="1" y="4"/>
                    </a:lnTo>
                    <a:lnTo>
                      <a:pt x="0" y="5"/>
                    </a:lnTo>
                    <a:lnTo>
                      <a:pt x="0" y="6"/>
                    </a:lnTo>
                    <a:lnTo>
                      <a:pt x="0" y="7"/>
                    </a:lnTo>
                    <a:lnTo>
                      <a:pt x="0" y="8"/>
                    </a:lnTo>
                    <a:lnTo>
                      <a:pt x="0" y="9"/>
                    </a:lnTo>
                    <a:lnTo>
                      <a:pt x="0" y="10"/>
                    </a:lnTo>
                    <a:lnTo>
                      <a:pt x="0" y="11"/>
                    </a:lnTo>
                    <a:lnTo>
                      <a:pt x="0" y="12"/>
                    </a:lnTo>
                    <a:lnTo>
                      <a:pt x="1" y="12"/>
                    </a:lnTo>
                    <a:lnTo>
                      <a:pt x="1" y="13"/>
                    </a:lnTo>
                    <a:lnTo>
                      <a:pt x="2" y="13"/>
                    </a:lnTo>
                    <a:lnTo>
                      <a:pt x="2" y="14"/>
                    </a:lnTo>
                    <a:lnTo>
                      <a:pt x="3" y="14"/>
                    </a:lnTo>
                    <a:lnTo>
                      <a:pt x="3" y="15"/>
                    </a:lnTo>
                    <a:lnTo>
                      <a:pt x="4" y="15"/>
                    </a:lnTo>
                    <a:lnTo>
                      <a:pt x="5" y="15"/>
                    </a:lnTo>
                    <a:lnTo>
                      <a:pt x="5" y="16"/>
                    </a:lnTo>
                    <a:lnTo>
                      <a:pt x="6" y="16"/>
                    </a:lnTo>
                    <a:lnTo>
                      <a:pt x="7" y="16"/>
                    </a:lnTo>
                    <a:lnTo>
                      <a:pt x="8" y="16"/>
                    </a:lnTo>
                    <a:close/>
                  </a:path>
                </a:pathLst>
              </a:custGeom>
              <a:solidFill>
                <a:srgbClr val="4CCCFF"/>
              </a:solidFill>
              <a:ln w="9525">
                <a:noFill/>
                <a:round/>
                <a:headEnd/>
                <a:tailEnd/>
              </a:ln>
            </p:spPr>
            <p:txBody>
              <a:bodyPr/>
              <a:lstStyle/>
              <a:p>
                <a:pPr>
                  <a:buClr>
                    <a:srgbClr val="E2D700"/>
                  </a:buClr>
                </a:pPr>
                <a:endParaRPr lang="tr-TR">
                  <a:solidFill>
                    <a:prstClr val="black"/>
                  </a:solidFill>
                </a:endParaRPr>
              </a:p>
            </p:txBody>
          </p:sp>
          <p:sp>
            <p:nvSpPr>
              <p:cNvPr id="44202" name="Freeform 349"/>
              <p:cNvSpPr>
                <a:spLocks/>
              </p:cNvSpPr>
              <p:nvPr/>
            </p:nvSpPr>
            <p:spPr bwMode="auto">
              <a:xfrm>
                <a:off x="4842" y="2379"/>
                <a:ext cx="12" cy="12"/>
              </a:xfrm>
              <a:custGeom>
                <a:avLst/>
                <a:gdLst>
                  <a:gd name="T0" fmla="*/ 6 w 12"/>
                  <a:gd name="T1" fmla="*/ 12 h 12"/>
                  <a:gd name="T2" fmla="*/ 7 w 12"/>
                  <a:gd name="T3" fmla="*/ 12 h 12"/>
                  <a:gd name="T4" fmla="*/ 8 w 12"/>
                  <a:gd name="T5" fmla="*/ 12 h 12"/>
                  <a:gd name="T6" fmla="*/ 9 w 12"/>
                  <a:gd name="T7" fmla="*/ 11 h 12"/>
                  <a:gd name="T8" fmla="*/ 9 w 12"/>
                  <a:gd name="T9" fmla="*/ 11 h 12"/>
                  <a:gd name="T10" fmla="*/ 10 w 12"/>
                  <a:gd name="T11" fmla="*/ 10 h 12"/>
                  <a:gd name="T12" fmla="*/ 11 w 12"/>
                  <a:gd name="T13" fmla="*/ 9 h 12"/>
                  <a:gd name="T14" fmla="*/ 11 w 12"/>
                  <a:gd name="T15" fmla="*/ 9 h 12"/>
                  <a:gd name="T16" fmla="*/ 11 w 12"/>
                  <a:gd name="T17" fmla="*/ 8 h 12"/>
                  <a:gd name="T18" fmla="*/ 12 w 12"/>
                  <a:gd name="T19" fmla="*/ 7 h 12"/>
                  <a:gd name="T20" fmla="*/ 12 w 12"/>
                  <a:gd name="T21" fmla="*/ 6 h 12"/>
                  <a:gd name="T22" fmla="*/ 12 w 12"/>
                  <a:gd name="T23" fmla="*/ 5 h 12"/>
                  <a:gd name="T24" fmla="*/ 11 w 12"/>
                  <a:gd name="T25" fmla="*/ 4 h 12"/>
                  <a:gd name="T26" fmla="*/ 11 w 12"/>
                  <a:gd name="T27" fmla="*/ 3 h 12"/>
                  <a:gd name="T28" fmla="*/ 11 w 12"/>
                  <a:gd name="T29" fmla="*/ 3 h 12"/>
                  <a:gd name="T30" fmla="*/ 10 w 12"/>
                  <a:gd name="T31" fmla="*/ 2 h 12"/>
                  <a:gd name="T32" fmla="*/ 9 w 12"/>
                  <a:gd name="T33" fmla="*/ 1 h 12"/>
                  <a:gd name="T34" fmla="*/ 9 w 12"/>
                  <a:gd name="T35" fmla="*/ 1 h 12"/>
                  <a:gd name="T36" fmla="*/ 8 w 12"/>
                  <a:gd name="T37" fmla="*/ 1 h 12"/>
                  <a:gd name="T38" fmla="*/ 7 w 12"/>
                  <a:gd name="T39" fmla="*/ 0 h 12"/>
                  <a:gd name="T40" fmla="*/ 6 w 12"/>
                  <a:gd name="T41" fmla="*/ 0 h 12"/>
                  <a:gd name="T42" fmla="*/ 5 w 12"/>
                  <a:gd name="T43" fmla="*/ 0 h 12"/>
                  <a:gd name="T44" fmla="*/ 4 w 12"/>
                  <a:gd name="T45" fmla="*/ 0 h 12"/>
                  <a:gd name="T46" fmla="*/ 4 w 12"/>
                  <a:gd name="T47" fmla="*/ 0 h 12"/>
                  <a:gd name="T48" fmla="*/ 3 w 12"/>
                  <a:gd name="T49" fmla="*/ 1 h 12"/>
                  <a:gd name="T50" fmla="*/ 2 w 12"/>
                  <a:gd name="T51" fmla="*/ 1 h 12"/>
                  <a:gd name="T52" fmla="*/ 1 w 12"/>
                  <a:gd name="T53" fmla="*/ 2 h 12"/>
                  <a:gd name="T54" fmla="*/ 1 w 12"/>
                  <a:gd name="T55" fmla="*/ 2 h 12"/>
                  <a:gd name="T56" fmla="*/ 0 w 12"/>
                  <a:gd name="T57" fmla="*/ 3 h 12"/>
                  <a:gd name="T58" fmla="*/ 0 w 12"/>
                  <a:gd name="T59" fmla="*/ 4 h 12"/>
                  <a:gd name="T60" fmla="*/ 0 w 12"/>
                  <a:gd name="T61" fmla="*/ 5 h 12"/>
                  <a:gd name="T62" fmla="*/ 0 w 12"/>
                  <a:gd name="T63" fmla="*/ 6 h 12"/>
                  <a:gd name="T64" fmla="*/ 0 w 12"/>
                  <a:gd name="T65" fmla="*/ 7 h 12"/>
                  <a:gd name="T66" fmla="*/ 0 w 12"/>
                  <a:gd name="T67" fmla="*/ 8 h 12"/>
                  <a:gd name="T68" fmla="*/ 0 w 12"/>
                  <a:gd name="T69" fmla="*/ 8 h 12"/>
                  <a:gd name="T70" fmla="*/ 0 w 12"/>
                  <a:gd name="T71" fmla="*/ 9 h 12"/>
                  <a:gd name="T72" fmla="*/ 1 w 12"/>
                  <a:gd name="T73" fmla="*/ 10 h 12"/>
                  <a:gd name="T74" fmla="*/ 2 w 12"/>
                  <a:gd name="T75" fmla="*/ 11 h 12"/>
                  <a:gd name="T76" fmla="*/ 2 w 12"/>
                  <a:gd name="T77" fmla="*/ 11 h 12"/>
                  <a:gd name="T78" fmla="*/ 3 w 12"/>
                  <a:gd name="T79" fmla="*/ 12 h 12"/>
                  <a:gd name="T80" fmla="*/ 4 w 12"/>
                  <a:gd name="T81" fmla="*/ 12 h 12"/>
                  <a:gd name="T82" fmla="*/ 5 w 12"/>
                  <a:gd name="T83" fmla="*/ 12 h 12"/>
                  <a:gd name="T84" fmla="*/ 6 w 12"/>
                  <a:gd name="T85" fmla="*/ 12 h 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
                  <a:gd name="T130" fmla="*/ 0 h 12"/>
                  <a:gd name="T131" fmla="*/ 12 w 12"/>
                  <a:gd name="T132" fmla="*/ 12 h 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 h="12">
                    <a:moveTo>
                      <a:pt x="6" y="12"/>
                    </a:moveTo>
                    <a:lnTo>
                      <a:pt x="6" y="12"/>
                    </a:lnTo>
                    <a:lnTo>
                      <a:pt x="7" y="12"/>
                    </a:lnTo>
                    <a:lnTo>
                      <a:pt x="8" y="12"/>
                    </a:lnTo>
                    <a:lnTo>
                      <a:pt x="8" y="11"/>
                    </a:lnTo>
                    <a:lnTo>
                      <a:pt x="9" y="11"/>
                    </a:lnTo>
                    <a:lnTo>
                      <a:pt x="10" y="11"/>
                    </a:lnTo>
                    <a:lnTo>
                      <a:pt x="10" y="10"/>
                    </a:lnTo>
                    <a:lnTo>
                      <a:pt x="11" y="9"/>
                    </a:lnTo>
                    <a:lnTo>
                      <a:pt x="11" y="8"/>
                    </a:lnTo>
                    <a:lnTo>
                      <a:pt x="11" y="7"/>
                    </a:lnTo>
                    <a:lnTo>
                      <a:pt x="12" y="7"/>
                    </a:lnTo>
                    <a:lnTo>
                      <a:pt x="12" y="6"/>
                    </a:lnTo>
                    <a:lnTo>
                      <a:pt x="12" y="5"/>
                    </a:lnTo>
                    <a:lnTo>
                      <a:pt x="11" y="5"/>
                    </a:lnTo>
                    <a:lnTo>
                      <a:pt x="11" y="4"/>
                    </a:lnTo>
                    <a:lnTo>
                      <a:pt x="11" y="3"/>
                    </a:lnTo>
                    <a:lnTo>
                      <a:pt x="10" y="2"/>
                    </a:lnTo>
                    <a:lnTo>
                      <a:pt x="9" y="1"/>
                    </a:lnTo>
                    <a:lnTo>
                      <a:pt x="8" y="1"/>
                    </a:lnTo>
                    <a:lnTo>
                      <a:pt x="8" y="0"/>
                    </a:lnTo>
                    <a:lnTo>
                      <a:pt x="7" y="0"/>
                    </a:lnTo>
                    <a:lnTo>
                      <a:pt x="6" y="0"/>
                    </a:lnTo>
                    <a:lnTo>
                      <a:pt x="5" y="0"/>
                    </a:lnTo>
                    <a:lnTo>
                      <a:pt x="4" y="0"/>
                    </a:lnTo>
                    <a:lnTo>
                      <a:pt x="3" y="1"/>
                    </a:lnTo>
                    <a:lnTo>
                      <a:pt x="2" y="1"/>
                    </a:lnTo>
                    <a:lnTo>
                      <a:pt x="2" y="2"/>
                    </a:lnTo>
                    <a:lnTo>
                      <a:pt x="1" y="2"/>
                    </a:lnTo>
                    <a:lnTo>
                      <a:pt x="1" y="3"/>
                    </a:lnTo>
                    <a:lnTo>
                      <a:pt x="0" y="3"/>
                    </a:lnTo>
                    <a:lnTo>
                      <a:pt x="0" y="4"/>
                    </a:lnTo>
                    <a:lnTo>
                      <a:pt x="0" y="5"/>
                    </a:lnTo>
                    <a:lnTo>
                      <a:pt x="0" y="6"/>
                    </a:lnTo>
                    <a:lnTo>
                      <a:pt x="0" y="7"/>
                    </a:lnTo>
                    <a:lnTo>
                      <a:pt x="0" y="8"/>
                    </a:lnTo>
                    <a:lnTo>
                      <a:pt x="0" y="9"/>
                    </a:lnTo>
                    <a:lnTo>
                      <a:pt x="1" y="9"/>
                    </a:lnTo>
                    <a:lnTo>
                      <a:pt x="1" y="10"/>
                    </a:lnTo>
                    <a:lnTo>
                      <a:pt x="2" y="11"/>
                    </a:lnTo>
                    <a:lnTo>
                      <a:pt x="3" y="11"/>
                    </a:lnTo>
                    <a:lnTo>
                      <a:pt x="3" y="12"/>
                    </a:lnTo>
                    <a:lnTo>
                      <a:pt x="4" y="12"/>
                    </a:lnTo>
                    <a:lnTo>
                      <a:pt x="5" y="12"/>
                    </a:lnTo>
                    <a:lnTo>
                      <a:pt x="6" y="12"/>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03" name="Freeform 350"/>
              <p:cNvSpPr>
                <a:spLocks/>
              </p:cNvSpPr>
              <p:nvPr/>
            </p:nvSpPr>
            <p:spPr bwMode="auto">
              <a:xfrm>
                <a:off x="4842" y="2380"/>
                <a:ext cx="11" cy="11"/>
              </a:xfrm>
              <a:custGeom>
                <a:avLst/>
                <a:gdLst>
                  <a:gd name="T0" fmla="*/ 6 w 11"/>
                  <a:gd name="T1" fmla="*/ 11 h 11"/>
                  <a:gd name="T2" fmla="*/ 7 w 11"/>
                  <a:gd name="T3" fmla="*/ 10 h 11"/>
                  <a:gd name="T4" fmla="*/ 8 w 11"/>
                  <a:gd name="T5" fmla="*/ 10 h 11"/>
                  <a:gd name="T6" fmla="*/ 8 w 11"/>
                  <a:gd name="T7" fmla="*/ 10 h 11"/>
                  <a:gd name="T8" fmla="*/ 9 w 11"/>
                  <a:gd name="T9" fmla="*/ 9 h 11"/>
                  <a:gd name="T10" fmla="*/ 10 w 11"/>
                  <a:gd name="T11" fmla="*/ 9 h 11"/>
                  <a:gd name="T12" fmla="*/ 10 w 11"/>
                  <a:gd name="T13" fmla="*/ 8 h 11"/>
                  <a:gd name="T14" fmla="*/ 10 w 11"/>
                  <a:gd name="T15" fmla="*/ 7 h 11"/>
                  <a:gd name="T16" fmla="*/ 11 w 11"/>
                  <a:gd name="T17" fmla="*/ 7 h 11"/>
                  <a:gd name="T18" fmla="*/ 11 w 11"/>
                  <a:gd name="T19" fmla="*/ 6 h 11"/>
                  <a:gd name="T20" fmla="*/ 11 w 11"/>
                  <a:gd name="T21" fmla="*/ 5 h 11"/>
                  <a:gd name="T22" fmla="*/ 11 w 11"/>
                  <a:gd name="T23" fmla="*/ 4 h 11"/>
                  <a:gd name="T24" fmla="*/ 11 w 11"/>
                  <a:gd name="T25" fmla="*/ 3 h 11"/>
                  <a:gd name="T26" fmla="*/ 10 w 11"/>
                  <a:gd name="T27" fmla="*/ 3 h 11"/>
                  <a:gd name="T28" fmla="*/ 10 w 11"/>
                  <a:gd name="T29" fmla="*/ 2 h 11"/>
                  <a:gd name="T30" fmla="*/ 10 w 11"/>
                  <a:gd name="T31" fmla="*/ 1 h 11"/>
                  <a:gd name="T32" fmla="*/ 9 w 11"/>
                  <a:gd name="T33" fmla="*/ 1 h 11"/>
                  <a:gd name="T34" fmla="*/ 8 w 11"/>
                  <a:gd name="T35" fmla="*/ 0 h 11"/>
                  <a:gd name="T36" fmla="*/ 8 w 11"/>
                  <a:gd name="T37" fmla="*/ 0 h 11"/>
                  <a:gd name="T38" fmla="*/ 7 w 11"/>
                  <a:gd name="T39" fmla="*/ 0 h 11"/>
                  <a:gd name="T40" fmla="*/ 6 w 11"/>
                  <a:gd name="T41" fmla="*/ 0 h 11"/>
                  <a:gd name="T42" fmla="*/ 5 w 11"/>
                  <a:gd name="T43" fmla="*/ 0 h 11"/>
                  <a:gd name="T44" fmla="*/ 5 w 11"/>
                  <a:gd name="T45" fmla="*/ 0 h 11"/>
                  <a:gd name="T46" fmla="*/ 4 w 11"/>
                  <a:gd name="T47" fmla="*/ 0 h 11"/>
                  <a:gd name="T48" fmla="*/ 3 w 11"/>
                  <a:gd name="T49" fmla="*/ 0 h 11"/>
                  <a:gd name="T50" fmla="*/ 2 w 11"/>
                  <a:gd name="T51" fmla="*/ 1 h 11"/>
                  <a:gd name="T52" fmla="*/ 2 w 11"/>
                  <a:gd name="T53" fmla="*/ 1 h 11"/>
                  <a:gd name="T54" fmla="*/ 1 w 11"/>
                  <a:gd name="T55" fmla="*/ 2 h 11"/>
                  <a:gd name="T56" fmla="*/ 1 w 11"/>
                  <a:gd name="T57" fmla="*/ 2 h 11"/>
                  <a:gd name="T58" fmla="*/ 1 w 11"/>
                  <a:gd name="T59" fmla="*/ 3 h 11"/>
                  <a:gd name="T60" fmla="*/ 0 w 11"/>
                  <a:gd name="T61" fmla="*/ 4 h 11"/>
                  <a:gd name="T62" fmla="*/ 0 w 11"/>
                  <a:gd name="T63" fmla="*/ 5 h 11"/>
                  <a:gd name="T64" fmla="*/ 0 w 11"/>
                  <a:gd name="T65" fmla="*/ 6 h 11"/>
                  <a:gd name="T66" fmla="*/ 0 w 11"/>
                  <a:gd name="T67" fmla="*/ 6 h 11"/>
                  <a:gd name="T68" fmla="*/ 1 w 11"/>
                  <a:gd name="T69" fmla="*/ 7 h 11"/>
                  <a:gd name="T70" fmla="*/ 1 w 11"/>
                  <a:gd name="T71" fmla="*/ 8 h 11"/>
                  <a:gd name="T72" fmla="*/ 1 w 11"/>
                  <a:gd name="T73" fmla="*/ 9 h 11"/>
                  <a:gd name="T74" fmla="*/ 2 w 11"/>
                  <a:gd name="T75" fmla="*/ 9 h 11"/>
                  <a:gd name="T76" fmla="*/ 3 w 11"/>
                  <a:gd name="T77" fmla="*/ 10 h 11"/>
                  <a:gd name="T78" fmla="*/ 3 w 11"/>
                  <a:gd name="T79" fmla="*/ 10 h 11"/>
                  <a:gd name="T80" fmla="*/ 4 w 11"/>
                  <a:gd name="T81" fmla="*/ 10 h 11"/>
                  <a:gd name="T82" fmla="*/ 5 w 11"/>
                  <a:gd name="T83" fmla="*/ 10 h 11"/>
                  <a:gd name="T84" fmla="*/ 6 w 11"/>
                  <a:gd name="T85" fmla="*/ 11 h 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
                  <a:gd name="T130" fmla="*/ 0 h 11"/>
                  <a:gd name="T131" fmla="*/ 11 w 11"/>
                  <a:gd name="T132" fmla="*/ 11 h 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 h="11">
                    <a:moveTo>
                      <a:pt x="6" y="11"/>
                    </a:moveTo>
                    <a:lnTo>
                      <a:pt x="6" y="11"/>
                    </a:lnTo>
                    <a:lnTo>
                      <a:pt x="6" y="10"/>
                    </a:lnTo>
                    <a:lnTo>
                      <a:pt x="7" y="10"/>
                    </a:lnTo>
                    <a:lnTo>
                      <a:pt x="8" y="10"/>
                    </a:lnTo>
                    <a:lnTo>
                      <a:pt x="9" y="10"/>
                    </a:lnTo>
                    <a:lnTo>
                      <a:pt x="9" y="9"/>
                    </a:lnTo>
                    <a:lnTo>
                      <a:pt x="10" y="9"/>
                    </a:lnTo>
                    <a:lnTo>
                      <a:pt x="10" y="8"/>
                    </a:lnTo>
                    <a:lnTo>
                      <a:pt x="10" y="7"/>
                    </a:lnTo>
                    <a:lnTo>
                      <a:pt x="11" y="7"/>
                    </a:lnTo>
                    <a:lnTo>
                      <a:pt x="11" y="6"/>
                    </a:lnTo>
                    <a:lnTo>
                      <a:pt x="11" y="5"/>
                    </a:lnTo>
                    <a:lnTo>
                      <a:pt x="11" y="4"/>
                    </a:lnTo>
                    <a:lnTo>
                      <a:pt x="11" y="3"/>
                    </a:lnTo>
                    <a:lnTo>
                      <a:pt x="10" y="3"/>
                    </a:lnTo>
                    <a:lnTo>
                      <a:pt x="10" y="2"/>
                    </a:lnTo>
                    <a:lnTo>
                      <a:pt x="10" y="1"/>
                    </a:lnTo>
                    <a:lnTo>
                      <a:pt x="9" y="1"/>
                    </a:lnTo>
                    <a:lnTo>
                      <a:pt x="8" y="0"/>
                    </a:lnTo>
                    <a:lnTo>
                      <a:pt x="7" y="0"/>
                    </a:lnTo>
                    <a:lnTo>
                      <a:pt x="6" y="0"/>
                    </a:lnTo>
                    <a:lnTo>
                      <a:pt x="5" y="0"/>
                    </a:lnTo>
                    <a:lnTo>
                      <a:pt x="4" y="0"/>
                    </a:lnTo>
                    <a:lnTo>
                      <a:pt x="3" y="0"/>
                    </a:lnTo>
                    <a:lnTo>
                      <a:pt x="3" y="1"/>
                    </a:lnTo>
                    <a:lnTo>
                      <a:pt x="2" y="1"/>
                    </a:lnTo>
                    <a:lnTo>
                      <a:pt x="1" y="2"/>
                    </a:lnTo>
                    <a:lnTo>
                      <a:pt x="1" y="3"/>
                    </a:lnTo>
                    <a:lnTo>
                      <a:pt x="0" y="3"/>
                    </a:lnTo>
                    <a:lnTo>
                      <a:pt x="0" y="4"/>
                    </a:lnTo>
                    <a:lnTo>
                      <a:pt x="0" y="5"/>
                    </a:lnTo>
                    <a:lnTo>
                      <a:pt x="0" y="6"/>
                    </a:lnTo>
                    <a:lnTo>
                      <a:pt x="0" y="7"/>
                    </a:lnTo>
                    <a:lnTo>
                      <a:pt x="1" y="7"/>
                    </a:lnTo>
                    <a:lnTo>
                      <a:pt x="1" y="8"/>
                    </a:lnTo>
                    <a:lnTo>
                      <a:pt x="1" y="9"/>
                    </a:lnTo>
                    <a:lnTo>
                      <a:pt x="2" y="9"/>
                    </a:lnTo>
                    <a:lnTo>
                      <a:pt x="3" y="10"/>
                    </a:lnTo>
                    <a:lnTo>
                      <a:pt x="4" y="10"/>
                    </a:lnTo>
                    <a:lnTo>
                      <a:pt x="5" y="10"/>
                    </a:lnTo>
                    <a:lnTo>
                      <a:pt x="5" y="11"/>
                    </a:lnTo>
                    <a:lnTo>
                      <a:pt x="6" y="11"/>
                    </a:lnTo>
                    <a:close/>
                  </a:path>
                </a:pathLst>
              </a:custGeom>
              <a:solidFill>
                <a:srgbClr val="B2FFFF"/>
              </a:solidFill>
              <a:ln w="9525">
                <a:noFill/>
                <a:round/>
                <a:headEnd/>
                <a:tailEnd/>
              </a:ln>
            </p:spPr>
            <p:txBody>
              <a:bodyPr/>
              <a:lstStyle/>
              <a:p>
                <a:pPr>
                  <a:buClr>
                    <a:srgbClr val="E2D700"/>
                  </a:buClr>
                </a:pPr>
                <a:endParaRPr lang="tr-TR">
                  <a:solidFill>
                    <a:prstClr val="black"/>
                  </a:solidFill>
                </a:endParaRPr>
              </a:p>
            </p:txBody>
          </p:sp>
          <p:sp>
            <p:nvSpPr>
              <p:cNvPr id="44204" name="Rectangle 351"/>
              <p:cNvSpPr>
                <a:spLocks noChangeArrowheads="1"/>
              </p:cNvSpPr>
              <p:nvPr/>
            </p:nvSpPr>
            <p:spPr bwMode="auto">
              <a:xfrm>
                <a:off x="4830" y="2189"/>
                <a:ext cx="128" cy="5"/>
              </a:xfrm>
              <a:prstGeom prst="rect">
                <a:avLst/>
              </a:prstGeom>
              <a:solidFill>
                <a:srgbClr val="0000FF"/>
              </a:solidFill>
              <a:ln w="9525">
                <a:noFill/>
                <a:miter lim="800000"/>
                <a:headEnd/>
                <a:tailEnd/>
              </a:ln>
            </p:spPr>
            <p:txBody>
              <a:bodyPr/>
              <a:lstStyle/>
              <a:p>
                <a:pPr>
                  <a:buClr>
                    <a:srgbClr val="E2D700"/>
                  </a:buClr>
                </a:pPr>
                <a:endParaRPr lang="tr-TR">
                  <a:solidFill>
                    <a:prstClr val="black"/>
                  </a:solidFill>
                </a:endParaRPr>
              </a:p>
            </p:txBody>
          </p:sp>
        </p:grpSp>
        <p:grpSp>
          <p:nvGrpSpPr>
            <p:cNvPr id="44183" name="Group 352"/>
            <p:cNvGrpSpPr>
              <a:grpSpLocks/>
            </p:cNvGrpSpPr>
            <p:nvPr/>
          </p:nvGrpSpPr>
          <p:grpSpPr bwMode="auto">
            <a:xfrm>
              <a:off x="4447" y="2249"/>
              <a:ext cx="363" cy="46"/>
              <a:chOff x="4111" y="2237"/>
              <a:chExt cx="699" cy="58"/>
            </a:xfrm>
          </p:grpSpPr>
          <p:sp>
            <p:nvSpPr>
              <p:cNvPr id="44189" name="Line 353"/>
              <p:cNvSpPr>
                <a:spLocks noChangeShapeType="1"/>
              </p:cNvSpPr>
              <p:nvPr/>
            </p:nvSpPr>
            <p:spPr bwMode="auto">
              <a:xfrm flipH="1">
                <a:off x="4111" y="2265"/>
                <a:ext cx="648" cy="1"/>
              </a:xfrm>
              <a:prstGeom prst="line">
                <a:avLst/>
              </a:prstGeom>
              <a:noFill/>
              <a:ln w="20638" cap="rnd">
                <a:solidFill>
                  <a:srgbClr val="FF0000"/>
                </a:solidFill>
                <a:prstDash val="sysDot"/>
                <a:round/>
                <a:headEnd/>
                <a:tailEnd/>
              </a:ln>
            </p:spPr>
            <p:txBody>
              <a:bodyPr/>
              <a:lstStyle/>
              <a:p>
                <a:pPr>
                  <a:buClr>
                    <a:srgbClr val="E2D700"/>
                  </a:buClr>
                </a:pPr>
                <a:endParaRPr lang="tr-TR">
                  <a:solidFill>
                    <a:prstClr val="black"/>
                  </a:solidFill>
                </a:endParaRPr>
              </a:p>
            </p:txBody>
          </p:sp>
          <p:sp>
            <p:nvSpPr>
              <p:cNvPr id="44190" name="Freeform 354"/>
              <p:cNvSpPr>
                <a:spLocks/>
              </p:cNvSpPr>
              <p:nvPr/>
            </p:nvSpPr>
            <p:spPr bwMode="auto">
              <a:xfrm>
                <a:off x="4752" y="2237"/>
                <a:ext cx="58" cy="58"/>
              </a:xfrm>
              <a:custGeom>
                <a:avLst/>
                <a:gdLst>
                  <a:gd name="T0" fmla="*/ 0 w 58"/>
                  <a:gd name="T1" fmla="*/ 58 h 58"/>
                  <a:gd name="T2" fmla="*/ 58 w 58"/>
                  <a:gd name="T3" fmla="*/ 31 h 58"/>
                  <a:gd name="T4" fmla="*/ 0 w 58"/>
                  <a:gd name="T5" fmla="*/ 0 h 58"/>
                  <a:gd name="T6" fmla="*/ 0 w 58"/>
                  <a:gd name="T7" fmla="*/ 58 h 58"/>
                  <a:gd name="T8" fmla="*/ 0 60000 65536"/>
                  <a:gd name="T9" fmla="*/ 0 60000 65536"/>
                  <a:gd name="T10" fmla="*/ 0 60000 65536"/>
                  <a:gd name="T11" fmla="*/ 0 60000 65536"/>
                  <a:gd name="T12" fmla="*/ 0 w 58"/>
                  <a:gd name="T13" fmla="*/ 0 h 58"/>
                  <a:gd name="T14" fmla="*/ 58 w 58"/>
                  <a:gd name="T15" fmla="*/ 58 h 58"/>
                </a:gdLst>
                <a:ahLst/>
                <a:cxnLst>
                  <a:cxn ang="T8">
                    <a:pos x="T0" y="T1"/>
                  </a:cxn>
                  <a:cxn ang="T9">
                    <a:pos x="T2" y="T3"/>
                  </a:cxn>
                  <a:cxn ang="T10">
                    <a:pos x="T4" y="T5"/>
                  </a:cxn>
                  <a:cxn ang="T11">
                    <a:pos x="T6" y="T7"/>
                  </a:cxn>
                </a:cxnLst>
                <a:rect l="T12" t="T13" r="T14" b="T15"/>
                <a:pathLst>
                  <a:path w="58" h="58">
                    <a:moveTo>
                      <a:pt x="0" y="58"/>
                    </a:moveTo>
                    <a:lnTo>
                      <a:pt x="58" y="31"/>
                    </a:lnTo>
                    <a:lnTo>
                      <a:pt x="0" y="0"/>
                    </a:lnTo>
                    <a:lnTo>
                      <a:pt x="0" y="58"/>
                    </a:lnTo>
                    <a:close/>
                  </a:path>
                </a:pathLst>
              </a:custGeom>
              <a:solidFill>
                <a:srgbClr val="FF0000"/>
              </a:solidFill>
              <a:ln w="9525" cap="rnd">
                <a:solidFill>
                  <a:srgbClr val="FF0000"/>
                </a:solidFill>
                <a:prstDash val="sysDot"/>
                <a:round/>
                <a:headEnd/>
                <a:tailEnd/>
              </a:ln>
            </p:spPr>
            <p:txBody>
              <a:bodyPr/>
              <a:lstStyle/>
              <a:p>
                <a:pPr>
                  <a:buClr>
                    <a:srgbClr val="E2D700"/>
                  </a:buClr>
                </a:pPr>
                <a:endParaRPr lang="tr-TR">
                  <a:solidFill>
                    <a:prstClr val="black"/>
                  </a:solidFill>
                </a:endParaRPr>
              </a:p>
            </p:txBody>
          </p:sp>
        </p:grpSp>
        <p:grpSp>
          <p:nvGrpSpPr>
            <p:cNvPr id="44184" name="Group 355"/>
            <p:cNvGrpSpPr>
              <a:grpSpLocks/>
            </p:cNvGrpSpPr>
            <p:nvPr/>
          </p:nvGrpSpPr>
          <p:grpSpPr bwMode="auto">
            <a:xfrm>
              <a:off x="4140" y="2268"/>
              <a:ext cx="334" cy="206"/>
              <a:chOff x="4140" y="2268"/>
              <a:chExt cx="334" cy="206"/>
            </a:xfrm>
          </p:grpSpPr>
          <p:grpSp>
            <p:nvGrpSpPr>
              <p:cNvPr id="44185" name="Group 356"/>
              <p:cNvGrpSpPr>
                <a:grpSpLocks/>
              </p:cNvGrpSpPr>
              <p:nvPr/>
            </p:nvGrpSpPr>
            <p:grpSpPr bwMode="auto">
              <a:xfrm>
                <a:off x="4416" y="2268"/>
                <a:ext cx="58" cy="206"/>
                <a:chOff x="4416" y="2268"/>
                <a:chExt cx="58" cy="206"/>
              </a:xfrm>
            </p:grpSpPr>
            <p:sp>
              <p:nvSpPr>
                <p:cNvPr id="44187" name="Line 357"/>
                <p:cNvSpPr>
                  <a:spLocks noChangeShapeType="1"/>
                </p:cNvSpPr>
                <p:nvPr/>
              </p:nvSpPr>
              <p:spPr bwMode="auto">
                <a:xfrm>
                  <a:off x="4443" y="2268"/>
                  <a:ext cx="1" cy="151"/>
                </a:xfrm>
                <a:prstGeom prst="line">
                  <a:avLst/>
                </a:prstGeom>
                <a:noFill/>
                <a:ln w="20638">
                  <a:solidFill>
                    <a:schemeClr val="accent2"/>
                  </a:solidFill>
                  <a:round/>
                  <a:headEnd/>
                  <a:tailEnd/>
                </a:ln>
              </p:spPr>
              <p:txBody>
                <a:bodyPr/>
                <a:lstStyle/>
                <a:p>
                  <a:pPr>
                    <a:buClr>
                      <a:srgbClr val="E2D700"/>
                    </a:buClr>
                  </a:pPr>
                  <a:endParaRPr lang="tr-TR">
                    <a:solidFill>
                      <a:prstClr val="black"/>
                    </a:solidFill>
                  </a:endParaRPr>
                </a:p>
              </p:txBody>
            </p:sp>
            <p:sp>
              <p:nvSpPr>
                <p:cNvPr id="44188" name="Freeform 358"/>
                <p:cNvSpPr>
                  <a:spLocks/>
                </p:cNvSpPr>
                <p:nvPr/>
              </p:nvSpPr>
              <p:spPr bwMode="auto">
                <a:xfrm>
                  <a:off x="4416" y="2412"/>
                  <a:ext cx="58" cy="62"/>
                </a:xfrm>
                <a:custGeom>
                  <a:avLst/>
                  <a:gdLst>
                    <a:gd name="T0" fmla="*/ 0 w 58"/>
                    <a:gd name="T1" fmla="*/ 0 h 62"/>
                    <a:gd name="T2" fmla="*/ 31 w 58"/>
                    <a:gd name="T3" fmla="*/ 62 h 62"/>
                    <a:gd name="T4" fmla="*/ 58 w 58"/>
                    <a:gd name="T5" fmla="*/ 0 h 62"/>
                    <a:gd name="T6" fmla="*/ 0 w 58"/>
                    <a:gd name="T7" fmla="*/ 0 h 62"/>
                    <a:gd name="T8" fmla="*/ 0 60000 65536"/>
                    <a:gd name="T9" fmla="*/ 0 60000 65536"/>
                    <a:gd name="T10" fmla="*/ 0 60000 65536"/>
                    <a:gd name="T11" fmla="*/ 0 60000 65536"/>
                    <a:gd name="T12" fmla="*/ 0 w 58"/>
                    <a:gd name="T13" fmla="*/ 0 h 62"/>
                    <a:gd name="T14" fmla="*/ 58 w 58"/>
                    <a:gd name="T15" fmla="*/ 62 h 62"/>
                  </a:gdLst>
                  <a:ahLst/>
                  <a:cxnLst>
                    <a:cxn ang="T8">
                      <a:pos x="T0" y="T1"/>
                    </a:cxn>
                    <a:cxn ang="T9">
                      <a:pos x="T2" y="T3"/>
                    </a:cxn>
                    <a:cxn ang="T10">
                      <a:pos x="T4" y="T5"/>
                    </a:cxn>
                    <a:cxn ang="T11">
                      <a:pos x="T6" y="T7"/>
                    </a:cxn>
                  </a:cxnLst>
                  <a:rect l="T12" t="T13" r="T14" b="T15"/>
                  <a:pathLst>
                    <a:path w="58" h="62">
                      <a:moveTo>
                        <a:pt x="0" y="0"/>
                      </a:moveTo>
                      <a:lnTo>
                        <a:pt x="31" y="62"/>
                      </a:lnTo>
                      <a:lnTo>
                        <a:pt x="58" y="0"/>
                      </a:lnTo>
                      <a:lnTo>
                        <a:pt x="0" y="0"/>
                      </a:lnTo>
                      <a:close/>
                    </a:path>
                  </a:pathLst>
                </a:custGeom>
                <a:solidFill>
                  <a:schemeClr val="accent2"/>
                </a:solidFill>
                <a:ln w="9525">
                  <a:solidFill>
                    <a:schemeClr val="accent2"/>
                  </a:solidFill>
                  <a:round/>
                  <a:headEnd/>
                  <a:tailEnd/>
                </a:ln>
              </p:spPr>
              <p:txBody>
                <a:bodyPr/>
                <a:lstStyle/>
                <a:p>
                  <a:pPr>
                    <a:buClr>
                      <a:srgbClr val="E2D700"/>
                    </a:buClr>
                  </a:pPr>
                  <a:endParaRPr lang="tr-TR">
                    <a:solidFill>
                      <a:prstClr val="black"/>
                    </a:solidFill>
                  </a:endParaRPr>
                </a:p>
              </p:txBody>
            </p:sp>
          </p:grpSp>
          <p:sp>
            <p:nvSpPr>
              <p:cNvPr id="44186" name="Line 359"/>
              <p:cNvSpPr>
                <a:spLocks noChangeShapeType="1"/>
              </p:cNvSpPr>
              <p:nvPr/>
            </p:nvSpPr>
            <p:spPr bwMode="auto">
              <a:xfrm flipH="1">
                <a:off x="4140" y="2271"/>
                <a:ext cx="297" cy="0"/>
              </a:xfrm>
              <a:prstGeom prst="line">
                <a:avLst/>
              </a:prstGeom>
              <a:noFill/>
              <a:ln w="12700">
                <a:solidFill>
                  <a:schemeClr val="accent2"/>
                </a:solidFill>
                <a:round/>
                <a:headEnd/>
                <a:tailEnd/>
              </a:ln>
            </p:spPr>
            <p:txBody>
              <a:bodyPr lIns="92075" tIns="46038" rIns="92075" bIns="46038"/>
              <a:lstStyle/>
              <a:p>
                <a:pPr>
                  <a:buClr>
                    <a:srgbClr val="E2D700"/>
                  </a:buClr>
                </a:pPr>
                <a:endParaRPr lang="tr-TR">
                  <a:solidFill>
                    <a:prstClr val="black"/>
                  </a:solidFill>
                </a:endParaRPr>
              </a:p>
            </p:txBody>
          </p:sp>
        </p:grpSp>
      </p:grpSp>
      <p:grpSp>
        <p:nvGrpSpPr>
          <p:cNvPr id="44046" name="Group 360"/>
          <p:cNvGrpSpPr>
            <a:grpSpLocks/>
          </p:cNvGrpSpPr>
          <p:nvPr/>
        </p:nvGrpSpPr>
        <p:grpSpPr bwMode="auto">
          <a:xfrm>
            <a:off x="6516688" y="1196975"/>
            <a:ext cx="1192212" cy="928688"/>
            <a:chOff x="4250" y="711"/>
            <a:chExt cx="826" cy="643"/>
          </a:xfrm>
        </p:grpSpPr>
        <p:sp>
          <p:nvSpPr>
            <p:cNvPr id="44061" name="Freeform 361"/>
            <p:cNvSpPr>
              <a:spLocks/>
            </p:cNvSpPr>
            <p:nvPr/>
          </p:nvSpPr>
          <p:spPr bwMode="auto">
            <a:xfrm>
              <a:off x="4250" y="732"/>
              <a:ext cx="383" cy="318"/>
            </a:xfrm>
            <a:custGeom>
              <a:avLst/>
              <a:gdLst>
                <a:gd name="T0" fmla="*/ 62 w 383"/>
                <a:gd name="T1" fmla="*/ 257 h 318"/>
                <a:gd name="T2" fmla="*/ 79 w 383"/>
                <a:gd name="T3" fmla="*/ 284 h 318"/>
                <a:gd name="T4" fmla="*/ 96 w 383"/>
                <a:gd name="T5" fmla="*/ 301 h 318"/>
                <a:gd name="T6" fmla="*/ 113 w 383"/>
                <a:gd name="T7" fmla="*/ 315 h 318"/>
                <a:gd name="T8" fmla="*/ 134 w 383"/>
                <a:gd name="T9" fmla="*/ 318 h 318"/>
                <a:gd name="T10" fmla="*/ 154 w 383"/>
                <a:gd name="T11" fmla="*/ 315 h 318"/>
                <a:gd name="T12" fmla="*/ 175 w 383"/>
                <a:gd name="T13" fmla="*/ 304 h 318"/>
                <a:gd name="T14" fmla="*/ 192 w 383"/>
                <a:gd name="T15" fmla="*/ 284 h 318"/>
                <a:gd name="T16" fmla="*/ 209 w 383"/>
                <a:gd name="T17" fmla="*/ 304 h 318"/>
                <a:gd name="T18" fmla="*/ 226 w 383"/>
                <a:gd name="T19" fmla="*/ 315 h 318"/>
                <a:gd name="T20" fmla="*/ 246 w 383"/>
                <a:gd name="T21" fmla="*/ 318 h 318"/>
                <a:gd name="T22" fmla="*/ 267 w 383"/>
                <a:gd name="T23" fmla="*/ 315 h 318"/>
                <a:gd name="T24" fmla="*/ 287 w 383"/>
                <a:gd name="T25" fmla="*/ 301 h 318"/>
                <a:gd name="T26" fmla="*/ 305 w 383"/>
                <a:gd name="T27" fmla="*/ 284 h 318"/>
                <a:gd name="T28" fmla="*/ 318 w 383"/>
                <a:gd name="T29" fmla="*/ 257 h 318"/>
                <a:gd name="T30" fmla="*/ 332 w 383"/>
                <a:gd name="T31" fmla="*/ 239 h 318"/>
                <a:gd name="T32" fmla="*/ 346 w 383"/>
                <a:gd name="T33" fmla="*/ 239 h 318"/>
                <a:gd name="T34" fmla="*/ 359 w 383"/>
                <a:gd name="T35" fmla="*/ 229 h 318"/>
                <a:gd name="T36" fmla="*/ 370 w 383"/>
                <a:gd name="T37" fmla="*/ 212 h 318"/>
                <a:gd name="T38" fmla="*/ 380 w 383"/>
                <a:gd name="T39" fmla="*/ 192 h 318"/>
                <a:gd name="T40" fmla="*/ 383 w 383"/>
                <a:gd name="T41" fmla="*/ 168 h 318"/>
                <a:gd name="T42" fmla="*/ 383 w 383"/>
                <a:gd name="T43" fmla="*/ 144 h 318"/>
                <a:gd name="T44" fmla="*/ 376 w 383"/>
                <a:gd name="T45" fmla="*/ 120 h 318"/>
                <a:gd name="T46" fmla="*/ 366 w 383"/>
                <a:gd name="T47" fmla="*/ 99 h 318"/>
                <a:gd name="T48" fmla="*/ 356 w 383"/>
                <a:gd name="T49" fmla="*/ 86 h 318"/>
                <a:gd name="T50" fmla="*/ 342 w 383"/>
                <a:gd name="T51" fmla="*/ 79 h 318"/>
                <a:gd name="T52" fmla="*/ 325 w 383"/>
                <a:gd name="T53" fmla="*/ 82 h 318"/>
                <a:gd name="T54" fmla="*/ 315 w 383"/>
                <a:gd name="T55" fmla="*/ 52 h 318"/>
                <a:gd name="T56" fmla="*/ 298 w 383"/>
                <a:gd name="T57" fmla="*/ 28 h 318"/>
                <a:gd name="T58" fmla="*/ 281 w 383"/>
                <a:gd name="T59" fmla="*/ 11 h 318"/>
                <a:gd name="T60" fmla="*/ 260 w 383"/>
                <a:gd name="T61" fmla="*/ 4 h 318"/>
                <a:gd name="T62" fmla="*/ 240 w 383"/>
                <a:gd name="T63" fmla="*/ 0 h 318"/>
                <a:gd name="T64" fmla="*/ 223 w 383"/>
                <a:gd name="T65" fmla="*/ 7 h 318"/>
                <a:gd name="T66" fmla="*/ 202 w 383"/>
                <a:gd name="T67" fmla="*/ 21 h 318"/>
                <a:gd name="T68" fmla="*/ 185 w 383"/>
                <a:gd name="T69" fmla="*/ 28 h 318"/>
                <a:gd name="T70" fmla="*/ 168 w 383"/>
                <a:gd name="T71" fmla="*/ 11 h 318"/>
                <a:gd name="T72" fmla="*/ 147 w 383"/>
                <a:gd name="T73" fmla="*/ 0 h 318"/>
                <a:gd name="T74" fmla="*/ 127 w 383"/>
                <a:gd name="T75" fmla="*/ 0 h 318"/>
                <a:gd name="T76" fmla="*/ 106 w 383"/>
                <a:gd name="T77" fmla="*/ 7 h 318"/>
                <a:gd name="T78" fmla="*/ 89 w 383"/>
                <a:gd name="T79" fmla="*/ 24 h 318"/>
                <a:gd name="T80" fmla="*/ 72 w 383"/>
                <a:gd name="T81" fmla="*/ 45 h 318"/>
                <a:gd name="T82" fmla="*/ 58 w 383"/>
                <a:gd name="T83" fmla="*/ 72 h 318"/>
                <a:gd name="T84" fmla="*/ 45 w 383"/>
                <a:gd name="T85" fmla="*/ 79 h 318"/>
                <a:gd name="T86" fmla="*/ 31 w 383"/>
                <a:gd name="T87" fmla="*/ 82 h 318"/>
                <a:gd name="T88" fmla="*/ 17 w 383"/>
                <a:gd name="T89" fmla="*/ 93 h 318"/>
                <a:gd name="T90" fmla="*/ 7 w 383"/>
                <a:gd name="T91" fmla="*/ 113 h 318"/>
                <a:gd name="T92" fmla="*/ 0 w 383"/>
                <a:gd name="T93" fmla="*/ 134 h 318"/>
                <a:gd name="T94" fmla="*/ 0 w 383"/>
                <a:gd name="T95" fmla="*/ 161 h 318"/>
                <a:gd name="T96" fmla="*/ 0 w 383"/>
                <a:gd name="T97" fmla="*/ 185 h 318"/>
                <a:gd name="T98" fmla="*/ 7 w 383"/>
                <a:gd name="T99" fmla="*/ 209 h 318"/>
                <a:gd name="T100" fmla="*/ 17 w 383"/>
                <a:gd name="T101" fmla="*/ 226 h 318"/>
                <a:gd name="T102" fmla="*/ 31 w 383"/>
                <a:gd name="T103" fmla="*/ 236 h 318"/>
                <a:gd name="T104" fmla="*/ 45 w 383"/>
                <a:gd name="T105" fmla="*/ 239 h 31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83"/>
                <a:gd name="T160" fmla="*/ 0 h 318"/>
                <a:gd name="T161" fmla="*/ 383 w 383"/>
                <a:gd name="T162" fmla="*/ 318 h 31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83" h="318">
                  <a:moveTo>
                    <a:pt x="55" y="236"/>
                  </a:moveTo>
                  <a:lnTo>
                    <a:pt x="58" y="246"/>
                  </a:lnTo>
                  <a:lnTo>
                    <a:pt x="62" y="257"/>
                  </a:lnTo>
                  <a:lnTo>
                    <a:pt x="69" y="267"/>
                  </a:lnTo>
                  <a:lnTo>
                    <a:pt x="72" y="274"/>
                  </a:lnTo>
                  <a:lnTo>
                    <a:pt x="79" y="284"/>
                  </a:lnTo>
                  <a:lnTo>
                    <a:pt x="82" y="291"/>
                  </a:lnTo>
                  <a:lnTo>
                    <a:pt x="89" y="297"/>
                  </a:lnTo>
                  <a:lnTo>
                    <a:pt x="96" y="301"/>
                  </a:lnTo>
                  <a:lnTo>
                    <a:pt x="99" y="308"/>
                  </a:lnTo>
                  <a:lnTo>
                    <a:pt x="106" y="311"/>
                  </a:lnTo>
                  <a:lnTo>
                    <a:pt x="113" y="315"/>
                  </a:lnTo>
                  <a:lnTo>
                    <a:pt x="120" y="318"/>
                  </a:lnTo>
                  <a:lnTo>
                    <a:pt x="127" y="318"/>
                  </a:lnTo>
                  <a:lnTo>
                    <a:pt x="134" y="318"/>
                  </a:lnTo>
                  <a:lnTo>
                    <a:pt x="140" y="318"/>
                  </a:lnTo>
                  <a:lnTo>
                    <a:pt x="147" y="318"/>
                  </a:lnTo>
                  <a:lnTo>
                    <a:pt x="154" y="315"/>
                  </a:lnTo>
                  <a:lnTo>
                    <a:pt x="161" y="311"/>
                  </a:lnTo>
                  <a:lnTo>
                    <a:pt x="168" y="308"/>
                  </a:lnTo>
                  <a:lnTo>
                    <a:pt x="175" y="304"/>
                  </a:lnTo>
                  <a:lnTo>
                    <a:pt x="182" y="297"/>
                  </a:lnTo>
                  <a:lnTo>
                    <a:pt x="185" y="291"/>
                  </a:lnTo>
                  <a:lnTo>
                    <a:pt x="192" y="284"/>
                  </a:lnTo>
                  <a:lnTo>
                    <a:pt x="195" y="291"/>
                  </a:lnTo>
                  <a:lnTo>
                    <a:pt x="202" y="297"/>
                  </a:lnTo>
                  <a:lnTo>
                    <a:pt x="209" y="304"/>
                  </a:lnTo>
                  <a:lnTo>
                    <a:pt x="216" y="308"/>
                  </a:lnTo>
                  <a:lnTo>
                    <a:pt x="223" y="311"/>
                  </a:lnTo>
                  <a:lnTo>
                    <a:pt x="226" y="315"/>
                  </a:lnTo>
                  <a:lnTo>
                    <a:pt x="233" y="318"/>
                  </a:lnTo>
                  <a:lnTo>
                    <a:pt x="240" y="318"/>
                  </a:lnTo>
                  <a:lnTo>
                    <a:pt x="246" y="318"/>
                  </a:lnTo>
                  <a:lnTo>
                    <a:pt x="253" y="318"/>
                  </a:lnTo>
                  <a:lnTo>
                    <a:pt x="260" y="318"/>
                  </a:lnTo>
                  <a:lnTo>
                    <a:pt x="267" y="315"/>
                  </a:lnTo>
                  <a:lnTo>
                    <a:pt x="274" y="311"/>
                  </a:lnTo>
                  <a:lnTo>
                    <a:pt x="281" y="308"/>
                  </a:lnTo>
                  <a:lnTo>
                    <a:pt x="287" y="301"/>
                  </a:lnTo>
                  <a:lnTo>
                    <a:pt x="294" y="297"/>
                  </a:lnTo>
                  <a:lnTo>
                    <a:pt x="298" y="291"/>
                  </a:lnTo>
                  <a:lnTo>
                    <a:pt x="305" y="284"/>
                  </a:lnTo>
                  <a:lnTo>
                    <a:pt x="311" y="274"/>
                  </a:lnTo>
                  <a:lnTo>
                    <a:pt x="315" y="267"/>
                  </a:lnTo>
                  <a:lnTo>
                    <a:pt x="318" y="257"/>
                  </a:lnTo>
                  <a:lnTo>
                    <a:pt x="322" y="246"/>
                  </a:lnTo>
                  <a:lnTo>
                    <a:pt x="325" y="236"/>
                  </a:lnTo>
                  <a:lnTo>
                    <a:pt x="332" y="239"/>
                  </a:lnTo>
                  <a:lnTo>
                    <a:pt x="335" y="239"/>
                  </a:lnTo>
                  <a:lnTo>
                    <a:pt x="342" y="239"/>
                  </a:lnTo>
                  <a:lnTo>
                    <a:pt x="346" y="239"/>
                  </a:lnTo>
                  <a:lnTo>
                    <a:pt x="349" y="236"/>
                  </a:lnTo>
                  <a:lnTo>
                    <a:pt x="356" y="233"/>
                  </a:lnTo>
                  <a:lnTo>
                    <a:pt x="359" y="229"/>
                  </a:lnTo>
                  <a:lnTo>
                    <a:pt x="363" y="226"/>
                  </a:lnTo>
                  <a:lnTo>
                    <a:pt x="366" y="219"/>
                  </a:lnTo>
                  <a:lnTo>
                    <a:pt x="370" y="212"/>
                  </a:lnTo>
                  <a:lnTo>
                    <a:pt x="373" y="209"/>
                  </a:lnTo>
                  <a:lnTo>
                    <a:pt x="376" y="198"/>
                  </a:lnTo>
                  <a:lnTo>
                    <a:pt x="380" y="192"/>
                  </a:lnTo>
                  <a:lnTo>
                    <a:pt x="380" y="185"/>
                  </a:lnTo>
                  <a:lnTo>
                    <a:pt x="383" y="178"/>
                  </a:lnTo>
                  <a:lnTo>
                    <a:pt x="383" y="168"/>
                  </a:lnTo>
                  <a:lnTo>
                    <a:pt x="383" y="161"/>
                  </a:lnTo>
                  <a:lnTo>
                    <a:pt x="383" y="151"/>
                  </a:lnTo>
                  <a:lnTo>
                    <a:pt x="383" y="144"/>
                  </a:lnTo>
                  <a:lnTo>
                    <a:pt x="380" y="134"/>
                  </a:lnTo>
                  <a:lnTo>
                    <a:pt x="380" y="127"/>
                  </a:lnTo>
                  <a:lnTo>
                    <a:pt x="376" y="120"/>
                  </a:lnTo>
                  <a:lnTo>
                    <a:pt x="373" y="113"/>
                  </a:lnTo>
                  <a:lnTo>
                    <a:pt x="370" y="106"/>
                  </a:lnTo>
                  <a:lnTo>
                    <a:pt x="366" y="99"/>
                  </a:lnTo>
                  <a:lnTo>
                    <a:pt x="363" y="93"/>
                  </a:lnTo>
                  <a:lnTo>
                    <a:pt x="359" y="89"/>
                  </a:lnTo>
                  <a:lnTo>
                    <a:pt x="356" y="86"/>
                  </a:lnTo>
                  <a:lnTo>
                    <a:pt x="349" y="82"/>
                  </a:lnTo>
                  <a:lnTo>
                    <a:pt x="346" y="82"/>
                  </a:lnTo>
                  <a:lnTo>
                    <a:pt x="342" y="79"/>
                  </a:lnTo>
                  <a:lnTo>
                    <a:pt x="335" y="79"/>
                  </a:lnTo>
                  <a:lnTo>
                    <a:pt x="332" y="82"/>
                  </a:lnTo>
                  <a:lnTo>
                    <a:pt x="325" y="82"/>
                  </a:lnTo>
                  <a:lnTo>
                    <a:pt x="322" y="72"/>
                  </a:lnTo>
                  <a:lnTo>
                    <a:pt x="318" y="62"/>
                  </a:lnTo>
                  <a:lnTo>
                    <a:pt x="315" y="52"/>
                  </a:lnTo>
                  <a:lnTo>
                    <a:pt x="311" y="45"/>
                  </a:lnTo>
                  <a:lnTo>
                    <a:pt x="305" y="38"/>
                  </a:lnTo>
                  <a:lnTo>
                    <a:pt x="298" y="28"/>
                  </a:lnTo>
                  <a:lnTo>
                    <a:pt x="294" y="24"/>
                  </a:lnTo>
                  <a:lnTo>
                    <a:pt x="287" y="18"/>
                  </a:lnTo>
                  <a:lnTo>
                    <a:pt x="281" y="11"/>
                  </a:lnTo>
                  <a:lnTo>
                    <a:pt x="274" y="7"/>
                  </a:lnTo>
                  <a:lnTo>
                    <a:pt x="267" y="4"/>
                  </a:lnTo>
                  <a:lnTo>
                    <a:pt x="260" y="4"/>
                  </a:lnTo>
                  <a:lnTo>
                    <a:pt x="253" y="0"/>
                  </a:lnTo>
                  <a:lnTo>
                    <a:pt x="246" y="0"/>
                  </a:lnTo>
                  <a:lnTo>
                    <a:pt x="240" y="0"/>
                  </a:lnTo>
                  <a:lnTo>
                    <a:pt x="233" y="0"/>
                  </a:lnTo>
                  <a:lnTo>
                    <a:pt x="226" y="4"/>
                  </a:lnTo>
                  <a:lnTo>
                    <a:pt x="223" y="7"/>
                  </a:lnTo>
                  <a:lnTo>
                    <a:pt x="216" y="11"/>
                  </a:lnTo>
                  <a:lnTo>
                    <a:pt x="209" y="18"/>
                  </a:lnTo>
                  <a:lnTo>
                    <a:pt x="202" y="21"/>
                  </a:lnTo>
                  <a:lnTo>
                    <a:pt x="195" y="28"/>
                  </a:lnTo>
                  <a:lnTo>
                    <a:pt x="192" y="35"/>
                  </a:lnTo>
                  <a:lnTo>
                    <a:pt x="185" y="28"/>
                  </a:lnTo>
                  <a:lnTo>
                    <a:pt x="182" y="21"/>
                  </a:lnTo>
                  <a:lnTo>
                    <a:pt x="175" y="18"/>
                  </a:lnTo>
                  <a:lnTo>
                    <a:pt x="168" y="11"/>
                  </a:lnTo>
                  <a:lnTo>
                    <a:pt x="161" y="7"/>
                  </a:lnTo>
                  <a:lnTo>
                    <a:pt x="154" y="4"/>
                  </a:lnTo>
                  <a:lnTo>
                    <a:pt x="147" y="0"/>
                  </a:lnTo>
                  <a:lnTo>
                    <a:pt x="140" y="0"/>
                  </a:lnTo>
                  <a:lnTo>
                    <a:pt x="134" y="0"/>
                  </a:lnTo>
                  <a:lnTo>
                    <a:pt x="127" y="0"/>
                  </a:lnTo>
                  <a:lnTo>
                    <a:pt x="120" y="4"/>
                  </a:lnTo>
                  <a:lnTo>
                    <a:pt x="113" y="4"/>
                  </a:lnTo>
                  <a:lnTo>
                    <a:pt x="106" y="7"/>
                  </a:lnTo>
                  <a:lnTo>
                    <a:pt x="99" y="11"/>
                  </a:lnTo>
                  <a:lnTo>
                    <a:pt x="96" y="18"/>
                  </a:lnTo>
                  <a:lnTo>
                    <a:pt x="89" y="24"/>
                  </a:lnTo>
                  <a:lnTo>
                    <a:pt x="82" y="28"/>
                  </a:lnTo>
                  <a:lnTo>
                    <a:pt x="79" y="38"/>
                  </a:lnTo>
                  <a:lnTo>
                    <a:pt x="72" y="45"/>
                  </a:lnTo>
                  <a:lnTo>
                    <a:pt x="69" y="52"/>
                  </a:lnTo>
                  <a:lnTo>
                    <a:pt x="62" y="62"/>
                  </a:lnTo>
                  <a:lnTo>
                    <a:pt x="58" y="72"/>
                  </a:lnTo>
                  <a:lnTo>
                    <a:pt x="55" y="82"/>
                  </a:lnTo>
                  <a:lnTo>
                    <a:pt x="52" y="82"/>
                  </a:lnTo>
                  <a:lnTo>
                    <a:pt x="45" y="79"/>
                  </a:lnTo>
                  <a:lnTo>
                    <a:pt x="41" y="79"/>
                  </a:lnTo>
                  <a:lnTo>
                    <a:pt x="38" y="82"/>
                  </a:lnTo>
                  <a:lnTo>
                    <a:pt x="31" y="82"/>
                  </a:lnTo>
                  <a:lnTo>
                    <a:pt x="28" y="86"/>
                  </a:lnTo>
                  <a:lnTo>
                    <a:pt x="24" y="89"/>
                  </a:lnTo>
                  <a:lnTo>
                    <a:pt x="17" y="93"/>
                  </a:lnTo>
                  <a:lnTo>
                    <a:pt x="14" y="99"/>
                  </a:lnTo>
                  <a:lnTo>
                    <a:pt x="11" y="106"/>
                  </a:lnTo>
                  <a:lnTo>
                    <a:pt x="7" y="113"/>
                  </a:lnTo>
                  <a:lnTo>
                    <a:pt x="7" y="120"/>
                  </a:lnTo>
                  <a:lnTo>
                    <a:pt x="4" y="127"/>
                  </a:lnTo>
                  <a:lnTo>
                    <a:pt x="0" y="134"/>
                  </a:lnTo>
                  <a:lnTo>
                    <a:pt x="0" y="144"/>
                  </a:lnTo>
                  <a:lnTo>
                    <a:pt x="0" y="151"/>
                  </a:lnTo>
                  <a:lnTo>
                    <a:pt x="0" y="161"/>
                  </a:lnTo>
                  <a:lnTo>
                    <a:pt x="0" y="168"/>
                  </a:lnTo>
                  <a:lnTo>
                    <a:pt x="0" y="178"/>
                  </a:lnTo>
                  <a:lnTo>
                    <a:pt x="0" y="185"/>
                  </a:lnTo>
                  <a:lnTo>
                    <a:pt x="4" y="192"/>
                  </a:lnTo>
                  <a:lnTo>
                    <a:pt x="7" y="198"/>
                  </a:lnTo>
                  <a:lnTo>
                    <a:pt x="7" y="209"/>
                  </a:lnTo>
                  <a:lnTo>
                    <a:pt x="11" y="212"/>
                  </a:lnTo>
                  <a:lnTo>
                    <a:pt x="14" y="219"/>
                  </a:lnTo>
                  <a:lnTo>
                    <a:pt x="17" y="226"/>
                  </a:lnTo>
                  <a:lnTo>
                    <a:pt x="24" y="229"/>
                  </a:lnTo>
                  <a:lnTo>
                    <a:pt x="28" y="233"/>
                  </a:lnTo>
                  <a:lnTo>
                    <a:pt x="31" y="236"/>
                  </a:lnTo>
                  <a:lnTo>
                    <a:pt x="38" y="239"/>
                  </a:lnTo>
                  <a:lnTo>
                    <a:pt x="41" y="239"/>
                  </a:lnTo>
                  <a:lnTo>
                    <a:pt x="45" y="239"/>
                  </a:lnTo>
                  <a:lnTo>
                    <a:pt x="52" y="239"/>
                  </a:lnTo>
                  <a:lnTo>
                    <a:pt x="55" y="236"/>
                  </a:lnTo>
                  <a:close/>
                </a:path>
              </a:pathLst>
            </a:custGeom>
            <a:solidFill>
              <a:srgbClr val="CCECFF"/>
            </a:solidFill>
            <a:ln w="11113" cap="rnd">
              <a:solidFill>
                <a:srgbClr val="0000FF"/>
              </a:solidFill>
              <a:prstDash val="solid"/>
              <a:round/>
              <a:headEnd/>
              <a:tailEnd/>
            </a:ln>
          </p:spPr>
          <p:txBody>
            <a:bodyPr/>
            <a:lstStyle/>
            <a:p>
              <a:pPr>
                <a:buClr>
                  <a:srgbClr val="E2D700"/>
                </a:buClr>
              </a:pPr>
              <a:endParaRPr lang="tr-TR">
                <a:solidFill>
                  <a:prstClr val="black"/>
                </a:solidFill>
              </a:endParaRPr>
            </a:p>
          </p:txBody>
        </p:sp>
        <p:grpSp>
          <p:nvGrpSpPr>
            <p:cNvPr id="44062" name="Group 362"/>
            <p:cNvGrpSpPr>
              <a:grpSpLocks/>
            </p:cNvGrpSpPr>
            <p:nvPr/>
          </p:nvGrpSpPr>
          <p:grpSpPr bwMode="auto">
            <a:xfrm>
              <a:off x="4821" y="736"/>
              <a:ext cx="140" cy="321"/>
              <a:chOff x="4821" y="736"/>
              <a:chExt cx="140" cy="321"/>
            </a:xfrm>
          </p:grpSpPr>
          <p:sp>
            <p:nvSpPr>
              <p:cNvPr id="44165" name="Rectangle 363"/>
              <p:cNvSpPr>
                <a:spLocks noChangeArrowheads="1"/>
              </p:cNvSpPr>
              <p:nvPr/>
            </p:nvSpPr>
            <p:spPr bwMode="auto">
              <a:xfrm>
                <a:off x="4821" y="736"/>
                <a:ext cx="140" cy="321"/>
              </a:xfrm>
              <a:prstGeom prst="rect">
                <a:avLst/>
              </a:prstGeom>
              <a:solidFill>
                <a:srgbClr val="0000FF"/>
              </a:solidFill>
              <a:ln w="9525">
                <a:noFill/>
                <a:miter lim="800000"/>
                <a:headEnd/>
                <a:tailEnd/>
              </a:ln>
            </p:spPr>
            <p:txBody>
              <a:bodyPr/>
              <a:lstStyle/>
              <a:p>
                <a:pPr>
                  <a:buClr>
                    <a:srgbClr val="E2D700"/>
                  </a:buClr>
                </a:pPr>
                <a:endParaRPr lang="tr-TR">
                  <a:solidFill>
                    <a:prstClr val="black"/>
                  </a:solidFill>
                </a:endParaRPr>
              </a:p>
            </p:txBody>
          </p:sp>
          <p:sp>
            <p:nvSpPr>
              <p:cNvPr id="44166" name="Rectangle 364"/>
              <p:cNvSpPr>
                <a:spLocks noChangeArrowheads="1"/>
              </p:cNvSpPr>
              <p:nvPr/>
            </p:nvSpPr>
            <p:spPr bwMode="auto">
              <a:xfrm>
                <a:off x="4827" y="742"/>
                <a:ext cx="128" cy="309"/>
              </a:xfrm>
              <a:prstGeom prst="rect">
                <a:avLst/>
              </a:prstGeom>
              <a:solidFill>
                <a:srgbClr val="DDDDDD"/>
              </a:solidFill>
              <a:ln w="9525">
                <a:noFill/>
                <a:miter lim="800000"/>
                <a:headEnd/>
                <a:tailEnd/>
              </a:ln>
            </p:spPr>
            <p:txBody>
              <a:bodyPr/>
              <a:lstStyle/>
              <a:p>
                <a:pPr>
                  <a:buClr>
                    <a:srgbClr val="E2D700"/>
                  </a:buClr>
                </a:pPr>
                <a:endParaRPr lang="tr-TR">
                  <a:solidFill>
                    <a:prstClr val="black"/>
                  </a:solidFill>
                </a:endParaRPr>
              </a:p>
            </p:txBody>
          </p:sp>
          <p:sp>
            <p:nvSpPr>
              <p:cNvPr id="44167" name="Rectangle 365"/>
              <p:cNvSpPr>
                <a:spLocks noChangeArrowheads="1"/>
              </p:cNvSpPr>
              <p:nvPr/>
            </p:nvSpPr>
            <p:spPr bwMode="auto">
              <a:xfrm>
                <a:off x="4851" y="765"/>
                <a:ext cx="82" cy="16"/>
              </a:xfrm>
              <a:prstGeom prst="rect">
                <a:avLst/>
              </a:prstGeom>
              <a:solidFill>
                <a:srgbClr val="0000FF"/>
              </a:solidFill>
              <a:ln w="9525">
                <a:noFill/>
                <a:miter lim="800000"/>
                <a:headEnd/>
                <a:tailEnd/>
              </a:ln>
            </p:spPr>
            <p:txBody>
              <a:bodyPr/>
              <a:lstStyle/>
              <a:p>
                <a:pPr>
                  <a:buClr>
                    <a:srgbClr val="E2D700"/>
                  </a:buClr>
                </a:pPr>
                <a:endParaRPr lang="tr-TR">
                  <a:solidFill>
                    <a:prstClr val="black"/>
                  </a:solidFill>
                </a:endParaRPr>
              </a:p>
            </p:txBody>
          </p:sp>
          <p:sp>
            <p:nvSpPr>
              <p:cNvPr id="44168" name="Freeform 366"/>
              <p:cNvSpPr>
                <a:spLocks/>
              </p:cNvSpPr>
              <p:nvPr/>
            </p:nvSpPr>
            <p:spPr bwMode="auto">
              <a:xfrm>
                <a:off x="4856" y="767"/>
                <a:ext cx="72" cy="12"/>
              </a:xfrm>
              <a:custGeom>
                <a:avLst/>
                <a:gdLst>
                  <a:gd name="T0" fmla="*/ 52 w 72"/>
                  <a:gd name="T1" fmla="*/ 4 h 12"/>
                  <a:gd name="T2" fmla="*/ 51 w 72"/>
                  <a:gd name="T3" fmla="*/ 3 h 12"/>
                  <a:gd name="T4" fmla="*/ 51 w 72"/>
                  <a:gd name="T5" fmla="*/ 3 h 12"/>
                  <a:gd name="T6" fmla="*/ 49 w 72"/>
                  <a:gd name="T7" fmla="*/ 2 h 12"/>
                  <a:gd name="T8" fmla="*/ 47 w 72"/>
                  <a:gd name="T9" fmla="*/ 2 h 12"/>
                  <a:gd name="T10" fmla="*/ 45 w 72"/>
                  <a:gd name="T11" fmla="*/ 1 h 12"/>
                  <a:gd name="T12" fmla="*/ 43 w 72"/>
                  <a:gd name="T13" fmla="*/ 1 h 12"/>
                  <a:gd name="T14" fmla="*/ 41 w 72"/>
                  <a:gd name="T15" fmla="*/ 0 h 12"/>
                  <a:gd name="T16" fmla="*/ 38 w 72"/>
                  <a:gd name="T17" fmla="*/ 0 h 12"/>
                  <a:gd name="T18" fmla="*/ 36 w 72"/>
                  <a:gd name="T19" fmla="*/ 0 h 12"/>
                  <a:gd name="T20" fmla="*/ 33 w 72"/>
                  <a:gd name="T21" fmla="*/ 0 h 12"/>
                  <a:gd name="T22" fmla="*/ 31 w 72"/>
                  <a:gd name="T23" fmla="*/ 0 h 12"/>
                  <a:gd name="T24" fmla="*/ 28 w 72"/>
                  <a:gd name="T25" fmla="*/ 1 h 12"/>
                  <a:gd name="T26" fmla="*/ 26 w 72"/>
                  <a:gd name="T27" fmla="*/ 1 h 12"/>
                  <a:gd name="T28" fmla="*/ 24 w 72"/>
                  <a:gd name="T29" fmla="*/ 2 h 12"/>
                  <a:gd name="T30" fmla="*/ 22 w 72"/>
                  <a:gd name="T31" fmla="*/ 2 h 12"/>
                  <a:gd name="T32" fmla="*/ 22 w 72"/>
                  <a:gd name="T33" fmla="*/ 3 h 12"/>
                  <a:gd name="T34" fmla="*/ 21 w 72"/>
                  <a:gd name="T35" fmla="*/ 3 h 12"/>
                  <a:gd name="T36" fmla="*/ 20 w 72"/>
                  <a:gd name="T37" fmla="*/ 3 h 12"/>
                  <a:gd name="T38" fmla="*/ 20 w 72"/>
                  <a:gd name="T39" fmla="*/ 4 h 12"/>
                  <a:gd name="T40" fmla="*/ 0 w 72"/>
                  <a:gd name="T41" fmla="*/ 9 h 12"/>
                  <a:gd name="T42" fmla="*/ 20 w 72"/>
                  <a:gd name="T43" fmla="*/ 9 h 12"/>
                  <a:gd name="T44" fmla="*/ 21 w 72"/>
                  <a:gd name="T45" fmla="*/ 9 h 12"/>
                  <a:gd name="T46" fmla="*/ 21 w 72"/>
                  <a:gd name="T47" fmla="*/ 10 h 12"/>
                  <a:gd name="T48" fmla="*/ 22 w 72"/>
                  <a:gd name="T49" fmla="*/ 10 h 12"/>
                  <a:gd name="T50" fmla="*/ 23 w 72"/>
                  <a:gd name="T51" fmla="*/ 10 h 12"/>
                  <a:gd name="T52" fmla="*/ 25 w 72"/>
                  <a:gd name="T53" fmla="*/ 11 h 12"/>
                  <a:gd name="T54" fmla="*/ 27 w 72"/>
                  <a:gd name="T55" fmla="*/ 11 h 12"/>
                  <a:gd name="T56" fmla="*/ 29 w 72"/>
                  <a:gd name="T57" fmla="*/ 12 h 12"/>
                  <a:gd name="T58" fmla="*/ 32 w 72"/>
                  <a:gd name="T59" fmla="*/ 12 h 12"/>
                  <a:gd name="T60" fmla="*/ 34 w 72"/>
                  <a:gd name="T61" fmla="*/ 12 h 12"/>
                  <a:gd name="T62" fmla="*/ 37 w 72"/>
                  <a:gd name="T63" fmla="*/ 12 h 12"/>
                  <a:gd name="T64" fmla="*/ 40 w 72"/>
                  <a:gd name="T65" fmla="*/ 12 h 12"/>
                  <a:gd name="T66" fmla="*/ 42 w 72"/>
                  <a:gd name="T67" fmla="*/ 12 h 12"/>
                  <a:gd name="T68" fmla="*/ 44 w 72"/>
                  <a:gd name="T69" fmla="*/ 11 h 12"/>
                  <a:gd name="T70" fmla="*/ 46 w 72"/>
                  <a:gd name="T71" fmla="*/ 11 h 12"/>
                  <a:gd name="T72" fmla="*/ 48 w 72"/>
                  <a:gd name="T73" fmla="*/ 10 h 12"/>
                  <a:gd name="T74" fmla="*/ 49 w 72"/>
                  <a:gd name="T75" fmla="*/ 10 h 12"/>
                  <a:gd name="T76" fmla="*/ 50 w 72"/>
                  <a:gd name="T77" fmla="*/ 10 h 12"/>
                  <a:gd name="T78" fmla="*/ 51 w 72"/>
                  <a:gd name="T79" fmla="*/ 9 h 12"/>
                  <a:gd name="T80" fmla="*/ 51 w 72"/>
                  <a:gd name="T81" fmla="*/ 9 h 12"/>
                  <a:gd name="T82" fmla="*/ 72 w 72"/>
                  <a:gd name="T83" fmla="*/ 9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2"/>
                  <a:gd name="T127" fmla="*/ 0 h 12"/>
                  <a:gd name="T128" fmla="*/ 72 w 72"/>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2" h="12">
                    <a:moveTo>
                      <a:pt x="72" y="4"/>
                    </a:moveTo>
                    <a:lnTo>
                      <a:pt x="52" y="4"/>
                    </a:lnTo>
                    <a:lnTo>
                      <a:pt x="51" y="3"/>
                    </a:lnTo>
                    <a:lnTo>
                      <a:pt x="50" y="3"/>
                    </a:lnTo>
                    <a:lnTo>
                      <a:pt x="49" y="2"/>
                    </a:lnTo>
                    <a:lnTo>
                      <a:pt x="48" y="2"/>
                    </a:lnTo>
                    <a:lnTo>
                      <a:pt x="47" y="2"/>
                    </a:lnTo>
                    <a:lnTo>
                      <a:pt x="46" y="1"/>
                    </a:lnTo>
                    <a:lnTo>
                      <a:pt x="45" y="1"/>
                    </a:lnTo>
                    <a:lnTo>
                      <a:pt x="44" y="1"/>
                    </a:lnTo>
                    <a:lnTo>
                      <a:pt x="43" y="1"/>
                    </a:lnTo>
                    <a:lnTo>
                      <a:pt x="42" y="0"/>
                    </a:lnTo>
                    <a:lnTo>
                      <a:pt x="41" y="0"/>
                    </a:lnTo>
                    <a:lnTo>
                      <a:pt x="40" y="0"/>
                    </a:lnTo>
                    <a:lnTo>
                      <a:pt x="38" y="0"/>
                    </a:lnTo>
                    <a:lnTo>
                      <a:pt x="37" y="0"/>
                    </a:lnTo>
                    <a:lnTo>
                      <a:pt x="36" y="0"/>
                    </a:lnTo>
                    <a:lnTo>
                      <a:pt x="34" y="0"/>
                    </a:lnTo>
                    <a:lnTo>
                      <a:pt x="33" y="0"/>
                    </a:lnTo>
                    <a:lnTo>
                      <a:pt x="32" y="0"/>
                    </a:lnTo>
                    <a:lnTo>
                      <a:pt x="31" y="0"/>
                    </a:lnTo>
                    <a:lnTo>
                      <a:pt x="29" y="0"/>
                    </a:lnTo>
                    <a:lnTo>
                      <a:pt x="28" y="1"/>
                    </a:lnTo>
                    <a:lnTo>
                      <a:pt x="27" y="1"/>
                    </a:lnTo>
                    <a:lnTo>
                      <a:pt x="26" y="1"/>
                    </a:lnTo>
                    <a:lnTo>
                      <a:pt x="25" y="1"/>
                    </a:lnTo>
                    <a:lnTo>
                      <a:pt x="24" y="2"/>
                    </a:lnTo>
                    <a:lnTo>
                      <a:pt x="23" y="2"/>
                    </a:lnTo>
                    <a:lnTo>
                      <a:pt x="22" y="2"/>
                    </a:lnTo>
                    <a:lnTo>
                      <a:pt x="22" y="3"/>
                    </a:lnTo>
                    <a:lnTo>
                      <a:pt x="21" y="3"/>
                    </a:lnTo>
                    <a:lnTo>
                      <a:pt x="20" y="3"/>
                    </a:lnTo>
                    <a:lnTo>
                      <a:pt x="20" y="4"/>
                    </a:lnTo>
                    <a:lnTo>
                      <a:pt x="0" y="4"/>
                    </a:lnTo>
                    <a:lnTo>
                      <a:pt x="0" y="9"/>
                    </a:lnTo>
                    <a:lnTo>
                      <a:pt x="20" y="9"/>
                    </a:lnTo>
                    <a:lnTo>
                      <a:pt x="21" y="9"/>
                    </a:lnTo>
                    <a:lnTo>
                      <a:pt x="21" y="10"/>
                    </a:lnTo>
                    <a:lnTo>
                      <a:pt x="22" y="10"/>
                    </a:lnTo>
                    <a:lnTo>
                      <a:pt x="23" y="10"/>
                    </a:lnTo>
                    <a:lnTo>
                      <a:pt x="24" y="11"/>
                    </a:lnTo>
                    <a:lnTo>
                      <a:pt x="25" y="11"/>
                    </a:lnTo>
                    <a:lnTo>
                      <a:pt x="26" y="11"/>
                    </a:lnTo>
                    <a:lnTo>
                      <a:pt x="27" y="11"/>
                    </a:lnTo>
                    <a:lnTo>
                      <a:pt x="28" y="12"/>
                    </a:lnTo>
                    <a:lnTo>
                      <a:pt x="29" y="12"/>
                    </a:lnTo>
                    <a:lnTo>
                      <a:pt x="31" y="12"/>
                    </a:lnTo>
                    <a:lnTo>
                      <a:pt x="32" y="12"/>
                    </a:lnTo>
                    <a:lnTo>
                      <a:pt x="33" y="12"/>
                    </a:lnTo>
                    <a:lnTo>
                      <a:pt x="34" y="12"/>
                    </a:lnTo>
                    <a:lnTo>
                      <a:pt x="36" y="12"/>
                    </a:lnTo>
                    <a:lnTo>
                      <a:pt x="37" y="12"/>
                    </a:lnTo>
                    <a:lnTo>
                      <a:pt x="38" y="12"/>
                    </a:lnTo>
                    <a:lnTo>
                      <a:pt x="40" y="12"/>
                    </a:lnTo>
                    <a:lnTo>
                      <a:pt x="41" y="12"/>
                    </a:lnTo>
                    <a:lnTo>
                      <a:pt x="42" y="12"/>
                    </a:lnTo>
                    <a:lnTo>
                      <a:pt x="43" y="12"/>
                    </a:lnTo>
                    <a:lnTo>
                      <a:pt x="44" y="11"/>
                    </a:lnTo>
                    <a:lnTo>
                      <a:pt x="45" y="11"/>
                    </a:lnTo>
                    <a:lnTo>
                      <a:pt x="46" y="11"/>
                    </a:lnTo>
                    <a:lnTo>
                      <a:pt x="47" y="11"/>
                    </a:lnTo>
                    <a:lnTo>
                      <a:pt x="48" y="10"/>
                    </a:lnTo>
                    <a:lnTo>
                      <a:pt x="49" y="10"/>
                    </a:lnTo>
                    <a:lnTo>
                      <a:pt x="50" y="10"/>
                    </a:lnTo>
                    <a:lnTo>
                      <a:pt x="51" y="9"/>
                    </a:lnTo>
                    <a:lnTo>
                      <a:pt x="52" y="9"/>
                    </a:lnTo>
                    <a:lnTo>
                      <a:pt x="72" y="9"/>
                    </a:lnTo>
                    <a:lnTo>
                      <a:pt x="72" y="4"/>
                    </a:lnTo>
                    <a:close/>
                  </a:path>
                </a:pathLst>
              </a:custGeom>
              <a:solidFill>
                <a:srgbClr val="DDDDDD"/>
              </a:solidFill>
              <a:ln w="9525">
                <a:noFill/>
                <a:round/>
                <a:headEnd/>
                <a:tailEnd/>
              </a:ln>
            </p:spPr>
            <p:txBody>
              <a:bodyPr/>
              <a:lstStyle/>
              <a:p>
                <a:pPr>
                  <a:buClr>
                    <a:srgbClr val="E2D700"/>
                  </a:buClr>
                </a:pPr>
                <a:endParaRPr lang="tr-TR">
                  <a:solidFill>
                    <a:prstClr val="black"/>
                  </a:solidFill>
                </a:endParaRPr>
              </a:p>
            </p:txBody>
          </p:sp>
          <p:sp>
            <p:nvSpPr>
              <p:cNvPr id="44169" name="Rectangle 367"/>
              <p:cNvSpPr>
                <a:spLocks noChangeArrowheads="1"/>
              </p:cNvSpPr>
              <p:nvPr/>
            </p:nvSpPr>
            <p:spPr bwMode="auto">
              <a:xfrm>
                <a:off x="4930" y="807"/>
                <a:ext cx="14" cy="3"/>
              </a:xfrm>
              <a:prstGeom prst="rect">
                <a:avLst/>
              </a:prstGeom>
              <a:solidFill>
                <a:srgbClr val="4CCCFF"/>
              </a:solidFill>
              <a:ln w="9525">
                <a:noFill/>
                <a:miter lim="800000"/>
                <a:headEnd/>
                <a:tailEnd/>
              </a:ln>
            </p:spPr>
            <p:txBody>
              <a:bodyPr/>
              <a:lstStyle/>
              <a:p>
                <a:pPr>
                  <a:buClr>
                    <a:srgbClr val="E2D700"/>
                  </a:buClr>
                </a:pPr>
                <a:endParaRPr lang="tr-TR">
                  <a:solidFill>
                    <a:prstClr val="black"/>
                  </a:solidFill>
                </a:endParaRPr>
              </a:p>
            </p:txBody>
          </p:sp>
          <p:sp>
            <p:nvSpPr>
              <p:cNvPr id="44170" name="Rectangle 368"/>
              <p:cNvSpPr>
                <a:spLocks noChangeArrowheads="1"/>
              </p:cNvSpPr>
              <p:nvPr/>
            </p:nvSpPr>
            <p:spPr bwMode="auto">
              <a:xfrm>
                <a:off x="4839" y="788"/>
                <a:ext cx="105" cy="16"/>
              </a:xfrm>
              <a:prstGeom prst="rect">
                <a:avLst/>
              </a:prstGeom>
              <a:solidFill>
                <a:srgbClr val="0000FF"/>
              </a:solidFill>
              <a:ln w="9525">
                <a:noFill/>
                <a:miter lim="800000"/>
                <a:headEnd/>
                <a:tailEnd/>
              </a:ln>
            </p:spPr>
            <p:txBody>
              <a:bodyPr/>
              <a:lstStyle/>
              <a:p>
                <a:pPr>
                  <a:buClr>
                    <a:srgbClr val="E2D700"/>
                  </a:buClr>
                </a:pPr>
                <a:endParaRPr lang="tr-TR">
                  <a:solidFill>
                    <a:prstClr val="black"/>
                  </a:solidFill>
                </a:endParaRPr>
              </a:p>
            </p:txBody>
          </p:sp>
          <p:sp>
            <p:nvSpPr>
              <p:cNvPr id="44171" name="Rectangle 369"/>
              <p:cNvSpPr>
                <a:spLocks noChangeArrowheads="1"/>
              </p:cNvSpPr>
              <p:nvPr/>
            </p:nvSpPr>
            <p:spPr bwMode="auto">
              <a:xfrm>
                <a:off x="4844" y="792"/>
                <a:ext cx="95" cy="7"/>
              </a:xfrm>
              <a:prstGeom prst="rect">
                <a:avLst/>
              </a:prstGeom>
              <a:solidFill>
                <a:srgbClr val="DDDDDD"/>
              </a:solidFill>
              <a:ln w="9525">
                <a:noFill/>
                <a:miter lim="800000"/>
                <a:headEnd/>
                <a:tailEnd/>
              </a:ln>
            </p:spPr>
            <p:txBody>
              <a:bodyPr/>
              <a:lstStyle/>
              <a:p>
                <a:pPr>
                  <a:buClr>
                    <a:srgbClr val="E2D700"/>
                  </a:buClr>
                </a:pPr>
                <a:endParaRPr lang="tr-TR">
                  <a:solidFill>
                    <a:prstClr val="black"/>
                  </a:solidFill>
                </a:endParaRPr>
              </a:p>
            </p:txBody>
          </p:sp>
          <p:sp>
            <p:nvSpPr>
              <p:cNvPr id="44172" name="Freeform 370"/>
              <p:cNvSpPr>
                <a:spLocks/>
              </p:cNvSpPr>
              <p:nvPr/>
            </p:nvSpPr>
            <p:spPr bwMode="auto">
              <a:xfrm>
                <a:off x="4837" y="1027"/>
                <a:ext cx="16" cy="15"/>
              </a:xfrm>
              <a:custGeom>
                <a:avLst/>
                <a:gdLst>
                  <a:gd name="T0" fmla="*/ 9 w 16"/>
                  <a:gd name="T1" fmla="*/ 15 h 15"/>
                  <a:gd name="T2" fmla="*/ 10 w 16"/>
                  <a:gd name="T3" fmla="*/ 15 h 15"/>
                  <a:gd name="T4" fmla="*/ 11 w 16"/>
                  <a:gd name="T5" fmla="*/ 15 h 15"/>
                  <a:gd name="T6" fmla="*/ 12 w 16"/>
                  <a:gd name="T7" fmla="*/ 14 h 15"/>
                  <a:gd name="T8" fmla="*/ 13 w 16"/>
                  <a:gd name="T9" fmla="*/ 13 h 15"/>
                  <a:gd name="T10" fmla="*/ 14 w 16"/>
                  <a:gd name="T11" fmla="*/ 13 h 15"/>
                  <a:gd name="T12" fmla="*/ 14 w 16"/>
                  <a:gd name="T13" fmla="*/ 12 h 15"/>
                  <a:gd name="T14" fmla="*/ 15 w 16"/>
                  <a:gd name="T15" fmla="*/ 11 h 15"/>
                  <a:gd name="T16" fmla="*/ 15 w 16"/>
                  <a:gd name="T17" fmla="*/ 10 h 15"/>
                  <a:gd name="T18" fmla="*/ 16 w 16"/>
                  <a:gd name="T19" fmla="*/ 9 h 15"/>
                  <a:gd name="T20" fmla="*/ 16 w 16"/>
                  <a:gd name="T21" fmla="*/ 7 h 15"/>
                  <a:gd name="T22" fmla="*/ 16 w 16"/>
                  <a:gd name="T23" fmla="*/ 6 h 15"/>
                  <a:gd name="T24" fmla="*/ 15 w 16"/>
                  <a:gd name="T25" fmla="*/ 5 h 15"/>
                  <a:gd name="T26" fmla="*/ 15 w 16"/>
                  <a:gd name="T27" fmla="*/ 4 h 15"/>
                  <a:gd name="T28" fmla="*/ 14 w 16"/>
                  <a:gd name="T29" fmla="*/ 3 h 15"/>
                  <a:gd name="T30" fmla="*/ 14 w 16"/>
                  <a:gd name="T31" fmla="*/ 2 h 15"/>
                  <a:gd name="T32" fmla="*/ 13 w 16"/>
                  <a:gd name="T33" fmla="*/ 1 h 15"/>
                  <a:gd name="T34" fmla="*/ 12 w 16"/>
                  <a:gd name="T35" fmla="*/ 1 h 15"/>
                  <a:gd name="T36" fmla="*/ 11 w 16"/>
                  <a:gd name="T37" fmla="*/ 0 h 15"/>
                  <a:gd name="T38" fmla="*/ 10 w 16"/>
                  <a:gd name="T39" fmla="*/ 0 h 15"/>
                  <a:gd name="T40" fmla="*/ 9 w 16"/>
                  <a:gd name="T41" fmla="*/ 0 h 15"/>
                  <a:gd name="T42" fmla="*/ 7 w 16"/>
                  <a:gd name="T43" fmla="*/ 0 h 15"/>
                  <a:gd name="T44" fmla="*/ 6 w 16"/>
                  <a:gd name="T45" fmla="*/ 0 h 15"/>
                  <a:gd name="T46" fmla="*/ 5 w 16"/>
                  <a:gd name="T47" fmla="*/ 0 h 15"/>
                  <a:gd name="T48" fmla="*/ 4 w 16"/>
                  <a:gd name="T49" fmla="*/ 1 h 15"/>
                  <a:gd name="T50" fmla="*/ 3 w 16"/>
                  <a:gd name="T51" fmla="*/ 1 h 15"/>
                  <a:gd name="T52" fmla="*/ 2 w 16"/>
                  <a:gd name="T53" fmla="*/ 2 h 15"/>
                  <a:gd name="T54" fmla="*/ 2 w 16"/>
                  <a:gd name="T55" fmla="*/ 3 h 15"/>
                  <a:gd name="T56" fmla="*/ 1 w 16"/>
                  <a:gd name="T57" fmla="*/ 4 h 15"/>
                  <a:gd name="T58" fmla="*/ 0 w 16"/>
                  <a:gd name="T59" fmla="*/ 5 h 15"/>
                  <a:gd name="T60" fmla="*/ 0 w 16"/>
                  <a:gd name="T61" fmla="*/ 6 h 15"/>
                  <a:gd name="T62" fmla="*/ 0 w 16"/>
                  <a:gd name="T63" fmla="*/ 7 h 15"/>
                  <a:gd name="T64" fmla="*/ 0 w 16"/>
                  <a:gd name="T65" fmla="*/ 8 h 15"/>
                  <a:gd name="T66" fmla="*/ 0 w 16"/>
                  <a:gd name="T67" fmla="*/ 9 h 15"/>
                  <a:gd name="T68" fmla="*/ 1 w 16"/>
                  <a:gd name="T69" fmla="*/ 10 h 15"/>
                  <a:gd name="T70" fmla="*/ 1 w 16"/>
                  <a:gd name="T71" fmla="*/ 11 h 15"/>
                  <a:gd name="T72" fmla="*/ 2 w 16"/>
                  <a:gd name="T73" fmla="*/ 12 h 15"/>
                  <a:gd name="T74" fmla="*/ 3 w 16"/>
                  <a:gd name="T75" fmla="*/ 13 h 15"/>
                  <a:gd name="T76" fmla="*/ 3 w 16"/>
                  <a:gd name="T77" fmla="*/ 14 h 15"/>
                  <a:gd name="T78" fmla="*/ 4 w 16"/>
                  <a:gd name="T79" fmla="*/ 14 h 15"/>
                  <a:gd name="T80" fmla="*/ 6 w 16"/>
                  <a:gd name="T81" fmla="*/ 15 h 15"/>
                  <a:gd name="T82" fmla="*/ 7 w 16"/>
                  <a:gd name="T83" fmla="*/ 15 h 15"/>
                  <a:gd name="T84" fmla="*/ 8 w 16"/>
                  <a:gd name="T85" fmla="*/ 15 h 1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
                  <a:gd name="T130" fmla="*/ 0 h 15"/>
                  <a:gd name="T131" fmla="*/ 16 w 16"/>
                  <a:gd name="T132" fmla="*/ 15 h 1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 h="15">
                    <a:moveTo>
                      <a:pt x="8" y="15"/>
                    </a:moveTo>
                    <a:lnTo>
                      <a:pt x="8" y="15"/>
                    </a:lnTo>
                    <a:lnTo>
                      <a:pt x="9" y="15"/>
                    </a:lnTo>
                    <a:lnTo>
                      <a:pt x="10" y="15"/>
                    </a:lnTo>
                    <a:lnTo>
                      <a:pt x="11" y="15"/>
                    </a:lnTo>
                    <a:lnTo>
                      <a:pt x="11" y="14"/>
                    </a:lnTo>
                    <a:lnTo>
                      <a:pt x="12" y="14"/>
                    </a:lnTo>
                    <a:lnTo>
                      <a:pt x="13" y="14"/>
                    </a:lnTo>
                    <a:lnTo>
                      <a:pt x="13" y="13"/>
                    </a:lnTo>
                    <a:lnTo>
                      <a:pt x="14" y="13"/>
                    </a:lnTo>
                    <a:lnTo>
                      <a:pt x="14" y="12"/>
                    </a:lnTo>
                    <a:lnTo>
                      <a:pt x="15" y="11"/>
                    </a:lnTo>
                    <a:lnTo>
                      <a:pt x="15" y="10"/>
                    </a:lnTo>
                    <a:lnTo>
                      <a:pt x="15" y="9"/>
                    </a:lnTo>
                    <a:lnTo>
                      <a:pt x="16" y="9"/>
                    </a:lnTo>
                    <a:lnTo>
                      <a:pt x="16" y="8"/>
                    </a:lnTo>
                    <a:lnTo>
                      <a:pt x="16" y="7"/>
                    </a:lnTo>
                    <a:lnTo>
                      <a:pt x="16" y="6"/>
                    </a:lnTo>
                    <a:lnTo>
                      <a:pt x="15" y="5"/>
                    </a:lnTo>
                    <a:lnTo>
                      <a:pt x="15" y="4"/>
                    </a:lnTo>
                    <a:lnTo>
                      <a:pt x="15" y="3"/>
                    </a:lnTo>
                    <a:lnTo>
                      <a:pt x="14" y="3"/>
                    </a:lnTo>
                    <a:lnTo>
                      <a:pt x="14" y="2"/>
                    </a:lnTo>
                    <a:lnTo>
                      <a:pt x="13" y="2"/>
                    </a:lnTo>
                    <a:lnTo>
                      <a:pt x="13" y="1"/>
                    </a:lnTo>
                    <a:lnTo>
                      <a:pt x="12" y="1"/>
                    </a:lnTo>
                    <a:lnTo>
                      <a:pt x="11" y="0"/>
                    </a:lnTo>
                    <a:lnTo>
                      <a:pt x="10" y="0"/>
                    </a:lnTo>
                    <a:lnTo>
                      <a:pt x="9" y="0"/>
                    </a:lnTo>
                    <a:lnTo>
                      <a:pt x="8" y="0"/>
                    </a:lnTo>
                    <a:lnTo>
                      <a:pt x="7" y="0"/>
                    </a:lnTo>
                    <a:lnTo>
                      <a:pt x="6" y="0"/>
                    </a:lnTo>
                    <a:lnTo>
                      <a:pt x="5" y="0"/>
                    </a:lnTo>
                    <a:lnTo>
                      <a:pt x="4" y="0"/>
                    </a:lnTo>
                    <a:lnTo>
                      <a:pt x="4" y="1"/>
                    </a:lnTo>
                    <a:lnTo>
                      <a:pt x="3" y="1"/>
                    </a:lnTo>
                    <a:lnTo>
                      <a:pt x="3" y="2"/>
                    </a:lnTo>
                    <a:lnTo>
                      <a:pt x="2" y="2"/>
                    </a:lnTo>
                    <a:lnTo>
                      <a:pt x="2" y="3"/>
                    </a:lnTo>
                    <a:lnTo>
                      <a:pt x="1" y="3"/>
                    </a:lnTo>
                    <a:lnTo>
                      <a:pt x="1" y="4"/>
                    </a:lnTo>
                    <a:lnTo>
                      <a:pt x="0" y="5"/>
                    </a:lnTo>
                    <a:lnTo>
                      <a:pt x="0" y="6"/>
                    </a:lnTo>
                    <a:lnTo>
                      <a:pt x="0" y="7"/>
                    </a:lnTo>
                    <a:lnTo>
                      <a:pt x="0" y="8"/>
                    </a:lnTo>
                    <a:lnTo>
                      <a:pt x="0" y="9"/>
                    </a:lnTo>
                    <a:lnTo>
                      <a:pt x="0" y="10"/>
                    </a:lnTo>
                    <a:lnTo>
                      <a:pt x="1" y="10"/>
                    </a:lnTo>
                    <a:lnTo>
                      <a:pt x="1" y="11"/>
                    </a:lnTo>
                    <a:lnTo>
                      <a:pt x="1" y="12"/>
                    </a:lnTo>
                    <a:lnTo>
                      <a:pt x="2" y="12"/>
                    </a:lnTo>
                    <a:lnTo>
                      <a:pt x="2" y="13"/>
                    </a:lnTo>
                    <a:lnTo>
                      <a:pt x="3" y="13"/>
                    </a:lnTo>
                    <a:lnTo>
                      <a:pt x="3" y="14"/>
                    </a:lnTo>
                    <a:lnTo>
                      <a:pt x="4" y="14"/>
                    </a:lnTo>
                    <a:lnTo>
                      <a:pt x="5" y="15"/>
                    </a:lnTo>
                    <a:lnTo>
                      <a:pt x="6" y="15"/>
                    </a:lnTo>
                    <a:lnTo>
                      <a:pt x="7" y="15"/>
                    </a:lnTo>
                    <a:lnTo>
                      <a:pt x="8" y="15"/>
                    </a:lnTo>
                    <a:close/>
                  </a:path>
                </a:pathLst>
              </a:custGeom>
              <a:solidFill>
                <a:srgbClr val="4CCCFF"/>
              </a:solidFill>
              <a:ln w="9525">
                <a:noFill/>
                <a:round/>
                <a:headEnd/>
                <a:tailEnd/>
              </a:ln>
            </p:spPr>
            <p:txBody>
              <a:bodyPr/>
              <a:lstStyle/>
              <a:p>
                <a:pPr>
                  <a:buClr>
                    <a:srgbClr val="E2D700"/>
                  </a:buClr>
                </a:pPr>
                <a:endParaRPr lang="tr-TR">
                  <a:solidFill>
                    <a:prstClr val="black"/>
                  </a:solidFill>
                </a:endParaRPr>
              </a:p>
            </p:txBody>
          </p:sp>
          <p:sp>
            <p:nvSpPr>
              <p:cNvPr id="44173" name="Freeform 371"/>
              <p:cNvSpPr>
                <a:spLocks/>
              </p:cNvSpPr>
              <p:nvPr/>
            </p:nvSpPr>
            <p:spPr bwMode="auto">
              <a:xfrm>
                <a:off x="4839" y="1028"/>
                <a:ext cx="12" cy="12"/>
              </a:xfrm>
              <a:custGeom>
                <a:avLst/>
                <a:gdLst>
                  <a:gd name="T0" fmla="*/ 6 w 12"/>
                  <a:gd name="T1" fmla="*/ 12 h 12"/>
                  <a:gd name="T2" fmla="*/ 7 w 12"/>
                  <a:gd name="T3" fmla="*/ 12 h 12"/>
                  <a:gd name="T4" fmla="*/ 8 w 12"/>
                  <a:gd name="T5" fmla="*/ 12 h 12"/>
                  <a:gd name="T6" fmla="*/ 9 w 12"/>
                  <a:gd name="T7" fmla="*/ 12 h 12"/>
                  <a:gd name="T8" fmla="*/ 10 w 12"/>
                  <a:gd name="T9" fmla="*/ 11 h 12"/>
                  <a:gd name="T10" fmla="*/ 10 w 12"/>
                  <a:gd name="T11" fmla="*/ 10 h 12"/>
                  <a:gd name="T12" fmla="*/ 11 w 12"/>
                  <a:gd name="T13" fmla="*/ 10 h 12"/>
                  <a:gd name="T14" fmla="*/ 11 w 12"/>
                  <a:gd name="T15" fmla="*/ 9 h 12"/>
                  <a:gd name="T16" fmla="*/ 12 w 12"/>
                  <a:gd name="T17" fmla="*/ 8 h 12"/>
                  <a:gd name="T18" fmla="*/ 12 w 12"/>
                  <a:gd name="T19" fmla="*/ 7 h 12"/>
                  <a:gd name="T20" fmla="*/ 12 w 12"/>
                  <a:gd name="T21" fmla="*/ 6 h 12"/>
                  <a:gd name="T22" fmla="*/ 12 w 12"/>
                  <a:gd name="T23" fmla="*/ 6 h 12"/>
                  <a:gd name="T24" fmla="*/ 12 w 12"/>
                  <a:gd name="T25" fmla="*/ 5 h 12"/>
                  <a:gd name="T26" fmla="*/ 11 w 12"/>
                  <a:gd name="T27" fmla="*/ 4 h 12"/>
                  <a:gd name="T28" fmla="*/ 11 w 12"/>
                  <a:gd name="T29" fmla="*/ 3 h 12"/>
                  <a:gd name="T30" fmla="*/ 10 w 12"/>
                  <a:gd name="T31" fmla="*/ 2 h 12"/>
                  <a:gd name="T32" fmla="*/ 10 w 12"/>
                  <a:gd name="T33" fmla="*/ 2 h 12"/>
                  <a:gd name="T34" fmla="*/ 9 w 12"/>
                  <a:gd name="T35" fmla="*/ 1 h 12"/>
                  <a:gd name="T36" fmla="*/ 8 w 12"/>
                  <a:gd name="T37" fmla="*/ 1 h 12"/>
                  <a:gd name="T38" fmla="*/ 7 w 12"/>
                  <a:gd name="T39" fmla="*/ 1 h 12"/>
                  <a:gd name="T40" fmla="*/ 6 w 12"/>
                  <a:gd name="T41" fmla="*/ 0 h 12"/>
                  <a:gd name="T42" fmla="*/ 6 w 12"/>
                  <a:gd name="T43" fmla="*/ 0 h 12"/>
                  <a:gd name="T44" fmla="*/ 5 w 12"/>
                  <a:gd name="T45" fmla="*/ 1 h 12"/>
                  <a:gd name="T46" fmla="*/ 4 w 12"/>
                  <a:gd name="T47" fmla="*/ 1 h 12"/>
                  <a:gd name="T48" fmla="*/ 3 w 12"/>
                  <a:gd name="T49" fmla="*/ 1 h 12"/>
                  <a:gd name="T50" fmla="*/ 2 w 12"/>
                  <a:gd name="T51" fmla="*/ 2 h 12"/>
                  <a:gd name="T52" fmla="*/ 2 w 12"/>
                  <a:gd name="T53" fmla="*/ 2 h 12"/>
                  <a:gd name="T54" fmla="*/ 1 w 12"/>
                  <a:gd name="T55" fmla="*/ 3 h 12"/>
                  <a:gd name="T56" fmla="*/ 1 w 12"/>
                  <a:gd name="T57" fmla="*/ 4 h 12"/>
                  <a:gd name="T58" fmla="*/ 0 w 12"/>
                  <a:gd name="T59" fmla="*/ 4 h 12"/>
                  <a:gd name="T60" fmla="*/ 0 w 12"/>
                  <a:gd name="T61" fmla="*/ 5 h 12"/>
                  <a:gd name="T62" fmla="*/ 0 w 12"/>
                  <a:gd name="T63" fmla="*/ 6 h 12"/>
                  <a:gd name="T64" fmla="*/ 0 w 12"/>
                  <a:gd name="T65" fmla="*/ 7 h 12"/>
                  <a:gd name="T66" fmla="*/ 0 w 12"/>
                  <a:gd name="T67" fmla="*/ 8 h 12"/>
                  <a:gd name="T68" fmla="*/ 0 w 12"/>
                  <a:gd name="T69" fmla="*/ 9 h 12"/>
                  <a:gd name="T70" fmla="*/ 1 w 12"/>
                  <a:gd name="T71" fmla="*/ 10 h 12"/>
                  <a:gd name="T72" fmla="*/ 1 w 12"/>
                  <a:gd name="T73" fmla="*/ 10 h 12"/>
                  <a:gd name="T74" fmla="*/ 2 w 12"/>
                  <a:gd name="T75" fmla="*/ 11 h 12"/>
                  <a:gd name="T76" fmla="*/ 3 w 12"/>
                  <a:gd name="T77" fmla="*/ 11 h 12"/>
                  <a:gd name="T78" fmla="*/ 3 w 12"/>
                  <a:gd name="T79" fmla="*/ 12 h 12"/>
                  <a:gd name="T80" fmla="*/ 4 w 12"/>
                  <a:gd name="T81" fmla="*/ 12 h 12"/>
                  <a:gd name="T82" fmla="*/ 5 w 12"/>
                  <a:gd name="T83" fmla="*/ 12 h 12"/>
                  <a:gd name="T84" fmla="*/ 6 w 12"/>
                  <a:gd name="T85" fmla="*/ 12 h 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
                  <a:gd name="T130" fmla="*/ 0 h 12"/>
                  <a:gd name="T131" fmla="*/ 12 w 12"/>
                  <a:gd name="T132" fmla="*/ 12 h 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 h="12">
                    <a:moveTo>
                      <a:pt x="6" y="12"/>
                    </a:moveTo>
                    <a:lnTo>
                      <a:pt x="6" y="12"/>
                    </a:lnTo>
                    <a:lnTo>
                      <a:pt x="7" y="12"/>
                    </a:lnTo>
                    <a:lnTo>
                      <a:pt x="8" y="12"/>
                    </a:lnTo>
                    <a:lnTo>
                      <a:pt x="9" y="12"/>
                    </a:lnTo>
                    <a:lnTo>
                      <a:pt x="9" y="11"/>
                    </a:lnTo>
                    <a:lnTo>
                      <a:pt x="10" y="11"/>
                    </a:lnTo>
                    <a:lnTo>
                      <a:pt x="10" y="10"/>
                    </a:lnTo>
                    <a:lnTo>
                      <a:pt x="11" y="10"/>
                    </a:lnTo>
                    <a:lnTo>
                      <a:pt x="11" y="9"/>
                    </a:lnTo>
                    <a:lnTo>
                      <a:pt x="11" y="8"/>
                    </a:lnTo>
                    <a:lnTo>
                      <a:pt x="12" y="8"/>
                    </a:lnTo>
                    <a:lnTo>
                      <a:pt x="12" y="7"/>
                    </a:lnTo>
                    <a:lnTo>
                      <a:pt x="12" y="6"/>
                    </a:lnTo>
                    <a:lnTo>
                      <a:pt x="12" y="5"/>
                    </a:lnTo>
                    <a:lnTo>
                      <a:pt x="11" y="4"/>
                    </a:lnTo>
                    <a:lnTo>
                      <a:pt x="11" y="3"/>
                    </a:lnTo>
                    <a:lnTo>
                      <a:pt x="10" y="3"/>
                    </a:lnTo>
                    <a:lnTo>
                      <a:pt x="10" y="2"/>
                    </a:lnTo>
                    <a:lnTo>
                      <a:pt x="9" y="2"/>
                    </a:lnTo>
                    <a:lnTo>
                      <a:pt x="9" y="1"/>
                    </a:lnTo>
                    <a:lnTo>
                      <a:pt x="8" y="1"/>
                    </a:lnTo>
                    <a:lnTo>
                      <a:pt x="7" y="1"/>
                    </a:lnTo>
                    <a:lnTo>
                      <a:pt x="6" y="0"/>
                    </a:lnTo>
                    <a:lnTo>
                      <a:pt x="5" y="0"/>
                    </a:lnTo>
                    <a:lnTo>
                      <a:pt x="5" y="1"/>
                    </a:lnTo>
                    <a:lnTo>
                      <a:pt x="4" y="1"/>
                    </a:lnTo>
                    <a:lnTo>
                      <a:pt x="3" y="1"/>
                    </a:lnTo>
                    <a:lnTo>
                      <a:pt x="2" y="2"/>
                    </a:lnTo>
                    <a:lnTo>
                      <a:pt x="1" y="2"/>
                    </a:lnTo>
                    <a:lnTo>
                      <a:pt x="1" y="3"/>
                    </a:lnTo>
                    <a:lnTo>
                      <a:pt x="1" y="4"/>
                    </a:lnTo>
                    <a:lnTo>
                      <a:pt x="0" y="4"/>
                    </a:lnTo>
                    <a:lnTo>
                      <a:pt x="0" y="5"/>
                    </a:lnTo>
                    <a:lnTo>
                      <a:pt x="0" y="6"/>
                    </a:lnTo>
                    <a:lnTo>
                      <a:pt x="0" y="7"/>
                    </a:lnTo>
                    <a:lnTo>
                      <a:pt x="0" y="8"/>
                    </a:lnTo>
                    <a:lnTo>
                      <a:pt x="0" y="9"/>
                    </a:lnTo>
                    <a:lnTo>
                      <a:pt x="1" y="9"/>
                    </a:lnTo>
                    <a:lnTo>
                      <a:pt x="1" y="10"/>
                    </a:lnTo>
                    <a:lnTo>
                      <a:pt x="2" y="11"/>
                    </a:lnTo>
                    <a:lnTo>
                      <a:pt x="3" y="11"/>
                    </a:lnTo>
                    <a:lnTo>
                      <a:pt x="3" y="12"/>
                    </a:lnTo>
                    <a:lnTo>
                      <a:pt x="4" y="12"/>
                    </a:lnTo>
                    <a:lnTo>
                      <a:pt x="5" y="12"/>
                    </a:lnTo>
                    <a:lnTo>
                      <a:pt x="6" y="12"/>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174" name="Freeform 372"/>
              <p:cNvSpPr>
                <a:spLocks/>
              </p:cNvSpPr>
              <p:nvPr/>
            </p:nvSpPr>
            <p:spPr bwMode="auto">
              <a:xfrm>
                <a:off x="4839" y="1029"/>
                <a:ext cx="11" cy="11"/>
              </a:xfrm>
              <a:custGeom>
                <a:avLst/>
                <a:gdLst>
                  <a:gd name="T0" fmla="*/ 6 w 11"/>
                  <a:gd name="T1" fmla="*/ 11 h 11"/>
                  <a:gd name="T2" fmla="*/ 7 w 11"/>
                  <a:gd name="T3" fmla="*/ 11 h 11"/>
                  <a:gd name="T4" fmla="*/ 8 w 11"/>
                  <a:gd name="T5" fmla="*/ 10 h 11"/>
                  <a:gd name="T6" fmla="*/ 9 w 11"/>
                  <a:gd name="T7" fmla="*/ 10 h 11"/>
                  <a:gd name="T8" fmla="*/ 9 w 11"/>
                  <a:gd name="T9" fmla="*/ 10 h 11"/>
                  <a:gd name="T10" fmla="*/ 10 w 11"/>
                  <a:gd name="T11" fmla="*/ 9 h 11"/>
                  <a:gd name="T12" fmla="*/ 10 w 11"/>
                  <a:gd name="T13" fmla="*/ 8 h 11"/>
                  <a:gd name="T14" fmla="*/ 11 w 11"/>
                  <a:gd name="T15" fmla="*/ 8 h 11"/>
                  <a:gd name="T16" fmla="*/ 11 w 11"/>
                  <a:gd name="T17" fmla="*/ 7 h 11"/>
                  <a:gd name="T18" fmla="*/ 11 w 11"/>
                  <a:gd name="T19" fmla="*/ 6 h 11"/>
                  <a:gd name="T20" fmla="*/ 11 w 11"/>
                  <a:gd name="T21" fmla="*/ 5 h 11"/>
                  <a:gd name="T22" fmla="*/ 11 w 11"/>
                  <a:gd name="T23" fmla="*/ 5 h 11"/>
                  <a:gd name="T24" fmla="*/ 11 w 11"/>
                  <a:gd name="T25" fmla="*/ 4 h 11"/>
                  <a:gd name="T26" fmla="*/ 11 w 11"/>
                  <a:gd name="T27" fmla="*/ 3 h 11"/>
                  <a:gd name="T28" fmla="*/ 10 w 11"/>
                  <a:gd name="T29" fmla="*/ 2 h 11"/>
                  <a:gd name="T30" fmla="*/ 10 w 11"/>
                  <a:gd name="T31" fmla="*/ 2 h 11"/>
                  <a:gd name="T32" fmla="*/ 9 w 11"/>
                  <a:gd name="T33" fmla="*/ 1 h 11"/>
                  <a:gd name="T34" fmla="*/ 9 w 11"/>
                  <a:gd name="T35" fmla="*/ 1 h 11"/>
                  <a:gd name="T36" fmla="*/ 8 w 11"/>
                  <a:gd name="T37" fmla="*/ 0 h 11"/>
                  <a:gd name="T38" fmla="*/ 7 w 11"/>
                  <a:gd name="T39" fmla="*/ 0 h 11"/>
                  <a:gd name="T40" fmla="*/ 6 w 11"/>
                  <a:gd name="T41" fmla="*/ 0 h 11"/>
                  <a:gd name="T42" fmla="*/ 6 w 11"/>
                  <a:gd name="T43" fmla="*/ 0 h 11"/>
                  <a:gd name="T44" fmla="*/ 5 w 11"/>
                  <a:gd name="T45" fmla="*/ 0 h 11"/>
                  <a:gd name="T46" fmla="*/ 4 w 11"/>
                  <a:gd name="T47" fmla="*/ 0 h 11"/>
                  <a:gd name="T48" fmla="*/ 3 w 11"/>
                  <a:gd name="T49" fmla="*/ 1 h 11"/>
                  <a:gd name="T50" fmla="*/ 3 w 11"/>
                  <a:gd name="T51" fmla="*/ 1 h 11"/>
                  <a:gd name="T52" fmla="*/ 2 w 11"/>
                  <a:gd name="T53" fmla="*/ 2 h 11"/>
                  <a:gd name="T54" fmla="*/ 2 w 11"/>
                  <a:gd name="T55" fmla="*/ 2 h 11"/>
                  <a:gd name="T56" fmla="*/ 1 w 11"/>
                  <a:gd name="T57" fmla="*/ 3 h 11"/>
                  <a:gd name="T58" fmla="*/ 1 w 11"/>
                  <a:gd name="T59" fmla="*/ 4 h 11"/>
                  <a:gd name="T60" fmla="*/ 1 w 11"/>
                  <a:gd name="T61" fmla="*/ 4 h 11"/>
                  <a:gd name="T62" fmla="*/ 0 w 11"/>
                  <a:gd name="T63" fmla="*/ 5 h 11"/>
                  <a:gd name="T64" fmla="*/ 0 w 11"/>
                  <a:gd name="T65" fmla="*/ 6 h 11"/>
                  <a:gd name="T66" fmla="*/ 1 w 11"/>
                  <a:gd name="T67" fmla="*/ 7 h 11"/>
                  <a:gd name="T68" fmla="*/ 1 w 11"/>
                  <a:gd name="T69" fmla="*/ 7 h 11"/>
                  <a:gd name="T70" fmla="*/ 1 w 11"/>
                  <a:gd name="T71" fmla="*/ 8 h 11"/>
                  <a:gd name="T72" fmla="*/ 2 w 11"/>
                  <a:gd name="T73" fmla="*/ 9 h 11"/>
                  <a:gd name="T74" fmla="*/ 2 w 11"/>
                  <a:gd name="T75" fmla="*/ 9 h 11"/>
                  <a:gd name="T76" fmla="*/ 3 w 11"/>
                  <a:gd name="T77" fmla="*/ 10 h 11"/>
                  <a:gd name="T78" fmla="*/ 4 w 11"/>
                  <a:gd name="T79" fmla="*/ 10 h 11"/>
                  <a:gd name="T80" fmla="*/ 4 w 11"/>
                  <a:gd name="T81" fmla="*/ 11 h 11"/>
                  <a:gd name="T82" fmla="*/ 5 w 11"/>
                  <a:gd name="T83" fmla="*/ 11 h 11"/>
                  <a:gd name="T84" fmla="*/ 6 w 11"/>
                  <a:gd name="T85" fmla="*/ 11 h 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
                  <a:gd name="T130" fmla="*/ 0 h 11"/>
                  <a:gd name="T131" fmla="*/ 11 w 11"/>
                  <a:gd name="T132" fmla="*/ 11 h 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 h="11">
                    <a:moveTo>
                      <a:pt x="6" y="11"/>
                    </a:moveTo>
                    <a:lnTo>
                      <a:pt x="6" y="11"/>
                    </a:lnTo>
                    <a:lnTo>
                      <a:pt x="7" y="11"/>
                    </a:lnTo>
                    <a:lnTo>
                      <a:pt x="8" y="10"/>
                    </a:lnTo>
                    <a:lnTo>
                      <a:pt x="9" y="10"/>
                    </a:lnTo>
                    <a:lnTo>
                      <a:pt x="9" y="9"/>
                    </a:lnTo>
                    <a:lnTo>
                      <a:pt x="10" y="9"/>
                    </a:lnTo>
                    <a:lnTo>
                      <a:pt x="10" y="8"/>
                    </a:lnTo>
                    <a:lnTo>
                      <a:pt x="11" y="8"/>
                    </a:lnTo>
                    <a:lnTo>
                      <a:pt x="11" y="7"/>
                    </a:lnTo>
                    <a:lnTo>
                      <a:pt x="11" y="6"/>
                    </a:lnTo>
                    <a:lnTo>
                      <a:pt x="11" y="5"/>
                    </a:lnTo>
                    <a:lnTo>
                      <a:pt x="11" y="4"/>
                    </a:lnTo>
                    <a:lnTo>
                      <a:pt x="11" y="3"/>
                    </a:lnTo>
                    <a:lnTo>
                      <a:pt x="10" y="3"/>
                    </a:lnTo>
                    <a:lnTo>
                      <a:pt x="10" y="2"/>
                    </a:lnTo>
                    <a:lnTo>
                      <a:pt x="9" y="1"/>
                    </a:lnTo>
                    <a:lnTo>
                      <a:pt x="8" y="1"/>
                    </a:lnTo>
                    <a:lnTo>
                      <a:pt x="8" y="0"/>
                    </a:lnTo>
                    <a:lnTo>
                      <a:pt x="7" y="0"/>
                    </a:lnTo>
                    <a:lnTo>
                      <a:pt x="6" y="0"/>
                    </a:lnTo>
                    <a:lnTo>
                      <a:pt x="5" y="0"/>
                    </a:lnTo>
                    <a:lnTo>
                      <a:pt x="4" y="0"/>
                    </a:lnTo>
                    <a:lnTo>
                      <a:pt x="4" y="1"/>
                    </a:lnTo>
                    <a:lnTo>
                      <a:pt x="3" y="1"/>
                    </a:lnTo>
                    <a:lnTo>
                      <a:pt x="2" y="1"/>
                    </a:lnTo>
                    <a:lnTo>
                      <a:pt x="2" y="2"/>
                    </a:lnTo>
                    <a:lnTo>
                      <a:pt x="1" y="2"/>
                    </a:lnTo>
                    <a:lnTo>
                      <a:pt x="1" y="3"/>
                    </a:lnTo>
                    <a:lnTo>
                      <a:pt x="1" y="4"/>
                    </a:lnTo>
                    <a:lnTo>
                      <a:pt x="1" y="5"/>
                    </a:lnTo>
                    <a:lnTo>
                      <a:pt x="0" y="5"/>
                    </a:lnTo>
                    <a:lnTo>
                      <a:pt x="0" y="6"/>
                    </a:lnTo>
                    <a:lnTo>
                      <a:pt x="1" y="6"/>
                    </a:lnTo>
                    <a:lnTo>
                      <a:pt x="1" y="7"/>
                    </a:lnTo>
                    <a:lnTo>
                      <a:pt x="1" y="8"/>
                    </a:lnTo>
                    <a:lnTo>
                      <a:pt x="2" y="9"/>
                    </a:lnTo>
                    <a:lnTo>
                      <a:pt x="2" y="10"/>
                    </a:lnTo>
                    <a:lnTo>
                      <a:pt x="3" y="10"/>
                    </a:lnTo>
                    <a:lnTo>
                      <a:pt x="4" y="10"/>
                    </a:lnTo>
                    <a:lnTo>
                      <a:pt x="4" y="11"/>
                    </a:lnTo>
                    <a:lnTo>
                      <a:pt x="5" y="11"/>
                    </a:lnTo>
                    <a:lnTo>
                      <a:pt x="6" y="11"/>
                    </a:lnTo>
                    <a:close/>
                  </a:path>
                </a:pathLst>
              </a:custGeom>
              <a:solidFill>
                <a:srgbClr val="B2FFFF"/>
              </a:solidFill>
              <a:ln w="9525">
                <a:noFill/>
                <a:round/>
                <a:headEnd/>
                <a:tailEnd/>
              </a:ln>
            </p:spPr>
            <p:txBody>
              <a:bodyPr/>
              <a:lstStyle/>
              <a:p>
                <a:pPr>
                  <a:buClr>
                    <a:srgbClr val="E2D700"/>
                  </a:buClr>
                </a:pPr>
                <a:endParaRPr lang="tr-TR">
                  <a:solidFill>
                    <a:prstClr val="black"/>
                  </a:solidFill>
                </a:endParaRPr>
              </a:p>
            </p:txBody>
          </p:sp>
          <p:sp>
            <p:nvSpPr>
              <p:cNvPr id="44175" name="Freeform 373"/>
              <p:cNvSpPr>
                <a:spLocks/>
              </p:cNvSpPr>
              <p:nvPr/>
            </p:nvSpPr>
            <p:spPr bwMode="auto">
              <a:xfrm>
                <a:off x="4837" y="1005"/>
                <a:ext cx="16" cy="16"/>
              </a:xfrm>
              <a:custGeom>
                <a:avLst/>
                <a:gdLst>
                  <a:gd name="T0" fmla="*/ 9 w 16"/>
                  <a:gd name="T1" fmla="*/ 16 h 16"/>
                  <a:gd name="T2" fmla="*/ 10 w 16"/>
                  <a:gd name="T3" fmla="*/ 16 h 16"/>
                  <a:gd name="T4" fmla="*/ 11 w 16"/>
                  <a:gd name="T5" fmla="*/ 15 h 16"/>
                  <a:gd name="T6" fmla="*/ 12 w 16"/>
                  <a:gd name="T7" fmla="*/ 15 h 16"/>
                  <a:gd name="T8" fmla="*/ 13 w 16"/>
                  <a:gd name="T9" fmla="*/ 14 h 16"/>
                  <a:gd name="T10" fmla="*/ 14 w 16"/>
                  <a:gd name="T11" fmla="*/ 14 h 16"/>
                  <a:gd name="T12" fmla="*/ 14 w 16"/>
                  <a:gd name="T13" fmla="*/ 13 h 16"/>
                  <a:gd name="T14" fmla="*/ 15 w 16"/>
                  <a:gd name="T15" fmla="*/ 12 h 16"/>
                  <a:gd name="T16" fmla="*/ 15 w 16"/>
                  <a:gd name="T17" fmla="*/ 11 h 16"/>
                  <a:gd name="T18" fmla="*/ 16 w 16"/>
                  <a:gd name="T19" fmla="*/ 9 h 16"/>
                  <a:gd name="T20" fmla="*/ 16 w 16"/>
                  <a:gd name="T21" fmla="*/ 8 h 16"/>
                  <a:gd name="T22" fmla="*/ 16 w 16"/>
                  <a:gd name="T23" fmla="*/ 7 h 16"/>
                  <a:gd name="T24" fmla="*/ 15 w 16"/>
                  <a:gd name="T25" fmla="*/ 6 h 16"/>
                  <a:gd name="T26" fmla="*/ 15 w 16"/>
                  <a:gd name="T27" fmla="*/ 5 h 16"/>
                  <a:gd name="T28" fmla="*/ 14 w 16"/>
                  <a:gd name="T29" fmla="*/ 4 h 16"/>
                  <a:gd name="T30" fmla="*/ 14 w 16"/>
                  <a:gd name="T31" fmla="*/ 3 h 16"/>
                  <a:gd name="T32" fmla="*/ 13 w 16"/>
                  <a:gd name="T33" fmla="*/ 2 h 16"/>
                  <a:gd name="T34" fmla="*/ 12 w 16"/>
                  <a:gd name="T35" fmla="*/ 2 h 16"/>
                  <a:gd name="T36" fmla="*/ 11 w 16"/>
                  <a:gd name="T37" fmla="*/ 1 h 16"/>
                  <a:gd name="T38" fmla="*/ 10 w 16"/>
                  <a:gd name="T39" fmla="*/ 1 h 16"/>
                  <a:gd name="T40" fmla="*/ 9 w 16"/>
                  <a:gd name="T41" fmla="*/ 0 h 16"/>
                  <a:gd name="T42" fmla="*/ 7 w 16"/>
                  <a:gd name="T43" fmla="*/ 0 h 16"/>
                  <a:gd name="T44" fmla="*/ 6 w 16"/>
                  <a:gd name="T45" fmla="*/ 1 h 16"/>
                  <a:gd name="T46" fmla="*/ 5 w 16"/>
                  <a:gd name="T47" fmla="*/ 1 h 16"/>
                  <a:gd name="T48" fmla="*/ 4 w 16"/>
                  <a:gd name="T49" fmla="*/ 1 h 16"/>
                  <a:gd name="T50" fmla="*/ 3 w 16"/>
                  <a:gd name="T51" fmla="*/ 2 h 16"/>
                  <a:gd name="T52" fmla="*/ 2 w 16"/>
                  <a:gd name="T53" fmla="*/ 3 h 16"/>
                  <a:gd name="T54" fmla="*/ 2 w 16"/>
                  <a:gd name="T55" fmla="*/ 4 h 16"/>
                  <a:gd name="T56" fmla="*/ 1 w 16"/>
                  <a:gd name="T57" fmla="*/ 5 h 16"/>
                  <a:gd name="T58" fmla="*/ 0 w 16"/>
                  <a:gd name="T59" fmla="*/ 6 h 16"/>
                  <a:gd name="T60" fmla="*/ 0 w 16"/>
                  <a:gd name="T61" fmla="*/ 7 h 16"/>
                  <a:gd name="T62" fmla="*/ 0 w 16"/>
                  <a:gd name="T63" fmla="*/ 8 h 16"/>
                  <a:gd name="T64" fmla="*/ 0 w 16"/>
                  <a:gd name="T65" fmla="*/ 9 h 16"/>
                  <a:gd name="T66" fmla="*/ 0 w 16"/>
                  <a:gd name="T67" fmla="*/ 10 h 16"/>
                  <a:gd name="T68" fmla="*/ 1 w 16"/>
                  <a:gd name="T69" fmla="*/ 11 h 16"/>
                  <a:gd name="T70" fmla="*/ 1 w 16"/>
                  <a:gd name="T71" fmla="*/ 12 h 16"/>
                  <a:gd name="T72" fmla="*/ 2 w 16"/>
                  <a:gd name="T73" fmla="*/ 13 h 16"/>
                  <a:gd name="T74" fmla="*/ 3 w 16"/>
                  <a:gd name="T75" fmla="*/ 14 h 16"/>
                  <a:gd name="T76" fmla="*/ 3 w 16"/>
                  <a:gd name="T77" fmla="*/ 15 h 16"/>
                  <a:gd name="T78" fmla="*/ 4 w 16"/>
                  <a:gd name="T79" fmla="*/ 15 h 16"/>
                  <a:gd name="T80" fmla="*/ 6 w 16"/>
                  <a:gd name="T81" fmla="*/ 16 h 16"/>
                  <a:gd name="T82" fmla="*/ 7 w 16"/>
                  <a:gd name="T83" fmla="*/ 16 h 16"/>
                  <a:gd name="T84" fmla="*/ 8 w 16"/>
                  <a:gd name="T85" fmla="*/ 16 h 1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
                  <a:gd name="T130" fmla="*/ 0 h 16"/>
                  <a:gd name="T131" fmla="*/ 16 w 16"/>
                  <a:gd name="T132" fmla="*/ 16 h 1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 h="16">
                    <a:moveTo>
                      <a:pt x="8" y="16"/>
                    </a:moveTo>
                    <a:lnTo>
                      <a:pt x="8" y="16"/>
                    </a:lnTo>
                    <a:lnTo>
                      <a:pt x="9" y="16"/>
                    </a:lnTo>
                    <a:lnTo>
                      <a:pt x="10" y="16"/>
                    </a:lnTo>
                    <a:lnTo>
                      <a:pt x="11" y="16"/>
                    </a:lnTo>
                    <a:lnTo>
                      <a:pt x="11" y="15"/>
                    </a:lnTo>
                    <a:lnTo>
                      <a:pt x="12" y="15"/>
                    </a:lnTo>
                    <a:lnTo>
                      <a:pt x="13" y="15"/>
                    </a:lnTo>
                    <a:lnTo>
                      <a:pt x="13" y="14"/>
                    </a:lnTo>
                    <a:lnTo>
                      <a:pt x="14" y="14"/>
                    </a:lnTo>
                    <a:lnTo>
                      <a:pt x="14" y="13"/>
                    </a:lnTo>
                    <a:lnTo>
                      <a:pt x="15" y="12"/>
                    </a:lnTo>
                    <a:lnTo>
                      <a:pt x="15" y="11"/>
                    </a:lnTo>
                    <a:lnTo>
                      <a:pt x="15" y="10"/>
                    </a:lnTo>
                    <a:lnTo>
                      <a:pt x="16" y="10"/>
                    </a:lnTo>
                    <a:lnTo>
                      <a:pt x="16" y="9"/>
                    </a:lnTo>
                    <a:lnTo>
                      <a:pt x="16" y="8"/>
                    </a:lnTo>
                    <a:lnTo>
                      <a:pt x="16" y="7"/>
                    </a:lnTo>
                    <a:lnTo>
                      <a:pt x="15" y="6"/>
                    </a:lnTo>
                    <a:lnTo>
                      <a:pt x="15" y="5"/>
                    </a:lnTo>
                    <a:lnTo>
                      <a:pt x="15" y="4"/>
                    </a:lnTo>
                    <a:lnTo>
                      <a:pt x="14" y="4"/>
                    </a:lnTo>
                    <a:lnTo>
                      <a:pt x="14" y="3"/>
                    </a:lnTo>
                    <a:lnTo>
                      <a:pt x="13" y="3"/>
                    </a:lnTo>
                    <a:lnTo>
                      <a:pt x="13" y="2"/>
                    </a:lnTo>
                    <a:lnTo>
                      <a:pt x="12" y="2"/>
                    </a:lnTo>
                    <a:lnTo>
                      <a:pt x="12" y="1"/>
                    </a:lnTo>
                    <a:lnTo>
                      <a:pt x="11" y="1"/>
                    </a:lnTo>
                    <a:lnTo>
                      <a:pt x="10" y="1"/>
                    </a:lnTo>
                    <a:lnTo>
                      <a:pt x="9" y="1"/>
                    </a:lnTo>
                    <a:lnTo>
                      <a:pt x="9" y="0"/>
                    </a:lnTo>
                    <a:lnTo>
                      <a:pt x="8" y="0"/>
                    </a:lnTo>
                    <a:lnTo>
                      <a:pt x="7" y="0"/>
                    </a:lnTo>
                    <a:lnTo>
                      <a:pt x="6" y="1"/>
                    </a:lnTo>
                    <a:lnTo>
                      <a:pt x="5" y="1"/>
                    </a:lnTo>
                    <a:lnTo>
                      <a:pt x="4" y="1"/>
                    </a:lnTo>
                    <a:lnTo>
                      <a:pt x="4" y="2"/>
                    </a:lnTo>
                    <a:lnTo>
                      <a:pt x="3" y="2"/>
                    </a:lnTo>
                    <a:lnTo>
                      <a:pt x="2" y="3"/>
                    </a:lnTo>
                    <a:lnTo>
                      <a:pt x="2" y="4"/>
                    </a:lnTo>
                    <a:lnTo>
                      <a:pt x="1" y="4"/>
                    </a:lnTo>
                    <a:lnTo>
                      <a:pt x="1" y="5"/>
                    </a:lnTo>
                    <a:lnTo>
                      <a:pt x="0" y="6"/>
                    </a:lnTo>
                    <a:lnTo>
                      <a:pt x="0" y="7"/>
                    </a:lnTo>
                    <a:lnTo>
                      <a:pt x="0" y="8"/>
                    </a:lnTo>
                    <a:lnTo>
                      <a:pt x="0" y="9"/>
                    </a:lnTo>
                    <a:lnTo>
                      <a:pt x="0" y="10"/>
                    </a:lnTo>
                    <a:lnTo>
                      <a:pt x="0" y="11"/>
                    </a:lnTo>
                    <a:lnTo>
                      <a:pt x="1" y="11"/>
                    </a:lnTo>
                    <a:lnTo>
                      <a:pt x="1" y="12"/>
                    </a:lnTo>
                    <a:lnTo>
                      <a:pt x="1" y="13"/>
                    </a:lnTo>
                    <a:lnTo>
                      <a:pt x="2" y="13"/>
                    </a:lnTo>
                    <a:lnTo>
                      <a:pt x="2" y="14"/>
                    </a:lnTo>
                    <a:lnTo>
                      <a:pt x="3" y="14"/>
                    </a:lnTo>
                    <a:lnTo>
                      <a:pt x="3" y="15"/>
                    </a:lnTo>
                    <a:lnTo>
                      <a:pt x="4" y="15"/>
                    </a:lnTo>
                    <a:lnTo>
                      <a:pt x="5" y="15"/>
                    </a:lnTo>
                    <a:lnTo>
                      <a:pt x="5" y="16"/>
                    </a:lnTo>
                    <a:lnTo>
                      <a:pt x="6" y="16"/>
                    </a:lnTo>
                    <a:lnTo>
                      <a:pt x="7" y="16"/>
                    </a:lnTo>
                    <a:lnTo>
                      <a:pt x="8" y="16"/>
                    </a:lnTo>
                    <a:close/>
                  </a:path>
                </a:pathLst>
              </a:custGeom>
              <a:solidFill>
                <a:srgbClr val="4CCCFF"/>
              </a:solidFill>
              <a:ln w="9525">
                <a:noFill/>
                <a:round/>
                <a:headEnd/>
                <a:tailEnd/>
              </a:ln>
            </p:spPr>
            <p:txBody>
              <a:bodyPr/>
              <a:lstStyle/>
              <a:p>
                <a:pPr>
                  <a:buClr>
                    <a:srgbClr val="E2D700"/>
                  </a:buClr>
                </a:pPr>
                <a:endParaRPr lang="tr-TR">
                  <a:solidFill>
                    <a:prstClr val="black"/>
                  </a:solidFill>
                </a:endParaRPr>
              </a:p>
            </p:txBody>
          </p:sp>
          <p:sp>
            <p:nvSpPr>
              <p:cNvPr id="44176" name="Freeform 374"/>
              <p:cNvSpPr>
                <a:spLocks/>
              </p:cNvSpPr>
              <p:nvPr/>
            </p:nvSpPr>
            <p:spPr bwMode="auto">
              <a:xfrm>
                <a:off x="4839" y="1007"/>
                <a:ext cx="12" cy="12"/>
              </a:xfrm>
              <a:custGeom>
                <a:avLst/>
                <a:gdLst>
                  <a:gd name="T0" fmla="*/ 6 w 12"/>
                  <a:gd name="T1" fmla="*/ 12 h 12"/>
                  <a:gd name="T2" fmla="*/ 7 w 12"/>
                  <a:gd name="T3" fmla="*/ 12 h 12"/>
                  <a:gd name="T4" fmla="*/ 8 w 12"/>
                  <a:gd name="T5" fmla="*/ 12 h 12"/>
                  <a:gd name="T6" fmla="*/ 9 w 12"/>
                  <a:gd name="T7" fmla="*/ 11 h 12"/>
                  <a:gd name="T8" fmla="*/ 10 w 12"/>
                  <a:gd name="T9" fmla="*/ 11 h 12"/>
                  <a:gd name="T10" fmla="*/ 10 w 12"/>
                  <a:gd name="T11" fmla="*/ 10 h 12"/>
                  <a:gd name="T12" fmla="*/ 11 w 12"/>
                  <a:gd name="T13" fmla="*/ 10 h 12"/>
                  <a:gd name="T14" fmla="*/ 11 w 12"/>
                  <a:gd name="T15" fmla="*/ 9 h 12"/>
                  <a:gd name="T16" fmla="*/ 12 w 12"/>
                  <a:gd name="T17" fmla="*/ 8 h 12"/>
                  <a:gd name="T18" fmla="*/ 12 w 12"/>
                  <a:gd name="T19" fmla="*/ 7 h 12"/>
                  <a:gd name="T20" fmla="*/ 12 w 12"/>
                  <a:gd name="T21" fmla="*/ 6 h 12"/>
                  <a:gd name="T22" fmla="*/ 12 w 12"/>
                  <a:gd name="T23" fmla="*/ 5 h 12"/>
                  <a:gd name="T24" fmla="*/ 12 w 12"/>
                  <a:gd name="T25" fmla="*/ 4 h 12"/>
                  <a:gd name="T26" fmla="*/ 11 w 12"/>
                  <a:gd name="T27" fmla="*/ 4 h 12"/>
                  <a:gd name="T28" fmla="*/ 11 w 12"/>
                  <a:gd name="T29" fmla="*/ 3 h 12"/>
                  <a:gd name="T30" fmla="*/ 10 w 12"/>
                  <a:gd name="T31" fmla="*/ 2 h 12"/>
                  <a:gd name="T32" fmla="*/ 10 w 12"/>
                  <a:gd name="T33" fmla="*/ 2 h 12"/>
                  <a:gd name="T34" fmla="*/ 9 w 12"/>
                  <a:gd name="T35" fmla="*/ 1 h 12"/>
                  <a:gd name="T36" fmla="*/ 8 w 12"/>
                  <a:gd name="T37" fmla="*/ 1 h 12"/>
                  <a:gd name="T38" fmla="*/ 7 w 12"/>
                  <a:gd name="T39" fmla="*/ 0 h 12"/>
                  <a:gd name="T40" fmla="*/ 6 w 12"/>
                  <a:gd name="T41" fmla="*/ 0 h 12"/>
                  <a:gd name="T42" fmla="*/ 6 w 12"/>
                  <a:gd name="T43" fmla="*/ 0 h 12"/>
                  <a:gd name="T44" fmla="*/ 5 w 12"/>
                  <a:gd name="T45" fmla="*/ 0 h 12"/>
                  <a:gd name="T46" fmla="*/ 4 w 12"/>
                  <a:gd name="T47" fmla="*/ 1 h 12"/>
                  <a:gd name="T48" fmla="*/ 3 w 12"/>
                  <a:gd name="T49" fmla="*/ 1 h 12"/>
                  <a:gd name="T50" fmla="*/ 2 w 12"/>
                  <a:gd name="T51" fmla="*/ 1 h 12"/>
                  <a:gd name="T52" fmla="*/ 2 w 12"/>
                  <a:gd name="T53" fmla="*/ 2 h 12"/>
                  <a:gd name="T54" fmla="*/ 1 w 12"/>
                  <a:gd name="T55" fmla="*/ 3 h 12"/>
                  <a:gd name="T56" fmla="*/ 1 w 12"/>
                  <a:gd name="T57" fmla="*/ 3 h 12"/>
                  <a:gd name="T58" fmla="*/ 0 w 12"/>
                  <a:gd name="T59" fmla="*/ 4 h 12"/>
                  <a:gd name="T60" fmla="*/ 0 w 12"/>
                  <a:gd name="T61" fmla="*/ 5 h 12"/>
                  <a:gd name="T62" fmla="*/ 0 w 12"/>
                  <a:gd name="T63" fmla="*/ 6 h 12"/>
                  <a:gd name="T64" fmla="*/ 0 w 12"/>
                  <a:gd name="T65" fmla="*/ 7 h 12"/>
                  <a:gd name="T66" fmla="*/ 0 w 12"/>
                  <a:gd name="T67" fmla="*/ 8 h 12"/>
                  <a:gd name="T68" fmla="*/ 0 w 12"/>
                  <a:gd name="T69" fmla="*/ 9 h 12"/>
                  <a:gd name="T70" fmla="*/ 1 w 12"/>
                  <a:gd name="T71" fmla="*/ 9 h 12"/>
                  <a:gd name="T72" fmla="*/ 1 w 12"/>
                  <a:gd name="T73" fmla="*/ 10 h 12"/>
                  <a:gd name="T74" fmla="*/ 2 w 12"/>
                  <a:gd name="T75" fmla="*/ 11 h 12"/>
                  <a:gd name="T76" fmla="*/ 3 w 12"/>
                  <a:gd name="T77" fmla="*/ 11 h 12"/>
                  <a:gd name="T78" fmla="*/ 3 w 12"/>
                  <a:gd name="T79" fmla="*/ 12 h 12"/>
                  <a:gd name="T80" fmla="*/ 4 w 12"/>
                  <a:gd name="T81" fmla="*/ 12 h 12"/>
                  <a:gd name="T82" fmla="*/ 5 w 12"/>
                  <a:gd name="T83" fmla="*/ 12 h 12"/>
                  <a:gd name="T84" fmla="*/ 6 w 12"/>
                  <a:gd name="T85" fmla="*/ 12 h 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
                  <a:gd name="T130" fmla="*/ 0 h 12"/>
                  <a:gd name="T131" fmla="*/ 12 w 12"/>
                  <a:gd name="T132" fmla="*/ 12 h 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 h="12">
                    <a:moveTo>
                      <a:pt x="6" y="12"/>
                    </a:moveTo>
                    <a:lnTo>
                      <a:pt x="6" y="12"/>
                    </a:lnTo>
                    <a:lnTo>
                      <a:pt x="7" y="12"/>
                    </a:lnTo>
                    <a:lnTo>
                      <a:pt x="8" y="12"/>
                    </a:lnTo>
                    <a:lnTo>
                      <a:pt x="9" y="11"/>
                    </a:lnTo>
                    <a:lnTo>
                      <a:pt x="10" y="11"/>
                    </a:lnTo>
                    <a:lnTo>
                      <a:pt x="10" y="10"/>
                    </a:lnTo>
                    <a:lnTo>
                      <a:pt x="11" y="10"/>
                    </a:lnTo>
                    <a:lnTo>
                      <a:pt x="11" y="9"/>
                    </a:lnTo>
                    <a:lnTo>
                      <a:pt x="11" y="8"/>
                    </a:lnTo>
                    <a:lnTo>
                      <a:pt x="12" y="8"/>
                    </a:lnTo>
                    <a:lnTo>
                      <a:pt x="12" y="7"/>
                    </a:lnTo>
                    <a:lnTo>
                      <a:pt x="12" y="6"/>
                    </a:lnTo>
                    <a:lnTo>
                      <a:pt x="12" y="5"/>
                    </a:lnTo>
                    <a:lnTo>
                      <a:pt x="12" y="4"/>
                    </a:lnTo>
                    <a:lnTo>
                      <a:pt x="11" y="4"/>
                    </a:lnTo>
                    <a:lnTo>
                      <a:pt x="11" y="3"/>
                    </a:lnTo>
                    <a:lnTo>
                      <a:pt x="10" y="2"/>
                    </a:lnTo>
                    <a:lnTo>
                      <a:pt x="9" y="1"/>
                    </a:lnTo>
                    <a:lnTo>
                      <a:pt x="8" y="1"/>
                    </a:lnTo>
                    <a:lnTo>
                      <a:pt x="7" y="0"/>
                    </a:lnTo>
                    <a:lnTo>
                      <a:pt x="6" y="0"/>
                    </a:lnTo>
                    <a:lnTo>
                      <a:pt x="5" y="0"/>
                    </a:lnTo>
                    <a:lnTo>
                      <a:pt x="4" y="0"/>
                    </a:lnTo>
                    <a:lnTo>
                      <a:pt x="4" y="1"/>
                    </a:lnTo>
                    <a:lnTo>
                      <a:pt x="3" y="1"/>
                    </a:lnTo>
                    <a:lnTo>
                      <a:pt x="2" y="1"/>
                    </a:lnTo>
                    <a:lnTo>
                      <a:pt x="2" y="2"/>
                    </a:lnTo>
                    <a:lnTo>
                      <a:pt x="1" y="2"/>
                    </a:lnTo>
                    <a:lnTo>
                      <a:pt x="1" y="3"/>
                    </a:lnTo>
                    <a:lnTo>
                      <a:pt x="0" y="4"/>
                    </a:lnTo>
                    <a:lnTo>
                      <a:pt x="0" y="5"/>
                    </a:lnTo>
                    <a:lnTo>
                      <a:pt x="0" y="6"/>
                    </a:lnTo>
                    <a:lnTo>
                      <a:pt x="0" y="7"/>
                    </a:lnTo>
                    <a:lnTo>
                      <a:pt x="0" y="8"/>
                    </a:lnTo>
                    <a:lnTo>
                      <a:pt x="0" y="9"/>
                    </a:lnTo>
                    <a:lnTo>
                      <a:pt x="1" y="9"/>
                    </a:lnTo>
                    <a:lnTo>
                      <a:pt x="1" y="10"/>
                    </a:lnTo>
                    <a:lnTo>
                      <a:pt x="2" y="10"/>
                    </a:lnTo>
                    <a:lnTo>
                      <a:pt x="2" y="11"/>
                    </a:lnTo>
                    <a:lnTo>
                      <a:pt x="3" y="11"/>
                    </a:lnTo>
                    <a:lnTo>
                      <a:pt x="3" y="12"/>
                    </a:lnTo>
                    <a:lnTo>
                      <a:pt x="4" y="12"/>
                    </a:lnTo>
                    <a:lnTo>
                      <a:pt x="5" y="12"/>
                    </a:lnTo>
                    <a:lnTo>
                      <a:pt x="6" y="12"/>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177" name="Freeform 375"/>
              <p:cNvSpPr>
                <a:spLocks/>
              </p:cNvSpPr>
              <p:nvPr/>
            </p:nvSpPr>
            <p:spPr bwMode="auto">
              <a:xfrm>
                <a:off x="4839" y="1008"/>
                <a:ext cx="11" cy="11"/>
              </a:xfrm>
              <a:custGeom>
                <a:avLst/>
                <a:gdLst>
                  <a:gd name="T0" fmla="*/ 6 w 11"/>
                  <a:gd name="T1" fmla="*/ 11 h 11"/>
                  <a:gd name="T2" fmla="*/ 7 w 11"/>
                  <a:gd name="T3" fmla="*/ 10 h 11"/>
                  <a:gd name="T4" fmla="*/ 8 w 11"/>
                  <a:gd name="T5" fmla="*/ 10 h 11"/>
                  <a:gd name="T6" fmla="*/ 9 w 11"/>
                  <a:gd name="T7" fmla="*/ 10 h 11"/>
                  <a:gd name="T8" fmla="*/ 9 w 11"/>
                  <a:gd name="T9" fmla="*/ 9 h 11"/>
                  <a:gd name="T10" fmla="*/ 10 w 11"/>
                  <a:gd name="T11" fmla="*/ 9 h 11"/>
                  <a:gd name="T12" fmla="*/ 10 w 11"/>
                  <a:gd name="T13" fmla="*/ 8 h 11"/>
                  <a:gd name="T14" fmla="*/ 11 w 11"/>
                  <a:gd name="T15" fmla="*/ 8 h 11"/>
                  <a:gd name="T16" fmla="*/ 11 w 11"/>
                  <a:gd name="T17" fmla="*/ 7 h 11"/>
                  <a:gd name="T18" fmla="*/ 11 w 11"/>
                  <a:gd name="T19" fmla="*/ 6 h 11"/>
                  <a:gd name="T20" fmla="*/ 11 w 11"/>
                  <a:gd name="T21" fmla="*/ 5 h 11"/>
                  <a:gd name="T22" fmla="*/ 11 w 11"/>
                  <a:gd name="T23" fmla="*/ 4 h 11"/>
                  <a:gd name="T24" fmla="*/ 11 w 11"/>
                  <a:gd name="T25" fmla="*/ 4 h 11"/>
                  <a:gd name="T26" fmla="*/ 11 w 11"/>
                  <a:gd name="T27" fmla="*/ 3 h 11"/>
                  <a:gd name="T28" fmla="*/ 10 w 11"/>
                  <a:gd name="T29" fmla="*/ 2 h 11"/>
                  <a:gd name="T30" fmla="*/ 10 w 11"/>
                  <a:gd name="T31" fmla="*/ 2 h 11"/>
                  <a:gd name="T32" fmla="*/ 9 w 11"/>
                  <a:gd name="T33" fmla="*/ 1 h 11"/>
                  <a:gd name="T34" fmla="*/ 9 w 11"/>
                  <a:gd name="T35" fmla="*/ 1 h 11"/>
                  <a:gd name="T36" fmla="*/ 8 w 11"/>
                  <a:gd name="T37" fmla="*/ 0 h 11"/>
                  <a:gd name="T38" fmla="*/ 7 w 11"/>
                  <a:gd name="T39" fmla="*/ 0 h 11"/>
                  <a:gd name="T40" fmla="*/ 6 w 11"/>
                  <a:gd name="T41" fmla="*/ 0 h 11"/>
                  <a:gd name="T42" fmla="*/ 6 w 11"/>
                  <a:gd name="T43" fmla="*/ 0 h 11"/>
                  <a:gd name="T44" fmla="*/ 5 w 11"/>
                  <a:gd name="T45" fmla="*/ 0 h 11"/>
                  <a:gd name="T46" fmla="*/ 4 w 11"/>
                  <a:gd name="T47" fmla="*/ 0 h 11"/>
                  <a:gd name="T48" fmla="*/ 3 w 11"/>
                  <a:gd name="T49" fmla="*/ 1 h 11"/>
                  <a:gd name="T50" fmla="*/ 3 w 11"/>
                  <a:gd name="T51" fmla="*/ 1 h 11"/>
                  <a:gd name="T52" fmla="*/ 2 w 11"/>
                  <a:gd name="T53" fmla="*/ 1 h 11"/>
                  <a:gd name="T54" fmla="*/ 2 w 11"/>
                  <a:gd name="T55" fmla="*/ 2 h 11"/>
                  <a:gd name="T56" fmla="*/ 1 w 11"/>
                  <a:gd name="T57" fmla="*/ 3 h 11"/>
                  <a:gd name="T58" fmla="*/ 1 w 11"/>
                  <a:gd name="T59" fmla="*/ 3 h 11"/>
                  <a:gd name="T60" fmla="*/ 1 w 11"/>
                  <a:gd name="T61" fmla="*/ 4 h 11"/>
                  <a:gd name="T62" fmla="*/ 0 w 11"/>
                  <a:gd name="T63" fmla="*/ 5 h 11"/>
                  <a:gd name="T64" fmla="*/ 0 w 11"/>
                  <a:gd name="T65" fmla="*/ 6 h 11"/>
                  <a:gd name="T66" fmla="*/ 1 w 11"/>
                  <a:gd name="T67" fmla="*/ 7 h 11"/>
                  <a:gd name="T68" fmla="*/ 1 w 11"/>
                  <a:gd name="T69" fmla="*/ 7 h 11"/>
                  <a:gd name="T70" fmla="*/ 1 w 11"/>
                  <a:gd name="T71" fmla="*/ 8 h 11"/>
                  <a:gd name="T72" fmla="*/ 2 w 11"/>
                  <a:gd name="T73" fmla="*/ 9 h 11"/>
                  <a:gd name="T74" fmla="*/ 2 w 11"/>
                  <a:gd name="T75" fmla="*/ 9 h 11"/>
                  <a:gd name="T76" fmla="*/ 3 w 11"/>
                  <a:gd name="T77" fmla="*/ 10 h 11"/>
                  <a:gd name="T78" fmla="*/ 4 w 11"/>
                  <a:gd name="T79" fmla="*/ 10 h 11"/>
                  <a:gd name="T80" fmla="*/ 4 w 11"/>
                  <a:gd name="T81" fmla="*/ 10 h 11"/>
                  <a:gd name="T82" fmla="*/ 5 w 11"/>
                  <a:gd name="T83" fmla="*/ 11 h 11"/>
                  <a:gd name="T84" fmla="*/ 6 w 11"/>
                  <a:gd name="T85" fmla="*/ 11 h 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
                  <a:gd name="T130" fmla="*/ 0 h 11"/>
                  <a:gd name="T131" fmla="*/ 11 w 11"/>
                  <a:gd name="T132" fmla="*/ 11 h 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 h="11">
                    <a:moveTo>
                      <a:pt x="6" y="11"/>
                    </a:moveTo>
                    <a:lnTo>
                      <a:pt x="6" y="11"/>
                    </a:lnTo>
                    <a:lnTo>
                      <a:pt x="7" y="11"/>
                    </a:lnTo>
                    <a:lnTo>
                      <a:pt x="7" y="10"/>
                    </a:lnTo>
                    <a:lnTo>
                      <a:pt x="8" y="10"/>
                    </a:lnTo>
                    <a:lnTo>
                      <a:pt x="9" y="10"/>
                    </a:lnTo>
                    <a:lnTo>
                      <a:pt x="9" y="9"/>
                    </a:lnTo>
                    <a:lnTo>
                      <a:pt x="10" y="9"/>
                    </a:lnTo>
                    <a:lnTo>
                      <a:pt x="10" y="8"/>
                    </a:lnTo>
                    <a:lnTo>
                      <a:pt x="11" y="8"/>
                    </a:lnTo>
                    <a:lnTo>
                      <a:pt x="11" y="7"/>
                    </a:lnTo>
                    <a:lnTo>
                      <a:pt x="11" y="6"/>
                    </a:lnTo>
                    <a:lnTo>
                      <a:pt x="11" y="5"/>
                    </a:lnTo>
                    <a:lnTo>
                      <a:pt x="11" y="4"/>
                    </a:lnTo>
                    <a:lnTo>
                      <a:pt x="11" y="3"/>
                    </a:lnTo>
                    <a:lnTo>
                      <a:pt x="10" y="2"/>
                    </a:lnTo>
                    <a:lnTo>
                      <a:pt x="10" y="1"/>
                    </a:lnTo>
                    <a:lnTo>
                      <a:pt x="9" y="1"/>
                    </a:lnTo>
                    <a:lnTo>
                      <a:pt x="8" y="1"/>
                    </a:lnTo>
                    <a:lnTo>
                      <a:pt x="8" y="0"/>
                    </a:lnTo>
                    <a:lnTo>
                      <a:pt x="7" y="0"/>
                    </a:lnTo>
                    <a:lnTo>
                      <a:pt x="6" y="0"/>
                    </a:lnTo>
                    <a:lnTo>
                      <a:pt x="5" y="0"/>
                    </a:lnTo>
                    <a:lnTo>
                      <a:pt x="4" y="0"/>
                    </a:lnTo>
                    <a:lnTo>
                      <a:pt x="3" y="1"/>
                    </a:lnTo>
                    <a:lnTo>
                      <a:pt x="2" y="1"/>
                    </a:lnTo>
                    <a:lnTo>
                      <a:pt x="2" y="2"/>
                    </a:lnTo>
                    <a:lnTo>
                      <a:pt x="1" y="2"/>
                    </a:lnTo>
                    <a:lnTo>
                      <a:pt x="1" y="3"/>
                    </a:lnTo>
                    <a:lnTo>
                      <a:pt x="1" y="4"/>
                    </a:lnTo>
                    <a:lnTo>
                      <a:pt x="0" y="5"/>
                    </a:lnTo>
                    <a:lnTo>
                      <a:pt x="0" y="6"/>
                    </a:lnTo>
                    <a:lnTo>
                      <a:pt x="1" y="6"/>
                    </a:lnTo>
                    <a:lnTo>
                      <a:pt x="1" y="7"/>
                    </a:lnTo>
                    <a:lnTo>
                      <a:pt x="1" y="8"/>
                    </a:lnTo>
                    <a:lnTo>
                      <a:pt x="2" y="8"/>
                    </a:lnTo>
                    <a:lnTo>
                      <a:pt x="2" y="9"/>
                    </a:lnTo>
                    <a:lnTo>
                      <a:pt x="3" y="10"/>
                    </a:lnTo>
                    <a:lnTo>
                      <a:pt x="4" y="10"/>
                    </a:lnTo>
                    <a:lnTo>
                      <a:pt x="5" y="10"/>
                    </a:lnTo>
                    <a:lnTo>
                      <a:pt x="5" y="11"/>
                    </a:lnTo>
                    <a:lnTo>
                      <a:pt x="6" y="11"/>
                    </a:lnTo>
                    <a:close/>
                  </a:path>
                </a:pathLst>
              </a:custGeom>
              <a:solidFill>
                <a:srgbClr val="B2FFFF"/>
              </a:solidFill>
              <a:ln w="9525">
                <a:noFill/>
                <a:round/>
                <a:headEnd/>
                <a:tailEnd/>
              </a:ln>
            </p:spPr>
            <p:txBody>
              <a:bodyPr/>
              <a:lstStyle/>
              <a:p>
                <a:pPr>
                  <a:buClr>
                    <a:srgbClr val="E2D700"/>
                  </a:buClr>
                </a:pPr>
                <a:endParaRPr lang="tr-TR">
                  <a:solidFill>
                    <a:prstClr val="black"/>
                  </a:solidFill>
                </a:endParaRPr>
              </a:p>
            </p:txBody>
          </p:sp>
          <p:sp>
            <p:nvSpPr>
              <p:cNvPr id="44178" name="Rectangle 376"/>
              <p:cNvSpPr>
                <a:spLocks noChangeArrowheads="1"/>
              </p:cNvSpPr>
              <p:nvPr/>
            </p:nvSpPr>
            <p:spPr bwMode="auto">
              <a:xfrm>
                <a:off x="4827" y="820"/>
                <a:ext cx="128" cy="5"/>
              </a:xfrm>
              <a:prstGeom prst="rect">
                <a:avLst/>
              </a:prstGeom>
              <a:solidFill>
                <a:srgbClr val="0000FF"/>
              </a:solidFill>
              <a:ln w="9525">
                <a:noFill/>
                <a:miter lim="800000"/>
                <a:headEnd/>
                <a:tailEnd/>
              </a:ln>
            </p:spPr>
            <p:txBody>
              <a:bodyPr/>
              <a:lstStyle/>
              <a:p>
                <a:pPr>
                  <a:buClr>
                    <a:srgbClr val="E2D700"/>
                  </a:buClr>
                </a:pPr>
                <a:endParaRPr lang="tr-TR">
                  <a:solidFill>
                    <a:prstClr val="black"/>
                  </a:solidFill>
                </a:endParaRPr>
              </a:p>
            </p:txBody>
          </p:sp>
        </p:grpSp>
        <p:grpSp>
          <p:nvGrpSpPr>
            <p:cNvPr id="44063" name="Group 377"/>
            <p:cNvGrpSpPr>
              <a:grpSpLocks/>
            </p:cNvGrpSpPr>
            <p:nvPr/>
          </p:nvGrpSpPr>
          <p:grpSpPr bwMode="auto">
            <a:xfrm>
              <a:off x="4448" y="859"/>
              <a:ext cx="377" cy="65"/>
              <a:chOff x="4490" y="866"/>
              <a:chExt cx="335" cy="58"/>
            </a:xfrm>
          </p:grpSpPr>
          <p:sp>
            <p:nvSpPr>
              <p:cNvPr id="44163" name="Line 378"/>
              <p:cNvSpPr>
                <a:spLocks noChangeShapeType="1"/>
              </p:cNvSpPr>
              <p:nvPr/>
            </p:nvSpPr>
            <p:spPr bwMode="auto">
              <a:xfrm flipH="1">
                <a:off x="4490" y="893"/>
                <a:ext cx="280" cy="1"/>
              </a:xfrm>
              <a:prstGeom prst="line">
                <a:avLst/>
              </a:prstGeom>
              <a:noFill/>
              <a:ln w="22225">
                <a:solidFill>
                  <a:srgbClr val="FF0000"/>
                </a:solidFill>
                <a:round/>
                <a:headEnd/>
                <a:tailEnd/>
              </a:ln>
            </p:spPr>
            <p:txBody>
              <a:bodyPr/>
              <a:lstStyle/>
              <a:p>
                <a:pPr>
                  <a:buClr>
                    <a:srgbClr val="E2D700"/>
                  </a:buClr>
                </a:pPr>
                <a:endParaRPr lang="tr-TR">
                  <a:solidFill>
                    <a:prstClr val="black"/>
                  </a:solidFill>
                </a:endParaRPr>
              </a:p>
            </p:txBody>
          </p:sp>
          <p:sp>
            <p:nvSpPr>
              <p:cNvPr id="44164" name="Freeform 379"/>
              <p:cNvSpPr>
                <a:spLocks/>
              </p:cNvSpPr>
              <p:nvPr/>
            </p:nvSpPr>
            <p:spPr bwMode="auto">
              <a:xfrm>
                <a:off x="4763" y="866"/>
                <a:ext cx="62" cy="58"/>
              </a:xfrm>
              <a:custGeom>
                <a:avLst/>
                <a:gdLst>
                  <a:gd name="T0" fmla="*/ 0 w 62"/>
                  <a:gd name="T1" fmla="*/ 58 h 58"/>
                  <a:gd name="T2" fmla="*/ 62 w 62"/>
                  <a:gd name="T3" fmla="*/ 30 h 58"/>
                  <a:gd name="T4" fmla="*/ 0 w 62"/>
                  <a:gd name="T5" fmla="*/ 0 h 58"/>
                  <a:gd name="T6" fmla="*/ 0 w 62"/>
                  <a:gd name="T7" fmla="*/ 58 h 58"/>
                  <a:gd name="T8" fmla="*/ 0 60000 65536"/>
                  <a:gd name="T9" fmla="*/ 0 60000 65536"/>
                  <a:gd name="T10" fmla="*/ 0 60000 65536"/>
                  <a:gd name="T11" fmla="*/ 0 60000 65536"/>
                  <a:gd name="T12" fmla="*/ 0 w 62"/>
                  <a:gd name="T13" fmla="*/ 0 h 58"/>
                  <a:gd name="T14" fmla="*/ 62 w 62"/>
                  <a:gd name="T15" fmla="*/ 58 h 58"/>
                </a:gdLst>
                <a:ahLst/>
                <a:cxnLst>
                  <a:cxn ang="T8">
                    <a:pos x="T0" y="T1"/>
                  </a:cxn>
                  <a:cxn ang="T9">
                    <a:pos x="T2" y="T3"/>
                  </a:cxn>
                  <a:cxn ang="T10">
                    <a:pos x="T4" y="T5"/>
                  </a:cxn>
                  <a:cxn ang="T11">
                    <a:pos x="T6" y="T7"/>
                  </a:cxn>
                </a:cxnLst>
                <a:rect l="T12" t="T13" r="T14" b="T15"/>
                <a:pathLst>
                  <a:path w="62" h="58">
                    <a:moveTo>
                      <a:pt x="0" y="58"/>
                    </a:moveTo>
                    <a:lnTo>
                      <a:pt x="62" y="30"/>
                    </a:lnTo>
                    <a:lnTo>
                      <a:pt x="0" y="0"/>
                    </a:lnTo>
                    <a:lnTo>
                      <a:pt x="0" y="58"/>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grpSp>
        <p:grpSp>
          <p:nvGrpSpPr>
            <p:cNvPr id="44064" name="Group 380"/>
            <p:cNvGrpSpPr>
              <a:grpSpLocks/>
            </p:cNvGrpSpPr>
            <p:nvPr/>
          </p:nvGrpSpPr>
          <p:grpSpPr bwMode="auto">
            <a:xfrm>
              <a:off x="4326" y="1111"/>
              <a:ext cx="242" cy="243"/>
              <a:chOff x="4326" y="1111"/>
              <a:chExt cx="242" cy="243"/>
            </a:xfrm>
          </p:grpSpPr>
          <p:sp>
            <p:nvSpPr>
              <p:cNvPr id="44067" name="Freeform 381"/>
              <p:cNvSpPr>
                <a:spLocks/>
              </p:cNvSpPr>
              <p:nvPr/>
            </p:nvSpPr>
            <p:spPr bwMode="auto">
              <a:xfrm>
                <a:off x="4356" y="1119"/>
                <a:ext cx="192" cy="141"/>
              </a:xfrm>
              <a:custGeom>
                <a:avLst/>
                <a:gdLst>
                  <a:gd name="T0" fmla="*/ 178 w 192"/>
                  <a:gd name="T1" fmla="*/ 141 h 141"/>
                  <a:gd name="T2" fmla="*/ 180 w 192"/>
                  <a:gd name="T3" fmla="*/ 141 h 141"/>
                  <a:gd name="T4" fmla="*/ 182 w 192"/>
                  <a:gd name="T5" fmla="*/ 141 h 141"/>
                  <a:gd name="T6" fmla="*/ 183 w 192"/>
                  <a:gd name="T7" fmla="*/ 140 h 141"/>
                  <a:gd name="T8" fmla="*/ 185 w 192"/>
                  <a:gd name="T9" fmla="*/ 139 h 141"/>
                  <a:gd name="T10" fmla="*/ 187 w 192"/>
                  <a:gd name="T11" fmla="*/ 138 h 141"/>
                  <a:gd name="T12" fmla="*/ 188 w 192"/>
                  <a:gd name="T13" fmla="*/ 136 h 141"/>
                  <a:gd name="T14" fmla="*/ 190 w 192"/>
                  <a:gd name="T15" fmla="*/ 134 h 141"/>
                  <a:gd name="T16" fmla="*/ 191 w 192"/>
                  <a:gd name="T17" fmla="*/ 131 h 141"/>
                  <a:gd name="T18" fmla="*/ 192 w 192"/>
                  <a:gd name="T19" fmla="*/ 128 h 141"/>
                  <a:gd name="T20" fmla="*/ 192 w 192"/>
                  <a:gd name="T21" fmla="*/ 13 h 141"/>
                  <a:gd name="T22" fmla="*/ 191 w 192"/>
                  <a:gd name="T23" fmla="*/ 11 h 141"/>
                  <a:gd name="T24" fmla="*/ 190 w 192"/>
                  <a:gd name="T25" fmla="*/ 7 h 141"/>
                  <a:gd name="T26" fmla="*/ 188 w 192"/>
                  <a:gd name="T27" fmla="*/ 5 h 141"/>
                  <a:gd name="T28" fmla="*/ 187 w 192"/>
                  <a:gd name="T29" fmla="*/ 3 h 141"/>
                  <a:gd name="T30" fmla="*/ 183 w 192"/>
                  <a:gd name="T31" fmla="*/ 1 h 141"/>
                  <a:gd name="T32" fmla="*/ 181 w 192"/>
                  <a:gd name="T33" fmla="*/ 0 h 141"/>
                  <a:gd name="T34" fmla="*/ 179 w 192"/>
                  <a:gd name="T35" fmla="*/ 0 h 141"/>
                  <a:gd name="T36" fmla="*/ 177 w 192"/>
                  <a:gd name="T37" fmla="*/ 0 h 141"/>
                  <a:gd name="T38" fmla="*/ 12 w 192"/>
                  <a:gd name="T39" fmla="*/ 0 h 141"/>
                  <a:gd name="T40" fmla="*/ 8 w 192"/>
                  <a:gd name="T41" fmla="*/ 1 h 141"/>
                  <a:gd name="T42" fmla="*/ 5 w 192"/>
                  <a:gd name="T43" fmla="*/ 3 h 141"/>
                  <a:gd name="T44" fmla="*/ 3 w 192"/>
                  <a:gd name="T45" fmla="*/ 5 h 141"/>
                  <a:gd name="T46" fmla="*/ 1 w 192"/>
                  <a:gd name="T47" fmla="*/ 8 h 141"/>
                  <a:gd name="T48" fmla="*/ 0 w 192"/>
                  <a:gd name="T49" fmla="*/ 12 h 141"/>
                  <a:gd name="T50" fmla="*/ 0 w 192"/>
                  <a:gd name="T51" fmla="*/ 128 h 141"/>
                  <a:gd name="T52" fmla="*/ 0 w 192"/>
                  <a:gd name="T53" fmla="*/ 129 h 141"/>
                  <a:gd name="T54" fmla="*/ 1 w 192"/>
                  <a:gd name="T55" fmla="*/ 132 h 141"/>
                  <a:gd name="T56" fmla="*/ 2 w 192"/>
                  <a:gd name="T57" fmla="*/ 135 h 141"/>
                  <a:gd name="T58" fmla="*/ 4 w 192"/>
                  <a:gd name="T59" fmla="*/ 137 h 141"/>
                  <a:gd name="T60" fmla="*/ 5 w 192"/>
                  <a:gd name="T61" fmla="*/ 138 h 141"/>
                  <a:gd name="T62" fmla="*/ 6 w 192"/>
                  <a:gd name="T63" fmla="*/ 139 h 141"/>
                  <a:gd name="T64" fmla="*/ 8 w 192"/>
                  <a:gd name="T65" fmla="*/ 140 h 141"/>
                  <a:gd name="T66" fmla="*/ 10 w 192"/>
                  <a:gd name="T67" fmla="*/ 141 h 141"/>
                  <a:gd name="T68" fmla="*/ 12 w 192"/>
                  <a:gd name="T69" fmla="*/ 141 h 141"/>
                  <a:gd name="T70" fmla="*/ 13 w 192"/>
                  <a:gd name="T71" fmla="*/ 141 h 141"/>
                  <a:gd name="T72" fmla="*/ 97 w 192"/>
                  <a:gd name="T73" fmla="*/ 134 h 141"/>
                  <a:gd name="T74" fmla="*/ 13 w 192"/>
                  <a:gd name="T75" fmla="*/ 134 h 141"/>
                  <a:gd name="T76" fmla="*/ 11 w 192"/>
                  <a:gd name="T77" fmla="*/ 134 h 141"/>
                  <a:gd name="T78" fmla="*/ 9 w 192"/>
                  <a:gd name="T79" fmla="*/ 133 h 141"/>
                  <a:gd name="T80" fmla="*/ 8 w 192"/>
                  <a:gd name="T81" fmla="*/ 131 h 141"/>
                  <a:gd name="T82" fmla="*/ 7 w 192"/>
                  <a:gd name="T83" fmla="*/ 130 h 141"/>
                  <a:gd name="T84" fmla="*/ 7 w 192"/>
                  <a:gd name="T85" fmla="*/ 128 h 141"/>
                  <a:gd name="T86" fmla="*/ 7 w 192"/>
                  <a:gd name="T87" fmla="*/ 14 h 141"/>
                  <a:gd name="T88" fmla="*/ 7 w 192"/>
                  <a:gd name="T89" fmla="*/ 12 h 141"/>
                  <a:gd name="T90" fmla="*/ 8 w 192"/>
                  <a:gd name="T91" fmla="*/ 10 h 141"/>
                  <a:gd name="T92" fmla="*/ 9 w 192"/>
                  <a:gd name="T93" fmla="*/ 9 h 141"/>
                  <a:gd name="T94" fmla="*/ 10 w 192"/>
                  <a:gd name="T95" fmla="*/ 8 h 141"/>
                  <a:gd name="T96" fmla="*/ 12 w 192"/>
                  <a:gd name="T97" fmla="*/ 7 h 141"/>
                  <a:gd name="T98" fmla="*/ 14 w 192"/>
                  <a:gd name="T99" fmla="*/ 7 h 141"/>
                  <a:gd name="T100" fmla="*/ 178 w 192"/>
                  <a:gd name="T101" fmla="*/ 7 h 141"/>
                  <a:gd name="T102" fmla="*/ 180 w 192"/>
                  <a:gd name="T103" fmla="*/ 7 h 141"/>
                  <a:gd name="T104" fmla="*/ 182 w 192"/>
                  <a:gd name="T105" fmla="*/ 8 h 141"/>
                  <a:gd name="T106" fmla="*/ 183 w 192"/>
                  <a:gd name="T107" fmla="*/ 10 h 141"/>
                  <a:gd name="T108" fmla="*/ 184 w 192"/>
                  <a:gd name="T109" fmla="*/ 11 h 141"/>
                  <a:gd name="T110" fmla="*/ 185 w 192"/>
                  <a:gd name="T111" fmla="*/ 13 h 141"/>
                  <a:gd name="T112" fmla="*/ 185 w 192"/>
                  <a:gd name="T113" fmla="*/ 127 h 141"/>
                  <a:gd name="T114" fmla="*/ 184 w 192"/>
                  <a:gd name="T115" fmla="*/ 129 h 141"/>
                  <a:gd name="T116" fmla="*/ 184 w 192"/>
                  <a:gd name="T117" fmla="*/ 131 h 141"/>
                  <a:gd name="T118" fmla="*/ 183 w 192"/>
                  <a:gd name="T119" fmla="*/ 132 h 141"/>
                  <a:gd name="T120" fmla="*/ 181 w 192"/>
                  <a:gd name="T121" fmla="*/ 133 h 141"/>
                  <a:gd name="T122" fmla="*/ 180 w 192"/>
                  <a:gd name="T123" fmla="*/ 134 h 141"/>
                  <a:gd name="T124" fmla="*/ 178 w 192"/>
                  <a:gd name="T125" fmla="*/ 134 h 1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92"/>
                  <a:gd name="T190" fmla="*/ 0 h 141"/>
                  <a:gd name="T191" fmla="*/ 192 w 192"/>
                  <a:gd name="T192" fmla="*/ 141 h 14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92" h="141">
                    <a:moveTo>
                      <a:pt x="97" y="141"/>
                    </a:moveTo>
                    <a:lnTo>
                      <a:pt x="177" y="141"/>
                    </a:lnTo>
                    <a:lnTo>
                      <a:pt x="178" y="141"/>
                    </a:lnTo>
                    <a:lnTo>
                      <a:pt x="179" y="141"/>
                    </a:lnTo>
                    <a:lnTo>
                      <a:pt x="180" y="141"/>
                    </a:lnTo>
                    <a:lnTo>
                      <a:pt x="181" y="141"/>
                    </a:lnTo>
                    <a:lnTo>
                      <a:pt x="182" y="141"/>
                    </a:lnTo>
                    <a:lnTo>
                      <a:pt x="182" y="140"/>
                    </a:lnTo>
                    <a:lnTo>
                      <a:pt x="183" y="140"/>
                    </a:lnTo>
                    <a:lnTo>
                      <a:pt x="184" y="140"/>
                    </a:lnTo>
                    <a:lnTo>
                      <a:pt x="184" y="139"/>
                    </a:lnTo>
                    <a:lnTo>
                      <a:pt x="185" y="139"/>
                    </a:lnTo>
                    <a:lnTo>
                      <a:pt x="186" y="139"/>
                    </a:lnTo>
                    <a:lnTo>
                      <a:pt x="186" y="138"/>
                    </a:lnTo>
                    <a:lnTo>
                      <a:pt x="187" y="138"/>
                    </a:lnTo>
                    <a:lnTo>
                      <a:pt x="187" y="137"/>
                    </a:lnTo>
                    <a:lnTo>
                      <a:pt x="188" y="137"/>
                    </a:lnTo>
                    <a:lnTo>
                      <a:pt x="188" y="136"/>
                    </a:lnTo>
                    <a:lnTo>
                      <a:pt x="189" y="136"/>
                    </a:lnTo>
                    <a:lnTo>
                      <a:pt x="189" y="135"/>
                    </a:lnTo>
                    <a:lnTo>
                      <a:pt x="190" y="134"/>
                    </a:lnTo>
                    <a:lnTo>
                      <a:pt x="190" y="133"/>
                    </a:lnTo>
                    <a:lnTo>
                      <a:pt x="191" y="132"/>
                    </a:lnTo>
                    <a:lnTo>
                      <a:pt x="191" y="131"/>
                    </a:lnTo>
                    <a:lnTo>
                      <a:pt x="191" y="130"/>
                    </a:lnTo>
                    <a:lnTo>
                      <a:pt x="192" y="129"/>
                    </a:lnTo>
                    <a:lnTo>
                      <a:pt x="192" y="128"/>
                    </a:lnTo>
                    <a:lnTo>
                      <a:pt x="192" y="127"/>
                    </a:lnTo>
                    <a:lnTo>
                      <a:pt x="192" y="14"/>
                    </a:lnTo>
                    <a:lnTo>
                      <a:pt x="192" y="13"/>
                    </a:lnTo>
                    <a:lnTo>
                      <a:pt x="192" y="12"/>
                    </a:lnTo>
                    <a:lnTo>
                      <a:pt x="191" y="11"/>
                    </a:lnTo>
                    <a:lnTo>
                      <a:pt x="191" y="10"/>
                    </a:lnTo>
                    <a:lnTo>
                      <a:pt x="191" y="9"/>
                    </a:lnTo>
                    <a:lnTo>
                      <a:pt x="190" y="8"/>
                    </a:lnTo>
                    <a:lnTo>
                      <a:pt x="190" y="7"/>
                    </a:lnTo>
                    <a:lnTo>
                      <a:pt x="189" y="6"/>
                    </a:lnTo>
                    <a:lnTo>
                      <a:pt x="189" y="5"/>
                    </a:lnTo>
                    <a:lnTo>
                      <a:pt x="188" y="5"/>
                    </a:lnTo>
                    <a:lnTo>
                      <a:pt x="188" y="4"/>
                    </a:lnTo>
                    <a:lnTo>
                      <a:pt x="187" y="4"/>
                    </a:lnTo>
                    <a:lnTo>
                      <a:pt x="187" y="3"/>
                    </a:lnTo>
                    <a:lnTo>
                      <a:pt x="186" y="3"/>
                    </a:lnTo>
                    <a:lnTo>
                      <a:pt x="185" y="2"/>
                    </a:lnTo>
                    <a:lnTo>
                      <a:pt x="184" y="2"/>
                    </a:lnTo>
                    <a:lnTo>
                      <a:pt x="183" y="1"/>
                    </a:lnTo>
                    <a:lnTo>
                      <a:pt x="182" y="1"/>
                    </a:lnTo>
                    <a:lnTo>
                      <a:pt x="181" y="0"/>
                    </a:lnTo>
                    <a:lnTo>
                      <a:pt x="180" y="0"/>
                    </a:lnTo>
                    <a:lnTo>
                      <a:pt x="179" y="0"/>
                    </a:lnTo>
                    <a:lnTo>
                      <a:pt x="178" y="0"/>
                    </a:lnTo>
                    <a:lnTo>
                      <a:pt x="177" y="0"/>
                    </a:lnTo>
                    <a:lnTo>
                      <a:pt x="15" y="0"/>
                    </a:lnTo>
                    <a:lnTo>
                      <a:pt x="14" y="0"/>
                    </a:lnTo>
                    <a:lnTo>
                      <a:pt x="13" y="0"/>
                    </a:lnTo>
                    <a:lnTo>
                      <a:pt x="12" y="0"/>
                    </a:lnTo>
                    <a:lnTo>
                      <a:pt x="11" y="0"/>
                    </a:lnTo>
                    <a:lnTo>
                      <a:pt x="10" y="0"/>
                    </a:lnTo>
                    <a:lnTo>
                      <a:pt x="9" y="1"/>
                    </a:lnTo>
                    <a:lnTo>
                      <a:pt x="8" y="1"/>
                    </a:lnTo>
                    <a:lnTo>
                      <a:pt x="7" y="2"/>
                    </a:lnTo>
                    <a:lnTo>
                      <a:pt x="6" y="2"/>
                    </a:lnTo>
                    <a:lnTo>
                      <a:pt x="6" y="3"/>
                    </a:lnTo>
                    <a:lnTo>
                      <a:pt x="5" y="3"/>
                    </a:lnTo>
                    <a:lnTo>
                      <a:pt x="4" y="4"/>
                    </a:lnTo>
                    <a:lnTo>
                      <a:pt x="3" y="5"/>
                    </a:lnTo>
                    <a:lnTo>
                      <a:pt x="2" y="6"/>
                    </a:lnTo>
                    <a:lnTo>
                      <a:pt x="2" y="7"/>
                    </a:lnTo>
                    <a:lnTo>
                      <a:pt x="1" y="8"/>
                    </a:lnTo>
                    <a:lnTo>
                      <a:pt x="1" y="9"/>
                    </a:lnTo>
                    <a:lnTo>
                      <a:pt x="0" y="10"/>
                    </a:lnTo>
                    <a:lnTo>
                      <a:pt x="0" y="11"/>
                    </a:lnTo>
                    <a:lnTo>
                      <a:pt x="0" y="12"/>
                    </a:lnTo>
                    <a:lnTo>
                      <a:pt x="0" y="13"/>
                    </a:lnTo>
                    <a:lnTo>
                      <a:pt x="0" y="14"/>
                    </a:lnTo>
                    <a:lnTo>
                      <a:pt x="0" y="127"/>
                    </a:lnTo>
                    <a:lnTo>
                      <a:pt x="0" y="128"/>
                    </a:lnTo>
                    <a:lnTo>
                      <a:pt x="0" y="129"/>
                    </a:lnTo>
                    <a:lnTo>
                      <a:pt x="0" y="130"/>
                    </a:lnTo>
                    <a:lnTo>
                      <a:pt x="0" y="131"/>
                    </a:lnTo>
                    <a:lnTo>
                      <a:pt x="1" y="132"/>
                    </a:lnTo>
                    <a:lnTo>
                      <a:pt x="1" y="133"/>
                    </a:lnTo>
                    <a:lnTo>
                      <a:pt x="1" y="134"/>
                    </a:lnTo>
                    <a:lnTo>
                      <a:pt x="2" y="134"/>
                    </a:lnTo>
                    <a:lnTo>
                      <a:pt x="2" y="135"/>
                    </a:lnTo>
                    <a:lnTo>
                      <a:pt x="3" y="136"/>
                    </a:lnTo>
                    <a:lnTo>
                      <a:pt x="4" y="137"/>
                    </a:lnTo>
                    <a:lnTo>
                      <a:pt x="5" y="138"/>
                    </a:lnTo>
                    <a:lnTo>
                      <a:pt x="6" y="138"/>
                    </a:lnTo>
                    <a:lnTo>
                      <a:pt x="6" y="139"/>
                    </a:lnTo>
                    <a:lnTo>
                      <a:pt x="7" y="139"/>
                    </a:lnTo>
                    <a:lnTo>
                      <a:pt x="7" y="140"/>
                    </a:lnTo>
                    <a:lnTo>
                      <a:pt x="8" y="140"/>
                    </a:lnTo>
                    <a:lnTo>
                      <a:pt x="9" y="140"/>
                    </a:lnTo>
                    <a:lnTo>
                      <a:pt x="10" y="141"/>
                    </a:lnTo>
                    <a:lnTo>
                      <a:pt x="11" y="141"/>
                    </a:lnTo>
                    <a:lnTo>
                      <a:pt x="12" y="141"/>
                    </a:lnTo>
                    <a:lnTo>
                      <a:pt x="13" y="141"/>
                    </a:lnTo>
                    <a:lnTo>
                      <a:pt x="14" y="141"/>
                    </a:lnTo>
                    <a:lnTo>
                      <a:pt x="15" y="141"/>
                    </a:lnTo>
                    <a:lnTo>
                      <a:pt x="97" y="141"/>
                    </a:lnTo>
                    <a:lnTo>
                      <a:pt x="97" y="134"/>
                    </a:lnTo>
                    <a:lnTo>
                      <a:pt x="15" y="134"/>
                    </a:lnTo>
                    <a:lnTo>
                      <a:pt x="14" y="134"/>
                    </a:lnTo>
                    <a:lnTo>
                      <a:pt x="13" y="134"/>
                    </a:lnTo>
                    <a:lnTo>
                      <a:pt x="12" y="134"/>
                    </a:lnTo>
                    <a:lnTo>
                      <a:pt x="11" y="134"/>
                    </a:lnTo>
                    <a:lnTo>
                      <a:pt x="11" y="133"/>
                    </a:lnTo>
                    <a:lnTo>
                      <a:pt x="10" y="133"/>
                    </a:lnTo>
                    <a:lnTo>
                      <a:pt x="9" y="133"/>
                    </a:lnTo>
                    <a:lnTo>
                      <a:pt x="9" y="132"/>
                    </a:lnTo>
                    <a:lnTo>
                      <a:pt x="8" y="131"/>
                    </a:lnTo>
                    <a:lnTo>
                      <a:pt x="8" y="130"/>
                    </a:lnTo>
                    <a:lnTo>
                      <a:pt x="7" y="130"/>
                    </a:lnTo>
                    <a:lnTo>
                      <a:pt x="7" y="129"/>
                    </a:lnTo>
                    <a:lnTo>
                      <a:pt x="7" y="128"/>
                    </a:lnTo>
                    <a:lnTo>
                      <a:pt x="7" y="127"/>
                    </a:lnTo>
                    <a:lnTo>
                      <a:pt x="7" y="14"/>
                    </a:lnTo>
                    <a:lnTo>
                      <a:pt x="7" y="13"/>
                    </a:lnTo>
                    <a:lnTo>
                      <a:pt x="7" y="12"/>
                    </a:lnTo>
                    <a:lnTo>
                      <a:pt x="7" y="11"/>
                    </a:lnTo>
                    <a:lnTo>
                      <a:pt x="8" y="11"/>
                    </a:lnTo>
                    <a:lnTo>
                      <a:pt x="8" y="10"/>
                    </a:lnTo>
                    <a:lnTo>
                      <a:pt x="9" y="9"/>
                    </a:lnTo>
                    <a:lnTo>
                      <a:pt x="10" y="8"/>
                    </a:lnTo>
                    <a:lnTo>
                      <a:pt x="11" y="8"/>
                    </a:lnTo>
                    <a:lnTo>
                      <a:pt x="11" y="7"/>
                    </a:lnTo>
                    <a:lnTo>
                      <a:pt x="12" y="7"/>
                    </a:lnTo>
                    <a:lnTo>
                      <a:pt x="13" y="7"/>
                    </a:lnTo>
                    <a:lnTo>
                      <a:pt x="14" y="7"/>
                    </a:lnTo>
                    <a:lnTo>
                      <a:pt x="15" y="7"/>
                    </a:lnTo>
                    <a:lnTo>
                      <a:pt x="177" y="7"/>
                    </a:lnTo>
                    <a:lnTo>
                      <a:pt x="178" y="7"/>
                    </a:lnTo>
                    <a:lnTo>
                      <a:pt x="179" y="7"/>
                    </a:lnTo>
                    <a:lnTo>
                      <a:pt x="180" y="7"/>
                    </a:lnTo>
                    <a:lnTo>
                      <a:pt x="180" y="8"/>
                    </a:lnTo>
                    <a:lnTo>
                      <a:pt x="181" y="8"/>
                    </a:lnTo>
                    <a:lnTo>
                      <a:pt x="182" y="8"/>
                    </a:lnTo>
                    <a:lnTo>
                      <a:pt x="182" y="9"/>
                    </a:lnTo>
                    <a:lnTo>
                      <a:pt x="183" y="9"/>
                    </a:lnTo>
                    <a:lnTo>
                      <a:pt x="183" y="10"/>
                    </a:lnTo>
                    <a:lnTo>
                      <a:pt x="184" y="10"/>
                    </a:lnTo>
                    <a:lnTo>
                      <a:pt x="184" y="11"/>
                    </a:lnTo>
                    <a:lnTo>
                      <a:pt x="184" y="12"/>
                    </a:lnTo>
                    <a:lnTo>
                      <a:pt x="185" y="12"/>
                    </a:lnTo>
                    <a:lnTo>
                      <a:pt x="185" y="13"/>
                    </a:lnTo>
                    <a:lnTo>
                      <a:pt x="185" y="14"/>
                    </a:lnTo>
                    <a:lnTo>
                      <a:pt x="185" y="127"/>
                    </a:lnTo>
                    <a:lnTo>
                      <a:pt x="185" y="128"/>
                    </a:lnTo>
                    <a:lnTo>
                      <a:pt x="185" y="129"/>
                    </a:lnTo>
                    <a:lnTo>
                      <a:pt x="184" y="129"/>
                    </a:lnTo>
                    <a:lnTo>
                      <a:pt x="184" y="130"/>
                    </a:lnTo>
                    <a:lnTo>
                      <a:pt x="184" y="131"/>
                    </a:lnTo>
                    <a:lnTo>
                      <a:pt x="183" y="131"/>
                    </a:lnTo>
                    <a:lnTo>
                      <a:pt x="183" y="132"/>
                    </a:lnTo>
                    <a:lnTo>
                      <a:pt x="182" y="132"/>
                    </a:lnTo>
                    <a:lnTo>
                      <a:pt x="182" y="133"/>
                    </a:lnTo>
                    <a:lnTo>
                      <a:pt x="181" y="133"/>
                    </a:lnTo>
                    <a:lnTo>
                      <a:pt x="180" y="134"/>
                    </a:lnTo>
                    <a:lnTo>
                      <a:pt x="179" y="134"/>
                    </a:lnTo>
                    <a:lnTo>
                      <a:pt x="178" y="134"/>
                    </a:lnTo>
                    <a:lnTo>
                      <a:pt x="177" y="134"/>
                    </a:lnTo>
                    <a:lnTo>
                      <a:pt x="97" y="134"/>
                    </a:lnTo>
                    <a:lnTo>
                      <a:pt x="97" y="141"/>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68" name="Freeform 382"/>
              <p:cNvSpPr>
                <a:spLocks/>
              </p:cNvSpPr>
              <p:nvPr/>
            </p:nvSpPr>
            <p:spPr bwMode="auto">
              <a:xfrm>
                <a:off x="4375" y="1142"/>
                <a:ext cx="146" cy="100"/>
              </a:xfrm>
              <a:custGeom>
                <a:avLst/>
                <a:gdLst>
                  <a:gd name="T0" fmla="*/ 3 w 146"/>
                  <a:gd name="T1" fmla="*/ 97 h 100"/>
                  <a:gd name="T2" fmla="*/ 3 w 146"/>
                  <a:gd name="T3" fmla="*/ 1 h 100"/>
                  <a:gd name="T4" fmla="*/ 3 w 146"/>
                  <a:gd name="T5" fmla="*/ 1 h 100"/>
                  <a:gd name="T6" fmla="*/ 3 w 146"/>
                  <a:gd name="T7" fmla="*/ 1 h 100"/>
                  <a:gd name="T8" fmla="*/ 3 w 146"/>
                  <a:gd name="T9" fmla="*/ 1 h 100"/>
                  <a:gd name="T10" fmla="*/ 2 w 146"/>
                  <a:gd name="T11" fmla="*/ 0 h 100"/>
                  <a:gd name="T12" fmla="*/ 2 w 146"/>
                  <a:gd name="T13" fmla="*/ 0 h 100"/>
                  <a:gd name="T14" fmla="*/ 2 w 146"/>
                  <a:gd name="T15" fmla="*/ 0 h 100"/>
                  <a:gd name="T16" fmla="*/ 1 w 146"/>
                  <a:gd name="T17" fmla="*/ 0 h 100"/>
                  <a:gd name="T18" fmla="*/ 1 w 146"/>
                  <a:gd name="T19" fmla="*/ 0 h 100"/>
                  <a:gd name="T20" fmla="*/ 1 w 146"/>
                  <a:gd name="T21" fmla="*/ 0 h 100"/>
                  <a:gd name="T22" fmla="*/ 1 w 146"/>
                  <a:gd name="T23" fmla="*/ 0 h 100"/>
                  <a:gd name="T24" fmla="*/ 0 w 146"/>
                  <a:gd name="T25" fmla="*/ 0 h 100"/>
                  <a:gd name="T26" fmla="*/ 0 w 146"/>
                  <a:gd name="T27" fmla="*/ 1 h 100"/>
                  <a:gd name="T28" fmla="*/ 0 w 146"/>
                  <a:gd name="T29" fmla="*/ 1 h 100"/>
                  <a:gd name="T30" fmla="*/ 0 w 146"/>
                  <a:gd name="T31" fmla="*/ 1 h 100"/>
                  <a:gd name="T32" fmla="*/ 0 w 146"/>
                  <a:gd name="T33" fmla="*/ 1 h 100"/>
                  <a:gd name="T34" fmla="*/ 0 w 146"/>
                  <a:gd name="T35" fmla="*/ 99 h 100"/>
                  <a:gd name="T36" fmla="*/ 0 w 146"/>
                  <a:gd name="T37" fmla="*/ 99 h 100"/>
                  <a:gd name="T38" fmla="*/ 0 w 146"/>
                  <a:gd name="T39" fmla="*/ 99 h 100"/>
                  <a:gd name="T40" fmla="*/ 0 w 146"/>
                  <a:gd name="T41" fmla="*/ 99 h 100"/>
                  <a:gd name="T42" fmla="*/ 0 w 146"/>
                  <a:gd name="T43" fmla="*/ 100 h 100"/>
                  <a:gd name="T44" fmla="*/ 1 w 146"/>
                  <a:gd name="T45" fmla="*/ 100 h 100"/>
                  <a:gd name="T46" fmla="*/ 1 w 146"/>
                  <a:gd name="T47" fmla="*/ 100 h 100"/>
                  <a:gd name="T48" fmla="*/ 1 w 146"/>
                  <a:gd name="T49" fmla="*/ 100 h 100"/>
                  <a:gd name="T50" fmla="*/ 1 w 146"/>
                  <a:gd name="T51" fmla="*/ 100 h 100"/>
                  <a:gd name="T52" fmla="*/ 145 w 146"/>
                  <a:gd name="T53" fmla="*/ 100 h 100"/>
                  <a:gd name="T54" fmla="*/ 145 w 146"/>
                  <a:gd name="T55" fmla="*/ 100 h 100"/>
                  <a:gd name="T56" fmla="*/ 145 w 146"/>
                  <a:gd name="T57" fmla="*/ 100 h 100"/>
                  <a:gd name="T58" fmla="*/ 146 w 146"/>
                  <a:gd name="T59" fmla="*/ 100 h 100"/>
                  <a:gd name="T60" fmla="*/ 146 w 146"/>
                  <a:gd name="T61" fmla="*/ 100 h 100"/>
                  <a:gd name="T62" fmla="*/ 146 w 146"/>
                  <a:gd name="T63" fmla="*/ 99 h 100"/>
                  <a:gd name="T64" fmla="*/ 146 w 146"/>
                  <a:gd name="T65" fmla="*/ 99 h 100"/>
                  <a:gd name="T66" fmla="*/ 146 w 146"/>
                  <a:gd name="T67" fmla="*/ 99 h 100"/>
                  <a:gd name="T68" fmla="*/ 146 w 146"/>
                  <a:gd name="T69" fmla="*/ 98 h 100"/>
                  <a:gd name="T70" fmla="*/ 146 w 146"/>
                  <a:gd name="T71" fmla="*/ 98 h 100"/>
                  <a:gd name="T72" fmla="*/ 146 w 146"/>
                  <a:gd name="T73" fmla="*/ 98 h 100"/>
                  <a:gd name="T74" fmla="*/ 146 w 146"/>
                  <a:gd name="T75" fmla="*/ 98 h 100"/>
                  <a:gd name="T76" fmla="*/ 146 w 146"/>
                  <a:gd name="T77" fmla="*/ 97 h 100"/>
                  <a:gd name="T78" fmla="*/ 145 w 146"/>
                  <a:gd name="T79" fmla="*/ 97 h 100"/>
                  <a:gd name="T80" fmla="*/ 145 w 146"/>
                  <a:gd name="T81" fmla="*/ 97 h 100"/>
                  <a:gd name="T82" fmla="*/ 145 w 146"/>
                  <a:gd name="T83" fmla="*/ 97 h 1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6"/>
                  <a:gd name="T127" fmla="*/ 0 h 100"/>
                  <a:gd name="T128" fmla="*/ 146 w 146"/>
                  <a:gd name="T129" fmla="*/ 100 h 10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6" h="100">
                    <a:moveTo>
                      <a:pt x="145" y="97"/>
                    </a:moveTo>
                    <a:lnTo>
                      <a:pt x="3" y="97"/>
                    </a:lnTo>
                    <a:lnTo>
                      <a:pt x="3" y="1"/>
                    </a:lnTo>
                    <a:lnTo>
                      <a:pt x="2" y="0"/>
                    </a:lnTo>
                    <a:lnTo>
                      <a:pt x="1" y="0"/>
                    </a:lnTo>
                    <a:lnTo>
                      <a:pt x="0" y="0"/>
                    </a:lnTo>
                    <a:lnTo>
                      <a:pt x="0" y="1"/>
                    </a:lnTo>
                    <a:lnTo>
                      <a:pt x="0" y="99"/>
                    </a:lnTo>
                    <a:lnTo>
                      <a:pt x="0" y="100"/>
                    </a:lnTo>
                    <a:lnTo>
                      <a:pt x="1" y="100"/>
                    </a:lnTo>
                    <a:lnTo>
                      <a:pt x="145" y="100"/>
                    </a:lnTo>
                    <a:lnTo>
                      <a:pt x="146" y="100"/>
                    </a:lnTo>
                    <a:lnTo>
                      <a:pt x="146" y="99"/>
                    </a:lnTo>
                    <a:lnTo>
                      <a:pt x="146" y="98"/>
                    </a:lnTo>
                    <a:lnTo>
                      <a:pt x="146" y="97"/>
                    </a:lnTo>
                    <a:lnTo>
                      <a:pt x="145" y="97"/>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69" name="Freeform 383"/>
              <p:cNvSpPr>
                <a:spLocks/>
              </p:cNvSpPr>
              <p:nvPr/>
            </p:nvSpPr>
            <p:spPr bwMode="auto">
              <a:xfrm>
                <a:off x="4383" y="1137"/>
                <a:ext cx="145" cy="97"/>
              </a:xfrm>
              <a:custGeom>
                <a:avLst/>
                <a:gdLst>
                  <a:gd name="T0" fmla="*/ 2 w 145"/>
                  <a:gd name="T1" fmla="*/ 0 h 97"/>
                  <a:gd name="T2" fmla="*/ 2 w 145"/>
                  <a:gd name="T3" fmla="*/ 0 h 97"/>
                  <a:gd name="T4" fmla="*/ 1 w 145"/>
                  <a:gd name="T5" fmla="*/ 0 h 97"/>
                  <a:gd name="T6" fmla="*/ 1 w 145"/>
                  <a:gd name="T7" fmla="*/ 0 h 97"/>
                  <a:gd name="T8" fmla="*/ 1 w 145"/>
                  <a:gd name="T9" fmla="*/ 0 h 97"/>
                  <a:gd name="T10" fmla="*/ 1 w 145"/>
                  <a:gd name="T11" fmla="*/ 0 h 97"/>
                  <a:gd name="T12" fmla="*/ 1 w 145"/>
                  <a:gd name="T13" fmla="*/ 1 h 97"/>
                  <a:gd name="T14" fmla="*/ 0 w 145"/>
                  <a:gd name="T15" fmla="*/ 1 h 97"/>
                  <a:gd name="T16" fmla="*/ 0 w 145"/>
                  <a:gd name="T17" fmla="*/ 1 h 97"/>
                  <a:gd name="T18" fmla="*/ 0 w 145"/>
                  <a:gd name="T19" fmla="*/ 2 h 97"/>
                  <a:gd name="T20" fmla="*/ 1 w 145"/>
                  <a:gd name="T21" fmla="*/ 2 h 97"/>
                  <a:gd name="T22" fmla="*/ 1 w 145"/>
                  <a:gd name="T23" fmla="*/ 2 h 97"/>
                  <a:gd name="T24" fmla="*/ 1 w 145"/>
                  <a:gd name="T25" fmla="*/ 2 h 97"/>
                  <a:gd name="T26" fmla="*/ 1 w 145"/>
                  <a:gd name="T27" fmla="*/ 2 h 97"/>
                  <a:gd name="T28" fmla="*/ 1 w 145"/>
                  <a:gd name="T29" fmla="*/ 3 h 97"/>
                  <a:gd name="T30" fmla="*/ 2 w 145"/>
                  <a:gd name="T31" fmla="*/ 3 h 97"/>
                  <a:gd name="T32" fmla="*/ 2 w 145"/>
                  <a:gd name="T33" fmla="*/ 3 h 97"/>
                  <a:gd name="T34" fmla="*/ 142 w 145"/>
                  <a:gd name="T35" fmla="*/ 96 h 97"/>
                  <a:gd name="T36" fmla="*/ 142 w 145"/>
                  <a:gd name="T37" fmla="*/ 96 h 97"/>
                  <a:gd name="T38" fmla="*/ 142 w 145"/>
                  <a:gd name="T39" fmla="*/ 96 h 97"/>
                  <a:gd name="T40" fmla="*/ 142 w 145"/>
                  <a:gd name="T41" fmla="*/ 97 h 97"/>
                  <a:gd name="T42" fmla="*/ 143 w 145"/>
                  <a:gd name="T43" fmla="*/ 97 h 97"/>
                  <a:gd name="T44" fmla="*/ 143 w 145"/>
                  <a:gd name="T45" fmla="*/ 97 h 97"/>
                  <a:gd name="T46" fmla="*/ 143 w 145"/>
                  <a:gd name="T47" fmla="*/ 97 h 97"/>
                  <a:gd name="T48" fmla="*/ 143 w 145"/>
                  <a:gd name="T49" fmla="*/ 97 h 97"/>
                  <a:gd name="T50" fmla="*/ 144 w 145"/>
                  <a:gd name="T51" fmla="*/ 97 h 97"/>
                  <a:gd name="T52" fmla="*/ 144 w 145"/>
                  <a:gd name="T53" fmla="*/ 97 h 97"/>
                  <a:gd name="T54" fmla="*/ 144 w 145"/>
                  <a:gd name="T55" fmla="*/ 97 h 97"/>
                  <a:gd name="T56" fmla="*/ 144 w 145"/>
                  <a:gd name="T57" fmla="*/ 97 h 97"/>
                  <a:gd name="T58" fmla="*/ 145 w 145"/>
                  <a:gd name="T59" fmla="*/ 97 h 97"/>
                  <a:gd name="T60" fmla="*/ 145 w 145"/>
                  <a:gd name="T61" fmla="*/ 97 h 97"/>
                  <a:gd name="T62" fmla="*/ 145 w 145"/>
                  <a:gd name="T63" fmla="*/ 96 h 97"/>
                  <a:gd name="T64" fmla="*/ 145 w 145"/>
                  <a:gd name="T65" fmla="*/ 96 h 97"/>
                  <a:gd name="T66" fmla="*/ 145 w 145"/>
                  <a:gd name="T67" fmla="*/ 96 h 97"/>
                  <a:gd name="T68" fmla="*/ 145 w 145"/>
                  <a:gd name="T69" fmla="*/ 1 h 97"/>
                  <a:gd name="T70" fmla="*/ 145 w 145"/>
                  <a:gd name="T71" fmla="*/ 1 h 97"/>
                  <a:gd name="T72" fmla="*/ 145 w 145"/>
                  <a:gd name="T73" fmla="*/ 1 h 97"/>
                  <a:gd name="T74" fmla="*/ 145 w 145"/>
                  <a:gd name="T75" fmla="*/ 0 h 97"/>
                  <a:gd name="T76" fmla="*/ 145 w 145"/>
                  <a:gd name="T77" fmla="*/ 0 h 97"/>
                  <a:gd name="T78" fmla="*/ 144 w 145"/>
                  <a:gd name="T79" fmla="*/ 0 h 97"/>
                  <a:gd name="T80" fmla="*/ 144 w 145"/>
                  <a:gd name="T81" fmla="*/ 0 h 97"/>
                  <a:gd name="T82" fmla="*/ 144 w 145"/>
                  <a:gd name="T83" fmla="*/ 0 h 9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5"/>
                  <a:gd name="T127" fmla="*/ 0 h 97"/>
                  <a:gd name="T128" fmla="*/ 145 w 145"/>
                  <a:gd name="T129" fmla="*/ 97 h 9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5" h="97">
                    <a:moveTo>
                      <a:pt x="144" y="0"/>
                    </a:moveTo>
                    <a:lnTo>
                      <a:pt x="2" y="0"/>
                    </a:lnTo>
                    <a:lnTo>
                      <a:pt x="1" y="0"/>
                    </a:lnTo>
                    <a:lnTo>
                      <a:pt x="1" y="1"/>
                    </a:lnTo>
                    <a:lnTo>
                      <a:pt x="0" y="1"/>
                    </a:lnTo>
                    <a:lnTo>
                      <a:pt x="0" y="2"/>
                    </a:lnTo>
                    <a:lnTo>
                      <a:pt x="1" y="2"/>
                    </a:lnTo>
                    <a:lnTo>
                      <a:pt x="1" y="3"/>
                    </a:lnTo>
                    <a:lnTo>
                      <a:pt x="2" y="3"/>
                    </a:lnTo>
                    <a:lnTo>
                      <a:pt x="142" y="3"/>
                    </a:lnTo>
                    <a:lnTo>
                      <a:pt x="142" y="96"/>
                    </a:lnTo>
                    <a:lnTo>
                      <a:pt x="142" y="97"/>
                    </a:lnTo>
                    <a:lnTo>
                      <a:pt x="143" y="97"/>
                    </a:lnTo>
                    <a:lnTo>
                      <a:pt x="144" y="97"/>
                    </a:lnTo>
                    <a:lnTo>
                      <a:pt x="145" y="97"/>
                    </a:lnTo>
                    <a:lnTo>
                      <a:pt x="145" y="96"/>
                    </a:lnTo>
                    <a:lnTo>
                      <a:pt x="145" y="1"/>
                    </a:lnTo>
                    <a:lnTo>
                      <a:pt x="145" y="0"/>
                    </a:lnTo>
                    <a:lnTo>
                      <a:pt x="144" y="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70" name="Freeform 384"/>
              <p:cNvSpPr>
                <a:spLocks/>
              </p:cNvSpPr>
              <p:nvPr/>
            </p:nvSpPr>
            <p:spPr bwMode="auto">
              <a:xfrm>
                <a:off x="4362" y="1281"/>
                <a:ext cx="12" cy="3"/>
              </a:xfrm>
              <a:custGeom>
                <a:avLst/>
                <a:gdLst>
                  <a:gd name="T0" fmla="*/ 10 w 12"/>
                  <a:gd name="T1" fmla="*/ 3 h 3"/>
                  <a:gd name="T2" fmla="*/ 11 w 12"/>
                  <a:gd name="T3" fmla="*/ 2 h 3"/>
                  <a:gd name="T4" fmla="*/ 11 w 12"/>
                  <a:gd name="T5" fmla="*/ 2 h 3"/>
                  <a:gd name="T6" fmla="*/ 11 w 12"/>
                  <a:gd name="T7" fmla="*/ 2 h 3"/>
                  <a:gd name="T8" fmla="*/ 11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0 h 3"/>
                  <a:gd name="T22" fmla="*/ 12 w 12"/>
                  <a:gd name="T23" fmla="*/ 0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1 h 3"/>
                  <a:gd name="T54" fmla="*/ 0 w 12"/>
                  <a:gd name="T55" fmla="*/ 2 h 3"/>
                  <a:gd name="T56" fmla="*/ 0 w 12"/>
                  <a:gd name="T57" fmla="*/ 2 h 3"/>
                  <a:gd name="T58" fmla="*/ 0 w 12"/>
                  <a:gd name="T59" fmla="*/ 2 h 3"/>
                  <a:gd name="T60" fmla="*/ 1 w 12"/>
                  <a:gd name="T61" fmla="*/ 2 h 3"/>
                  <a:gd name="T62" fmla="*/ 1 w 12"/>
                  <a:gd name="T63" fmla="*/ 2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71" name="Freeform 385"/>
              <p:cNvSpPr>
                <a:spLocks/>
              </p:cNvSpPr>
              <p:nvPr/>
            </p:nvSpPr>
            <p:spPr bwMode="auto">
              <a:xfrm>
                <a:off x="4377" y="1281"/>
                <a:ext cx="12" cy="3"/>
              </a:xfrm>
              <a:custGeom>
                <a:avLst/>
                <a:gdLst>
                  <a:gd name="T0" fmla="*/ 11 w 12"/>
                  <a:gd name="T1" fmla="*/ 3 h 3"/>
                  <a:gd name="T2" fmla="*/ 11 w 12"/>
                  <a:gd name="T3" fmla="*/ 2 h 3"/>
                  <a:gd name="T4" fmla="*/ 11 w 12"/>
                  <a:gd name="T5" fmla="*/ 2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0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1 h 3"/>
                  <a:gd name="T54" fmla="*/ 0 w 12"/>
                  <a:gd name="T55" fmla="*/ 2 h 3"/>
                  <a:gd name="T56" fmla="*/ 0 w 12"/>
                  <a:gd name="T57" fmla="*/ 2 h 3"/>
                  <a:gd name="T58" fmla="*/ 1 w 12"/>
                  <a:gd name="T59" fmla="*/ 2 h 3"/>
                  <a:gd name="T60" fmla="*/ 1 w 12"/>
                  <a:gd name="T61" fmla="*/ 2 h 3"/>
                  <a:gd name="T62" fmla="*/ 1 w 12"/>
                  <a:gd name="T63" fmla="*/ 2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1" y="2"/>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72" name="Freeform 386"/>
              <p:cNvSpPr>
                <a:spLocks/>
              </p:cNvSpPr>
              <p:nvPr/>
            </p:nvSpPr>
            <p:spPr bwMode="auto">
              <a:xfrm>
                <a:off x="4392" y="1281"/>
                <a:ext cx="12" cy="3"/>
              </a:xfrm>
              <a:custGeom>
                <a:avLst/>
                <a:gdLst>
                  <a:gd name="T0" fmla="*/ 11 w 12"/>
                  <a:gd name="T1" fmla="*/ 3 h 3"/>
                  <a:gd name="T2" fmla="*/ 11 w 12"/>
                  <a:gd name="T3" fmla="*/ 2 h 3"/>
                  <a:gd name="T4" fmla="*/ 12 w 12"/>
                  <a:gd name="T5" fmla="*/ 2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0 h 3"/>
                  <a:gd name="T22" fmla="*/ 12 w 12"/>
                  <a:gd name="T23" fmla="*/ 0 h 3"/>
                  <a:gd name="T24" fmla="*/ 12 w 12"/>
                  <a:gd name="T25" fmla="*/ 0 h 3"/>
                  <a:gd name="T26" fmla="*/ 12 w 12"/>
                  <a:gd name="T27" fmla="*/ 0 h 3"/>
                  <a:gd name="T28" fmla="*/ 12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1 w 12"/>
                  <a:gd name="T45" fmla="*/ 0 h 3"/>
                  <a:gd name="T46" fmla="*/ 0 w 12"/>
                  <a:gd name="T47" fmla="*/ 1 h 3"/>
                  <a:gd name="T48" fmla="*/ 0 w 12"/>
                  <a:gd name="T49" fmla="*/ 1 h 3"/>
                  <a:gd name="T50" fmla="*/ 0 w 12"/>
                  <a:gd name="T51" fmla="*/ 1 h 3"/>
                  <a:gd name="T52" fmla="*/ 0 w 12"/>
                  <a:gd name="T53" fmla="*/ 1 h 3"/>
                  <a:gd name="T54" fmla="*/ 1 w 12"/>
                  <a:gd name="T55" fmla="*/ 2 h 3"/>
                  <a:gd name="T56" fmla="*/ 1 w 12"/>
                  <a:gd name="T57" fmla="*/ 2 h 3"/>
                  <a:gd name="T58" fmla="*/ 1 w 12"/>
                  <a:gd name="T59" fmla="*/ 2 h 3"/>
                  <a:gd name="T60" fmla="*/ 1 w 12"/>
                  <a:gd name="T61" fmla="*/ 2 h 3"/>
                  <a:gd name="T62" fmla="*/ 1 w 12"/>
                  <a:gd name="T63" fmla="*/ 2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1" y="2"/>
                    </a:lnTo>
                    <a:lnTo>
                      <a:pt x="12" y="2"/>
                    </a:lnTo>
                    <a:lnTo>
                      <a:pt x="12" y="1"/>
                    </a:lnTo>
                    <a:lnTo>
                      <a:pt x="12" y="0"/>
                    </a:lnTo>
                    <a:lnTo>
                      <a:pt x="11" y="0"/>
                    </a:lnTo>
                    <a:lnTo>
                      <a:pt x="2" y="0"/>
                    </a:lnTo>
                    <a:lnTo>
                      <a:pt x="1" y="0"/>
                    </a:lnTo>
                    <a:lnTo>
                      <a:pt x="0" y="0"/>
                    </a:lnTo>
                    <a:lnTo>
                      <a:pt x="0" y="1"/>
                    </a:lnTo>
                    <a:lnTo>
                      <a:pt x="0" y="2"/>
                    </a:lnTo>
                    <a:lnTo>
                      <a:pt x="1" y="2"/>
                    </a:lnTo>
                    <a:lnTo>
                      <a:pt x="2" y="2"/>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73" name="Freeform 387"/>
              <p:cNvSpPr>
                <a:spLocks/>
              </p:cNvSpPr>
              <p:nvPr/>
            </p:nvSpPr>
            <p:spPr bwMode="auto">
              <a:xfrm>
                <a:off x="4408" y="1281"/>
                <a:ext cx="12" cy="3"/>
              </a:xfrm>
              <a:custGeom>
                <a:avLst/>
                <a:gdLst>
                  <a:gd name="T0" fmla="*/ 10 w 12"/>
                  <a:gd name="T1" fmla="*/ 3 h 3"/>
                  <a:gd name="T2" fmla="*/ 11 w 12"/>
                  <a:gd name="T3" fmla="*/ 2 h 3"/>
                  <a:gd name="T4" fmla="*/ 11 w 12"/>
                  <a:gd name="T5" fmla="*/ 2 h 3"/>
                  <a:gd name="T6" fmla="*/ 11 w 12"/>
                  <a:gd name="T7" fmla="*/ 2 h 3"/>
                  <a:gd name="T8" fmla="*/ 11 w 12"/>
                  <a:gd name="T9" fmla="*/ 2 h 3"/>
                  <a:gd name="T10" fmla="*/ 11 w 12"/>
                  <a:gd name="T11" fmla="*/ 2 h 3"/>
                  <a:gd name="T12" fmla="*/ 12 w 12"/>
                  <a:gd name="T13" fmla="*/ 2 h 3"/>
                  <a:gd name="T14" fmla="*/ 12 w 12"/>
                  <a:gd name="T15" fmla="*/ 1 h 3"/>
                  <a:gd name="T16" fmla="*/ 12 w 12"/>
                  <a:gd name="T17" fmla="*/ 1 h 3"/>
                  <a:gd name="T18" fmla="*/ 12 w 12"/>
                  <a:gd name="T19" fmla="*/ 1 h 3"/>
                  <a:gd name="T20" fmla="*/ 12 w 12"/>
                  <a:gd name="T21" fmla="*/ 0 h 3"/>
                  <a:gd name="T22" fmla="*/ 11 w 12"/>
                  <a:gd name="T23" fmla="*/ 0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1 h 3"/>
                  <a:gd name="T54" fmla="*/ 0 w 12"/>
                  <a:gd name="T55" fmla="*/ 2 h 3"/>
                  <a:gd name="T56" fmla="*/ 0 w 12"/>
                  <a:gd name="T57" fmla="*/ 2 h 3"/>
                  <a:gd name="T58" fmla="*/ 0 w 12"/>
                  <a:gd name="T59" fmla="*/ 2 h 3"/>
                  <a:gd name="T60" fmla="*/ 0 w 12"/>
                  <a:gd name="T61" fmla="*/ 2 h 3"/>
                  <a:gd name="T62" fmla="*/ 1 w 12"/>
                  <a:gd name="T63" fmla="*/ 2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2"/>
                    </a:lnTo>
                    <a:lnTo>
                      <a:pt x="12" y="2"/>
                    </a:lnTo>
                    <a:lnTo>
                      <a:pt x="12" y="1"/>
                    </a:lnTo>
                    <a:lnTo>
                      <a:pt x="12" y="0"/>
                    </a:lnTo>
                    <a:lnTo>
                      <a:pt x="11" y="0"/>
                    </a:lnTo>
                    <a:lnTo>
                      <a:pt x="10"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74" name="Freeform 388"/>
              <p:cNvSpPr>
                <a:spLocks/>
              </p:cNvSpPr>
              <p:nvPr/>
            </p:nvSpPr>
            <p:spPr bwMode="auto">
              <a:xfrm>
                <a:off x="4423" y="1281"/>
                <a:ext cx="12" cy="3"/>
              </a:xfrm>
              <a:custGeom>
                <a:avLst/>
                <a:gdLst>
                  <a:gd name="T0" fmla="*/ 10 w 12"/>
                  <a:gd name="T1" fmla="*/ 3 h 3"/>
                  <a:gd name="T2" fmla="*/ 11 w 12"/>
                  <a:gd name="T3" fmla="*/ 2 h 3"/>
                  <a:gd name="T4" fmla="*/ 11 w 12"/>
                  <a:gd name="T5" fmla="*/ 2 h 3"/>
                  <a:gd name="T6" fmla="*/ 11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0 h 3"/>
                  <a:gd name="T22" fmla="*/ 12 w 12"/>
                  <a:gd name="T23" fmla="*/ 0 h 3"/>
                  <a:gd name="T24" fmla="*/ 12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1 h 3"/>
                  <a:gd name="T54" fmla="*/ 0 w 12"/>
                  <a:gd name="T55" fmla="*/ 2 h 3"/>
                  <a:gd name="T56" fmla="*/ 0 w 12"/>
                  <a:gd name="T57" fmla="*/ 2 h 3"/>
                  <a:gd name="T58" fmla="*/ 0 w 12"/>
                  <a:gd name="T59" fmla="*/ 2 h 3"/>
                  <a:gd name="T60" fmla="*/ 1 w 12"/>
                  <a:gd name="T61" fmla="*/ 2 h 3"/>
                  <a:gd name="T62" fmla="*/ 1 w 12"/>
                  <a:gd name="T63" fmla="*/ 2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75" name="Freeform 389"/>
              <p:cNvSpPr>
                <a:spLocks/>
              </p:cNvSpPr>
              <p:nvPr/>
            </p:nvSpPr>
            <p:spPr bwMode="auto">
              <a:xfrm>
                <a:off x="4438" y="1281"/>
                <a:ext cx="12" cy="3"/>
              </a:xfrm>
              <a:custGeom>
                <a:avLst/>
                <a:gdLst>
                  <a:gd name="T0" fmla="*/ 11 w 12"/>
                  <a:gd name="T1" fmla="*/ 3 h 3"/>
                  <a:gd name="T2" fmla="*/ 11 w 12"/>
                  <a:gd name="T3" fmla="*/ 2 h 3"/>
                  <a:gd name="T4" fmla="*/ 11 w 12"/>
                  <a:gd name="T5" fmla="*/ 2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0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1 h 3"/>
                  <a:gd name="T54" fmla="*/ 0 w 12"/>
                  <a:gd name="T55" fmla="*/ 2 h 3"/>
                  <a:gd name="T56" fmla="*/ 0 w 12"/>
                  <a:gd name="T57" fmla="*/ 2 h 3"/>
                  <a:gd name="T58" fmla="*/ 1 w 12"/>
                  <a:gd name="T59" fmla="*/ 2 h 3"/>
                  <a:gd name="T60" fmla="*/ 1 w 12"/>
                  <a:gd name="T61" fmla="*/ 2 h 3"/>
                  <a:gd name="T62" fmla="*/ 1 w 12"/>
                  <a:gd name="T63" fmla="*/ 2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1" y="2"/>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76" name="Freeform 390"/>
              <p:cNvSpPr>
                <a:spLocks/>
              </p:cNvSpPr>
              <p:nvPr/>
            </p:nvSpPr>
            <p:spPr bwMode="auto">
              <a:xfrm>
                <a:off x="4453" y="1281"/>
                <a:ext cx="12" cy="3"/>
              </a:xfrm>
              <a:custGeom>
                <a:avLst/>
                <a:gdLst>
                  <a:gd name="T0" fmla="*/ 11 w 12"/>
                  <a:gd name="T1" fmla="*/ 3 h 3"/>
                  <a:gd name="T2" fmla="*/ 11 w 12"/>
                  <a:gd name="T3" fmla="*/ 2 h 3"/>
                  <a:gd name="T4" fmla="*/ 12 w 12"/>
                  <a:gd name="T5" fmla="*/ 2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0 h 3"/>
                  <a:gd name="T22" fmla="*/ 12 w 12"/>
                  <a:gd name="T23" fmla="*/ 0 h 3"/>
                  <a:gd name="T24" fmla="*/ 12 w 12"/>
                  <a:gd name="T25" fmla="*/ 0 h 3"/>
                  <a:gd name="T26" fmla="*/ 12 w 12"/>
                  <a:gd name="T27" fmla="*/ 0 h 3"/>
                  <a:gd name="T28" fmla="*/ 12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1 w 12"/>
                  <a:gd name="T45" fmla="*/ 0 h 3"/>
                  <a:gd name="T46" fmla="*/ 0 w 12"/>
                  <a:gd name="T47" fmla="*/ 1 h 3"/>
                  <a:gd name="T48" fmla="*/ 0 w 12"/>
                  <a:gd name="T49" fmla="*/ 1 h 3"/>
                  <a:gd name="T50" fmla="*/ 0 w 12"/>
                  <a:gd name="T51" fmla="*/ 1 h 3"/>
                  <a:gd name="T52" fmla="*/ 0 w 12"/>
                  <a:gd name="T53" fmla="*/ 1 h 3"/>
                  <a:gd name="T54" fmla="*/ 1 w 12"/>
                  <a:gd name="T55" fmla="*/ 2 h 3"/>
                  <a:gd name="T56" fmla="*/ 1 w 12"/>
                  <a:gd name="T57" fmla="*/ 2 h 3"/>
                  <a:gd name="T58" fmla="*/ 1 w 12"/>
                  <a:gd name="T59" fmla="*/ 2 h 3"/>
                  <a:gd name="T60" fmla="*/ 1 w 12"/>
                  <a:gd name="T61" fmla="*/ 2 h 3"/>
                  <a:gd name="T62" fmla="*/ 1 w 12"/>
                  <a:gd name="T63" fmla="*/ 2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1" y="2"/>
                    </a:lnTo>
                    <a:lnTo>
                      <a:pt x="12" y="2"/>
                    </a:lnTo>
                    <a:lnTo>
                      <a:pt x="12" y="1"/>
                    </a:lnTo>
                    <a:lnTo>
                      <a:pt x="12" y="0"/>
                    </a:lnTo>
                    <a:lnTo>
                      <a:pt x="11" y="0"/>
                    </a:lnTo>
                    <a:lnTo>
                      <a:pt x="2" y="0"/>
                    </a:lnTo>
                    <a:lnTo>
                      <a:pt x="1" y="0"/>
                    </a:lnTo>
                    <a:lnTo>
                      <a:pt x="0" y="1"/>
                    </a:lnTo>
                    <a:lnTo>
                      <a:pt x="1" y="2"/>
                    </a:lnTo>
                    <a:lnTo>
                      <a:pt x="2" y="2"/>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77" name="Freeform 391"/>
              <p:cNvSpPr>
                <a:spLocks/>
              </p:cNvSpPr>
              <p:nvPr/>
            </p:nvSpPr>
            <p:spPr bwMode="auto">
              <a:xfrm>
                <a:off x="4469" y="1281"/>
                <a:ext cx="12" cy="3"/>
              </a:xfrm>
              <a:custGeom>
                <a:avLst/>
                <a:gdLst>
                  <a:gd name="T0" fmla="*/ 10 w 12"/>
                  <a:gd name="T1" fmla="*/ 3 h 3"/>
                  <a:gd name="T2" fmla="*/ 11 w 12"/>
                  <a:gd name="T3" fmla="*/ 2 h 3"/>
                  <a:gd name="T4" fmla="*/ 11 w 12"/>
                  <a:gd name="T5" fmla="*/ 2 h 3"/>
                  <a:gd name="T6" fmla="*/ 11 w 12"/>
                  <a:gd name="T7" fmla="*/ 2 h 3"/>
                  <a:gd name="T8" fmla="*/ 11 w 12"/>
                  <a:gd name="T9" fmla="*/ 2 h 3"/>
                  <a:gd name="T10" fmla="*/ 11 w 12"/>
                  <a:gd name="T11" fmla="*/ 2 h 3"/>
                  <a:gd name="T12" fmla="*/ 12 w 12"/>
                  <a:gd name="T13" fmla="*/ 2 h 3"/>
                  <a:gd name="T14" fmla="*/ 12 w 12"/>
                  <a:gd name="T15" fmla="*/ 1 h 3"/>
                  <a:gd name="T16" fmla="*/ 12 w 12"/>
                  <a:gd name="T17" fmla="*/ 1 h 3"/>
                  <a:gd name="T18" fmla="*/ 12 w 12"/>
                  <a:gd name="T19" fmla="*/ 1 h 3"/>
                  <a:gd name="T20" fmla="*/ 12 w 12"/>
                  <a:gd name="T21" fmla="*/ 0 h 3"/>
                  <a:gd name="T22" fmla="*/ 11 w 12"/>
                  <a:gd name="T23" fmla="*/ 0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1 h 3"/>
                  <a:gd name="T54" fmla="*/ 0 w 12"/>
                  <a:gd name="T55" fmla="*/ 2 h 3"/>
                  <a:gd name="T56" fmla="*/ 0 w 12"/>
                  <a:gd name="T57" fmla="*/ 2 h 3"/>
                  <a:gd name="T58" fmla="*/ 0 w 12"/>
                  <a:gd name="T59" fmla="*/ 2 h 3"/>
                  <a:gd name="T60" fmla="*/ 0 w 12"/>
                  <a:gd name="T61" fmla="*/ 2 h 3"/>
                  <a:gd name="T62" fmla="*/ 1 w 12"/>
                  <a:gd name="T63" fmla="*/ 2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2"/>
                    </a:lnTo>
                    <a:lnTo>
                      <a:pt x="12" y="2"/>
                    </a:lnTo>
                    <a:lnTo>
                      <a:pt x="12" y="1"/>
                    </a:lnTo>
                    <a:lnTo>
                      <a:pt x="12" y="0"/>
                    </a:lnTo>
                    <a:lnTo>
                      <a:pt x="11" y="0"/>
                    </a:lnTo>
                    <a:lnTo>
                      <a:pt x="10"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78" name="Freeform 392"/>
              <p:cNvSpPr>
                <a:spLocks/>
              </p:cNvSpPr>
              <p:nvPr/>
            </p:nvSpPr>
            <p:spPr bwMode="auto">
              <a:xfrm>
                <a:off x="4484" y="1281"/>
                <a:ext cx="12" cy="3"/>
              </a:xfrm>
              <a:custGeom>
                <a:avLst/>
                <a:gdLst>
                  <a:gd name="T0" fmla="*/ 10 w 12"/>
                  <a:gd name="T1" fmla="*/ 3 h 3"/>
                  <a:gd name="T2" fmla="*/ 11 w 12"/>
                  <a:gd name="T3" fmla="*/ 2 h 3"/>
                  <a:gd name="T4" fmla="*/ 11 w 12"/>
                  <a:gd name="T5" fmla="*/ 2 h 3"/>
                  <a:gd name="T6" fmla="*/ 11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0 h 3"/>
                  <a:gd name="T22" fmla="*/ 12 w 12"/>
                  <a:gd name="T23" fmla="*/ 0 h 3"/>
                  <a:gd name="T24" fmla="*/ 12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1 h 3"/>
                  <a:gd name="T54" fmla="*/ 0 w 12"/>
                  <a:gd name="T55" fmla="*/ 2 h 3"/>
                  <a:gd name="T56" fmla="*/ 0 w 12"/>
                  <a:gd name="T57" fmla="*/ 2 h 3"/>
                  <a:gd name="T58" fmla="*/ 0 w 12"/>
                  <a:gd name="T59" fmla="*/ 2 h 3"/>
                  <a:gd name="T60" fmla="*/ 1 w 12"/>
                  <a:gd name="T61" fmla="*/ 2 h 3"/>
                  <a:gd name="T62" fmla="*/ 1 w 12"/>
                  <a:gd name="T63" fmla="*/ 2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79" name="Freeform 393"/>
              <p:cNvSpPr>
                <a:spLocks/>
              </p:cNvSpPr>
              <p:nvPr/>
            </p:nvSpPr>
            <p:spPr bwMode="auto">
              <a:xfrm>
                <a:off x="4503" y="1281"/>
                <a:ext cx="7" cy="3"/>
              </a:xfrm>
              <a:custGeom>
                <a:avLst/>
                <a:gdLst>
                  <a:gd name="T0" fmla="*/ 6 w 7"/>
                  <a:gd name="T1" fmla="*/ 3 h 3"/>
                  <a:gd name="T2" fmla="*/ 6 w 7"/>
                  <a:gd name="T3" fmla="*/ 3 h 3"/>
                  <a:gd name="T4" fmla="*/ 6 w 7"/>
                  <a:gd name="T5" fmla="*/ 2 h 3"/>
                  <a:gd name="T6" fmla="*/ 7 w 7"/>
                  <a:gd name="T7" fmla="*/ 2 h 3"/>
                  <a:gd name="T8" fmla="*/ 7 w 7"/>
                  <a:gd name="T9" fmla="*/ 2 h 3"/>
                  <a:gd name="T10" fmla="*/ 7 w 7"/>
                  <a:gd name="T11" fmla="*/ 2 h 3"/>
                  <a:gd name="T12" fmla="*/ 7 w 7"/>
                  <a:gd name="T13" fmla="*/ 2 h 3"/>
                  <a:gd name="T14" fmla="*/ 7 w 7"/>
                  <a:gd name="T15" fmla="*/ 1 h 3"/>
                  <a:gd name="T16" fmla="*/ 7 w 7"/>
                  <a:gd name="T17" fmla="*/ 1 h 3"/>
                  <a:gd name="T18" fmla="*/ 7 w 7"/>
                  <a:gd name="T19" fmla="*/ 1 h 3"/>
                  <a:gd name="T20" fmla="*/ 7 w 7"/>
                  <a:gd name="T21" fmla="*/ 0 h 3"/>
                  <a:gd name="T22" fmla="*/ 7 w 7"/>
                  <a:gd name="T23" fmla="*/ 0 h 3"/>
                  <a:gd name="T24" fmla="*/ 7 w 7"/>
                  <a:gd name="T25" fmla="*/ 0 h 3"/>
                  <a:gd name="T26" fmla="*/ 7 w 7"/>
                  <a:gd name="T27" fmla="*/ 0 h 3"/>
                  <a:gd name="T28" fmla="*/ 6 w 7"/>
                  <a:gd name="T29" fmla="*/ 0 h 3"/>
                  <a:gd name="T30" fmla="*/ 6 w 7"/>
                  <a:gd name="T31" fmla="*/ 0 h 3"/>
                  <a:gd name="T32" fmla="*/ 6 w 7"/>
                  <a:gd name="T33" fmla="*/ 0 h 3"/>
                  <a:gd name="T34" fmla="*/ 2 w 7"/>
                  <a:gd name="T35" fmla="*/ 0 h 3"/>
                  <a:gd name="T36" fmla="*/ 1 w 7"/>
                  <a:gd name="T37" fmla="*/ 0 h 3"/>
                  <a:gd name="T38" fmla="*/ 1 w 7"/>
                  <a:gd name="T39" fmla="*/ 0 h 3"/>
                  <a:gd name="T40" fmla="*/ 1 w 7"/>
                  <a:gd name="T41" fmla="*/ 0 h 3"/>
                  <a:gd name="T42" fmla="*/ 1 w 7"/>
                  <a:gd name="T43" fmla="*/ 0 h 3"/>
                  <a:gd name="T44" fmla="*/ 0 w 7"/>
                  <a:gd name="T45" fmla="*/ 0 h 3"/>
                  <a:gd name="T46" fmla="*/ 0 w 7"/>
                  <a:gd name="T47" fmla="*/ 1 h 3"/>
                  <a:gd name="T48" fmla="*/ 0 w 7"/>
                  <a:gd name="T49" fmla="*/ 1 h 3"/>
                  <a:gd name="T50" fmla="*/ 0 w 7"/>
                  <a:gd name="T51" fmla="*/ 1 h 3"/>
                  <a:gd name="T52" fmla="*/ 0 w 7"/>
                  <a:gd name="T53" fmla="*/ 2 h 3"/>
                  <a:gd name="T54" fmla="*/ 0 w 7"/>
                  <a:gd name="T55" fmla="*/ 2 h 3"/>
                  <a:gd name="T56" fmla="*/ 1 w 7"/>
                  <a:gd name="T57" fmla="*/ 2 h 3"/>
                  <a:gd name="T58" fmla="*/ 1 w 7"/>
                  <a:gd name="T59" fmla="*/ 2 h 3"/>
                  <a:gd name="T60" fmla="*/ 1 w 7"/>
                  <a:gd name="T61" fmla="*/ 2 h 3"/>
                  <a:gd name="T62" fmla="*/ 1 w 7"/>
                  <a:gd name="T63" fmla="*/ 2 h 3"/>
                  <a:gd name="T64" fmla="*/ 2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6" y="2"/>
                    </a:lnTo>
                    <a:lnTo>
                      <a:pt x="7" y="2"/>
                    </a:lnTo>
                    <a:lnTo>
                      <a:pt x="7" y="1"/>
                    </a:lnTo>
                    <a:lnTo>
                      <a:pt x="7" y="0"/>
                    </a:lnTo>
                    <a:lnTo>
                      <a:pt x="6" y="0"/>
                    </a:lnTo>
                    <a:lnTo>
                      <a:pt x="2" y="0"/>
                    </a:lnTo>
                    <a:lnTo>
                      <a:pt x="1" y="0"/>
                    </a:lnTo>
                    <a:lnTo>
                      <a:pt x="0" y="0"/>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80" name="Freeform 394"/>
              <p:cNvSpPr>
                <a:spLocks/>
              </p:cNvSpPr>
              <p:nvPr/>
            </p:nvSpPr>
            <p:spPr bwMode="auto">
              <a:xfrm>
                <a:off x="4514" y="1281"/>
                <a:ext cx="7" cy="3"/>
              </a:xfrm>
              <a:custGeom>
                <a:avLst/>
                <a:gdLst>
                  <a:gd name="T0" fmla="*/ 5 w 7"/>
                  <a:gd name="T1" fmla="*/ 3 h 3"/>
                  <a:gd name="T2" fmla="*/ 6 w 7"/>
                  <a:gd name="T3" fmla="*/ 2 h 3"/>
                  <a:gd name="T4" fmla="*/ 6 w 7"/>
                  <a:gd name="T5" fmla="*/ 2 h 3"/>
                  <a:gd name="T6" fmla="*/ 6 w 7"/>
                  <a:gd name="T7" fmla="*/ 2 h 3"/>
                  <a:gd name="T8" fmla="*/ 6 w 7"/>
                  <a:gd name="T9" fmla="*/ 2 h 3"/>
                  <a:gd name="T10" fmla="*/ 6 w 7"/>
                  <a:gd name="T11" fmla="*/ 2 h 3"/>
                  <a:gd name="T12" fmla="*/ 7 w 7"/>
                  <a:gd name="T13" fmla="*/ 2 h 3"/>
                  <a:gd name="T14" fmla="*/ 7 w 7"/>
                  <a:gd name="T15" fmla="*/ 1 h 3"/>
                  <a:gd name="T16" fmla="*/ 7 w 7"/>
                  <a:gd name="T17" fmla="*/ 1 h 3"/>
                  <a:gd name="T18" fmla="*/ 7 w 7"/>
                  <a:gd name="T19" fmla="*/ 1 h 3"/>
                  <a:gd name="T20" fmla="*/ 7 w 7"/>
                  <a:gd name="T21" fmla="*/ 0 h 3"/>
                  <a:gd name="T22" fmla="*/ 6 w 7"/>
                  <a:gd name="T23" fmla="*/ 0 h 3"/>
                  <a:gd name="T24" fmla="*/ 6 w 7"/>
                  <a:gd name="T25" fmla="*/ 0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0 w 7"/>
                  <a:gd name="T39" fmla="*/ 0 h 3"/>
                  <a:gd name="T40" fmla="*/ 0 w 7"/>
                  <a:gd name="T41" fmla="*/ 0 h 3"/>
                  <a:gd name="T42" fmla="*/ 0 w 7"/>
                  <a:gd name="T43" fmla="*/ 0 h 3"/>
                  <a:gd name="T44" fmla="*/ 0 w 7"/>
                  <a:gd name="T45" fmla="*/ 0 h 3"/>
                  <a:gd name="T46" fmla="*/ 0 w 7"/>
                  <a:gd name="T47" fmla="*/ 1 h 3"/>
                  <a:gd name="T48" fmla="*/ 0 w 7"/>
                  <a:gd name="T49" fmla="*/ 1 h 3"/>
                  <a:gd name="T50" fmla="*/ 0 w 7"/>
                  <a:gd name="T51" fmla="*/ 1 h 3"/>
                  <a:gd name="T52" fmla="*/ 0 w 7"/>
                  <a:gd name="T53" fmla="*/ 1 h 3"/>
                  <a:gd name="T54" fmla="*/ 0 w 7"/>
                  <a:gd name="T55" fmla="*/ 2 h 3"/>
                  <a:gd name="T56" fmla="*/ 0 w 7"/>
                  <a:gd name="T57" fmla="*/ 2 h 3"/>
                  <a:gd name="T58" fmla="*/ 0 w 7"/>
                  <a:gd name="T59" fmla="*/ 2 h 3"/>
                  <a:gd name="T60" fmla="*/ 0 w 7"/>
                  <a:gd name="T61" fmla="*/ 2 h 3"/>
                  <a:gd name="T62" fmla="*/ 1 w 7"/>
                  <a:gd name="T63" fmla="*/ 2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2"/>
                    </a:lnTo>
                    <a:lnTo>
                      <a:pt x="7" y="2"/>
                    </a:lnTo>
                    <a:lnTo>
                      <a:pt x="7" y="1"/>
                    </a:lnTo>
                    <a:lnTo>
                      <a:pt x="7" y="0"/>
                    </a:lnTo>
                    <a:lnTo>
                      <a:pt x="6" y="0"/>
                    </a:lnTo>
                    <a:lnTo>
                      <a:pt x="5"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81" name="Freeform 395"/>
              <p:cNvSpPr>
                <a:spLocks/>
              </p:cNvSpPr>
              <p:nvPr/>
            </p:nvSpPr>
            <p:spPr bwMode="auto">
              <a:xfrm>
                <a:off x="4361" y="1287"/>
                <a:ext cx="12" cy="2"/>
              </a:xfrm>
              <a:custGeom>
                <a:avLst/>
                <a:gdLst>
                  <a:gd name="T0" fmla="*/ 11 w 12"/>
                  <a:gd name="T1" fmla="*/ 2 h 2"/>
                  <a:gd name="T2" fmla="*/ 11 w 12"/>
                  <a:gd name="T3" fmla="*/ 2 h 2"/>
                  <a:gd name="T4" fmla="*/ 11 w 12"/>
                  <a:gd name="T5" fmla="*/ 2 h 2"/>
                  <a:gd name="T6" fmla="*/ 11 w 12"/>
                  <a:gd name="T7" fmla="*/ 2 h 2"/>
                  <a:gd name="T8" fmla="*/ 12 w 12"/>
                  <a:gd name="T9" fmla="*/ 2 h 2"/>
                  <a:gd name="T10" fmla="*/ 12 w 12"/>
                  <a:gd name="T11" fmla="*/ 2 h 2"/>
                  <a:gd name="T12" fmla="*/ 12 w 12"/>
                  <a:gd name="T13" fmla="*/ 2 h 2"/>
                  <a:gd name="T14" fmla="*/ 12 w 12"/>
                  <a:gd name="T15" fmla="*/ 1 h 2"/>
                  <a:gd name="T16" fmla="*/ 12 w 12"/>
                  <a:gd name="T17" fmla="*/ 1 h 2"/>
                  <a:gd name="T18" fmla="*/ 12 w 12"/>
                  <a:gd name="T19" fmla="*/ 1 h 2"/>
                  <a:gd name="T20" fmla="*/ 12 w 12"/>
                  <a:gd name="T21" fmla="*/ 0 h 2"/>
                  <a:gd name="T22" fmla="*/ 12 w 12"/>
                  <a:gd name="T23" fmla="*/ 0 h 2"/>
                  <a:gd name="T24" fmla="*/ 12 w 12"/>
                  <a:gd name="T25" fmla="*/ 0 h 2"/>
                  <a:gd name="T26" fmla="*/ 11 w 12"/>
                  <a:gd name="T27" fmla="*/ 0 h 2"/>
                  <a:gd name="T28" fmla="*/ 11 w 12"/>
                  <a:gd name="T29" fmla="*/ 0 h 2"/>
                  <a:gd name="T30" fmla="*/ 11 w 12"/>
                  <a:gd name="T31" fmla="*/ 0 h 2"/>
                  <a:gd name="T32" fmla="*/ 11 w 12"/>
                  <a:gd name="T33" fmla="*/ 0 h 2"/>
                  <a:gd name="T34" fmla="*/ 1 w 12"/>
                  <a:gd name="T35" fmla="*/ 0 h 2"/>
                  <a:gd name="T36" fmla="*/ 1 w 12"/>
                  <a:gd name="T37" fmla="*/ 0 h 2"/>
                  <a:gd name="T38" fmla="*/ 1 w 12"/>
                  <a:gd name="T39" fmla="*/ 0 h 2"/>
                  <a:gd name="T40" fmla="*/ 0 w 12"/>
                  <a:gd name="T41" fmla="*/ 0 h 2"/>
                  <a:gd name="T42" fmla="*/ 0 w 12"/>
                  <a:gd name="T43" fmla="*/ 0 h 2"/>
                  <a:gd name="T44" fmla="*/ 0 w 12"/>
                  <a:gd name="T45" fmla="*/ 0 h 2"/>
                  <a:gd name="T46" fmla="*/ 0 w 12"/>
                  <a:gd name="T47" fmla="*/ 1 h 2"/>
                  <a:gd name="T48" fmla="*/ 0 w 12"/>
                  <a:gd name="T49" fmla="*/ 1 h 2"/>
                  <a:gd name="T50" fmla="*/ 0 w 12"/>
                  <a:gd name="T51" fmla="*/ 1 h 2"/>
                  <a:gd name="T52" fmla="*/ 0 w 12"/>
                  <a:gd name="T53" fmla="*/ 1 h 2"/>
                  <a:gd name="T54" fmla="*/ 0 w 12"/>
                  <a:gd name="T55" fmla="*/ 2 h 2"/>
                  <a:gd name="T56" fmla="*/ 0 w 12"/>
                  <a:gd name="T57" fmla="*/ 2 h 2"/>
                  <a:gd name="T58" fmla="*/ 0 w 12"/>
                  <a:gd name="T59" fmla="*/ 2 h 2"/>
                  <a:gd name="T60" fmla="*/ 1 w 12"/>
                  <a:gd name="T61" fmla="*/ 2 h 2"/>
                  <a:gd name="T62" fmla="*/ 1 w 12"/>
                  <a:gd name="T63" fmla="*/ 2 h 2"/>
                  <a:gd name="T64" fmla="*/ 1 w 12"/>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2"/>
                  <a:gd name="T101" fmla="*/ 12 w 12"/>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2">
                    <a:moveTo>
                      <a:pt x="1" y="2"/>
                    </a:moveTo>
                    <a:lnTo>
                      <a:pt x="11" y="2"/>
                    </a:lnTo>
                    <a:lnTo>
                      <a:pt x="12" y="2"/>
                    </a:lnTo>
                    <a:lnTo>
                      <a:pt x="12" y="1"/>
                    </a:lnTo>
                    <a:lnTo>
                      <a:pt x="12" y="0"/>
                    </a:lnTo>
                    <a:lnTo>
                      <a:pt x="11" y="0"/>
                    </a:lnTo>
                    <a:lnTo>
                      <a:pt x="1" y="0"/>
                    </a:lnTo>
                    <a:lnTo>
                      <a:pt x="0" y="0"/>
                    </a:lnTo>
                    <a:lnTo>
                      <a:pt x="0" y="1"/>
                    </a:lnTo>
                    <a:lnTo>
                      <a:pt x="0" y="2"/>
                    </a:lnTo>
                    <a:lnTo>
                      <a:pt x="1" y="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82" name="Freeform 396"/>
              <p:cNvSpPr>
                <a:spLocks/>
              </p:cNvSpPr>
              <p:nvPr/>
            </p:nvSpPr>
            <p:spPr bwMode="auto">
              <a:xfrm>
                <a:off x="4376" y="1287"/>
                <a:ext cx="12" cy="2"/>
              </a:xfrm>
              <a:custGeom>
                <a:avLst/>
                <a:gdLst>
                  <a:gd name="T0" fmla="*/ 11 w 12"/>
                  <a:gd name="T1" fmla="*/ 2 h 2"/>
                  <a:gd name="T2" fmla="*/ 11 w 12"/>
                  <a:gd name="T3" fmla="*/ 2 h 2"/>
                  <a:gd name="T4" fmla="*/ 11 w 12"/>
                  <a:gd name="T5" fmla="*/ 2 h 2"/>
                  <a:gd name="T6" fmla="*/ 12 w 12"/>
                  <a:gd name="T7" fmla="*/ 2 h 2"/>
                  <a:gd name="T8" fmla="*/ 12 w 12"/>
                  <a:gd name="T9" fmla="*/ 2 h 2"/>
                  <a:gd name="T10" fmla="*/ 12 w 12"/>
                  <a:gd name="T11" fmla="*/ 2 h 2"/>
                  <a:gd name="T12" fmla="*/ 12 w 12"/>
                  <a:gd name="T13" fmla="*/ 2 h 2"/>
                  <a:gd name="T14" fmla="*/ 12 w 12"/>
                  <a:gd name="T15" fmla="*/ 1 h 2"/>
                  <a:gd name="T16" fmla="*/ 12 w 12"/>
                  <a:gd name="T17" fmla="*/ 1 h 2"/>
                  <a:gd name="T18" fmla="*/ 12 w 12"/>
                  <a:gd name="T19" fmla="*/ 1 h 2"/>
                  <a:gd name="T20" fmla="*/ 12 w 12"/>
                  <a:gd name="T21" fmla="*/ 0 h 2"/>
                  <a:gd name="T22" fmla="*/ 12 w 12"/>
                  <a:gd name="T23" fmla="*/ 0 h 2"/>
                  <a:gd name="T24" fmla="*/ 12 w 12"/>
                  <a:gd name="T25" fmla="*/ 0 h 2"/>
                  <a:gd name="T26" fmla="*/ 12 w 12"/>
                  <a:gd name="T27" fmla="*/ 0 h 2"/>
                  <a:gd name="T28" fmla="*/ 11 w 12"/>
                  <a:gd name="T29" fmla="*/ 0 h 2"/>
                  <a:gd name="T30" fmla="*/ 11 w 12"/>
                  <a:gd name="T31" fmla="*/ 0 h 2"/>
                  <a:gd name="T32" fmla="*/ 11 w 12"/>
                  <a:gd name="T33" fmla="*/ 0 h 2"/>
                  <a:gd name="T34" fmla="*/ 2 w 12"/>
                  <a:gd name="T35" fmla="*/ 0 h 2"/>
                  <a:gd name="T36" fmla="*/ 1 w 12"/>
                  <a:gd name="T37" fmla="*/ 0 h 2"/>
                  <a:gd name="T38" fmla="*/ 1 w 12"/>
                  <a:gd name="T39" fmla="*/ 0 h 2"/>
                  <a:gd name="T40" fmla="*/ 1 w 12"/>
                  <a:gd name="T41" fmla="*/ 0 h 2"/>
                  <a:gd name="T42" fmla="*/ 1 w 12"/>
                  <a:gd name="T43" fmla="*/ 0 h 2"/>
                  <a:gd name="T44" fmla="*/ 0 w 12"/>
                  <a:gd name="T45" fmla="*/ 0 h 2"/>
                  <a:gd name="T46" fmla="*/ 0 w 12"/>
                  <a:gd name="T47" fmla="*/ 1 h 2"/>
                  <a:gd name="T48" fmla="*/ 0 w 12"/>
                  <a:gd name="T49" fmla="*/ 1 h 2"/>
                  <a:gd name="T50" fmla="*/ 0 w 12"/>
                  <a:gd name="T51" fmla="*/ 1 h 2"/>
                  <a:gd name="T52" fmla="*/ 0 w 12"/>
                  <a:gd name="T53" fmla="*/ 1 h 2"/>
                  <a:gd name="T54" fmla="*/ 0 w 12"/>
                  <a:gd name="T55" fmla="*/ 2 h 2"/>
                  <a:gd name="T56" fmla="*/ 1 w 12"/>
                  <a:gd name="T57" fmla="*/ 2 h 2"/>
                  <a:gd name="T58" fmla="*/ 1 w 12"/>
                  <a:gd name="T59" fmla="*/ 2 h 2"/>
                  <a:gd name="T60" fmla="*/ 1 w 12"/>
                  <a:gd name="T61" fmla="*/ 2 h 2"/>
                  <a:gd name="T62" fmla="*/ 1 w 12"/>
                  <a:gd name="T63" fmla="*/ 2 h 2"/>
                  <a:gd name="T64" fmla="*/ 2 w 12"/>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2"/>
                  <a:gd name="T101" fmla="*/ 12 w 12"/>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2">
                    <a:moveTo>
                      <a:pt x="2" y="2"/>
                    </a:moveTo>
                    <a:lnTo>
                      <a:pt x="11" y="2"/>
                    </a:lnTo>
                    <a:lnTo>
                      <a:pt x="12" y="2"/>
                    </a:lnTo>
                    <a:lnTo>
                      <a:pt x="12" y="1"/>
                    </a:lnTo>
                    <a:lnTo>
                      <a:pt x="12" y="0"/>
                    </a:lnTo>
                    <a:lnTo>
                      <a:pt x="11" y="0"/>
                    </a:lnTo>
                    <a:lnTo>
                      <a:pt x="2" y="0"/>
                    </a:lnTo>
                    <a:lnTo>
                      <a:pt x="1" y="0"/>
                    </a:lnTo>
                    <a:lnTo>
                      <a:pt x="0" y="0"/>
                    </a:lnTo>
                    <a:lnTo>
                      <a:pt x="0" y="1"/>
                    </a:lnTo>
                    <a:lnTo>
                      <a:pt x="0" y="2"/>
                    </a:lnTo>
                    <a:lnTo>
                      <a:pt x="1" y="2"/>
                    </a:lnTo>
                    <a:lnTo>
                      <a:pt x="2" y="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83" name="Freeform 397"/>
              <p:cNvSpPr>
                <a:spLocks/>
              </p:cNvSpPr>
              <p:nvPr/>
            </p:nvSpPr>
            <p:spPr bwMode="auto">
              <a:xfrm>
                <a:off x="4392" y="1287"/>
                <a:ext cx="12" cy="2"/>
              </a:xfrm>
              <a:custGeom>
                <a:avLst/>
                <a:gdLst>
                  <a:gd name="T0" fmla="*/ 10 w 12"/>
                  <a:gd name="T1" fmla="*/ 2 h 2"/>
                  <a:gd name="T2" fmla="*/ 11 w 12"/>
                  <a:gd name="T3" fmla="*/ 2 h 2"/>
                  <a:gd name="T4" fmla="*/ 11 w 12"/>
                  <a:gd name="T5" fmla="*/ 2 h 2"/>
                  <a:gd name="T6" fmla="*/ 11 w 12"/>
                  <a:gd name="T7" fmla="*/ 2 h 2"/>
                  <a:gd name="T8" fmla="*/ 11 w 12"/>
                  <a:gd name="T9" fmla="*/ 2 h 2"/>
                  <a:gd name="T10" fmla="*/ 11 w 12"/>
                  <a:gd name="T11" fmla="*/ 2 h 2"/>
                  <a:gd name="T12" fmla="*/ 12 w 12"/>
                  <a:gd name="T13" fmla="*/ 2 h 2"/>
                  <a:gd name="T14" fmla="*/ 12 w 12"/>
                  <a:gd name="T15" fmla="*/ 1 h 2"/>
                  <a:gd name="T16" fmla="*/ 12 w 12"/>
                  <a:gd name="T17" fmla="*/ 1 h 2"/>
                  <a:gd name="T18" fmla="*/ 12 w 12"/>
                  <a:gd name="T19" fmla="*/ 1 h 2"/>
                  <a:gd name="T20" fmla="*/ 12 w 12"/>
                  <a:gd name="T21" fmla="*/ 0 h 2"/>
                  <a:gd name="T22" fmla="*/ 11 w 12"/>
                  <a:gd name="T23" fmla="*/ 0 h 2"/>
                  <a:gd name="T24" fmla="*/ 11 w 12"/>
                  <a:gd name="T25" fmla="*/ 0 h 2"/>
                  <a:gd name="T26" fmla="*/ 11 w 12"/>
                  <a:gd name="T27" fmla="*/ 0 h 2"/>
                  <a:gd name="T28" fmla="*/ 11 w 12"/>
                  <a:gd name="T29" fmla="*/ 0 h 2"/>
                  <a:gd name="T30" fmla="*/ 11 w 12"/>
                  <a:gd name="T31" fmla="*/ 0 h 2"/>
                  <a:gd name="T32" fmla="*/ 10 w 12"/>
                  <a:gd name="T33" fmla="*/ 0 h 2"/>
                  <a:gd name="T34" fmla="*/ 1 w 12"/>
                  <a:gd name="T35" fmla="*/ 0 h 2"/>
                  <a:gd name="T36" fmla="*/ 1 w 12"/>
                  <a:gd name="T37" fmla="*/ 0 h 2"/>
                  <a:gd name="T38" fmla="*/ 0 w 12"/>
                  <a:gd name="T39" fmla="*/ 0 h 2"/>
                  <a:gd name="T40" fmla="*/ 0 w 12"/>
                  <a:gd name="T41" fmla="*/ 0 h 2"/>
                  <a:gd name="T42" fmla="*/ 0 w 12"/>
                  <a:gd name="T43" fmla="*/ 0 h 2"/>
                  <a:gd name="T44" fmla="*/ 0 w 12"/>
                  <a:gd name="T45" fmla="*/ 0 h 2"/>
                  <a:gd name="T46" fmla="*/ 0 w 12"/>
                  <a:gd name="T47" fmla="*/ 1 h 2"/>
                  <a:gd name="T48" fmla="*/ 0 w 12"/>
                  <a:gd name="T49" fmla="*/ 1 h 2"/>
                  <a:gd name="T50" fmla="*/ 0 w 12"/>
                  <a:gd name="T51" fmla="*/ 1 h 2"/>
                  <a:gd name="T52" fmla="*/ 0 w 12"/>
                  <a:gd name="T53" fmla="*/ 1 h 2"/>
                  <a:gd name="T54" fmla="*/ 0 w 12"/>
                  <a:gd name="T55" fmla="*/ 2 h 2"/>
                  <a:gd name="T56" fmla="*/ 0 w 12"/>
                  <a:gd name="T57" fmla="*/ 2 h 2"/>
                  <a:gd name="T58" fmla="*/ 0 w 12"/>
                  <a:gd name="T59" fmla="*/ 2 h 2"/>
                  <a:gd name="T60" fmla="*/ 0 w 12"/>
                  <a:gd name="T61" fmla="*/ 2 h 2"/>
                  <a:gd name="T62" fmla="*/ 1 w 12"/>
                  <a:gd name="T63" fmla="*/ 2 h 2"/>
                  <a:gd name="T64" fmla="*/ 1 w 12"/>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2"/>
                  <a:gd name="T101" fmla="*/ 12 w 12"/>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2">
                    <a:moveTo>
                      <a:pt x="1" y="2"/>
                    </a:moveTo>
                    <a:lnTo>
                      <a:pt x="10" y="2"/>
                    </a:lnTo>
                    <a:lnTo>
                      <a:pt x="11" y="2"/>
                    </a:lnTo>
                    <a:lnTo>
                      <a:pt x="12" y="2"/>
                    </a:lnTo>
                    <a:lnTo>
                      <a:pt x="12" y="1"/>
                    </a:lnTo>
                    <a:lnTo>
                      <a:pt x="12" y="0"/>
                    </a:lnTo>
                    <a:lnTo>
                      <a:pt x="11" y="0"/>
                    </a:lnTo>
                    <a:lnTo>
                      <a:pt x="10" y="0"/>
                    </a:lnTo>
                    <a:lnTo>
                      <a:pt x="1" y="0"/>
                    </a:lnTo>
                    <a:lnTo>
                      <a:pt x="0" y="0"/>
                    </a:lnTo>
                    <a:lnTo>
                      <a:pt x="0" y="1"/>
                    </a:lnTo>
                    <a:lnTo>
                      <a:pt x="0" y="2"/>
                    </a:lnTo>
                    <a:lnTo>
                      <a:pt x="1" y="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84" name="Freeform 398"/>
              <p:cNvSpPr>
                <a:spLocks/>
              </p:cNvSpPr>
              <p:nvPr/>
            </p:nvSpPr>
            <p:spPr bwMode="auto">
              <a:xfrm>
                <a:off x="4407" y="1287"/>
                <a:ext cx="12" cy="2"/>
              </a:xfrm>
              <a:custGeom>
                <a:avLst/>
                <a:gdLst>
                  <a:gd name="T0" fmla="*/ 11 w 12"/>
                  <a:gd name="T1" fmla="*/ 2 h 2"/>
                  <a:gd name="T2" fmla="*/ 11 w 12"/>
                  <a:gd name="T3" fmla="*/ 2 h 2"/>
                  <a:gd name="T4" fmla="*/ 11 w 12"/>
                  <a:gd name="T5" fmla="*/ 2 h 2"/>
                  <a:gd name="T6" fmla="*/ 11 w 12"/>
                  <a:gd name="T7" fmla="*/ 2 h 2"/>
                  <a:gd name="T8" fmla="*/ 12 w 12"/>
                  <a:gd name="T9" fmla="*/ 2 h 2"/>
                  <a:gd name="T10" fmla="*/ 12 w 12"/>
                  <a:gd name="T11" fmla="*/ 2 h 2"/>
                  <a:gd name="T12" fmla="*/ 12 w 12"/>
                  <a:gd name="T13" fmla="*/ 2 h 2"/>
                  <a:gd name="T14" fmla="*/ 12 w 12"/>
                  <a:gd name="T15" fmla="*/ 1 h 2"/>
                  <a:gd name="T16" fmla="*/ 12 w 12"/>
                  <a:gd name="T17" fmla="*/ 1 h 2"/>
                  <a:gd name="T18" fmla="*/ 12 w 12"/>
                  <a:gd name="T19" fmla="*/ 1 h 2"/>
                  <a:gd name="T20" fmla="*/ 12 w 12"/>
                  <a:gd name="T21" fmla="*/ 0 h 2"/>
                  <a:gd name="T22" fmla="*/ 12 w 12"/>
                  <a:gd name="T23" fmla="*/ 0 h 2"/>
                  <a:gd name="T24" fmla="*/ 12 w 12"/>
                  <a:gd name="T25" fmla="*/ 0 h 2"/>
                  <a:gd name="T26" fmla="*/ 11 w 12"/>
                  <a:gd name="T27" fmla="*/ 0 h 2"/>
                  <a:gd name="T28" fmla="*/ 11 w 12"/>
                  <a:gd name="T29" fmla="*/ 0 h 2"/>
                  <a:gd name="T30" fmla="*/ 11 w 12"/>
                  <a:gd name="T31" fmla="*/ 0 h 2"/>
                  <a:gd name="T32" fmla="*/ 11 w 12"/>
                  <a:gd name="T33" fmla="*/ 0 h 2"/>
                  <a:gd name="T34" fmla="*/ 1 w 12"/>
                  <a:gd name="T35" fmla="*/ 0 h 2"/>
                  <a:gd name="T36" fmla="*/ 1 w 12"/>
                  <a:gd name="T37" fmla="*/ 0 h 2"/>
                  <a:gd name="T38" fmla="*/ 1 w 12"/>
                  <a:gd name="T39" fmla="*/ 0 h 2"/>
                  <a:gd name="T40" fmla="*/ 0 w 12"/>
                  <a:gd name="T41" fmla="*/ 0 h 2"/>
                  <a:gd name="T42" fmla="*/ 0 w 12"/>
                  <a:gd name="T43" fmla="*/ 0 h 2"/>
                  <a:gd name="T44" fmla="*/ 0 w 12"/>
                  <a:gd name="T45" fmla="*/ 0 h 2"/>
                  <a:gd name="T46" fmla="*/ 0 w 12"/>
                  <a:gd name="T47" fmla="*/ 1 h 2"/>
                  <a:gd name="T48" fmla="*/ 0 w 12"/>
                  <a:gd name="T49" fmla="*/ 1 h 2"/>
                  <a:gd name="T50" fmla="*/ 0 w 12"/>
                  <a:gd name="T51" fmla="*/ 1 h 2"/>
                  <a:gd name="T52" fmla="*/ 0 w 12"/>
                  <a:gd name="T53" fmla="*/ 1 h 2"/>
                  <a:gd name="T54" fmla="*/ 0 w 12"/>
                  <a:gd name="T55" fmla="*/ 2 h 2"/>
                  <a:gd name="T56" fmla="*/ 0 w 12"/>
                  <a:gd name="T57" fmla="*/ 2 h 2"/>
                  <a:gd name="T58" fmla="*/ 0 w 12"/>
                  <a:gd name="T59" fmla="*/ 2 h 2"/>
                  <a:gd name="T60" fmla="*/ 1 w 12"/>
                  <a:gd name="T61" fmla="*/ 2 h 2"/>
                  <a:gd name="T62" fmla="*/ 1 w 12"/>
                  <a:gd name="T63" fmla="*/ 2 h 2"/>
                  <a:gd name="T64" fmla="*/ 1 w 12"/>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2"/>
                  <a:gd name="T101" fmla="*/ 12 w 12"/>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2">
                    <a:moveTo>
                      <a:pt x="1" y="2"/>
                    </a:moveTo>
                    <a:lnTo>
                      <a:pt x="11" y="2"/>
                    </a:lnTo>
                    <a:lnTo>
                      <a:pt x="12" y="2"/>
                    </a:lnTo>
                    <a:lnTo>
                      <a:pt x="12" y="1"/>
                    </a:lnTo>
                    <a:lnTo>
                      <a:pt x="12" y="0"/>
                    </a:lnTo>
                    <a:lnTo>
                      <a:pt x="11" y="0"/>
                    </a:lnTo>
                    <a:lnTo>
                      <a:pt x="1" y="0"/>
                    </a:lnTo>
                    <a:lnTo>
                      <a:pt x="0" y="0"/>
                    </a:lnTo>
                    <a:lnTo>
                      <a:pt x="0" y="1"/>
                    </a:lnTo>
                    <a:lnTo>
                      <a:pt x="0" y="2"/>
                    </a:lnTo>
                    <a:lnTo>
                      <a:pt x="1" y="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85" name="Freeform 399"/>
              <p:cNvSpPr>
                <a:spLocks/>
              </p:cNvSpPr>
              <p:nvPr/>
            </p:nvSpPr>
            <p:spPr bwMode="auto">
              <a:xfrm>
                <a:off x="4422" y="1287"/>
                <a:ext cx="12" cy="2"/>
              </a:xfrm>
              <a:custGeom>
                <a:avLst/>
                <a:gdLst>
                  <a:gd name="T0" fmla="*/ 11 w 12"/>
                  <a:gd name="T1" fmla="*/ 2 h 2"/>
                  <a:gd name="T2" fmla="*/ 11 w 12"/>
                  <a:gd name="T3" fmla="*/ 2 h 2"/>
                  <a:gd name="T4" fmla="*/ 11 w 12"/>
                  <a:gd name="T5" fmla="*/ 2 h 2"/>
                  <a:gd name="T6" fmla="*/ 12 w 12"/>
                  <a:gd name="T7" fmla="*/ 2 h 2"/>
                  <a:gd name="T8" fmla="*/ 12 w 12"/>
                  <a:gd name="T9" fmla="*/ 2 h 2"/>
                  <a:gd name="T10" fmla="*/ 12 w 12"/>
                  <a:gd name="T11" fmla="*/ 2 h 2"/>
                  <a:gd name="T12" fmla="*/ 12 w 12"/>
                  <a:gd name="T13" fmla="*/ 2 h 2"/>
                  <a:gd name="T14" fmla="*/ 12 w 12"/>
                  <a:gd name="T15" fmla="*/ 1 h 2"/>
                  <a:gd name="T16" fmla="*/ 12 w 12"/>
                  <a:gd name="T17" fmla="*/ 1 h 2"/>
                  <a:gd name="T18" fmla="*/ 12 w 12"/>
                  <a:gd name="T19" fmla="*/ 1 h 2"/>
                  <a:gd name="T20" fmla="*/ 12 w 12"/>
                  <a:gd name="T21" fmla="*/ 0 h 2"/>
                  <a:gd name="T22" fmla="*/ 12 w 12"/>
                  <a:gd name="T23" fmla="*/ 0 h 2"/>
                  <a:gd name="T24" fmla="*/ 12 w 12"/>
                  <a:gd name="T25" fmla="*/ 0 h 2"/>
                  <a:gd name="T26" fmla="*/ 12 w 12"/>
                  <a:gd name="T27" fmla="*/ 0 h 2"/>
                  <a:gd name="T28" fmla="*/ 11 w 12"/>
                  <a:gd name="T29" fmla="*/ 0 h 2"/>
                  <a:gd name="T30" fmla="*/ 11 w 12"/>
                  <a:gd name="T31" fmla="*/ 0 h 2"/>
                  <a:gd name="T32" fmla="*/ 11 w 12"/>
                  <a:gd name="T33" fmla="*/ 0 h 2"/>
                  <a:gd name="T34" fmla="*/ 2 w 12"/>
                  <a:gd name="T35" fmla="*/ 0 h 2"/>
                  <a:gd name="T36" fmla="*/ 1 w 12"/>
                  <a:gd name="T37" fmla="*/ 0 h 2"/>
                  <a:gd name="T38" fmla="*/ 1 w 12"/>
                  <a:gd name="T39" fmla="*/ 0 h 2"/>
                  <a:gd name="T40" fmla="*/ 1 w 12"/>
                  <a:gd name="T41" fmla="*/ 0 h 2"/>
                  <a:gd name="T42" fmla="*/ 1 w 12"/>
                  <a:gd name="T43" fmla="*/ 0 h 2"/>
                  <a:gd name="T44" fmla="*/ 0 w 12"/>
                  <a:gd name="T45" fmla="*/ 0 h 2"/>
                  <a:gd name="T46" fmla="*/ 0 w 12"/>
                  <a:gd name="T47" fmla="*/ 1 h 2"/>
                  <a:gd name="T48" fmla="*/ 0 w 12"/>
                  <a:gd name="T49" fmla="*/ 1 h 2"/>
                  <a:gd name="T50" fmla="*/ 0 w 12"/>
                  <a:gd name="T51" fmla="*/ 1 h 2"/>
                  <a:gd name="T52" fmla="*/ 0 w 12"/>
                  <a:gd name="T53" fmla="*/ 1 h 2"/>
                  <a:gd name="T54" fmla="*/ 0 w 12"/>
                  <a:gd name="T55" fmla="*/ 2 h 2"/>
                  <a:gd name="T56" fmla="*/ 1 w 12"/>
                  <a:gd name="T57" fmla="*/ 2 h 2"/>
                  <a:gd name="T58" fmla="*/ 1 w 12"/>
                  <a:gd name="T59" fmla="*/ 2 h 2"/>
                  <a:gd name="T60" fmla="*/ 1 w 12"/>
                  <a:gd name="T61" fmla="*/ 2 h 2"/>
                  <a:gd name="T62" fmla="*/ 1 w 12"/>
                  <a:gd name="T63" fmla="*/ 2 h 2"/>
                  <a:gd name="T64" fmla="*/ 2 w 12"/>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2"/>
                  <a:gd name="T101" fmla="*/ 12 w 12"/>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2">
                    <a:moveTo>
                      <a:pt x="2" y="2"/>
                    </a:moveTo>
                    <a:lnTo>
                      <a:pt x="11" y="2"/>
                    </a:lnTo>
                    <a:lnTo>
                      <a:pt x="12" y="2"/>
                    </a:lnTo>
                    <a:lnTo>
                      <a:pt x="12" y="1"/>
                    </a:lnTo>
                    <a:lnTo>
                      <a:pt x="12" y="0"/>
                    </a:lnTo>
                    <a:lnTo>
                      <a:pt x="11" y="0"/>
                    </a:lnTo>
                    <a:lnTo>
                      <a:pt x="2" y="0"/>
                    </a:lnTo>
                    <a:lnTo>
                      <a:pt x="1" y="0"/>
                    </a:lnTo>
                    <a:lnTo>
                      <a:pt x="0" y="0"/>
                    </a:lnTo>
                    <a:lnTo>
                      <a:pt x="0" y="1"/>
                    </a:lnTo>
                    <a:lnTo>
                      <a:pt x="0" y="2"/>
                    </a:lnTo>
                    <a:lnTo>
                      <a:pt x="1" y="2"/>
                    </a:lnTo>
                    <a:lnTo>
                      <a:pt x="2" y="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86" name="Freeform 400"/>
              <p:cNvSpPr>
                <a:spLocks/>
              </p:cNvSpPr>
              <p:nvPr/>
            </p:nvSpPr>
            <p:spPr bwMode="auto">
              <a:xfrm>
                <a:off x="4438" y="1287"/>
                <a:ext cx="12" cy="2"/>
              </a:xfrm>
              <a:custGeom>
                <a:avLst/>
                <a:gdLst>
                  <a:gd name="T0" fmla="*/ 10 w 12"/>
                  <a:gd name="T1" fmla="*/ 2 h 2"/>
                  <a:gd name="T2" fmla="*/ 11 w 12"/>
                  <a:gd name="T3" fmla="*/ 2 h 2"/>
                  <a:gd name="T4" fmla="*/ 11 w 12"/>
                  <a:gd name="T5" fmla="*/ 2 h 2"/>
                  <a:gd name="T6" fmla="*/ 11 w 12"/>
                  <a:gd name="T7" fmla="*/ 2 h 2"/>
                  <a:gd name="T8" fmla="*/ 11 w 12"/>
                  <a:gd name="T9" fmla="*/ 2 h 2"/>
                  <a:gd name="T10" fmla="*/ 12 w 12"/>
                  <a:gd name="T11" fmla="*/ 2 h 2"/>
                  <a:gd name="T12" fmla="*/ 12 w 12"/>
                  <a:gd name="T13" fmla="*/ 2 h 2"/>
                  <a:gd name="T14" fmla="*/ 12 w 12"/>
                  <a:gd name="T15" fmla="*/ 1 h 2"/>
                  <a:gd name="T16" fmla="*/ 12 w 12"/>
                  <a:gd name="T17" fmla="*/ 1 h 2"/>
                  <a:gd name="T18" fmla="*/ 12 w 12"/>
                  <a:gd name="T19" fmla="*/ 1 h 2"/>
                  <a:gd name="T20" fmla="*/ 12 w 12"/>
                  <a:gd name="T21" fmla="*/ 0 h 2"/>
                  <a:gd name="T22" fmla="*/ 12 w 12"/>
                  <a:gd name="T23" fmla="*/ 0 h 2"/>
                  <a:gd name="T24" fmla="*/ 11 w 12"/>
                  <a:gd name="T25" fmla="*/ 0 h 2"/>
                  <a:gd name="T26" fmla="*/ 11 w 12"/>
                  <a:gd name="T27" fmla="*/ 0 h 2"/>
                  <a:gd name="T28" fmla="*/ 11 w 12"/>
                  <a:gd name="T29" fmla="*/ 0 h 2"/>
                  <a:gd name="T30" fmla="*/ 11 w 12"/>
                  <a:gd name="T31" fmla="*/ 0 h 2"/>
                  <a:gd name="T32" fmla="*/ 10 w 12"/>
                  <a:gd name="T33" fmla="*/ 0 h 2"/>
                  <a:gd name="T34" fmla="*/ 1 w 12"/>
                  <a:gd name="T35" fmla="*/ 0 h 2"/>
                  <a:gd name="T36" fmla="*/ 1 w 12"/>
                  <a:gd name="T37" fmla="*/ 0 h 2"/>
                  <a:gd name="T38" fmla="*/ 0 w 12"/>
                  <a:gd name="T39" fmla="*/ 0 h 2"/>
                  <a:gd name="T40" fmla="*/ 0 w 12"/>
                  <a:gd name="T41" fmla="*/ 0 h 2"/>
                  <a:gd name="T42" fmla="*/ 0 w 12"/>
                  <a:gd name="T43" fmla="*/ 0 h 2"/>
                  <a:gd name="T44" fmla="*/ 0 w 12"/>
                  <a:gd name="T45" fmla="*/ 0 h 2"/>
                  <a:gd name="T46" fmla="*/ 0 w 12"/>
                  <a:gd name="T47" fmla="*/ 1 h 2"/>
                  <a:gd name="T48" fmla="*/ 0 w 12"/>
                  <a:gd name="T49" fmla="*/ 1 h 2"/>
                  <a:gd name="T50" fmla="*/ 0 w 12"/>
                  <a:gd name="T51" fmla="*/ 1 h 2"/>
                  <a:gd name="T52" fmla="*/ 0 w 12"/>
                  <a:gd name="T53" fmla="*/ 1 h 2"/>
                  <a:gd name="T54" fmla="*/ 0 w 12"/>
                  <a:gd name="T55" fmla="*/ 2 h 2"/>
                  <a:gd name="T56" fmla="*/ 0 w 12"/>
                  <a:gd name="T57" fmla="*/ 2 h 2"/>
                  <a:gd name="T58" fmla="*/ 0 w 12"/>
                  <a:gd name="T59" fmla="*/ 2 h 2"/>
                  <a:gd name="T60" fmla="*/ 0 w 12"/>
                  <a:gd name="T61" fmla="*/ 2 h 2"/>
                  <a:gd name="T62" fmla="*/ 1 w 12"/>
                  <a:gd name="T63" fmla="*/ 2 h 2"/>
                  <a:gd name="T64" fmla="*/ 1 w 12"/>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2"/>
                  <a:gd name="T101" fmla="*/ 12 w 12"/>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2">
                    <a:moveTo>
                      <a:pt x="1" y="2"/>
                    </a:moveTo>
                    <a:lnTo>
                      <a:pt x="10" y="2"/>
                    </a:lnTo>
                    <a:lnTo>
                      <a:pt x="11" y="2"/>
                    </a:lnTo>
                    <a:lnTo>
                      <a:pt x="12" y="2"/>
                    </a:lnTo>
                    <a:lnTo>
                      <a:pt x="12" y="1"/>
                    </a:lnTo>
                    <a:lnTo>
                      <a:pt x="12" y="0"/>
                    </a:lnTo>
                    <a:lnTo>
                      <a:pt x="11" y="0"/>
                    </a:lnTo>
                    <a:lnTo>
                      <a:pt x="10" y="0"/>
                    </a:lnTo>
                    <a:lnTo>
                      <a:pt x="1" y="0"/>
                    </a:lnTo>
                    <a:lnTo>
                      <a:pt x="0" y="0"/>
                    </a:lnTo>
                    <a:lnTo>
                      <a:pt x="0" y="1"/>
                    </a:lnTo>
                    <a:lnTo>
                      <a:pt x="0" y="2"/>
                    </a:lnTo>
                    <a:lnTo>
                      <a:pt x="1" y="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87" name="Freeform 401"/>
              <p:cNvSpPr>
                <a:spLocks/>
              </p:cNvSpPr>
              <p:nvPr/>
            </p:nvSpPr>
            <p:spPr bwMode="auto">
              <a:xfrm>
                <a:off x="4453" y="1287"/>
                <a:ext cx="12" cy="2"/>
              </a:xfrm>
              <a:custGeom>
                <a:avLst/>
                <a:gdLst>
                  <a:gd name="T0" fmla="*/ 11 w 12"/>
                  <a:gd name="T1" fmla="*/ 2 h 2"/>
                  <a:gd name="T2" fmla="*/ 11 w 12"/>
                  <a:gd name="T3" fmla="*/ 2 h 2"/>
                  <a:gd name="T4" fmla="*/ 11 w 12"/>
                  <a:gd name="T5" fmla="*/ 2 h 2"/>
                  <a:gd name="T6" fmla="*/ 11 w 12"/>
                  <a:gd name="T7" fmla="*/ 2 h 2"/>
                  <a:gd name="T8" fmla="*/ 12 w 12"/>
                  <a:gd name="T9" fmla="*/ 2 h 2"/>
                  <a:gd name="T10" fmla="*/ 12 w 12"/>
                  <a:gd name="T11" fmla="*/ 2 h 2"/>
                  <a:gd name="T12" fmla="*/ 12 w 12"/>
                  <a:gd name="T13" fmla="*/ 2 h 2"/>
                  <a:gd name="T14" fmla="*/ 12 w 12"/>
                  <a:gd name="T15" fmla="*/ 1 h 2"/>
                  <a:gd name="T16" fmla="*/ 12 w 12"/>
                  <a:gd name="T17" fmla="*/ 1 h 2"/>
                  <a:gd name="T18" fmla="*/ 12 w 12"/>
                  <a:gd name="T19" fmla="*/ 1 h 2"/>
                  <a:gd name="T20" fmla="*/ 12 w 12"/>
                  <a:gd name="T21" fmla="*/ 0 h 2"/>
                  <a:gd name="T22" fmla="*/ 12 w 12"/>
                  <a:gd name="T23" fmla="*/ 0 h 2"/>
                  <a:gd name="T24" fmla="*/ 12 w 12"/>
                  <a:gd name="T25" fmla="*/ 0 h 2"/>
                  <a:gd name="T26" fmla="*/ 11 w 12"/>
                  <a:gd name="T27" fmla="*/ 0 h 2"/>
                  <a:gd name="T28" fmla="*/ 11 w 12"/>
                  <a:gd name="T29" fmla="*/ 0 h 2"/>
                  <a:gd name="T30" fmla="*/ 11 w 12"/>
                  <a:gd name="T31" fmla="*/ 0 h 2"/>
                  <a:gd name="T32" fmla="*/ 11 w 12"/>
                  <a:gd name="T33" fmla="*/ 0 h 2"/>
                  <a:gd name="T34" fmla="*/ 1 w 12"/>
                  <a:gd name="T35" fmla="*/ 0 h 2"/>
                  <a:gd name="T36" fmla="*/ 1 w 12"/>
                  <a:gd name="T37" fmla="*/ 0 h 2"/>
                  <a:gd name="T38" fmla="*/ 1 w 12"/>
                  <a:gd name="T39" fmla="*/ 0 h 2"/>
                  <a:gd name="T40" fmla="*/ 1 w 12"/>
                  <a:gd name="T41" fmla="*/ 0 h 2"/>
                  <a:gd name="T42" fmla="*/ 0 w 12"/>
                  <a:gd name="T43" fmla="*/ 0 h 2"/>
                  <a:gd name="T44" fmla="*/ 0 w 12"/>
                  <a:gd name="T45" fmla="*/ 0 h 2"/>
                  <a:gd name="T46" fmla="*/ 0 w 12"/>
                  <a:gd name="T47" fmla="*/ 1 h 2"/>
                  <a:gd name="T48" fmla="*/ 0 w 12"/>
                  <a:gd name="T49" fmla="*/ 1 h 2"/>
                  <a:gd name="T50" fmla="*/ 0 w 12"/>
                  <a:gd name="T51" fmla="*/ 1 h 2"/>
                  <a:gd name="T52" fmla="*/ 0 w 12"/>
                  <a:gd name="T53" fmla="*/ 1 h 2"/>
                  <a:gd name="T54" fmla="*/ 0 w 12"/>
                  <a:gd name="T55" fmla="*/ 2 h 2"/>
                  <a:gd name="T56" fmla="*/ 0 w 12"/>
                  <a:gd name="T57" fmla="*/ 2 h 2"/>
                  <a:gd name="T58" fmla="*/ 1 w 12"/>
                  <a:gd name="T59" fmla="*/ 2 h 2"/>
                  <a:gd name="T60" fmla="*/ 1 w 12"/>
                  <a:gd name="T61" fmla="*/ 2 h 2"/>
                  <a:gd name="T62" fmla="*/ 1 w 12"/>
                  <a:gd name="T63" fmla="*/ 2 h 2"/>
                  <a:gd name="T64" fmla="*/ 1 w 12"/>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2"/>
                  <a:gd name="T101" fmla="*/ 12 w 12"/>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2">
                    <a:moveTo>
                      <a:pt x="1" y="2"/>
                    </a:moveTo>
                    <a:lnTo>
                      <a:pt x="11" y="2"/>
                    </a:lnTo>
                    <a:lnTo>
                      <a:pt x="12" y="2"/>
                    </a:lnTo>
                    <a:lnTo>
                      <a:pt x="12" y="1"/>
                    </a:lnTo>
                    <a:lnTo>
                      <a:pt x="12" y="0"/>
                    </a:lnTo>
                    <a:lnTo>
                      <a:pt x="11" y="0"/>
                    </a:lnTo>
                    <a:lnTo>
                      <a:pt x="1" y="0"/>
                    </a:lnTo>
                    <a:lnTo>
                      <a:pt x="0" y="0"/>
                    </a:lnTo>
                    <a:lnTo>
                      <a:pt x="0" y="1"/>
                    </a:lnTo>
                    <a:lnTo>
                      <a:pt x="0" y="2"/>
                    </a:lnTo>
                    <a:lnTo>
                      <a:pt x="1" y="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88" name="Freeform 402"/>
              <p:cNvSpPr>
                <a:spLocks/>
              </p:cNvSpPr>
              <p:nvPr/>
            </p:nvSpPr>
            <p:spPr bwMode="auto">
              <a:xfrm>
                <a:off x="4468" y="1287"/>
                <a:ext cx="12" cy="2"/>
              </a:xfrm>
              <a:custGeom>
                <a:avLst/>
                <a:gdLst>
                  <a:gd name="T0" fmla="*/ 11 w 12"/>
                  <a:gd name="T1" fmla="*/ 2 h 2"/>
                  <a:gd name="T2" fmla="*/ 11 w 12"/>
                  <a:gd name="T3" fmla="*/ 2 h 2"/>
                  <a:gd name="T4" fmla="*/ 12 w 12"/>
                  <a:gd name="T5" fmla="*/ 2 h 2"/>
                  <a:gd name="T6" fmla="*/ 12 w 12"/>
                  <a:gd name="T7" fmla="*/ 2 h 2"/>
                  <a:gd name="T8" fmla="*/ 12 w 12"/>
                  <a:gd name="T9" fmla="*/ 2 h 2"/>
                  <a:gd name="T10" fmla="*/ 12 w 12"/>
                  <a:gd name="T11" fmla="*/ 2 h 2"/>
                  <a:gd name="T12" fmla="*/ 12 w 12"/>
                  <a:gd name="T13" fmla="*/ 2 h 2"/>
                  <a:gd name="T14" fmla="*/ 12 w 12"/>
                  <a:gd name="T15" fmla="*/ 1 h 2"/>
                  <a:gd name="T16" fmla="*/ 12 w 12"/>
                  <a:gd name="T17" fmla="*/ 1 h 2"/>
                  <a:gd name="T18" fmla="*/ 12 w 12"/>
                  <a:gd name="T19" fmla="*/ 1 h 2"/>
                  <a:gd name="T20" fmla="*/ 12 w 12"/>
                  <a:gd name="T21" fmla="*/ 0 h 2"/>
                  <a:gd name="T22" fmla="*/ 12 w 12"/>
                  <a:gd name="T23" fmla="*/ 0 h 2"/>
                  <a:gd name="T24" fmla="*/ 12 w 12"/>
                  <a:gd name="T25" fmla="*/ 0 h 2"/>
                  <a:gd name="T26" fmla="*/ 12 w 12"/>
                  <a:gd name="T27" fmla="*/ 0 h 2"/>
                  <a:gd name="T28" fmla="*/ 12 w 12"/>
                  <a:gd name="T29" fmla="*/ 0 h 2"/>
                  <a:gd name="T30" fmla="*/ 11 w 12"/>
                  <a:gd name="T31" fmla="*/ 0 h 2"/>
                  <a:gd name="T32" fmla="*/ 11 w 12"/>
                  <a:gd name="T33" fmla="*/ 0 h 2"/>
                  <a:gd name="T34" fmla="*/ 2 w 12"/>
                  <a:gd name="T35" fmla="*/ 0 h 2"/>
                  <a:gd name="T36" fmla="*/ 1 w 12"/>
                  <a:gd name="T37" fmla="*/ 0 h 2"/>
                  <a:gd name="T38" fmla="*/ 1 w 12"/>
                  <a:gd name="T39" fmla="*/ 0 h 2"/>
                  <a:gd name="T40" fmla="*/ 1 w 12"/>
                  <a:gd name="T41" fmla="*/ 0 h 2"/>
                  <a:gd name="T42" fmla="*/ 1 w 12"/>
                  <a:gd name="T43" fmla="*/ 0 h 2"/>
                  <a:gd name="T44" fmla="*/ 1 w 12"/>
                  <a:gd name="T45" fmla="*/ 0 h 2"/>
                  <a:gd name="T46" fmla="*/ 0 w 12"/>
                  <a:gd name="T47" fmla="*/ 1 h 2"/>
                  <a:gd name="T48" fmla="*/ 0 w 12"/>
                  <a:gd name="T49" fmla="*/ 1 h 2"/>
                  <a:gd name="T50" fmla="*/ 0 w 12"/>
                  <a:gd name="T51" fmla="*/ 1 h 2"/>
                  <a:gd name="T52" fmla="*/ 0 w 12"/>
                  <a:gd name="T53" fmla="*/ 1 h 2"/>
                  <a:gd name="T54" fmla="*/ 1 w 12"/>
                  <a:gd name="T55" fmla="*/ 2 h 2"/>
                  <a:gd name="T56" fmla="*/ 1 w 12"/>
                  <a:gd name="T57" fmla="*/ 2 h 2"/>
                  <a:gd name="T58" fmla="*/ 1 w 12"/>
                  <a:gd name="T59" fmla="*/ 2 h 2"/>
                  <a:gd name="T60" fmla="*/ 1 w 12"/>
                  <a:gd name="T61" fmla="*/ 2 h 2"/>
                  <a:gd name="T62" fmla="*/ 1 w 12"/>
                  <a:gd name="T63" fmla="*/ 2 h 2"/>
                  <a:gd name="T64" fmla="*/ 2 w 12"/>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2"/>
                  <a:gd name="T101" fmla="*/ 12 w 12"/>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2">
                    <a:moveTo>
                      <a:pt x="2" y="2"/>
                    </a:moveTo>
                    <a:lnTo>
                      <a:pt x="11" y="2"/>
                    </a:lnTo>
                    <a:lnTo>
                      <a:pt x="12" y="2"/>
                    </a:lnTo>
                    <a:lnTo>
                      <a:pt x="12" y="1"/>
                    </a:lnTo>
                    <a:lnTo>
                      <a:pt x="12" y="0"/>
                    </a:lnTo>
                    <a:lnTo>
                      <a:pt x="11" y="0"/>
                    </a:lnTo>
                    <a:lnTo>
                      <a:pt x="2" y="0"/>
                    </a:lnTo>
                    <a:lnTo>
                      <a:pt x="1" y="0"/>
                    </a:lnTo>
                    <a:lnTo>
                      <a:pt x="0" y="0"/>
                    </a:lnTo>
                    <a:lnTo>
                      <a:pt x="0" y="1"/>
                    </a:lnTo>
                    <a:lnTo>
                      <a:pt x="0" y="2"/>
                    </a:lnTo>
                    <a:lnTo>
                      <a:pt x="1" y="2"/>
                    </a:lnTo>
                    <a:lnTo>
                      <a:pt x="2" y="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89" name="Freeform 403"/>
              <p:cNvSpPr>
                <a:spLocks/>
              </p:cNvSpPr>
              <p:nvPr/>
            </p:nvSpPr>
            <p:spPr bwMode="auto">
              <a:xfrm>
                <a:off x="4484" y="1287"/>
                <a:ext cx="12" cy="2"/>
              </a:xfrm>
              <a:custGeom>
                <a:avLst/>
                <a:gdLst>
                  <a:gd name="T0" fmla="*/ 10 w 12"/>
                  <a:gd name="T1" fmla="*/ 2 h 2"/>
                  <a:gd name="T2" fmla="*/ 11 w 12"/>
                  <a:gd name="T3" fmla="*/ 2 h 2"/>
                  <a:gd name="T4" fmla="*/ 11 w 12"/>
                  <a:gd name="T5" fmla="*/ 2 h 2"/>
                  <a:gd name="T6" fmla="*/ 11 w 12"/>
                  <a:gd name="T7" fmla="*/ 2 h 2"/>
                  <a:gd name="T8" fmla="*/ 11 w 12"/>
                  <a:gd name="T9" fmla="*/ 2 h 2"/>
                  <a:gd name="T10" fmla="*/ 12 w 12"/>
                  <a:gd name="T11" fmla="*/ 2 h 2"/>
                  <a:gd name="T12" fmla="*/ 12 w 12"/>
                  <a:gd name="T13" fmla="*/ 2 h 2"/>
                  <a:gd name="T14" fmla="*/ 12 w 12"/>
                  <a:gd name="T15" fmla="*/ 1 h 2"/>
                  <a:gd name="T16" fmla="*/ 12 w 12"/>
                  <a:gd name="T17" fmla="*/ 1 h 2"/>
                  <a:gd name="T18" fmla="*/ 12 w 12"/>
                  <a:gd name="T19" fmla="*/ 1 h 2"/>
                  <a:gd name="T20" fmla="*/ 12 w 12"/>
                  <a:gd name="T21" fmla="*/ 0 h 2"/>
                  <a:gd name="T22" fmla="*/ 12 w 12"/>
                  <a:gd name="T23" fmla="*/ 0 h 2"/>
                  <a:gd name="T24" fmla="*/ 11 w 12"/>
                  <a:gd name="T25" fmla="*/ 0 h 2"/>
                  <a:gd name="T26" fmla="*/ 11 w 12"/>
                  <a:gd name="T27" fmla="*/ 0 h 2"/>
                  <a:gd name="T28" fmla="*/ 11 w 12"/>
                  <a:gd name="T29" fmla="*/ 0 h 2"/>
                  <a:gd name="T30" fmla="*/ 11 w 12"/>
                  <a:gd name="T31" fmla="*/ 0 h 2"/>
                  <a:gd name="T32" fmla="*/ 10 w 12"/>
                  <a:gd name="T33" fmla="*/ 0 h 2"/>
                  <a:gd name="T34" fmla="*/ 1 w 12"/>
                  <a:gd name="T35" fmla="*/ 0 h 2"/>
                  <a:gd name="T36" fmla="*/ 1 w 12"/>
                  <a:gd name="T37" fmla="*/ 0 h 2"/>
                  <a:gd name="T38" fmla="*/ 0 w 12"/>
                  <a:gd name="T39" fmla="*/ 0 h 2"/>
                  <a:gd name="T40" fmla="*/ 0 w 12"/>
                  <a:gd name="T41" fmla="*/ 0 h 2"/>
                  <a:gd name="T42" fmla="*/ 0 w 12"/>
                  <a:gd name="T43" fmla="*/ 0 h 2"/>
                  <a:gd name="T44" fmla="*/ 0 w 12"/>
                  <a:gd name="T45" fmla="*/ 0 h 2"/>
                  <a:gd name="T46" fmla="*/ 0 w 12"/>
                  <a:gd name="T47" fmla="*/ 1 h 2"/>
                  <a:gd name="T48" fmla="*/ 0 w 12"/>
                  <a:gd name="T49" fmla="*/ 1 h 2"/>
                  <a:gd name="T50" fmla="*/ 0 w 12"/>
                  <a:gd name="T51" fmla="*/ 1 h 2"/>
                  <a:gd name="T52" fmla="*/ 0 w 12"/>
                  <a:gd name="T53" fmla="*/ 1 h 2"/>
                  <a:gd name="T54" fmla="*/ 0 w 12"/>
                  <a:gd name="T55" fmla="*/ 2 h 2"/>
                  <a:gd name="T56" fmla="*/ 0 w 12"/>
                  <a:gd name="T57" fmla="*/ 2 h 2"/>
                  <a:gd name="T58" fmla="*/ 0 w 12"/>
                  <a:gd name="T59" fmla="*/ 2 h 2"/>
                  <a:gd name="T60" fmla="*/ 0 w 12"/>
                  <a:gd name="T61" fmla="*/ 2 h 2"/>
                  <a:gd name="T62" fmla="*/ 1 w 12"/>
                  <a:gd name="T63" fmla="*/ 2 h 2"/>
                  <a:gd name="T64" fmla="*/ 1 w 12"/>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2"/>
                  <a:gd name="T101" fmla="*/ 12 w 12"/>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2">
                    <a:moveTo>
                      <a:pt x="1" y="2"/>
                    </a:moveTo>
                    <a:lnTo>
                      <a:pt x="10" y="2"/>
                    </a:lnTo>
                    <a:lnTo>
                      <a:pt x="11" y="2"/>
                    </a:lnTo>
                    <a:lnTo>
                      <a:pt x="12" y="2"/>
                    </a:lnTo>
                    <a:lnTo>
                      <a:pt x="12" y="1"/>
                    </a:lnTo>
                    <a:lnTo>
                      <a:pt x="12" y="0"/>
                    </a:lnTo>
                    <a:lnTo>
                      <a:pt x="11" y="0"/>
                    </a:lnTo>
                    <a:lnTo>
                      <a:pt x="10" y="0"/>
                    </a:lnTo>
                    <a:lnTo>
                      <a:pt x="1" y="0"/>
                    </a:lnTo>
                    <a:lnTo>
                      <a:pt x="0" y="0"/>
                    </a:lnTo>
                    <a:lnTo>
                      <a:pt x="0" y="1"/>
                    </a:lnTo>
                    <a:lnTo>
                      <a:pt x="0" y="2"/>
                    </a:lnTo>
                    <a:lnTo>
                      <a:pt x="1" y="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90" name="Freeform 404"/>
              <p:cNvSpPr>
                <a:spLocks/>
              </p:cNvSpPr>
              <p:nvPr/>
            </p:nvSpPr>
            <p:spPr bwMode="auto">
              <a:xfrm>
                <a:off x="4504" y="1287"/>
                <a:ext cx="7" cy="3"/>
              </a:xfrm>
              <a:custGeom>
                <a:avLst/>
                <a:gdLst>
                  <a:gd name="T0" fmla="*/ 6 w 7"/>
                  <a:gd name="T1" fmla="*/ 3 h 3"/>
                  <a:gd name="T2" fmla="*/ 6 w 7"/>
                  <a:gd name="T3" fmla="*/ 2 h 3"/>
                  <a:gd name="T4" fmla="*/ 6 w 7"/>
                  <a:gd name="T5" fmla="*/ 2 h 3"/>
                  <a:gd name="T6" fmla="*/ 6 w 7"/>
                  <a:gd name="T7" fmla="*/ 2 h 3"/>
                  <a:gd name="T8" fmla="*/ 7 w 7"/>
                  <a:gd name="T9" fmla="*/ 2 h 3"/>
                  <a:gd name="T10" fmla="*/ 7 w 7"/>
                  <a:gd name="T11" fmla="*/ 2 h 3"/>
                  <a:gd name="T12" fmla="*/ 7 w 7"/>
                  <a:gd name="T13" fmla="*/ 2 h 3"/>
                  <a:gd name="T14" fmla="*/ 7 w 7"/>
                  <a:gd name="T15" fmla="*/ 1 h 3"/>
                  <a:gd name="T16" fmla="*/ 7 w 7"/>
                  <a:gd name="T17" fmla="*/ 1 h 3"/>
                  <a:gd name="T18" fmla="*/ 7 w 7"/>
                  <a:gd name="T19" fmla="*/ 1 h 3"/>
                  <a:gd name="T20" fmla="*/ 7 w 7"/>
                  <a:gd name="T21" fmla="*/ 0 h 3"/>
                  <a:gd name="T22" fmla="*/ 7 w 7"/>
                  <a:gd name="T23" fmla="*/ 0 h 3"/>
                  <a:gd name="T24" fmla="*/ 7 w 7"/>
                  <a:gd name="T25" fmla="*/ 0 h 3"/>
                  <a:gd name="T26" fmla="*/ 6 w 7"/>
                  <a:gd name="T27" fmla="*/ 0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1 w 7"/>
                  <a:gd name="T41" fmla="*/ 0 h 3"/>
                  <a:gd name="T42" fmla="*/ 0 w 7"/>
                  <a:gd name="T43" fmla="*/ 0 h 3"/>
                  <a:gd name="T44" fmla="*/ 0 w 7"/>
                  <a:gd name="T45" fmla="*/ 0 h 3"/>
                  <a:gd name="T46" fmla="*/ 0 w 7"/>
                  <a:gd name="T47" fmla="*/ 1 h 3"/>
                  <a:gd name="T48" fmla="*/ 0 w 7"/>
                  <a:gd name="T49" fmla="*/ 1 h 3"/>
                  <a:gd name="T50" fmla="*/ 0 w 7"/>
                  <a:gd name="T51" fmla="*/ 1 h 3"/>
                  <a:gd name="T52" fmla="*/ 0 w 7"/>
                  <a:gd name="T53" fmla="*/ 1 h 3"/>
                  <a:gd name="T54" fmla="*/ 0 w 7"/>
                  <a:gd name="T55" fmla="*/ 2 h 3"/>
                  <a:gd name="T56" fmla="*/ 0 w 7"/>
                  <a:gd name="T57" fmla="*/ 2 h 3"/>
                  <a:gd name="T58" fmla="*/ 1 w 7"/>
                  <a:gd name="T59" fmla="*/ 2 h 3"/>
                  <a:gd name="T60" fmla="*/ 1 w 7"/>
                  <a:gd name="T61" fmla="*/ 2 h 3"/>
                  <a:gd name="T62" fmla="*/ 1 w 7"/>
                  <a:gd name="T63" fmla="*/ 2 h 3"/>
                  <a:gd name="T64" fmla="*/ 1 w 7"/>
                  <a:gd name="T65" fmla="*/ 2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6" y="3"/>
                    </a:lnTo>
                    <a:lnTo>
                      <a:pt x="6" y="2"/>
                    </a:lnTo>
                    <a:lnTo>
                      <a:pt x="7" y="2"/>
                    </a:lnTo>
                    <a:lnTo>
                      <a:pt x="7" y="1"/>
                    </a:lnTo>
                    <a:lnTo>
                      <a:pt x="7" y="0"/>
                    </a:lnTo>
                    <a:lnTo>
                      <a:pt x="6"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91" name="Freeform 405"/>
              <p:cNvSpPr>
                <a:spLocks/>
              </p:cNvSpPr>
              <p:nvPr/>
            </p:nvSpPr>
            <p:spPr bwMode="auto">
              <a:xfrm>
                <a:off x="4514" y="1287"/>
                <a:ext cx="8" cy="2"/>
              </a:xfrm>
              <a:custGeom>
                <a:avLst/>
                <a:gdLst>
                  <a:gd name="T0" fmla="*/ 6 w 8"/>
                  <a:gd name="T1" fmla="*/ 2 h 2"/>
                  <a:gd name="T2" fmla="*/ 6 w 8"/>
                  <a:gd name="T3" fmla="*/ 2 h 2"/>
                  <a:gd name="T4" fmla="*/ 7 w 8"/>
                  <a:gd name="T5" fmla="*/ 2 h 2"/>
                  <a:gd name="T6" fmla="*/ 7 w 8"/>
                  <a:gd name="T7" fmla="*/ 2 h 2"/>
                  <a:gd name="T8" fmla="*/ 7 w 8"/>
                  <a:gd name="T9" fmla="*/ 2 h 2"/>
                  <a:gd name="T10" fmla="*/ 7 w 8"/>
                  <a:gd name="T11" fmla="*/ 2 h 2"/>
                  <a:gd name="T12" fmla="*/ 7 w 8"/>
                  <a:gd name="T13" fmla="*/ 2 h 2"/>
                  <a:gd name="T14" fmla="*/ 8 w 8"/>
                  <a:gd name="T15" fmla="*/ 1 h 2"/>
                  <a:gd name="T16" fmla="*/ 8 w 8"/>
                  <a:gd name="T17" fmla="*/ 1 h 2"/>
                  <a:gd name="T18" fmla="*/ 8 w 8"/>
                  <a:gd name="T19" fmla="*/ 1 h 2"/>
                  <a:gd name="T20" fmla="*/ 7 w 8"/>
                  <a:gd name="T21" fmla="*/ 0 h 2"/>
                  <a:gd name="T22" fmla="*/ 7 w 8"/>
                  <a:gd name="T23" fmla="*/ 0 h 2"/>
                  <a:gd name="T24" fmla="*/ 7 w 8"/>
                  <a:gd name="T25" fmla="*/ 0 h 2"/>
                  <a:gd name="T26" fmla="*/ 7 w 8"/>
                  <a:gd name="T27" fmla="*/ 0 h 2"/>
                  <a:gd name="T28" fmla="*/ 7 w 8"/>
                  <a:gd name="T29" fmla="*/ 0 h 2"/>
                  <a:gd name="T30" fmla="*/ 6 w 8"/>
                  <a:gd name="T31" fmla="*/ 0 h 2"/>
                  <a:gd name="T32" fmla="*/ 6 w 8"/>
                  <a:gd name="T33" fmla="*/ 0 h 2"/>
                  <a:gd name="T34" fmla="*/ 2 w 8"/>
                  <a:gd name="T35" fmla="*/ 0 h 2"/>
                  <a:gd name="T36" fmla="*/ 1 w 8"/>
                  <a:gd name="T37" fmla="*/ 0 h 2"/>
                  <a:gd name="T38" fmla="*/ 1 w 8"/>
                  <a:gd name="T39" fmla="*/ 0 h 2"/>
                  <a:gd name="T40" fmla="*/ 1 w 8"/>
                  <a:gd name="T41" fmla="*/ 0 h 2"/>
                  <a:gd name="T42" fmla="*/ 1 w 8"/>
                  <a:gd name="T43" fmla="*/ 0 h 2"/>
                  <a:gd name="T44" fmla="*/ 1 w 8"/>
                  <a:gd name="T45" fmla="*/ 0 h 2"/>
                  <a:gd name="T46" fmla="*/ 0 w 8"/>
                  <a:gd name="T47" fmla="*/ 1 h 2"/>
                  <a:gd name="T48" fmla="*/ 0 w 8"/>
                  <a:gd name="T49" fmla="*/ 1 h 2"/>
                  <a:gd name="T50" fmla="*/ 0 w 8"/>
                  <a:gd name="T51" fmla="*/ 1 h 2"/>
                  <a:gd name="T52" fmla="*/ 0 w 8"/>
                  <a:gd name="T53" fmla="*/ 1 h 2"/>
                  <a:gd name="T54" fmla="*/ 1 w 8"/>
                  <a:gd name="T55" fmla="*/ 2 h 2"/>
                  <a:gd name="T56" fmla="*/ 1 w 8"/>
                  <a:gd name="T57" fmla="*/ 2 h 2"/>
                  <a:gd name="T58" fmla="*/ 1 w 8"/>
                  <a:gd name="T59" fmla="*/ 2 h 2"/>
                  <a:gd name="T60" fmla="*/ 1 w 8"/>
                  <a:gd name="T61" fmla="*/ 2 h 2"/>
                  <a:gd name="T62" fmla="*/ 1 w 8"/>
                  <a:gd name="T63" fmla="*/ 2 h 2"/>
                  <a:gd name="T64" fmla="*/ 2 w 8"/>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2"/>
                  <a:gd name="T101" fmla="*/ 8 w 8"/>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2">
                    <a:moveTo>
                      <a:pt x="2" y="2"/>
                    </a:moveTo>
                    <a:lnTo>
                      <a:pt x="6" y="2"/>
                    </a:lnTo>
                    <a:lnTo>
                      <a:pt x="7" y="2"/>
                    </a:lnTo>
                    <a:lnTo>
                      <a:pt x="7" y="1"/>
                    </a:lnTo>
                    <a:lnTo>
                      <a:pt x="8" y="1"/>
                    </a:lnTo>
                    <a:lnTo>
                      <a:pt x="7" y="1"/>
                    </a:lnTo>
                    <a:lnTo>
                      <a:pt x="7" y="0"/>
                    </a:lnTo>
                    <a:lnTo>
                      <a:pt x="6" y="0"/>
                    </a:lnTo>
                    <a:lnTo>
                      <a:pt x="2" y="0"/>
                    </a:lnTo>
                    <a:lnTo>
                      <a:pt x="1" y="0"/>
                    </a:lnTo>
                    <a:lnTo>
                      <a:pt x="0" y="1"/>
                    </a:lnTo>
                    <a:lnTo>
                      <a:pt x="1" y="2"/>
                    </a:lnTo>
                    <a:lnTo>
                      <a:pt x="2" y="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92" name="Freeform 406"/>
              <p:cNvSpPr>
                <a:spLocks/>
              </p:cNvSpPr>
              <p:nvPr/>
            </p:nvSpPr>
            <p:spPr bwMode="auto">
              <a:xfrm>
                <a:off x="4360" y="1292"/>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2 w 12"/>
                  <a:gd name="T25" fmla="*/ 1 h 3"/>
                  <a:gd name="T26" fmla="*/ 12 w 12"/>
                  <a:gd name="T27" fmla="*/ 1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1 h 3"/>
                  <a:gd name="T40" fmla="*/ 1 w 12"/>
                  <a:gd name="T41" fmla="*/ 1 h 3"/>
                  <a:gd name="T42" fmla="*/ 1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1"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93" name="Freeform 407"/>
              <p:cNvSpPr>
                <a:spLocks/>
              </p:cNvSpPr>
              <p:nvPr/>
            </p:nvSpPr>
            <p:spPr bwMode="auto">
              <a:xfrm>
                <a:off x="4376" y="1292"/>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1 w 12"/>
                  <a:gd name="T25" fmla="*/ 1 h 3"/>
                  <a:gd name="T26" fmla="*/ 11 w 12"/>
                  <a:gd name="T27" fmla="*/ 1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1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94" name="Freeform 408"/>
              <p:cNvSpPr>
                <a:spLocks/>
              </p:cNvSpPr>
              <p:nvPr/>
            </p:nvSpPr>
            <p:spPr bwMode="auto">
              <a:xfrm>
                <a:off x="4393" y="1292"/>
                <a:ext cx="40" cy="3"/>
              </a:xfrm>
              <a:custGeom>
                <a:avLst/>
                <a:gdLst>
                  <a:gd name="T0" fmla="*/ 1 w 40"/>
                  <a:gd name="T1" fmla="*/ 0 h 3"/>
                  <a:gd name="T2" fmla="*/ 1 w 40"/>
                  <a:gd name="T3" fmla="*/ 0 h 3"/>
                  <a:gd name="T4" fmla="*/ 1 w 40"/>
                  <a:gd name="T5" fmla="*/ 0 h 3"/>
                  <a:gd name="T6" fmla="*/ 0 w 40"/>
                  <a:gd name="T7" fmla="*/ 1 h 3"/>
                  <a:gd name="T8" fmla="*/ 0 w 40"/>
                  <a:gd name="T9" fmla="*/ 1 h 3"/>
                  <a:gd name="T10" fmla="*/ 0 w 40"/>
                  <a:gd name="T11" fmla="*/ 1 h 3"/>
                  <a:gd name="T12" fmla="*/ 0 w 40"/>
                  <a:gd name="T13" fmla="*/ 1 h 3"/>
                  <a:gd name="T14" fmla="*/ 0 w 40"/>
                  <a:gd name="T15" fmla="*/ 2 h 3"/>
                  <a:gd name="T16" fmla="*/ 0 w 40"/>
                  <a:gd name="T17" fmla="*/ 2 h 3"/>
                  <a:gd name="T18" fmla="*/ 0 w 40"/>
                  <a:gd name="T19" fmla="*/ 2 h 3"/>
                  <a:gd name="T20" fmla="*/ 0 w 40"/>
                  <a:gd name="T21" fmla="*/ 2 h 3"/>
                  <a:gd name="T22" fmla="*/ 0 w 40"/>
                  <a:gd name="T23" fmla="*/ 3 h 3"/>
                  <a:gd name="T24" fmla="*/ 0 w 40"/>
                  <a:gd name="T25" fmla="*/ 3 h 3"/>
                  <a:gd name="T26" fmla="*/ 0 w 40"/>
                  <a:gd name="T27" fmla="*/ 3 h 3"/>
                  <a:gd name="T28" fmla="*/ 1 w 40"/>
                  <a:gd name="T29" fmla="*/ 3 h 3"/>
                  <a:gd name="T30" fmla="*/ 1 w 40"/>
                  <a:gd name="T31" fmla="*/ 3 h 3"/>
                  <a:gd name="T32" fmla="*/ 1 w 40"/>
                  <a:gd name="T33" fmla="*/ 3 h 3"/>
                  <a:gd name="T34" fmla="*/ 38 w 40"/>
                  <a:gd name="T35" fmla="*/ 3 h 3"/>
                  <a:gd name="T36" fmla="*/ 39 w 40"/>
                  <a:gd name="T37" fmla="*/ 3 h 3"/>
                  <a:gd name="T38" fmla="*/ 39 w 40"/>
                  <a:gd name="T39" fmla="*/ 3 h 3"/>
                  <a:gd name="T40" fmla="*/ 39 w 40"/>
                  <a:gd name="T41" fmla="*/ 3 h 3"/>
                  <a:gd name="T42" fmla="*/ 39 w 40"/>
                  <a:gd name="T43" fmla="*/ 3 h 3"/>
                  <a:gd name="T44" fmla="*/ 39 w 40"/>
                  <a:gd name="T45" fmla="*/ 3 h 3"/>
                  <a:gd name="T46" fmla="*/ 40 w 40"/>
                  <a:gd name="T47" fmla="*/ 2 h 3"/>
                  <a:gd name="T48" fmla="*/ 40 w 40"/>
                  <a:gd name="T49" fmla="*/ 2 h 3"/>
                  <a:gd name="T50" fmla="*/ 40 w 40"/>
                  <a:gd name="T51" fmla="*/ 2 h 3"/>
                  <a:gd name="T52" fmla="*/ 40 w 40"/>
                  <a:gd name="T53" fmla="*/ 1 h 3"/>
                  <a:gd name="T54" fmla="*/ 39 w 40"/>
                  <a:gd name="T55" fmla="*/ 1 h 3"/>
                  <a:gd name="T56" fmla="*/ 39 w 40"/>
                  <a:gd name="T57" fmla="*/ 1 h 3"/>
                  <a:gd name="T58" fmla="*/ 39 w 40"/>
                  <a:gd name="T59" fmla="*/ 1 h 3"/>
                  <a:gd name="T60" fmla="*/ 39 w 40"/>
                  <a:gd name="T61" fmla="*/ 1 h 3"/>
                  <a:gd name="T62" fmla="*/ 39 w 40"/>
                  <a:gd name="T63" fmla="*/ 0 h 3"/>
                  <a:gd name="T64" fmla="*/ 38 w 40"/>
                  <a:gd name="T65" fmla="*/ 0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0"/>
                  <a:gd name="T100" fmla="*/ 0 h 3"/>
                  <a:gd name="T101" fmla="*/ 40 w 40"/>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0" h="3">
                    <a:moveTo>
                      <a:pt x="38" y="0"/>
                    </a:moveTo>
                    <a:lnTo>
                      <a:pt x="1" y="0"/>
                    </a:lnTo>
                    <a:lnTo>
                      <a:pt x="0" y="1"/>
                    </a:lnTo>
                    <a:lnTo>
                      <a:pt x="0" y="2"/>
                    </a:lnTo>
                    <a:lnTo>
                      <a:pt x="0" y="3"/>
                    </a:lnTo>
                    <a:lnTo>
                      <a:pt x="1" y="3"/>
                    </a:lnTo>
                    <a:lnTo>
                      <a:pt x="38" y="3"/>
                    </a:lnTo>
                    <a:lnTo>
                      <a:pt x="39" y="3"/>
                    </a:lnTo>
                    <a:lnTo>
                      <a:pt x="39" y="2"/>
                    </a:lnTo>
                    <a:lnTo>
                      <a:pt x="40" y="2"/>
                    </a:lnTo>
                    <a:lnTo>
                      <a:pt x="40" y="1"/>
                    </a:lnTo>
                    <a:lnTo>
                      <a:pt x="39" y="1"/>
                    </a:lnTo>
                    <a:lnTo>
                      <a:pt x="39" y="0"/>
                    </a:lnTo>
                    <a:lnTo>
                      <a:pt x="38" y="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95" name="Freeform 409"/>
              <p:cNvSpPr>
                <a:spLocks/>
              </p:cNvSpPr>
              <p:nvPr/>
            </p:nvSpPr>
            <p:spPr bwMode="auto">
              <a:xfrm>
                <a:off x="4437" y="1292"/>
                <a:ext cx="13" cy="3"/>
              </a:xfrm>
              <a:custGeom>
                <a:avLst/>
                <a:gdLst>
                  <a:gd name="T0" fmla="*/ 11 w 13"/>
                  <a:gd name="T1" fmla="*/ 3 h 3"/>
                  <a:gd name="T2" fmla="*/ 11 w 13"/>
                  <a:gd name="T3" fmla="*/ 3 h 3"/>
                  <a:gd name="T4" fmla="*/ 12 w 13"/>
                  <a:gd name="T5" fmla="*/ 3 h 3"/>
                  <a:gd name="T6" fmla="*/ 12 w 13"/>
                  <a:gd name="T7" fmla="*/ 3 h 3"/>
                  <a:gd name="T8" fmla="*/ 12 w 13"/>
                  <a:gd name="T9" fmla="*/ 3 h 3"/>
                  <a:gd name="T10" fmla="*/ 12 w 13"/>
                  <a:gd name="T11" fmla="*/ 3 h 3"/>
                  <a:gd name="T12" fmla="*/ 12 w 13"/>
                  <a:gd name="T13" fmla="*/ 2 h 3"/>
                  <a:gd name="T14" fmla="*/ 13 w 13"/>
                  <a:gd name="T15" fmla="*/ 2 h 3"/>
                  <a:gd name="T16" fmla="*/ 13 w 13"/>
                  <a:gd name="T17" fmla="*/ 2 h 3"/>
                  <a:gd name="T18" fmla="*/ 13 w 13"/>
                  <a:gd name="T19" fmla="*/ 2 h 3"/>
                  <a:gd name="T20" fmla="*/ 12 w 13"/>
                  <a:gd name="T21" fmla="*/ 1 h 3"/>
                  <a:gd name="T22" fmla="*/ 12 w 13"/>
                  <a:gd name="T23" fmla="*/ 1 h 3"/>
                  <a:gd name="T24" fmla="*/ 12 w 13"/>
                  <a:gd name="T25" fmla="*/ 1 h 3"/>
                  <a:gd name="T26" fmla="*/ 12 w 13"/>
                  <a:gd name="T27" fmla="*/ 1 h 3"/>
                  <a:gd name="T28" fmla="*/ 12 w 13"/>
                  <a:gd name="T29" fmla="*/ 0 h 3"/>
                  <a:gd name="T30" fmla="*/ 11 w 13"/>
                  <a:gd name="T31" fmla="*/ 0 h 3"/>
                  <a:gd name="T32" fmla="*/ 11 w 13"/>
                  <a:gd name="T33" fmla="*/ 0 h 3"/>
                  <a:gd name="T34" fmla="*/ 2 w 13"/>
                  <a:gd name="T35" fmla="*/ 0 h 3"/>
                  <a:gd name="T36" fmla="*/ 1 w 13"/>
                  <a:gd name="T37" fmla="*/ 0 h 3"/>
                  <a:gd name="T38" fmla="*/ 1 w 13"/>
                  <a:gd name="T39" fmla="*/ 1 h 3"/>
                  <a:gd name="T40" fmla="*/ 1 w 13"/>
                  <a:gd name="T41" fmla="*/ 1 h 3"/>
                  <a:gd name="T42" fmla="*/ 1 w 13"/>
                  <a:gd name="T43" fmla="*/ 1 h 3"/>
                  <a:gd name="T44" fmla="*/ 1 w 13"/>
                  <a:gd name="T45" fmla="*/ 1 h 3"/>
                  <a:gd name="T46" fmla="*/ 0 w 13"/>
                  <a:gd name="T47" fmla="*/ 1 h 3"/>
                  <a:gd name="T48" fmla="*/ 0 w 13"/>
                  <a:gd name="T49" fmla="*/ 2 h 3"/>
                  <a:gd name="T50" fmla="*/ 0 w 13"/>
                  <a:gd name="T51" fmla="*/ 2 h 3"/>
                  <a:gd name="T52" fmla="*/ 0 w 13"/>
                  <a:gd name="T53" fmla="*/ 2 h 3"/>
                  <a:gd name="T54" fmla="*/ 1 w 13"/>
                  <a:gd name="T55" fmla="*/ 3 h 3"/>
                  <a:gd name="T56" fmla="*/ 1 w 13"/>
                  <a:gd name="T57" fmla="*/ 3 h 3"/>
                  <a:gd name="T58" fmla="*/ 1 w 13"/>
                  <a:gd name="T59" fmla="*/ 3 h 3"/>
                  <a:gd name="T60" fmla="*/ 1 w 13"/>
                  <a:gd name="T61" fmla="*/ 3 h 3"/>
                  <a:gd name="T62" fmla="*/ 1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96" name="Freeform 410"/>
              <p:cNvSpPr>
                <a:spLocks/>
              </p:cNvSpPr>
              <p:nvPr/>
            </p:nvSpPr>
            <p:spPr bwMode="auto">
              <a:xfrm>
                <a:off x="4453" y="1292"/>
                <a:ext cx="12" cy="3"/>
              </a:xfrm>
              <a:custGeom>
                <a:avLst/>
                <a:gdLst>
                  <a:gd name="T0" fmla="*/ 11 w 12"/>
                  <a:gd name="T1" fmla="*/ 3 h 3"/>
                  <a:gd name="T2" fmla="*/ 11 w 12"/>
                  <a:gd name="T3" fmla="*/ 3 h 3"/>
                  <a:gd name="T4" fmla="*/ 11 w 12"/>
                  <a:gd name="T5" fmla="*/ 3 h 3"/>
                  <a:gd name="T6" fmla="*/ 11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2 w 12"/>
                  <a:gd name="T25" fmla="*/ 1 h 3"/>
                  <a:gd name="T26" fmla="*/ 11 w 12"/>
                  <a:gd name="T27" fmla="*/ 1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1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2" y="3"/>
                    </a:lnTo>
                    <a:lnTo>
                      <a:pt x="12" y="2"/>
                    </a:lnTo>
                    <a:lnTo>
                      <a:pt x="12" y="1"/>
                    </a:lnTo>
                    <a:lnTo>
                      <a:pt x="11" y="1"/>
                    </a:lnTo>
                    <a:lnTo>
                      <a:pt x="11" y="0"/>
                    </a:lnTo>
                    <a:lnTo>
                      <a:pt x="1" y="0"/>
                    </a:lnTo>
                    <a:lnTo>
                      <a:pt x="1" y="1"/>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97" name="Freeform 411"/>
              <p:cNvSpPr>
                <a:spLocks/>
              </p:cNvSpPr>
              <p:nvPr/>
            </p:nvSpPr>
            <p:spPr bwMode="auto">
              <a:xfrm>
                <a:off x="4468" y="1292"/>
                <a:ext cx="12" cy="3"/>
              </a:xfrm>
              <a:custGeom>
                <a:avLst/>
                <a:gdLst>
                  <a:gd name="T0" fmla="*/ 11 w 12"/>
                  <a:gd name="T1" fmla="*/ 3 h 3"/>
                  <a:gd name="T2" fmla="*/ 11 w 12"/>
                  <a:gd name="T3" fmla="*/ 3 h 3"/>
                  <a:gd name="T4" fmla="*/ 12 w 12"/>
                  <a:gd name="T5" fmla="*/ 3 h 3"/>
                  <a:gd name="T6" fmla="*/ 12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2 w 12"/>
                  <a:gd name="T25" fmla="*/ 1 h 3"/>
                  <a:gd name="T26" fmla="*/ 12 w 12"/>
                  <a:gd name="T27" fmla="*/ 1 h 3"/>
                  <a:gd name="T28" fmla="*/ 12 w 12"/>
                  <a:gd name="T29" fmla="*/ 0 h 3"/>
                  <a:gd name="T30" fmla="*/ 11 w 12"/>
                  <a:gd name="T31" fmla="*/ 0 h 3"/>
                  <a:gd name="T32" fmla="*/ 11 w 12"/>
                  <a:gd name="T33" fmla="*/ 0 h 3"/>
                  <a:gd name="T34" fmla="*/ 2 w 12"/>
                  <a:gd name="T35" fmla="*/ 0 h 3"/>
                  <a:gd name="T36" fmla="*/ 1 w 12"/>
                  <a:gd name="T37" fmla="*/ 0 h 3"/>
                  <a:gd name="T38" fmla="*/ 1 w 12"/>
                  <a:gd name="T39" fmla="*/ 1 h 3"/>
                  <a:gd name="T40" fmla="*/ 1 w 12"/>
                  <a:gd name="T41" fmla="*/ 1 h 3"/>
                  <a:gd name="T42" fmla="*/ 1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98" name="Freeform 412"/>
              <p:cNvSpPr>
                <a:spLocks/>
              </p:cNvSpPr>
              <p:nvPr/>
            </p:nvSpPr>
            <p:spPr bwMode="auto">
              <a:xfrm>
                <a:off x="4484" y="1292"/>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1 w 12"/>
                  <a:gd name="T25" fmla="*/ 1 h 3"/>
                  <a:gd name="T26" fmla="*/ 11 w 12"/>
                  <a:gd name="T27" fmla="*/ 1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1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99" name="Freeform 413"/>
              <p:cNvSpPr>
                <a:spLocks/>
              </p:cNvSpPr>
              <p:nvPr/>
            </p:nvSpPr>
            <p:spPr bwMode="auto">
              <a:xfrm>
                <a:off x="4505" y="1292"/>
                <a:ext cx="17" cy="3"/>
              </a:xfrm>
              <a:custGeom>
                <a:avLst/>
                <a:gdLst>
                  <a:gd name="T0" fmla="*/ 1 w 17"/>
                  <a:gd name="T1" fmla="*/ 0 h 3"/>
                  <a:gd name="T2" fmla="*/ 1 w 17"/>
                  <a:gd name="T3" fmla="*/ 0 h 3"/>
                  <a:gd name="T4" fmla="*/ 1 w 17"/>
                  <a:gd name="T5" fmla="*/ 0 h 3"/>
                  <a:gd name="T6" fmla="*/ 1 w 17"/>
                  <a:gd name="T7" fmla="*/ 1 h 3"/>
                  <a:gd name="T8" fmla="*/ 0 w 17"/>
                  <a:gd name="T9" fmla="*/ 1 h 3"/>
                  <a:gd name="T10" fmla="*/ 0 w 17"/>
                  <a:gd name="T11" fmla="*/ 1 h 3"/>
                  <a:gd name="T12" fmla="*/ 0 w 17"/>
                  <a:gd name="T13" fmla="*/ 1 h 3"/>
                  <a:gd name="T14" fmla="*/ 0 w 17"/>
                  <a:gd name="T15" fmla="*/ 2 h 3"/>
                  <a:gd name="T16" fmla="*/ 0 w 17"/>
                  <a:gd name="T17" fmla="*/ 2 h 3"/>
                  <a:gd name="T18" fmla="*/ 0 w 17"/>
                  <a:gd name="T19" fmla="*/ 2 h 3"/>
                  <a:gd name="T20" fmla="*/ 0 w 17"/>
                  <a:gd name="T21" fmla="*/ 2 h 3"/>
                  <a:gd name="T22" fmla="*/ 0 w 17"/>
                  <a:gd name="T23" fmla="*/ 3 h 3"/>
                  <a:gd name="T24" fmla="*/ 0 w 17"/>
                  <a:gd name="T25" fmla="*/ 3 h 3"/>
                  <a:gd name="T26" fmla="*/ 1 w 17"/>
                  <a:gd name="T27" fmla="*/ 3 h 3"/>
                  <a:gd name="T28" fmla="*/ 1 w 17"/>
                  <a:gd name="T29" fmla="*/ 3 h 3"/>
                  <a:gd name="T30" fmla="*/ 1 w 17"/>
                  <a:gd name="T31" fmla="*/ 3 h 3"/>
                  <a:gd name="T32" fmla="*/ 1 w 17"/>
                  <a:gd name="T33" fmla="*/ 3 h 3"/>
                  <a:gd name="T34" fmla="*/ 15 w 17"/>
                  <a:gd name="T35" fmla="*/ 3 h 3"/>
                  <a:gd name="T36" fmla="*/ 16 w 17"/>
                  <a:gd name="T37" fmla="*/ 3 h 3"/>
                  <a:gd name="T38" fmla="*/ 16 w 17"/>
                  <a:gd name="T39" fmla="*/ 3 h 3"/>
                  <a:gd name="T40" fmla="*/ 16 w 17"/>
                  <a:gd name="T41" fmla="*/ 3 h 3"/>
                  <a:gd name="T42" fmla="*/ 16 w 17"/>
                  <a:gd name="T43" fmla="*/ 3 h 3"/>
                  <a:gd name="T44" fmla="*/ 16 w 17"/>
                  <a:gd name="T45" fmla="*/ 3 h 3"/>
                  <a:gd name="T46" fmla="*/ 17 w 17"/>
                  <a:gd name="T47" fmla="*/ 2 h 3"/>
                  <a:gd name="T48" fmla="*/ 17 w 17"/>
                  <a:gd name="T49" fmla="*/ 2 h 3"/>
                  <a:gd name="T50" fmla="*/ 17 w 17"/>
                  <a:gd name="T51" fmla="*/ 2 h 3"/>
                  <a:gd name="T52" fmla="*/ 17 w 17"/>
                  <a:gd name="T53" fmla="*/ 1 h 3"/>
                  <a:gd name="T54" fmla="*/ 16 w 17"/>
                  <a:gd name="T55" fmla="*/ 1 h 3"/>
                  <a:gd name="T56" fmla="*/ 16 w 17"/>
                  <a:gd name="T57" fmla="*/ 1 h 3"/>
                  <a:gd name="T58" fmla="*/ 16 w 17"/>
                  <a:gd name="T59" fmla="*/ 1 h 3"/>
                  <a:gd name="T60" fmla="*/ 16 w 17"/>
                  <a:gd name="T61" fmla="*/ 1 h 3"/>
                  <a:gd name="T62" fmla="*/ 16 w 17"/>
                  <a:gd name="T63" fmla="*/ 0 h 3"/>
                  <a:gd name="T64" fmla="*/ 15 w 17"/>
                  <a:gd name="T65" fmla="*/ 0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
                  <a:gd name="T100" fmla="*/ 0 h 3"/>
                  <a:gd name="T101" fmla="*/ 17 w 1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 h="3">
                    <a:moveTo>
                      <a:pt x="15" y="0"/>
                    </a:moveTo>
                    <a:lnTo>
                      <a:pt x="1" y="0"/>
                    </a:lnTo>
                    <a:lnTo>
                      <a:pt x="1" y="1"/>
                    </a:lnTo>
                    <a:lnTo>
                      <a:pt x="0" y="1"/>
                    </a:lnTo>
                    <a:lnTo>
                      <a:pt x="0" y="2"/>
                    </a:lnTo>
                    <a:lnTo>
                      <a:pt x="0" y="3"/>
                    </a:lnTo>
                    <a:lnTo>
                      <a:pt x="1" y="3"/>
                    </a:lnTo>
                    <a:lnTo>
                      <a:pt x="15" y="3"/>
                    </a:lnTo>
                    <a:lnTo>
                      <a:pt x="16" y="3"/>
                    </a:lnTo>
                    <a:lnTo>
                      <a:pt x="17" y="2"/>
                    </a:lnTo>
                    <a:lnTo>
                      <a:pt x="17" y="1"/>
                    </a:lnTo>
                    <a:lnTo>
                      <a:pt x="16" y="1"/>
                    </a:lnTo>
                    <a:lnTo>
                      <a:pt x="16" y="0"/>
                    </a:lnTo>
                    <a:lnTo>
                      <a:pt x="15" y="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100" name="Freeform 414"/>
              <p:cNvSpPr>
                <a:spLocks/>
              </p:cNvSpPr>
              <p:nvPr/>
            </p:nvSpPr>
            <p:spPr bwMode="auto">
              <a:xfrm>
                <a:off x="4524" y="1281"/>
                <a:ext cx="7" cy="3"/>
              </a:xfrm>
              <a:custGeom>
                <a:avLst/>
                <a:gdLst>
                  <a:gd name="T0" fmla="*/ 6 w 7"/>
                  <a:gd name="T1" fmla="*/ 3 h 3"/>
                  <a:gd name="T2" fmla="*/ 6 w 7"/>
                  <a:gd name="T3" fmla="*/ 2 h 3"/>
                  <a:gd name="T4" fmla="*/ 6 w 7"/>
                  <a:gd name="T5" fmla="*/ 2 h 3"/>
                  <a:gd name="T6" fmla="*/ 6 w 7"/>
                  <a:gd name="T7" fmla="*/ 2 h 3"/>
                  <a:gd name="T8" fmla="*/ 7 w 7"/>
                  <a:gd name="T9" fmla="*/ 2 h 3"/>
                  <a:gd name="T10" fmla="*/ 7 w 7"/>
                  <a:gd name="T11" fmla="*/ 2 h 3"/>
                  <a:gd name="T12" fmla="*/ 7 w 7"/>
                  <a:gd name="T13" fmla="*/ 2 h 3"/>
                  <a:gd name="T14" fmla="*/ 7 w 7"/>
                  <a:gd name="T15" fmla="*/ 1 h 3"/>
                  <a:gd name="T16" fmla="*/ 7 w 7"/>
                  <a:gd name="T17" fmla="*/ 1 h 3"/>
                  <a:gd name="T18" fmla="*/ 7 w 7"/>
                  <a:gd name="T19" fmla="*/ 1 h 3"/>
                  <a:gd name="T20" fmla="*/ 7 w 7"/>
                  <a:gd name="T21" fmla="*/ 0 h 3"/>
                  <a:gd name="T22" fmla="*/ 7 w 7"/>
                  <a:gd name="T23" fmla="*/ 0 h 3"/>
                  <a:gd name="T24" fmla="*/ 7 w 7"/>
                  <a:gd name="T25" fmla="*/ 0 h 3"/>
                  <a:gd name="T26" fmla="*/ 6 w 7"/>
                  <a:gd name="T27" fmla="*/ 0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0 w 7"/>
                  <a:gd name="T41" fmla="*/ 0 h 3"/>
                  <a:gd name="T42" fmla="*/ 0 w 7"/>
                  <a:gd name="T43" fmla="*/ 0 h 3"/>
                  <a:gd name="T44" fmla="*/ 0 w 7"/>
                  <a:gd name="T45" fmla="*/ 0 h 3"/>
                  <a:gd name="T46" fmla="*/ 0 w 7"/>
                  <a:gd name="T47" fmla="*/ 1 h 3"/>
                  <a:gd name="T48" fmla="*/ 0 w 7"/>
                  <a:gd name="T49" fmla="*/ 1 h 3"/>
                  <a:gd name="T50" fmla="*/ 0 w 7"/>
                  <a:gd name="T51" fmla="*/ 1 h 3"/>
                  <a:gd name="T52" fmla="*/ 0 w 7"/>
                  <a:gd name="T53" fmla="*/ 1 h 3"/>
                  <a:gd name="T54" fmla="*/ 0 w 7"/>
                  <a:gd name="T55" fmla="*/ 2 h 3"/>
                  <a:gd name="T56" fmla="*/ 0 w 7"/>
                  <a:gd name="T57" fmla="*/ 2 h 3"/>
                  <a:gd name="T58" fmla="*/ 0 w 7"/>
                  <a:gd name="T59" fmla="*/ 2 h 3"/>
                  <a:gd name="T60" fmla="*/ 1 w 7"/>
                  <a:gd name="T61" fmla="*/ 2 h 3"/>
                  <a:gd name="T62" fmla="*/ 1 w 7"/>
                  <a:gd name="T63" fmla="*/ 2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6" y="3"/>
                    </a:lnTo>
                    <a:lnTo>
                      <a:pt x="6" y="2"/>
                    </a:lnTo>
                    <a:lnTo>
                      <a:pt x="7" y="2"/>
                    </a:lnTo>
                    <a:lnTo>
                      <a:pt x="7" y="1"/>
                    </a:lnTo>
                    <a:lnTo>
                      <a:pt x="7" y="0"/>
                    </a:lnTo>
                    <a:lnTo>
                      <a:pt x="6"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101" name="Freeform 415"/>
              <p:cNvSpPr>
                <a:spLocks/>
              </p:cNvSpPr>
              <p:nvPr/>
            </p:nvSpPr>
            <p:spPr bwMode="auto">
              <a:xfrm>
                <a:off x="4525" y="1287"/>
                <a:ext cx="7" cy="2"/>
              </a:xfrm>
              <a:custGeom>
                <a:avLst/>
                <a:gdLst>
                  <a:gd name="T0" fmla="*/ 5 w 7"/>
                  <a:gd name="T1" fmla="*/ 2 h 2"/>
                  <a:gd name="T2" fmla="*/ 6 w 7"/>
                  <a:gd name="T3" fmla="*/ 2 h 2"/>
                  <a:gd name="T4" fmla="*/ 6 w 7"/>
                  <a:gd name="T5" fmla="*/ 2 h 2"/>
                  <a:gd name="T6" fmla="*/ 6 w 7"/>
                  <a:gd name="T7" fmla="*/ 2 h 2"/>
                  <a:gd name="T8" fmla="*/ 6 w 7"/>
                  <a:gd name="T9" fmla="*/ 2 h 2"/>
                  <a:gd name="T10" fmla="*/ 7 w 7"/>
                  <a:gd name="T11" fmla="*/ 2 h 2"/>
                  <a:gd name="T12" fmla="*/ 7 w 7"/>
                  <a:gd name="T13" fmla="*/ 2 h 2"/>
                  <a:gd name="T14" fmla="*/ 7 w 7"/>
                  <a:gd name="T15" fmla="*/ 1 h 2"/>
                  <a:gd name="T16" fmla="*/ 7 w 7"/>
                  <a:gd name="T17" fmla="*/ 1 h 2"/>
                  <a:gd name="T18" fmla="*/ 7 w 7"/>
                  <a:gd name="T19" fmla="*/ 1 h 2"/>
                  <a:gd name="T20" fmla="*/ 7 w 7"/>
                  <a:gd name="T21" fmla="*/ 0 h 2"/>
                  <a:gd name="T22" fmla="*/ 7 w 7"/>
                  <a:gd name="T23" fmla="*/ 0 h 2"/>
                  <a:gd name="T24" fmla="*/ 6 w 7"/>
                  <a:gd name="T25" fmla="*/ 0 h 2"/>
                  <a:gd name="T26" fmla="*/ 6 w 7"/>
                  <a:gd name="T27" fmla="*/ 0 h 2"/>
                  <a:gd name="T28" fmla="*/ 6 w 7"/>
                  <a:gd name="T29" fmla="*/ 0 h 2"/>
                  <a:gd name="T30" fmla="*/ 6 w 7"/>
                  <a:gd name="T31" fmla="*/ 0 h 2"/>
                  <a:gd name="T32" fmla="*/ 5 w 7"/>
                  <a:gd name="T33" fmla="*/ 0 h 2"/>
                  <a:gd name="T34" fmla="*/ 1 w 7"/>
                  <a:gd name="T35" fmla="*/ 0 h 2"/>
                  <a:gd name="T36" fmla="*/ 1 w 7"/>
                  <a:gd name="T37" fmla="*/ 0 h 2"/>
                  <a:gd name="T38" fmla="*/ 0 w 7"/>
                  <a:gd name="T39" fmla="*/ 0 h 2"/>
                  <a:gd name="T40" fmla="*/ 0 w 7"/>
                  <a:gd name="T41" fmla="*/ 0 h 2"/>
                  <a:gd name="T42" fmla="*/ 0 w 7"/>
                  <a:gd name="T43" fmla="*/ 0 h 2"/>
                  <a:gd name="T44" fmla="*/ 0 w 7"/>
                  <a:gd name="T45" fmla="*/ 0 h 2"/>
                  <a:gd name="T46" fmla="*/ 0 w 7"/>
                  <a:gd name="T47" fmla="*/ 1 h 2"/>
                  <a:gd name="T48" fmla="*/ 0 w 7"/>
                  <a:gd name="T49" fmla="*/ 1 h 2"/>
                  <a:gd name="T50" fmla="*/ 0 w 7"/>
                  <a:gd name="T51" fmla="*/ 1 h 2"/>
                  <a:gd name="T52" fmla="*/ 0 w 7"/>
                  <a:gd name="T53" fmla="*/ 1 h 2"/>
                  <a:gd name="T54" fmla="*/ 0 w 7"/>
                  <a:gd name="T55" fmla="*/ 2 h 2"/>
                  <a:gd name="T56" fmla="*/ 0 w 7"/>
                  <a:gd name="T57" fmla="*/ 2 h 2"/>
                  <a:gd name="T58" fmla="*/ 0 w 7"/>
                  <a:gd name="T59" fmla="*/ 2 h 2"/>
                  <a:gd name="T60" fmla="*/ 0 w 7"/>
                  <a:gd name="T61" fmla="*/ 2 h 2"/>
                  <a:gd name="T62" fmla="*/ 1 w 7"/>
                  <a:gd name="T63" fmla="*/ 2 h 2"/>
                  <a:gd name="T64" fmla="*/ 1 w 7"/>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2"/>
                  <a:gd name="T101" fmla="*/ 7 w 7"/>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2">
                    <a:moveTo>
                      <a:pt x="1" y="2"/>
                    </a:moveTo>
                    <a:lnTo>
                      <a:pt x="5" y="2"/>
                    </a:lnTo>
                    <a:lnTo>
                      <a:pt x="6" y="2"/>
                    </a:lnTo>
                    <a:lnTo>
                      <a:pt x="7" y="2"/>
                    </a:lnTo>
                    <a:lnTo>
                      <a:pt x="7" y="1"/>
                    </a:lnTo>
                    <a:lnTo>
                      <a:pt x="7" y="0"/>
                    </a:lnTo>
                    <a:lnTo>
                      <a:pt x="6" y="0"/>
                    </a:lnTo>
                    <a:lnTo>
                      <a:pt x="5" y="0"/>
                    </a:lnTo>
                    <a:lnTo>
                      <a:pt x="1" y="0"/>
                    </a:lnTo>
                    <a:lnTo>
                      <a:pt x="0" y="0"/>
                    </a:lnTo>
                    <a:lnTo>
                      <a:pt x="0" y="1"/>
                    </a:lnTo>
                    <a:lnTo>
                      <a:pt x="0" y="2"/>
                    </a:lnTo>
                    <a:lnTo>
                      <a:pt x="1" y="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102" name="Freeform 416"/>
              <p:cNvSpPr>
                <a:spLocks/>
              </p:cNvSpPr>
              <p:nvPr/>
            </p:nvSpPr>
            <p:spPr bwMode="auto">
              <a:xfrm>
                <a:off x="4526" y="1292"/>
                <a:ext cx="7" cy="3"/>
              </a:xfrm>
              <a:custGeom>
                <a:avLst/>
                <a:gdLst>
                  <a:gd name="T0" fmla="*/ 5 w 7"/>
                  <a:gd name="T1" fmla="*/ 3 h 3"/>
                  <a:gd name="T2" fmla="*/ 6 w 7"/>
                  <a:gd name="T3" fmla="*/ 3 h 3"/>
                  <a:gd name="T4" fmla="*/ 6 w 7"/>
                  <a:gd name="T5" fmla="*/ 3 h 3"/>
                  <a:gd name="T6" fmla="*/ 6 w 7"/>
                  <a:gd name="T7" fmla="*/ 3 h 3"/>
                  <a:gd name="T8" fmla="*/ 7 w 7"/>
                  <a:gd name="T9" fmla="*/ 3 h 3"/>
                  <a:gd name="T10" fmla="*/ 7 w 7"/>
                  <a:gd name="T11" fmla="*/ 3 h 3"/>
                  <a:gd name="T12" fmla="*/ 7 w 7"/>
                  <a:gd name="T13" fmla="*/ 2 h 3"/>
                  <a:gd name="T14" fmla="*/ 7 w 7"/>
                  <a:gd name="T15" fmla="*/ 2 h 3"/>
                  <a:gd name="T16" fmla="*/ 7 w 7"/>
                  <a:gd name="T17" fmla="*/ 2 h 3"/>
                  <a:gd name="T18" fmla="*/ 7 w 7"/>
                  <a:gd name="T19" fmla="*/ 2 h 3"/>
                  <a:gd name="T20" fmla="*/ 7 w 7"/>
                  <a:gd name="T21" fmla="*/ 1 h 3"/>
                  <a:gd name="T22" fmla="*/ 7 w 7"/>
                  <a:gd name="T23" fmla="*/ 1 h 3"/>
                  <a:gd name="T24" fmla="*/ 7 w 7"/>
                  <a:gd name="T25" fmla="*/ 1 h 3"/>
                  <a:gd name="T26" fmla="*/ 6 w 7"/>
                  <a:gd name="T27" fmla="*/ 1 h 3"/>
                  <a:gd name="T28" fmla="*/ 6 w 7"/>
                  <a:gd name="T29" fmla="*/ 0 h 3"/>
                  <a:gd name="T30" fmla="*/ 6 w 7"/>
                  <a:gd name="T31" fmla="*/ 0 h 3"/>
                  <a:gd name="T32" fmla="*/ 5 w 7"/>
                  <a:gd name="T33" fmla="*/ 0 h 3"/>
                  <a:gd name="T34" fmla="*/ 1 w 7"/>
                  <a:gd name="T35" fmla="*/ 0 h 3"/>
                  <a:gd name="T36" fmla="*/ 1 w 7"/>
                  <a:gd name="T37" fmla="*/ 0 h 3"/>
                  <a:gd name="T38" fmla="*/ 1 w 7"/>
                  <a:gd name="T39" fmla="*/ 1 h 3"/>
                  <a:gd name="T40" fmla="*/ 0 w 7"/>
                  <a:gd name="T41" fmla="*/ 1 h 3"/>
                  <a:gd name="T42" fmla="*/ 0 w 7"/>
                  <a:gd name="T43" fmla="*/ 1 h 3"/>
                  <a:gd name="T44" fmla="*/ 0 w 7"/>
                  <a:gd name="T45" fmla="*/ 1 h 3"/>
                  <a:gd name="T46" fmla="*/ 0 w 7"/>
                  <a:gd name="T47" fmla="*/ 1 h 3"/>
                  <a:gd name="T48" fmla="*/ 0 w 7"/>
                  <a:gd name="T49" fmla="*/ 2 h 3"/>
                  <a:gd name="T50" fmla="*/ 0 w 7"/>
                  <a:gd name="T51" fmla="*/ 2 h 3"/>
                  <a:gd name="T52" fmla="*/ 0 w 7"/>
                  <a:gd name="T53" fmla="*/ 2 h 3"/>
                  <a:gd name="T54" fmla="*/ 0 w 7"/>
                  <a:gd name="T55" fmla="*/ 3 h 3"/>
                  <a:gd name="T56" fmla="*/ 0 w 7"/>
                  <a:gd name="T57" fmla="*/ 3 h 3"/>
                  <a:gd name="T58" fmla="*/ 0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7" y="3"/>
                    </a:lnTo>
                    <a:lnTo>
                      <a:pt x="7" y="2"/>
                    </a:lnTo>
                    <a:lnTo>
                      <a:pt x="7" y="1"/>
                    </a:lnTo>
                    <a:lnTo>
                      <a:pt x="6" y="1"/>
                    </a:lnTo>
                    <a:lnTo>
                      <a:pt x="6" y="0"/>
                    </a:lnTo>
                    <a:lnTo>
                      <a:pt x="5" y="0"/>
                    </a:lnTo>
                    <a:lnTo>
                      <a:pt x="1" y="0"/>
                    </a:lnTo>
                    <a:lnTo>
                      <a:pt x="1" y="1"/>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103" name="Freeform 417"/>
              <p:cNvSpPr>
                <a:spLocks/>
              </p:cNvSpPr>
              <p:nvPr/>
            </p:nvSpPr>
            <p:spPr bwMode="auto">
              <a:xfrm>
                <a:off x="4534" y="1281"/>
                <a:ext cx="7" cy="2"/>
              </a:xfrm>
              <a:custGeom>
                <a:avLst/>
                <a:gdLst>
                  <a:gd name="T0" fmla="*/ 6 w 7"/>
                  <a:gd name="T1" fmla="*/ 2 h 2"/>
                  <a:gd name="T2" fmla="*/ 6 w 7"/>
                  <a:gd name="T3" fmla="*/ 2 h 2"/>
                  <a:gd name="T4" fmla="*/ 6 w 7"/>
                  <a:gd name="T5" fmla="*/ 2 h 2"/>
                  <a:gd name="T6" fmla="*/ 7 w 7"/>
                  <a:gd name="T7" fmla="*/ 2 h 2"/>
                  <a:gd name="T8" fmla="*/ 7 w 7"/>
                  <a:gd name="T9" fmla="*/ 2 h 2"/>
                  <a:gd name="T10" fmla="*/ 7 w 7"/>
                  <a:gd name="T11" fmla="*/ 2 h 2"/>
                  <a:gd name="T12" fmla="*/ 7 w 7"/>
                  <a:gd name="T13" fmla="*/ 2 h 2"/>
                  <a:gd name="T14" fmla="*/ 7 w 7"/>
                  <a:gd name="T15" fmla="*/ 1 h 2"/>
                  <a:gd name="T16" fmla="*/ 7 w 7"/>
                  <a:gd name="T17" fmla="*/ 1 h 2"/>
                  <a:gd name="T18" fmla="*/ 7 w 7"/>
                  <a:gd name="T19" fmla="*/ 1 h 2"/>
                  <a:gd name="T20" fmla="*/ 7 w 7"/>
                  <a:gd name="T21" fmla="*/ 0 h 2"/>
                  <a:gd name="T22" fmla="*/ 7 w 7"/>
                  <a:gd name="T23" fmla="*/ 0 h 2"/>
                  <a:gd name="T24" fmla="*/ 7 w 7"/>
                  <a:gd name="T25" fmla="*/ 0 h 2"/>
                  <a:gd name="T26" fmla="*/ 7 w 7"/>
                  <a:gd name="T27" fmla="*/ 0 h 2"/>
                  <a:gd name="T28" fmla="*/ 6 w 7"/>
                  <a:gd name="T29" fmla="*/ 0 h 2"/>
                  <a:gd name="T30" fmla="*/ 6 w 7"/>
                  <a:gd name="T31" fmla="*/ 0 h 2"/>
                  <a:gd name="T32" fmla="*/ 6 w 7"/>
                  <a:gd name="T33" fmla="*/ 0 h 2"/>
                  <a:gd name="T34" fmla="*/ 2 w 7"/>
                  <a:gd name="T35" fmla="*/ 0 h 2"/>
                  <a:gd name="T36" fmla="*/ 1 w 7"/>
                  <a:gd name="T37" fmla="*/ 0 h 2"/>
                  <a:gd name="T38" fmla="*/ 1 w 7"/>
                  <a:gd name="T39" fmla="*/ 0 h 2"/>
                  <a:gd name="T40" fmla="*/ 1 w 7"/>
                  <a:gd name="T41" fmla="*/ 0 h 2"/>
                  <a:gd name="T42" fmla="*/ 1 w 7"/>
                  <a:gd name="T43" fmla="*/ 0 h 2"/>
                  <a:gd name="T44" fmla="*/ 0 w 7"/>
                  <a:gd name="T45" fmla="*/ 0 h 2"/>
                  <a:gd name="T46" fmla="*/ 0 w 7"/>
                  <a:gd name="T47" fmla="*/ 1 h 2"/>
                  <a:gd name="T48" fmla="*/ 0 w 7"/>
                  <a:gd name="T49" fmla="*/ 1 h 2"/>
                  <a:gd name="T50" fmla="*/ 0 w 7"/>
                  <a:gd name="T51" fmla="*/ 1 h 2"/>
                  <a:gd name="T52" fmla="*/ 0 w 7"/>
                  <a:gd name="T53" fmla="*/ 1 h 2"/>
                  <a:gd name="T54" fmla="*/ 0 w 7"/>
                  <a:gd name="T55" fmla="*/ 2 h 2"/>
                  <a:gd name="T56" fmla="*/ 1 w 7"/>
                  <a:gd name="T57" fmla="*/ 2 h 2"/>
                  <a:gd name="T58" fmla="*/ 1 w 7"/>
                  <a:gd name="T59" fmla="*/ 2 h 2"/>
                  <a:gd name="T60" fmla="*/ 1 w 7"/>
                  <a:gd name="T61" fmla="*/ 2 h 2"/>
                  <a:gd name="T62" fmla="*/ 1 w 7"/>
                  <a:gd name="T63" fmla="*/ 2 h 2"/>
                  <a:gd name="T64" fmla="*/ 2 w 7"/>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2"/>
                  <a:gd name="T101" fmla="*/ 7 w 7"/>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2">
                    <a:moveTo>
                      <a:pt x="2" y="2"/>
                    </a:moveTo>
                    <a:lnTo>
                      <a:pt x="6" y="2"/>
                    </a:lnTo>
                    <a:lnTo>
                      <a:pt x="7" y="2"/>
                    </a:lnTo>
                    <a:lnTo>
                      <a:pt x="7" y="1"/>
                    </a:lnTo>
                    <a:lnTo>
                      <a:pt x="7" y="0"/>
                    </a:lnTo>
                    <a:lnTo>
                      <a:pt x="6" y="0"/>
                    </a:lnTo>
                    <a:lnTo>
                      <a:pt x="2" y="0"/>
                    </a:lnTo>
                    <a:lnTo>
                      <a:pt x="1" y="0"/>
                    </a:lnTo>
                    <a:lnTo>
                      <a:pt x="0" y="0"/>
                    </a:lnTo>
                    <a:lnTo>
                      <a:pt x="0" y="1"/>
                    </a:lnTo>
                    <a:lnTo>
                      <a:pt x="0" y="2"/>
                    </a:lnTo>
                    <a:lnTo>
                      <a:pt x="1" y="2"/>
                    </a:lnTo>
                    <a:lnTo>
                      <a:pt x="2" y="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104" name="Freeform 418"/>
              <p:cNvSpPr>
                <a:spLocks/>
              </p:cNvSpPr>
              <p:nvPr/>
            </p:nvSpPr>
            <p:spPr bwMode="auto">
              <a:xfrm>
                <a:off x="4535" y="1286"/>
                <a:ext cx="7" cy="3"/>
              </a:xfrm>
              <a:custGeom>
                <a:avLst/>
                <a:gdLst>
                  <a:gd name="T0" fmla="*/ 6 w 7"/>
                  <a:gd name="T1" fmla="*/ 3 h 3"/>
                  <a:gd name="T2" fmla="*/ 6 w 7"/>
                  <a:gd name="T3" fmla="*/ 3 h 3"/>
                  <a:gd name="T4" fmla="*/ 6 w 7"/>
                  <a:gd name="T5" fmla="*/ 3 h 3"/>
                  <a:gd name="T6" fmla="*/ 7 w 7"/>
                  <a:gd name="T7" fmla="*/ 3 h 3"/>
                  <a:gd name="T8" fmla="*/ 7 w 7"/>
                  <a:gd name="T9" fmla="*/ 3 h 3"/>
                  <a:gd name="T10" fmla="*/ 7 w 7"/>
                  <a:gd name="T11" fmla="*/ 3 h 3"/>
                  <a:gd name="T12" fmla="*/ 7 w 7"/>
                  <a:gd name="T13" fmla="*/ 3 h 3"/>
                  <a:gd name="T14" fmla="*/ 7 w 7"/>
                  <a:gd name="T15" fmla="*/ 2 h 3"/>
                  <a:gd name="T16" fmla="*/ 7 w 7"/>
                  <a:gd name="T17" fmla="*/ 2 h 3"/>
                  <a:gd name="T18" fmla="*/ 7 w 7"/>
                  <a:gd name="T19" fmla="*/ 2 h 3"/>
                  <a:gd name="T20" fmla="*/ 7 w 7"/>
                  <a:gd name="T21" fmla="*/ 1 h 3"/>
                  <a:gd name="T22" fmla="*/ 7 w 7"/>
                  <a:gd name="T23" fmla="*/ 1 h 3"/>
                  <a:gd name="T24" fmla="*/ 7 w 7"/>
                  <a:gd name="T25" fmla="*/ 1 h 3"/>
                  <a:gd name="T26" fmla="*/ 7 w 7"/>
                  <a:gd name="T27" fmla="*/ 1 h 3"/>
                  <a:gd name="T28" fmla="*/ 6 w 7"/>
                  <a:gd name="T29" fmla="*/ 1 h 3"/>
                  <a:gd name="T30" fmla="*/ 6 w 7"/>
                  <a:gd name="T31" fmla="*/ 1 h 3"/>
                  <a:gd name="T32" fmla="*/ 6 w 7"/>
                  <a:gd name="T33" fmla="*/ 0 h 3"/>
                  <a:gd name="T34" fmla="*/ 1 w 7"/>
                  <a:gd name="T35" fmla="*/ 0 h 3"/>
                  <a:gd name="T36" fmla="*/ 1 w 7"/>
                  <a:gd name="T37" fmla="*/ 1 h 3"/>
                  <a:gd name="T38" fmla="*/ 1 w 7"/>
                  <a:gd name="T39" fmla="*/ 1 h 3"/>
                  <a:gd name="T40" fmla="*/ 1 w 7"/>
                  <a:gd name="T41" fmla="*/ 1 h 3"/>
                  <a:gd name="T42" fmla="*/ 0 w 7"/>
                  <a:gd name="T43" fmla="*/ 1 h 3"/>
                  <a:gd name="T44" fmla="*/ 0 w 7"/>
                  <a:gd name="T45" fmla="*/ 1 h 3"/>
                  <a:gd name="T46" fmla="*/ 0 w 7"/>
                  <a:gd name="T47" fmla="*/ 2 h 3"/>
                  <a:gd name="T48" fmla="*/ 0 w 7"/>
                  <a:gd name="T49" fmla="*/ 2 h 3"/>
                  <a:gd name="T50" fmla="*/ 0 w 7"/>
                  <a:gd name="T51" fmla="*/ 2 h 3"/>
                  <a:gd name="T52" fmla="*/ 0 w 7"/>
                  <a:gd name="T53" fmla="*/ 2 h 3"/>
                  <a:gd name="T54" fmla="*/ 0 w 7"/>
                  <a:gd name="T55" fmla="*/ 3 h 3"/>
                  <a:gd name="T56" fmla="*/ 0 w 7"/>
                  <a:gd name="T57" fmla="*/ 3 h 3"/>
                  <a:gd name="T58" fmla="*/ 1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6" y="1"/>
                    </a:lnTo>
                    <a:lnTo>
                      <a:pt x="6"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105" name="Freeform 419"/>
              <p:cNvSpPr>
                <a:spLocks/>
              </p:cNvSpPr>
              <p:nvPr/>
            </p:nvSpPr>
            <p:spPr bwMode="auto">
              <a:xfrm>
                <a:off x="4536" y="1292"/>
                <a:ext cx="7" cy="3"/>
              </a:xfrm>
              <a:custGeom>
                <a:avLst/>
                <a:gdLst>
                  <a:gd name="T0" fmla="*/ 6 w 7"/>
                  <a:gd name="T1" fmla="*/ 3 h 3"/>
                  <a:gd name="T2" fmla="*/ 6 w 7"/>
                  <a:gd name="T3" fmla="*/ 3 h 3"/>
                  <a:gd name="T4" fmla="*/ 7 w 7"/>
                  <a:gd name="T5" fmla="*/ 3 h 3"/>
                  <a:gd name="T6" fmla="*/ 7 w 7"/>
                  <a:gd name="T7" fmla="*/ 3 h 3"/>
                  <a:gd name="T8" fmla="*/ 7 w 7"/>
                  <a:gd name="T9" fmla="*/ 3 h 3"/>
                  <a:gd name="T10" fmla="*/ 7 w 7"/>
                  <a:gd name="T11" fmla="*/ 3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7 w 7"/>
                  <a:gd name="T27" fmla="*/ 1 h 3"/>
                  <a:gd name="T28" fmla="*/ 7 w 7"/>
                  <a:gd name="T29" fmla="*/ 0 h 3"/>
                  <a:gd name="T30" fmla="*/ 6 w 7"/>
                  <a:gd name="T31" fmla="*/ 0 h 3"/>
                  <a:gd name="T32" fmla="*/ 6 w 7"/>
                  <a:gd name="T33" fmla="*/ 0 h 3"/>
                  <a:gd name="T34" fmla="*/ 2 w 7"/>
                  <a:gd name="T35" fmla="*/ 0 h 3"/>
                  <a:gd name="T36" fmla="*/ 1 w 7"/>
                  <a:gd name="T37" fmla="*/ 0 h 3"/>
                  <a:gd name="T38" fmla="*/ 1 w 7"/>
                  <a:gd name="T39" fmla="*/ 0 h 3"/>
                  <a:gd name="T40" fmla="*/ 1 w 7"/>
                  <a:gd name="T41" fmla="*/ 1 h 3"/>
                  <a:gd name="T42" fmla="*/ 1 w 7"/>
                  <a:gd name="T43" fmla="*/ 1 h 3"/>
                  <a:gd name="T44" fmla="*/ 0 w 7"/>
                  <a:gd name="T45" fmla="*/ 1 h 3"/>
                  <a:gd name="T46" fmla="*/ 0 w 7"/>
                  <a:gd name="T47" fmla="*/ 1 h 3"/>
                  <a:gd name="T48" fmla="*/ 0 w 7"/>
                  <a:gd name="T49" fmla="*/ 2 h 3"/>
                  <a:gd name="T50" fmla="*/ 0 w 7"/>
                  <a:gd name="T51" fmla="*/ 2 h 3"/>
                  <a:gd name="T52" fmla="*/ 0 w 7"/>
                  <a:gd name="T53" fmla="*/ 2 h 3"/>
                  <a:gd name="T54" fmla="*/ 0 w 7"/>
                  <a:gd name="T55" fmla="*/ 2 h 3"/>
                  <a:gd name="T56" fmla="*/ 1 w 7"/>
                  <a:gd name="T57" fmla="*/ 3 h 3"/>
                  <a:gd name="T58" fmla="*/ 1 w 7"/>
                  <a:gd name="T59" fmla="*/ 3 h 3"/>
                  <a:gd name="T60" fmla="*/ 1 w 7"/>
                  <a:gd name="T61" fmla="*/ 3 h 3"/>
                  <a:gd name="T62" fmla="*/ 1 w 7"/>
                  <a:gd name="T63" fmla="*/ 3 h 3"/>
                  <a:gd name="T64" fmla="*/ 2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7" y="0"/>
                    </a:lnTo>
                    <a:lnTo>
                      <a:pt x="6"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106" name="Freeform 420"/>
              <p:cNvSpPr>
                <a:spLocks/>
              </p:cNvSpPr>
              <p:nvPr/>
            </p:nvSpPr>
            <p:spPr bwMode="auto">
              <a:xfrm>
                <a:off x="4382" y="1264"/>
                <a:ext cx="140" cy="3"/>
              </a:xfrm>
              <a:custGeom>
                <a:avLst/>
                <a:gdLst>
                  <a:gd name="T0" fmla="*/ 138 w 140"/>
                  <a:gd name="T1" fmla="*/ 3 h 3"/>
                  <a:gd name="T2" fmla="*/ 139 w 140"/>
                  <a:gd name="T3" fmla="*/ 3 h 3"/>
                  <a:gd name="T4" fmla="*/ 139 w 140"/>
                  <a:gd name="T5" fmla="*/ 3 h 3"/>
                  <a:gd name="T6" fmla="*/ 139 w 140"/>
                  <a:gd name="T7" fmla="*/ 3 h 3"/>
                  <a:gd name="T8" fmla="*/ 139 w 140"/>
                  <a:gd name="T9" fmla="*/ 3 h 3"/>
                  <a:gd name="T10" fmla="*/ 140 w 140"/>
                  <a:gd name="T11" fmla="*/ 2 h 3"/>
                  <a:gd name="T12" fmla="*/ 140 w 140"/>
                  <a:gd name="T13" fmla="*/ 2 h 3"/>
                  <a:gd name="T14" fmla="*/ 140 w 140"/>
                  <a:gd name="T15" fmla="*/ 2 h 3"/>
                  <a:gd name="T16" fmla="*/ 140 w 140"/>
                  <a:gd name="T17" fmla="*/ 2 h 3"/>
                  <a:gd name="T18" fmla="*/ 140 w 140"/>
                  <a:gd name="T19" fmla="*/ 1 h 3"/>
                  <a:gd name="T20" fmla="*/ 140 w 140"/>
                  <a:gd name="T21" fmla="*/ 1 h 3"/>
                  <a:gd name="T22" fmla="*/ 140 w 140"/>
                  <a:gd name="T23" fmla="*/ 1 h 3"/>
                  <a:gd name="T24" fmla="*/ 139 w 140"/>
                  <a:gd name="T25" fmla="*/ 1 h 3"/>
                  <a:gd name="T26" fmla="*/ 139 w 140"/>
                  <a:gd name="T27" fmla="*/ 0 h 3"/>
                  <a:gd name="T28" fmla="*/ 139 w 140"/>
                  <a:gd name="T29" fmla="*/ 0 h 3"/>
                  <a:gd name="T30" fmla="*/ 139 w 140"/>
                  <a:gd name="T31" fmla="*/ 0 h 3"/>
                  <a:gd name="T32" fmla="*/ 138 w 140"/>
                  <a:gd name="T33" fmla="*/ 0 h 3"/>
                  <a:gd name="T34" fmla="*/ 1 w 140"/>
                  <a:gd name="T35" fmla="*/ 0 h 3"/>
                  <a:gd name="T36" fmla="*/ 1 w 140"/>
                  <a:gd name="T37" fmla="*/ 0 h 3"/>
                  <a:gd name="T38" fmla="*/ 1 w 140"/>
                  <a:gd name="T39" fmla="*/ 0 h 3"/>
                  <a:gd name="T40" fmla="*/ 1 w 140"/>
                  <a:gd name="T41" fmla="*/ 1 h 3"/>
                  <a:gd name="T42" fmla="*/ 0 w 140"/>
                  <a:gd name="T43" fmla="*/ 1 h 3"/>
                  <a:gd name="T44" fmla="*/ 0 w 140"/>
                  <a:gd name="T45" fmla="*/ 1 h 3"/>
                  <a:gd name="T46" fmla="*/ 0 w 140"/>
                  <a:gd name="T47" fmla="*/ 1 h 3"/>
                  <a:gd name="T48" fmla="*/ 0 w 140"/>
                  <a:gd name="T49" fmla="*/ 2 h 3"/>
                  <a:gd name="T50" fmla="*/ 0 w 140"/>
                  <a:gd name="T51" fmla="*/ 2 h 3"/>
                  <a:gd name="T52" fmla="*/ 0 w 140"/>
                  <a:gd name="T53" fmla="*/ 2 h 3"/>
                  <a:gd name="T54" fmla="*/ 0 w 140"/>
                  <a:gd name="T55" fmla="*/ 2 h 3"/>
                  <a:gd name="T56" fmla="*/ 0 w 140"/>
                  <a:gd name="T57" fmla="*/ 3 h 3"/>
                  <a:gd name="T58" fmla="*/ 1 w 140"/>
                  <a:gd name="T59" fmla="*/ 3 h 3"/>
                  <a:gd name="T60" fmla="*/ 1 w 140"/>
                  <a:gd name="T61" fmla="*/ 3 h 3"/>
                  <a:gd name="T62" fmla="*/ 1 w 140"/>
                  <a:gd name="T63" fmla="*/ 3 h 3"/>
                  <a:gd name="T64" fmla="*/ 1 w 140"/>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0"/>
                  <a:gd name="T100" fmla="*/ 0 h 3"/>
                  <a:gd name="T101" fmla="*/ 140 w 140"/>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0" h="3">
                    <a:moveTo>
                      <a:pt x="1" y="3"/>
                    </a:moveTo>
                    <a:lnTo>
                      <a:pt x="138" y="3"/>
                    </a:lnTo>
                    <a:lnTo>
                      <a:pt x="139" y="3"/>
                    </a:lnTo>
                    <a:lnTo>
                      <a:pt x="140" y="3"/>
                    </a:lnTo>
                    <a:lnTo>
                      <a:pt x="140" y="2"/>
                    </a:lnTo>
                    <a:lnTo>
                      <a:pt x="140" y="1"/>
                    </a:lnTo>
                    <a:lnTo>
                      <a:pt x="139" y="1"/>
                    </a:lnTo>
                    <a:lnTo>
                      <a:pt x="139" y="0"/>
                    </a:lnTo>
                    <a:lnTo>
                      <a:pt x="138" y="0"/>
                    </a:lnTo>
                    <a:lnTo>
                      <a:pt x="1" y="0"/>
                    </a:lnTo>
                    <a:lnTo>
                      <a:pt x="1" y="1"/>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107" name="Freeform 421"/>
              <p:cNvSpPr>
                <a:spLocks/>
              </p:cNvSpPr>
              <p:nvPr/>
            </p:nvSpPr>
            <p:spPr bwMode="auto">
              <a:xfrm>
                <a:off x="4356" y="1302"/>
                <a:ext cx="190" cy="2"/>
              </a:xfrm>
              <a:custGeom>
                <a:avLst/>
                <a:gdLst>
                  <a:gd name="T0" fmla="*/ 189 w 190"/>
                  <a:gd name="T1" fmla="*/ 2 h 2"/>
                  <a:gd name="T2" fmla="*/ 189 w 190"/>
                  <a:gd name="T3" fmla="*/ 2 h 2"/>
                  <a:gd name="T4" fmla="*/ 189 w 190"/>
                  <a:gd name="T5" fmla="*/ 2 h 2"/>
                  <a:gd name="T6" fmla="*/ 190 w 190"/>
                  <a:gd name="T7" fmla="*/ 2 h 2"/>
                  <a:gd name="T8" fmla="*/ 190 w 190"/>
                  <a:gd name="T9" fmla="*/ 2 h 2"/>
                  <a:gd name="T10" fmla="*/ 190 w 190"/>
                  <a:gd name="T11" fmla="*/ 2 h 2"/>
                  <a:gd name="T12" fmla="*/ 190 w 190"/>
                  <a:gd name="T13" fmla="*/ 1 h 2"/>
                  <a:gd name="T14" fmla="*/ 190 w 190"/>
                  <a:gd name="T15" fmla="*/ 1 h 2"/>
                  <a:gd name="T16" fmla="*/ 190 w 190"/>
                  <a:gd name="T17" fmla="*/ 1 h 2"/>
                  <a:gd name="T18" fmla="*/ 190 w 190"/>
                  <a:gd name="T19" fmla="*/ 1 h 2"/>
                  <a:gd name="T20" fmla="*/ 190 w 190"/>
                  <a:gd name="T21" fmla="*/ 0 h 2"/>
                  <a:gd name="T22" fmla="*/ 190 w 190"/>
                  <a:gd name="T23" fmla="*/ 0 h 2"/>
                  <a:gd name="T24" fmla="*/ 190 w 190"/>
                  <a:gd name="T25" fmla="*/ 0 h 2"/>
                  <a:gd name="T26" fmla="*/ 189 w 190"/>
                  <a:gd name="T27" fmla="*/ 0 h 2"/>
                  <a:gd name="T28" fmla="*/ 189 w 190"/>
                  <a:gd name="T29" fmla="*/ 0 h 2"/>
                  <a:gd name="T30" fmla="*/ 189 w 190"/>
                  <a:gd name="T31" fmla="*/ 0 h 2"/>
                  <a:gd name="T32" fmla="*/ 189 w 190"/>
                  <a:gd name="T33" fmla="*/ 0 h 2"/>
                  <a:gd name="T34" fmla="*/ 2 w 190"/>
                  <a:gd name="T35" fmla="*/ 0 h 2"/>
                  <a:gd name="T36" fmla="*/ 1 w 190"/>
                  <a:gd name="T37" fmla="*/ 0 h 2"/>
                  <a:gd name="T38" fmla="*/ 1 w 190"/>
                  <a:gd name="T39" fmla="*/ 0 h 2"/>
                  <a:gd name="T40" fmla="*/ 1 w 190"/>
                  <a:gd name="T41" fmla="*/ 0 h 2"/>
                  <a:gd name="T42" fmla="*/ 0 w 190"/>
                  <a:gd name="T43" fmla="*/ 0 h 2"/>
                  <a:gd name="T44" fmla="*/ 0 w 190"/>
                  <a:gd name="T45" fmla="*/ 0 h 2"/>
                  <a:gd name="T46" fmla="*/ 0 w 190"/>
                  <a:gd name="T47" fmla="*/ 0 h 2"/>
                  <a:gd name="T48" fmla="*/ 0 w 190"/>
                  <a:gd name="T49" fmla="*/ 1 h 2"/>
                  <a:gd name="T50" fmla="*/ 0 w 190"/>
                  <a:gd name="T51" fmla="*/ 1 h 2"/>
                  <a:gd name="T52" fmla="*/ 0 w 190"/>
                  <a:gd name="T53" fmla="*/ 1 h 2"/>
                  <a:gd name="T54" fmla="*/ 0 w 190"/>
                  <a:gd name="T55" fmla="*/ 1 h 2"/>
                  <a:gd name="T56" fmla="*/ 0 w 190"/>
                  <a:gd name="T57" fmla="*/ 2 h 2"/>
                  <a:gd name="T58" fmla="*/ 1 w 190"/>
                  <a:gd name="T59" fmla="*/ 2 h 2"/>
                  <a:gd name="T60" fmla="*/ 1 w 190"/>
                  <a:gd name="T61" fmla="*/ 2 h 2"/>
                  <a:gd name="T62" fmla="*/ 1 w 190"/>
                  <a:gd name="T63" fmla="*/ 2 h 2"/>
                  <a:gd name="T64" fmla="*/ 1 w 190"/>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0"/>
                  <a:gd name="T100" fmla="*/ 0 h 2"/>
                  <a:gd name="T101" fmla="*/ 190 w 190"/>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0" h="2">
                    <a:moveTo>
                      <a:pt x="1" y="2"/>
                    </a:moveTo>
                    <a:lnTo>
                      <a:pt x="189" y="2"/>
                    </a:lnTo>
                    <a:lnTo>
                      <a:pt x="190" y="2"/>
                    </a:lnTo>
                    <a:lnTo>
                      <a:pt x="190" y="1"/>
                    </a:lnTo>
                    <a:lnTo>
                      <a:pt x="190" y="0"/>
                    </a:lnTo>
                    <a:lnTo>
                      <a:pt x="189" y="0"/>
                    </a:lnTo>
                    <a:lnTo>
                      <a:pt x="2" y="0"/>
                    </a:lnTo>
                    <a:lnTo>
                      <a:pt x="1" y="0"/>
                    </a:lnTo>
                    <a:lnTo>
                      <a:pt x="0" y="0"/>
                    </a:lnTo>
                    <a:lnTo>
                      <a:pt x="0" y="1"/>
                    </a:lnTo>
                    <a:lnTo>
                      <a:pt x="0" y="2"/>
                    </a:lnTo>
                    <a:lnTo>
                      <a:pt x="1" y="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108" name="Freeform 422"/>
              <p:cNvSpPr>
                <a:spLocks/>
              </p:cNvSpPr>
              <p:nvPr/>
            </p:nvSpPr>
            <p:spPr bwMode="auto">
              <a:xfrm>
                <a:off x="4437" y="1320"/>
                <a:ext cx="32" cy="13"/>
              </a:xfrm>
              <a:custGeom>
                <a:avLst/>
                <a:gdLst>
                  <a:gd name="T0" fmla="*/ 14 w 32"/>
                  <a:gd name="T1" fmla="*/ 0 h 13"/>
                  <a:gd name="T2" fmla="*/ 12 w 32"/>
                  <a:gd name="T3" fmla="*/ 0 h 13"/>
                  <a:gd name="T4" fmla="*/ 10 w 32"/>
                  <a:gd name="T5" fmla="*/ 0 h 13"/>
                  <a:gd name="T6" fmla="*/ 8 w 32"/>
                  <a:gd name="T7" fmla="*/ 1 h 13"/>
                  <a:gd name="T8" fmla="*/ 6 w 32"/>
                  <a:gd name="T9" fmla="*/ 1 h 13"/>
                  <a:gd name="T10" fmla="*/ 4 w 32"/>
                  <a:gd name="T11" fmla="*/ 2 h 13"/>
                  <a:gd name="T12" fmla="*/ 3 w 32"/>
                  <a:gd name="T13" fmla="*/ 3 h 13"/>
                  <a:gd name="T14" fmla="*/ 2 w 32"/>
                  <a:gd name="T15" fmla="*/ 4 h 13"/>
                  <a:gd name="T16" fmla="*/ 1 w 32"/>
                  <a:gd name="T17" fmla="*/ 5 h 13"/>
                  <a:gd name="T18" fmla="*/ 0 w 32"/>
                  <a:gd name="T19" fmla="*/ 6 h 13"/>
                  <a:gd name="T20" fmla="*/ 0 w 32"/>
                  <a:gd name="T21" fmla="*/ 7 h 13"/>
                  <a:gd name="T22" fmla="*/ 0 w 32"/>
                  <a:gd name="T23" fmla="*/ 8 h 13"/>
                  <a:gd name="T24" fmla="*/ 1 w 32"/>
                  <a:gd name="T25" fmla="*/ 9 h 13"/>
                  <a:gd name="T26" fmla="*/ 2 w 32"/>
                  <a:gd name="T27" fmla="*/ 9 h 13"/>
                  <a:gd name="T28" fmla="*/ 3 w 32"/>
                  <a:gd name="T29" fmla="*/ 10 h 13"/>
                  <a:gd name="T30" fmla="*/ 4 w 32"/>
                  <a:gd name="T31" fmla="*/ 11 h 13"/>
                  <a:gd name="T32" fmla="*/ 6 w 32"/>
                  <a:gd name="T33" fmla="*/ 12 h 13"/>
                  <a:gd name="T34" fmla="*/ 8 w 32"/>
                  <a:gd name="T35" fmla="*/ 12 h 13"/>
                  <a:gd name="T36" fmla="*/ 10 w 32"/>
                  <a:gd name="T37" fmla="*/ 13 h 13"/>
                  <a:gd name="T38" fmla="*/ 12 w 32"/>
                  <a:gd name="T39" fmla="*/ 13 h 13"/>
                  <a:gd name="T40" fmla="*/ 14 w 32"/>
                  <a:gd name="T41" fmla="*/ 13 h 13"/>
                  <a:gd name="T42" fmla="*/ 17 w 32"/>
                  <a:gd name="T43" fmla="*/ 13 h 13"/>
                  <a:gd name="T44" fmla="*/ 19 w 32"/>
                  <a:gd name="T45" fmla="*/ 13 h 13"/>
                  <a:gd name="T46" fmla="*/ 21 w 32"/>
                  <a:gd name="T47" fmla="*/ 13 h 13"/>
                  <a:gd name="T48" fmla="*/ 23 w 32"/>
                  <a:gd name="T49" fmla="*/ 12 h 13"/>
                  <a:gd name="T50" fmla="*/ 25 w 32"/>
                  <a:gd name="T51" fmla="*/ 12 h 13"/>
                  <a:gd name="T52" fmla="*/ 27 w 32"/>
                  <a:gd name="T53" fmla="*/ 11 h 13"/>
                  <a:gd name="T54" fmla="*/ 28 w 32"/>
                  <a:gd name="T55" fmla="*/ 11 h 13"/>
                  <a:gd name="T56" fmla="*/ 30 w 32"/>
                  <a:gd name="T57" fmla="*/ 10 h 13"/>
                  <a:gd name="T58" fmla="*/ 31 w 32"/>
                  <a:gd name="T59" fmla="*/ 9 h 13"/>
                  <a:gd name="T60" fmla="*/ 31 w 32"/>
                  <a:gd name="T61" fmla="*/ 8 h 13"/>
                  <a:gd name="T62" fmla="*/ 32 w 32"/>
                  <a:gd name="T63" fmla="*/ 7 h 13"/>
                  <a:gd name="T64" fmla="*/ 31 w 32"/>
                  <a:gd name="T65" fmla="*/ 6 h 13"/>
                  <a:gd name="T66" fmla="*/ 31 w 32"/>
                  <a:gd name="T67" fmla="*/ 5 h 13"/>
                  <a:gd name="T68" fmla="*/ 30 w 32"/>
                  <a:gd name="T69" fmla="*/ 4 h 13"/>
                  <a:gd name="T70" fmla="*/ 29 w 32"/>
                  <a:gd name="T71" fmla="*/ 3 h 13"/>
                  <a:gd name="T72" fmla="*/ 28 w 32"/>
                  <a:gd name="T73" fmla="*/ 2 h 13"/>
                  <a:gd name="T74" fmla="*/ 26 w 32"/>
                  <a:gd name="T75" fmla="*/ 2 h 13"/>
                  <a:gd name="T76" fmla="*/ 25 w 32"/>
                  <a:gd name="T77" fmla="*/ 1 h 13"/>
                  <a:gd name="T78" fmla="*/ 23 w 32"/>
                  <a:gd name="T79" fmla="*/ 1 h 13"/>
                  <a:gd name="T80" fmla="*/ 21 w 32"/>
                  <a:gd name="T81" fmla="*/ 0 h 13"/>
                  <a:gd name="T82" fmla="*/ 18 w 32"/>
                  <a:gd name="T83" fmla="*/ 0 h 13"/>
                  <a:gd name="T84" fmla="*/ 16 w 32"/>
                  <a:gd name="T85" fmla="*/ 0 h 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
                  <a:gd name="T130" fmla="*/ 0 h 13"/>
                  <a:gd name="T131" fmla="*/ 32 w 32"/>
                  <a:gd name="T132" fmla="*/ 13 h 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 h="13">
                    <a:moveTo>
                      <a:pt x="16" y="0"/>
                    </a:moveTo>
                    <a:lnTo>
                      <a:pt x="15" y="0"/>
                    </a:lnTo>
                    <a:lnTo>
                      <a:pt x="14" y="0"/>
                    </a:lnTo>
                    <a:lnTo>
                      <a:pt x="13" y="0"/>
                    </a:lnTo>
                    <a:lnTo>
                      <a:pt x="12" y="0"/>
                    </a:lnTo>
                    <a:lnTo>
                      <a:pt x="11" y="0"/>
                    </a:lnTo>
                    <a:lnTo>
                      <a:pt x="10" y="0"/>
                    </a:lnTo>
                    <a:lnTo>
                      <a:pt x="9" y="1"/>
                    </a:lnTo>
                    <a:lnTo>
                      <a:pt x="8" y="1"/>
                    </a:lnTo>
                    <a:lnTo>
                      <a:pt x="7" y="1"/>
                    </a:lnTo>
                    <a:lnTo>
                      <a:pt x="6" y="1"/>
                    </a:lnTo>
                    <a:lnTo>
                      <a:pt x="5" y="2"/>
                    </a:lnTo>
                    <a:lnTo>
                      <a:pt x="4" y="2"/>
                    </a:lnTo>
                    <a:lnTo>
                      <a:pt x="3" y="3"/>
                    </a:lnTo>
                    <a:lnTo>
                      <a:pt x="2" y="3"/>
                    </a:lnTo>
                    <a:lnTo>
                      <a:pt x="2" y="4"/>
                    </a:lnTo>
                    <a:lnTo>
                      <a:pt x="1" y="4"/>
                    </a:lnTo>
                    <a:lnTo>
                      <a:pt x="1" y="5"/>
                    </a:lnTo>
                    <a:lnTo>
                      <a:pt x="0" y="6"/>
                    </a:lnTo>
                    <a:lnTo>
                      <a:pt x="0" y="7"/>
                    </a:lnTo>
                    <a:lnTo>
                      <a:pt x="0" y="8"/>
                    </a:lnTo>
                    <a:lnTo>
                      <a:pt x="1" y="8"/>
                    </a:lnTo>
                    <a:lnTo>
                      <a:pt x="1" y="9"/>
                    </a:lnTo>
                    <a:lnTo>
                      <a:pt x="2" y="9"/>
                    </a:lnTo>
                    <a:lnTo>
                      <a:pt x="2" y="10"/>
                    </a:lnTo>
                    <a:lnTo>
                      <a:pt x="3" y="10"/>
                    </a:lnTo>
                    <a:lnTo>
                      <a:pt x="3" y="11"/>
                    </a:lnTo>
                    <a:lnTo>
                      <a:pt x="4" y="11"/>
                    </a:lnTo>
                    <a:lnTo>
                      <a:pt x="5" y="11"/>
                    </a:lnTo>
                    <a:lnTo>
                      <a:pt x="5" y="12"/>
                    </a:lnTo>
                    <a:lnTo>
                      <a:pt x="6" y="12"/>
                    </a:lnTo>
                    <a:lnTo>
                      <a:pt x="7" y="12"/>
                    </a:lnTo>
                    <a:lnTo>
                      <a:pt x="8" y="12"/>
                    </a:lnTo>
                    <a:lnTo>
                      <a:pt x="9" y="13"/>
                    </a:lnTo>
                    <a:lnTo>
                      <a:pt x="10" y="13"/>
                    </a:lnTo>
                    <a:lnTo>
                      <a:pt x="11" y="13"/>
                    </a:lnTo>
                    <a:lnTo>
                      <a:pt x="12" y="13"/>
                    </a:lnTo>
                    <a:lnTo>
                      <a:pt x="13" y="13"/>
                    </a:lnTo>
                    <a:lnTo>
                      <a:pt x="14" y="13"/>
                    </a:lnTo>
                    <a:lnTo>
                      <a:pt x="15" y="13"/>
                    </a:lnTo>
                    <a:lnTo>
                      <a:pt x="16" y="13"/>
                    </a:lnTo>
                    <a:lnTo>
                      <a:pt x="17" y="13"/>
                    </a:lnTo>
                    <a:lnTo>
                      <a:pt x="18" y="13"/>
                    </a:lnTo>
                    <a:lnTo>
                      <a:pt x="19" y="13"/>
                    </a:lnTo>
                    <a:lnTo>
                      <a:pt x="20" y="13"/>
                    </a:lnTo>
                    <a:lnTo>
                      <a:pt x="21" y="13"/>
                    </a:lnTo>
                    <a:lnTo>
                      <a:pt x="22" y="13"/>
                    </a:lnTo>
                    <a:lnTo>
                      <a:pt x="23" y="13"/>
                    </a:lnTo>
                    <a:lnTo>
                      <a:pt x="23" y="12"/>
                    </a:lnTo>
                    <a:lnTo>
                      <a:pt x="24" y="12"/>
                    </a:lnTo>
                    <a:lnTo>
                      <a:pt x="25" y="12"/>
                    </a:lnTo>
                    <a:lnTo>
                      <a:pt x="26" y="12"/>
                    </a:lnTo>
                    <a:lnTo>
                      <a:pt x="27" y="11"/>
                    </a:lnTo>
                    <a:lnTo>
                      <a:pt x="28" y="11"/>
                    </a:lnTo>
                    <a:lnTo>
                      <a:pt x="29" y="10"/>
                    </a:lnTo>
                    <a:lnTo>
                      <a:pt x="30" y="10"/>
                    </a:lnTo>
                    <a:lnTo>
                      <a:pt x="30" y="9"/>
                    </a:lnTo>
                    <a:lnTo>
                      <a:pt x="31" y="9"/>
                    </a:lnTo>
                    <a:lnTo>
                      <a:pt x="31" y="8"/>
                    </a:lnTo>
                    <a:lnTo>
                      <a:pt x="31" y="7"/>
                    </a:lnTo>
                    <a:lnTo>
                      <a:pt x="32" y="7"/>
                    </a:lnTo>
                    <a:lnTo>
                      <a:pt x="32" y="6"/>
                    </a:lnTo>
                    <a:lnTo>
                      <a:pt x="31" y="6"/>
                    </a:lnTo>
                    <a:lnTo>
                      <a:pt x="31" y="5"/>
                    </a:lnTo>
                    <a:lnTo>
                      <a:pt x="31" y="4"/>
                    </a:lnTo>
                    <a:lnTo>
                      <a:pt x="30" y="4"/>
                    </a:lnTo>
                    <a:lnTo>
                      <a:pt x="30" y="3"/>
                    </a:lnTo>
                    <a:lnTo>
                      <a:pt x="29" y="3"/>
                    </a:lnTo>
                    <a:lnTo>
                      <a:pt x="28" y="3"/>
                    </a:lnTo>
                    <a:lnTo>
                      <a:pt x="28" y="2"/>
                    </a:lnTo>
                    <a:lnTo>
                      <a:pt x="27" y="2"/>
                    </a:lnTo>
                    <a:lnTo>
                      <a:pt x="26" y="2"/>
                    </a:lnTo>
                    <a:lnTo>
                      <a:pt x="26" y="1"/>
                    </a:lnTo>
                    <a:lnTo>
                      <a:pt x="25" y="1"/>
                    </a:lnTo>
                    <a:lnTo>
                      <a:pt x="24" y="1"/>
                    </a:lnTo>
                    <a:lnTo>
                      <a:pt x="23" y="1"/>
                    </a:lnTo>
                    <a:lnTo>
                      <a:pt x="22" y="0"/>
                    </a:lnTo>
                    <a:lnTo>
                      <a:pt x="21" y="0"/>
                    </a:lnTo>
                    <a:lnTo>
                      <a:pt x="20" y="0"/>
                    </a:lnTo>
                    <a:lnTo>
                      <a:pt x="19" y="0"/>
                    </a:lnTo>
                    <a:lnTo>
                      <a:pt x="18" y="0"/>
                    </a:lnTo>
                    <a:lnTo>
                      <a:pt x="17" y="0"/>
                    </a:lnTo>
                    <a:lnTo>
                      <a:pt x="16" y="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109" name="Freeform 423"/>
              <p:cNvSpPr>
                <a:spLocks/>
              </p:cNvSpPr>
              <p:nvPr/>
            </p:nvSpPr>
            <p:spPr bwMode="auto">
              <a:xfrm>
                <a:off x="4416" y="1313"/>
                <a:ext cx="75" cy="8"/>
              </a:xfrm>
              <a:custGeom>
                <a:avLst/>
                <a:gdLst>
                  <a:gd name="T0" fmla="*/ 54 w 75"/>
                  <a:gd name="T1" fmla="*/ 4 h 8"/>
                  <a:gd name="T2" fmla="*/ 49 w 75"/>
                  <a:gd name="T3" fmla="*/ 2 h 8"/>
                  <a:gd name="T4" fmla="*/ 45 w 75"/>
                  <a:gd name="T5" fmla="*/ 1 h 8"/>
                  <a:gd name="T6" fmla="*/ 40 w 75"/>
                  <a:gd name="T7" fmla="*/ 0 h 8"/>
                  <a:gd name="T8" fmla="*/ 36 w 75"/>
                  <a:gd name="T9" fmla="*/ 0 h 8"/>
                  <a:gd name="T10" fmla="*/ 32 w 75"/>
                  <a:gd name="T11" fmla="*/ 0 h 8"/>
                  <a:gd name="T12" fmla="*/ 28 w 75"/>
                  <a:gd name="T13" fmla="*/ 1 h 8"/>
                  <a:gd name="T14" fmla="*/ 25 w 75"/>
                  <a:gd name="T15" fmla="*/ 2 h 8"/>
                  <a:gd name="T16" fmla="*/ 22 w 75"/>
                  <a:gd name="T17" fmla="*/ 3 h 8"/>
                  <a:gd name="T18" fmla="*/ 20 w 75"/>
                  <a:gd name="T19" fmla="*/ 3 h 8"/>
                  <a:gd name="T20" fmla="*/ 2 w 75"/>
                  <a:gd name="T21" fmla="*/ 4 h 8"/>
                  <a:gd name="T22" fmla="*/ 1 w 75"/>
                  <a:gd name="T23" fmla="*/ 4 h 8"/>
                  <a:gd name="T24" fmla="*/ 1 w 75"/>
                  <a:gd name="T25" fmla="*/ 4 h 8"/>
                  <a:gd name="T26" fmla="*/ 1 w 75"/>
                  <a:gd name="T27" fmla="*/ 5 h 8"/>
                  <a:gd name="T28" fmla="*/ 1 w 75"/>
                  <a:gd name="T29" fmla="*/ 5 h 8"/>
                  <a:gd name="T30" fmla="*/ 0 w 75"/>
                  <a:gd name="T31" fmla="*/ 5 h 8"/>
                  <a:gd name="T32" fmla="*/ 0 w 75"/>
                  <a:gd name="T33" fmla="*/ 6 h 8"/>
                  <a:gd name="T34" fmla="*/ 1 w 75"/>
                  <a:gd name="T35" fmla="*/ 6 h 8"/>
                  <a:gd name="T36" fmla="*/ 1 w 75"/>
                  <a:gd name="T37" fmla="*/ 7 h 8"/>
                  <a:gd name="T38" fmla="*/ 1 w 75"/>
                  <a:gd name="T39" fmla="*/ 7 h 8"/>
                  <a:gd name="T40" fmla="*/ 2 w 75"/>
                  <a:gd name="T41" fmla="*/ 7 h 8"/>
                  <a:gd name="T42" fmla="*/ 19 w 75"/>
                  <a:gd name="T43" fmla="*/ 7 h 8"/>
                  <a:gd name="T44" fmla="*/ 20 w 75"/>
                  <a:gd name="T45" fmla="*/ 7 h 8"/>
                  <a:gd name="T46" fmla="*/ 21 w 75"/>
                  <a:gd name="T47" fmla="*/ 6 h 8"/>
                  <a:gd name="T48" fmla="*/ 23 w 75"/>
                  <a:gd name="T49" fmla="*/ 5 h 8"/>
                  <a:gd name="T50" fmla="*/ 26 w 75"/>
                  <a:gd name="T51" fmla="*/ 4 h 8"/>
                  <a:gd name="T52" fmla="*/ 29 w 75"/>
                  <a:gd name="T53" fmla="*/ 4 h 8"/>
                  <a:gd name="T54" fmla="*/ 33 w 75"/>
                  <a:gd name="T55" fmla="*/ 3 h 8"/>
                  <a:gd name="T56" fmla="*/ 37 w 75"/>
                  <a:gd name="T57" fmla="*/ 3 h 8"/>
                  <a:gd name="T58" fmla="*/ 42 w 75"/>
                  <a:gd name="T59" fmla="*/ 3 h 8"/>
                  <a:gd name="T60" fmla="*/ 47 w 75"/>
                  <a:gd name="T61" fmla="*/ 4 h 8"/>
                  <a:gd name="T62" fmla="*/ 51 w 75"/>
                  <a:gd name="T63" fmla="*/ 6 h 8"/>
                  <a:gd name="T64" fmla="*/ 55 w 75"/>
                  <a:gd name="T65" fmla="*/ 8 h 8"/>
                  <a:gd name="T66" fmla="*/ 74 w 75"/>
                  <a:gd name="T67" fmla="*/ 8 h 8"/>
                  <a:gd name="T68" fmla="*/ 74 w 75"/>
                  <a:gd name="T69" fmla="*/ 8 h 8"/>
                  <a:gd name="T70" fmla="*/ 74 w 75"/>
                  <a:gd name="T71" fmla="*/ 7 h 8"/>
                  <a:gd name="T72" fmla="*/ 75 w 75"/>
                  <a:gd name="T73" fmla="*/ 7 h 8"/>
                  <a:gd name="T74" fmla="*/ 75 w 75"/>
                  <a:gd name="T75" fmla="*/ 7 h 8"/>
                  <a:gd name="T76" fmla="*/ 75 w 75"/>
                  <a:gd name="T77" fmla="*/ 6 h 8"/>
                  <a:gd name="T78" fmla="*/ 75 w 75"/>
                  <a:gd name="T79" fmla="*/ 6 h 8"/>
                  <a:gd name="T80" fmla="*/ 75 w 75"/>
                  <a:gd name="T81" fmla="*/ 5 h 8"/>
                  <a:gd name="T82" fmla="*/ 74 w 75"/>
                  <a:gd name="T83" fmla="*/ 5 h 8"/>
                  <a:gd name="T84" fmla="*/ 74 w 75"/>
                  <a:gd name="T85" fmla="*/ 5 h 8"/>
                  <a:gd name="T86" fmla="*/ 74 w 75"/>
                  <a:gd name="T87" fmla="*/ 5 h 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5"/>
                  <a:gd name="T133" fmla="*/ 0 h 8"/>
                  <a:gd name="T134" fmla="*/ 75 w 75"/>
                  <a:gd name="T135" fmla="*/ 8 h 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5" h="8">
                    <a:moveTo>
                      <a:pt x="73" y="5"/>
                    </a:moveTo>
                    <a:lnTo>
                      <a:pt x="56" y="5"/>
                    </a:lnTo>
                    <a:lnTo>
                      <a:pt x="54" y="4"/>
                    </a:lnTo>
                    <a:lnTo>
                      <a:pt x="53" y="3"/>
                    </a:lnTo>
                    <a:lnTo>
                      <a:pt x="51" y="2"/>
                    </a:lnTo>
                    <a:lnTo>
                      <a:pt x="49" y="2"/>
                    </a:lnTo>
                    <a:lnTo>
                      <a:pt x="48" y="1"/>
                    </a:lnTo>
                    <a:lnTo>
                      <a:pt x="46" y="1"/>
                    </a:lnTo>
                    <a:lnTo>
                      <a:pt x="45" y="1"/>
                    </a:lnTo>
                    <a:lnTo>
                      <a:pt x="43" y="0"/>
                    </a:lnTo>
                    <a:lnTo>
                      <a:pt x="41" y="0"/>
                    </a:lnTo>
                    <a:lnTo>
                      <a:pt x="40" y="0"/>
                    </a:lnTo>
                    <a:lnTo>
                      <a:pt x="38" y="0"/>
                    </a:lnTo>
                    <a:lnTo>
                      <a:pt x="37" y="0"/>
                    </a:lnTo>
                    <a:lnTo>
                      <a:pt x="36" y="0"/>
                    </a:lnTo>
                    <a:lnTo>
                      <a:pt x="34" y="0"/>
                    </a:lnTo>
                    <a:lnTo>
                      <a:pt x="33" y="0"/>
                    </a:lnTo>
                    <a:lnTo>
                      <a:pt x="32" y="0"/>
                    </a:lnTo>
                    <a:lnTo>
                      <a:pt x="30" y="0"/>
                    </a:lnTo>
                    <a:lnTo>
                      <a:pt x="29" y="1"/>
                    </a:lnTo>
                    <a:lnTo>
                      <a:pt x="28" y="1"/>
                    </a:lnTo>
                    <a:lnTo>
                      <a:pt x="27" y="1"/>
                    </a:lnTo>
                    <a:lnTo>
                      <a:pt x="26" y="1"/>
                    </a:lnTo>
                    <a:lnTo>
                      <a:pt x="25" y="2"/>
                    </a:lnTo>
                    <a:lnTo>
                      <a:pt x="24" y="2"/>
                    </a:lnTo>
                    <a:lnTo>
                      <a:pt x="23" y="2"/>
                    </a:lnTo>
                    <a:lnTo>
                      <a:pt x="22" y="3"/>
                    </a:lnTo>
                    <a:lnTo>
                      <a:pt x="21" y="3"/>
                    </a:lnTo>
                    <a:lnTo>
                      <a:pt x="20" y="3"/>
                    </a:lnTo>
                    <a:lnTo>
                      <a:pt x="19" y="4"/>
                    </a:lnTo>
                    <a:lnTo>
                      <a:pt x="18" y="4"/>
                    </a:lnTo>
                    <a:lnTo>
                      <a:pt x="2" y="4"/>
                    </a:lnTo>
                    <a:lnTo>
                      <a:pt x="1" y="4"/>
                    </a:lnTo>
                    <a:lnTo>
                      <a:pt x="1" y="5"/>
                    </a:lnTo>
                    <a:lnTo>
                      <a:pt x="0" y="5"/>
                    </a:lnTo>
                    <a:lnTo>
                      <a:pt x="0" y="6"/>
                    </a:lnTo>
                    <a:lnTo>
                      <a:pt x="1" y="6"/>
                    </a:lnTo>
                    <a:lnTo>
                      <a:pt x="1" y="7"/>
                    </a:lnTo>
                    <a:lnTo>
                      <a:pt x="2" y="7"/>
                    </a:lnTo>
                    <a:lnTo>
                      <a:pt x="19" y="7"/>
                    </a:lnTo>
                    <a:lnTo>
                      <a:pt x="20" y="7"/>
                    </a:lnTo>
                    <a:lnTo>
                      <a:pt x="20" y="6"/>
                    </a:lnTo>
                    <a:lnTo>
                      <a:pt x="21" y="6"/>
                    </a:lnTo>
                    <a:lnTo>
                      <a:pt x="22" y="6"/>
                    </a:lnTo>
                    <a:lnTo>
                      <a:pt x="23" y="6"/>
                    </a:lnTo>
                    <a:lnTo>
                      <a:pt x="23" y="5"/>
                    </a:lnTo>
                    <a:lnTo>
                      <a:pt x="24" y="5"/>
                    </a:lnTo>
                    <a:lnTo>
                      <a:pt x="25" y="5"/>
                    </a:lnTo>
                    <a:lnTo>
                      <a:pt x="26" y="4"/>
                    </a:lnTo>
                    <a:lnTo>
                      <a:pt x="27" y="4"/>
                    </a:lnTo>
                    <a:lnTo>
                      <a:pt x="28" y="4"/>
                    </a:lnTo>
                    <a:lnTo>
                      <a:pt x="29" y="4"/>
                    </a:lnTo>
                    <a:lnTo>
                      <a:pt x="31" y="3"/>
                    </a:lnTo>
                    <a:lnTo>
                      <a:pt x="32" y="3"/>
                    </a:lnTo>
                    <a:lnTo>
                      <a:pt x="33" y="3"/>
                    </a:lnTo>
                    <a:lnTo>
                      <a:pt x="35" y="3"/>
                    </a:lnTo>
                    <a:lnTo>
                      <a:pt x="36" y="3"/>
                    </a:lnTo>
                    <a:lnTo>
                      <a:pt x="37" y="3"/>
                    </a:lnTo>
                    <a:lnTo>
                      <a:pt x="39" y="3"/>
                    </a:lnTo>
                    <a:lnTo>
                      <a:pt x="40" y="3"/>
                    </a:lnTo>
                    <a:lnTo>
                      <a:pt x="42" y="3"/>
                    </a:lnTo>
                    <a:lnTo>
                      <a:pt x="43" y="3"/>
                    </a:lnTo>
                    <a:lnTo>
                      <a:pt x="45" y="4"/>
                    </a:lnTo>
                    <a:lnTo>
                      <a:pt x="47" y="4"/>
                    </a:lnTo>
                    <a:lnTo>
                      <a:pt x="48" y="5"/>
                    </a:lnTo>
                    <a:lnTo>
                      <a:pt x="50" y="5"/>
                    </a:lnTo>
                    <a:lnTo>
                      <a:pt x="51" y="6"/>
                    </a:lnTo>
                    <a:lnTo>
                      <a:pt x="53" y="7"/>
                    </a:lnTo>
                    <a:lnTo>
                      <a:pt x="55" y="7"/>
                    </a:lnTo>
                    <a:lnTo>
                      <a:pt x="55" y="8"/>
                    </a:lnTo>
                    <a:lnTo>
                      <a:pt x="73" y="8"/>
                    </a:lnTo>
                    <a:lnTo>
                      <a:pt x="74" y="8"/>
                    </a:lnTo>
                    <a:lnTo>
                      <a:pt x="74" y="7"/>
                    </a:lnTo>
                    <a:lnTo>
                      <a:pt x="75" y="7"/>
                    </a:lnTo>
                    <a:lnTo>
                      <a:pt x="75" y="6"/>
                    </a:lnTo>
                    <a:lnTo>
                      <a:pt x="75" y="5"/>
                    </a:lnTo>
                    <a:lnTo>
                      <a:pt x="74" y="5"/>
                    </a:lnTo>
                    <a:lnTo>
                      <a:pt x="73" y="5"/>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110" name="Freeform 424"/>
              <p:cNvSpPr>
                <a:spLocks/>
              </p:cNvSpPr>
              <p:nvPr/>
            </p:nvSpPr>
            <p:spPr bwMode="auto">
              <a:xfrm>
                <a:off x="4353" y="1306"/>
                <a:ext cx="195" cy="10"/>
              </a:xfrm>
              <a:custGeom>
                <a:avLst/>
                <a:gdLst>
                  <a:gd name="T0" fmla="*/ 59 w 195"/>
                  <a:gd name="T1" fmla="*/ 10 h 10"/>
                  <a:gd name="T2" fmla="*/ 67 w 195"/>
                  <a:gd name="T3" fmla="*/ 7 h 10"/>
                  <a:gd name="T4" fmla="*/ 78 w 195"/>
                  <a:gd name="T5" fmla="*/ 5 h 10"/>
                  <a:gd name="T6" fmla="*/ 89 w 195"/>
                  <a:gd name="T7" fmla="*/ 4 h 10"/>
                  <a:gd name="T8" fmla="*/ 99 w 195"/>
                  <a:gd name="T9" fmla="*/ 3 h 10"/>
                  <a:gd name="T10" fmla="*/ 109 w 195"/>
                  <a:gd name="T11" fmla="*/ 4 h 10"/>
                  <a:gd name="T12" fmla="*/ 118 w 195"/>
                  <a:gd name="T13" fmla="*/ 5 h 10"/>
                  <a:gd name="T14" fmla="*/ 126 w 195"/>
                  <a:gd name="T15" fmla="*/ 6 h 10"/>
                  <a:gd name="T16" fmla="*/ 133 w 195"/>
                  <a:gd name="T17" fmla="*/ 7 h 10"/>
                  <a:gd name="T18" fmla="*/ 138 w 195"/>
                  <a:gd name="T19" fmla="*/ 8 h 10"/>
                  <a:gd name="T20" fmla="*/ 141 w 195"/>
                  <a:gd name="T21" fmla="*/ 9 h 10"/>
                  <a:gd name="T22" fmla="*/ 142 w 195"/>
                  <a:gd name="T23" fmla="*/ 10 h 10"/>
                  <a:gd name="T24" fmla="*/ 142 w 195"/>
                  <a:gd name="T25" fmla="*/ 10 h 10"/>
                  <a:gd name="T26" fmla="*/ 142 w 195"/>
                  <a:gd name="T27" fmla="*/ 10 h 10"/>
                  <a:gd name="T28" fmla="*/ 194 w 195"/>
                  <a:gd name="T29" fmla="*/ 10 h 10"/>
                  <a:gd name="T30" fmla="*/ 194 w 195"/>
                  <a:gd name="T31" fmla="*/ 10 h 10"/>
                  <a:gd name="T32" fmla="*/ 195 w 195"/>
                  <a:gd name="T33" fmla="*/ 9 h 10"/>
                  <a:gd name="T34" fmla="*/ 195 w 195"/>
                  <a:gd name="T35" fmla="*/ 9 h 10"/>
                  <a:gd name="T36" fmla="*/ 195 w 195"/>
                  <a:gd name="T37" fmla="*/ 9 h 10"/>
                  <a:gd name="T38" fmla="*/ 195 w 195"/>
                  <a:gd name="T39" fmla="*/ 8 h 10"/>
                  <a:gd name="T40" fmla="*/ 195 w 195"/>
                  <a:gd name="T41" fmla="*/ 8 h 10"/>
                  <a:gd name="T42" fmla="*/ 195 w 195"/>
                  <a:gd name="T43" fmla="*/ 7 h 10"/>
                  <a:gd name="T44" fmla="*/ 195 w 195"/>
                  <a:gd name="T45" fmla="*/ 7 h 10"/>
                  <a:gd name="T46" fmla="*/ 194 w 195"/>
                  <a:gd name="T47" fmla="*/ 7 h 10"/>
                  <a:gd name="T48" fmla="*/ 194 w 195"/>
                  <a:gd name="T49" fmla="*/ 7 h 10"/>
                  <a:gd name="T50" fmla="*/ 143 w 195"/>
                  <a:gd name="T51" fmla="*/ 7 h 10"/>
                  <a:gd name="T52" fmla="*/ 140 w 195"/>
                  <a:gd name="T53" fmla="*/ 6 h 10"/>
                  <a:gd name="T54" fmla="*/ 135 w 195"/>
                  <a:gd name="T55" fmla="*/ 5 h 10"/>
                  <a:gd name="T56" fmla="*/ 129 w 195"/>
                  <a:gd name="T57" fmla="*/ 3 h 10"/>
                  <a:gd name="T58" fmla="*/ 121 w 195"/>
                  <a:gd name="T59" fmla="*/ 2 h 10"/>
                  <a:gd name="T60" fmla="*/ 113 w 195"/>
                  <a:gd name="T61" fmla="*/ 1 h 10"/>
                  <a:gd name="T62" fmla="*/ 103 w 195"/>
                  <a:gd name="T63" fmla="*/ 0 h 10"/>
                  <a:gd name="T64" fmla="*/ 92 w 195"/>
                  <a:gd name="T65" fmla="*/ 0 h 10"/>
                  <a:gd name="T66" fmla="*/ 81 w 195"/>
                  <a:gd name="T67" fmla="*/ 1 h 10"/>
                  <a:gd name="T68" fmla="*/ 70 w 195"/>
                  <a:gd name="T69" fmla="*/ 3 h 10"/>
                  <a:gd name="T70" fmla="*/ 58 w 195"/>
                  <a:gd name="T71" fmla="*/ 7 h 10"/>
                  <a:gd name="T72" fmla="*/ 2 w 195"/>
                  <a:gd name="T73" fmla="*/ 7 h 10"/>
                  <a:gd name="T74" fmla="*/ 1 w 195"/>
                  <a:gd name="T75" fmla="*/ 7 h 10"/>
                  <a:gd name="T76" fmla="*/ 1 w 195"/>
                  <a:gd name="T77" fmla="*/ 7 h 10"/>
                  <a:gd name="T78" fmla="*/ 1 w 195"/>
                  <a:gd name="T79" fmla="*/ 7 h 10"/>
                  <a:gd name="T80" fmla="*/ 1 w 195"/>
                  <a:gd name="T81" fmla="*/ 8 h 10"/>
                  <a:gd name="T82" fmla="*/ 0 w 195"/>
                  <a:gd name="T83" fmla="*/ 8 h 10"/>
                  <a:gd name="T84" fmla="*/ 1 w 195"/>
                  <a:gd name="T85" fmla="*/ 9 h 10"/>
                  <a:gd name="T86" fmla="*/ 1 w 195"/>
                  <a:gd name="T87" fmla="*/ 9 h 10"/>
                  <a:gd name="T88" fmla="*/ 1 w 195"/>
                  <a:gd name="T89" fmla="*/ 9 h 10"/>
                  <a:gd name="T90" fmla="*/ 1 w 195"/>
                  <a:gd name="T91" fmla="*/ 10 h 10"/>
                  <a:gd name="T92" fmla="*/ 2 w 195"/>
                  <a:gd name="T93" fmla="*/ 10 h 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5"/>
                  <a:gd name="T142" fmla="*/ 0 h 10"/>
                  <a:gd name="T143" fmla="*/ 195 w 195"/>
                  <a:gd name="T144" fmla="*/ 10 h 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5" h="10">
                    <a:moveTo>
                      <a:pt x="2" y="10"/>
                    </a:moveTo>
                    <a:lnTo>
                      <a:pt x="59" y="10"/>
                    </a:lnTo>
                    <a:lnTo>
                      <a:pt x="63" y="8"/>
                    </a:lnTo>
                    <a:lnTo>
                      <a:pt x="67" y="7"/>
                    </a:lnTo>
                    <a:lnTo>
                      <a:pt x="71" y="6"/>
                    </a:lnTo>
                    <a:lnTo>
                      <a:pt x="74" y="5"/>
                    </a:lnTo>
                    <a:lnTo>
                      <a:pt x="78" y="5"/>
                    </a:lnTo>
                    <a:lnTo>
                      <a:pt x="82" y="4"/>
                    </a:lnTo>
                    <a:lnTo>
                      <a:pt x="85" y="4"/>
                    </a:lnTo>
                    <a:lnTo>
                      <a:pt x="89" y="4"/>
                    </a:lnTo>
                    <a:lnTo>
                      <a:pt x="93" y="3"/>
                    </a:lnTo>
                    <a:lnTo>
                      <a:pt x="96" y="3"/>
                    </a:lnTo>
                    <a:lnTo>
                      <a:pt x="99" y="3"/>
                    </a:lnTo>
                    <a:lnTo>
                      <a:pt x="103" y="3"/>
                    </a:lnTo>
                    <a:lnTo>
                      <a:pt x="106" y="3"/>
                    </a:lnTo>
                    <a:lnTo>
                      <a:pt x="109" y="4"/>
                    </a:lnTo>
                    <a:lnTo>
                      <a:pt x="112" y="4"/>
                    </a:lnTo>
                    <a:lnTo>
                      <a:pt x="115" y="4"/>
                    </a:lnTo>
                    <a:lnTo>
                      <a:pt x="118" y="5"/>
                    </a:lnTo>
                    <a:lnTo>
                      <a:pt x="121" y="5"/>
                    </a:lnTo>
                    <a:lnTo>
                      <a:pt x="124" y="5"/>
                    </a:lnTo>
                    <a:lnTo>
                      <a:pt x="126" y="6"/>
                    </a:lnTo>
                    <a:lnTo>
                      <a:pt x="128" y="6"/>
                    </a:lnTo>
                    <a:lnTo>
                      <a:pt x="131" y="7"/>
                    </a:lnTo>
                    <a:lnTo>
                      <a:pt x="133" y="7"/>
                    </a:lnTo>
                    <a:lnTo>
                      <a:pt x="134" y="8"/>
                    </a:lnTo>
                    <a:lnTo>
                      <a:pt x="136" y="8"/>
                    </a:lnTo>
                    <a:lnTo>
                      <a:pt x="138" y="8"/>
                    </a:lnTo>
                    <a:lnTo>
                      <a:pt x="139" y="9"/>
                    </a:lnTo>
                    <a:lnTo>
                      <a:pt x="140" y="9"/>
                    </a:lnTo>
                    <a:lnTo>
                      <a:pt x="141" y="9"/>
                    </a:lnTo>
                    <a:lnTo>
                      <a:pt x="142" y="10"/>
                    </a:lnTo>
                    <a:lnTo>
                      <a:pt x="194" y="10"/>
                    </a:lnTo>
                    <a:lnTo>
                      <a:pt x="195" y="9"/>
                    </a:lnTo>
                    <a:lnTo>
                      <a:pt x="195" y="8"/>
                    </a:lnTo>
                    <a:lnTo>
                      <a:pt x="195" y="7"/>
                    </a:lnTo>
                    <a:lnTo>
                      <a:pt x="194" y="7"/>
                    </a:lnTo>
                    <a:lnTo>
                      <a:pt x="142" y="7"/>
                    </a:lnTo>
                    <a:lnTo>
                      <a:pt x="143" y="7"/>
                    </a:lnTo>
                    <a:lnTo>
                      <a:pt x="142" y="7"/>
                    </a:lnTo>
                    <a:lnTo>
                      <a:pt x="141" y="6"/>
                    </a:lnTo>
                    <a:lnTo>
                      <a:pt x="140" y="6"/>
                    </a:lnTo>
                    <a:lnTo>
                      <a:pt x="138" y="6"/>
                    </a:lnTo>
                    <a:lnTo>
                      <a:pt x="137" y="5"/>
                    </a:lnTo>
                    <a:lnTo>
                      <a:pt x="135" y="5"/>
                    </a:lnTo>
                    <a:lnTo>
                      <a:pt x="133" y="4"/>
                    </a:lnTo>
                    <a:lnTo>
                      <a:pt x="131" y="4"/>
                    </a:lnTo>
                    <a:lnTo>
                      <a:pt x="129" y="3"/>
                    </a:lnTo>
                    <a:lnTo>
                      <a:pt x="127" y="3"/>
                    </a:lnTo>
                    <a:lnTo>
                      <a:pt x="124" y="2"/>
                    </a:lnTo>
                    <a:lnTo>
                      <a:pt x="121" y="2"/>
                    </a:lnTo>
                    <a:lnTo>
                      <a:pt x="119" y="2"/>
                    </a:lnTo>
                    <a:lnTo>
                      <a:pt x="116" y="1"/>
                    </a:lnTo>
                    <a:lnTo>
                      <a:pt x="113" y="1"/>
                    </a:lnTo>
                    <a:lnTo>
                      <a:pt x="110" y="1"/>
                    </a:lnTo>
                    <a:lnTo>
                      <a:pt x="106" y="0"/>
                    </a:lnTo>
                    <a:lnTo>
                      <a:pt x="103" y="0"/>
                    </a:lnTo>
                    <a:lnTo>
                      <a:pt x="99" y="0"/>
                    </a:lnTo>
                    <a:lnTo>
                      <a:pt x="96" y="0"/>
                    </a:lnTo>
                    <a:lnTo>
                      <a:pt x="92" y="0"/>
                    </a:lnTo>
                    <a:lnTo>
                      <a:pt x="89" y="1"/>
                    </a:lnTo>
                    <a:lnTo>
                      <a:pt x="85" y="1"/>
                    </a:lnTo>
                    <a:lnTo>
                      <a:pt x="81" y="1"/>
                    </a:lnTo>
                    <a:lnTo>
                      <a:pt x="77" y="2"/>
                    </a:lnTo>
                    <a:lnTo>
                      <a:pt x="74" y="3"/>
                    </a:lnTo>
                    <a:lnTo>
                      <a:pt x="70" y="3"/>
                    </a:lnTo>
                    <a:lnTo>
                      <a:pt x="66" y="4"/>
                    </a:lnTo>
                    <a:lnTo>
                      <a:pt x="62" y="6"/>
                    </a:lnTo>
                    <a:lnTo>
                      <a:pt x="58" y="7"/>
                    </a:lnTo>
                    <a:lnTo>
                      <a:pt x="59" y="7"/>
                    </a:lnTo>
                    <a:lnTo>
                      <a:pt x="2" y="7"/>
                    </a:lnTo>
                    <a:lnTo>
                      <a:pt x="1" y="7"/>
                    </a:lnTo>
                    <a:lnTo>
                      <a:pt x="1" y="8"/>
                    </a:lnTo>
                    <a:lnTo>
                      <a:pt x="0" y="8"/>
                    </a:lnTo>
                    <a:lnTo>
                      <a:pt x="0" y="9"/>
                    </a:lnTo>
                    <a:lnTo>
                      <a:pt x="1" y="9"/>
                    </a:lnTo>
                    <a:lnTo>
                      <a:pt x="1" y="10"/>
                    </a:lnTo>
                    <a:lnTo>
                      <a:pt x="2" y="1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111" name="Freeform 425"/>
              <p:cNvSpPr>
                <a:spLocks/>
              </p:cNvSpPr>
              <p:nvPr/>
            </p:nvSpPr>
            <p:spPr bwMode="auto">
              <a:xfrm>
                <a:off x="4419" y="1324"/>
                <a:ext cx="67" cy="14"/>
              </a:xfrm>
              <a:custGeom>
                <a:avLst/>
                <a:gdLst>
                  <a:gd name="T0" fmla="*/ 52 w 67"/>
                  <a:gd name="T1" fmla="*/ 14 h 14"/>
                  <a:gd name="T2" fmla="*/ 57 w 67"/>
                  <a:gd name="T3" fmla="*/ 12 h 14"/>
                  <a:gd name="T4" fmla="*/ 60 w 67"/>
                  <a:gd name="T5" fmla="*/ 11 h 14"/>
                  <a:gd name="T6" fmla="*/ 62 w 67"/>
                  <a:gd name="T7" fmla="*/ 10 h 14"/>
                  <a:gd name="T8" fmla="*/ 63 w 67"/>
                  <a:gd name="T9" fmla="*/ 9 h 14"/>
                  <a:gd name="T10" fmla="*/ 65 w 67"/>
                  <a:gd name="T11" fmla="*/ 7 h 14"/>
                  <a:gd name="T12" fmla="*/ 66 w 67"/>
                  <a:gd name="T13" fmla="*/ 6 h 14"/>
                  <a:gd name="T14" fmla="*/ 67 w 67"/>
                  <a:gd name="T15" fmla="*/ 5 h 14"/>
                  <a:gd name="T16" fmla="*/ 67 w 67"/>
                  <a:gd name="T17" fmla="*/ 3 h 14"/>
                  <a:gd name="T18" fmla="*/ 67 w 67"/>
                  <a:gd name="T19" fmla="*/ 2 h 14"/>
                  <a:gd name="T20" fmla="*/ 67 w 67"/>
                  <a:gd name="T21" fmla="*/ 1 h 14"/>
                  <a:gd name="T22" fmla="*/ 67 w 67"/>
                  <a:gd name="T23" fmla="*/ 1 h 14"/>
                  <a:gd name="T24" fmla="*/ 66 w 67"/>
                  <a:gd name="T25" fmla="*/ 0 h 14"/>
                  <a:gd name="T26" fmla="*/ 66 w 67"/>
                  <a:gd name="T27" fmla="*/ 0 h 14"/>
                  <a:gd name="T28" fmla="*/ 65 w 67"/>
                  <a:gd name="T29" fmla="*/ 0 h 14"/>
                  <a:gd name="T30" fmla="*/ 65 w 67"/>
                  <a:gd name="T31" fmla="*/ 1 h 14"/>
                  <a:gd name="T32" fmla="*/ 65 w 67"/>
                  <a:gd name="T33" fmla="*/ 1 h 14"/>
                  <a:gd name="T34" fmla="*/ 64 w 67"/>
                  <a:gd name="T35" fmla="*/ 2 h 14"/>
                  <a:gd name="T36" fmla="*/ 64 w 67"/>
                  <a:gd name="T37" fmla="*/ 4 h 14"/>
                  <a:gd name="T38" fmla="*/ 62 w 67"/>
                  <a:gd name="T39" fmla="*/ 6 h 14"/>
                  <a:gd name="T40" fmla="*/ 60 w 67"/>
                  <a:gd name="T41" fmla="*/ 8 h 14"/>
                  <a:gd name="T42" fmla="*/ 56 w 67"/>
                  <a:gd name="T43" fmla="*/ 9 h 14"/>
                  <a:gd name="T44" fmla="*/ 51 w 67"/>
                  <a:gd name="T45" fmla="*/ 11 h 14"/>
                  <a:gd name="T46" fmla="*/ 46 w 67"/>
                  <a:gd name="T47" fmla="*/ 12 h 14"/>
                  <a:gd name="T48" fmla="*/ 40 w 67"/>
                  <a:gd name="T49" fmla="*/ 13 h 14"/>
                  <a:gd name="T50" fmla="*/ 34 w 67"/>
                  <a:gd name="T51" fmla="*/ 13 h 14"/>
                  <a:gd name="T52" fmla="*/ 29 w 67"/>
                  <a:gd name="T53" fmla="*/ 13 h 14"/>
                  <a:gd name="T54" fmla="*/ 25 w 67"/>
                  <a:gd name="T55" fmla="*/ 12 h 14"/>
                  <a:gd name="T56" fmla="*/ 21 w 67"/>
                  <a:gd name="T57" fmla="*/ 12 h 14"/>
                  <a:gd name="T58" fmla="*/ 17 w 67"/>
                  <a:gd name="T59" fmla="*/ 11 h 14"/>
                  <a:gd name="T60" fmla="*/ 13 w 67"/>
                  <a:gd name="T61" fmla="*/ 10 h 14"/>
                  <a:gd name="T62" fmla="*/ 10 w 67"/>
                  <a:gd name="T63" fmla="*/ 9 h 14"/>
                  <a:gd name="T64" fmla="*/ 7 w 67"/>
                  <a:gd name="T65" fmla="*/ 7 h 14"/>
                  <a:gd name="T66" fmla="*/ 5 w 67"/>
                  <a:gd name="T67" fmla="*/ 5 h 14"/>
                  <a:gd name="T68" fmla="*/ 5 w 67"/>
                  <a:gd name="T69" fmla="*/ 4 h 14"/>
                  <a:gd name="T70" fmla="*/ 4 w 67"/>
                  <a:gd name="T71" fmla="*/ 4 h 14"/>
                  <a:gd name="T72" fmla="*/ 4 w 67"/>
                  <a:gd name="T73" fmla="*/ 3 h 14"/>
                  <a:gd name="T74" fmla="*/ 3 w 67"/>
                  <a:gd name="T75" fmla="*/ 2 h 14"/>
                  <a:gd name="T76" fmla="*/ 3 w 67"/>
                  <a:gd name="T77" fmla="*/ 1 h 14"/>
                  <a:gd name="T78" fmla="*/ 3 w 67"/>
                  <a:gd name="T79" fmla="*/ 1 h 14"/>
                  <a:gd name="T80" fmla="*/ 3 w 67"/>
                  <a:gd name="T81" fmla="*/ 0 h 14"/>
                  <a:gd name="T82" fmla="*/ 2 w 67"/>
                  <a:gd name="T83" fmla="*/ 0 h 14"/>
                  <a:gd name="T84" fmla="*/ 1 w 67"/>
                  <a:gd name="T85" fmla="*/ 0 h 14"/>
                  <a:gd name="T86" fmla="*/ 1 w 67"/>
                  <a:gd name="T87" fmla="*/ 1 h 14"/>
                  <a:gd name="T88" fmla="*/ 1 w 67"/>
                  <a:gd name="T89" fmla="*/ 1 h 14"/>
                  <a:gd name="T90" fmla="*/ 0 w 67"/>
                  <a:gd name="T91" fmla="*/ 2 h 14"/>
                  <a:gd name="T92" fmla="*/ 1 w 67"/>
                  <a:gd name="T93" fmla="*/ 3 h 14"/>
                  <a:gd name="T94" fmla="*/ 1 w 67"/>
                  <a:gd name="T95" fmla="*/ 5 h 14"/>
                  <a:gd name="T96" fmla="*/ 2 w 67"/>
                  <a:gd name="T97" fmla="*/ 6 h 14"/>
                  <a:gd name="T98" fmla="*/ 3 w 67"/>
                  <a:gd name="T99" fmla="*/ 7 h 14"/>
                  <a:gd name="T100" fmla="*/ 4 w 67"/>
                  <a:gd name="T101" fmla="*/ 9 h 14"/>
                  <a:gd name="T102" fmla="*/ 6 w 67"/>
                  <a:gd name="T103" fmla="*/ 10 h 14"/>
                  <a:gd name="T104" fmla="*/ 8 w 67"/>
                  <a:gd name="T105" fmla="*/ 11 h 14"/>
                  <a:gd name="T106" fmla="*/ 9 w 67"/>
                  <a:gd name="T107" fmla="*/ 11 h 14"/>
                  <a:gd name="T108" fmla="*/ 13 w 67"/>
                  <a:gd name="T109" fmla="*/ 13 h 14"/>
                  <a:gd name="T110" fmla="*/ 18 w 67"/>
                  <a:gd name="T111" fmla="*/ 14 h 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7"/>
                  <a:gd name="T169" fmla="*/ 0 h 14"/>
                  <a:gd name="T170" fmla="*/ 67 w 67"/>
                  <a:gd name="T171" fmla="*/ 14 h 1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7" h="14">
                    <a:moveTo>
                      <a:pt x="18" y="14"/>
                    </a:moveTo>
                    <a:lnTo>
                      <a:pt x="50" y="14"/>
                    </a:lnTo>
                    <a:lnTo>
                      <a:pt x="51" y="14"/>
                    </a:lnTo>
                    <a:lnTo>
                      <a:pt x="52" y="14"/>
                    </a:lnTo>
                    <a:lnTo>
                      <a:pt x="53" y="13"/>
                    </a:lnTo>
                    <a:lnTo>
                      <a:pt x="55" y="13"/>
                    </a:lnTo>
                    <a:lnTo>
                      <a:pt x="56" y="13"/>
                    </a:lnTo>
                    <a:lnTo>
                      <a:pt x="57" y="12"/>
                    </a:lnTo>
                    <a:lnTo>
                      <a:pt x="58" y="12"/>
                    </a:lnTo>
                    <a:lnTo>
                      <a:pt x="59" y="11"/>
                    </a:lnTo>
                    <a:lnTo>
                      <a:pt x="60" y="11"/>
                    </a:lnTo>
                    <a:lnTo>
                      <a:pt x="61" y="10"/>
                    </a:lnTo>
                    <a:lnTo>
                      <a:pt x="62" y="10"/>
                    </a:lnTo>
                    <a:lnTo>
                      <a:pt x="62" y="9"/>
                    </a:lnTo>
                    <a:lnTo>
                      <a:pt x="63" y="9"/>
                    </a:lnTo>
                    <a:lnTo>
                      <a:pt x="64" y="8"/>
                    </a:lnTo>
                    <a:lnTo>
                      <a:pt x="65" y="7"/>
                    </a:lnTo>
                    <a:lnTo>
                      <a:pt x="66" y="6"/>
                    </a:lnTo>
                    <a:lnTo>
                      <a:pt x="66" y="5"/>
                    </a:lnTo>
                    <a:lnTo>
                      <a:pt x="67" y="5"/>
                    </a:lnTo>
                    <a:lnTo>
                      <a:pt x="67" y="4"/>
                    </a:lnTo>
                    <a:lnTo>
                      <a:pt x="67" y="3"/>
                    </a:lnTo>
                    <a:lnTo>
                      <a:pt x="67" y="2"/>
                    </a:lnTo>
                    <a:lnTo>
                      <a:pt x="67" y="1"/>
                    </a:lnTo>
                    <a:lnTo>
                      <a:pt x="67" y="0"/>
                    </a:lnTo>
                    <a:lnTo>
                      <a:pt x="66" y="0"/>
                    </a:lnTo>
                    <a:lnTo>
                      <a:pt x="65" y="0"/>
                    </a:lnTo>
                    <a:lnTo>
                      <a:pt x="65" y="1"/>
                    </a:lnTo>
                    <a:lnTo>
                      <a:pt x="64" y="1"/>
                    </a:lnTo>
                    <a:lnTo>
                      <a:pt x="64" y="2"/>
                    </a:lnTo>
                    <a:lnTo>
                      <a:pt x="64" y="3"/>
                    </a:lnTo>
                    <a:lnTo>
                      <a:pt x="64" y="4"/>
                    </a:lnTo>
                    <a:lnTo>
                      <a:pt x="63" y="5"/>
                    </a:lnTo>
                    <a:lnTo>
                      <a:pt x="62" y="6"/>
                    </a:lnTo>
                    <a:lnTo>
                      <a:pt x="61" y="7"/>
                    </a:lnTo>
                    <a:lnTo>
                      <a:pt x="60" y="7"/>
                    </a:lnTo>
                    <a:lnTo>
                      <a:pt x="60" y="8"/>
                    </a:lnTo>
                    <a:lnTo>
                      <a:pt x="59" y="8"/>
                    </a:lnTo>
                    <a:lnTo>
                      <a:pt x="58" y="8"/>
                    </a:lnTo>
                    <a:lnTo>
                      <a:pt x="57" y="9"/>
                    </a:lnTo>
                    <a:lnTo>
                      <a:pt x="56" y="9"/>
                    </a:lnTo>
                    <a:lnTo>
                      <a:pt x="55" y="10"/>
                    </a:lnTo>
                    <a:lnTo>
                      <a:pt x="54" y="10"/>
                    </a:lnTo>
                    <a:lnTo>
                      <a:pt x="53" y="10"/>
                    </a:lnTo>
                    <a:lnTo>
                      <a:pt x="51" y="11"/>
                    </a:lnTo>
                    <a:lnTo>
                      <a:pt x="50" y="11"/>
                    </a:lnTo>
                    <a:lnTo>
                      <a:pt x="49" y="11"/>
                    </a:lnTo>
                    <a:lnTo>
                      <a:pt x="48" y="12"/>
                    </a:lnTo>
                    <a:lnTo>
                      <a:pt x="46" y="12"/>
                    </a:lnTo>
                    <a:lnTo>
                      <a:pt x="45" y="12"/>
                    </a:lnTo>
                    <a:lnTo>
                      <a:pt x="43" y="12"/>
                    </a:lnTo>
                    <a:lnTo>
                      <a:pt x="42" y="13"/>
                    </a:lnTo>
                    <a:lnTo>
                      <a:pt x="40" y="13"/>
                    </a:lnTo>
                    <a:lnTo>
                      <a:pt x="39" y="13"/>
                    </a:lnTo>
                    <a:lnTo>
                      <a:pt x="37" y="13"/>
                    </a:lnTo>
                    <a:lnTo>
                      <a:pt x="36" y="13"/>
                    </a:lnTo>
                    <a:lnTo>
                      <a:pt x="34" y="13"/>
                    </a:lnTo>
                    <a:lnTo>
                      <a:pt x="33" y="13"/>
                    </a:lnTo>
                    <a:lnTo>
                      <a:pt x="32" y="13"/>
                    </a:lnTo>
                    <a:lnTo>
                      <a:pt x="30" y="13"/>
                    </a:lnTo>
                    <a:lnTo>
                      <a:pt x="29" y="13"/>
                    </a:lnTo>
                    <a:lnTo>
                      <a:pt x="28" y="13"/>
                    </a:lnTo>
                    <a:lnTo>
                      <a:pt x="27" y="13"/>
                    </a:lnTo>
                    <a:lnTo>
                      <a:pt x="26" y="13"/>
                    </a:lnTo>
                    <a:lnTo>
                      <a:pt x="25" y="12"/>
                    </a:lnTo>
                    <a:lnTo>
                      <a:pt x="24" y="12"/>
                    </a:lnTo>
                    <a:lnTo>
                      <a:pt x="23" y="12"/>
                    </a:lnTo>
                    <a:lnTo>
                      <a:pt x="22" y="12"/>
                    </a:lnTo>
                    <a:lnTo>
                      <a:pt x="21" y="12"/>
                    </a:lnTo>
                    <a:lnTo>
                      <a:pt x="20" y="12"/>
                    </a:lnTo>
                    <a:lnTo>
                      <a:pt x="19" y="11"/>
                    </a:lnTo>
                    <a:lnTo>
                      <a:pt x="18" y="11"/>
                    </a:lnTo>
                    <a:lnTo>
                      <a:pt x="17" y="11"/>
                    </a:lnTo>
                    <a:lnTo>
                      <a:pt x="16" y="11"/>
                    </a:lnTo>
                    <a:lnTo>
                      <a:pt x="15" y="10"/>
                    </a:lnTo>
                    <a:lnTo>
                      <a:pt x="14" y="10"/>
                    </a:lnTo>
                    <a:lnTo>
                      <a:pt x="13" y="10"/>
                    </a:lnTo>
                    <a:lnTo>
                      <a:pt x="12" y="10"/>
                    </a:lnTo>
                    <a:lnTo>
                      <a:pt x="12" y="9"/>
                    </a:lnTo>
                    <a:lnTo>
                      <a:pt x="11" y="9"/>
                    </a:lnTo>
                    <a:lnTo>
                      <a:pt x="10" y="9"/>
                    </a:lnTo>
                    <a:lnTo>
                      <a:pt x="9" y="8"/>
                    </a:lnTo>
                    <a:lnTo>
                      <a:pt x="8" y="7"/>
                    </a:lnTo>
                    <a:lnTo>
                      <a:pt x="7" y="7"/>
                    </a:lnTo>
                    <a:lnTo>
                      <a:pt x="6" y="6"/>
                    </a:lnTo>
                    <a:lnTo>
                      <a:pt x="5" y="5"/>
                    </a:lnTo>
                    <a:lnTo>
                      <a:pt x="5" y="4"/>
                    </a:lnTo>
                    <a:lnTo>
                      <a:pt x="4" y="4"/>
                    </a:lnTo>
                    <a:lnTo>
                      <a:pt x="4" y="3"/>
                    </a:lnTo>
                    <a:lnTo>
                      <a:pt x="4" y="2"/>
                    </a:lnTo>
                    <a:lnTo>
                      <a:pt x="3" y="2"/>
                    </a:lnTo>
                    <a:lnTo>
                      <a:pt x="3" y="1"/>
                    </a:lnTo>
                    <a:lnTo>
                      <a:pt x="3" y="0"/>
                    </a:lnTo>
                    <a:lnTo>
                      <a:pt x="2" y="0"/>
                    </a:lnTo>
                    <a:lnTo>
                      <a:pt x="1" y="0"/>
                    </a:lnTo>
                    <a:lnTo>
                      <a:pt x="1" y="1"/>
                    </a:lnTo>
                    <a:lnTo>
                      <a:pt x="0" y="2"/>
                    </a:lnTo>
                    <a:lnTo>
                      <a:pt x="1" y="2"/>
                    </a:lnTo>
                    <a:lnTo>
                      <a:pt x="1" y="3"/>
                    </a:lnTo>
                    <a:lnTo>
                      <a:pt x="1" y="4"/>
                    </a:lnTo>
                    <a:lnTo>
                      <a:pt x="1" y="5"/>
                    </a:lnTo>
                    <a:lnTo>
                      <a:pt x="2" y="5"/>
                    </a:lnTo>
                    <a:lnTo>
                      <a:pt x="2" y="6"/>
                    </a:lnTo>
                    <a:lnTo>
                      <a:pt x="3" y="7"/>
                    </a:lnTo>
                    <a:lnTo>
                      <a:pt x="4" y="8"/>
                    </a:lnTo>
                    <a:lnTo>
                      <a:pt x="4" y="9"/>
                    </a:lnTo>
                    <a:lnTo>
                      <a:pt x="5" y="9"/>
                    </a:lnTo>
                    <a:lnTo>
                      <a:pt x="6" y="9"/>
                    </a:lnTo>
                    <a:lnTo>
                      <a:pt x="6" y="10"/>
                    </a:lnTo>
                    <a:lnTo>
                      <a:pt x="7" y="10"/>
                    </a:lnTo>
                    <a:lnTo>
                      <a:pt x="8" y="11"/>
                    </a:lnTo>
                    <a:lnTo>
                      <a:pt x="9" y="11"/>
                    </a:lnTo>
                    <a:lnTo>
                      <a:pt x="10" y="12"/>
                    </a:lnTo>
                    <a:lnTo>
                      <a:pt x="11" y="12"/>
                    </a:lnTo>
                    <a:lnTo>
                      <a:pt x="12" y="13"/>
                    </a:lnTo>
                    <a:lnTo>
                      <a:pt x="13" y="13"/>
                    </a:lnTo>
                    <a:lnTo>
                      <a:pt x="14" y="13"/>
                    </a:lnTo>
                    <a:lnTo>
                      <a:pt x="16" y="14"/>
                    </a:lnTo>
                    <a:lnTo>
                      <a:pt x="17" y="14"/>
                    </a:lnTo>
                    <a:lnTo>
                      <a:pt x="18" y="14"/>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112" name="Freeform 426"/>
              <p:cNvSpPr>
                <a:spLocks/>
              </p:cNvSpPr>
              <p:nvPr/>
            </p:nvSpPr>
            <p:spPr bwMode="auto">
              <a:xfrm>
                <a:off x="4357" y="1270"/>
                <a:ext cx="211" cy="66"/>
              </a:xfrm>
              <a:custGeom>
                <a:avLst/>
                <a:gdLst>
                  <a:gd name="T0" fmla="*/ 187 w 211"/>
                  <a:gd name="T1" fmla="*/ 7 h 66"/>
                  <a:gd name="T2" fmla="*/ 187 w 211"/>
                  <a:gd name="T3" fmla="*/ 7 h 66"/>
                  <a:gd name="T4" fmla="*/ 188 w 211"/>
                  <a:gd name="T5" fmla="*/ 8 h 66"/>
                  <a:gd name="T6" fmla="*/ 190 w 211"/>
                  <a:gd name="T7" fmla="*/ 16 h 66"/>
                  <a:gd name="T8" fmla="*/ 199 w 211"/>
                  <a:gd name="T9" fmla="*/ 46 h 66"/>
                  <a:gd name="T10" fmla="*/ 204 w 211"/>
                  <a:gd name="T11" fmla="*/ 64 h 66"/>
                  <a:gd name="T12" fmla="*/ 204 w 211"/>
                  <a:gd name="T13" fmla="*/ 64 h 66"/>
                  <a:gd name="T14" fmla="*/ 205 w 211"/>
                  <a:gd name="T15" fmla="*/ 65 h 66"/>
                  <a:gd name="T16" fmla="*/ 205 w 211"/>
                  <a:gd name="T17" fmla="*/ 66 h 66"/>
                  <a:gd name="T18" fmla="*/ 206 w 211"/>
                  <a:gd name="T19" fmla="*/ 66 h 66"/>
                  <a:gd name="T20" fmla="*/ 207 w 211"/>
                  <a:gd name="T21" fmla="*/ 66 h 66"/>
                  <a:gd name="T22" fmla="*/ 208 w 211"/>
                  <a:gd name="T23" fmla="*/ 66 h 66"/>
                  <a:gd name="T24" fmla="*/ 208 w 211"/>
                  <a:gd name="T25" fmla="*/ 66 h 66"/>
                  <a:gd name="T26" fmla="*/ 209 w 211"/>
                  <a:gd name="T27" fmla="*/ 66 h 66"/>
                  <a:gd name="T28" fmla="*/ 209 w 211"/>
                  <a:gd name="T29" fmla="*/ 66 h 66"/>
                  <a:gd name="T30" fmla="*/ 210 w 211"/>
                  <a:gd name="T31" fmla="*/ 65 h 66"/>
                  <a:gd name="T32" fmla="*/ 211 w 211"/>
                  <a:gd name="T33" fmla="*/ 64 h 66"/>
                  <a:gd name="T34" fmla="*/ 211 w 211"/>
                  <a:gd name="T35" fmla="*/ 63 h 66"/>
                  <a:gd name="T36" fmla="*/ 211 w 211"/>
                  <a:gd name="T37" fmla="*/ 63 h 66"/>
                  <a:gd name="T38" fmla="*/ 211 w 211"/>
                  <a:gd name="T39" fmla="*/ 62 h 66"/>
                  <a:gd name="T40" fmla="*/ 194 w 211"/>
                  <a:gd name="T41" fmla="*/ 6 h 66"/>
                  <a:gd name="T42" fmla="*/ 194 w 211"/>
                  <a:gd name="T43" fmla="*/ 5 h 66"/>
                  <a:gd name="T44" fmla="*/ 193 w 211"/>
                  <a:gd name="T45" fmla="*/ 4 h 66"/>
                  <a:gd name="T46" fmla="*/ 193 w 211"/>
                  <a:gd name="T47" fmla="*/ 3 h 66"/>
                  <a:gd name="T48" fmla="*/ 192 w 211"/>
                  <a:gd name="T49" fmla="*/ 2 h 66"/>
                  <a:gd name="T50" fmla="*/ 192 w 211"/>
                  <a:gd name="T51" fmla="*/ 2 h 66"/>
                  <a:gd name="T52" fmla="*/ 191 w 211"/>
                  <a:gd name="T53" fmla="*/ 1 h 66"/>
                  <a:gd name="T54" fmla="*/ 190 w 211"/>
                  <a:gd name="T55" fmla="*/ 1 h 66"/>
                  <a:gd name="T56" fmla="*/ 189 w 211"/>
                  <a:gd name="T57" fmla="*/ 0 h 66"/>
                  <a:gd name="T58" fmla="*/ 189 w 211"/>
                  <a:gd name="T59" fmla="*/ 0 h 66"/>
                  <a:gd name="T60" fmla="*/ 188 w 211"/>
                  <a:gd name="T61" fmla="*/ 0 h 66"/>
                  <a:gd name="T62" fmla="*/ 3 w 211"/>
                  <a:gd name="T63" fmla="*/ 0 h 66"/>
                  <a:gd name="T64" fmla="*/ 3 w 211"/>
                  <a:gd name="T65" fmla="*/ 0 h 66"/>
                  <a:gd name="T66" fmla="*/ 2 w 211"/>
                  <a:gd name="T67" fmla="*/ 0 h 66"/>
                  <a:gd name="T68" fmla="*/ 1 w 211"/>
                  <a:gd name="T69" fmla="*/ 1 h 66"/>
                  <a:gd name="T70" fmla="*/ 0 w 211"/>
                  <a:gd name="T71" fmla="*/ 2 h 66"/>
                  <a:gd name="T72" fmla="*/ 0 w 211"/>
                  <a:gd name="T73" fmla="*/ 2 h 66"/>
                  <a:gd name="T74" fmla="*/ 0 w 211"/>
                  <a:gd name="T75" fmla="*/ 3 h 66"/>
                  <a:gd name="T76" fmla="*/ 0 w 211"/>
                  <a:gd name="T77" fmla="*/ 4 h 66"/>
                  <a:gd name="T78" fmla="*/ 0 w 211"/>
                  <a:gd name="T79" fmla="*/ 4 h 66"/>
                  <a:gd name="T80" fmla="*/ 0 w 211"/>
                  <a:gd name="T81" fmla="*/ 5 h 66"/>
                  <a:gd name="T82" fmla="*/ 0 w 211"/>
                  <a:gd name="T83" fmla="*/ 5 h 66"/>
                  <a:gd name="T84" fmla="*/ 1 w 211"/>
                  <a:gd name="T85" fmla="*/ 6 h 66"/>
                  <a:gd name="T86" fmla="*/ 2 w 211"/>
                  <a:gd name="T87" fmla="*/ 7 h 66"/>
                  <a:gd name="T88" fmla="*/ 2 w 211"/>
                  <a:gd name="T89" fmla="*/ 7 h 66"/>
                  <a:gd name="T90" fmla="*/ 3 w 211"/>
                  <a:gd name="T91" fmla="*/ 7 h 6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1"/>
                  <a:gd name="T139" fmla="*/ 0 h 66"/>
                  <a:gd name="T140" fmla="*/ 211 w 211"/>
                  <a:gd name="T141" fmla="*/ 66 h 6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1" h="66">
                    <a:moveTo>
                      <a:pt x="3" y="7"/>
                    </a:moveTo>
                    <a:lnTo>
                      <a:pt x="187" y="7"/>
                    </a:lnTo>
                    <a:lnTo>
                      <a:pt x="188" y="8"/>
                    </a:lnTo>
                    <a:lnTo>
                      <a:pt x="188" y="10"/>
                    </a:lnTo>
                    <a:lnTo>
                      <a:pt x="190" y="16"/>
                    </a:lnTo>
                    <a:lnTo>
                      <a:pt x="193" y="25"/>
                    </a:lnTo>
                    <a:lnTo>
                      <a:pt x="196" y="36"/>
                    </a:lnTo>
                    <a:lnTo>
                      <a:pt x="199" y="46"/>
                    </a:lnTo>
                    <a:lnTo>
                      <a:pt x="201" y="55"/>
                    </a:lnTo>
                    <a:lnTo>
                      <a:pt x="203" y="62"/>
                    </a:lnTo>
                    <a:lnTo>
                      <a:pt x="204" y="64"/>
                    </a:lnTo>
                    <a:lnTo>
                      <a:pt x="204" y="65"/>
                    </a:lnTo>
                    <a:lnTo>
                      <a:pt x="205" y="65"/>
                    </a:lnTo>
                    <a:lnTo>
                      <a:pt x="205" y="66"/>
                    </a:lnTo>
                    <a:lnTo>
                      <a:pt x="206" y="66"/>
                    </a:lnTo>
                    <a:lnTo>
                      <a:pt x="207" y="66"/>
                    </a:lnTo>
                    <a:lnTo>
                      <a:pt x="208" y="66"/>
                    </a:lnTo>
                    <a:lnTo>
                      <a:pt x="209" y="66"/>
                    </a:lnTo>
                    <a:lnTo>
                      <a:pt x="210" y="66"/>
                    </a:lnTo>
                    <a:lnTo>
                      <a:pt x="210" y="65"/>
                    </a:lnTo>
                    <a:lnTo>
                      <a:pt x="211" y="64"/>
                    </a:lnTo>
                    <a:lnTo>
                      <a:pt x="211" y="63"/>
                    </a:lnTo>
                    <a:lnTo>
                      <a:pt x="211" y="62"/>
                    </a:lnTo>
                    <a:lnTo>
                      <a:pt x="194" y="6"/>
                    </a:lnTo>
                    <a:lnTo>
                      <a:pt x="194" y="5"/>
                    </a:lnTo>
                    <a:lnTo>
                      <a:pt x="194" y="4"/>
                    </a:lnTo>
                    <a:lnTo>
                      <a:pt x="193" y="4"/>
                    </a:lnTo>
                    <a:lnTo>
                      <a:pt x="193" y="3"/>
                    </a:lnTo>
                    <a:lnTo>
                      <a:pt x="192" y="3"/>
                    </a:lnTo>
                    <a:lnTo>
                      <a:pt x="192" y="2"/>
                    </a:lnTo>
                    <a:lnTo>
                      <a:pt x="191" y="2"/>
                    </a:lnTo>
                    <a:lnTo>
                      <a:pt x="191" y="1"/>
                    </a:lnTo>
                    <a:lnTo>
                      <a:pt x="190" y="1"/>
                    </a:lnTo>
                    <a:lnTo>
                      <a:pt x="189" y="0"/>
                    </a:lnTo>
                    <a:lnTo>
                      <a:pt x="188" y="0"/>
                    </a:lnTo>
                    <a:lnTo>
                      <a:pt x="187" y="0"/>
                    </a:lnTo>
                    <a:lnTo>
                      <a:pt x="3" y="0"/>
                    </a:lnTo>
                    <a:lnTo>
                      <a:pt x="2" y="0"/>
                    </a:lnTo>
                    <a:lnTo>
                      <a:pt x="1" y="1"/>
                    </a:lnTo>
                    <a:lnTo>
                      <a:pt x="0" y="2"/>
                    </a:lnTo>
                    <a:lnTo>
                      <a:pt x="0" y="3"/>
                    </a:lnTo>
                    <a:lnTo>
                      <a:pt x="0" y="4"/>
                    </a:lnTo>
                    <a:lnTo>
                      <a:pt x="0" y="5"/>
                    </a:lnTo>
                    <a:lnTo>
                      <a:pt x="1" y="6"/>
                    </a:lnTo>
                    <a:lnTo>
                      <a:pt x="2" y="7"/>
                    </a:lnTo>
                    <a:lnTo>
                      <a:pt x="3" y="7"/>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113" name="Freeform 427"/>
              <p:cNvSpPr>
                <a:spLocks/>
              </p:cNvSpPr>
              <p:nvPr/>
            </p:nvSpPr>
            <p:spPr bwMode="auto">
              <a:xfrm>
                <a:off x="4333" y="1277"/>
                <a:ext cx="235" cy="77"/>
              </a:xfrm>
              <a:custGeom>
                <a:avLst/>
                <a:gdLst>
                  <a:gd name="T0" fmla="*/ 231 w 235"/>
                  <a:gd name="T1" fmla="*/ 65 h 77"/>
                  <a:gd name="T2" fmla="*/ 230 w 235"/>
                  <a:gd name="T3" fmla="*/ 65 h 77"/>
                  <a:gd name="T4" fmla="*/ 229 w 235"/>
                  <a:gd name="T5" fmla="*/ 66 h 77"/>
                  <a:gd name="T6" fmla="*/ 229 w 235"/>
                  <a:gd name="T7" fmla="*/ 66 h 77"/>
                  <a:gd name="T8" fmla="*/ 228 w 235"/>
                  <a:gd name="T9" fmla="*/ 67 h 77"/>
                  <a:gd name="T10" fmla="*/ 228 w 235"/>
                  <a:gd name="T11" fmla="*/ 68 h 77"/>
                  <a:gd name="T12" fmla="*/ 228 w 235"/>
                  <a:gd name="T13" fmla="*/ 69 h 77"/>
                  <a:gd name="T14" fmla="*/ 7 w 235"/>
                  <a:gd name="T15" fmla="*/ 69 h 77"/>
                  <a:gd name="T16" fmla="*/ 7 w 235"/>
                  <a:gd name="T17" fmla="*/ 66 h 77"/>
                  <a:gd name="T18" fmla="*/ 7 w 235"/>
                  <a:gd name="T19" fmla="*/ 63 h 77"/>
                  <a:gd name="T20" fmla="*/ 9 w 235"/>
                  <a:gd name="T21" fmla="*/ 55 h 77"/>
                  <a:gd name="T22" fmla="*/ 16 w 235"/>
                  <a:gd name="T23" fmla="*/ 31 h 77"/>
                  <a:gd name="T24" fmla="*/ 24 w 235"/>
                  <a:gd name="T25" fmla="*/ 4 h 77"/>
                  <a:gd name="T26" fmla="*/ 24 w 235"/>
                  <a:gd name="T27" fmla="*/ 4 h 77"/>
                  <a:gd name="T28" fmla="*/ 25 w 235"/>
                  <a:gd name="T29" fmla="*/ 3 h 77"/>
                  <a:gd name="T30" fmla="*/ 24 w 235"/>
                  <a:gd name="T31" fmla="*/ 2 h 77"/>
                  <a:gd name="T32" fmla="*/ 24 w 235"/>
                  <a:gd name="T33" fmla="*/ 1 h 77"/>
                  <a:gd name="T34" fmla="*/ 24 w 235"/>
                  <a:gd name="T35" fmla="*/ 1 h 77"/>
                  <a:gd name="T36" fmla="*/ 23 w 235"/>
                  <a:gd name="T37" fmla="*/ 0 h 77"/>
                  <a:gd name="T38" fmla="*/ 22 w 235"/>
                  <a:gd name="T39" fmla="*/ 0 h 77"/>
                  <a:gd name="T40" fmla="*/ 21 w 235"/>
                  <a:gd name="T41" fmla="*/ 0 h 77"/>
                  <a:gd name="T42" fmla="*/ 21 w 235"/>
                  <a:gd name="T43" fmla="*/ 0 h 77"/>
                  <a:gd name="T44" fmla="*/ 20 w 235"/>
                  <a:gd name="T45" fmla="*/ 0 h 77"/>
                  <a:gd name="T46" fmla="*/ 19 w 235"/>
                  <a:gd name="T47" fmla="*/ 0 h 77"/>
                  <a:gd name="T48" fmla="*/ 18 w 235"/>
                  <a:gd name="T49" fmla="*/ 1 h 77"/>
                  <a:gd name="T50" fmla="*/ 18 w 235"/>
                  <a:gd name="T51" fmla="*/ 2 h 77"/>
                  <a:gd name="T52" fmla="*/ 18 w 235"/>
                  <a:gd name="T53" fmla="*/ 2 h 77"/>
                  <a:gd name="T54" fmla="*/ 4 w 235"/>
                  <a:gd name="T55" fmla="*/ 47 h 77"/>
                  <a:gd name="T56" fmla="*/ 0 w 235"/>
                  <a:gd name="T57" fmla="*/ 61 h 77"/>
                  <a:gd name="T58" fmla="*/ 0 w 235"/>
                  <a:gd name="T59" fmla="*/ 62 h 77"/>
                  <a:gd name="T60" fmla="*/ 0 w 235"/>
                  <a:gd name="T61" fmla="*/ 62 h 77"/>
                  <a:gd name="T62" fmla="*/ 0 w 235"/>
                  <a:gd name="T63" fmla="*/ 62 h 77"/>
                  <a:gd name="T64" fmla="*/ 0 w 235"/>
                  <a:gd name="T65" fmla="*/ 62 h 77"/>
                  <a:gd name="T66" fmla="*/ 0 w 235"/>
                  <a:gd name="T67" fmla="*/ 73 h 77"/>
                  <a:gd name="T68" fmla="*/ 0 w 235"/>
                  <a:gd name="T69" fmla="*/ 73 h 77"/>
                  <a:gd name="T70" fmla="*/ 0 w 235"/>
                  <a:gd name="T71" fmla="*/ 74 h 77"/>
                  <a:gd name="T72" fmla="*/ 1 w 235"/>
                  <a:gd name="T73" fmla="*/ 75 h 77"/>
                  <a:gd name="T74" fmla="*/ 1 w 235"/>
                  <a:gd name="T75" fmla="*/ 75 h 77"/>
                  <a:gd name="T76" fmla="*/ 2 w 235"/>
                  <a:gd name="T77" fmla="*/ 76 h 77"/>
                  <a:gd name="T78" fmla="*/ 2 w 235"/>
                  <a:gd name="T79" fmla="*/ 76 h 77"/>
                  <a:gd name="T80" fmla="*/ 3 w 235"/>
                  <a:gd name="T81" fmla="*/ 76 h 77"/>
                  <a:gd name="T82" fmla="*/ 3 w 235"/>
                  <a:gd name="T83" fmla="*/ 77 h 77"/>
                  <a:gd name="T84" fmla="*/ 4 w 235"/>
                  <a:gd name="T85" fmla="*/ 77 h 77"/>
                  <a:gd name="T86" fmla="*/ 5 w 235"/>
                  <a:gd name="T87" fmla="*/ 77 h 77"/>
                  <a:gd name="T88" fmla="*/ 231 w 235"/>
                  <a:gd name="T89" fmla="*/ 77 h 77"/>
                  <a:gd name="T90" fmla="*/ 231 w 235"/>
                  <a:gd name="T91" fmla="*/ 77 h 77"/>
                  <a:gd name="T92" fmla="*/ 232 w 235"/>
                  <a:gd name="T93" fmla="*/ 76 h 77"/>
                  <a:gd name="T94" fmla="*/ 233 w 235"/>
                  <a:gd name="T95" fmla="*/ 76 h 77"/>
                  <a:gd name="T96" fmla="*/ 233 w 235"/>
                  <a:gd name="T97" fmla="*/ 76 h 77"/>
                  <a:gd name="T98" fmla="*/ 234 w 235"/>
                  <a:gd name="T99" fmla="*/ 75 h 77"/>
                  <a:gd name="T100" fmla="*/ 234 w 235"/>
                  <a:gd name="T101" fmla="*/ 75 h 77"/>
                  <a:gd name="T102" fmla="*/ 234 w 235"/>
                  <a:gd name="T103" fmla="*/ 74 h 77"/>
                  <a:gd name="T104" fmla="*/ 235 w 235"/>
                  <a:gd name="T105" fmla="*/ 74 h 77"/>
                  <a:gd name="T106" fmla="*/ 235 w 235"/>
                  <a:gd name="T107" fmla="*/ 73 h 77"/>
                  <a:gd name="T108" fmla="*/ 235 w 235"/>
                  <a:gd name="T109" fmla="*/ 72 h 77"/>
                  <a:gd name="T110" fmla="*/ 235 w 235"/>
                  <a:gd name="T111" fmla="*/ 68 h 77"/>
                  <a:gd name="T112" fmla="*/ 235 w 235"/>
                  <a:gd name="T113" fmla="*/ 68 h 77"/>
                  <a:gd name="T114" fmla="*/ 234 w 235"/>
                  <a:gd name="T115" fmla="*/ 67 h 77"/>
                  <a:gd name="T116" fmla="*/ 234 w 235"/>
                  <a:gd name="T117" fmla="*/ 66 h 77"/>
                  <a:gd name="T118" fmla="*/ 233 w 235"/>
                  <a:gd name="T119" fmla="*/ 65 h 77"/>
                  <a:gd name="T120" fmla="*/ 232 w 235"/>
                  <a:gd name="T121" fmla="*/ 65 h 77"/>
                  <a:gd name="T122" fmla="*/ 231 w 235"/>
                  <a:gd name="T123" fmla="*/ 65 h 7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5"/>
                  <a:gd name="T187" fmla="*/ 0 h 77"/>
                  <a:gd name="T188" fmla="*/ 235 w 235"/>
                  <a:gd name="T189" fmla="*/ 77 h 7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5" h="77">
                    <a:moveTo>
                      <a:pt x="231" y="65"/>
                    </a:moveTo>
                    <a:lnTo>
                      <a:pt x="231" y="65"/>
                    </a:lnTo>
                    <a:lnTo>
                      <a:pt x="230" y="65"/>
                    </a:lnTo>
                    <a:lnTo>
                      <a:pt x="230" y="66"/>
                    </a:lnTo>
                    <a:lnTo>
                      <a:pt x="229" y="66"/>
                    </a:lnTo>
                    <a:lnTo>
                      <a:pt x="228" y="67"/>
                    </a:lnTo>
                    <a:lnTo>
                      <a:pt x="228" y="68"/>
                    </a:lnTo>
                    <a:lnTo>
                      <a:pt x="228" y="69"/>
                    </a:lnTo>
                    <a:lnTo>
                      <a:pt x="228" y="70"/>
                    </a:lnTo>
                    <a:lnTo>
                      <a:pt x="7" y="70"/>
                    </a:lnTo>
                    <a:lnTo>
                      <a:pt x="7" y="69"/>
                    </a:lnTo>
                    <a:lnTo>
                      <a:pt x="7" y="68"/>
                    </a:lnTo>
                    <a:lnTo>
                      <a:pt x="7" y="67"/>
                    </a:lnTo>
                    <a:lnTo>
                      <a:pt x="7" y="66"/>
                    </a:lnTo>
                    <a:lnTo>
                      <a:pt x="7" y="65"/>
                    </a:lnTo>
                    <a:lnTo>
                      <a:pt x="7" y="64"/>
                    </a:lnTo>
                    <a:lnTo>
                      <a:pt x="7" y="63"/>
                    </a:lnTo>
                    <a:lnTo>
                      <a:pt x="8" y="60"/>
                    </a:lnTo>
                    <a:lnTo>
                      <a:pt x="9" y="55"/>
                    </a:lnTo>
                    <a:lnTo>
                      <a:pt x="11" y="48"/>
                    </a:lnTo>
                    <a:lnTo>
                      <a:pt x="14" y="40"/>
                    </a:lnTo>
                    <a:lnTo>
                      <a:pt x="16" y="31"/>
                    </a:lnTo>
                    <a:lnTo>
                      <a:pt x="19" y="22"/>
                    </a:lnTo>
                    <a:lnTo>
                      <a:pt x="22" y="13"/>
                    </a:lnTo>
                    <a:lnTo>
                      <a:pt x="24" y="4"/>
                    </a:lnTo>
                    <a:lnTo>
                      <a:pt x="25" y="3"/>
                    </a:lnTo>
                    <a:lnTo>
                      <a:pt x="24" y="2"/>
                    </a:lnTo>
                    <a:lnTo>
                      <a:pt x="24" y="1"/>
                    </a:lnTo>
                    <a:lnTo>
                      <a:pt x="23" y="0"/>
                    </a:lnTo>
                    <a:lnTo>
                      <a:pt x="22" y="0"/>
                    </a:lnTo>
                    <a:lnTo>
                      <a:pt x="21" y="0"/>
                    </a:lnTo>
                    <a:lnTo>
                      <a:pt x="20" y="0"/>
                    </a:lnTo>
                    <a:lnTo>
                      <a:pt x="19" y="0"/>
                    </a:lnTo>
                    <a:lnTo>
                      <a:pt x="19" y="1"/>
                    </a:lnTo>
                    <a:lnTo>
                      <a:pt x="18" y="1"/>
                    </a:lnTo>
                    <a:lnTo>
                      <a:pt x="18" y="2"/>
                    </a:lnTo>
                    <a:lnTo>
                      <a:pt x="12" y="22"/>
                    </a:lnTo>
                    <a:lnTo>
                      <a:pt x="7" y="36"/>
                    </a:lnTo>
                    <a:lnTo>
                      <a:pt x="4" y="47"/>
                    </a:lnTo>
                    <a:lnTo>
                      <a:pt x="2" y="54"/>
                    </a:lnTo>
                    <a:lnTo>
                      <a:pt x="1" y="58"/>
                    </a:lnTo>
                    <a:lnTo>
                      <a:pt x="0" y="61"/>
                    </a:lnTo>
                    <a:lnTo>
                      <a:pt x="0" y="62"/>
                    </a:lnTo>
                    <a:lnTo>
                      <a:pt x="0" y="72"/>
                    </a:lnTo>
                    <a:lnTo>
                      <a:pt x="0" y="73"/>
                    </a:lnTo>
                    <a:lnTo>
                      <a:pt x="0" y="74"/>
                    </a:lnTo>
                    <a:lnTo>
                      <a:pt x="1" y="74"/>
                    </a:lnTo>
                    <a:lnTo>
                      <a:pt x="1" y="75"/>
                    </a:lnTo>
                    <a:lnTo>
                      <a:pt x="2" y="76"/>
                    </a:lnTo>
                    <a:lnTo>
                      <a:pt x="3" y="76"/>
                    </a:lnTo>
                    <a:lnTo>
                      <a:pt x="3" y="77"/>
                    </a:lnTo>
                    <a:lnTo>
                      <a:pt x="4" y="77"/>
                    </a:lnTo>
                    <a:lnTo>
                      <a:pt x="5" y="77"/>
                    </a:lnTo>
                    <a:lnTo>
                      <a:pt x="230" y="77"/>
                    </a:lnTo>
                    <a:lnTo>
                      <a:pt x="231" y="77"/>
                    </a:lnTo>
                    <a:lnTo>
                      <a:pt x="232" y="77"/>
                    </a:lnTo>
                    <a:lnTo>
                      <a:pt x="232" y="76"/>
                    </a:lnTo>
                    <a:lnTo>
                      <a:pt x="233" y="76"/>
                    </a:lnTo>
                    <a:lnTo>
                      <a:pt x="233" y="75"/>
                    </a:lnTo>
                    <a:lnTo>
                      <a:pt x="234" y="75"/>
                    </a:lnTo>
                    <a:lnTo>
                      <a:pt x="234" y="74"/>
                    </a:lnTo>
                    <a:lnTo>
                      <a:pt x="235" y="74"/>
                    </a:lnTo>
                    <a:lnTo>
                      <a:pt x="235" y="73"/>
                    </a:lnTo>
                    <a:lnTo>
                      <a:pt x="235" y="72"/>
                    </a:lnTo>
                    <a:lnTo>
                      <a:pt x="235" y="69"/>
                    </a:lnTo>
                    <a:lnTo>
                      <a:pt x="235" y="68"/>
                    </a:lnTo>
                    <a:lnTo>
                      <a:pt x="235" y="67"/>
                    </a:lnTo>
                    <a:lnTo>
                      <a:pt x="234" y="67"/>
                    </a:lnTo>
                    <a:lnTo>
                      <a:pt x="234" y="66"/>
                    </a:lnTo>
                    <a:lnTo>
                      <a:pt x="233" y="66"/>
                    </a:lnTo>
                    <a:lnTo>
                      <a:pt x="233" y="65"/>
                    </a:lnTo>
                    <a:lnTo>
                      <a:pt x="232" y="65"/>
                    </a:lnTo>
                    <a:lnTo>
                      <a:pt x="231" y="65"/>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114" name="Freeform 428"/>
              <p:cNvSpPr>
                <a:spLocks/>
              </p:cNvSpPr>
              <p:nvPr/>
            </p:nvSpPr>
            <p:spPr bwMode="auto">
              <a:xfrm>
                <a:off x="4344" y="1338"/>
                <a:ext cx="214" cy="3"/>
              </a:xfrm>
              <a:custGeom>
                <a:avLst/>
                <a:gdLst>
                  <a:gd name="T0" fmla="*/ 213 w 214"/>
                  <a:gd name="T1" fmla="*/ 3 h 3"/>
                  <a:gd name="T2" fmla="*/ 213 w 214"/>
                  <a:gd name="T3" fmla="*/ 3 h 3"/>
                  <a:gd name="T4" fmla="*/ 213 w 214"/>
                  <a:gd name="T5" fmla="*/ 3 h 3"/>
                  <a:gd name="T6" fmla="*/ 214 w 214"/>
                  <a:gd name="T7" fmla="*/ 3 h 3"/>
                  <a:gd name="T8" fmla="*/ 214 w 214"/>
                  <a:gd name="T9" fmla="*/ 3 h 3"/>
                  <a:gd name="T10" fmla="*/ 214 w 214"/>
                  <a:gd name="T11" fmla="*/ 3 h 3"/>
                  <a:gd name="T12" fmla="*/ 214 w 214"/>
                  <a:gd name="T13" fmla="*/ 2 h 3"/>
                  <a:gd name="T14" fmla="*/ 214 w 214"/>
                  <a:gd name="T15" fmla="*/ 2 h 3"/>
                  <a:gd name="T16" fmla="*/ 214 w 214"/>
                  <a:gd name="T17" fmla="*/ 2 h 3"/>
                  <a:gd name="T18" fmla="*/ 214 w 214"/>
                  <a:gd name="T19" fmla="*/ 1 h 3"/>
                  <a:gd name="T20" fmla="*/ 214 w 214"/>
                  <a:gd name="T21" fmla="*/ 1 h 3"/>
                  <a:gd name="T22" fmla="*/ 214 w 214"/>
                  <a:gd name="T23" fmla="*/ 1 h 3"/>
                  <a:gd name="T24" fmla="*/ 214 w 214"/>
                  <a:gd name="T25" fmla="*/ 1 h 3"/>
                  <a:gd name="T26" fmla="*/ 214 w 214"/>
                  <a:gd name="T27" fmla="*/ 1 h 3"/>
                  <a:gd name="T28" fmla="*/ 213 w 214"/>
                  <a:gd name="T29" fmla="*/ 0 h 3"/>
                  <a:gd name="T30" fmla="*/ 213 w 214"/>
                  <a:gd name="T31" fmla="*/ 0 h 3"/>
                  <a:gd name="T32" fmla="*/ 213 w 214"/>
                  <a:gd name="T33" fmla="*/ 0 h 3"/>
                  <a:gd name="T34" fmla="*/ 2 w 214"/>
                  <a:gd name="T35" fmla="*/ 0 h 3"/>
                  <a:gd name="T36" fmla="*/ 1 w 214"/>
                  <a:gd name="T37" fmla="*/ 0 h 3"/>
                  <a:gd name="T38" fmla="*/ 1 w 214"/>
                  <a:gd name="T39" fmla="*/ 0 h 3"/>
                  <a:gd name="T40" fmla="*/ 1 w 214"/>
                  <a:gd name="T41" fmla="*/ 1 h 3"/>
                  <a:gd name="T42" fmla="*/ 1 w 214"/>
                  <a:gd name="T43" fmla="*/ 1 h 3"/>
                  <a:gd name="T44" fmla="*/ 0 w 214"/>
                  <a:gd name="T45" fmla="*/ 1 h 3"/>
                  <a:gd name="T46" fmla="*/ 0 w 214"/>
                  <a:gd name="T47" fmla="*/ 1 h 3"/>
                  <a:gd name="T48" fmla="*/ 0 w 214"/>
                  <a:gd name="T49" fmla="*/ 2 h 3"/>
                  <a:gd name="T50" fmla="*/ 0 w 214"/>
                  <a:gd name="T51" fmla="*/ 2 h 3"/>
                  <a:gd name="T52" fmla="*/ 0 w 214"/>
                  <a:gd name="T53" fmla="*/ 2 h 3"/>
                  <a:gd name="T54" fmla="*/ 0 w 214"/>
                  <a:gd name="T55" fmla="*/ 2 h 3"/>
                  <a:gd name="T56" fmla="*/ 1 w 214"/>
                  <a:gd name="T57" fmla="*/ 3 h 3"/>
                  <a:gd name="T58" fmla="*/ 1 w 214"/>
                  <a:gd name="T59" fmla="*/ 3 h 3"/>
                  <a:gd name="T60" fmla="*/ 1 w 214"/>
                  <a:gd name="T61" fmla="*/ 3 h 3"/>
                  <a:gd name="T62" fmla="*/ 1 w 214"/>
                  <a:gd name="T63" fmla="*/ 3 h 3"/>
                  <a:gd name="T64" fmla="*/ 2 w 214"/>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4"/>
                  <a:gd name="T100" fmla="*/ 0 h 3"/>
                  <a:gd name="T101" fmla="*/ 214 w 214"/>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4" h="3">
                    <a:moveTo>
                      <a:pt x="2" y="3"/>
                    </a:moveTo>
                    <a:lnTo>
                      <a:pt x="213" y="3"/>
                    </a:lnTo>
                    <a:lnTo>
                      <a:pt x="214" y="3"/>
                    </a:lnTo>
                    <a:lnTo>
                      <a:pt x="214" y="2"/>
                    </a:lnTo>
                    <a:lnTo>
                      <a:pt x="214" y="1"/>
                    </a:lnTo>
                    <a:lnTo>
                      <a:pt x="214" y="0"/>
                    </a:lnTo>
                    <a:lnTo>
                      <a:pt x="213"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115" name="Freeform 429"/>
              <p:cNvSpPr>
                <a:spLocks/>
              </p:cNvSpPr>
              <p:nvPr/>
            </p:nvSpPr>
            <p:spPr bwMode="auto">
              <a:xfrm>
                <a:off x="4348" y="1111"/>
                <a:ext cx="192" cy="142"/>
              </a:xfrm>
              <a:custGeom>
                <a:avLst/>
                <a:gdLst>
                  <a:gd name="T0" fmla="*/ 179 w 192"/>
                  <a:gd name="T1" fmla="*/ 142 h 142"/>
                  <a:gd name="T2" fmla="*/ 180 w 192"/>
                  <a:gd name="T3" fmla="*/ 142 h 142"/>
                  <a:gd name="T4" fmla="*/ 182 w 192"/>
                  <a:gd name="T5" fmla="*/ 141 h 142"/>
                  <a:gd name="T6" fmla="*/ 184 w 192"/>
                  <a:gd name="T7" fmla="*/ 140 h 142"/>
                  <a:gd name="T8" fmla="*/ 186 w 192"/>
                  <a:gd name="T9" fmla="*/ 140 h 142"/>
                  <a:gd name="T10" fmla="*/ 187 w 192"/>
                  <a:gd name="T11" fmla="*/ 139 h 142"/>
                  <a:gd name="T12" fmla="*/ 189 w 192"/>
                  <a:gd name="T13" fmla="*/ 137 h 142"/>
                  <a:gd name="T14" fmla="*/ 191 w 192"/>
                  <a:gd name="T15" fmla="*/ 134 h 142"/>
                  <a:gd name="T16" fmla="*/ 192 w 192"/>
                  <a:gd name="T17" fmla="*/ 131 h 142"/>
                  <a:gd name="T18" fmla="*/ 192 w 192"/>
                  <a:gd name="T19" fmla="*/ 128 h 142"/>
                  <a:gd name="T20" fmla="*/ 192 w 192"/>
                  <a:gd name="T21" fmla="*/ 14 h 142"/>
                  <a:gd name="T22" fmla="*/ 192 w 192"/>
                  <a:gd name="T23" fmla="*/ 11 h 142"/>
                  <a:gd name="T24" fmla="*/ 191 w 192"/>
                  <a:gd name="T25" fmla="*/ 8 h 142"/>
                  <a:gd name="T26" fmla="*/ 189 w 192"/>
                  <a:gd name="T27" fmla="*/ 5 h 142"/>
                  <a:gd name="T28" fmla="*/ 187 w 192"/>
                  <a:gd name="T29" fmla="*/ 4 h 142"/>
                  <a:gd name="T30" fmla="*/ 184 w 192"/>
                  <a:gd name="T31" fmla="*/ 2 h 142"/>
                  <a:gd name="T32" fmla="*/ 181 w 192"/>
                  <a:gd name="T33" fmla="*/ 1 h 142"/>
                  <a:gd name="T34" fmla="*/ 179 w 192"/>
                  <a:gd name="T35" fmla="*/ 1 h 142"/>
                  <a:gd name="T36" fmla="*/ 177 w 192"/>
                  <a:gd name="T37" fmla="*/ 0 h 142"/>
                  <a:gd name="T38" fmla="*/ 12 w 192"/>
                  <a:gd name="T39" fmla="*/ 1 h 142"/>
                  <a:gd name="T40" fmla="*/ 9 w 192"/>
                  <a:gd name="T41" fmla="*/ 2 h 142"/>
                  <a:gd name="T42" fmla="*/ 6 w 192"/>
                  <a:gd name="T43" fmla="*/ 4 h 142"/>
                  <a:gd name="T44" fmla="*/ 3 w 192"/>
                  <a:gd name="T45" fmla="*/ 6 h 142"/>
                  <a:gd name="T46" fmla="*/ 1 w 192"/>
                  <a:gd name="T47" fmla="*/ 9 h 142"/>
                  <a:gd name="T48" fmla="*/ 0 w 192"/>
                  <a:gd name="T49" fmla="*/ 12 h 142"/>
                  <a:gd name="T50" fmla="*/ 0 w 192"/>
                  <a:gd name="T51" fmla="*/ 128 h 142"/>
                  <a:gd name="T52" fmla="*/ 0 w 192"/>
                  <a:gd name="T53" fmla="*/ 130 h 142"/>
                  <a:gd name="T54" fmla="*/ 1 w 192"/>
                  <a:gd name="T55" fmla="*/ 132 h 142"/>
                  <a:gd name="T56" fmla="*/ 3 w 192"/>
                  <a:gd name="T57" fmla="*/ 135 h 142"/>
                  <a:gd name="T58" fmla="*/ 4 w 192"/>
                  <a:gd name="T59" fmla="*/ 137 h 142"/>
                  <a:gd name="T60" fmla="*/ 5 w 192"/>
                  <a:gd name="T61" fmla="*/ 139 h 142"/>
                  <a:gd name="T62" fmla="*/ 7 w 192"/>
                  <a:gd name="T63" fmla="*/ 140 h 142"/>
                  <a:gd name="T64" fmla="*/ 9 w 192"/>
                  <a:gd name="T65" fmla="*/ 140 h 142"/>
                  <a:gd name="T66" fmla="*/ 10 w 192"/>
                  <a:gd name="T67" fmla="*/ 141 h 142"/>
                  <a:gd name="T68" fmla="*/ 12 w 192"/>
                  <a:gd name="T69" fmla="*/ 142 h 142"/>
                  <a:gd name="T70" fmla="*/ 14 w 192"/>
                  <a:gd name="T71" fmla="*/ 142 h 142"/>
                  <a:gd name="T72" fmla="*/ 98 w 192"/>
                  <a:gd name="T73" fmla="*/ 135 h 142"/>
                  <a:gd name="T74" fmla="*/ 13 w 192"/>
                  <a:gd name="T75" fmla="*/ 135 h 142"/>
                  <a:gd name="T76" fmla="*/ 12 w 192"/>
                  <a:gd name="T77" fmla="*/ 134 h 142"/>
                  <a:gd name="T78" fmla="*/ 10 w 192"/>
                  <a:gd name="T79" fmla="*/ 133 h 142"/>
                  <a:gd name="T80" fmla="*/ 9 w 192"/>
                  <a:gd name="T81" fmla="*/ 132 h 142"/>
                  <a:gd name="T82" fmla="*/ 8 w 192"/>
                  <a:gd name="T83" fmla="*/ 130 h 142"/>
                  <a:gd name="T84" fmla="*/ 7 w 192"/>
                  <a:gd name="T85" fmla="*/ 129 h 142"/>
                  <a:gd name="T86" fmla="*/ 7 w 192"/>
                  <a:gd name="T87" fmla="*/ 14 h 142"/>
                  <a:gd name="T88" fmla="*/ 8 w 192"/>
                  <a:gd name="T89" fmla="*/ 13 h 142"/>
                  <a:gd name="T90" fmla="*/ 8 w 192"/>
                  <a:gd name="T91" fmla="*/ 11 h 142"/>
                  <a:gd name="T92" fmla="*/ 9 w 192"/>
                  <a:gd name="T93" fmla="*/ 10 h 142"/>
                  <a:gd name="T94" fmla="*/ 11 w 192"/>
                  <a:gd name="T95" fmla="*/ 8 h 142"/>
                  <a:gd name="T96" fmla="*/ 13 w 192"/>
                  <a:gd name="T97" fmla="*/ 8 h 142"/>
                  <a:gd name="T98" fmla="*/ 15 w 192"/>
                  <a:gd name="T99" fmla="*/ 7 h 142"/>
                  <a:gd name="T100" fmla="*/ 179 w 192"/>
                  <a:gd name="T101" fmla="*/ 7 h 142"/>
                  <a:gd name="T102" fmla="*/ 181 w 192"/>
                  <a:gd name="T103" fmla="*/ 8 h 142"/>
                  <a:gd name="T104" fmla="*/ 182 w 192"/>
                  <a:gd name="T105" fmla="*/ 9 h 142"/>
                  <a:gd name="T106" fmla="*/ 184 w 192"/>
                  <a:gd name="T107" fmla="*/ 10 h 142"/>
                  <a:gd name="T108" fmla="*/ 185 w 192"/>
                  <a:gd name="T109" fmla="*/ 12 h 142"/>
                  <a:gd name="T110" fmla="*/ 185 w 192"/>
                  <a:gd name="T111" fmla="*/ 13 h 142"/>
                  <a:gd name="T112" fmla="*/ 185 w 192"/>
                  <a:gd name="T113" fmla="*/ 128 h 142"/>
                  <a:gd name="T114" fmla="*/ 185 w 192"/>
                  <a:gd name="T115" fmla="*/ 130 h 142"/>
                  <a:gd name="T116" fmla="*/ 184 w 192"/>
                  <a:gd name="T117" fmla="*/ 131 h 142"/>
                  <a:gd name="T118" fmla="*/ 183 w 192"/>
                  <a:gd name="T119" fmla="*/ 133 h 142"/>
                  <a:gd name="T120" fmla="*/ 182 w 192"/>
                  <a:gd name="T121" fmla="*/ 134 h 142"/>
                  <a:gd name="T122" fmla="*/ 180 w 192"/>
                  <a:gd name="T123" fmla="*/ 134 h 142"/>
                  <a:gd name="T124" fmla="*/ 178 w 192"/>
                  <a:gd name="T125" fmla="*/ 135 h 1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92"/>
                  <a:gd name="T190" fmla="*/ 0 h 142"/>
                  <a:gd name="T191" fmla="*/ 192 w 192"/>
                  <a:gd name="T192" fmla="*/ 142 h 14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92" h="142">
                    <a:moveTo>
                      <a:pt x="98" y="142"/>
                    </a:moveTo>
                    <a:lnTo>
                      <a:pt x="177" y="142"/>
                    </a:lnTo>
                    <a:lnTo>
                      <a:pt x="178" y="142"/>
                    </a:lnTo>
                    <a:lnTo>
                      <a:pt x="179" y="142"/>
                    </a:lnTo>
                    <a:lnTo>
                      <a:pt x="180" y="142"/>
                    </a:lnTo>
                    <a:lnTo>
                      <a:pt x="181" y="142"/>
                    </a:lnTo>
                    <a:lnTo>
                      <a:pt x="181" y="141"/>
                    </a:lnTo>
                    <a:lnTo>
                      <a:pt x="182" y="141"/>
                    </a:lnTo>
                    <a:lnTo>
                      <a:pt x="183" y="141"/>
                    </a:lnTo>
                    <a:lnTo>
                      <a:pt x="184" y="141"/>
                    </a:lnTo>
                    <a:lnTo>
                      <a:pt x="184" y="140"/>
                    </a:lnTo>
                    <a:lnTo>
                      <a:pt x="185" y="140"/>
                    </a:lnTo>
                    <a:lnTo>
                      <a:pt x="186" y="140"/>
                    </a:lnTo>
                    <a:lnTo>
                      <a:pt x="186" y="139"/>
                    </a:lnTo>
                    <a:lnTo>
                      <a:pt x="187" y="139"/>
                    </a:lnTo>
                    <a:lnTo>
                      <a:pt x="187" y="138"/>
                    </a:lnTo>
                    <a:lnTo>
                      <a:pt x="188" y="138"/>
                    </a:lnTo>
                    <a:lnTo>
                      <a:pt x="189" y="137"/>
                    </a:lnTo>
                    <a:lnTo>
                      <a:pt x="190" y="136"/>
                    </a:lnTo>
                    <a:lnTo>
                      <a:pt x="190" y="135"/>
                    </a:lnTo>
                    <a:lnTo>
                      <a:pt x="191" y="134"/>
                    </a:lnTo>
                    <a:lnTo>
                      <a:pt x="191" y="133"/>
                    </a:lnTo>
                    <a:lnTo>
                      <a:pt x="191" y="132"/>
                    </a:lnTo>
                    <a:lnTo>
                      <a:pt x="192" y="132"/>
                    </a:lnTo>
                    <a:lnTo>
                      <a:pt x="192" y="131"/>
                    </a:lnTo>
                    <a:lnTo>
                      <a:pt x="192" y="130"/>
                    </a:lnTo>
                    <a:lnTo>
                      <a:pt x="192" y="129"/>
                    </a:lnTo>
                    <a:lnTo>
                      <a:pt x="192" y="128"/>
                    </a:lnTo>
                    <a:lnTo>
                      <a:pt x="192" y="14"/>
                    </a:lnTo>
                    <a:lnTo>
                      <a:pt x="192" y="13"/>
                    </a:lnTo>
                    <a:lnTo>
                      <a:pt x="192" y="12"/>
                    </a:lnTo>
                    <a:lnTo>
                      <a:pt x="192" y="11"/>
                    </a:lnTo>
                    <a:lnTo>
                      <a:pt x="192" y="10"/>
                    </a:lnTo>
                    <a:lnTo>
                      <a:pt x="191" y="10"/>
                    </a:lnTo>
                    <a:lnTo>
                      <a:pt x="191" y="9"/>
                    </a:lnTo>
                    <a:lnTo>
                      <a:pt x="191" y="8"/>
                    </a:lnTo>
                    <a:lnTo>
                      <a:pt x="190" y="7"/>
                    </a:lnTo>
                    <a:lnTo>
                      <a:pt x="190" y="6"/>
                    </a:lnTo>
                    <a:lnTo>
                      <a:pt x="189" y="6"/>
                    </a:lnTo>
                    <a:lnTo>
                      <a:pt x="189" y="5"/>
                    </a:lnTo>
                    <a:lnTo>
                      <a:pt x="188" y="5"/>
                    </a:lnTo>
                    <a:lnTo>
                      <a:pt x="188" y="4"/>
                    </a:lnTo>
                    <a:lnTo>
                      <a:pt x="187" y="4"/>
                    </a:lnTo>
                    <a:lnTo>
                      <a:pt x="186" y="3"/>
                    </a:lnTo>
                    <a:lnTo>
                      <a:pt x="185" y="2"/>
                    </a:lnTo>
                    <a:lnTo>
                      <a:pt x="184" y="2"/>
                    </a:lnTo>
                    <a:lnTo>
                      <a:pt x="183" y="2"/>
                    </a:lnTo>
                    <a:lnTo>
                      <a:pt x="183" y="1"/>
                    </a:lnTo>
                    <a:lnTo>
                      <a:pt x="182" y="1"/>
                    </a:lnTo>
                    <a:lnTo>
                      <a:pt x="181" y="1"/>
                    </a:lnTo>
                    <a:lnTo>
                      <a:pt x="180" y="1"/>
                    </a:lnTo>
                    <a:lnTo>
                      <a:pt x="179" y="1"/>
                    </a:lnTo>
                    <a:lnTo>
                      <a:pt x="179" y="0"/>
                    </a:lnTo>
                    <a:lnTo>
                      <a:pt x="178" y="0"/>
                    </a:lnTo>
                    <a:lnTo>
                      <a:pt x="177" y="0"/>
                    </a:lnTo>
                    <a:lnTo>
                      <a:pt x="15" y="0"/>
                    </a:lnTo>
                    <a:lnTo>
                      <a:pt x="14" y="0"/>
                    </a:lnTo>
                    <a:lnTo>
                      <a:pt x="13" y="1"/>
                    </a:lnTo>
                    <a:lnTo>
                      <a:pt x="12" y="1"/>
                    </a:lnTo>
                    <a:lnTo>
                      <a:pt x="11" y="1"/>
                    </a:lnTo>
                    <a:lnTo>
                      <a:pt x="10" y="1"/>
                    </a:lnTo>
                    <a:lnTo>
                      <a:pt x="9" y="2"/>
                    </a:lnTo>
                    <a:lnTo>
                      <a:pt x="8" y="2"/>
                    </a:lnTo>
                    <a:lnTo>
                      <a:pt x="7" y="2"/>
                    </a:lnTo>
                    <a:lnTo>
                      <a:pt x="7" y="3"/>
                    </a:lnTo>
                    <a:lnTo>
                      <a:pt x="6" y="3"/>
                    </a:lnTo>
                    <a:lnTo>
                      <a:pt x="6" y="4"/>
                    </a:lnTo>
                    <a:lnTo>
                      <a:pt x="5" y="4"/>
                    </a:lnTo>
                    <a:lnTo>
                      <a:pt x="5" y="5"/>
                    </a:lnTo>
                    <a:lnTo>
                      <a:pt x="4" y="5"/>
                    </a:lnTo>
                    <a:lnTo>
                      <a:pt x="4" y="6"/>
                    </a:lnTo>
                    <a:lnTo>
                      <a:pt x="3" y="6"/>
                    </a:lnTo>
                    <a:lnTo>
                      <a:pt x="3" y="7"/>
                    </a:lnTo>
                    <a:lnTo>
                      <a:pt x="2" y="7"/>
                    </a:lnTo>
                    <a:lnTo>
                      <a:pt x="2" y="8"/>
                    </a:lnTo>
                    <a:lnTo>
                      <a:pt x="1" y="9"/>
                    </a:lnTo>
                    <a:lnTo>
                      <a:pt x="1" y="10"/>
                    </a:lnTo>
                    <a:lnTo>
                      <a:pt x="1" y="11"/>
                    </a:lnTo>
                    <a:lnTo>
                      <a:pt x="1" y="12"/>
                    </a:lnTo>
                    <a:lnTo>
                      <a:pt x="0" y="12"/>
                    </a:lnTo>
                    <a:lnTo>
                      <a:pt x="0" y="13"/>
                    </a:lnTo>
                    <a:lnTo>
                      <a:pt x="0" y="14"/>
                    </a:lnTo>
                    <a:lnTo>
                      <a:pt x="0" y="128"/>
                    </a:lnTo>
                    <a:lnTo>
                      <a:pt x="0" y="129"/>
                    </a:lnTo>
                    <a:lnTo>
                      <a:pt x="0" y="130"/>
                    </a:lnTo>
                    <a:lnTo>
                      <a:pt x="1" y="130"/>
                    </a:lnTo>
                    <a:lnTo>
                      <a:pt x="1" y="131"/>
                    </a:lnTo>
                    <a:lnTo>
                      <a:pt x="1" y="132"/>
                    </a:lnTo>
                    <a:lnTo>
                      <a:pt x="1" y="133"/>
                    </a:lnTo>
                    <a:lnTo>
                      <a:pt x="2" y="134"/>
                    </a:lnTo>
                    <a:lnTo>
                      <a:pt x="2" y="135"/>
                    </a:lnTo>
                    <a:lnTo>
                      <a:pt x="3" y="135"/>
                    </a:lnTo>
                    <a:lnTo>
                      <a:pt x="3" y="136"/>
                    </a:lnTo>
                    <a:lnTo>
                      <a:pt x="3" y="137"/>
                    </a:lnTo>
                    <a:lnTo>
                      <a:pt x="4" y="137"/>
                    </a:lnTo>
                    <a:lnTo>
                      <a:pt x="4" y="138"/>
                    </a:lnTo>
                    <a:lnTo>
                      <a:pt x="5" y="138"/>
                    </a:lnTo>
                    <a:lnTo>
                      <a:pt x="5" y="139"/>
                    </a:lnTo>
                    <a:lnTo>
                      <a:pt x="6" y="139"/>
                    </a:lnTo>
                    <a:lnTo>
                      <a:pt x="7" y="139"/>
                    </a:lnTo>
                    <a:lnTo>
                      <a:pt x="7" y="140"/>
                    </a:lnTo>
                    <a:lnTo>
                      <a:pt x="8" y="140"/>
                    </a:lnTo>
                    <a:lnTo>
                      <a:pt x="9" y="140"/>
                    </a:lnTo>
                    <a:lnTo>
                      <a:pt x="9" y="141"/>
                    </a:lnTo>
                    <a:lnTo>
                      <a:pt x="10" y="141"/>
                    </a:lnTo>
                    <a:lnTo>
                      <a:pt x="11" y="141"/>
                    </a:lnTo>
                    <a:lnTo>
                      <a:pt x="12" y="142"/>
                    </a:lnTo>
                    <a:lnTo>
                      <a:pt x="13" y="142"/>
                    </a:lnTo>
                    <a:lnTo>
                      <a:pt x="14" y="142"/>
                    </a:lnTo>
                    <a:lnTo>
                      <a:pt x="15" y="142"/>
                    </a:lnTo>
                    <a:lnTo>
                      <a:pt x="98" y="142"/>
                    </a:lnTo>
                    <a:lnTo>
                      <a:pt x="98" y="135"/>
                    </a:lnTo>
                    <a:lnTo>
                      <a:pt x="15" y="135"/>
                    </a:lnTo>
                    <a:lnTo>
                      <a:pt x="14" y="135"/>
                    </a:lnTo>
                    <a:lnTo>
                      <a:pt x="13" y="135"/>
                    </a:lnTo>
                    <a:lnTo>
                      <a:pt x="12" y="134"/>
                    </a:lnTo>
                    <a:lnTo>
                      <a:pt x="11" y="134"/>
                    </a:lnTo>
                    <a:lnTo>
                      <a:pt x="10" y="133"/>
                    </a:lnTo>
                    <a:lnTo>
                      <a:pt x="9" y="133"/>
                    </a:lnTo>
                    <a:lnTo>
                      <a:pt x="9" y="132"/>
                    </a:lnTo>
                    <a:lnTo>
                      <a:pt x="8" y="132"/>
                    </a:lnTo>
                    <a:lnTo>
                      <a:pt x="8" y="131"/>
                    </a:lnTo>
                    <a:lnTo>
                      <a:pt x="8" y="130"/>
                    </a:lnTo>
                    <a:lnTo>
                      <a:pt x="7" y="129"/>
                    </a:lnTo>
                    <a:lnTo>
                      <a:pt x="7" y="128"/>
                    </a:lnTo>
                    <a:lnTo>
                      <a:pt x="7" y="14"/>
                    </a:lnTo>
                    <a:lnTo>
                      <a:pt x="7" y="13"/>
                    </a:lnTo>
                    <a:lnTo>
                      <a:pt x="8" y="13"/>
                    </a:lnTo>
                    <a:lnTo>
                      <a:pt x="8" y="12"/>
                    </a:lnTo>
                    <a:lnTo>
                      <a:pt x="8" y="11"/>
                    </a:lnTo>
                    <a:lnTo>
                      <a:pt x="9" y="10"/>
                    </a:lnTo>
                    <a:lnTo>
                      <a:pt x="10" y="9"/>
                    </a:lnTo>
                    <a:lnTo>
                      <a:pt x="11" y="9"/>
                    </a:lnTo>
                    <a:lnTo>
                      <a:pt x="11" y="8"/>
                    </a:lnTo>
                    <a:lnTo>
                      <a:pt x="12" y="8"/>
                    </a:lnTo>
                    <a:lnTo>
                      <a:pt x="13" y="8"/>
                    </a:lnTo>
                    <a:lnTo>
                      <a:pt x="14" y="7"/>
                    </a:lnTo>
                    <a:lnTo>
                      <a:pt x="15" y="7"/>
                    </a:lnTo>
                    <a:lnTo>
                      <a:pt x="177" y="7"/>
                    </a:lnTo>
                    <a:lnTo>
                      <a:pt x="178" y="7"/>
                    </a:lnTo>
                    <a:lnTo>
                      <a:pt x="179" y="7"/>
                    </a:lnTo>
                    <a:lnTo>
                      <a:pt x="179" y="8"/>
                    </a:lnTo>
                    <a:lnTo>
                      <a:pt x="180" y="8"/>
                    </a:lnTo>
                    <a:lnTo>
                      <a:pt x="181" y="8"/>
                    </a:lnTo>
                    <a:lnTo>
                      <a:pt x="182" y="8"/>
                    </a:lnTo>
                    <a:lnTo>
                      <a:pt x="182" y="9"/>
                    </a:lnTo>
                    <a:lnTo>
                      <a:pt x="183" y="9"/>
                    </a:lnTo>
                    <a:lnTo>
                      <a:pt x="183" y="10"/>
                    </a:lnTo>
                    <a:lnTo>
                      <a:pt x="184" y="10"/>
                    </a:lnTo>
                    <a:lnTo>
                      <a:pt x="184" y="11"/>
                    </a:lnTo>
                    <a:lnTo>
                      <a:pt x="185" y="12"/>
                    </a:lnTo>
                    <a:lnTo>
                      <a:pt x="185" y="13"/>
                    </a:lnTo>
                    <a:lnTo>
                      <a:pt x="185" y="14"/>
                    </a:lnTo>
                    <a:lnTo>
                      <a:pt x="185" y="128"/>
                    </a:lnTo>
                    <a:lnTo>
                      <a:pt x="185" y="129"/>
                    </a:lnTo>
                    <a:lnTo>
                      <a:pt x="185" y="130"/>
                    </a:lnTo>
                    <a:lnTo>
                      <a:pt x="185" y="131"/>
                    </a:lnTo>
                    <a:lnTo>
                      <a:pt x="184" y="131"/>
                    </a:lnTo>
                    <a:lnTo>
                      <a:pt x="184" y="132"/>
                    </a:lnTo>
                    <a:lnTo>
                      <a:pt x="183" y="133"/>
                    </a:lnTo>
                    <a:lnTo>
                      <a:pt x="182" y="133"/>
                    </a:lnTo>
                    <a:lnTo>
                      <a:pt x="182" y="134"/>
                    </a:lnTo>
                    <a:lnTo>
                      <a:pt x="181" y="134"/>
                    </a:lnTo>
                    <a:lnTo>
                      <a:pt x="180" y="134"/>
                    </a:lnTo>
                    <a:lnTo>
                      <a:pt x="180" y="135"/>
                    </a:lnTo>
                    <a:lnTo>
                      <a:pt x="179" y="135"/>
                    </a:lnTo>
                    <a:lnTo>
                      <a:pt x="178" y="135"/>
                    </a:lnTo>
                    <a:lnTo>
                      <a:pt x="177" y="135"/>
                    </a:lnTo>
                    <a:lnTo>
                      <a:pt x="98" y="135"/>
                    </a:lnTo>
                    <a:lnTo>
                      <a:pt x="98" y="142"/>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16" name="Freeform 430"/>
              <p:cNvSpPr>
                <a:spLocks/>
              </p:cNvSpPr>
              <p:nvPr/>
            </p:nvSpPr>
            <p:spPr bwMode="auto">
              <a:xfrm>
                <a:off x="4367" y="1135"/>
                <a:ext cx="147" cy="100"/>
              </a:xfrm>
              <a:custGeom>
                <a:avLst/>
                <a:gdLst>
                  <a:gd name="T0" fmla="*/ 3 w 147"/>
                  <a:gd name="T1" fmla="*/ 97 h 100"/>
                  <a:gd name="T2" fmla="*/ 3 w 147"/>
                  <a:gd name="T3" fmla="*/ 1 h 100"/>
                  <a:gd name="T4" fmla="*/ 3 w 147"/>
                  <a:gd name="T5" fmla="*/ 1 h 100"/>
                  <a:gd name="T6" fmla="*/ 3 w 147"/>
                  <a:gd name="T7" fmla="*/ 0 h 100"/>
                  <a:gd name="T8" fmla="*/ 3 w 147"/>
                  <a:gd name="T9" fmla="*/ 0 h 100"/>
                  <a:gd name="T10" fmla="*/ 3 w 147"/>
                  <a:gd name="T11" fmla="*/ 0 h 100"/>
                  <a:gd name="T12" fmla="*/ 3 w 147"/>
                  <a:gd name="T13" fmla="*/ 0 h 100"/>
                  <a:gd name="T14" fmla="*/ 2 w 147"/>
                  <a:gd name="T15" fmla="*/ 0 h 100"/>
                  <a:gd name="T16" fmla="*/ 2 w 147"/>
                  <a:gd name="T17" fmla="*/ 0 h 100"/>
                  <a:gd name="T18" fmla="*/ 2 w 147"/>
                  <a:gd name="T19" fmla="*/ 0 h 100"/>
                  <a:gd name="T20" fmla="*/ 1 w 147"/>
                  <a:gd name="T21" fmla="*/ 0 h 100"/>
                  <a:gd name="T22" fmla="*/ 1 w 147"/>
                  <a:gd name="T23" fmla="*/ 0 h 100"/>
                  <a:gd name="T24" fmla="*/ 1 w 147"/>
                  <a:gd name="T25" fmla="*/ 0 h 100"/>
                  <a:gd name="T26" fmla="*/ 1 w 147"/>
                  <a:gd name="T27" fmla="*/ 0 h 100"/>
                  <a:gd name="T28" fmla="*/ 1 w 147"/>
                  <a:gd name="T29" fmla="*/ 0 h 100"/>
                  <a:gd name="T30" fmla="*/ 0 w 147"/>
                  <a:gd name="T31" fmla="*/ 1 h 100"/>
                  <a:gd name="T32" fmla="*/ 0 w 147"/>
                  <a:gd name="T33" fmla="*/ 1 h 100"/>
                  <a:gd name="T34" fmla="*/ 0 w 147"/>
                  <a:gd name="T35" fmla="*/ 98 h 100"/>
                  <a:gd name="T36" fmla="*/ 0 w 147"/>
                  <a:gd name="T37" fmla="*/ 98 h 100"/>
                  <a:gd name="T38" fmla="*/ 1 w 147"/>
                  <a:gd name="T39" fmla="*/ 99 h 100"/>
                  <a:gd name="T40" fmla="*/ 1 w 147"/>
                  <a:gd name="T41" fmla="*/ 99 h 100"/>
                  <a:gd name="T42" fmla="*/ 1 w 147"/>
                  <a:gd name="T43" fmla="*/ 99 h 100"/>
                  <a:gd name="T44" fmla="*/ 1 w 147"/>
                  <a:gd name="T45" fmla="*/ 99 h 100"/>
                  <a:gd name="T46" fmla="*/ 1 w 147"/>
                  <a:gd name="T47" fmla="*/ 100 h 100"/>
                  <a:gd name="T48" fmla="*/ 2 w 147"/>
                  <a:gd name="T49" fmla="*/ 100 h 100"/>
                  <a:gd name="T50" fmla="*/ 2 w 147"/>
                  <a:gd name="T51" fmla="*/ 100 h 100"/>
                  <a:gd name="T52" fmla="*/ 145 w 147"/>
                  <a:gd name="T53" fmla="*/ 100 h 100"/>
                  <a:gd name="T54" fmla="*/ 146 w 147"/>
                  <a:gd name="T55" fmla="*/ 100 h 100"/>
                  <a:gd name="T56" fmla="*/ 146 w 147"/>
                  <a:gd name="T57" fmla="*/ 100 h 100"/>
                  <a:gd name="T58" fmla="*/ 146 w 147"/>
                  <a:gd name="T59" fmla="*/ 99 h 100"/>
                  <a:gd name="T60" fmla="*/ 146 w 147"/>
                  <a:gd name="T61" fmla="*/ 99 h 100"/>
                  <a:gd name="T62" fmla="*/ 147 w 147"/>
                  <a:gd name="T63" fmla="*/ 99 h 100"/>
                  <a:gd name="T64" fmla="*/ 147 w 147"/>
                  <a:gd name="T65" fmla="*/ 99 h 100"/>
                  <a:gd name="T66" fmla="*/ 147 w 147"/>
                  <a:gd name="T67" fmla="*/ 98 h 100"/>
                  <a:gd name="T68" fmla="*/ 147 w 147"/>
                  <a:gd name="T69" fmla="*/ 98 h 100"/>
                  <a:gd name="T70" fmla="*/ 147 w 147"/>
                  <a:gd name="T71" fmla="*/ 98 h 100"/>
                  <a:gd name="T72" fmla="*/ 147 w 147"/>
                  <a:gd name="T73" fmla="*/ 97 h 100"/>
                  <a:gd name="T74" fmla="*/ 146 w 147"/>
                  <a:gd name="T75" fmla="*/ 97 h 100"/>
                  <a:gd name="T76" fmla="*/ 146 w 147"/>
                  <a:gd name="T77" fmla="*/ 97 h 100"/>
                  <a:gd name="T78" fmla="*/ 146 w 147"/>
                  <a:gd name="T79" fmla="*/ 97 h 100"/>
                  <a:gd name="T80" fmla="*/ 146 w 147"/>
                  <a:gd name="T81" fmla="*/ 97 h 100"/>
                  <a:gd name="T82" fmla="*/ 145 w 147"/>
                  <a:gd name="T83" fmla="*/ 97 h 1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7"/>
                  <a:gd name="T127" fmla="*/ 0 h 100"/>
                  <a:gd name="T128" fmla="*/ 147 w 147"/>
                  <a:gd name="T129" fmla="*/ 100 h 10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7" h="100">
                    <a:moveTo>
                      <a:pt x="145" y="97"/>
                    </a:moveTo>
                    <a:lnTo>
                      <a:pt x="3" y="97"/>
                    </a:lnTo>
                    <a:lnTo>
                      <a:pt x="3" y="1"/>
                    </a:lnTo>
                    <a:lnTo>
                      <a:pt x="3" y="0"/>
                    </a:lnTo>
                    <a:lnTo>
                      <a:pt x="2" y="0"/>
                    </a:lnTo>
                    <a:lnTo>
                      <a:pt x="1" y="0"/>
                    </a:lnTo>
                    <a:lnTo>
                      <a:pt x="0" y="1"/>
                    </a:lnTo>
                    <a:lnTo>
                      <a:pt x="0" y="98"/>
                    </a:lnTo>
                    <a:lnTo>
                      <a:pt x="0" y="99"/>
                    </a:lnTo>
                    <a:lnTo>
                      <a:pt x="1" y="99"/>
                    </a:lnTo>
                    <a:lnTo>
                      <a:pt x="1" y="100"/>
                    </a:lnTo>
                    <a:lnTo>
                      <a:pt x="2" y="100"/>
                    </a:lnTo>
                    <a:lnTo>
                      <a:pt x="145" y="100"/>
                    </a:lnTo>
                    <a:lnTo>
                      <a:pt x="146" y="100"/>
                    </a:lnTo>
                    <a:lnTo>
                      <a:pt x="146" y="99"/>
                    </a:lnTo>
                    <a:lnTo>
                      <a:pt x="147" y="99"/>
                    </a:lnTo>
                    <a:lnTo>
                      <a:pt x="147" y="98"/>
                    </a:lnTo>
                    <a:lnTo>
                      <a:pt x="147" y="97"/>
                    </a:lnTo>
                    <a:lnTo>
                      <a:pt x="146" y="97"/>
                    </a:lnTo>
                    <a:lnTo>
                      <a:pt x="145" y="97"/>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17" name="Freeform 431"/>
              <p:cNvSpPr>
                <a:spLocks/>
              </p:cNvSpPr>
              <p:nvPr/>
            </p:nvSpPr>
            <p:spPr bwMode="auto">
              <a:xfrm>
                <a:off x="4376" y="1129"/>
                <a:ext cx="145" cy="98"/>
              </a:xfrm>
              <a:custGeom>
                <a:avLst/>
                <a:gdLst>
                  <a:gd name="T0" fmla="*/ 1 w 145"/>
                  <a:gd name="T1" fmla="*/ 0 h 98"/>
                  <a:gd name="T2" fmla="*/ 1 w 145"/>
                  <a:gd name="T3" fmla="*/ 0 h 98"/>
                  <a:gd name="T4" fmla="*/ 1 w 145"/>
                  <a:gd name="T5" fmla="*/ 0 h 98"/>
                  <a:gd name="T6" fmla="*/ 1 w 145"/>
                  <a:gd name="T7" fmla="*/ 1 h 98"/>
                  <a:gd name="T8" fmla="*/ 0 w 145"/>
                  <a:gd name="T9" fmla="*/ 1 h 98"/>
                  <a:gd name="T10" fmla="*/ 0 w 145"/>
                  <a:gd name="T11" fmla="*/ 1 h 98"/>
                  <a:gd name="T12" fmla="*/ 0 w 145"/>
                  <a:gd name="T13" fmla="*/ 1 h 98"/>
                  <a:gd name="T14" fmla="*/ 0 w 145"/>
                  <a:gd name="T15" fmla="*/ 2 h 98"/>
                  <a:gd name="T16" fmla="*/ 0 w 145"/>
                  <a:gd name="T17" fmla="*/ 2 h 98"/>
                  <a:gd name="T18" fmla="*/ 0 w 145"/>
                  <a:gd name="T19" fmla="*/ 2 h 98"/>
                  <a:gd name="T20" fmla="*/ 0 w 145"/>
                  <a:gd name="T21" fmla="*/ 2 h 98"/>
                  <a:gd name="T22" fmla="*/ 0 w 145"/>
                  <a:gd name="T23" fmla="*/ 3 h 98"/>
                  <a:gd name="T24" fmla="*/ 0 w 145"/>
                  <a:gd name="T25" fmla="*/ 3 h 98"/>
                  <a:gd name="T26" fmla="*/ 1 w 145"/>
                  <a:gd name="T27" fmla="*/ 3 h 98"/>
                  <a:gd name="T28" fmla="*/ 1 w 145"/>
                  <a:gd name="T29" fmla="*/ 3 h 98"/>
                  <a:gd name="T30" fmla="*/ 1 w 145"/>
                  <a:gd name="T31" fmla="*/ 3 h 98"/>
                  <a:gd name="T32" fmla="*/ 1 w 145"/>
                  <a:gd name="T33" fmla="*/ 3 h 98"/>
                  <a:gd name="T34" fmla="*/ 142 w 145"/>
                  <a:gd name="T35" fmla="*/ 96 h 98"/>
                  <a:gd name="T36" fmla="*/ 142 w 145"/>
                  <a:gd name="T37" fmla="*/ 97 h 98"/>
                  <a:gd name="T38" fmla="*/ 142 w 145"/>
                  <a:gd name="T39" fmla="*/ 97 h 98"/>
                  <a:gd name="T40" fmla="*/ 142 w 145"/>
                  <a:gd name="T41" fmla="*/ 97 h 98"/>
                  <a:gd name="T42" fmla="*/ 142 w 145"/>
                  <a:gd name="T43" fmla="*/ 97 h 98"/>
                  <a:gd name="T44" fmla="*/ 142 w 145"/>
                  <a:gd name="T45" fmla="*/ 98 h 98"/>
                  <a:gd name="T46" fmla="*/ 143 w 145"/>
                  <a:gd name="T47" fmla="*/ 98 h 98"/>
                  <a:gd name="T48" fmla="*/ 143 w 145"/>
                  <a:gd name="T49" fmla="*/ 98 h 98"/>
                  <a:gd name="T50" fmla="*/ 143 w 145"/>
                  <a:gd name="T51" fmla="*/ 98 h 98"/>
                  <a:gd name="T52" fmla="*/ 143 w 145"/>
                  <a:gd name="T53" fmla="*/ 98 h 98"/>
                  <a:gd name="T54" fmla="*/ 144 w 145"/>
                  <a:gd name="T55" fmla="*/ 98 h 98"/>
                  <a:gd name="T56" fmla="*/ 144 w 145"/>
                  <a:gd name="T57" fmla="*/ 98 h 98"/>
                  <a:gd name="T58" fmla="*/ 144 w 145"/>
                  <a:gd name="T59" fmla="*/ 97 h 98"/>
                  <a:gd name="T60" fmla="*/ 144 w 145"/>
                  <a:gd name="T61" fmla="*/ 97 h 98"/>
                  <a:gd name="T62" fmla="*/ 144 w 145"/>
                  <a:gd name="T63" fmla="*/ 97 h 98"/>
                  <a:gd name="T64" fmla="*/ 145 w 145"/>
                  <a:gd name="T65" fmla="*/ 97 h 98"/>
                  <a:gd name="T66" fmla="*/ 145 w 145"/>
                  <a:gd name="T67" fmla="*/ 96 h 98"/>
                  <a:gd name="T68" fmla="*/ 145 w 145"/>
                  <a:gd name="T69" fmla="*/ 2 h 98"/>
                  <a:gd name="T70" fmla="*/ 145 w 145"/>
                  <a:gd name="T71" fmla="*/ 1 h 98"/>
                  <a:gd name="T72" fmla="*/ 144 w 145"/>
                  <a:gd name="T73" fmla="*/ 1 h 98"/>
                  <a:gd name="T74" fmla="*/ 144 w 145"/>
                  <a:gd name="T75" fmla="*/ 1 h 98"/>
                  <a:gd name="T76" fmla="*/ 144 w 145"/>
                  <a:gd name="T77" fmla="*/ 1 h 98"/>
                  <a:gd name="T78" fmla="*/ 144 w 145"/>
                  <a:gd name="T79" fmla="*/ 1 h 98"/>
                  <a:gd name="T80" fmla="*/ 144 w 145"/>
                  <a:gd name="T81" fmla="*/ 0 h 98"/>
                  <a:gd name="T82" fmla="*/ 143 w 145"/>
                  <a:gd name="T83" fmla="*/ 0 h 9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5"/>
                  <a:gd name="T127" fmla="*/ 0 h 98"/>
                  <a:gd name="T128" fmla="*/ 145 w 145"/>
                  <a:gd name="T129" fmla="*/ 98 h 9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5" h="98">
                    <a:moveTo>
                      <a:pt x="143" y="0"/>
                    </a:moveTo>
                    <a:lnTo>
                      <a:pt x="1" y="0"/>
                    </a:lnTo>
                    <a:lnTo>
                      <a:pt x="1" y="1"/>
                    </a:lnTo>
                    <a:lnTo>
                      <a:pt x="0" y="1"/>
                    </a:lnTo>
                    <a:lnTo>
                      <a:pt x="0" y="2"/>
                    </a:lnTo>
                    <a:lnTo>
                      <a:pt x="0" y="3"/>
                    </a:lnTo>
                    <a:lnTo>
                      <a:pt x="1" y="3"/>
                    </a:lnTo>
                    <a:lnTo>
                      <a:pt x="142" y="3"/>
                    </a:lnTo>
                    <a:lnTo>
                      <a:pt x="142" y="96"/>
                    </a:lnTo>
                    <a:lnTo>
                      <a:pt x="142" y="97"/>
                    </a:lnTo>
                    <a:lnTo>
                      <a:pt x="142" y="98"/>
                    </a:lnTo>
                    <a:lnTo>
                      <a:pt x="143" y="98"/>
                    </a:lnTo>
                    <a:lnTo>
                      <a:pt x="144" y="98"/>
                    </a:lnTo>
                    <a:lnTo>
                      <a:pt x="144" y="97"/>
                    </a:lnTo>
                    <a:lnTo>
                      <a:pt x="145" y="97"/>
                    </a:lnTo>
                    <a:lnTo>
                      <a:pt x="145" y="96"/>
                    </a:lnTo>
                    <a:lnTo>
                      <a:pt x="145" y="2"/>
                    </a:lnTo>
                    <a:lnTo>
                      <a:pt x="145" y="1"/>
                    </a:lnTo>
                    <a:lnTo>
                      <a:pt x="144" y="1"/>
                    </a:lnTo>
                    <a:lnTo>
                      <a:pt x="144" y="0"/>
                    </a:lnTo>
                    <a:lnTo>
                      <a:pt x="143" y="0"/>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18" name="Freeform 432"/>
              <p:cNvSpPr>
                <a:spLocks/>
              </p:cNvSpPr>
              <p:nvPr/>
            </p:nvSpPr>
            <p:spPr bwMode="auto">
              <a:xfrm>
                <a:off x="4354" y="1273"/>
                <a:ext cx="12" cy="3"/>
              </a:xfrm>
              <a:custGeom>
                <a:avLst/>
                <a:gdLst>
                  <a:gd name="T0" fmla="*/ 11 w 12"/>
                  <a:gd name="T1" fmla="*/ 3 h 3"/>
                  <a:gd name="T2" fmla="*/ 11 w 12"/>
                  <a:gd name="T3" fmla="*/ 3 h 3"/>
                  <a:gd name="T4" fmla="*/ 12 w 12"/>
                  <a:gd name="T5" fmla="*/ 3 h 3"/>
                  <a:gd name="T6" fmla="*/ 12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2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1 h 3"/>
                  <a:gd name="T42" fmla="*/ 1 w 12"/>
                  <a:gd name="T43" fmla="*/ 1 h 3"/>
                  <a:gd name="T44" fmla="*/ 1 w 12"/>
                  <a:gd name="T45" fmla="*/ 1 h 3"/>
                  <a:gd name="T46" fmla="*/ 0 w 12"/>
                  <a:gd name="T47" fmla="*/ 1 h 3"/>
                  <a:gd name="T48" fmla="*/ 0 w 12"/>
                  <a:gd name="T49" fmla="*/ 2 h 3"/>
                  <a:gd name="T50" fmla="*/ 0 w 12"/>
                  <a:gd name="T51" fmla="*/ 2 h 3"/>
                  <a:gd name="T52" fmla="*/ 0 w 12"/>
                  <a:gd name="T53" fmla="*/ 2 h 3"/>
                  <a:gd name="T54" fmla="*/ 1 w 12"/>
                  <a:gd name="T55" fmla="*/ 2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19" name="Freeform 433"/>
              <p:cNvSpPr>
                <a:spLocks/>
              </p:cNvSpPr>
              <p:nvPr/>
            </p:nvSpPr>
            <p:spPr bwMode="auto">
              <a:xfrm>
                <a:off x="4370" y="1273"/>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1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1 w 12"/>
                  <a:gd name="T23" fmla="*/ 1 h 3"/>
                  <a:gd name="T24" fmla="*/ 11 w 12"/>
                  <a:gd name="T25" fmla="*/ 1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20" name="Freeform 434"/>
              <p:cNvSpPr>
                <a:spLocks/>
              </p:cNvSpPr>
              <p:nvPr/>
            </p:nvSpPr>
            <p:spPr bwMode="auto">
              <a:xfrm>
                <a:off x="4385" y="1273"/>
                <a:ext cx="12" cy="3"/>
              </a:xfrm>
              <a:custGeom>
                <a:avLst/>
                <a:gdLst>
                  <a:gd name="T0" fmla="*/ 11 w 12"/>
                  <a:gd name="T1" fmla="*/ 3 h 3"/>
                  <a:gd name="T2" fmla="*/ 11 w 12"/>
                  <a:gd name="T3" fmla="*/ 3 h 3"/>
                  <a:gd name="T4" fmla="*/ 11 w 12"/>
                  <a:gd name="T5" fmla="*/ 3 h 3"/>
                  <a:gd name="T6" fmla="*/ 11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2" y="3"/>
                    </a:lnTo>
                    <a:lnTo>
                      <a:pt x="12" y="2"/>
                    </a:lnTo>
                    <a:lnTo>
                      <a:pt x="12" y="1"/>
                    </a:lnTo>
                    <a:lnTo>
                      <a:pt x="11" y="1"/>
                    </a:lnTo>
                    <a:lnTo>
                      <a:pt x="11" y="0"/>
                    </a:lnTo>
                    <a:lnTo>
                      <a:pt x="1"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21" name="Freeform 435"/>
              <p:cNvSpPr>
                <a:spLocks/>
              </p:cNvSpPr>
              <p:nvPr/>
            </p:nvSpPr>
            <p:spPr bwMode="auto">
              <a:xfrm>
                <a:off x="4400" y="1273"/>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1 h 3"/>
                  <a:gd name="T42" fmla="*/ 1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22" name="Freeform 436"/>
              <p:cNvSpPr>
                <a:spLocks/>
              </p:cNvSpPr>
              <p:nvPr/>
            </p:nvSpPr>
            <p:spPr bwMode="auto">
              <a:xfrm>
                <a:off x="4415" y="1273"/>
                <a:ext cx="12" cy="3"/>
              </a:xfrm>
              <a:custGeom>
                <a:avLst/>
                <a:gdLst>
                  <a:gd name="T0" fmla="*/ 11 w 12"/>
                  <a:gd name="T1" fmla="*/ 3 h 3"/>
                  <a:gd name="T2" fmla="*/ 11 w 12"/>
                  <a:gd name="T3" fmla="*/ 3 h 3"/>
                  <a:gd name="T4" fmla="*/ 12 w 12"/>
                  <a:gd name="T5" fmla="*/ 3 h 3"/>
                  <a:gd name="T6" fmla="*/ 12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2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1 h 3"/>
                  <a:gd name="T42" fmla="*/ 1 w 12"/>
                  <a:gd name="T43" fmla="*/ 1 h 3"/>
                  <a:gd name="T44" fmla="*/ 1 w 12"/>
                  <a:gd name="T45" fmla="*/ 1 h 3"/>
                  <a:gd name="T46" fmla="*/ 1 w 12"/>
                  <a:gd name="T47" fmla="*/ 1 h 3"/>
                  <a:gd name="T48" fmla="*/ 0 w 12"/>
                  <a:gd name="T49" fmla="*/ 2 h 3"/>
                  <a:gd name="T50" fmla="*/ 0 w 12"/>
                  <a:gd name="T51" fmla="*/ 2 h 3"/>
                  <a:gd name="T52" fmla="*/ 1 w 12"/>
                  <a:gd name="T53" fmla="*/ 2 h 3"/>
                  <a:gd name="T54" fmla="*/ 1 w 12"/>
                  <a:gd name="T55" fmla="*/ 2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23" name="Freeform 437"/>
              <p:cNvSpPr>
                <a:spLocks/>
              </p:cNvSpPr>
              <p:nvPr/>
            </p:nvSpPr>
            <p:spPr bwMode="auto">
              <a:xfrm>
                <a:off x="4431" y="1273"/>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1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1 w 12"/>
                  <a:gd name="T23" fmla="*/ 1 h 3"/>
                  <a:gd name="T24" fmla="*/ 11 w 12"/>
                  <a:gd name="T25" fmla="*/ 1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24" name="Freeform 438"/>
              <p:cNvSpPr>
                <a:spLocks/>
              </p:cNvSpPr>
              <p:nvPr/>
            </p:nvSpPr>
            <p:spPr bwMode="auto">
              <a:xfrm>
                <a:off x="4446" y="1273"/>
                <a:ext cx="12" cy="3"/>
              </a:xfrm>
              <a:custGeom>
                <a:avLst/>
                <a:gdLst>
                  <a:gd name="T0" fmla="*/ 11 w 12"/>
                  <a:gd name="T1" fmla="*/ 3 h 3"/>
                  <a:gd name="T2" fmla="*/ 11 w 12"/>
                  <a:gd name="T3" fmla="*/ 3 h 3"/>
                  <a:gd name="T4" fmla="*/ 11 w 12"/>
                  <a:gd name="T5" fmla="*/ 3 h 3"/>
                  <a:gd name="T6" fmla="*/ 11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2" y="3"/>
                    </a:lnTo>
                    <a:lnTo>
                      <a:pt x="12" y="2"/>
                    </a:lnTo>
                    <a:lnTo>
                      <a:pt x="12" y="1"/>
                    </a:lnTo>
                    <a:lnTo>
                      <a:pt x="11" y="1"/>
                    </a:lnTo>
                    <a:lnTo>
                      <a:pt x="11" y="0"/>
                    </a:lnTo>
                    <a:lnTo>
                      <a:pt x="1"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25" name="Freeform 439"/>
              <p:cNvSpPr>
                <a:spLocks/>
              </p:cNvSpPr>
              <p:nvPr/>
            </p:nvSpPr>
            <p:spPr bwMode="auto">
              <a:xfrm>
                <a:off x="4461" y="1273"/>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1 h 3"/>
                  <a:gd name="T42" fmla="*/ 1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26" name="Freeform 440"/>
              <p:cNvSpPr>
                <a:spLocks/>
              </p:cNvSpPr>
              <p:nvPr/>
            </p:nvSpPr>
            <p:spPr bwMode="auto">
              <a:xfrm>
                <a:off x="4476" y="1273"/>
                <a:ext cx="13" cy="3"/>
              </a:xfrm>
              <a:custGeom>
                <a:avLst/>
                <a:gdLst>
                  <a:gd name="T0" fmla="*/ 11 w 13"/>
                  <a:gd name="T1" fmla="*/ 3 h 3"/>
                  <a:gd name="T2" fmla="*/ 11 w 13"/>
                  <a:gd name="T3" fmla="*/ 3 h 3"/>
                  <a:gd name="T4" fmla="*/ 12 w 13"/>
                  <a:gd name="T5" fmla="*/ 3 h 3"/>
                  <a:gd name="T6" fmla="*/ 12 w 13"/>
                  <a:gd name="T7" fmla="*/ 3 h 3"/>
                  <a:gd name="T8" fmla="*/ 12 w 13"/>
                  <a:gd name="T9" fmla="*/ 3 h 3"/>
                  <a:gd name="T10" fmla="*/ 12 w 13"/>
                  <a:gd name="T11" fmla="*/ 2 h 3"/>
                  <a:gd name="T12" fmla="*/ 12 w 13"/>
                  <a:gd name="T13" fmla="*/ 2 h 3"/>
                  <a:gd name="T14" fmla="*/ 12 w 13"/>
                  <a:gd name="T15" fmla="*/ 2 h 3"/>
                  <a:gd name="T16" fmla="*/ 13 w 13"/>
                  <a:gd name="T17" fmla="*/ 2 h 3"/>
                  <a:gd name="T18" fmla="*/ 12 w 13"/>
                  <a:gd name="T19" fmla="*/ 1 h 3"/>
                  <a:gd name="T20" fmla="*/ 12 w 13"/>
                  <a:gd name="T21" fmla="*/ 1 h 3"/>
                  <a:gd name="T22" fmla="*/ 12 w 13"/>
                  <a:gd name="T23" fmla="*/ 1 h 3"/>
                  <a:gd name="T24" fmla="*/ 12 w 13"/>
                  <a:gd name="T25" fmla="*/ 1 h 3"/>
                  <a:gd name="T26" fmla="*/ 12 w 13"/>
                  <a:gd name="T27" fmla="*/ 0 h 3"/>
                  <a:gd name="T28" fmla="*/ 12 w 13"/>
                  <a:gd name="T29" fmla="*/ 0 h 3"/>
                  <a:gd name="T30" fmla="*/ 11 w 13"/>
                  <a:gd name="T31" fmla="*/ 0 h 3"/>
                  <a:gd name="T32" fmla="*/ 11 w 13"/>
                  <a:gd name="T33" fmla="*/ 0 h 3"/>
                  <a:gd name="T34" fmla="*/ 2 w 13"/>
                  <a:gd name="T35" fmla="*/ 0 h 3"/>
                  <a:gd name="T36" fmla="*/ 1 w 13"/>
                  <a:gd name="T37" fmla="*/ 0 h 3"/>
                  <a:gd name="T38" fmla="*/ 1 w 13"/>
                  <a:gd name="T39" fmla="*/ 0 h 3"/>
                  <a:gd name="T40" fmla="*/ 1 w 13"/>
                  <a:gd name="T41" fmla="*/ 1 h 3"/>
                  <a:gd name="T42" fmla="*/ 1 w 13"/>
                  <a:gd name="T43" fmla="*/ 1 h 3"/>
                  <a:gd name="T44" fmla="*/ 1 w 13"/>
                  <a:gd name="T45" fmla="*/ 1 h 3"/>
                  <a:gd name="T46" fmla="*/ 1 w 13"/>
                  <a:gd name="T47" fmla="*/ 1 h 3"/>
                  <a:gd name="T48" fmla="*/ 0 w 13"/>
                  <a:gd name="T49" fmla="*/ 2 h 3"/>
                  <a:gd name="T50" fmla="*/ 0 w 13"/>
                  <a:gd name="T51" fmla="*/ 2 h 3"/>
                  <a:gd name="T52" fmla="*/ 1 w 13"/>
                  <a:gd name="T53" fmla="*/ 2 h 3"/>
                  <a:gd name="T54" fmla="*/ 1 w 13"/>
                  <a:gd name="T55" fmla="*/ 2 h 3"/>
                  <a:gd name="T56" fmla="*/ 1 w 13"/>
                  <a:gd name="T57" fmla="*/ 3 h 3"/>
                  <a:gd name="T58" fmla="*/ 1 w 13"/>
                  <a:gd name="T59" fmla="*/ 3 h 3"/>
                  <a:gd name="T60" fmla="*/ 1 w 13"/>
                  <a:gd name="T61" fmla="*/ 3 h 3"/>
                  <a:gd name="T62" fmla="*/ 1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27" name="Freeform 441"/>
              <p:cNvSpPr>
                <a:spLocks/>
              </p:cNvSpPr>
              <p:nvPr/>
            </p:nvSpPr>
            <p:spPr bwMode="auto">
              <a:xfrm>
                <a:off x="4496" y="1273"/>
                <a:ext cx="7" cy="3"/>
              </a:xfrm>
              <a:custGeom>
                <a:avLst/>
                <a:gdLst>
                  <a:gd name="T0" fmla="*/ 5 w 7"/>
                  <a:gd name="T1" fmla="*/ 3 h 3"/>
                  <a:gd name="T2" fmla="*/ 6 w 7"/>
                  <a:gd name="T3" fmla="*/ 3 h 3"/>
                  <a:gd name="T4" fmla="*/ 6 w 7"/>
                  <a:gd name="T5" fmla="*/ 3 h 3"/>
                  <a:gd name="T6" fmla="*/ 6 w 7"/>
                  <a:gd name="T7" fmla="*/ 3 h 3"/>
                  <a:gd name="T8" fmla="*/ 7 w 7"/>
                  <a:gd name="T9" fmla="*/ 3 h 3"/>
                  <a:gd name="T10" fmla="*/ 7 w 7"/>
                  <a:gd name="T11" fmla="*/ 2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1 w 7"/>
                  <a:gd name="T39" fmla="*/ 0 h 3"/>
                  <a:gd name="T40" fmla="*/ 0 w 7"/>
                  <a:gd name="T41" fmla="*/ 1 h 3"/>
                  <a:gd name="T42" fmla="*/ 0 w 7"/>
                  <a:gd name="T43" fmla="*/ 1 h 3"/>
                  <a:gd name="T44" fmla="*/ 0 w 7"/>
                  <a:gd name="T45" fmla="*/ 1 h 3"/>
                  <a:gd name="T46" fmla="*/ 0 w 7"/>
                  <a:gd name="T47" fmla="*/ 1 h 3"/>
                  <a:gd name="T48" fmla="*/ 0 w 7"/>
                  <a:gd name="T49" fmla="*/ 2 h 3"/>
                  <a:gd name="T50" fmla="*/ 0 w 7"/>
                  <a:gd name="T51" fmla="*/ 2 h 3"/>
                  <a:gd name="T52" fmla="*/ 0 w 7"/>
                  <a:gd name="T53" fmla="*/ 2 h 3"/>
                  <a:gd name="T54" fmla="*/ 0 w 7"/>
                  <a:gd name="T55" fmla="*/ 2 h 3"/>
                  <a:gd name="T56" fmla="*/ 0 w 7"/>
                  <a:gd name="T57" fmla="*/ 3 h 3"/>
                  <a:gd name="T58" fmla="*/ 0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7" y="3"/>
                    </a:lnTo>
                    <a:lnTo>
                      <a:pt x="7" y="2"/>
                    </a:lnTo>
                    <a:lnTo>
                      <a:pt x="7" y="1"/>
                    </a:lnTo>
                    <a:lnTo>
                      <a:pt x="6" y="1"/>
                    </a:lnTo>
                    <a:lnTo>
                      <a:pt x="6" y="0"/>
                    </a:lnTo>
                    <a:lnTo>
                      <a:pt x="5"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28" name="Freeform 442"/>
              <p:cNvSpPr>
                <a:spLocks/>
              </p:cNvSpPr>
              <p:nvPr/>
            </p:nvSpPr>
            <p:spPr bwMode="auto">
              <a:xfrm>
                <a:off x="4506" y="1273"/>
                <a:ext cx="7" cy="3"/>
              </a:xfrm>
              <a:custGeom>
                <a:avLst/>
                <a:gdLst>
                  <a:gd name="T0" fmla="*/ 6 w 7"/>
                  <a:gd name="T1" fmla="*/ 3 h 3"/>
                  <a:gd name="T2" fmla="*/ 6 w 7"/>
                  <a:gd name="T3" fmla="*/ 3 h 3"/>
                  <a:gd name="T4" fmla="*/ 6 w 7"/>
                  <a:gd name="T5" fmla="*/ 3 h 3"/>
                  <a:gd name="T6" fmla="*/ 7 w 7"/>
                  <a:gd name="T7" fmla="*/ 3 h 3"/>
                  <a:gd name="T8" fmla="*/ 7 w 7"/>
                  <a:gd name="T9" fmla="*/ 3 h 3"/>
                  <a:gd name="T10" fmla="*/ 7 w 7"/>
                  <a:gd name="T11" fmla="*/ 2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7 w 7"/>
                  <a:gd name="T27" fmla="*/ 0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1 w 7"/>
                  <a:gd name="T41" fmla="*/ 1 h 3"/>
                  <a:gd name="T42" fmla="*/ 1 w 7"/>
                  <a:gd name="T43" fmla="*/ 1 h 3"/>
                  <a:gd name="T44" fmla="*/ 0 w 7"/>
                  <a:gd name="T45" fmla="*/ 1 h 3"/>
                  <a:gd name="T46" fmla="*/ 0 w 7"/>
                  <a:gd name="T47" fmla="*/ 1 h 3"/>
                  <a:gd name="T48" fmla="*/ 0 w 7"/>
                  <a:gd name="T49" fmla="*/ 2 h 3"/>
                  <a:gd name="T50" fmla="*/ 0 w 7"/>
                  <a:gd name="T51" fmla="*/ 2 h 3"/>
                  <a:gd name="T52" fmla="*/ 0 w 7"/>
                  <a:gd name="T53" fmla="*/ 2 h 3"/>
                  <a:gd name="T54" fmla="*/ 0 w 7"/>
                  <a:gd name="T55" fmla="*/ 2 h 3"/>
                  <a:gd name="T56" fmla="*/ 1 w 7"/>
                  <a:gd name="T57" fmla="*/ 3 h 3"/>
                  <a:gd name="T58" fmla="*/ 1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7" y="0"/>
                    </a:lnTo>
                    <a:lnTo>
                      <a:pt x="6" y="0"/>
                    </a:lnTo>
                    <a:lnTo>
                      <a:pt x="2" y="0"/>
                    </a:lnTo>
                    <a:lnTo>
                      <a:pt x="1" y="0"/>
                    </a:lnTo>
                    <a:lnTo>
                      <a:pt x="1" y="1"/>
                    </a:lnTo>
                    <a:lnTo>
                      <a:pt x="0" y="1"/>
                    </a:lnTo>
                    <a:lnTo>
                      <a:pt x="0"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29" name="Freeform 443"/>
              <p:cNvSpPr>
                <a:spLocks/>
              </p:cNvSpPr>
              <p:nvPr/>
            </p:nvSpPr>
            <p:spPr bwMode="auto">
              <a:xfrm>
                <a:off x="4353" y="1279"/>
                <a:ext cx="13" cy="3"/>
              </a:xfrm>
              <a:custGeom>
                <a:avLst/>
                <a:gdLst>
                  <a:gd name="T0" fmla="*/ 11 w 13"/>
                  <a:gd name="T1" fmla="*/ 3 h 3"/>
                  <a:gd name="T2" fmla="*/ 11 w 13"/>
                  <a:gd name="T3" fmla="*/ 3 h 3"/>
                  <a:gd name="T4" fmla="*/ 12 w 13"/>
                  <a:gd name="T5" fmla="*/ 3 h 3"/>
                  <a:gd name="T6" fmla="*/ 12 w 13"/>
                  <a:gd name="T7" fmla="*/ 3 h 3"/>
                  <a:gd name="T8" fmla="*/ 12 w 13"/>
                  <a:gd name="T9" fmla="*/ 3 h 3"/>
                  <a:gd name="T10" fmla="*/ 12 w 13"/>
                  <a:gd name="T11" fmla="*/ 2 h 3"/>
                  <a:gd name="T12" fmla="*/ 12 w 13"/>
                  <a:gd name="T13" fmla="*/ 2 h 3"/>
                  <a:gd name="T14" fmla="*/ 13 w 13"/>
                  <a:gd name="T15" fmla="*/ 2 h 3"/>
                  <a:gd name="T16" fmla="*/ 13 w 13"/>
                  <a:gd name="T17" fmla="*/ 2 h 3"/>
                  <a:gd name="T18" fmla="*/ 13 w 13"/>
                  <a:gd name="T19" fmla="*/ 1 h 3"/>
                  <a:gd name="T20" fmla="*/ 12 w 13"/>
                  <a:gd name="T21" fmla="*/ 1 h 3"/>
                  <a:gd name="T22" fmla="*/ 12 w 13"/>
                  <a:gd name="T23" fmla="*/ 1 h 3"/>
                  <a:gd name="T24" fmla="*/ 12 w 13"/>
                  <a:gd name="T25" fmla="*/ 1 h 3"/>
                  <a:gd name="T26" fmla="*/ 12 w 13"/>
                  <a:gd name="T27" fmla="*/ 0 h 3"/>
                  <a:gd name="T28" fmla="*/ 12 w 13"/>
                  <a:gd name="T29" fmla="*/ 0 h 3"/>
                  <a:gd name="T30" fmla="*/ 11 w 13"/>
                  <a:gd name="T31" fmla="*/ 0 h 3"/>
                  <a:gd name="T32" fmla="*/ 11 w 13"/>
                  <a:gd name="T33" fmla="*/ 0 h 3"/>
                  <a:gd name="T34" fmla="*/ 2 w 13"/>
                  <a:gd name="T35" fmla="*/ 0 h 3"/>
                  <a:gd name="T36" fmla="*/ 2 w 13"/>
                  <a:gd name="T37" fmla="*/ 0 h 3"/>
                  <a:gd name="T38" fmla="*/ 1 w 13"/>
                  <a:gd name="T39" fmla="*/ 0 h 3"/>
                  <a:gd name="T40" fmla="*/ 1 w 13"/>
                  <a:gd name="T41" fmla="*/ 0 h 3"/>
                  <a:gd name="T42" fmla="*/ 1 w 13"/>
                  <a:gd name="T43" fmla="*/ 1 h 3"/>
                  <a:gd name="T44" fmla="*/ 1 w 13"/>
                  <a:gd name="T45" fmla="*/ 1 h 3"/>
                  <a:gd name="T46" fmla="*/ 1 w 13"/>
                  <a:gd name="T47" fmla="*/ 1 h 3"/>
                  <a:gd name="T48" fmla="*/ 0 w 13"/>
                  <a:gd name="T49" fmla="*/ 1 h 3"/>
                  <a:gd name="T50" fmla="*/ 0 w 13"/>
                  <a:gd name="T51" fmla="*/ 2 h 3"/>
                  <a:gd name="T52" fmla="*/ 1 w 13"/>
                  <a:gd name="T53" fmla="*/ 2 h 3"/>
                  <a:gd name="T54" fmla="*/ 1 w 13"/>
                  <a:gd name="T55" fmla="*/ 2 h 3"/>
                  <a:gd name="T56" fmla="*/ 1 w 13"/>
                  <a:gd name="T57" fmla="*/ 3 h 3"/>
                  <a:gd name="T58" fmla="*/ 1 w 13"/>
                  <a:gd name="T59" fmla="*/ 3 h 3"/>
                  <a:gd name="T60" fmla="*/ 1 w 13"/>
                  <a:gd name="T61" fmla="*/ 3 h 3"/>
                  <a:gd name="T62" fmla="*/ 2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2"/>
                    </a:lnTo>
                    <a:lnTo>
                      <a:pt x="13" y="1"/>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30" name="Freeform 444"/>
              <p:cNvSpPr>
                <a:spLocks/>
              </p:cNvSpPr>
              <p:nvPr/>
            </p:nvSpPr>
            <p:spPr bwMode="auto">
              <a:xfrm>
                <a:off x="4369" y="1279"/>
                <a:ext cx="12" cy="3"/>
              </a:xfrm>
              <a:custGeom>
                <a:avLst/>
                <a:gdLst>
                  <a:gd name="T0" fmla="*/ 10 w 12"/>
                  <a:gd name="T1" fmla="*/ 3 h 3"/>
                  <a:gd name="T2" fmla="*/ 11 w 12"/>
                  <a:gd name="T3" fmla="*/ 3 h 3"/>
                  <a:gd name="T4" fmla="*/ 11 w 12"/>
                  <a:gd name="T5" fmla="*/ 3 h 3"/>
                  <a:gd name="T6" fmla="*/ 11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31" name="Freeform 445"/>
              <p:cNvSpPr>
                <a:spLocks/>
              </p:cNvSpPr>
              <p:nvPr/>
            </p:nvSpPr>
            <p:spPr bwMode="auto">
              <a:xfrm>
                <a:off x="4384" y="1279"/>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32" name="Freeform 446"/>
              <p:cNvSpPr>
                <a:spLocks/>
              </p:cNvSpPr>
              <p:nvPr/>
            </p:nvSpPr>
            <p:spPr bwMode="auto">
              <a:xfrm>
                <a:off x="4400" y="1279"/>
                <a:ext cx="12" cy="3"/>
              </a:xfrm>
              <a:custGeom>
                <a:avLst/>
                <a:gdLst>
                  <a:gd name="T0" fmla="*/ 10 w 12"/>
                  <a:gd name="T1" fmla="*/ 3 h 3"/>
                  <a:gd name="T2" fmla="*/ 10 w 12"/>
                  <a:gd name="T3" fmla="*/ 3 h 3"/>
                  <a:gd name="T4" fmla="*/ 11 w 12"/>
                  <a:gd name="T5" fmla="*/ 3 h 3"/>
                  <a:gd name="T6" fmla="*/ 11 w 12"/>
                  <a:gd name="T7" fmla="*/ 3 h 3"/>
                  <a:gd name="T8" fmla="*/ 11 w 12"/>
                  <a:gd name="T9" fmla="*/ 3 h 3"/>
                  <a:gd name="T10" fmla="*/ 11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1 w 12"/>
                  <a:gd name="T23" fmla="*/ 1 h 3"/>
                  <a:gd name="T24" fmla="*/ 11 w 12"/>
                  <a:gd name="T25" fmla="*/ 1 h 3"/>
                  <a:gd name="T26" fmla="*/ 11 w 12"/>
                  <a:gd name="T27" fmla="*/ 0 h 3"/>
                  <a:gd name="T28" fmla="*/ 11 w 12"/>
                  <a:gd name="T29" fmla="*/ 0 h 3"/>
                  <a:gd name="T30" fmla="*/ 10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33" name="Freeform 447"/>
              <p:cNvSpPr>
                <a:spLocks/>
              </p:cNvSpPr>
              <p:nvPr/>
            </p:nvSpPr>
            <p:spPr bwMode="auto">
              <a:xfrm>
                <a:off x="4415" y="1279"/>
                <a:ext cx="12" cy="3"/>
              </a:xfrm>
              <a:custGeom>
                <a:avLst/>
                <a:gdLst>
                  <a:gd name="T0" fmla="*/ 10 w 12"/>
                  <a:gd name="T1" fmla="*/ 3 h 3"/>
                  <a:gd name="T2" fmla="*/ 11 w 12"/>
                  <a:gd name="T3" fmla="*/ 3 h 3"/>
                  <a:gd name="T4" fmla="*/ 11 w 12"/>
                  <a:gd name="T5" fmla="*/ 3 h 3"/>
                  <a:gd name="T6" fmla="*/ 11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34" name="Freeform 448"/>
              <p:cNvSpPr>
                <a:spLocks/>
              </p:cNvSpPr>
              <p:nvPr/>
            </p:nvSpPr>
            <p:spPr bwMode="auto">
              <a:xfrm>
                <a:off x="4430" y="1279"/>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35" name="Freeform 449"/>
              <p:cNvSpPr>
                <a:spLocks/>
              </p:cNvSpPr>
              <p:nvPr/>
            </p:nvSpPr>
            <p:spPr bwMode="auto">
              <a:xfrm>
                <a:off x="4446" y="1279"/>
                <a:ext cx="12" cy="3"/>
              </a:xfrm>
              <a:custGeom>
                <a:avLst/>
                <a:gdLst>
                  <a:gd name="T0" fmla="*/ 10 w 12"/>
                  <a:gd name="T1" fmla="*/ 3 h 3"/>
                  <a:gd name="T2" fmla="*/ 10 w 12"/>
                  <a:gd name="T3" fmla="*/ 3 h 3"/>
                  <a:gd name="T4" fmla="*/ 11 w 12"/>
                  <a:gd name="T5" fmla="*/ 3 h 3"/>
                  <a:gd name="T6" fmla="*/ 11 w 12"/>
                  <a:gd name="T7" fmla="*/ 3 h 3"/>
                  <a:gd name="T8" fmla="*/ 11 w 12"/>
                  <a:gd name="T9" fmla="*/ 3 h 3"/>
                  <a:gd name="T10" fmla="*/ 11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1 w 12"/>
                  <a:gd name="T23" fmla="*/ 1 h 3"/>
                  <a:gd name="T24" fmla="*/ 11 w 12"/>
                  <a:gd name="T25" fmla="*/ 1 h 3"/>
                  <a:gd name="T26" fmla="*/ 11 w 12"/>
                  <a:gd name="T27" fmla="*/ 0 h 3"/>
                  <a:gd name="T28" fmla="*/ 11 w 12"/>
                  <a:gd name="T29" fmla="*/ 0 h 3"/>
                  <a:gd name="T30" fmla="*/ 10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36" name="Freeform 450"/>
              <p:cNvSpPr>
                <a:spLocks/>
              </p:cNvSpPr>
              <p:nvPr/>
            </p:nvSpPr>
            <p:spPr bwMode="auto">
              <a:xfrm>
                <a:off x="4461" y="1279"/>
                <a:ext cx="12" cy="3"/>
              </a:xfrm>
              <a:custGeom>
                <a:avLst/>
                <a:gdLst>
                  <a:gd name="T0" fmla="*/ 11 w 12"/>
                  <a:gd name="T1" fmla="*/ 3 h 3"/>
                  <a:gd name="T2" fmla="*/ 11 w 12"/>
                  <a:gd name="T3" fmla="*/ 3 h 3"/>
                  <a:gd name="T4" fmla="*/ 11 w 12"/>
                  <a:gd name="T5" fmla="*/ 3 h 3"/>
                  <a:gd name="T6" fmla="*/ 11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2" y="3"/>
                    </a:lnTo>
                    <a:lnTo>
                      <a:pt x="12" y="2"/>
                    </a:lnTo>
                    <a:lnTo>
                      <a:pt x="12" y="1"/>
                    </a:lnTo>
                    <a:lnTo>
                      <a:pt x="11"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37" name="Freeform 451"/>
              <p:cNvSpPr>
                <a:spLocks/>
              </p:cNvSpPr>
              <p:nvPr/>
            </p:nvSpPr>
            <p:spPr bwMode="auto">
              <a:xfrm>
                <a:off x="4476" y="1279"/>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38" name="Freeform 452"/>
              <p:cNvSpPr>
                <a:spLocks/>
              </p:cNvSpPr>
              <p:nvPr/>
            </p:nvSpPr>
            <p:spPr bwMode="auto">
              <a:xfrm>
                <a:off x="4497" y="1279"/>
                <a:ext cx="7" cy="3"/>
              </a:xfrm>
              <a:custGeom>
                <a:avLst/>
                <a:gdLst>
                  <a:gd name="T0" fmla="*/ 5 w 7"/>
                  <a:gd name="T1" fmla="*/ 3 h 3"/>
                  <a:gd name="T2" fmla="*/ 6 w 7"/>
                  <a:gd name="T3" fmla="*/ 3 h 3"/>
                  <a:gd name="T4" fmla="*/ 6 w 7"/>
                  <a:gd name="T5" fmla="*/ 3 h 3"/>
                  <a:gd name="T6" fmla="*/ 6 w 7"/>
                  <a:gd name="T7" fmla="*/ 3 h 3"/>
                  <a:gd name="T8" fmla="*/ 6 w 7"/>
                  <a:gd name="T9" fmla="*/ 3 h 3"/>
                  <a:gd name="T10" fmla="*/ 6 w 7"/>
                  <a:gd name="T11" fmla="*/ 2 h 3"/>
                  <a:gd name="T12" fmla="*/ 7 w 7"/>
                  <a:gd name="T13" fmla="*/ 2 h 3"/>
                  <a:gd name="T14" fmla="*/ 7 w 7"/>
                  <a:gd name="T15" fmla="*/ 2 h 3"/>
                  <a:gd name="T16" fmla="*/ 7 w 7"/>
                  <a:gd name="T17" fmla="*/ 2 h 3"/>
                  <a:gd name="T18" fmla="*/ 7 w 7"/>
                  <a:gd name="T19" fmla="*/ 1 h 3"/>
                  <a:gd name="T20" fmla="*/ 7 w 7"/>
                  <a:gd name="T21" fmla="*/ 1 h 3"/>
                  <a:gd name="T22" fmla="*/ 6 w 7"/>
                  <a:gd name="T23" fmla="*/ 1 h 3"/>
                  <a:gd name="T24" fmla="*/ 6 w 7"/>
                  <a:gd name="T25" fmla="*/ 1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0 w 7"/>
                  <a:gd name="T39" fmla="*/ 0 h 3"/>
                  <a:gd name="T40" fmla="*/ 0 w 7"/>
                  <a:gd name="T41" fmla="*/ 0 h 3"/>
                  <a:gd name="T42" fmla="*/ 0 w 7"/>
                  <a:gd name="T43" fmla="*/ 1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0 w 7"/>
                  <a:gd name="T57" fmla="*/ 3 h 3"/>
                  <a:gd name="T58" fmla="*/ 0 w 7"/>
                  <a:gd name="T59" fmla="*/ 3 h 3"/>
                  <a:gd name="T60" fmla="*/ 0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6" y="2"/>
                    </a:lnTo>
                    <a:lnTo>
                      <a:pt x="7" y="2"/>
                    </a:lnTo>
                    <a:lnTo>
                      <a:pt x="7" y="1"/>
                    </a:lnTo>
                    <a:lnTo>
                      <a:pt x="6" y="1"/>
                    </a:lnTo>
                    <a:lnTo>
                      <a:pt x="6" y="0"/>
                    </a:lnTo>
                    <a:lnTo>
                      <a:pt x="5"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39" name="Freeform 453"/>
              <p:cNvSpPr>
                <a:spLocks/>
              </p:cNvSpPr>
              <p:nvPr/>
            </p:nvSpPr>
            <p:spPr bwMode="auto">
              <a:xfrm>
                <a:off x="4507" y="1279"/>
                <a:ext cx="7" cy="3"/>
              </a:xfrm>
              <a:custGeom>
                <a:avLst/>
                <a:gdLst>
                  <a:gd name="T0" fmla="*/ 6 w 7"/>
                  <a:gd name="T1" fmla="*/ 3 h 3"/>
                  <a:gd name="T2" fmla="*/ 6 w 7"/>
                  <a:gd name="T3" fmla="*/ 3 h 3"/>
                  <a:gd name="T4" fmla="*/ 6 w 7"/>
                  <a:gd name="T5" fmla="*/ 3 h 3"/>
                  <a:gd name="T6" fmla="*/ 6 w 7"/>
                  <a:gd name="T7" fmla="*/ 3 h 3"/>
                  <a:gd name="T8" fmla="*/ 7 w 7"/>
                  <a:gd name="T9" fmla="*/ 3 h 3"/>
                  <a:gd name="T10" fmla="*/ 7 w 7"/>
                  <a:gd name="T11" fmla="*/ 2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6 w 7"/>
                  <a:gd name="T27" fmla="*/ 0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0 w 7"/>
                  <a:gd name="T41" fmla="*/ 0 h 3"/>
                  <a:gd name="T42" fmla="*/ 0 w 7"/>
                  <a:gd name="T43" fmla="*/ 1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0 w 7"/>
                  <a:gd name="T57" fmla="*/ 3 h 3"/>
                  <a:gd name="T58" fmla="*/ 0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6" y="3"/>
                    </a:lnTo>
                    <a:lnTo>
                      <a:pt x="7" y="3"/>
                    </a:lnTo>
                    <a:lnTo>
                      <a:pt x="7" y="2"/>
                    </a:lnTo>
                    <a:lnTo>
                      <a:pt x="7" y="1"/>
                    </a:lnTo>
                    <a:lnTo>
                      <a:pt x="7" y="0"/>
                    </a:lnTo>
                    <a:lnTo>
                      <a:pt x="6"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40" name="Freeform 454"/>
              <p:cNvSpPr>
                <a:spLocks/>
              </p:cNvSpPr>
              <p:nvPr/>
            </p:nvSpPr>
            <p:spPr bwMode="auto">
              <a:xfrm>
                <a:off x="4353" y="1285"/>
                <a:ext cx="12" cy="3"/>
              </a:xfrm>
              <a:custGeom>
                <a:avLst/>
                <a:gdLst>
                  <a:gd name="T0" fmla="*/ 10 w 12"/>
                  <a:gd name="T1" fmla="*/ 3 h 3"/>
                  <a:gd name="T2" fmla="*/ 11 w 12"/>
                  <a:gd name="T3" fmla="*/ 3 h 3"/>
                  <a:gd name="T4" fmla="*/ 11 w 12"/>
                  <a:gd name="T5" fmla="*/ 3 h 3"/>
                  <a:gd name="T6" fmla="*/ 11 w 12"/>
                  <a:gd name="T7" fmla="*/ 3 h 3"/>
                  <a:gd name="T8" fmla="*/ 11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41" name="Freeform 455"/>
              <p:cNvSpPr>
                <a:spLocks/>
              </p:cNvSpPr>
              <p:nvPr/>
            </p:nvSpPr>
            <p:spPr bwMode="auto">
              <a:xfrm>
                <a:off x="4368" y="1285"/>
                <a:ext cx="12" cy="3"/>
              </a:xfrm>
              <a:custGeom>
                <a:avLst/>
                <a:gdLst>
                  <a:gd name="T0" fmla="*/ 11 w 12"/>
                  <a:gd name="T1" fmla="*/ 3 h 3"/>
                  <a:gd name="T2" fmla="*/ 11 w 12"/>
                  <a:gd name="T3" fmla="*/ 3 h 3"/>
                  <a:gd name="T4" fmla="*/ 11 w 12"/>
                  <a:gd name="T5" fmla="*/ 3 h 3"/>
                  <a:gd name="T6" fmla="*/ 12 w 12"/>
                  <a:gd name="T7" fmla="*/ 3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1 w 12"/>
                  <a:gd name="T57" fmla="*/ 2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42" name="Freeform 456"/>
              <p:cNvSpPr>
                <a:spLocks/>
              </p:cNvSpPr>
              <p:nvPr/>
            </p:nvSpPr>
            <p:spPr bwMode="auto">
              <a:xfrm>
                <a:off x="4385" y="1285"/>
                <a:ext cx="40" cy="3"/>
              </a:xfrm>
              <a:custGeom>
                <a:avLst/>
                <a:gdLst>
                  <a:gd name="T0" fmla="*/ 2 w 40"/>
                  <a:gd name="T1" fmla="*/ 0 h 3"/>
                  <a:gd name="T2" fmla="*/ 1 w 40"/>
                  <a:gd name="T3" fmla="*/ 0 h 3"/>
                  <a:gd name="T4" fmla="*/ 1 w 40"/>
                  <a:gd name="T5" fmla="*/ 0 h 3"/>
                  <a:gd name="T6" fmla="*/ 1 w 40"/>
                  <a:gd name="T7" fmla="*/ 0 h 3"/>
                  <a:gd name="T8" fmla="*/ 1 w 40"/>
                  <a:gd name="T9" fmla="*/ 0 h 3"/>
                  <a:gd name="T10" fmla="*/ 0 w 40"/>
                  <a:gd name="T11" fmla="*/ 1 h 3"/>
                  <a:gd name="T12" fmla="*/ 0 w 40"/>
                  <a:gd name="T13" fmla="*/ 1 h 3"/>
                  <a:gd name="T14" fmla="*/ 0 w 40"/>
                  <a:gd name="T15" fmla="*/ 1 h 3"/>
                  <a:gd name="T16" fmla="*/ 0 w 40"/>
                  <a:gd name="T17" fmla="*/ 1 h 3"/>
                  <a:gd name="T18" fmla="*/ 0 w 40"/>
                  <a:gd name="T19" fmla="*/ 2 h 3"/>
                  <a:gd name="T20" fmla="*/ 0 w 40"/>
                  <a:gd name="T21" fmla="*/ 2 h 3"/>
                  <a:gd name="T22" fmla="*/ 0 w 40"/>
                  <a:gd name="T23" fmla="*/ 2 h 3"/>
                  <a:gd name="T24" fmla="*/ 1 w 40"/>
                  <a:gd name="T25" fmla="*/ 2 h 3"/>
                  <a:gd name="T26" fmla="*/ 1 w 40"/>
                  <a:gd name="T27" fmla="*/ 3 h 3"/>
                  <a:gd name="T28" fmla="*/ 1 w 40"/>
                  <a:gd name="T29" fmla="*/ 3 h 3"/>
                  <a:gd name="T30" fmla="*/ 1 w 40"/>
                  <a:gd name="T31" fmla="*/ 3 h 3"/>
                  <a:gd name="T32" fmla="*/ 2 w 40"/>
                  <a:gd name="T33" fmla="*/ 3 h 3"/>
                  <a:gd name="T34" fmla="*/ 39 w 40"/>
                  <a:gd name="T35" fmla="*/ 3 h 3"/>
                  <a:gd name="T36" fmla="*/ 39 w 40"/>
                  <a:gd name="T37" fmla="*/ 3 h 3"/>
                  <a:gd name="T38" fmla="*/ 39 w 40"/>
                  <a:gd name="T39" fmla="*/ 3 h 3"/>
                  <a:gd name="T40" fmla="*/ 40 w 40"/>
                  <a:gd name="T41" fmla="*/ 3 h 3"/>
                  <a:gd name="T42" fmla="*/ 40 w 40"/>
                  <a:gd name="T43" fmla="*/ 2 h 3"/>
                  <a:gd name="T44" fmla="*/ 40 w 40"/>
                  <a:gd name="T45" fmla="*/ 2 h 3"/>
                  <a:gd name="T46" fmla="*/ 40 w 40"/>
                  <a:gd name="T47" fmla="*/ 2 h 3"/>
                  <a:gd name="T48" fmla="*/ 40 w 40"/>
                  <a:gd name="T49" fmla="*/ 2 h 3"/>
                  <a:gd name="T50" fmla="*/ 40 w 40"/>
                  <a:gd name="T51" fmla="*/ 1 h 3"/>
                  <a:gd name="T52" fmla="*/ 40 w 40"/>
                  <a:gd name="T53" fmla="*/ 1 h 3"/>
                  <a:gd name="T54" fmla="*/ 40 w 40"/>
                  <a:gd name="T55" fmla="*/ 1 h 3"/>
                  <a:gd name="T56" fmla="*/ 40 w 40"/>
                  <a:gd name="T57" fmla="*/ 1 h 3"/>
                  <a:gd name="T58" fmla="*/ 40 w 40"/>
                  <a:gd name="T59" fmla="*/ 0 h 3"/>
                  <a:gd name="T60" fmla="*/ 39 w 40"/>
                  <a:gd name="T61" fmla="*/ 0 h 3"/>
                  <a:gd name="T62" fmla="*/ 39 w 40"/>
                  <a:gd name="T63" fmla="*/ 0 h 3"/>
                  <a:gd name="T64" fmla="*/ 39 w 40"/>
                  <a:gd name="T65" fmla="*/ 0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0"/>
                  <a:gd name="T100" fmla="*/ 0 h 3"/>
                  <a:gd name="T101" fmla="*/ 40 w 40"/>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0" h="3">
                    <a:moveTo>
                      <a:pt x="39" y="0"/>
                    </a:moveTo>
                    <a:lnTo>
                      <a:pt x="2" y="0"/>
                    </a:lnTo>
                    <a:lnTo>
                      <a:pt x="1" y="0"/>
                    </a:lnTo>
                    <a:lnTo>
                      <a:pt x="1" y="1"/>
                    </a:lnTo>
                    <a:lnTo>
                      <a:pt x="0" y="1"/>
                    </a:lnTo>
                    <a:lnTo>
                      <a:pt x="0" y="2"/>
                    </a:lnTo>
                    <a:lnTo>
                      <a:pt x="1" y="2"/>
                    </a:lnTo>
                    <a:lnTo>
                      <a:pt x="1" y="3"/>
                    </a:lnTo>
                    <a:lnTo>
                      <a:pt x="2" y="3"/>
                    </a:lnTo>
                    <a:lnTo>
                      <a:pt x="39" y="3"/>
                    </a:lnTo>
                    <a:lnTo>
                      <a:pt x="40" y="3"/>
                    </a:lnTo>
                    <a:lnTo>
                      <a:pt x="40" y="2"/>
                    </a:lnTo>
                    <a:lnTo>
                      <a:pt x="40" y="1"/>
                    </a:lnTo>
                    <a:lnTo>
                      <a:pt x="40" y="0"/>
                    </a:lnTo>
                    <a:lnTo>
                      <a:pt x="39" y="0"/>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43" name="Freeform 457"/>
              <p:cNvSpPr>
                <a:spLocks/>
              </p:cNvSpPr>
              <p:nvPr/>
            </p:nvSpPr>
            <p:spPr bwMode="auto">
              <a:xfrm>
                <a:off x="4430" y="1285"/>
                <a:ext cx="12" cy="3"/>
              </a:xfrm>
              <a:custGeom>
                <a:avLst/>
                <a:gdLst>
                  <a:gd name="T0" fmla="*/ 11 w 12"/>
                  <a:gd name="T1" fmla="*/ 3 h 3"/>
                  <a:gd name="T2" fmla="*/ 11 w 12"/>
                  <a:gd name="T3" fmla="*/ 3 h 3"/>
                  <a:gd name="T4" fmla="*/ 11 w 12"/>
                  <a:gd name="T5" fmla="*/ 3 h 3"/>
                  <a:gd name="T6" fmla="*/ 11 w 12"/>
                  <a:gd name="T7" fmla="*/ 3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2 w 12"/>
                  <a:gd name="T25" fmla="*/ 0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2" y="3"/>
                    </a:lnTo>
                    <a:lnTo>
                      <a:pt x="12" y="2"/>
                    </a:lnTo>
                    <a:lnTo>
                      <a:pt x="12" y="1"/>
                    </a:lnTo>
                    <a:lnTo>
                      <a:pt x="12" y="0"/>
                    </a:lnTo>
                    <a:lnTo>
                      <a:pt x="11"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44" name="Freeform 458"/>
              <p:cNvSpPr>
                <a:spLocks/>
              </p:cNvSpPr>
              <p:nvPr/>
            </p:nvSpPr>
            <p:spPr bwMode="auto">
              <a:xfrm>
                <a:off x="4445" y="1285"/>
                <a:ext cx="13" cy="3"/>
              </a:xfrm>
              <a:custGeom>
                <a:avLst/>
                <a:gdLst>
                  <a:gd name="T0" fmla="*/ 11 w 13"/>
                  <a:gd name="T1" fmla="*/ 3 h 3"/>
                  <a:gd name="T2" fmla="*/ 11 w 13"/>
                  <a:gd name="T3" fmla="*/ 3 h 3"/>
                  <a:gd name="T4" fmla="*/ 12 w 13"/>
                  <a:gd name="T5" fmla="*/ 3 h 3"/>
                  <a:gd name="T6" fmla="*/ 12 w 13"/>
                  <a:gd name="T7" fmla="*/ 3 h 3"/>
                  <a:gd name="T8" fmla="*/ 12 w 13"/>
                  <a:gd name="T9" fmla="*/ 2 h 3"/>
                  <a:gd name="T10" fmla="*/ 12 w 13"/>
                  <a:gd name="T11" fmla="*/ 2 h 3"/>
                  <a:gd name="T12" fmla="*/ 12 w 13"/>
                  <a:gd name="T13" fmla="*/ 2 h 3"/>
                  <a:gd name="T14" fmla="*/ 13 w 13"/>
                  <a:gd name="T15" fmla="*/ 2 h 3"/>
                  <a:gd name="T16" fmla="*/ 13 w 13"/>
                  <a:gd name="T17" fmla="*/ 1 h 3"/>
                  <a:gd name="T18" fmla="*/ 13 w 13"/>
                  <a:gd name="T19" fmla="*/ 1 h 3"/>
                  <a:gd name="T20" fmla="*/ 12 w 13"/>
                  <a:gd name="T21" fmla="*/ 1 h 3"/>
                  <a:gd name="T22" fmla="*/ 12 w 13"/>
                  <a:gd name="T23" fmla="*/ 1 h 3"/>
                  <a:gd name="T24" fmla="*/ 12 w 13"/>
                  <a:gd name="T25" fmla="*/ 0 h 3"/>
                  <a:gd name="T26" fmla="*/ 12 w 13"/>
                  <a:gd name="T27" fmla="*/ 0 h 3"/>
                  <a:gd name="T28" fmla="*/ 12 w 13"/>
                  <a:gd name="T29" fmla="*/ 0 h 3"/>
                  <a:gd name="T30" fmla="*/ 11 w 13"/>
                  <a:gd name="T31" fmla="*/ 0 h 3"/>
                  <a:gd name="T32" fmla="*/ 11 w 13"/>
                  <a:gd name="T33" fmla="*/ 0 h 3"/>
                  <a:gd name="T34" fmla="*/ 2 w 13"/>
                  <a:gd name="T35" fmla="*/ 0 h 3"/>
                  <a:gd name="T36" fmla="*/ 1 w 13"/>
                  <a:gd name="T37" fmla="*/ 0 h 3"/>
                  <a:gd name="T38" fmla="*/ 1 w 13"/>
                  <a:gd name="T39" fmla="*/ 0 h 3"/>
                  <a:gd name="T40" fmla="*/ 1 w 13"/>
                  <a:gd name="T41" fmla="*/ 0 h 3"/>
                  <a:gd name="T42" fmla="*/ 1 w 13"/>
                  <a:gd name="T43" fmla="*/ 1 h 3"/>
                  <a:gd name="T44" fmla="*/ 1 w 13"/>
                  <a:gd name="T45" fmla="*/ 1 h 3"/>
                  <a:gd name="T46" fmla="*/ 0 w 13"/>
                  <a:gd name="T47" fmla="*/ 1 h 3"/>
                  <a:gd name="T48" fmla="*/ 0 w 13"/>
                  <a:gd name="T49" fmla="*/ 1 h 3"/>
                  <a:gd name="T50" fmla="*/ 0 w 13"/>
                  <a:gd name="T51" fmla="*/ 2 h 3"/>
                  <a:gd name="T52" fmla="*/ 0 w 13"/>
                  <a:gd name="T53" fmla="*/ 2 h 3"/>
                  <a:gd name="T54" fmla="*/ 1 w 13"/>
                  <a:gd name="T55" fmla="*/ 2 h 3"/>
                  <a:gd name="T56" fmla="*/ 1 w 13"/>
                  <a:gd name="T57" fmla="*/ 2 h 3"/>
                  <a:gd name="T58" fmla="*/ 1 w 13"/>
                  <a:gd name="T59" fmla="*/ 3 h 3"/>
                  <a:gd name="T60" fmla="*/ 1 w 13"/>
                  <a:gd name="T61" fmla="*/ 3 h 3"/>
                  <a:gd name="T62" fmla="*/ 1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2"/>
                    </a:lnTo>
                    <a:lnTo>
                      <a:pt x="13" y="1"/>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45" name="Freeform 459"/>
              <p:cNvSpPr>
                <a:spLocks/>
              </p:cNvSpPr>
              <p:nvPr/>
            </p:nvSpPr>
            <p:spPr bwMode="auto">
              <a:xfrm>
                <a:off x="4461" y="1285"/>
                <a:ext cx="12" cy="3"/>
              </a:xfrm>
              <a:custGeom>
                <a:avLst/>
                <a:gdLst>
                  <a:gd name="T0" fmla="*/ 10 w 12"/>
                  <a:gd name="T1" fmla="*/ 3 h 3"/>
                  <a:gd name="T2" fmla="*/ 11 w 12"/>
                  <a:gd name="T3" fmla="*/ 3 h 3"/>
                  <a:gd name="T4" fmla="*/ 11 w 12"/>
                  <a:gd name="T5" fmla="*/ 3 h 3"/>
                  <a:gd name="T6" fmla="*/ 11 w 12"/>
                  <a:gd name="T7" fmla="*/ 3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2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2"/>
                    </a:lnTo>
                    <a:lnTo>
                      <a:pt x="12" y="1"/>
                    </a:lnTo>
                    <a:lnTo>
                      <a:pt x="12" y="0"/>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46" name="Freeform 460"/>
              <p:cNvSpPr>
                <a:spLocks/>
              </p:cNvSpPr>
              <p:nvPr/>
            </p:nvSpPr>
            <p:spPr bwMode="auto">
              <a:xfrm>
                <a:off x="4476" y="1285"/>
                <a:ext cx="12" cy="3"/>
              </a:xfrm>
              <a:custGeom>
                <a:avLst/>
                <a:gdLst>
                  <a:gd name="T0" fmla="*/ 11 w 12"/>
                  <a:gd name="T1" fmla="*/ 3 h 3"/>
                  <a:gd name="T2" fmla="*/ 11 w 12"/>
                  <a:gd name="T3" fmla="*/ 3 h 3"/>
                  <a:gd name="T4" fmla="*/ 11 w 12"/>
                  <a:gd name="T5" fmla="*/ 3 h 3"/>
                  <a:gd name="T6" fmla="*/ 12 w 12"/>
                  <a:gd name="T7" fmla="*/ 3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1 w 12"/>
                  <a:gd name="T57" fmla="*/ 2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47" name="Freeform 461"/>
              <p:cNvSpPr>
                <a:spLocks/>
              </p:cNvSpPr>
              <p:nvPr/>
            </p:nvSpPr>
            <p:spPr bwMode="auto">
              <a:xfrm>
                <a:off x="4497" y="1285"/>
                <a:ext cx="17" cy="3"/>
              </a:xfrm>
              <a:custGeom>
                <a:avLst/>
                <a:gdLst>
                  <a:gd name="T0" fmla="*/ 2 w 17"/>
                  <a:gd name="T1" fmla="*/ 0 h 3"/>
                  <a:gd name="T2" fmla="*/ 2 w 17"/>
                  <a:gd name="T3" fmla="*/ 0 h 3"/>
                  <a:gd name="T4" fmla="*/ 2 w 17"/>
                  <a:gd name="T5" fmla="*/ 0 h 3"/>
                  <a:gd name="T6" fmla="*/ 1 w 17"/>
                  <a:gd name="T7" fmla="*/ 0 h 3"/>
                  <a:gd name="T8" fmla="*/ 1 w 17"/>
                  <a:gd name="T9" fmla="*/ 0 h 3"/>
                  <a:gd name="T10" fmla="*/ 1 w 17"/>
                  <a:gd name="T11" fmla="*/ 1 h 3"/>
                  <a:gd name="T12" fmla="*/ 1 w 17"/>
                  <a:gd name="T13" fmla="*/ 1 h 3"/>
                  <a:gd name="T14" fmla="*/ 1 w 17"/>
                  <a:gd name="T15" fmla="*/ 1 h 3"/>
                  <a:gd name="T16" fmla="*/ 1 w 17"/>
                  <a:gd name="T17" fmla="*/ 1 h 3"/>
                  <a:gd name="T18" fmla="*/ 1 w 17"/>
                  <a:gd name="T19" fmla="*/ 2 h 3"/>
                  <a:gd name="T20" fmla="*/ 1 w 17"/>
                  <a:gd name="T21" fmla="*/ 2 h 3"/>
                  <a:gd name="T22" fmla="*/ 1 w 17"/>
                  <a:gd name="T23" fmla="*/ 2 h 3"/>
                  <a:gd name="T24" fmla="*/ 1 w 17"/>
                  <a:gd name="T25" fmla="*/ 2 h 3"/>
                  <a:gd name="T26" fmla="*/ 1 w 17"/>
                  <a:gd name="T27" fmla="*/ 3 h 3"/>
                  <a:gd name="T28" fmla="*/ 1 w 17"/>
                  <a:gd name="T29" fmla="*/ 3 h 3"/>
                  <a:gd name="T30" fmla="*/ 2 w 17"/>
                  <a:gd name="T31" fmla="*/ 3 h 3"/>
                  <a:gd name="T32" fmla="*/ 2 w 17"/>
                  <a:gd name="T33" fmla="*/ 3 h 3"/>
                  <a:gd name="T34" fmla="*/ 16 w 17"/>
                  <a:gd name="T35" fmla="*/ 3 h 3"/>
                  <a:gd name="T36" fmla="*/ 16 w 17"/>
                  <a:gd name="T37" fmla="*/ 3 h 3"/>
                  <a:gd name="T38" fmla="*/ 16 w 17"/>
                  <a:gd name="T39" fmla="*/ 3 h 3"/>
                  <a:gd name="T40" fmla="*/ 17 w 17"/>
                  <a:gd name="T41" fmla="*/ 3 h 3"/>
                  <a:gd name="T42" fmla="*/ 17 w 17"/>
                  <a:gd name="T43" fmla="*/ 2 h 3"/>
                  <a:gd name="T44" fmla="*/ 17 w 17"/>
                  <a:gd name="T45" fmla="*/ 2 h 3"/>
                  <a:gd name="T46" fmla="*/ 17 w 17"/>
                  <a:gd name="T47" fmla="*/ 2 h 3"/>
                  <a:gd name="T48" fmla="*/ 17 w 17"/>
                  <a:gd name="T49" fmla="*/ 2 h 3"/>
                  <a:gd name="T50" fmla="*/ 17 w 17"/>
                  <a:gd name="T51" fmla="*/ 1 h 3"/>
                  <a:gd name="T52" fmla="*/ 17 w 17"/>
                  <a:gd name="T53" fmla="*/ 1 h 3"/>
                  <a:gd name="T54" fmla="*/ 17 w 17"/>
                  <a:gd name="T55" fmla="*/ 1 h 3"/>
                  <a:gd name="T56" fmla="*/ 17 w 17"/>
                  <a:gd name="T57" fmla="*/ 1 h 3"/>
                  <a:gd name="T58" fmla="*/ 17 w 17"/>
                  <a:gd name="T59" fmla="*/ 0 h 3"/>
                  <a:gd name="T60" fmla="*/ 17 w 17"/>
                  <a:gd name="T61" fmla="*/ 0 h 3"/>
                  <a:gd name="T62" fmla="*/ 16 w 17"/>
                  <a:gd name="T63" fmla="*/ 0 h 3"/>
                  <a:gd name="T64" fmla="*/ 16 w 17"/>
                  <a:gd name="T65" fmla="*/ 0 h 3"/>
                  <a:gd name="T66" fmla="*/ 16 w 17"/>
                  <a:gd name="T67" fmla="*/ 0 h 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
                  <a:gd name="T103" fmla="*/ 0 h 3"/>
                  <a:gd name="T104" fmla="*/ 17 w 17"/>
                  <a:gd name="T105" fmla="*/ 3 h 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 h="3">
                    <a:moveTo>
                      <a:pt x="16" y="0"/>
                    </a:moveTo>
                    <a:lnTo>
                      <a:pt x="2" y="0"/>
                    </a:lnTo>
                    <a:lnTo>
                      <a:pt x="1" y="0"/>
                    </a:lnTo>
                    <a:lnTo>
                      <a:pt x="1" y="1"/>
                    </a:lnTo>
                    <a:lnTo>
                      <a:pt x="0" y="1"/>
                    </a:lnTo>
                    <a:lnTo>
                      <a:pt x="1" y="2"/>
                    </a:lnTo>
                    <a:lnTo>
                      <a:pt x="1" y="3"/>
                    </a:lnTo>
                    <a:lnTo>
                      <a:pt x="2" y="3"/>
                    </a:lnTo>
                    <a:lnTo>
                      <a:pt x="16" y="3"/>
                    </a:lnTo>
                    <a:lnTo>
                      <a:pt x="17" y="3"/>
                    </a:lnTo>
                    <a:lnTo>
                      <a:pt x="17" y="2"/>
                    </a:lnTo>
                    <a:lnTo>
                      <a:pt x="17" y="1"/>
                    </a:lnTo>
                    <a:lnTo>
                      <a:pt x="17" y="0"/>
                    </a:lnTo>
                    <a:lnTo>
                      <a:pt x="16" y="0"/>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48" name="Freeform 462"/>
              <p:cNvSpPr>
                <a:spLocks/>
              </p:cNvSpPr>
              <p:nvPr/>
            </p:nvSpPr>
            <p:spPr bwMode="auto">
              <a:xfrm>
                <a:off x="4516" y="1273"/>
                <a:ext cx="8" cy="3"/>
              </a:xfrm>
              <a:custGeom>
                <a:avLst/>
                <a:gdLst>
                  <a:gd name="T0" fmla="*/ 6 w 8"/>
                  <a:gd name="T1" fmla="*/ 3 h 3"/>
                  <a:gd name="T2" fmla="*/ 6 w 8"/>
                  <a:gd name="T3" fmla="*/ 3 h 3"/>
                  <a:gd name="T4" fmla="*/ 7 w 8"/>
                  <a:gd name="T5" fmla="*/ 3 h 3"/>
                  <a:gd name="T6" fmla="*/ 7 w 8"/>
                  <a:gd name="T7" fmla="*/ 3 h 3"/>
                  <a:gd name="T8" fmla="*/ 7 w 8"/>
                  <a:gd name="T9" fmla="*/ 3 h 3"/>
                  <a:gd name="T10" fmla="*/ 7 w 8"/>
                  <a:gd name="T11" fmla="*/ 2 h 3"/>
                  <a:gd name="T12" fmla="*/ 7 w 8"/>
                  <a:gd name="T13" fmla="*/ 2 h 3"/>
                  <a:gd name="T14" fmla="*/ 8 w 8"/>
                  <a:gd name="T15" fmla="*/ 2 h 3"/>
                  <a:gd name="T16" fmla="*/ 8 w 8"/>
                  <a:gd name="T17" fmla="*/ 2 h 3"/>
                  <a:gd name="T18" fmla="*/ 8 w 8"/>
                  <a:gd name="T19" fmla="*/ 1 h 3"/>
                  <a:gd name="T20" fmla="*/ 7 w 8"/>
                  <a:gd name="T21" fmla="*/ 1 h 3"/>
                  <a:gd name="T22" fmla="*/ 7 w 8"/>
                  <a:gd name="T23" fmla="*/ 1 h 3"/>
                  <a:gd name="T24" fmla="*/ 7 w 8"/>
                  <a:gd name="T25" fmla="*/ 1 h 3"/>
                  <a:gd name="T26" fmla="*/ 7 w 8"/>
                  <a:gd name="T27" fmla="*/ 0 h 3"/>
                  <a:gd name="T28" fmla="*/ 7 w 8"/>
                  <a:gd name="T29" fmla="*/ 0 h 3"/>
                  <a:gd name="T30" fmla="*/ 6 w 8"/>
                  <a:gd name="T31" fmla="*/ 0 h 3"/>
                  <a:gd name="T32" fmla="*/ 6 w 8"/>
                  <a:gd name="T33" fmla="*/ 0 h 3"/>
                  <a:gd name="T34" fmla="*/ 2 w 8"/>
                  <a:gd name="T35" fmla="*/ 0 h 3"/>
                  <a:gd name="T36" fmla="*/ 1 w 8"/>
                  <a:gd name="T37" fmla="*/ 0 h 3"/>
                  <a:gd name="T38" fmla="*/ 1 w 8"/>
                  <a:gd name="T39" fmla="*/ 0 h 3"/>
                  <a:gd name="T40" fmla="*/ 1 w 8"/>
                  <a:gd name="T41" fmla="*/ 1 h 3"/>
                  <a:gd name="T42" fmla="*/ 1 w 8"/>
                  <a:gd name="T43" fmla="*/ 1 h 3"/>
                  <a:gd name="T44" fmla="*/ 1 w 8"/>
                  <a:gd name="T45" fmla="*/ 1 h 3"/>
                  <a:gd name="T46" fmla="*/ 0 w 8"/>
                  <a:gd name="T47" fmla="*/ 1 h 3"/>
                  <a:gd name="T48" fmla="*/ 0 w 8"/>
                  <a:gd name="T49" fmla="*/ 2 h 3"/>
                  <a:gd name="T50" fmla="*/ 0 w 8"/>
                  <a:gd name="T51" fmla="*/ 2 h 3"/>
                  <a:gd name="T52" fmla="*/ 0 w 8"/>
                  <a:gd name="T53" fmla="*/ 2 h 3"/>
                  <a:gd name="T54" fmla="*/ 1 w 8"/>
                  <a:gd name="T55" fmla="*/ 2 h 3"/>
                  <a:gd name="T56" fmla="*/ 1 w 8"/>
                  <a:gd name="T57" fmla="*/ 3 h 3"/>
                  <a:gd name="T58" fmla="*/ 1 w 8"/>
                  <a:gd name="T59" fmla="*/ 3 h 3"/>
                  <a:gd name="T60" fmla="*/ 1 w 8"/>
                  <a:gd name="T61" fmla="*/ 3 h 3"/>
                  <a:gd name="T62" fmla="*/ 1 w 8"/>
                  <a:gd name="T63" fmla="*/ 3 h 3"/>
                  <a:gd name="T64" fmla="*/ 2 w 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3"/>
                  <a:gd name="T101" fmla="*/ 8 w 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3">
                    <a:moveTo>
                      <a:pt x="2" y="3"/>
                    </a:moveTo>
                    <a:lnTo>
                      <a:pt x="6" y="3"/>
                    </a:lnTo>
                    <a:lnTo>
                      <a:pt x="7" y="3"/>
                    </a:lnTo>
                    <a:lnTo>
                      <a:pt x="7" y="2"/>
                    </a:lnTo>
                    <a:lnTo>
                      <a:pt x="8" y="2"/>
                    </a:lnTo>
                    <a:lnTo>
                      <a:pt x="8" y="1"/>
                    </a:lnTo>
                    <a:lnTo>
                      <a:pt x="7" y="1"/>
                    </a:lnTo>
                    <a:lnTo>
                      <a:pt x="7" y="0"/>
                    </a:lnTo>
                    <a:lnTo>
                      <a:pt x="6"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49" name="Freeform 463"/>
              <p:cNvSpPr>
                <a:spLocks/>
              </p:cNvSpPr>
              <p:nvPr/>
            </p:nvSpPr>
            <p:spPr bwMode="auto">
              <a:xfrm>
                <a:off x="4517" y="1279"/>
                <a:ext cx="7" cy="3"/>
              </a:xfrm>
              <a:custGeom>
                <a:avLst/>
                <a:gdLst>
                  <a:gd name="T0" fmla="*/ 6 w 7"/>
                  <a:gd name="T1" fmla="*/ 3 h 3"/>
                  <a:gd name="T2" fmla="*/ 6 w 7"/>
                  <a:gd name="T3" fmla="*/ 3 h 3"/>
                  <a:gd name="T4" fmla="*/ 6 w 7"/>
                  <a:gd name="T5" fmla="*/ 3 h 3"/>
                  <a:gd name="T6" fmla="*/ 7 w 7"/>
                  <a:gd name="T7" fmla="*/ 3 h 3"/>
                  <a:gd name="T8" fmla="*/ 7 w 7"/>
                  <a:gd name="T9" fmla="*/ 3 h 3"/>
                  <a:gd name="T10" fmla="*/ 7 w 7"/>
                  <a:gd name="T11" fmla="*/ 2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7 w 7"/>
                  <a:gd name="T27" fmla="*/ 0 h 3"/>
                  <a:gd name="T28" fmla="*/ 6 w 7"/>
                  <a:gd name="T29" fmla="*/ 0 h 3"/>
                  <a:gd name="T30" fmla="*/ 6 w 7"/>
                  <a:gd name="T31" fmla="*/ 0 h 3"/>
                  <a:gd name="T32" fmla="*/ 6 w 7"/>
                  <a:gd name="T33" fmla="*/ 0 h 3"/>
                  <a:gd name="T34" fmla="*/ 2 w 7"/>
                  <a:gd name="T35" fmla="*/ 0 h 3"/>
                  <a:gd name="T36" fmla="*/ 1 w 7"/>
                  <a:gd name="T37" fmla="*/ 0 h 3"/>
                  <a:gd name="T38" fmla="*/ 1 w 7"/>
                  <a:gd name="T39" fmla="*/ 0 h 3"/>
                  <a:gd name="T40" fmla="*/ 1 w 7"/>
                  <a:gd name="T41" fmla="*/ 0 h 3"/>
                  <a:gd name="T42" fmla="*/ 1 w 7"/>
                  <a:gd name="T43" fmla="*/ 1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1 w 7"/>
                  <a:gd name="T57" fmla="*/ 3 h 3"/>
                  <a:gd name="T58" fmla="*/ 1 w 7"/>
                  <a:gd name="T59" fmla="*/ 3 h 3"/>
                  <a:gd name="T60" fmla="*/ 1 w 7"/>
                  <a:gd name="T61" fmla="*/ 3 h 3"/>
                  <a:gd name="T62" fmla="*/ 1 w 7"/>
                  <a:gd name="T63" fmla="*/ 3 h 3"/>
                  <a:gd name="T64" fmla="*/ 2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7" y="0"/>
                    </a:lnTo>
                    <a:lnTo>
                      <a:pt x="6" y="0"/>
                    </a:lnTo>
                    <a:lnTo>
                      <a:pt x="2" y="0"/>
                    </a:lnTo>
                    <a:lnTo>
                      <a:pt x="1" y="0"/>
                    </a:lnTo>
                    <a:lnTo>
                      <a:pt x="1" y="1"/>
                    </a:lnTo>
                    <a:lnTo>
                      <a:pt x="0" y="1"/>
                    </a:lnTo>
                    <a:lnTo>
                      <a:pt x="0"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50" name="Freeform 464"/>
              <p:cNvSpPr>
                <a:spLocks/>
              </p:cNvSpPr>
              <p:nvPr/>
            </p:nvSpPr>
            <p:spPr bwMode="auto">
              <a:xfrm>
                <a:off x="4518" y="1285"/>
                <a:ext cx="8" cy="3"/>
              </a:xfrm>
              <a:custGeom>
                <a:avLst/>
                <a:gdLst>
                  <a:gd name="T0" fmla="*/ 6 w 8"/>
                  <a:gd name="T1" fmla="*/ 3 h 3"/>
                  <a:gd name="T2" fmla="*/ 6 w 8"/>
                  <a:gd name="T3" fmla="*/ 3 h 3"/>
                  <a:gd name="T4" fmla="*/ 7 w 8"/>
                  <a:gd name="T5" fmla="*/ 3 h 3"/>
                  <a:gd name="T6" fmla="*/ 7 w 8"/>
                  <a:gd name="T7" fmla="*/ 3 h 3"/>
                  <a:gd name="T8" fmla="*/ 7 w 8"/>
                  <a:gd name="T9" fmla="*/ 2 h 3"/>
                  <a:gd name="T10" fmla="*/ 7 w 8"/>
                  <a:gd name="T11" fmla="*/ 2 h 3"/>
                  <a:gd name="T12" fmla="*/ 7 w 8"/>
                  <a:gd name="T13" fmla="*/ 2 h 3"/>
                  <a:gd name="T14" fmla="*/ 7 w 8"/>
                  <a:gd name="T15" fmla="*/ 2 h 3"/>
                  <a:gd name="T16" fmla="*/ 8 w 8"/>
                  <a:gd name="T17" fmla="*/ 1 h 3"/>
                  <a:gd name="T18" fmla="*/ 7 w 8"/>
                  <a:gd name="T19" fmla="*/ 1 h 3"/>
                  <a:gd name="T20" fmla="*/ 7 w 8"/>
                  <a:gd name="T21" fmla="*/ 1 h 3"/>
                  <a:gd name="T22" fmla="*/ 7 w 8"/>
                  <a:gd name="T23" fmla="*/ 1 h 3"/>
                  <a:gd name="T24" fmla="*/ 7 w 8"/>
                  <a:gd name="T25" fmla="*/ 0 h 3"/>
                  <a:gd name="T26" fmla="*/ 7 w 8"/>
                  <a:gd name="T27" fmla="*/ 0 h 3"/>
                  <a:gd name="T28" fmla="*/ 7 w 8"/>
                  <a:gd name="T29" fmla="*/ 0 h 3"/>
                  <a:gd name="T30" fmla="*/ 6 w 8"/>
                  <a:gd name="T31" fmla="*/ 0 h 3"/>
                  <a:gd name="T32" fmla="*/ 6 w 8"/>
                  <a:gd name="T33" fmla="*/ 0 h 3"/>
                  <a:gd name="T34" fmla="*/ 2 w 8"/>
                  <a:gd name="T35" fmla="*/ 0 h 3"/>
                  <a:gd name="T36" fmla="*/ 1 w 8"/>
                  <a:gd name="T37" fmla="*/ 0 h 3"/>
                  <a:gd name="T38" fmla="*/ 1 w 8"/>
                  <a:gd name="T39" fmla="*/ 0 h 3"/>
                  <a:gd name="T40" fmla="*/ 1 w 8"/>
                  <a:gd name="T41" fmla="*/ 0 h 3"/>
                  <a:gd name="T42" fmla="*/ 1 w 8"/>
                  <a:gd name="T43" fmla="*/ 1 h 3"/>
                  <a:gd name="T44" fmla="*/ 0 w 8"/>
                  <a:gd name="T45" fmla="*/ 1 h 3"/>
                  <a:gd name="T46" fmla="*/ 0 w 8"/>
                  <a:gd name="T47" fmla="*/ 1 h 3"/>
                  <a:gd name="T48" fmla="*/ 0 w 8"/>
                  <a:gd name="T49" fmla="*/ 1 h 3"/>
                  <a:gd name="T50" fmla="*/ 0 w 8"/>
                  <a:gd name="T51" fmla="*/ 2 h 3"/>
                  <a:gd name="T52" fmla="*/ 0 w 8"/>
                  <a:gd name="T53" fmla="*/ 2 h 3"/>
                  <a:gd name="T54" fmla="*/ 0 w 8"/>
                  <a:gd name="T55" fmla="*/ 2 h 3"/>
                  <a:gd name="T56" fmla="*/ 1 w 8"/>
                  <a:gd name="T57" fmla="*/ 2 h 3"/>
                  <a:gd name="T58" fmla="*/ 1 w 8"/>
                  <a:gd name="T59" fmla="*/ 3 h 3"/>
                  <a:gd name="T60" fmla="*/ 1 w 8"/>
                  <a:gd name="T61" fmla="*/ 3 h 3"/>
                  <a:gd name="T62" fmla="*/ 1 w 8"/>
                  <a:gd name="T63" fmla="*/ 3 h 3"/>
                  <a:gd name="T64" fmla="*/ 2 w 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3"/>
                  <a:gd name="T101" fmla="*/ 8 w 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3">
                    <a:moveTo>
                      <a:pt x="2" y="3"/>
                    </a:moveTo>
                    <a:lnTo>
                      <a:pt x="6" y="3"/>
                    </a:lnTo>
                    <a:lnTo>
                      <a:pt x="7" y="3"/>
                    </a:lnTo>
                    <a:lnTo>
                      <a:pt x="7" y="2"/>
                    </a:lnTo>
                    <a:lnTo>
                      <a:pt x="8" y="2"/>
                    </a:lnTo>
                    <a:lnTo>
                      <a:pt x="8" y="1"/>
                    </a:lnTo>
                    <a:lnTo>
                      <a:pt x="7" y="1"/>
                    </a:lnTo>
                    <a:lnTo>
                      <a:pt x="7" y="0"/>
                    </a:lnTo>
                    <a:lnTo>
                      <a:pt x="6"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51" name="Freeform 465"/>
              <p:cNvSpPr>
                <a:spLocks/>
              </p:cNvSpPr>
              <p:nvPr/>
            </p:nvSpPr>
            <p:spPr bwMode="auto">
              <a:xfrm>
                <a:off x="4527" y="1273"/>
                <a:ext cx="7" cy="3"/>
              </a:xfrm>
              <a:custGeom>
                <a:avLst/>
                <a:gdLst>
                  <a:gd name="T0" fmla="*/ 5 w 7"/>
                  <a:gd name="T1" fmla="*/ 3 h 3"/>
                  <a:gd name="T2" fmla="*/ 6 w 7"/>
                  <a:gd name="T3" fmla="*/ 3 h 3"/>
                  <a:gd name="T4" fmla="*/ 6 w 7"/>
                  <a:gd name="T5" fmla="*/ 3 h 3"/>
                  <a:gd name="T6" fmla="*/ 6 w 7"/>
                  <a:gd name="T7" fmla="*/ 3 h 3"/>
                  <a:gd name="T8" fmla="*/ 6 w 7"/>
                  <a:gd name="T9" fmla="*/ 3 h 3"/>
                  <a:gd name="T10" fmla="*/ 7 w 7"/>
                  <a:gd name="T11" fmla="*/ 2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6 w 7"/>
                  <a:gd name="T25" fmla="*/ 1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1 w 7"/>
                  <a:gd name="T39" fmla="*/ 0 h 3"/>
                  <a:gd name="T40" fmla="*/ 0 w 7"/>
                  <a:gd name="T41" fmla="*/ 0 h 3"/>
                  <a:gd name="T42" fmla="*/ 0 w 7"/>
                  <a:gd name="T43" fmla="*/ 1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0 w 7"/>
                  <a:gd name="T57" fmla="*/ 3 h 3"/>
                  <a:gd name="T58" fmla="*/ 0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7" y="3"/>
                    </a:lnTo>
                    <a:lnTo>
                      <a:pt x="7" y="2"/>
                    </a:lnTo>
                    <a:lnTo>
                      <a:pt x="7" y="1"/>
                    </a:lnTo>
                    <a:lnTo>
                      <a:pt x="6" y="1"/>
                    </a:lnTo>
                    <a:lnTo>
                      <a:pt x="6" y="0"/>
                    </a:lnTo>
                    <a:lnTo>
                      <a:pt x="5"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52" name="Freeform 466"/>
              <p:cNvSpPr>
                <a:spLocks/>
              </p:cNvSpPr>
              <p:nvPr/>
            </p:nvSpPr>
            <p:spPr bwMode="auto">
              <a:xfrm>
                <a:off x="4528" y="1279"/>
                <a:ext cx="7" cy="3"/>
              </a:xfrm>
              <a:custGeom>
                <a:avLst/>
                <a:gdLst>
                  <a:gd name="T0" fmla="*/ 5 w 7"/>
                  <a:gd name="T1" fmla="*/ 3 h 3"/>
                  <a:gd name="T2" fmla="*/ 6 w 7"/>
                  <a:gd name="T3" fmla="*/ 3 h 3"/>
                  <a:gd name="T4" fmla="*/ 6 w 7"/>
                  <a:gd name="T5" fmla="*/ 3 h 3"/>
                  <a:gd name="T6" fmla="*/ 6 w 7"/>
                  <a:gd name="T7" fmla="*/ 3 h 3"/>
                  <a:gd name="T8" fmla="*/ 6 w 7"/>
                  <a:gd name="T9" fmla="*/ 3 h 3"/>
                  <a:gd name="T10" fmla="*/ 7 w 7"/>
                  <a:gd name="T11" fmla="*/ 2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6 w 7"/>
                  <a:gd name="T25" fmla="*/ 1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0 w 7"/>
                  <a:gd name="T39" fmla="*/ 0 h 3"/>
                  <a:gd name="T40" fmla="*/ 0 w 7"/>
                  <a:gd name="T41" fmla="*/ 0 h 3"/>
                  <a:gd name="T42" fmla="*/ 0 w 7"/>
                  <a:gd name="T43" fmla="*/ 1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0 w 7"/>
                  <a:gd name="T57" fmla="*/ 3 h 3"/>
                  <a:gd name="T58" fmla="*/ 0 w 7"/>
                  <a:gd name="T59" fmla="*/ 3 h 3"/>
                  <a:gd name="T60" fmla="*/ 0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7" y="2"/>
                    </a:lnTo>
                    <a:lnTo>
                      <a:pt x="7" y="1"/>
                    </a:lnTo>
                    <a:lnTo>
                      <a:pt x="6" y="1"/>
                    </a:lnTo>
                    <a:lnTo>
                      <a:pt x="6" y="0"/>
                    </a:lnTo>
                    <a:lnTo>
                      <a:pt x="5"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53" name="Freeform 467"/>
              <p:cNvSpPr>
                <a:spLocks/>
              </p:cNvSpPr>
              <p:nvPr/>
            </p:nvSpPr>
            <p:spPr bwMode="auto">
              <a:xfrm>
                <a:off x="4529" y="1285"/>
                <a:ext cx="7" cy="3"/>
              </a:xfrm>
              <a:custGeom>
                <a:avLst/>
                <a:gdLst>
                  <a:gd name="T0" fmla="*/ 5 w 7"/>
                  <a:gd name="T1" fmla="*/ 3 h 3"/>
                  <a:gd name="T2" fmla="*/ 6 w 7"/>
                  <a:gd name="T3" fmla="*/ 3 h 3"/>
                  <a:gd name="T4" fmla="*/ 6 w 7"/>
                  <a:gd name="T5" fmla="*/ 3 h 3"/>
                  <a:gd name="T6" fmla="*/ 6 w 7"/>
                  <a:gd name="T7" fmla="*/ 3 h 3"/>
                  <a:gd name="T8" fmla="*/ 7 w 7"/>
                  <a:gd name="T9" fmla="*/ 2 h 3"/>
                  <a:gd name="T10" fmla="*/ 7 w 7"/>
                  <a:gd name="T11" fmla="*/ 2 h 3"/>
                  <a:gd name="T12" fmla="*/ 7 w 7"/>
                  <a:gd name="T13" fmla="*/ 2 h 3"/>
                  <a:gd name="T14" fmla="*/ 7 w 7"/>
                  <a:gd name="T15" fmla="*/ 2 h 3"/>
                  <a:gd name="T16" fmla="*/ 7 w 7"/>
                  <a:gd name="T17" fmla="*/ 1 h 3"/>
                  <a:gd name="T18" fmla="*/ 7 w 7"/>
                  <a:gd name="T19" fmla="*/ 1 h 3"/>
                  <a:gd name="T20" fmla="*/ 7 w 7"/>
                  <a:gd name="T21" fmla="*/ 1 h 3"/>
                  <a:gd name="T22" fmla="*/ 7 w 7"/>
                  <a:gd name="T23" fmla="*/ 1 h 3"/>
                  <a:gd name="T24" fmla="*/ 7 w 7"/>
                  <a:gd name="T25" fmla="*/ 0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1 w 7"/>
                  <a:gd name="T39" fmla="*/ 0 h 3"/>
                  <a:gd name="T40" fmla="*/ 0 w 7"/>
                  <a:gd name="T41" fmla="*/ 0 h 3"/>
                  <a:gd name="T42" fmla="*/ 0 w 7"/>
                  <a:gd name="T43" fmla="*/ 0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0 w 7"/>
                  <a:gd name="T57" fmla="*/ 2 h 3"/>
                  <a:gd name="T58" fmla="*/ 0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7" y="2"/>
                    </a:lnTo>
                    <a:lnTo>
                      <a:pt x="7" y="1"/>
                    </a:lnTo>
                    <a:lnTo>
                      <a:pt x="7" y="0"/>
                    </a:lnTo>
                    <a:lnTo>
                      <a:pt x="6" y="0"/>
                    </a:lnTo>
                    <a:lnTo>
                      <a:pt x="5"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54" name="Freeform 468"/>
              <p:cNvSpPr>
                <a:spLocks/>
              </p:cNvSpPr>
              <p:nvPr/>
            </p:nvSpPr>
            <p:spPr bwMode="auto">
              <a:xfrm>
                <a:off x="4375" y="1257"/>
                <a:ext cx="139" cy="3"/>
              </a:xfrm>
              <a:custGeom>
                <a:avLst/>
                <a:gdLst>
                  <a:gd name="T0" fmla="*/ 138 w 139"/>
                  <a:gd name="T1" fmla="*/ 3 h 3"/>
                  <a:gd name="T2" fmla="*/ 138 w 139"/>
                  <a:gd name="T3" fmla="*/ 3 h 3"/>
                  <a:gd name="T4" fmla="*/ 139 w 139"/>
                  <a:gd name="T5" fmla="*/ 3 h 3"/>
                  <a:gd name="T6" fmla="*/ 139 w 139"/>
                  <a:gd name="T7" fmla="*/ 3 h 3"/>
                  <a:gd name="T8" fmla="*/ 139 w 139"/>
                  <a:gd name="T9" fmla="*/ 2 h 3"/>
                  <a:gd name="T10" fmla="*/ 139 w 139"/>
                  <a:gd name="T11" fmla="*/ 2 h 3"/>
                  <a:gd name="T12" fmla="*/ 139 w 139"/>
                  <a:gd name="T13" fmla="*/ 2 h 3"/>
                  <a:gd name="T14" fmla="*/ 139 w 139"/>
                  <a:gd name="T15" fmla="*/ 2 h 3"/>
                  <a:gd name="T16" fmla="*/ 139 w 139"/>
                  <a:gd name="T17" fmla="*/ 1 h 3"/>
                  <a:gd name="T18" fmla="*/ 139 w 139"/>
                  <a:gd name="T19" fmla="*/ 1 h 3"/>
                  <a:gd name="T20" fmla="*/ 139 w 139"/>
                  <a:gd name="T21" fmla="*/ 1 h 3"/>
                  <a:gd name="T22" fmla="*/ 139 w 139"/>
                  <a:gd name="T23" fmla="*/ 0 h 3"/>
                  <a:gd name="T24" fmla="*/ 139 w 139"/>
                  <a:gd name="T25" fmla="*/ 0 h 3"/>
                  <a:gd name="T26" fmla="*/ 139 w 139"/>
                  <a:gd name="T27" fmla="*/ 0 h 3"/>
                  <a:gd name="T28" fmla="*/ 139 w 139"/>
                  <a:gd name="T29" fmla="*/ 0 h 3"/>
                  <a:gd name="T30" fmla="*/ 138 w 139"/>
                  <a:gd name="T31" fmla="*/ 0 h 3"/>
                  <a:gd name="T32" fmla="*/ 138 w 139"/>
                  <a:gd name="T33" fmla="*/ 0 h 3"/>
                  <a:gd name="T34" fmla="*/ 1 w 139"/>
                  <a:gd name="T35" fmla="*/ 0 h 3"/>
                  <a:gd name="T36" fmla="*/ 1 w 139"/>
                  <a:gd name="T37" fmla="*/ 0 h 3"/>
                  <a:gd name="T38" fmla="*/ 0 w 139"/>
                  <a:gd name="T39" fmla="*/ 0 h 3"/>
                  <a:gd name="T40" fmla="*/ 0 w 139"/>
                  <a:gd name="T41" fmla="*/ 0 h 3"/>
                  <a:gd name="T42" fmla="*/ 0 w 139"/>
                  <a:gd name="T43" fmla="*/ 0 h 3"/>
                  <a:gd name="T44" fmla="*/ 0 w 139"/>
                  <a:gd name="T45" fmla="*/ 1 h 3"/>
                  <a:gd name="T46" fmla="*/ 0 w 139"/>
                  <a:gd name="T47" fmla="*/ 1 h 3"/>
                  <a:gd name="T48" fmla="*/ 0 w 139"/>
                  <a:gd name="T49" fmla="*/ 1 h 3"/>
                  <a:gd name="T50" fmla="*/ 0 w 139"/>
                  <a:gd name="T51" fmla="*/ 1 h 3"/>
                  <a:gd name="T52" fmla="*/ 0 w 139"/>
                  <a:gd name="T53" fmla="*/ 2 h 3"/>
                  <a:gd name="T54" fmla="*/ 0 w 139"/>
                  <a:gd name="T55" fmla="*/ 2 h 3"/>
                  <a:gd name="T56" fmla="*/ 0 w 139"/>
                  <a:gd name="T57" fmla="*/ 2 h 3"/>
                  <a:gd name="T58" fmla="*/ 0 w 139"/>
                  <a:gd name="T59" fmla="*/ 2 h 3"/>
                  <a:gd name="T60" fmla="*/ 0 w 139"/>
                  <a:gd name="T61" fmla="*/ 3 h 3"/>
                  <a:gd name="T62" fmla="*/ 1 w 139"/>
                  <a:gd name="T63" fmla="*/ 3 h 3"/>
                  <a:gd name="T64" fmla="*/ 1 w 139"/>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
                  <a:gd name="T100" fmla="*/ 0 h 3"/>
                  <a:gd name="T101" fmla="*/ 139 w 139"/>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 h="3">
                    <a:moveTo>
                      <a:pt x="1" y="3"/>
                    </a:moveTo>
                    <a:lnTo>
                      <a:pt x="138" y="3"/>
                    </a:lnTo>
                    <a:lnTo>
                      <a:pt x="139" y="3"/>
                    </a:lnTo>
                    <a:lnTo>
                      <a:pt x="139" y="2"/>
                    </a:lnTo>
                    <a:lnTo>
                      <a:pt x="139" y="1"/>
                    </a:lnTo>
                    <a:lnTo>
                      <a:pt x="139" y="0"/>
                    </a:lnTo>
                    <a:lnTo>
                      <a:pt x="138"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55" name="Freeform 469"/>
              <p:cNvSpPr>
                <a:spLocks/>
              </p:cNvSpPr>
              <p:nvPr/>
            </p:nvSpPr>
            <p:spPr bwMode="auto">
              <a:xfrm>
                <a:off x="4349" y="1294"/>
                <a:ext cx="190" cy="3"/>
              </a:xfrm>
              <a:custGeom>
                <a:avLst/>
                <a:gdLst>
                  <a:gd name="T0" fmla="*/ 188 w 190"/>
                  <a:gd name="T1" fmla="*/ 3 h 3"/>
                  <a:gd name="T2" fmla="*/ 189 w 190"/>
                  <a:gd name="T3" fmla="*/ 3 h 3"/>
                  <a:gd name="T4" fmla="*/ 189 w 190"/>
                  <a:gd name="T5" fmla="*/ 3 h 3"/>
                  <a:gd name="T6" fmla="*/ 189 w 190"/>
                  <a:gd name="T7" fmla="*/ 2 h 3"/>
                  <a:gd name="T8" fmla="*/ 189 w 190"/>
                  <a:gd name="T9" fmla="*/ 2 h 3"/>
                  <a:gd name="T10" fmla="*/ 190 w 190"/>
                  <a:gd name="T11" fmla="*/ 2 h 3"/>
                  <a:gd name="T12" fmla="*/ 190 w 190"/>
                  <a:gd name="T13" fmla="*/ 2 h 3"/>
                  <a:gd name="T14" fmla="*/ 190 w 190"/>
                  <a:gd name="T15" fmla="*/ 2 h 3"/>
                  <a:gd name="T16" fmla="*/ 190 w 190"/>
                  <a:gd name="T17" fmla="*/ 1 h 3"/>
                  <a:gd name="T18" fmla="*/ 190 w 190"/>
                  <a:gd name="T19" fmla="*/ 1 h 3"/>
                  <a:gd name="T20" fmla="*/ 190 w 190"/>
                  <a:gd name="T21" fmla="*/ 1 h 3"/>
                  <a:gd name="T22" fmla="*/ 189 w 190"/>
                  <a:gd name="T23" fmla="*/ 1 h 3"/>
                  <a:gd name="T24" fmla="*/ 189 w 190"/>
                  <a:gd name="T25" fmla="*/ 1 h 3"/>
                  <a:gd name="T26" fmla="*/ 189 w 190"/>
                  <a:gd name="T27" fmla="*/ 0 h 3"/>
                  <a:gd name="T28" fmla="*/ 189 w 190"/>
                  <a:gd name="T29" fmla="*/ 0 h 3"/>
                  <a:gd name="T30" fmla="*/ 188 w 190"/>
                  <a:gd name="T31" fmla="*/ 0 h 3"/>
                  <a:gd name="T32" fmla="*/ 188 w 190"/>
                  <a:gd name="T33" fmla="*/ 0 h 3"/>
                  <a:gd name="T34" fmla="*/ 1 w 190"/>
                  <a:gd name="T35" fmla="*/ 0 h 3"/>
                  <a:gd name="T36" fmla="*/ 1 w 190"/>
                  <a:gd name="T37" fmla="*/ 0 h 3"/>
                  <a:gd name="T38" fmla="*/ 1 w 190"/>
                  <a:gd name="T39" fmla="*/ 0 h 3"/>
                  <a:gd name="T40" fmla="*/ 0 w 190"/>
                  <a:gd name="T41" fmla="*/ 0 h 3"/>
                  <a:gd name="T42" fmla="*/ 0 w 190"/>
                  <a:gd name="T43" fmla="*/ 1 h 3"/>
                  <a:gd name="T44" fmla="*/ 0 w 190"/>
                  <a:gd name="T45" fmla="*/ 1 h 3"/>
                  <a:gd name="T46" fmla="*/ 0 w 190"/>
                  <a:gd name="T47" fmla="*/ 1 h 3"/>
                  <a:gd name="T48" fmla="*/ 0 w 190"/>
                  <a:gd name="T49" fmla="*/ 1 h 3"/>
                  <a:gd name="T50" fmla="*/ 0 w 190"/>
                  <a:gd name="T51" fmla="*/ 2 h 3"/>
                  <a:gd name="T52" fmla="*/ 0 w 190"/>
                  <a:gd name="T53" fmla="*/ 2 h 3"/>
                  <a:gd name="T54" fmla="*/ 0 w 190"/>
                  <a:gd name="T55" fmla="*/ 2 h 3"/>
                  <a:gd name="T56" fmla="*/ 0 w 190"/>
                  <a:gd name="T57" fmla="*/ 2 h 3"/>
                  <a:gd name="T58" fmla="*/ 0 w 190"/>
                  <a:gd name="T59" fmla="*/ 2 h 3"/>
                  <a:gd name="T60" fmla="*/ 0 w 190"/>
                  <a:gd name="T61" fmla="*/ 3 h 3"/>
                  <a:gd name="T62" fmla="*/ 1 w 190"/>
                  <a:gd name="T63" fmla="*/ 3 h 3"/>
                  <a:gd name="T64" fmla="*/ 1 w 190"/>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0"/>
                  <a:gd name="T100" fmla="*/ 0 h 3"/>
                  <a:gd name="T101" fmla="*/ 190 w 190"/>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0" h="3">
                    <a:moveTo>
                      <a:pt x="1" y="3"/>
                    </a:moveTo>
                    <a:lnTo>
                      <a:pt x="188" y="3"/>
                    </a:lnTo>
                    <a:lnTo>
                      <a:pt x="189" y="3"/>
                    </a:lnTo>
                    <a:lnTo>
                      <a:pt x="189" y="2"/>
                    </a:lnTo>
                    <a:lnTo>
                      <a:pt x="190" y="2"/>
                    </a:lnTo>
                    <a:lnTo>
                      <a:pt x="190" y="1"/>
                    </a:lnTo>
                    <a:lnTo>
                      <a:pt x="189" y="1"/>
                    </a:lnTo>
                    <a:lnTo>
                      <a:pt x="189" y="0"/>
                    </a:lnTo>
                    <a:lnTo>
                      <a:pt x="188"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56" name="Freeform 470"/>
              <p:cNvSpPr>
                <a:spLocks/>
              </p:cNvSpPr>
              <p:nvPr/>
            </p:nvSpPr>
            <p:spPr bwMode="auto">
              <a:xfrm>
                <a:off x="4430" y="1313"/>
                <a:ext cx="31" cy="13"/>
              </a:xfrm>
              <a:custGeom>
                <a:avLst/>
                <a:gdLst>
                  <a:gd name="T0" fmla="*/ 14 w 31"/>
                  <a:gd name="T1" fmla="*/ 0 h 13"/>
                  <a:gd name="T2" fmla="*/ 12 w 31"/>
                  <a:gd name="T3" fmla="*/ 0 h 13"/>
                  <a:gd name="T4" fmla="*/ 9 w 31"/>
                  <a:gd name="T5" fmla="*/ 0 h 13"/>
                  <a:gd name="T6" fmla="*/ 7 w 31"/>
                  <a:gd name="T7" fmla="*/ 0 h 13"/>
                  <a:gd name="T8" fmla="*/ 6 w 31"/>
                  <a:gd name="T9" fmla="*/ 1 h 13"/>
                  <a:gd name="T10" fmla="*/ 4 w 31"/>
                  <a:gd name="T11" fmla="*/ 2 h 13"/>
                  <a:gd name="T12" fmla="*/ 3 w 31"/>
                  <a:gd name="T13" fmla="*/ 2 h 13"/>
                  <a:gd name="T14" fmla="*/ 1 w 31"/>
                  <a:gd name="T15" fmla="*/ 3 h 13"/>
                  <a:gd name="T16" fmla="*/ 1 w 31"/>
                  <a:gd name="T17" fmla="*/ 4 h 13"/>
                  <a:gd name="T18" fmla="*/ 0 w 31"/>
                  <a:gd name="T19" fmla="*/ 5 h 13"/>
                  <a:gd name="T20" fmla="*/ 0 w 31"/>
                  <a:gd name="T21" fmla="*/ 6 h 13"/>
                  <a:gd name="T22" fmla="*/ 0 w 31"/>
                  <a:gd name="T23" fmla="*/ 7 h 13"/>
                  <a:gd name="T24" fmla="*/ 1 w 31"/>
                  <a:gd name="T25" fmla="*/ 8 h 13"/>
                  <a:gd name="T26" fmla="*/ 1 w 31"/>
                  <a:gd name="T27" fmla="*/ 9 h 13"/>
                  <a:gd name="T28" fmla="*/ 3 w 31"/>
                  <a:gd name="T29" fmla="*/ 10 h 13"/>
                  <a:gd name="T30" fmla="*/ 4 w 31"/>
                  <a:gd name="T31" fmla="*/ 11 h 13"/>
                  <a:gd name="T32" fmla="*/ 6 w 31"/>
                  <a:gd name="T33" fmla="*/ 11 h 13"/>
                  <a:gd name="T34" fmla="*/ 7 w 31"/>
                  <a:gd name="T35" fmla="*/ 12 h 13"/>
                  <a:gd name="T36" fmla="*/ 9 w 31"/>
                  <a:gd name="T37" fmla="*/ 12 h 13"/>
                  <a:gd name="T38" fmla="*/ 12 w 31"/>
                  <a:gd name="T39" fmla="*/ 13 h 13"/>
                  <a:gd name="T40" fmla="*/ 14 w 31"/>
                  <a:gd name="T41" fmla="*/ 13 h 13"/>
                  <a:gd name="T42" fmla="*/ 16 w 31"/>
                  <a:gd name="T43" fmla="*/ 13 h 13"/>
                  <a:gd name="T44" fmla="*/ 19 w 31"/>
                  <a:gd name="T45" fmla="*/ 13 h 13"/>
                  <a:gd name="T46" fmla="*/ 21 w 31"/>
                  <a:gd name="T47" fmla="*/ 12 h 13"/>
                  <a:gd name="T48" fmla="*/ 23 w 31"/>
                  <a:gd name="T49" fmla="*/ 12 h 13"/>
                  <a:gd name="T50" fmla="*/ 25 w 31"/>
                  <a:gd name="T51" fmla="*/ 12 h 13"/>
                  <a:gd name="T52" fmla="*/ 27 w 31"/>
                  <a:gd name="T53" fmla="*/ 11 h 13"/>
                  <a:gd name="T54" fmla="*/ 28 w 31"/>
                  <a:gd name="T55" fmla="*/ 10 h 13"/>
                  <a:gd name="T56" fmla="*/ 29 w 31"/>
                  <a:gd name="T57" fmla="*/ 9 h 13"/>
                  <a:gd name="T58" fmla="*/ 30 w 31"/>
                  <a:gd name="T59" fmla="*/ 8 h 13"/>
                  <a:gd name="T60" fmla="*/ 31 w 31"/>
                  <a:gd name="T61" fmla="*/ 8 h 13"/>
                  <a:gd name="T62" fmla="*/ 31 w 31"/>
                  <a:gd name="T63" fmla="*/ 7 h 13"/>
                  <a:gd name="T64" fmla="*/ 31 w 31"/>
                  <a:gd name="T65" fmla="*/ 6 h 13"/>
                  <a:gd name="T66" fmla="*/ 31 w 31"/>
                  <a:gd name="T67" fmla="*/ 5 h 13"/>
                  <a:gd name="T68" fmla="*/ 30 w 31"/>
                  <a:gd name="T69" fmla="*/ 4 h 13"/>
                  <a:gd name="T70" fmla="*/ 29 w 31"/>
                  <a:gd name="T71" fmla="*/ 3 h 13"/>
                  <a:gd name="T72" fmla="*/ 28 w 31"/>
                  <a:gd name="T73" fmla="*/ 2 h 13"/>
                  <a:gd name="T74" fmla="*/ 26 w 31"/>
                  <a:gd name="T75" fmla="*/ 1 h 13"/>
                  <a:gd name="T76" fmla="*/ 24 w 31"/>
                  <a:gd name="T77" fmla="*/ 1 h 13"/>
                  <a:gd name="T78" fmla="*/ 22 w 31"/>
                  <a:gd name="T79" fmla="*/ 0 h 13"/>
                  <a:gd name="T80" fmla="*/ 20 w 31"/>
                  <a:gd name="T81" fmla="*/ 0 h 13"/>
                  <a:gd name="T82" fmla="*/ 18 w 31"/>
                  <a:gd name="T83" fmla="*/ 0 h 13"/>
                  <a:gd name="T84" fmla="*/ 16 w 31"/>
                  <a:gd name="T85" fmla="*/ 0 h 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13"/>
                  <a:gd name="T131" fmla="*/ 31 w 31"/>
                  <a:gd name="T132" fmla="*/ 13 h 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13">
                    <a:moveTo>
                      <a:pt x="16" y="0"/>
                    </a:moveTo>
                    <a:lnTo>
                      <a:pt x="15" y="0"/>
                    </a:lnTo>
                    <a:lnTo>
                      <a:pt x="14" y="0"/>
                    </a:lnTo>
                    <a:lnTo>
                      <a:pt x="13" y="0"/>
                    </a:lnTo>
                    <a:lnTo>
                      <a:pt x="12" y="0"/>
                    </a:lnTo>
                    <a:lnTo>
                      <a:pt x="11" y="0"/>
                    </a:lnTo>
                    <a:lnTo>
                      <a:pt x="10" y="0"/>
                    </a:lnTo>
                    <a:lnTo>
                      <a:pt x="9" y="0"/>
                    </a:lnTo>
                    <a:lnTo>
                      <a:pt x="8" y="0"/>
                    </a:lnTo>
                    <a:lnTo>
                      <a:pt x="7" y="0"/>
                    </a:lnTo>
                    <a:lnTo>
                      <a:pt x="7" y="1"/>
                    </a:lnTo>
                    <a:lnTo>
                      <a:pt x="6" y="1"/>
                    </a:lnTo>
                    <a:lnTo>
                      <a:pt x="5" y="1"/>
                    </a:lnTo>
                    <a:lnTo>
                      <a:pt x="4" y="1"/>
                    </a:lnTo>
                    <a:lnTo>
                      <a:pt x="4" y="2"/>
                    </a:lnTo>
                    <a:lnTo>
                      <a:pt x="3" y="2"/>
                    </a:lnTo>
                    <a:lnTo>
                      <a:pt x="2" y="3"/>
                    </a:lnTo>
                    <a:lnTo>
                      <a:pt x="1" y="3"/>
                    </a:lnTo>
                    <a:lnTo>
                      <a:pt x="1" y="4"/>
                    </a:lnTo>
                    <a:lnTo>
                      <a:pt x="0" y="5"/>
                    </a:lnTo>
                    <a:lnTo>
                      <a:pt x="0" y="6"/>
                    </a:lnTo>
                    <a:lnTo>
                      <a:pt x="0" y="7"/>
                    </a:lnTo>
                    <a:lnTo>
                      <a:pt x="0" y="8"/>
                    </a:lnTo>
                    <a:lnTo>
                      <a:pt x="1" y="8"/>
                    </a:lnTo>
                    <a:lnTo>
                      <a:pt x="1" y="9"/>
                    </a:lnTo>
                    <a:lnTo>
                      <a:pt x="2" y="9"/>
                    </a:lnTo>
                    <a:lnTo>
                      <a:pt x="2" y="10"/>
                    </a:lnTo>
                    <a:lnTo>
                      <a:pt x="3" y="10"/>
                    </a:lnTo>
                    <a:lnTo>
                      <a:pt x="4" y="11"/>
                    </a:lnTo>
                    <a:lnTo>
                      <a:pt x="5" y="11"/>
                    </a:lnTo>
                    <a:lnTo>
                      <a:pt x="6" y="11"/>
                    </a:lnTo>
                    <a:lnTo>
                      <a:pt x="6" y="12"/>
                    </a:lnTo>
                    <a:lnTo>
                      <a:pt x="7" y="12"/>
                    </a:lnTo>
                    <a:lnTo>
                      <a:pt x="8" y="12"/>
                    </a:lnTo>
                    <a:lnTo>
                      <a:pt x="9" y="12"/>
                    </a:lnTo>
                    <a:lnTo>
                      <a:pt x="10" y="12"/>
                    </a:lnTo>
                    <a:lnTo>
                      <a:pt x="11" y="13"/>
                    </a:lnTo>
                    <a:lnTo>
                      <a:pt x="12" y="13"/>
                    </a:lnTo>
                    <a:lnTo>
                      <a:pt x="13" y="13"/>
                    </a:lnTo>
                    <a:lnTo>
                      <a:pt x="14" y="13"/>
                    </a:lnTo>
                    <a:lnTo>
                      <a:pt x="15" y="13"/>
                    </a:lnTo>
                    <a:lnTo>
                      <a:pt x="16" y="13"/>
                    </a:lnTo>
                    <a:lnTo>
                      <a:pt x="17" y="13"/>
                    </a:lnTo>
                    <a:lnTo>
                      <a:pt x="18" y="13"/>
                    </a:lnTo>
                    <a:lnTo>
                      <a:pt x="19" y="13"/>
                    </a:lnTo>
                    <a:lnTo>
                      <a:pt x="20" y="13"/>
                    </a:lnTo>
                    <a:lnTo>
                      <a:pt x="21" y="12"/>
                    </a:lnTo>
                    <a:lnTo>
                      <a:pt x="22" y="12"/>
                    </a:lnTo>
                    <a:lnTo>
                      <a:pt x="23" y="12"/>
                    </a:lnTo>
                    <a:lnTo>
                      <a:pt x="24" y="12"/>
                    </a:lnTo>
                    <a:lnTo>
                      <a:pt x="25" y="12"/>
                    </a:lnTo>
                    <a:lnTo>
                      <a:pt x="25" y="11"/>
                    </a:lnTo>
                    <a:lnTo>
                      <a:pt x="26" y="11"/>
                    </a:lnTo>
                    <a:lnTo>
                      <a:pt x="27" y="11"/>
                    </a:lnTo>
                    <a:lnTo>
                      <a:pt x="28" y="10"/>
                    </a:lnTo>
                    <a:lnTo>
                      <a:pt x="29" y="10"/>
                    </a:lnTo>
                    <a:lnTo>
                      <a:pt x="29" y="9"/>
                    </a:lnTo>
                    <a:lnTo>
                      <a:pt x="30" y="9"/>
                    </a:lnTo>
                    <a:lnTo>
                      <a:pt x="30" y="8"/>
                    </a:lnTo>
                    <a:lnTo>
                      <a:pt x="31" y="8"/>
                    </a:lnTo>
                    <a:lnTo>
                      <a:pt x="31" y="7"/>
                    </a:lnTo>
                    <a:lnTo>
                      <a:pt x="31" y="6"/>
                    </a:lnTo>
                    <a:lnTo>
                      <a:pt x="31" y="5"/>
                    </a:lnTo>
                    <a:lnTo>
                      <a:pt x="30" y="4"/>
                    </a:lnTo>
                    <a:lnTo>
                      <a:pt x="30" y="3"/>
                    </a:lnTo>
                    <a:lnTo>
                      <a:pt x="29" y="3"/>
                    </a:lnTo>
                    <a:lnTo>
                      <a:pt x="28" y="2"/>
                    </a:lnTo>
                    <a:lnTo>
                      <a:pt x="27" y="2"/>
                    </a:lnTo>
                    <a:lnTo>
                      <a:pt x="27" y="1"/>
                    </a:lnTo>
                    <a:lnTo>
                      <a:pt x="26" y="1"/>
                    </a:lnTo>
                    <a:lnTo>
                      <a:pt x="25" y="1"/>
                    </a:lnTo>
                    <a:lnTo>
                      <a:pt x="24" y="1"/>
                    </a:lnTo>
                    <a:lnTo>
                      <a:pt x="24" y="0"/>
                    </a:lnTo>
                    <a:lnTo>
                      <a:pt x="23" y="0"/>
                    </a:lnTo>
                    <a:lnTo>
                      <a:pt x="22" y="0"/>
                    </a:lnTo>
                    <a:lnTo>
                      <a:pt x="21" y="0"/>
                    </a:lnTo>
                    <a:lnTo>
                      <a:pt x="20" y="0"/>
                    </a:lnTo>
                    <a:lnTo>
                      <a:pt x="19" y="0"/>
                    </a:lnTo>
                    <a:lnTo>
                      <a:pt x="18" y="0"/>
                    </a:lnTo>
                    <a:lnTo>
                      <a:pt x="17" y="0"/>
                    </a:lnTo>
                    <a:lnTo>
                      <a:pt x="16" y="0"/>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57" name="Freeform 471"/>
              <p:cNvSpPr>
                <a:spLocks/>
              </p:cNvSpPr>
              <p:nvPr/>
            </p:nvSpPr>
            <p:spPr bwMode="auto">
              <a:xfrm>
                <a:off x="4409" y="1306"/>
                <a:ext cx="74" cy="7"/>
              </a:xfrm>
              <a:custGeom>
                <a:avLst/>
                <a:gdLst>
                  <a:gd name="T0" fmla="*/ 54 w 74"/>
                  <a:gd name="T1" fmla="*/ 3 h 7"/>
                  <a:gd name="T2" fmla="*/ 49 w 74"/>
                  <a:gd name="T3" fmla="*/ 1 h 7"/>
                  <a:gd name="T4" fmla="*/ 44 w 74"/>
                  <a:gd name="T5" fmla="*/ 0 h 7"/>
                  <a:gd name="T6" fmla="*/ 39 w 74"/>
                  <a:gd name="T7" fmla="*/ 0 h 7"/>
                  <a:gd name="T8" fmla="*/ 35 w 74"/>
                  <a:gd name="T9" fmla="*/ 0 h 7"/>
                  <a:gd name="T10" fmla="*/ 31 w 74"/>
                  <a:gd name="T11" fmla="*/ 0 h 7"/>
                  <a:gd name="T12" fmla="*/ 27 w 74"/>
                  <a:gd name="T13" fmla="*/ 1 h 7"/>
                  <a:gd name="T14" fmla="*/ 24 w 74"/>
                  <a:gd name="T15" fmla="*/ 1 h 7"/>
                  <a:gd name="T16" fmla="*/ 22 w 74"/>
                  <a:gd name="T17" fmla="*/ 2 h 7"/>
                  <a:gd name="T18" fmla="*/ 20 w 74"/>
                  <a:gd name="T19" fmla="*/ 3 h 7"/>
                  <a:gd name="T20" fmla="*/ 1 w 74"/>
                  <a:gd name="T21" fmla="*/ 4 h 7"/>
                  <a:gd name="T22" fmla="*/ 1 w 74"/>
                  <a:gd name="T23" fmla="*/ 4 h 7"/>
                  <a:gd name="T24" fmla="*/ 1 w 74"/>
                  <a:gd name="T25" fmla="*/ 4 h 7"/>
                  <a:gd name="T26" fmla="*/ 0 w 74"/>
                  <a:gd name="T27" fmla="*/ 4 h 7"/>
                  <a:gd name="T28" fmla="*/ 0 w 74"/>
                  <a:gd name="T29" fmla="*/ 5 h 7"/>
                  <a:gd name="T30" fmla="*/ 0 w 74"/>
                  <a:gd name="T31" fmla="*/ 5 h 7"/>
                  <a:gd name="T32" fmla="*/ 0 w 74"/>
                  <a:gd name="T33" fmla="*/ 5 h 7"/>
                  <a:gd name="T34" fmla="*/ 0 w 74"/>
                  <a:gd name="T35" fmla="*/ 6 h 7"/>
                  <a:gd name="T36" fmla="*/ 0 w 74"/>
                  <a:gd name="T37" fmla="*/ 6 h 7"/>
                  <a:gd name="T38" fmla="*/ 1 w 74"/>
                  <a:gd name="T39" fmla="*/ 6 h 7"/>
                  <a:gd name="T40" fmla="*/ 1 w 74"/>
                  <a:gd name="T41" fmla="*/ 7 h 7"/>
                  <a:gd name="T42" fmla="*/ 18 w 74"/>
                  <a:gd name="T43" fmla="*/ 7 h 7"/>
                  <a:gd name="T44" fmla="*/ 19 w 74"/>
                  <a:gd name="T45" fmla="*/ 6 h 7"/>
                  <a:gd name="T46" fmla="*/ 21 w 74"/>
                  <a:gd name="T47" fmla="*/ 6 h 7"/>
                  <a:gd name="T48" fmla="*/ 23 w 74"/>
                  <a:gd name="T49" fmla="*/ 5 h 7"/>
                  <a:gd name="T50" fmla="*/ 26 w 74"/>
                  <a:gd name="T51" fmla="*/ 4 h 7"/>
                  <a:gd name="T52" fmla="*/ 29 w 74"/>
                  <a:gd name="T53" fmla="*/ 3 h 7"/>
                  <a:gd name="T54" fmla="*/ 33 w 74"/>
                  <a:gd name="T55" fmla="*/ 3 h 7"/>
                  <a:gd name="T56" fmla="*/ 37 w 74"/>
                  <a:gd name="T57" fmla="*/ 3 h 7"/>
                  <a:gd name="T58" fmla="*/ 41 w 74"/>
                  <a:gd name="T59" fmla="*/ 3 h 7"/>
                  <a:gd name="T60" fmla="*/ 46 w 74"/>
                  <a:gd name="T61" fmla="*/ 4 h 7"/>
                  <a:gd name="T62" fmla="*/ 51 w 74"/>
                  <a:gd name="T63" fmla="*/ 5 h 7"/>
                  <a:gd name="T64" fmla="*/ 55 w 74"/>
                  <a:gd name="T65" fmla="*/ 7 h 7"/>
                  <a:gd name="T66" fmla="*/ 73 w 74"/>
                  <a:gd name="T67" fmla="*/ 7 h 7"/>
                  <a:gd name="T68" fmla="*/ 74 w 74"/>
                  <a:gd name="T69" fmla="*/ 7 h 7"/>
                  <a:gd name="T70" fmla="*/ 74 w 74"/>
                  <a:gd name="T71" fmla="*/ 7 h 7"/>
                  <a:gd name="T72" fmla="*/ 74 w 74"/>
                  <a:gd name="T73" fmla="*/ 7 h 7"/>
                  <a:gd name="T74" fmla="*/ 74 w 74"/>
                  <a:gd name="T75" fmla="*/ 6 h 7"/>
                  <a:gd name="T76" fmla="*/ 74 w 74"/>
                  <a:gd name="T77" fmla="*/ 6 h 7"/>
                  <a:gd name="T78" fmla="*/ 74 w 74"/>
                  <a:gd name="T79" fmla="*/ 5 h 7"/>
                  <a:gd name="T80" fmla="*/ 74 w 74"/>
                  <a:gd name="T81" fmla="*/ 5 h 7"/>
                  <a:gd name="T82" fmla="*/ 74 w 74"/>
                  <a:gd name="T83" fmla="*/ 5 h 7"/>
                  <a:gd name="T84" fmla="*/ 74 w 74"/>
                  <a:gd name="T85" fmla="*/ 4 h 7"/>
                  <a:gd name="T86" fmla="*/ 73 w 74"/>
                  <a:gd name="T87" fmla="*/ 4 h 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4"/>
                  <a:gd name="T133" fmla="*/ 0 h 7"/>
                  <a:gd name="T134" fmla="*/ 74 w 74"/>
                  <a:gd name="T135" fmla="*/ 7 h 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4" h="7">
                    <a:moveTo>
                      <a:pt x="73" y="4"/>
                    </a:moveTo>
                    <a:lnTo>
                      <a:pt x="55" y="4"/>
                    </a:lnTo>
                    <a:lnTo>
                      <a:pt x="54" y="3"/>
                    </a:lnTo>
                    <a:lnTo>
                      <a:pt x="52" y="3"/>
                    </a:lnTo>
                    <a:lnTo>
                      <a:pt x="50" y="2"/>
                    </a:lnTo>
                    <a:lnTo>
                      <a:pt x="49" y="1"/>
                    </a:lnTo>
                    <a:lnTo>
                      <a:pt x="47" y="1"/>
                    </a:lnTo>
                    <a:lnTo>
                      <a:pt x="46" y="1"/>
                    </a:lnTo>
                    <a:lnTo>
                      <a:pt x="44" y="0"/>
                    </a:lnTo>
                    <a:lnTo>
                      <a:pt x="43" y="0"/>
                    </a:lnTo>
                    <a:lnTo>
                      <a:pt x="41" y="0"/>
                    </a:lnTo>
                    <a:lnTo>
                      <a:pt x="39" y="0"/>
                    </a:lnTo>
                    <a:lnTo>
                      <a:pt x="38" y="0"/>
                    </a:lnTo>
                    <a:lnTo>
                      <a:pt x="37" y="0"/>
                    </a:lnTo>
                    <a:lnTo>
                      <a:pt x="35" y="0"/>
                    </a:lnTo>
                    <a:lnTo>
                      <a:pt x="34" y="0"/>
                    </a:lnTo>
                    <a:lnTo>
                      <a:pt x="32" y="0"/>
                    </a:lnTo>
                    <a:lnTo>
                      <a:pt x="31" y="0"/>
                    </a:lnTo>
                    <a:lnTo>
                      <a:pt x="30" y="0"/>
                    </a:lnTo>
                    <a:lnTo>
                      <a:pt x="29" y="0"/>
                    </a:lnTo>
                    <a:lnTo>
                      <a:pt x="27" y="1"/>
                    </a:lnTo>
                    <a:lnTo>
                      <a:pt x="26" y="1"/>
                    </a:lnTo>
                    <a:lnTo>
                      <a:pt x="25" y="1"/>
                    </a:lnTo>
                    <a:lnTo>
                      <a:pt x="24" y="1"/>
                    </a:lnTo>
                    <a:lnTo>
                      <a:pt x="23" y="2"/>
                    </a:lnTo>
                    <a:lnTo>
                      <a:pt x="22" y="2"/>
                    </a:lnTo>
                    <a:lnTo>
                      <a:pt x="21" y="2"/>
                    </a:lnTo>
                    <a:lnTo>
                      <a:pt x="20" y="3"/>
                    </a:lnTo>
                    <a:lnTo>
                      <a:pt x="19" y="3"/>
                    </a:lnTo>
                    <a:lnTo>
                      <a:pt x="18" y="4"/>
                    </a:lnTo>
                    <a:lnTo>
                      <a:pt x="1" y="4"/>
                    </a:lnTo>
                    <a:lnTo>
                      <a:pt x="0" y="4"/>
                    </a:lnTo>
                    <a:lnTo>
                      <a:pt x="0" y="5"/>
                    </a:lnTo>
                    <a:lnTo>
                      <a:pt x="0" y="6"/>
                    </a:lnTo>
                    <a:lnTo>
                      <a:pt x="1" y="6"/>
                    </a:lnTo>
                    <a:lnTo>
                      <a:pt x="1" y="7"/>
                    </a:lnTo>
                    <a:lnTo>
                      <a:pt x="18" y="7"/>
                    </a:lnTo>
                    <a:lnTo>
                      <a:pt x="19" y="7"/>
                    </a:lnTo>
                    <a:lnTo>
                      <a:pt x="19" y="6"/>
                    </a:lnTo>
                    <a:lnTo>
                      <a:pt x="20" y="6"/>
                    </a:lnTo>
                    <a:lnTo>
                      <a:pt x="21" y="6"/>
                    </a:lnTo>
                    <a:lnTo>
                      <a:pt x="21" y="5"/>
                    </a:lnTo>
                    <a:lnTo>
                      <a:pt x="22" y="5"/>
                    </a:lnTo>
                    <a:lnTo>
                      <a:pt x="23" y="5"/>
                    </a:lnTo>
                    <a:lnTo>
                      <a:pt x="24" y="5"/>
                    </a:lnTo>
                    <a:lnTo>
                      <a:pt x="25" y="4"/>
                    </a:lnTo>
                    <a:lnTo>
                      <a:pt x="26" y="4"/>
                    </a:lnTo>
                    <a:lnTo>
                      <a:pt x="27" y="4"/>
                    </a:lnTo>
                    <a:lnTo>
                      <a:pt x="28" y="4"/>
                    </a:lnTo>
                    <a:lnTo>
                      <a:pt x="29" y="3"/>
                    </a:lnTo>
                    <a:lnTo>
                      <a:pt x="30" y="3"/>
                    </a:lnTo>
                    <a:lnTo>
                      <a:pt x="31" y="3"/>
                    </a:lnTo>
                    <a:lnTo>
                      <a:pt x="33" y="3"/>
                    </a:lnTo>
                    <a:lnTo>
                      <a:pt x="34" y="3"/>
                    </a:lnTo>
                    <a:lnTo>
                      <a:pt x="36" y="3"/>
                    </a:lnTo>
                    <a:lnTo>
                      <a:pt x="37" y="3"/>
                    </a:lnTo>
                    <a:lnTo>
                      <a:pt x="38" y="3"/>
                    </a:lnTo>
                    <a:lnTo>
                      <a:pt x="40" y="3"/>
                    </a:lnTo>
                    <a:lnTo>
                      <a:pt x="41" y="3"/>
                    </a:lnTo>
                    <a:lnTo>
                      <a:pt x="43" y="3"/>
                    </a:lnTo>
                    <a:lnTo>
                      <a:pt x="45" y="3"/>
                    </a:lnTo>
                    <a:lnTo>
                      <a:pt x="46" y="4"/>
                    </a:lnTo>
                    <a:lnTo>
                      <a:pt x="48" y="4"/>
                    </a:lnTo>
                    <a:lnTo>
                      <a:pt x="49" y="5"/>
                    </a:lnTo>
                    <a:lnTo>
                      <a:pt x="51" y="5"/>
                    </a:lnTo>
                    <a:lnTo>
                      <a:pt x="53" y="6"/>
                    </a:lnTo>
                    <a:lnTo>
                      <a:pt x="54" y="7"/>
                    </a:lnTo>
                    <a:lnTo>
                      <a:pt x="55" y="7"/>
                    </a:lnTo>
                    <a:lnTo>
                      <a:pt x="73" y="7"/>
                    </a:lnTo>
                    <a:lnTo>
                      <a:pt x="74" y="7"/>
                    </a:lnTo>
                    <a:lnTo>
                      <a:pt x="74" y="6"/>
                    </a:lnTo>
                    <a:lnTo>
                      <a:pt x="74" y="5"/>
                    </a:lnTo>
                    <a:lnTo>
                      <a:pt x="74" y="4"/>
                    </a:lnTo>
                    <a:lnTo>
                      <a:pt x="73" y="4"/>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58" name="Freeform 472"/>
              <p:cNvSpPr>
                <a:spLocks/>
              </p:cNvSpPr>
              <p:nvPr/>
            </p:nvSpPr>
            <p:spPr bwMode="auto">
              <a:xfrm>
                <a:off x="4346" y="1299"/>
                <a:ext cx="195" cy="9"/>
              </a:xfrm>
              <a:custGeom>
                <a:avLst/>
                <a:gdLst>
                  <a:gd name="T0" fmla="*/ 59 w 195"/>
                  <a:gd name="T1" fmla="*/ 9 h 9"/>
                  <a:gd name="T2" fmla="*/ 66 w 195"/>
                  <a:gd name="T3" fmla="*/ 7 h 9"/>
                  <a:gd name="T4" fmla="*/ 78 w 195"/>
                  <a:gd name="T5" fmla="*/ 4 h 9"/>
                  <a:gd name="T6" fmla="*/ 89 w 195"/>
                  <a:gd name="T7" fmla="*/ 3 h 9"/>
                  <a:gd name="T8" fmla="*/ 99 w 195"/>
                  <a:gd name="T9" fmla="*/ 3 h 9"/>
                  <a:gd name="T10" fmla="*/ 109 w 195"/>
                  <a:gd name="T11" fmla="*/ 3 h 9"/>
                  <a:gd name="T12" fmla="*/ 118 w 195"/>
                  <a:gd name="T13" fmla="*/ 4 h 9"/>
                  <a:gd name="T14" fmla="*/ 126 w 195"/>
                  <a:gd name="T15" fmla="*/ 5 h 9"/>
                  <a:gd name="T16" fmla="*/ 132 w 195"/>
                  <a:gd name="T17" fmla="*/ 7 h 9"/>
                  <a:gd name="T18" fmla="*/ 137 w 195"/>
                  <a:gd name="T19" fmla="*/ 8 h 9"/>
                  <a:gd name="T20" fmla="*/ 141 w 195"/>
                  <a:gd name="T21" fmla="*/ 9 h 9"/>
                  <a:gd name="T22" fmla="*/ 142 w 195"/>
                  <a:gd name="T23" fmla="*/ 9 h 9"/>
                  <a:gd name="T24" fmla="*/ 142 w 195"/>
                  <a:gd name="T25" fmla="*/ 9 h 9"/>
                  <a:gd name="T26" fmla="*/ 142 w 195"/>
                  <a:gd name="T27" fmla="*/ 9 h 9"/>
                  <a:gd name="T28" fmla="*/ 193 w 195"/>
                  <a:gd name="T29" fmla="*/ 9 h 9"/>
                  <a:gd name="T30" fmla="*/ 194 w 195"/>
                  <a:gd name="T31" fmla="*/ 9 h 9"/>
                  <a:gd name="T32" fmla="*/ 194 w 195"/>
                  <a:gd name="T33" fmla="*/ 9 h 9"/>
                  <a:gd name="T34" fmla="*/ 194 w 195"/>
                  <a:gd name="T35" fmla="*/ 9 h 9"/>
                  <a:gd name="T36" fmla="*/ 195 w 195"/>
                  <a:gd name="T37" fmla="*/ 8 h 9"/>
                  <a:gd name="T38" fmla="*/ 195 w 195"/>
                  <a:gd name="T39" fmla="*/ 8 h 9"/>
                  <a:gd name="T40" fmla="*/ 195 w 195"/>
                  <a:gd name="T41" fmla="*/ 7 h 9"/>
                  <a:gd name="T42" fmla="*/ 194 w 195"/>
                  <a:gd name="T43" fmla="*/ 7 h 9"/>
                  <a:gd name="T44" fmla="*/ 194 w 195"/>
                  <a:gd name="T45" fmla="*/ 7 h 9"/>
                  <a:gd name="T46" fmla="*/ 194 w 195"/>
                  <a:gd name="T47" fmla="*/ 7 h 9"/>
                  <a:gd name="T48" fmla="*/ 193 w 195"/>
                  <a:gd name="T49" fmla="*/ 6 h 9"/>
                  <a:gd name="T50" fmla="*/ 142 w 195"/>
                  <a:gd name="T51" fmla="*/ 6 h 9"/>
                  <a:gd name="T52" fmla="*/ 139 w 195"/>
                  <a:gd name="T53" fmla="*/ 5 h 9"/>
                  <a:gd name="T54" fmla="*/ 135 w 195"/>
                  <a:gd name="T55" fmla="*/ 4 h 9"/>
                  <a:gd name="T56" fmla="*/ 129 w 195"/>
                  <a:gd name="T57" fmla="*/ 3 h 9"/>
                  <a:gd name="T58" fmla="*/ 121 w 195"/>
                  <a:gd name="T59" fmla="*/ 2 h 9"/>
                  <a:gd name="T60" fmla="*/ 112 w 195"/>
                  <a:gd name="T61" fmla="*/ 1 h 9"/>
                  <a:gd name="T62" fmla="*/ 102 w 195"/>
                  <a:gd name="T63" fmla="*/ 0 h 9"/>
                  <a:gd name="T64" fmla="*/ 92 w 195"/>
                  <a:gd name="T65" fmla="*/ 0 h 9"/>
                  <a:gd name="T66" fmla="*/ 81 w 195"/>
                  <a:gd name="T67" fmla="*/ 1 h 9"/>
                  <a:gd name="T68" fmla="*/ 69 w 195"/>
                  <a:gd name="T69" fmla="*/ 3 h 9"/>
                  <a:gd name="T70" fmla="*/ 58 w 195"/>
                  <a:gd name="T71" fmla="*/ 6 h 9"/>
                  <a:gd name="T72" fmla="*/ 1 w 195"/>
                  <a:gd name="T73" fmla="*/ 6 h 9"/>
                  <a:gd name="T74" fmla="*/ 1 w 195"/>
                  <a:gd name="T75" fmla="*/ 7 h 9"/>
                  <a:gd name="T76" fmla="*/ 1 w 195"/>
                  <a:gd name="T77" fmla="*/ 7 h 9"/>
                  <a:gd name="T78" fmla="*/ 0 w 195"/>
                  <a:gd name="T79" fmla="*/ 7 h 9"/>
                  <a:gd name="T80" fmla="*/ 0 w 195"/>
                  <a:gd name="T81" fmla="*/ 7 h 9"/>
                  <a:gd name="T82" fmla="*/ 0 w 195"/>
                  <a:gd name="T83" fmla="*/ 8 h 9"/>
                  <a:gd name="T84" fmla="*/ 0 w 195"/>
                  <a:gd name="T85" fmla="*/ 8 h 9"/>
                  <a:gd name="T86" fmla="*/ 0 w 195"/>
                  <a:gd name="T87" fmla="*/ 9 h 9"/>
                  <a:gd name="T88" fmla="*/ 1 w 195"/>
                  <a:gd name="T89" fmla="*/ 9 h 9"/>
                  <a:gd name="T90" fmla="*/ 1 w 195"/>
                  <a:gd name="T91" fmla="*/ 9 h 9"/>
                  <a:gd name="T92" fmla="*/ 1 w 195"/>
                  <a:gd name="T93" fmla="*/ 9 h 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5"/>
                  <a:gd name="T142" fmla="*/ 0 h 9"/>
                  <a:gd name="T143" fmla="*/ 195 w 195"/>
                  <a:gd name="T144" fmla="*/ 9 h 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5" h="9">
                    <a:moveTo>
                      <a:pt x="1" y="9"/>
                    </a:moveTo>
                    <a:lnTo>
                      <a:pt x="58" y="9"/>
                    </a:lnTo>
                    <a:lnTo>
                      <a:pt x="59" y="9"/>
                    </a:lnTo>
                    <a:lnTo>
                      <a:pt x="63" y="8"/>
                    </a:lnTo>
                    <a:lnTo>
                      <a:pt x="66" y="7"/>
                    </a:lnTo>
                    <a:lnTo>
                      <a:pt x="70" y="6"/>
                    </a:lnTo>
                    <a:lnTo>
                      <a:pt x="74" y="5"/>
                    </a:lnTo>
                    <a:lnTo>
                      <a:pt x="78" y="4"/>
                    </a:lnTo>
                    <a:lnTo>
                      <a:pt x="81" y="4"/>
                    </a:lnTo>
                    <a:lnTo>
                      <a:pt x="85" y="3"/>
                    </a:lnTo>
                    <a:lnTo>
                      <a:pt x="89" y="3"/>
                    </a:lnTo>
                    <a:lnTo>
                      <a:pt x="92" y="3"/>
                    </a:lnTo>
                    <a:lnTo>
                      <a:pt x="96" y="3"/>
                    </a:lnTo>
                    <a:lnTo>
                      <a:pt x="99" y="3"/>
                    </a:lnTo>
                    <a:lnTo>
                      <a:pt x="102" y="3"/>
                    </a:lnTo>
                    <a:lnTo>
                      <a:pt x="106" y="3"/>
                    </a:lnTo>
                    <a:lnTo>
                      <a:pt x="109" y="3"/>
                    </a:lnTo>
                    <a:lnTo>
                      <a:pt x="112" y="3"/>
                    </a:lnTo>
                    <a:lnTo>
                      <a:pt x="115" y="4"/>
                    </a:lnTo>
                    <a:lnTo>
                      <a:pt x="118" y="4"/>
                    </a:lnTo>
                    <a:lnTo>
                      <a:pt x="121" y="5"/>
                    </a:lnTo>
                    <a:lnTo>
                      <a:pt x="123" y="5"/>
                    </a:lnTo>
                    <a:lnTo>
                      <a:pt x="126" y="5"/>
                    </a:lnTo>
                    <a:lnTo>
                      <a:pt x="128" y="6"/>
                    </a:lnTo>
                    <a:lnTo>
                      <a:pt x="130" y="6"/>
                    </a:lnTo>
                    <a:lnTo>
                      <a:pt x="132" y="7"/>
                    </a:lnTo>
                    <a:lnTo>
                      <a:pt x="134" y="7"/>
                    </a:lnTo>
                    <a:lnTo>
                      <a:pt x="136" y="8"/>
                    </a:lnTo>
                    <a:lnTo>
                      <a:pt x="137" y="8"/>
                    </a:lnTo>
                    <a:lnTo>
                      <a:pt x="138" y="8"/>
                    </a:lnTo>
                    <a:lnTo>
                      <a:pt x="139" y="9"/>
                    </a:lnTo>
                    <a:lnTo>
                      <a:pt x="141" y="9"/>
                    </a:lnTo>
                    <a:lnTo>
                      <a:pt x="142" y="9"/>
                    </a:lnTo>
                    <a:lnTo>
                      <a:pt x="193" y="9"/>
                    </a:lnTo>
                    <a:lnTo>
                      <a:pt x="194" y="9"/>
                    </a:lnTo>
                    <a:lnTo>
                      <a:pt x="195" y="8"/>
                    </a:lnTo>
                    <a:lnTo>
                      <a:pt x="195" y="7"/>
                    </a:lnTo>
                    <a:lnTo>
                      <a:pt x="194" y="7"/>
                    </a:lnTo>
                    <a:lnTo>
                      <a:pt x="194" y="6"/>
                    </a:lnTo>
                    <a:lnTo>
                      <a:pt x="193" y="6"/>
                    </a:lnTo>
                    <a:lnTo>
                      <a:pt x="142" y="6"/>
                    </a:lnTo>
                    <a:lnTo>
                      <a:pt x="140" y="6"/>
                    </a:lnTo>
                    <a:lnTo>
                      <a:pt x="139" y="5"/>
                    </a:lnTo>
                    <a:lnTo>
                      <a:pt x="138" y="5"/>
                    </a:lnTo>
                    <a:lnTo>
                      <a:pt x="136" y="5"/>
                    </a:lnTo>
                    <a:lnTo>
                      <a:pt x="135" y="4"/>
                    </a:lnTo>
                    <a:lnTo>
                      <a:pt x="133" y="4"/>
                    </a:lnTo>
                    <a:lnTo>
                      <a:pt x="131" y="3"/>
                    </a:lnTo>
                    <a:lnTo>
                      <a:pt x="129" y="3"/>
                    </a:lnTo>
                    <a:lnTo>
                      <a:pt x="126" y="2"/>
                    </a:lnTo>
                    <a:lnTo>
                      <a:pt x="124" y="2"/>
                    </a:lnTo>
                    <a:lnTo>
                      <a:pt x="121" y="2"/>
                    </a:lnTo>
                    <a:lnTo>
                      <a:pt x="118" y="1"/>
                    </a:lnTo>
                    <a:lnTo>
                      <a:pt x="115" y="1"/>
                    </a:lnTo>
                    <a:lnTo>
                      <a:pt x="112" y="1"/>
                    </a:lnTo>
                    <a:lnTo>
                      <a:pt x="109" y="0"/>
                    </a:lnTo>
                    <a:lnTo>
                      <a:pt x="106" y="0"/>
                    </a:lnTo>
                    <a:lnTo>
                      <a:pt x="102" y="0"/>
                    </a:lnTo>
                    <a:lnTo>
                      <a:pt x="99" y="0"/>
                    </a:lnTo>
                    <a:lnTo>
                      <a:pt x="95" y="0"/>
                    </a:lnTo>
                    <a:lnTo>
                      <a:pt x="92" y="0"/>
                    </a:lnTo>
                    <a:lnTo>
                      <a:pt x="88" y="0"/>
                    </a:lnTo>
                    <a:lnTo>
                      <a:pt x="85" y="1"/>
                    </a:lnTo>
                    <a:lnTo>
                      <a:pt x="81" y="1"/>
                    </a:lnTo>
                    <a:lnTo>
                      <a:pt x="77" y="2"/>
                    </a:lnTo>
                    <a:lnTo>
                      <a:pt x="73" y="2"/>
                    </a:lnTo>
                    <a:lnTo>
                      <a:pt x="69" y="3"/>
                    </a:lnTo>
                    <a:lnTo>
                      <a:pt x="65" y="4"/>
                    </a:lnTo>
                    <a:lnTo>
                      <a:pt x="62" y="5"/>
                    </a:lnTo>
                    <a:lnTo>
                      <a:pt x="58" y="6"/>
                    </a:lnTo>
                    <a:lnTo>
                      <a:pt x="1" y="6"/>
                    </a:lnTo>
                    <a:lnTo>
                      <a:pt x="1" y="7"/>
                    </a:lnTo>
                    <a:lnTo>
                      <a:pt x="0" y="7"/>
                    </a:lnTo>
                    <a:lnTo>
                      <a:pt x="0" y="8"/>
                    </a:lnTo>
                    <a:lnTo>
                      <a:pt x="0" y="9"/>
                    </a:lnTo>
                    <a:lnTo>
                      <a:pt x="1" y="9"/>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59" name="Freeform 473"/>
              <p:cNvSpPr>
                <a:spLocks/>
              </p:cNvSpPr>
              <p:nvPr/>
            </p:nvSpPr>
            <p:spPr bwMode="auto">
              <a:xfrm>
                <a:off x="4412" y="1317"/>
                <a:ext cx="67" cy="14"/>
              </a:xfrm>
              <a:custGeom>
                <a:avLst/>
                <a:gdLst>
                  <a:gd name="T0" fmla="*/ 52 w 67"/>
                  <a:gd name="T1" fmla="*/ 13 h 14"/>
                  <a:gd name="T2" fmla="*/ 56 w 67"/>
                  <a:gd name="T3" fmla="*/ 12 h 14"/>
                  <a:gd name="T4" fmla="*/ 60 w 67"/>
                  <a:gd name="T5" fmla="*/ 10 h 14"/>
                  <a:gd name="T6" fmla="*/ 62 w 67"/>
                  <a:gd name="T7" fmla="*/ 9 h 14"/>
                  <a:gd name="T8" fmla="*/ 63 w 67"/>
                  <a:gd name="T9" fmla="*/ 8 h 14"/>
                  <a:gd name="T10" fmla="*/ 64 w 67"/>
                  <a:gd name="T11" fmla="*/ 7 h 14"/>
                  <a:gd name="T12" fmla="*/ 65 w 67"/>
                  <a:gd name="T13" fmla="*/ 6 h 14"/>
                  <a:gd name="T14" fmla="*/ 66 w 67"/>
                  <a:gd name="T15" fmla="*/ 4 h 14"/>
                  <a:gd name="T16" fmla="*/ 67 w 67"/>
                  <a:gd name="T17" fmla="*/ 3 h 14"/>
                  <a:gd name="T18" fmla="*/ 67 w 67"/>
                  <a:gd name="T19" fmla="*/ 1 h 14"/>
                  <a:gd name="T20" fmla="*/ 67 w 67"/>
                  <a:gd name="T21" fmla="*/ 1 h 14"/>
                  <a:gd name="T22" fmla="*/ 67 w 67"/>
                  <a:gd name="T23" fmla="*/ 0 h 14"/>
                  <a:gd name="T24" fmla="*/ 66 w 67"/>
                  <a:gd name="T25" fmla="*/ 0 h 14"/>
                  <a:gd name="T26" fmla="*/ 65 w 67"/>
                  <a:gd name="T27" fmla="*/ 0 h 14"/>
                  <a:gd name="T28" fmla="*/ 65 w 67"/>
                  <a:gd name="T29" fmla="*/ 0 h 14"/>
                  <a:gd name="T30" fmla="*/ 64 w 67"/>
                  <a:gd name="T31" fmla="*/ 0 h 14"/>
                  <a:gd name="T32" fmla="*/ 64 w 67"/>
                  <a:gd name="T33" fmla="*/ 1 h 14"/>
                  <a:gd name="T34" fmla="*/ 64 w 67"/>
                  <a:gd name="T35" fmla="*/ 1 h 14"/>
                  <a:gd name="T36" fmla="*/ 63 w 67"/>
                  <a:gd name="T37" fmla="*/ 3 h 14"/>
                  <a:gd name="T38" fmla="*/ 62 w 67"/>
                  <a:gd name="T39" fmla="*/ 5 h 14"/>
                  <a:gd name="T40" fmla="*/ 59 w 67"/>
                  <a:gd name="T41" fmla="*/ 7 h 14"/>
                  <a:gd name="T42" fmla="*/ 55 w 67"/>
                  <a:gd name="T43" fmla="*/ 9 h 14"/>
                  <a:gd name="T44" fmla="*/ 51 w 67"/>
                  <a:gd name="T45" fmla="*/ 10 h 14"/>
                  <a:gd name="T46" fmla="*/ 46 w 67"/>
                  <a:gd name="T47" fmla="*/ 12 h 14"/>
                  <a:gd name="T48" fmla="*/ 40 w 67"/>
                  <a:gd name="T49" fmla="*/ 12 h 14"/>
                  <a:gd name="T50" fmla="*/ 34 w 67"/>
                  <a:gd name="T51" fmla="*/ 13 h 14"/>
                  <a:gd name="T52" fmla="*/ 29 w 67"/>
                  <a:gd name="T53" fmla="*/ 12 h 14"/>
                  <a:gd name="T54" fmla="*/ 24 w 67"/>
                  <a:gd name="T55" fmla="*/ 12 h 14"/>
                  <a:gd name="T56" fmla="*/ 20 w 67"/>
                  <a:gd name="T57" fmla="*/ 11 h 14"/>
                  <a:gd name="T58" fmla="*/ 16 w 67"/>
                  <a:gd name="T59" fmla="*/ 11 h 14"/>
                  <a:gd name="T60" fmla="*/ 13 w 67"/>
                  <a:gd name="T61" fmla="*/ 9 h 14"/>
                  <a:gd name="T62" fmla="*/ 10 w 67"/>
                  <a:gd name="T63" fmla="*/ 8 h 14"/>
                  <a:gd name="T64" fmla="*/ 7 w 67"/>
                  <a:gd name="T65" fmla="*/ 7 h 14"/>
                  <a:gd name="T66" fmla="*/ 5 w 67"/>
                  <a:gd name="T67" fmla="*/ 5 h 14"/>
                  <a:gd name="T68" fmla="*/ 4 w 67"/>
                  <a:gd name="T69" fmla="*/ 4 h 14"/>
                  <a:gd name="T70" fmla="*/ 4 w 67"/>
                  <a:gd name="T71" fmla="*/ 3 h 14"/>
                  <a:gd name="T72" fmla="*/ 3 w 67"/>
                  <a:gd name="T73" fmla="*/ 2 h 14"/>
                  <a:gd name="T74" fmla="*/ 3 w 67"/>
                  <a:gd name="T75" fmla="*/ 1 h 14"/>
                  <a:gd name="T76" fmla="*/ 3 w 67"/>
                  <a:gd name="T77" fmla="*/ 1 h 14"/>
                  <a:gd name="T78" fmla="*/ 3 w 67"/>
                  <a:gd name="T79" fmla="*/ 0 h 14"/>
                  <a:gd name="T80" fmla="*/ 2 w 67"/>
                  <a:gd name="T81" fmla="*/ 0 h 14"/>
                  <a:gd name="T82" fmla="*/ 2 w 67"/>
                  <a:gd name="T83" fmla="*/ 0 h 14"/>
                  <a:gd name="T84" fmla="*/ 1 w 67"/>
                  <a:gd name="T85" fmla="*/ 0 h 14"/>
                  <a:gd name="T86" fmla="*/ 0 w 67"/>
                  <a:gd name="T87" fmla="*/ 0 h 14"/>
                  <a:gd name="T88" fmla="*/ 0 w 67"/>
                  <a:gd name="T89" fmla="*/ 1 h 14"/>
                  <a:gd name="T90" fmla="*/ 0 w 67"/>
                  <a:gd name="T91" fmla="*/ 1 h 14"/>
                  <a:gd name="T92" fmla="*/ 0 w 67"/>
                  <a:gd name="T93" fmla="*/ 3 h 14"/>
                  <a:gd name="T94" fmla="*/ 1 w 67"/>
                  <a:gd name="T95" fmla="*/ 4 h 14"/>
                  <a:gd name="T96" fmla="*/ 2 w 67"/>
                  <a:gd name="T97" fmla="*/ 6 h 14"/>
                  <a:gd name="T98" fmla="*/ 3 w 67"/>
                  <a:gd name="T99" fmla="*/ 7 h 14"/>
                  <a:gd name="T100" fmla="*/ 4 w 67"/>
                  <a:gd name="T101" fmla="*/ 8 h 14"/>
                  <a:gd name="T102" fmla="*/ 5 w 67"/>
                  <a:gd name="T103" fmla="*/ 9 h 14"/>
                  <a:gd name="T104" fmla="*/ 7 w 67"/>
                  <a:gd name="T105" fmla="*/ 10 h 14"/>
                  <a:gd name="T106" fmla="*/ 9 w 67"/>
                  <a:gd name="T107" fmla="*/ 11 h 14"/>
                  <a:gd name="T108" fmla="*/ 13 w 67"/>
                  <a:gd name="T109" fmla="*/ 13 h 14"/>
                  <a:gd name="T110" fmla="*/ 17 w 67"/>
                  <a:gd name="T111" fmla="*/ 14 h 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7"/>
                  <a:gd name="T169" fmla="*/ 0 h 14"/>
                  <a:gd name="T170" fmla="*/ 67 w 67"/>
                  <a:gd name="T171" fmla="*/ 14 h 1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7" h="14">
                    <a:moveTo>
                      <a:pt x="17" y="14"/>
                    </a:moveTo>
                    <a:lnTo>
                      <a:pt x="50" y="14"/>
                    </a:lnTo>
                    <a:lnTo>
                      <a:pt x="51" y="14"/>
                    </a:lnTo>
                    <a:lnTo>
                      <a:pt x="52" y="13"/>
                    </a:lnTo>
                    <a:lnTo>
                      <a:pt x="53" y="13"/>
                    </a:lnTo>
                    <a:lnTo>
                      <a:pt x="54" y="13"/>
                    </a:lnTo>
                    <a:lnTo>
                      <a:pt x="55" y="12"/>
                    </a:lnTo>
                    <a:lnTo>
                      <a:pt x="56" y="12"/>
                    </a:lnTo>
                    <a:lnTo>
                      <a:pt x="57" y="11"/>
                    </a:lnTo>
                    <a:lnTo>
                      <a:pt x="58" y="11"/>
                    </a:lnTo>
                    <a:lnTo>
                      <a:pt x="59" y="11"/>
                    </a:lnTo>
                    <a:lnTo>
                      <a:pt x="60" y="10"/>
                    </a:lnTo>
                    <a:lnTo>
                      <a:pt x="61" y="10"/>
                    </a:lnTo>
                    <a:lnTo>
                      <a:pt x="61" y="9"/>
                    </a:lnTo>
                    <a:lnTo>
                      <a:pt x="62" y="9"/>
                    </a:lnTo>
                    <a:lnTo>
                      <a:pt x="63" y="8"/>
                    </a:lnTo>
                    <a:lnTo>
                      <a:pt x="64" y="8"/>
                    </a:lnTo>
                    <a:lnTo>
                      <a:pt x="64" y="7"/>
                    </a:lnTo>
                    <a:lnTo>
                      <a:pt x="65" y="7"/>
                    </a:lnTo>
                    <a:lnTo>
                      <a:pt x="65" y="6"/>
                    </a:lnTo>
                    <a:lnTo>
                      <a:pt x="66" y="5"/>
                    </a:lnTo>
                    <a:lnTo>
                      <a:pt x="66" y="4"/>
                    </a:lnTo>
                    <a:lnTo>
                      <a:pt x="67" y="3"/>
                    </a:lnTo>
                    <a:lnTo>
                      <a:pt x="67" y="2"/>
                    </a:lnTo>
                    <a:lnTo>
                      <a:pt x="67" y="1"/>
                    </a:lnTo>
                    <a:lnTo>
                      <a:pt x="67" y="0"/>
                    </a:lnTo>
                    <a:lnTo>
                      <a:pt x="66" y="0"/>
                    </a:lnTo>
                    <a:lnTo>
                      <a:pt x="65" y="0"/>
                    </a:lnTo>
                    <a:lnTo>
                      <a:pt x="64" y="0"/>
                    </a:lnTo>
                    <a:lnTo>
                      <a:pt x="64" y="1"/>
                    </a:lnTo>
                    <a:lnTo>
                      <a:pt x="64" y="2"/>
                    </a:lnTo>
                    <a:lnTo>
                      <a:pt x="64" y="3"/>
                    </a:lnTo>
                    <a:lnTo>
                      <a:pt x="63" y="3"/>
                    </a:lnTo>
                    <a:lnTo>
                      <a:pt x="63" y="4"/>
                    </a:lnTo>
                    <a:lnTo>
                      <a:pt x="62" y="5"/>
                    </a:lnTo>
                    <a:lnTo>
                      <a:pt x="61" y="6"/>
                    </a:lnTo>
                    <a:lnTo>
                      <a:pt x="60" y="7"/>
                    </a:lnTo>
                    <a:lnTo>
                      <a:pt x="59" y="7"/>
                    </a:lnTo>
                    <a:lnTo>
                      <a:pt x="58" y="8"/>
                    </a:lnTo>
                    <a:lnTo>
                      <a:pt x="57" y="8"/>
                    </a:lnTo>
                    <a:lnTo>
                      <a:pt x="56" y="9"/>
                    </a:lnTo>
                    <a:lnTo>
                      <a:pt x="55" y="9"/>
                    </a:lnTo>
                    <a:lnTo>
                      <a:pt x="54" y="9"/>
                    </a:lnTo>
                    <a:lnTo>
                      <a:pt x="53" y="10"/>
                    </a:lnTo>
                    <a:lnTo>
                      <a:pt x="52" y="10"/>
                    </a:lnTo>
                    <a:lnTo>
                      <a:pt x="51" y="10"/>
                    </a:lnTo>
                    <a:lnTo>
                      <a:pt x="50" y="11"/>
                    </a:lnTo>
                    <a:lnTo>
                      <a:pt x="49" y="11"/>
                    </a:lnTo>
                    <a:lnTo>
                      <a:pt x="47" y="11"/>
                    </a:lnTo>
                    <a:lnTo>
                      <a:pt x="46" y="12"/>
                    </a:lnTo>
                    <a:lnTo>
                      <a:pt x="44" y="12"/>
                    </a:lnTo>
                    <a:lnTo>
                      <a:pt x="43" y="12"/>
                    </a:lnTo>
                    <a:lnTo>
                      <a:pt x="41" y="12"/>
                    </a:lnTo>
                    <a:lnTo>
                      <a:pt x="40" y="12"/>
                    </a:lnTo>
                    <a:lnTo>
                      <a:pt x="38" y="12"/>
                    </a:lnTo>
                    <a:lnTo>
                      <a:pt x="37" y="13"/>
                    </a:lnTo>
                    <a:lnTo>
                      <a:pt x="35" y="13"/>
                    </a:lnTo>
                    <a:lnTo>
                      <a:pt x="34" y="13"/>
                    </a:lnTo>
                    <a:lnTo>
                      <a:pt x="32" y="13"/>
                    </a:lnTo>
                    <a:lnTo>
                      <a:pt x="31" y="13"/>
                    </a:lnTo>
                    <a:lnTo>
                      <a:pt x="30" y="13"/>
                    </a:lnTo>
                    <a:lnTo>
                      <a:pt x="29" y="12"/>
                    </a:lnTo>
                    <a:lnTo>
                      <a:pt x="28" y="12"/>
                    </a:lnTo>
                    <a:lnTo>
                      <a:pt x="27" y="12"/>
                    </a:lnTo>
                    <a:lnTo>
                      <a:pt x="26" y="12"/>
                    </a:lnTo>
                    <a:lnTo>
                      <a:pt x="24" y="12"/>
                    </a:lnTo>
                    <a:lnTo>
                      <a:pt x="23" y="12"/>
                    </a:lnTo>
                    <a:lnTo>
                      <a:pt x="22" y="12"/>
                    </a:lnTo>
                    <a:lnTo>
                      <a:pt x="21" y="12"/>
                    </a:lnTo>
                    <a:lnTo>
                      <a:pt x="20" y="11"/>
                    </a:lnTo>
                    <a:lnTo>
                      <a:pt x="19" y="11"/>
                    </a:lnTo>
                    <a:lnTo>
                      <a:pt x="18" y="11"/>
                    </a:lnTo>
                    <a:lnTo>
                      <a:pt x="17" y="11"/>
                    </a:lnTo>
                    <a:lnTo>
                      <a:pt x="16" y="11"/>
                    </a:lnTo>
                    <a:lnTo>
                      <a:pt x="15" y="10"/>
                    </a:lnTo>
                    <a:lnTo>
                      <a:pt x="14" y="10"/>
                    </a:lnTo>
                    <a:lnTo>
                      <a:pt x="13" y="9"/>
                    </a:lnTo>
                    <a:lnTo>
                      <a:pt x="12" y="9"/>
                    </a:lnTo>
                    <a:lnTo>
                      <a:pt x="11" y="9"/>
                    </a:lnTo>
                    <a:lnTo>
                      <a:pt x="10" y="8"/>
                    </a:lnTo>
                    <a:lnTo>
                      <a:pt x="9" y="8"/>
                    </a:lnTo>
                    <a:lnTo>
                      <a:pt x="8" y="7"/>
                    </a:lnTo>
                    <a:lnTo>
                      <a:pt x="7" y="7"/>
                    </a:lnTo>
                    <a:lnTo>
                      <a:pt x="6" y="6"/>
                    </a:lnTo>
                    <a:lnTo>
                      <a:pt x="5" y="5"/>
                    </a:lnTo>
                    <a:lnTo>
                      <a:pt x="4" y="5"/>
                    </a:lnTo>
                    <a:lnTo>
                      <a:pt x="4" y="4"/>
                    </a:lnTo>
                    <a:lnTo>
                      <a:pt x="4" y="3"/>
                    </a:lnTo>
                    <a:lnTo>
                      <a:pt x="3" y="3"/>
                    </a:lnTo>
                    <a:lnTo>
                      <a:pt x="3" y="2"/>
                    </a:lnTo>
                    <a:lnTo>
                      <a:pt x="3" y="1"/>
                    </a:lnTo>
                    <a:lnTo>
                      <a:pt x="3" y="0"/>
                    </a:lnTo>
                    <a:lnTo>
                      <a:pt x="2" y="0"/>
                    </a:lnTo>
                    <a:lnTo>
                      <a:pt x="1" y="0"/>
                    </a:lnTo>
                    <a:lnTo>
                      <a:pt x="0" y="0"/>
                    </a:lnTo>
                    <a:lnTo>
                      <a:pt x="0" y="1"/>
                    </a:lnTo>
                    <a:lnTo>
                      <a:pt x="0" y="2"/>
                    </a:lnTo>
                    <a:lnTo>
                      <a:pt x="0" y="3"/>
                    </a:lnTo>
                    <a:lnTo>
                      <a:pt x="1" y="4"/>
                    </a:lnTo>
                    <a:lnTo>
                      <a:pt x="1" y="5"/>
                    </a:lnTo>
                    <a:lnTo>
                      <a:pt x="2" y="6"/>
                    </a:lnTo>
                    <a:lnTo>
                      <a:pt x="2" y="7"/>
                    </a:lnTo>
                    <a:lnTo>
                      <a:pt x="3" y="7"/>
                    </a:lnTo>
                    <a:lnTo>
                      <a:pt x="3" y="8"/>
                    </a:lnTo>
                    <a:lnTo>
                      <a:pt x="4" y="8"/>
                    </a:lnTo>
                    <a:lnTo>
                      <a:pt x="5" y="9"/>
                    </a:lnTo>
                    <a:lnTo>
                      <a:pt x="6" y="9"/>
                    </a:lnTo>
                    <a:lnTo>
                      <a:pt x="6" y="10"/>
                    </a:lnTo>
                    <a:lnTo>
                      <a:pt x="7" y="10"/>
                    </a:lnTo>
                    <a:lnTo>
                      <a:pt x="8" y="11"/>
                    </a:lnTo>
                    <a:lnTo>
                      <a:pt x="9" y="11"/>
                    </a:lnTo>
                    <a:lnTo>
                      <a:pt x="10" y="11"/>
                    </a:lnTo>
                    <a:lnTo>
                      <a:pt x="11" y="12"/>
                    </a:lnTo>
                    <a:lnTo>
                      <a:pt x="12" y="12"/>
                    </a:lnTo>
                    <a:lnTo>
                      <a:pt x="13" y="13"/>
                    </a:lnTo>
                    <a:lnTo>
                      <a:pt x="14" y="13"/>
                    </a:lnTo>
                    <a:lnTo>
                      <a:pt x="15" y="13"/>
                    </a:lnTo>
                    <a:lnTo>
                      <a:pt x="16" y="14"/>
                    </a:lnTo>
                    <a:lnTo>
                      <a:pt x="17" y="14"/>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60" name="Freeform 474"/>
              <p:cNvSpPr>
                <a:spLocks/>
              </p:cNvSpPr>
              <p:nvPr/>
            </p:nvSpPr>
            <p:spPr bwMode="auto">
              <a:xfrm>
                <a:off x="4349" y="1263"/>
                <a:ext cx="211" cy="66"/>
              </a:xfrm>
              <a:custGeom>
                <a:avLst/>
                <a:gdLst>
                  <a:gd name="T0" fmla="*/ 188 w 211"/>
                  <a:gd name="T1" fmla="*/ 7 h 66"/>
                  <a:gd name="T2" fmla="*/ 188 w 211"/>
                  <a:gd name="T3" fmla="*/ 7 h 66"/>
                  <a:gd name="T4" fmla="*/ 188 w 211"/>
                  <a:gd name="T5" fmla="*/ 7 h 66"/>
                  <a:gd name="T6" fmla="*/ 191 w 211"/>
                  <a:gd name="T7" fmla="*/ 16 h 66"/>
                  <a:gd name="T8" fmla="*/ 199 w 211"/>
                  <a:gd name="T9" fmla="*/ 46 h 66"/>
                  <a:gd name="T10" fmla="*/ 205 w 211"/>
                  <a:gd name="T11" fmla="*/ 64 h 66"/>
                  <a:gd name="T12" fmla="*/ 205 w 211"/>
                  <a:gd name="T13" fmla="*/ 64 h 66"/>
                  <a:gd name="T14" fmla="*/ 205 w 211"/>
                  <a:gd name="T15" fmla="*/ 64 h 66"/>
                  <a:gd name="T16" fmla="*/ 206 w 211"/>
                  <a:gd name="T17" fmla="*/ 65 h 66"/>
                  <a:gd name="T18" fmla="*/ 207 w 211"/>
                  <a:gd name="T19" fmla="*/ 66 h 66"/>
                  <a:gd name="T20" fmla="*/ 207 w 211"/>
                  <a:gd name="T21" fmla="*/ 66 h 66"/>
                  <a:gd name="T22" fmla="*/ 208 w 211"/>
                  <a:gd name="T23" fmla="*/ 66 h 66"/>
                  <a:gd name="T24" fmla="*/ 209 w 211"/>
                  <a:gd name="T25" fmla="*/ 66 h 66"/>
                  <a:gd name="T26" fmla="*/ 209 w 211"/>
                  <a:gd name="T27" fmla="*/ 66 h 66"/>
                  <a:gd name="T28" fmla="*/ 210 w 211"/>
                  <a:gd name="T29" fmla="*/ 66 h 66"/>
                  <a:gd name="T30" fmla="*/ 210 w 211"/>
                  <a:gd name="T31" fmla="*/ 65 h 66"/>
                  <a:gd name="T32" fmla="*/ 211 w 211"/>
                  <a:gd name="T33" fmla="*/ 64 h 66"/>
                  <a:gd name="T34" fmla="*/ 211 w 211"/>
                  <a:gd name="T35" fmla="*/ 63 h 66"/>
                  <a:gd name="T36" fmla="*/ 211 w 211"/>
                  <a:gd name="T37" fmla="*/ 63 h 66"/>
                  <a:gd name="T38" fmla="*/ 211 w 211"/>
                  <a:gd name="T39" fmla="*/ 62 h 66"/>
                  <a:gd name="T40" fmla="*/ 195 w 211"/>
                  <a:gd name="T41" fmla="*/ 5 h 66"/>
                  <a:gd name="T42" fmla="*/ 194 w 211"/>
                  <a:gd name="T43" fmla="*/ 4 h 66"/>
                  <a:gd name="T44" fmla="*/ 194 w 211"/>
                  <a:gd name="T45" fmla="*/ 3 h 66"/>
                  <a:gd name="T46" fmla="*/ 193 w 211"/>
                  <a:gd name="T47" fmla="*/ 2 h 66"/>
                  <a:gd name="T48" fmla="*/ 193 w 211"/>
                  <a:gd name="T49" fmla="*/ 2 h 66"/>
                  <a:gd name="T50" fmla="*/ 192 w 211"/>
                  <a:gd name="T51" fmla="*/ 1 h 66"/>
                  <a:gd name="T52" fmla="*/ 191 w 211"/>
                  <a:gd name="T53" fmla="*/ 1 h 66"/>
                  <a:gd name="T54" fmla="*/ 190 w 211"/>
                  <a:gd name="T55" fmla="*/ 0 h 66"/>
                  <a:gd name="T56" fmla="*/ 190 w 211"/>
                  <a:gd name="T57" fmla="*/ 0 h 66"/>
                  <a:gd name="T58" fmla="*/ 189 w 211"/>
                  <a:gd name="T59" fmla="*/ 0 h 66"/>
                  <a:gd name="T60" fmla="*/ 188 w 211"/>
                  <a:gd name="T61" fmla="*/ 0 h 66"/>
                  <a:gd name="T62" fmla="*/ 4 w 211"/>
                  <a:gd name="T63" fmla="*/ 0 h 66"/>
                  <a:gd name="T64" fmla="*/ 3 w 211"/>
                  <a:gd name="T65" fmla="*/ 0 h 66"/>
                  <a:gd name="T66" fmla="*/ 2 w 211"/>
                  <a:gd name="T67" fmla="*/ 0 h 66"/>
                  <a:gd name="T68" fmla="*/ 1 w 211"/>
                  <a:gd name="T69" fmla="*/ 1 h 66"/>
                  <a:gd name="T70" fmla="*/ 1 w 211"/>
                  <a:gd name="T71" fmla="*/ 1 h 66"/>
                  <a:gd name="T72" fmla="*/ 0 w 211"/>
                  <a:gd name="T73" fmla="*/ 2 h 66"/>
                  <a:gd name="T74" fmla="*/ 0 w 211"/>
                  <a:gd name="T75" fmla="*/ 3 h 66"/>
                  <a:gd name="T76" fmla="*/ 0 w 211"/>
                  <a:gd name="T77" fmla="*/ 3 h 66"/>
                  <a:gd name="T78" fmla="*/ 0 w 211"/>
                  <a:gd name="T79" fmla="*/ 4 h 66"/>
                  <a:gd name="T80" fmla="*/ 1 w 211"/>
                  <a:gd name="T81" fmla="*/ 4 h 66"/>
                  <a:gd name="T82" fmla="*/ 1 w 211"/>
                  <a:gd name="T83" fmla="*/ 5 h 66"/>
                  <a:gd name="T84" fmla="*/ 2 w 211"/>
                  <a:gd name="T85" fmla="*/ 6 h 66"/>
                  <a:gd name="T86" fmla="*/ 3 w 211"/>
                  <a:gd name="T87" fmla="*/ 6 h 66"/>
                  <a:gd name="T88" fmla="*/ 3 w 211"/>
                  <a:gd name="T89" fmla="*/ 7 h 66"/>
                  <a:gd name="T90" fmla="*/ 4 w 211"/>
                  <a:gd name="T91" fmla="*/ 7 h 6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1"/>
                  <a:gd name="T139" fmla="*/ 0 h 66"/>
                  <a:gd name="T140" fmla="*/ 211 w 211"/>
                  <a:gd name="T141" fmla="*/ 66 h 6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1" h="66">
                    <a:moveTo>
                      <a:pt x="4" y="7"/>
                    </a:moveTo>
                    <a:lnTo>
                      <a:pt x="188" y="7"/>
                    </a:lnTo>
                    <a:lnTo>
                      <a:pt x="189" y="10"/>
                    </a:lnTo>
                    <a:lnTo>
                      <a:pt x="191" y="16"/>
                    </a:lnTo>
                    <a:lnTo>
                      <a:pt x="193" y="25"/>
                    </a:lnTo>
                    <a:lnTo>
                      <a:pt x="196" y="35"/>
                    </a:lnTo>
                    <a:lnTo>
                      <a:pt x="199" y="46"/>
                    </a:lnTo>
                    <a:lnTo>
                      <a:pt x="202" y="55"/>
                    </a:lnTo>
                    <a:lnTo>
                      <a:pt x="204" y="61"/>
                    </a:lnTo>
                    <a:lnTo>
                      <a:pt x="205" y="64"/>
                    </a:lnTo>
                    <a:lnTo>
                      <a:pt x="205" y="65"/>
                    </a:lnTo>
                    <a:lnTo>
                      <a:pt x="206" y="65"/>
                    </a:lnTo>
                    <a:lnTo>
                      <a:pt x="206" y="66"/>
                    </a:lnTo>
                    <a:lnTo>
                      <a:pt x="207" y="66"/>
                    </a:lnTo>
                    <a:lnTo>
                      <a:pt x="208" y="66"/>
                    </a:lnTo>
                    <a:lnTo>
                      <a:pt x="209" y="66"/>
                    </a:lnTo>
                    <a:lnTo>
                      <a:pt x="210" y="66"/>
                    </a:lnTo>
                    <a:lnTo>
                      <a:pt x="210" y="65"/>
                    </a:lnTo>
                    <a:lnTo>
                      <a:pt x="211" y="65"/>
                    </a:lnTo>
                    <a:lnTo>
                      <a:pt x="211" y="64"/>
                    </a:lnTo>
                    <a:lnTo>
                      <a:pt x="211" y="63"/>
                    </a:lnTo>
                    <a:lnTo>
                      <a:pt x="211" y="62"/>
                    </a:lnTo>
                    <a:lnTo>
                      <a:pt x="195" y="5"/>
                    </a:lnTo>
                    <a:lnTo>
                      <a:pt x="194" y="4"/>
                    </a:lnTo>
                    <a:lnTo>
                      <a:pt x="194" y="3"/>
                    </a:lnTo>
                    <a:lnTo>
                      <a:pt x="193" y="3"/>
                    </a:lnTo>
                    <a:lnTo>
                      <a:pt x="193" y="2"/>
                    </a:lnTo>
                    <a:lnTo>
                      <a:pt x="192" y="2"/>
                    </a:lnTo>
                    <a:lnTo>
                      <a:pt x="192" y="1"/>
                    </a:lnTo>
                    <a:lnTo>
                      <a:pt x="191" y="1"/>
                    </a:lnTo>
                    <a:lnTo>
                      <a:pt x="191" y="0"/>
                    </a:lnTo>
                    <a:lnTo>
                      <a:pt x="190" y="0"/>
                    </a:lnTo>
                    <a:lnTo>
                      <a:pt x="189" y="0"/>
                    </a:lnTo>
                    <a:lnTo>
                      <a:pt x="188" y="0"/>
                    </a:lnTo>
                    <a:lnTo>
                      <a:pt x="4" y="0"/>
                    </a:lnTo>
                    <a:lnTo>
                      <a:pt x="3" y="0"/>
                    </a:lnTo>
                    <a:lnTo>
                      <a:pt x="2" y="0"/>
                    </a:lnTo>
                    <a:lnTo>
                      <a:pt x="1" y="1"/>
                    </a:lnTo>
                    <a:lnTo>
                      <a:pt x="1" y="2"/>
                    </a:lnTo>
                    <a:lnTo>
                      <a:pt x="0" y="2"/>
                    </a:lnTo>
                    <a:lnTo>
                      <a:pt x="0" y="3"/>
                    </a:lnTo>
                    <a:lnTo>
                      <a:pt x="0" y="4"/>
                    </a:lnTo>
                    <a:lnTo>
                      <a:pt x="1" y="4"/>
                    </a:lnTo>
                    <a:lnTo>
                      <a:pt x="1" y="5"/>
                    </a:lnTo>
                    <a:lnTo>
                      <a:pt x="1" y="6"/>
                    </a:lnTo>
                    <a:lnTo>
                      <a:pt x="2" y="6"/>
                    </a:lnTo>
                    <a:lnTo>
                      <a:pt x="3" y="6"/>
                    </a:lnTo>
                    <a:lnTo>
                      <a:pt x="3" y="7"/>
                    </a:lnTo>
                    <a:lnTo>
                      <a:pt x="4" y="7"/>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61" name="Freeform 475"/>
              <p:cNvSpPr>
                <a:spLocks/>
              </p:cNvSpPr>
              <p:nvPr/>
            </p:nvSpPr>
            <p:spPr bwMode="auto">
              <a:xfrm>
                <a:off x="4326" y="1269"/>
                <a:ext cx="234" cy="77"/>
              </a:xfrm>
              <a:custGeom>
                <a:avLst/>
                <a:gdLst>
                  <a:gd name="T0" fmla="*/ 230 w 234"/>
                  <a:gd name="T1" fmla="*/ 66 h 77"/>
                  <a:gd name="T2" fmla="*/ 230 w 234"/>
                  <a:gd name="T3" fmla="*/ 66 h 77"/>
                  <a:gd name="T4" fmla="*/ 229 w 234"/>
                  <a:gd name="T5" fmla="*/ 66 h 77"/>
                  <a:gd name="T6" fmla="*/ 228 w 234"/>
                  <a:gd name="T7" fmla="*/ 67 h 77"/>
                  <a:gd name="T8" fmla="*/ 228 w 234"/>
                  <a:gd name="T9" fmla="*/ 68 h 77"/>
                  <a:gd name="T10" fmla="*/ 227 w 234"/>
                  <a:gd name="T11" fmla="*/ 69 h 77"/>
                  <a:gd name="T12" fmla="*/ 227 w 234"/>
                  <a:gd name="T13" fmla="*/ 69 h 77"/>
                  <a:gd name="T14" fmla="*/ 7 w 234"/>
                  <a:gd name="T15" fmla="*/ 69 h 77"/>
                  <a:gd name="T16" fmla="*/ 7 w 234"/>
                  <a:gd name="T17" fmla="*/ 66 h 77"/>
                  <a:gd name="T18" fmla="*/ 7 w 234"/>
                  <a:gd name="T19" fmla="*/ 64 h 77"/>
                  <a:gd name="T20" fmla="*/ 9 w 234"/>
                  <a:gd name="T21" fmla="*/ 55 h 77"/>
                  <a:gd name="T22" fmla="*/ 16 w 234"/>
                  <a:gd name="T23" fmla="*/ 32 h 77"/>
                  <a:gd name="T24" fmla="*/ 24 w 234"/>
                  <a:gd name="T25" fmla="*/ 5 h 77"/>
                  <a:gd name="T26" fmla="*/ 24 w 234"/>
                  <a:gd name="T27" fmla="*/ 4 h 77"/>
                  <a:gd name="T28" fmla="*/ 24 w 234"/>
                  <a:gd name="T29" fmla="*/ 4 h 77"/>
                  <a:gd name="T30" fmla="*/ 24 w 234"/>
                  <a:gd name="T31" fmla="*/ 3 h 77"/>
                  <a:gd name="T32" fmla="*/ 24 w 234"/>
                  <a:gd name="T33" fmla="*/ 2 h 77"/>
                  <a:gd name="T34" fmla="*/ 23 w 234"/>
                  <a:gd name="T35" fmla="*/ 1 h 77"/>
                  <a:gd name="T36" fmla="*/ 22 w 234"/>
                  <a:gd name="T37" fmla="*/ 1 h 77"/>
                  <a:gd name="T38" fmla="*/ 21 w 234"/>
                  <a:gd name="T39" fmla="*/ 0 h 77"/>
                  <a:gd name="T40" fmla="*/ 21 w 234"/>
                  <a:gd name="T41" fmla="*/ 0 h 77"/>
                  <a:gd name="T42" fmla="*/ 20 w 234"/>
                  <a:gd name="T43" fmla="*/ 0 h 77"/>
                  <a:gd name="T44" fmla="*/ 20 w 234"/>
                  <a:gd name="T45" fmla="*/ 0 h 77"/>
                  <a:gd name="T46" fmla="*/ 19 w 234"/>
                  <a:gd name="T47" fmla="*/ 1 h 77"/>
                  <a:gd name="T48" fmla="*/ 18 w 234"/>
                  <a:gd name="T49" fmla="*/ 2 h 77"/>
                  <a:gd name="T50" fmla="*/ 17 w 234"/>
                  <a:gd name="T51" fmla="*/ 2 h 77"/>
                  <a:gd name="T52" fmla="*/ 17 w 234"/>
                  <a:gd name="T53" fmla="*/ 3 h 77"/>
                  <a:gd name="T54" fmla="*/ 4 w 234"/>
                  <a:gd name="T55" fmla="*/ 47 h 77"/>
                  <a:gd name="T56" fmla="*/ 0 w 234"/>
                  <a:gd name="T57" fmla="*/ 61 h 77"/>
                  <a:gd name="T58" fmla="*/ 0 w 234"/>
                  <a:gd name="T59" fmla="*/ 62 h 77"/>
                  <a:gd name="T60" fmla="*/ 0 w 234"/>
                  <a:gd name="T61" fmla="*/ 62 h 77"/>
                  <a:gd name="T62" fmla="*/ 0 w 234"/>
                  <a:gd name="T63" fmla="*/ 63 h 77"/>
                  <a:gd name="T64" fmla="*/ 0 w 234"/>
                  <a:gd name="T65" fmla="*/ 63 h 77"/>
                  <a:gd name="T66" fmla="*/ 0 w 234"/>
                  <a:gd name="T67" fmla="*/ 73 h 77"/>
                  <a:gd name="T68" fmla="*/ 0 w 234"/>
                  <a:gd name="T69" fmla="*/ 74 h 77"/>
                  <a:gd name="T70" fmla="*/ 0 w 234"/>
                  <a:gd name="T71" fmla="*/ 75 h 77"/>
                  <a:gd name="T72" fmla="*/ 0 w 234"/>
                  <a:gd name="T73" fmla="*/ 75 h 77"/>
                  <a:gd name="T74" fmla="*/ 1 w 234"/>
                  <a:gd name="T75" fmla="*/ 76 h 77"/>
                  <a:gd name="T76" fmla="*/ 1 w 234"/>
                  <a:gd name="T77" fmla="*/ 76 h 77"/>
                  <a:gd name="T78" fmla="*/ 2 w 234"/>
                  <a:gd name="T79" fmla="*/ 77 h 77"/>
                  <a:gd name="T80" fmla="*/ 2 w 234"/>
                  <a:gd name="T81" fmla="*/ 77 h 77"/>
                  <a:gd name="T82" fmla="*/ 3 w 234"/>
                  <a:gd name="T83" fmla="*/ 77 h 77"/>
                  <a:gd name="T84" fmla="*/ 3 w 234"/>
                  <a:gd name="T85" fmla="*/ 77 h 77"/>
                  <a:gd name="T86" fmla="*/ 4 w 234"/>
                  <a:gd name="T87" fmla="*/ 77 h 77"/>
                  <a:gd name="T88" fmla="*/ 230 w 234"/>
                  <a:gd name="T89" fmla="*/ 77 h 77"/>
                  <a:gd name="T90" fmla="*/ 231 w 234"/>
                  <a:gd name="T91" fmla="*/ 77 h 77"/>
                  <a:gd name="T92" fmla="*/ 231 w 234"/>
                  <a:gd name="T93" fmla="*/ 77 h 77"/>
                  <a:gd name="T94" fmla="*/ 232 w 234"/>
                  <a:gd name="T95" fmla="*/ 77 h 77"/>
                  <a:gd name="T96" fmla="*/ 233 w 234"/>
                  <a:gd name="T97" fmla="*/ 76 h 77"/>
                  <a:gd name="T98" fmla="*/ 233 w 234"/>
                  <a:gd name="T99" fmla="*/ 76 h 77"/>
                  <a:gd name="T100" fmla="*/ 234 w 234"/>
                  <a:gd name="T101" fmla="*/ 75 h 77"/>
                  <a:gd name="T102" fmla="*/ 234 w 234"/>
                  <a:gd name="T103" fmla="*/ 75 h 77"/>
                  <a:gd name="T104" fmla="*/ 234 w 234"/>
                  <a:gd name="T105" fmla="*/ 74 h 77"/>
                  <a:gd name="T106" fmla="*/ 234 w 234"/>
                  <a:gd name="T107" fmla="*/ 73 h 77"/>
                  <a:gd name="T108" fmla="*/ 234 w 234"/>
                  <a:gd name="T109" fmla="*/ 73 h 77"/>
                  <a:gd name="T110" fmla="*/ 234 w 234"/>
                  <a:gd name="T111" fmla="*/ 69 h 77"/>
                  <a:gd name="T112" fmla="*/ 234 w 234"/>
                  <a:gd name="T113" fmla="*/ 68 h 77"/>
                  <a:gd name="T114" fmla="*/ 234 w 234"/>
                  <a:gd name="T115" fmla="*/ 67 h 77"/>
                  <a:gd name="T116" fmla="*/ 233 w 234"/>
                  <a:gd name="T117" fmla="*/ 66 h 77"/>
                  <a:gd name="T118" fmla="*/ 232 w 234"/>
                  <a:gd name="T119" fmla="*/ 66 h 77"/>
                  <a:gd name="T120" fmla="*/ 231 w 234"/>
                  <a:gd name="T121" fmla="*/ 66 h 77"/>
                  <a:gd name="T122" fmla="*/ 231 w 234"/>
                  <a:gd name="T123" fmla="*/ 66 h 7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4"/>
                  <a:gd name="T187" fmla="*/ 0 h 77"/>
                  <a:gd name="T188" fmla="*/ 234 w 234"/>
                  <a:gd name="T189" fmla="*/ 77 h 7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4" h="77">
                    <a:moveTo>
                      <a:pt x="231" y="66"/>
                    </a:moveTo>
                    <a:lnTo>
                      <a:pt x="231" y="66"/>
                    </a:lnTo>
                    <a:lnTo>
                      <a:pt x="230" y="66"/>
                    </a:lnTo>
                    <a:lnTo>
                      <a:pt x="229" y="66"/>
                    </a:lnTo>
                    <a:lnTo>
                      <a:pt x="228" y="67"/>
                    </a:lnTo>
                    <a:lnTo>
                      <a:pt x="228" y="68"/>
                    </a:lnTo>
                    <a:lnTo>
                      <a:pt x="227" y="68"/>
                    </a:lnTo>
                    <a:lnTo>
                      <a:pt x="227" y="69"/>
                    </a:lnTo>
                    <a:lnTo>
                      <a:pt x="227" y="70"/>
                    </a:lnTo>
                    <a:lnTo>
                      <a:pt x="7" y="70"/>
                    </a:lnTo>
                    <a:lnTo>
                      <a:pt x="7" y="69"/>
                    </a:lnTo>
                    <a:lnTo>
                      <a:pt x="7" y="68"/>
                    </a:lnTo>
                    <a:lnTo>
                      <a:pt x="7" y="67"/>
                    </a:lnTo>
                    <a:lnTo>
                      <a:pt x="7" y="66"/>
                    </a:lnTo>
                    <a:lnTo>
                      <a:pt x="7" y="65"/>
                    </a:lnTo>
                    <a:lnTo>
                      <a:pt x="7" y="64"/>
                    </a:lnTo>
                    <a:lnTo>
                      <a:pt x="7" y="63"/>
                    </a:lnTo>
                    <a:lnTo>
                      <a:pt x="7" y="60"/>
                    </a:lnTo>
                    <a:lnTo>
                      <a:pt x="9" y="55"/>
                    </a:lnTo>
                    <a:lnTo>
                      <a:pt x="11" y="49"/>
                    </a:lnTo>
                    <a:lnTo>
                      <a:pt x="13" y="41"/>
                    </a:lnTo>
                    <a:lnTo>
                      <a:pt x="16" y="32"/>
                    </a:lnTo>
                    <a:lnTo>
                      <a:pt x="19" y="23"/>
                    </a:lnTo>
                    <a:lnTo>
                      <a:pt x="21" y="13"/>
                    </a:lnTo>
                    <a:lnTo>
                      <a:pt x="24" y="5"/>
                    </a:lnTo>
                    <a:lnTo>
                      <a:pt x="24" y="4"/>
                    </a:lnTo>
                    <a:lnTo>
                      <a:pt x="24" y="3"/>
                    </a:lnTo>
                    <a:lnTo>
                      <a:pt x="24" y="2"/>
                    </a:lnTo>
                    <a:lnTo>
                      <a:pt x="23" y="2"/>
                    </a:lnTo>
                    <a:lnTo>
                      <a:pt x="23" y="1"/>
                    </a:lnTo>
                    <a:lnTo>
                      <a:pt x="22" y="1"/>
                    </a:lnTo>
                    <a:lnTo>
                      <a:pt x="22" y="0"/>
                    </a:lnTo>
                    <a:lnTo>
                      <a:pt x="21" y="0"/>
                    </a:lnTo>
                    <a:lnTo>
                      <a:pt x="20" y="0"/>
                    </a:lnTo>
                    <a:lnTo>
                      <a:pt x="19" y="1"/>
                    </a:lnTo>
                    <a:lnTo>
                      <a:pt x="18" y="1"/>
                    </a:lnTo>
                    <a:lnTo>
                      <a:pt x="18" y="2"/>
                    </a:lnTo>
                    <a:lnTo>
                      <a:pt x="17" y="2"/>
                    </a:lnTo>
                    <a:lnTo>
                      <a:pt x="17" y="3"/>
                    </a:lnTo>
                    <a:lnTo>
                      <a:pt x="11" y="22"/>
                    </a:lnTo>
                    <a:lnTo>
                      <a:pt x="7" y="37"/>
                    </a:lnTo>
                    <a:lnTo>
                      <a:pt x="4" y="47"/>
                    </a:lnTo>
                    <a:lnTo>
                      <a:pt x="2" y="54"/>
                    </a:lnTo>
                    <a:lnTo>
                      <a:pt x="1" y="59"/>
                    </a:lnTo>
                    <a:lnTo>
                      <a:pt x="0" y="61"/>
                    </a:lnTo>
                    <a:lnTo>
                      <a:pt x="0" y="62"/>
                    </a:lnTo>
                    <a:lnTo>
                      <a:pt x="0" y="63"/>
                    </a:lnTo>
                    <a:lnTo>
                      <a:pt x="0" y="73"/>
                    </a:lnTo>
                    <a:lnTo>
                      <a:pt x="0" y="74"/>
                    </a:lnTo>
                    <a:lnTo>
                      <a:pt x="0" y="75"/>
                    </a:lnTo>
                    <a:lnTo>
                      <a:pt x="0" y="76"/>
                    </a:lnTo>
                    <a:lnTo>
                      <a:pt x="1" y="76"/>
                    </a:lnTo>
                    <a:lnTo>
                      <a:pt x="1" y="77"/>
                    </a:lnTo>
                    <a:lnTo>
                      <a:pt x="2" y="77"/>
                    </a:lnTo>
                    <a:lnTo>
                      <a:pt x="3" y="77"/>
                    </a:lnTo>
                    <a:lnTo>
                      <a:pt x="4" y="77"/>
                    </a:lnTo>
                    <a:lnTo>
                      <a:pt x="230" y="77"/>
                    </a:lnTo>
                    <a:lnTo>
                      <a:pt x="231" y="77"/>
                    </a:lnTo>
                    <a:lnTo>
                      <a:pt x="232" y="77"/>
                    </a:lnTo>
                    <a:lnTo>
                      <a:pt x="233" y="76"/>
                    </a:lnTo>
                    <a:lnTo>
                      <a:pt x="234" y="75"/>
                    </a:lnTo>
                    <a:lnTo>
                      <a:pt x="234" y="74"/>
                    </a:lnTo>
                    <a:lnTo>
                      <a:pt x="234" y="73"/>
                    </a:lnTo>
                    <a:lnTo>
                      <a:pt x="234" y="69"/>
                    </a:lnTo>
                    <a:lnTo>
                      <a:pt x="234" y="68"/>
                    </a:lnTo>
                    <a:lnTo>
                      <a:pt x="234" y="67"/>
                    </a:lnTo>
                    <a:lnTo>
                      <a:pt x="233" y="67"/>
                    </a:lnTo>
                    <a:lnTo>
                      <a:pt x="233" y="66"/>
                    </a:lnTo>
                    <a:lnTo>
                      <a:pt x="232" y="66"/>
                    </a:lnTo>
                    <a:lnTo>
                      <a:pt x="231" y="66"/>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62" name="Freeform 476"/>
              <p:cNvSpPr>
                <a:spLocks/>
              </p:cNvSpPr>
              <p:nvPr/>
            </p:nvSpPr>
            <p:spPr bwMode="auto">
              <a:xfrm>
                <a:off x="4337" y="1331"/>
                <a:ext cx="214" cy="3"/>
              </a:xfrm>
              <a:custGeom>
                <a:avLst/>
                <a:gdLst>
                  <a:gd name="T0" fmla="*/ 212 w 214"/>
                  <a:gd name="T1" fmla="*/ 3 h 3"/>
                  <a:gd name="T2" fmla="*/ 213 w 214"/>
                  <a:gd name="T3" fmla="*/ 3 h 3"/>
                  <a:gd name="T4" fmla="*/ 213 w 214"/>
                  <a:gd name="T5" fmla="*/ 3 h 3"/>
                  <a:gd name="T6" fmla="*/ 213 w 214"/>
                  <a:gd name="T7" fmla="*/ 3 h 3"/>
                  <a:gd name="T8" fmla="*/ 213 w 214"/>
                  <a:gd name="T9" fmla="*/ 2 h 3"/>
                  <a:gd name="T10" fmla="*/ 214 w 214"/>
                  <a:gd name="T11" fmla="*/ 2 h 3"/>
                  <a:gd name="T12" fmla="*/ 214 w 214"/>
                  <a:gd name="T13" fmla="*/ 2 h 3"/>
                  <a:gd name="T14" fmla="*/ 214 w 214"/>
                  <a:gd name="T15" fmla="*/ 2 h 3"/>
                  <a:gd name="T16" fmla="*/ 214 w 214"/>
                  <a:gd name="T17" fmla="*/ 1 h 3"/>
                  <a:gd name="T18" fmla="*/ 214 w 214"/>
                  <a:gd name="T19" fmla="*/ 1 h 3"/>
                  <a:gd name="T20" fmla="*/ 214 w 214"/>
                  <a:gd name="T21" fmla="*/ 1 h 3"/>
                  <a:gd name="T22" fmla="*/ 214 w 214"/>
                  <a:gd name="T23" fmla="*/ 1 h 3"/>
                  <a:gd name="T24" fmla="*/ 213 w 214"/>
                  <a:gd name="T25" fmla="*/ 0 h 3"/>
                  <a:gd name="T26" fmla="*/ 213 w 214"/>
                  <a:gd name="T27" fmla="*/ 0 h 3"/>
                  <a:gd name="T28" fmla="*/ 213 w 214"/>
                  <a:gd name="T29" fmla="*/ 0 h 3"/>
                  <a:gd name="T30" fmla="*/ 213 w 214"/>
                  <a:gd name="T31" fmla="*/ 0 h 3"/>
                  <a:gd name="T32" fmla="*/ 212 w 214"/>
                  <a:gd name="T33" fmla="*/ 0 h 3"/>
                  <a:gd name="T34" fmla="*/ 1 w 214"/>
                  <a:gd name="T35" fmla="*/ 0 h 3"/>
                  <a:gd name="T36" fmla="*/ 1 w 214"/>
                  <a:gd name="T37" fmla="*/ 0 h 3"/>
                  <a:gd name="T38" fmla="*/ 1 w 214"/>
                  <a:gd name="T39" fmla="*/ 0 h 3"/>
                  <a:gd name="T40" fmla="*/ 0 w 214"/>
                  <a:gd name="T41" fmla="*/ 0 h 3"/>
                  <a:gd name="T42" fmla="*/ 0 w 214"/>
                  <a:gd name="T43" fmla="*/ 0 h 3"/>
                  <a:gd name="T44" fmla="*/ 0 w 214"/>
                  <a:gd name="T45" fmla="*/ 1 h 3"/>
                  <a:gd name="T46" fmla="*/ 0 w 214"/>
                  <a:gd name="T47" fmla="*/ 1 h 3"/>
                  <a:gd name="T48" fmla="*/ 0 w 214"/>
                  <a:gd name="T49" fmla="*/ 1 h 3"/>
                  <a:gd name="T50" fmla="*/ 0 w 214"/>
                  <a:gd name="T51" fmla="*/ 2 h 3"/>
                  <a:gd name="T52" fmla="*/ 0 w 214"/>
                  <a:gd name="T53" fmla="*/ 2 h 3"/>
                  <a:gd name="T54" fmla="*/ 0 w 214"/>
                  <a:gd name="T55" fmla="*/ 2 h 3"/>
                  <a:gd name="T56" fmla="*/ 0 w 214"/>
                  <a:gd name="T57" fmla="*/ 2 h 3"/>
                  <a:gd name="T58" fmla="*/ 0 w 214"/>
                  <a:gd name="T59" fmla="*/ 2 h 3"/>
                  <a:gd name="T60" fmla="*/ 1 w 214"/>
                  <a:gd name="T61" fmla="*/ 3 h 3"/>
                  <a:gd name="T62" fmla="*/ 1 w 214"/>
                  <a:gd name="T63" fmla="*/ 3 h 3"/>
                  <a:gd name="T64" fmla="*/ 1 w 214"/>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4"/>
                  <a:gd name="T100" fmla="*/ 0 h 3"/>
                  <a:gd name="T101" fmla="*/ 214 w 214"/>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4" h="3">
                    <a:moveTo>
                      <a:pt x="1" y="3"/>
                    </a:moveTo>
                    <a:lnTo>
                      <a:pt x="212" y="3"/>
                    </a:lnTo>
                    <a:lnTo>
                      <a:pt x="213" y="3"/>
                    </a:lnTo>
                    <a:lnTo>
                      <a:pt x="213" y="2"/>
                    </a:lnTo>
                    <a:lnTo>
                      <a:pt x="214" y="2"/>
                    </a:lnTo>
                    <a:lnTo>
                      <a:pt x="214" y="1"/>
                    </a:lnTo>
                    <a:lnTo>
                      <a:pt x="214" y="0"/>
                    </a:lnTo>
                    <a:lnTo>
                      <a:pt x="213" y="0"/>
                    </a:lnTo>
                    <a:lnTo>
                      <a:pt x="212"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grpSp>
        <p:sp>
          <p:nvSpPr>
            <p:cNvPr id="44065" name="Line 477"/>
            <p:cNvSpPr>
              <a:spLocks noChangeShapeType="1"/>
            </p:cNvSpPr>
            <p:nvPr/>
          </p:nvSpPr>
          <p:spPr bwMode="auto">
            <a:xfrm>
              <a:off x="4448" y="893"/>
              <a:ext cx="1" cy="215"/>
            </a:xfrm>
            <a:prstGeom prst="line">
              <a:avLst/>
            </a:prstGeom>
            <a:noFill/>
            <a:ln w="22225">
              <a:solidFill>
                <a:srgbClr val="FF0000"/>
              </a:solidFill>
              <a:round/>
              <a:headEnd/>
              <a:tailEnd/>
            </a:ln>
          </p:spPr>
          <p:txBody>
            <a:bodyPr/>
            <a:lstStyle/>
            <a:p>
              <a:pPr>
                <a:buClr>
                  <a:srgbClr val="E2D700"/>
                </a:buClr>
              </a:pPr>
              <a:endParaRPr lang="tr-TR">
                <a:solidFill>
                  <a:prstClr val="black"/>
                </a:solidFill>
              </a:endParaRPr>
            </a:p>
          </p:txBody>
        </p:sp>
        <p:sp>
          <p:nvSpPr>
            <p:cNvPr id="44066" name="Rectangle 478"/>
            <p:cNvSpPr>
              <a:spLocks noChangeArrowheads="1"/>
            </p:cNvSpPr>
            <p:nvPr/>
          </p:nvSpPr>
          <p:spPr bwMode="auto">
            <a:xfrm>
              <a:off x="4753" y="711"/>
              <a:ext cx="323" cy="522"/>
            </a:xfrm>
            <a:prstGeom prst="rect">
              <a:avLst/>
            </a:prstGeom>
            <a:noFill/>
            <a:ln w="9525">
              <a:noFill/>
              <a:miter lim="800000"/>
              <a:headEnd/>
              <a:tailEnd/>
            </a:ln>
          </p:spPr>
          <p:txBody>
            <a:bodyPr wrap="none" lIns="0" tIns="0" rIns="0" bIns="0">
              <a:spAutoFit/>
            </a:bodyPr>
            <a:lstStyle/>
            <a:p>
              <a:pPr>
                <a:lnSpc>
                  <a:spcPct val="90000"/>
                </a:lnSpc>
                <a:spcBef>
                  <a:spcPct val="25000"/>
                </a:spcBef>
                <a:buClr>
                  <a:srgbClr val="CC0000"/>
                </a:buClr>
              </a:pPr>
              <a:r>
                <a:rPr lang="en-US" sz="5500" b="1">
                  <a:solidFill>
                    <a:srgbClr val="FF0000"/>
                  </a:solidFill>
                </a:rPr>
                <a:t>X</a:t>
              </a:r>
              <a:endParaRPr lang="en-US" sz="1600" b="1">
                <a:solidFill>
                  <a:prstClr val="black"/>
                </a:solidFill>
              </a:endParaRPr>
            </a:p>
          </p:txBody>
        </p:sp>
      </p:grpSp>
      <p:graphicFrame>
        <p:nvGraphicFramePr>
          <p:cNvPr id="16907" name="Group 523"/>
          <p:cNvGraphicFramePr>
            <a:graphicFrameLocks noGrp="1"/>
          </p:cNvGraphicFramePr>
          <p:nvPr>
            <p:extLst>
              <p:ext uri="{D42A27DB-BD31-4B8C-83A1-F6EECF244321}">
                <p14:modId xmlns:p14="http://schemas.microsoft.com/office/powerpoint/2010/main" val="3897639008"/>
              </p:ext>
            </p:extLst>
          </p:nvPr>
        </p:nvGraphicFramePr>
        <p:xfrm>
          <a:off x="611560" y="968741"/>
          <a:ext cx="5472608" cy="5355309"/>
        </p:xfrm>
        <a:graphic>
          <a:graphicData uri="http://schemas.openxmlformats.org/drawingml/2006/table">
            <a:tbl>
              <a:tblPr/>
              <a:tblGrid>
                <a:gridCol w="5472608"/>
              </a:tblGrid>
              <a:tr h="977916">
                <a:tc>
                  <a:txBody>
                    <a:bodyPr/>
                    <a:lstStyle/>
                    <a:p>
                      <a:pPr marL="290513" marR="0" lvl="0" indent="-290513" algn="l" defTabSz="914400" rtl="0" eaLnBrk="0" fontAlgn="base" latinLnBrk="0" hangingPunct="0">
                        <a:lnSpc>
                          <a:spcPct val="80000"/>
                        </a:lnSpc>
                        <a:spcBef>
                          <a:spcPct val="50000"/>
                        </a:spcBef>
                        <a:spcAft>
                          <a:spcPct val="0"/>
                        </a:spcAft>
                        <a:buClrTx/>
                        <a:buSzPct val="80000"/>
                        <a:buFont typeface="Wingdings" pitchFamily="2" charset="2"/>
                        <a:buNone/>
                        <a:tabLst/>
                      </a:pPr>
                      <a:r>
                        <a:rPr kumimoji="0" lang="en-US" sz="1800" b="1" i="0" u="none" strike="noStrike" cap="none" normalizeH="0" baseline="0" dirty="0" smtClean="0">
                          <a:ln>
                            <a:noFill/>
                          </a:ln>
                          <a:solidFill>
                            <a:srgbClr val="CC0000"/>
                          </a:solidFill>
                          <a:effectLst/>
                          <a:latin typeface="Arial" charset="0"/>
                        </a:rPr>
                        <a:t>1 – Destruction</a:t>
                      </a:r>
                      <a:r>
                        <a:rPr kumimoji="0" lang="tr-TR" sz="1800" b="1" i="0" u="none" strike="noStrike" cap="none" normalizeH="0" baseline="0" dirty="0" smtClean="0">
                          <a:ln>
                            <a:noFill/>
                          </a:ln>
                          <a:solidFill>
                            <a:srgbClr val="CC0000"/>
                          </a:solidFill>
                          <a:effectLst/>
                          <a:latin typeface="Arial" charset="0"/>
                        </a:rPr>
                        <a:t> (</a:t>
                      </a:r>
                      <a:r>
                        <a:rPr kumimoji="0" lang="tr-TR" sz="1800" b="1" i="0" u="none" strike="noStrike" cap="none" normalizeH="0" baseline="0" dirty="0" err="1" smtClean="0">
                          <a:ln>
                            <a:noFill/>
                          </a:ln>
                          <a:solidFill>
                            <a:srgbClr val="CC0000"/>
                          </a:solidFill>
                          <a:effectLst/>
                          <a:latin typeface="Arial" charset="0"/>
                        </a:rPr>
                        <a:t>Yoketme</a:t>
                      </a:r>
                      <a:r>
                        <a:rPr kumimoji="0" lang="tr-TR" sz="1800" b="1" i="0" u="none" strike="noStrike" cap="none" normalizeH="0" baseline="0" dirty="0" smtClean="0">
                          <a:ln>
                            <a:noFill/>
                          </a:ln>
                          <a:solidFill>
                            <a:srgbClr val="CC0000"/>
                          </a:solidFill>
                          <a:effectLst/>
                          <a:latin typeface="Arial" charset="0"/>
                        </a:rPr>
                        <a:t>-İmha) </a:t>
                      </a:r>
                      <a:r>
                        <a:rPr kumimoji="0" lang="en-US" sz="1800" b="0" i="0" u="none" strike="noStrike" cap="none" normalizeH="0" baseline="0" dirty="0" smtClean="0">
                          <a:ln>
                            <a:noFill/>
                          </a:ln>
                          <a:solidFill>
                            <a:srgbClr val="CC0000"/>
                          </a:solidFill>
                          <a:effectLst/>
                          <a:latin typeface="Arial" charset="0"/>
                        </a:rPr>
                        <a:t> </a:t>
                      </a:r>
                      <a:r>
                        <a:rPr kumimoji="0" lang="en-US" sz="1600" b="0" i="0" u="none" strike="noStrike" cap="none" normalizeH="0" baseline="0" dirty="0" smtClean="0">
                          <a:ln>
                            <a:noFill/>
                          </a:ln>
                          <a:solidFill>
                            <a:schemeClr val="tx1"/>
                          </a:solidFill>
                          <a:effectLst/>
                          <a:latin typeface="Arial" charset="0"/>
                        </a:rPr>
                        <a:t>(</a:t>
                      </a:r>
                      <a:r>
                        <a:rPr kumimoji="0" lang="tr-TR" sz="1600" b="0" i="0" u="none" strike="noStrike" cap="none" normalizeH="0" baseline="0" dirty="0" smtClean="0">
                          <a:ln>
                            <a:noFill/>
                          </a:ln>
                          <a:solidFill>
                            <a:schemeClr val="tx1"/>
                          </a:solidFill>
                          <a:effectLst/>
                          <a:latin typeface="Arial" charset="0"/>
                        </a:rPr>
                        <a:t>Kullanılabilirliğe  karşı yapılan atak)</a:t>
                      </a:r>
                      <a:r>
                        <a:rPr kumimoji="0" lang="en-US" sz="1600" b="0" i="0" u="none" strike="noStrike" cap="none" normalizeH="0" baseline="0" dirty="0" smtClean="0">
                          <a:ln>
                            <a:noFill/>
                          </a:ln>
                          <a:solidFill>
                            <a:srgbClr val="CC0000"/>
                          </a:solidFill>
                          <a:effectLst/>
                          <a:latin typeface="Arial" charset="0"/>
                        </a:rPr>
                        <a:t>:</a:t>
                      </a:r>
                    </a:p>
                    <a:p>
                      <a:pPr marL="290513" marR="0" lvl="0" indent="-290513" algn="l" defTabSz="914400" rtl="0" eaLnBrk="0" fontAlgn="base" latinLnBrk="0" hangingPunct="0">
                        <a:lnSpc>
                          <a:spcPct val="80000"/>
                        </a:lnSpc>
                        <a:spcBef>
                          <a:spcPct val="50000"/>
                        </a:spcBef>
                        <a:spcAft>
                          <a:spcPct val="0"/>
                        </a:spcAft>
                        <a:buClrTx/>
                        <a:buSzTx/>
                        <a:buFontTx/>
                        <a:buChar char="–"/>
                        <a:tabLst/>
                      </a:pPr>
                      <a:r>
                        <a:rPr kumimoji="0" lang="tr-TR" sz="1800" b="0" i="0" u="none" strike="noStrike" cap="none" normalizeH="0" baseline="0" dirty="0" smtClean="0">
                          <a:ln>
                            <a:noFill/>
                          </a:ln>
                          <a:solidFill>
                            <a:schemeClr val="tx1"/>
                          </a:solidFill>
                          <a:effectLst/>
                          <a:latin typeface="Arial" charset="0"/>
                        </a:rPr>
                        <a:t>Bilgi ve/veya ağ kaynaklarının imha edilmesi.</a:t>
                      </a:r>
                      <a:endParaRPr kumimoji="0" lang="en-US" sz="1800" b="0" i="0" u="none" strike="noStrike" cap="none" normalizeH="0" baseline="0" dirty="0" smtClean="0">
                        <a:ln>
                          <a:noFill/>
                        </a:ln>
                        <a:solidFill>
                          <a:schemeClr val="tx1"/>
                        </a:solidFill>
                        <a:effectLst/>
                        <a:latin typeface="Arial" charset="0"/>
                      </a:endParaRPr>
                    </a:p>
                  </a:txBody>
                  <a:tcPr marL="92075" marR="92075" marT="46038" marB="460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r>
              <a:tr h="1044667">
                <a:tc>
                  <a:txBody>
                    <a:bodyPr/>
                    <a:lstStyle/>
                    <a:p>
                      <a:pPr marL="290513" marR="0" lvl="0" indent="-290513" algn="l" defTabSz="914400" rtl="0" eaLnBrk="0" fontAlgn="base" latinLnBrk="0" hangingPunct="0">
                        <a:lnSpc>
                          <a:spcPct val="80000"/>
                        </a:lnSpc>
                        <a:spcBef>
                          <a:spcPct val="50000"/>
                        </a:spcBef>
                        <a:spcAft>
                          <a:spcPct val="0"/>
                        </a:spcAft>
                        <a:buClrTx/>
                        <a:buSzPct val="80000"/>
                        <a:buFont typeface="Wingdings" pitchFamily="2" charset="2"/>
                        <a:buNone/>
                        <a:tabLst/>
                      </a:pPr>
                      <a:r>
                        <a:rPr kumimoji="0" lang="en-US" sz="1800" b="1" i="0" u="none" strike="noStrike" cap="none" normalizeH="0" baseline="0" dirty="0" smtClean="0">
                          <a:ln>
                            <a:noFill/>
                          </a:ln>
                          <a:solidFill>
                            <a:srgbClr val="CC0000"/>
                          </a:solidFill>
                          <a:effectLst/>
                          <a:latin typeface="Arial" charset="0"/>
                        </a:rPr>
                        <a:t>2 – Corruption</a:t>
                      </a:r>
                      <a:r>
                        <a:rPr kumimoji="0" lang="tr-TR" sz="1800" b="1" i="0" u="none" strike="noStrike" cap="none" normalizeH="0" baseline="0" dirty="0" smtClean="0">
                          <a:ln>
                            <a:noFill/>
                          </a:ln>
                          <a:solidFill>
                            <a:srgbClr val="CC0000"/>
                          </a:solidFill>
                          <a:effectLst/>
                          <a:latin typeface="Arial" charset="0"/>
                        </a:rPr>
                        <a:t> (Bozma- yolsuzluk)</a:t>
                      </a:r>
                      <a:r>
                        <a:rPr kumimoji="0" lang="en-US" sz="1800" b="0" i="0" u="none" strike="noStrike" cap="none" normalizeH="0" baseline="0" dirty="0" smtClean="0">
                          <a:ln>
                            <a:noFill/>
                          </a:ln>
                          <a:solidFill>
                            <a:srgbClr val="CC0000"/>
                          </a:solidFill>
                          <a:effectLst/>
                          <a:latin typeface="Arial" charset="0"/>
                        </a:rPr>
                        <a:t> </a:t>
                      </a:r>
                      <a:r>
                        <a:rPr kumimoji="0" lang="en-US" sz="1600" b="0" i="0" u="none" strike="noStrike" cap="none" normalizeH="0" baseline="0" dirty="0" smtClean="0">
                          <a:ln>
                            <a:noFill/>
                          </a:ln>
                          <a:solidFill>
                            <a:schemeClr val="tx1"/>
                          </a:solidFill>
                          <a:effectLst/>
                          <a:latin typeface="Arial" charset="0"/>
                        </a:rPr>
                        <a:t>(</a:t>
                      </a:r>
                      <a:r>
                        <a:rPr kumimoji="0" lang="tr-TR" sz="1600" b="0" i="0" u="none" strike="noStrike" cap="none" normalizeH="0" baseline="0" dirty="0" smtClean="0">
                          <a:ln>
                            <a:noFill/>
                          </a:ln>
                          <a:solidFill>
                            <a:schemeClr val="tx1"/>
                          </a:solidFill>
                          <a:effectLst/>
                          <a:latin typeface="Arial" charset="0"/>
                        </a:rPr>
                        <a:t>Bütünlük üzerine  yapılan atak)</a:t>
                      </a:r>
                      <a:endParaRPr kumimoji="0" lang="en-US" sz="1600" b="0" i="0" u="none" strike="noStrike" cap="none" normalizeH="0" baseline="0" dirty="0" smtClean="0">
                        <a:ln>
                          <a:noFill/>
                        </a:ln>
                        <a:solidFill>
                          <a:srgbClr val="CC0000"/>
                        </a:solidFill>
                        <a:effectLst/>
                        <a:latin typeface="Arial" charset="0"/>
                      </a:endParaRPr>
                    </a:p>
                    <a:p>
                      <a:pPr marL="290513" marR="0" lvl="0" indent="-290513" algn="l" defTabSz="914400" rtl="0" eaLnBrk="0" fontAlgn="base" latinLnBrk="0" hangingPunct="0">
                        <a:lnSpc>
                          <a:spcPct val="80000"/>
                        </a:lnSpc>
                        <a:spcBef>
                          <a:spcPct val="50000"/>
                        </a:spcBef>
                        <a:spcAft>
                          <a:spcPct val="0"/>
                        </a:spcAft>
                        <a:buClrTx/>
                        <a:buSzTx/>
                        <a:buFontTx/>
                        <a:buChar char="–"/>
                        <a:tabLst/>
                      </a:pPr>
                      <a:r>
                        <a:rPr kumimoji="0" lang="tr-TR" sz="1800" b="0" i="0" u="none" strike="noStrike" cap="none" normalizeH="0" baseline="0" dirty="0" smtClean="0">
                          <a:ln>
                            <a:noFill/>
                          </a:ln>
                          <a:solidFill>
                            <a:schemeClr val="tx1"/>
                          </a:solidFill>
                          <a:effectLst/>
                          <a:latin typeface="Arial" charset="0"/>
                        </a:rPr>
                        <a:t>Yetkisiz biri tarafından tahrif etme.</a:t>
                      </a:r>
                      <a:endParaRPr kumimoji="0" lang="en-US" sz="1800" b="0" i="0" u="none" strike="noStrike" cap="none" normalizeH="0" baseline="0" dirty="0" smtClean="0">
                        <a:ln>
                          <a:noFill/>
                        </a:ln>
                        <a:solidFill>
                          <a:schemeClr val="tx1"/>
                        </a:solidFill>
                        <a:effectLst/>
                        <a:latin typeface="Arial" charset="0"/>
                      </a:endParaRPr>
                    </a:p>
                  </a:txBody>
                  <a:tcPr marL="92075" marR="92075" marT="46038" marB="460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FEB"/>
                    </a:solidFill>
                  </a:tcPr>
                </a:tc>
              </a:tr>
              <a:tr h="1044667">
                <a:tc>
                  <a:txBody>
                    <a:bodyPr/>
                    <a:lstStyle/>
                    <a:p>
                      <a:pPr marL="290513" marR="0" lvl="0" indent="-290513" algn="l" defTabSz="911225" rtl="0" eaLnBrk="0" fontAlgn="base" latinLnBrk="0" hangingPunct="0">
                        <a:lnSpc>
                          <a:spcPct val="80000"/>
                        </a:lnSpc>
                        <a:spcBef>
                          <a:spcPct val="50000"/>
                        </a:spcBef>
                        <a:spcAft>
                          <a:spcPct val="0"/>
                        </a:spcAft>
                        <a:buClrTx/>
                        <a:buSzPct val="80000"/>
                        <a:buFont typeface="Wingdings" pitchFamily="2" charset="2"/>
                        <a:buNone/>
                        <a:tabLst>
                          <a:tab pos="911225" algn="l"/>
                          <a:tab pos="1201738" algn="l"/>
                        </a:tabLst>
                      </a:pPr>
                      <a:r>
                        <a:rPr kumimoji="0" lang="en-US" sz="1800" b="1" i="0" u="none" strike="noStrike" cap="none" normalizeH="0" baseline="0" dirty="0" smtClean="0">
                          <a:ln>
                            <a:noFill/>
                          </a:ln>
                          <a:solidFill>
                            <a:srgbClr val="CC0000"/>
                          </a:solidFill>
                          <a:effectLst/>
                          <a:latin typeface="Arial" charset="0"/>
                        </a:rPr>
                        <a:t>3 – Removal</a:t>
                      </a:r>
                      <a:r>
                        <a:rPr kumimoji="0" lang="tr-TR" sz="1800" b="1" i="0" u="none" strike="noStrike" cap="none" normalizeH="0" baseline="0" dirty="0" smtClean="0">
                          <a:ln>
                            <a:noFill/>
                          </a:ln>
                          <a:solidFill>
                            <a:srgbClr val="CC0000"/>
                          </a:solidFill>
                          <a:effectLst/>
                          <a:latin typeface="Arial" charset="0"/>
                        </a:rPr>
                        <a:t> (Giderme- Kaldırma)</a:t>
                      </a:r>
                      <a:r>
                        <a:rPr kumimoji="0" lang="en-US" sz="1800" b="0" i="0" u="none" strike="noStrike" cap="none" normalizeH="0" baseline="0" dirty="0" smtClean="0">
                          <a:ln>
                            <a:noFill/>
                          </a:ln>
                          <a:solidFill>
                            <a:srgbClr val="CC0000"/>
                          </a:solidFill>
                          <a:effectLst/>
                          <a:latin typeface="Arial" charset="0"/>
                        </a:rPr>
                        <a:t> </a:t>
                      </a:r>
                      <a:r>
                        <a:rPr kumimoji="0" lang="en-US" sz="1800" b="0" i="0" u="none" strike="noStrike" cap="none" normalizeH="0" baseline="0" dirty="0" smtClean="0">
                          <a:ln>
                            <a:noFill/>
                          </a:ln>
                          <a:solidFill>
                            <a:schemeClr val="tx1"/>
                          </a:solidFill>
                          <a:effectLst/>
                          <a:latin typeface="Arial" charset="0"/>
                        </a:rPr>
                        <a:t>(</a:t>
                      </a:r>
                      <a:r>
                        <a:rPr kumimoji="0" lang="tr-TR" sz="1800" b="0" i="0" u="none" strike="noStrike" cap="none" normalizeH="0" baseline="0" dirty="0" smtClean="0">
                          <a:ln>
                            <a:noFill/>
                          </a:ln>
                          <a:solidFill>
                            <a:schemeClr val="tx1"/>
                          </a:solidFill>
                          <a:effectLst/>
                          <a:latin typeface="Arial" charset="0"/>
                        </a:rPr>
                        <a:t>Kullanılabilirliğe  karşı yapılan atak</a:t>
                      </a:r>
                      <a:r>
                        <a:rPr kumimoji="0" lang="en-US" sz="1800" b="0" i="0" u="none" strike="noStrike" cap="none" normalizeH="0" baseline="0" dirty="0" smtClean="0">
                          <a:ln>
                            <a:noFill/>
                          </a:ln>
                          <a:solidFill>
                            <a:schemeClr val="tx1"/>
                          </a:solidFill>
                          <a:effectLst/>
                          <a:latin typeface="Arial" charset="0"/>
                        </a:rPr>
                        <a:t>)</a:t>
                      </a:r>
                      <a:r>
                        <a:rPr kumimoji="0" lang="en-US" sz="1800" b="0" i="0" u="none" strike="noStrike" cap="none" normalizeH="0" baseline="0" dirty="0" smtClean="0">
                          <a:ln>
                            <a:noFill/>
                          </a:ln>
                          <a:solidFill>
                            <a:srgbClr val="CC0000"/>
                          </a:solidFill>
                          <a:effectLst/>
                          <a:latin typeface="Arial" charset="0"/>
                        </a:rPr>
                        <a:t>:</a:t>
                      </a:r>
                    </a:p>
                    <a:p>
                      <a:pPr marL="290513" marR="0" lvl="0" indent="-290513" algn="l" defTabSz="911225" rtl="0" eaLnBrk="0" fontAlgn="base" latinLnBrk="0" hangingPunct="0">
                        <a:lnSpc>
                          <a:spcPct val="80000"/>
                        </a:lnSpc>
                        <a:spcBef>
                          <a:spcPct val="50000"/>
                        </a:spcBef>
                        <a:spcAft>
                          <a:spcPct val="0"/>
                        </a:spcAft>
                        <a:buClrTx/>
                        <a:buSzTx/>
                        <a:buFontTx/>
                        <a:buChar char="–"/>
                        <a:tabLst>
                          <a:tab pos="911225" algn="l"/>
                          <a:tab pos="1201738" algn="l"/>
                        </a:tabLst>
                      </a:pPr>
                      <a:r>
                        <a:rPr kumimoji="0" lang="tr-TR" sz="1800" b="0" i="0" u="none" strike="noStrike" cap="none" normalizeH="0" baseline="0" dirty="0" smtClean="0">
                          <a:ln>
                            <a:noFill/>
                          </a:ln>
                          <a:solidFill>
                            <a:schemeClr val="tx1"/>
                          </a:solidFill>
                          <a:effectLst/>
                          <a:latin typeface="Arial" charset="0"/>
                        </a:rPr>
                        <a:t>Bilgi ve/veya kaynakların kaldırılması veya kaybedilmesi hırsızlığıdır.</a:t>
                      </a:r>
                      <a:endParaRPr kumimoji="0" lang="en-US" sz="1800" b="0" i="0" u="none" strike="noStrike" cap="none" normalizeH="0" baseline="0" dirty="0" smtClean="0">
                        <a:ln>
                          <a:noFill/>
                        </a:ln>
                        <a:solidFill>
                          <a:schemeClr val="tx1"/>
                        </a:solidFill>
                        <a:effectLst/>
                        <a:latin typeface="Arial" charset="0"/>
                      </a:endParaRPr>
                    </a:p>
                  </a:txBody>
                  <a:tcPr marL="92075" marR="92075" marT="46038" marB="460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r>
              <a:tr h="1118606">
                <a:tc>
                  <a:txBody>
                    <a:bodyPr/>
                    <a:lstStyle/>
                    <a:p>
                      <a:pPr marL="290513" marR="0" lvl="0" indent="-290513" algn="l" defTabSz="914400" rtl="0" eaLnBrk="0" fontAlgn="base" latinLnBrk="0" hangingPunct="0">
                        <a:lnSpc>
                          <a:spcPct val="80000"/>
                        </a:lnSpc>
                        <a:spcBef>
                          <a:spcPct val="50000"/>
                        </a:spcBef>
                        <a:spcAft>
                          <a:spcPct val="0"/>
                        </a:spcAft>
                        <a:buClrTx/>
                        <a:buSzPct val="80000"/>
                        <a:buFont typeface="Wingdings" pitchFamily="2" charset="2"/>
                        <a:buNone/>
                        <a:tabLst>
                          <a:tab pos="911225" algn="l"/>
                          <a:tab pos="1201738" algn="l"/>
                        </a:tabLst>
                      </a:pPr>
                      <a:r>
                        <a:rPr kumimoji="0" lang="en-US" sz="1800" b="1" i="0" u="none" strike="noStrike" cap="none" normalizeH="0" baseline="0" dirty="0" smtClean="0">
                          <a:ln>
                            <a:noFill/>
                          </a:ln>
                          <a:solidFill>
                            <a:srgbClr val="CC0000"/>
                          </a:solidFill>
                          <a:effectLst/>
                          <a:latin typeface="Arial" charset="0"/>
                        </a:rPr>
                        <a:t>4 – Disclosure</a:t>
                      </a:r>
                      <a:r>
                        <a:rPr kumimoji="0" lang="tr-TR" sz="1800" b="1" i="0" u="none" strike="noStrike" cap="none" normalizeH="0" baseline="0" dirty="0" smtClean="0">
                          <a:ln>
                            <a:noFill/>
                          </a:ln>
                          <a:solidFill>
                            <a:srgbClr val="CC0000"/>
                          </a:solidFill>
                          <a:effectLst/>
                          <a:latin typeface="Arial" charset="0"/>
                        </a:rPr>
                        <a:t> (Açığa vurma, ifşa) </a:t>
                      </a:r>
                      <a:r>
                        <a:rPr kumimoji="0" lang="en-US" sz="1800" b="0" i="0" u="none" strike="noStrike" cap="none" normalizeH="0" baseline="0" dirty="0" smtClean="0">
                          <a:ln>
                            <a:noFill/>
                          </a:ln>
                          <a:solidFill>
                            <a:srgbClr val="CC0000"/>
                          </a:solidFill>
                          <a:effectLst/>
                          <a:latin typeface="Arial" charset="0"/>
                        </a:rPr>
                        <a:t> </a:t>
                      </a:r>
                      <a:r>
                        <a:rPr kumimoji="0" lang="en-US" sz="1800" b="0" i="0" u="none" strike="noStrike" cap="none" normalizeH="0" baseline="0" dirty="0" smtClean="0">
                          <a:ln>
                            <a:noFill/>
                          </a:ln>
                          <a:solidFill>
                            <a:schemeClr val="tx1"/>
                          </a:solidFill>
                          <a:effectLst/>
                          <a:latin typeface="Arial" charset="0"/>
                        </a:rPr>
                        <a:t>(</a:t>
                      </a:r>
                      <a:r>
                        <a:rPr kumimoji="0" lang="tr-TR" sz="1800" b="0" i="0" u="none" strike="noStrike" cap="none" normalizeH="0" baseline="0" dirty="0" smtClean="0">
                          <a:ln>
                            <a:noFill/>
                          </a:ln>
                          <a:solidFill>
                            <a:schemeClr val="tx1"/>
                          </a:solidFill>
                          <a:effectLst/>
                          <a:latin typeface="Arial" charset="0"/>
                        </a:rPr>
                        <a:t>Bütünlük üzerine yapılan atak</a:t>
                      </a:r>
                      <a:r>
                        <a:rPr kumimoji="0" lang="en-US" sz="1800" b="0" i="0" u="none" strike="noStrike" cap="none" normalizeH="0" baseline="0" dirty="0" smtClean="0">
                          <a:ln>
                            <a:noFill/>
                          </a:ln>
                          <a:solidFill>
                            <a:schemeClr val="tx1"/>
                          </a:solidFill>
                          <a:effectLst/>
                          <a:latin typeface="Arial" charset="0"/>
                        </a:rPr>
                        <a:t>)</a:t>
                      </a:r>
                      <a:r>
                        <a:rPr kumimoji="0" lang="en-US" sz="1800" b="0" i="0" u="none" strike="noStrike" cap="none" normalizeH="0" baseline="0" dirty="0" smtClean="0">
                          <a:ln>
                            <a:noFill/>
                          </a:ln>
                          <a:solidFill>
                            <a:srgbClr val="CC0000"/>
                          </a:solidFill>
                          <a:effectLst/>
                          <a:latin typeface="Arial" charset="0"/>
                        </a:rPr>
                        <a:t>:</a:t>
                      </a:r>
                    </a:p>
                    <a:p>
                      <a:pPr marL="290513" marR="0" lvl="0" indent="-290513" algn="l" defTabSz="914400" rtl="0" eaLnBrk="0" fontAlgn="base" latinLnBrk="0" hangingPunct="0">
                        <a:lnSpc>
                          <a:spcPct val="80000"/>
                        </a:lnSpc>
                        <a:spcBef>
                          <a:spcPct val="50000"/>
                        </a:spcBef>
                        <a:spcAft>
                          <a:spcPct val="0"/>
                        </a:spcAft>
                        <a:buClrTx/>
                        <a:buSzTx/>
                        <a:buFontTx/>
                        <a:buChar char="–"/>
                        <a:tabLst>
                          <a:tab pos="911225" algn="l"/>
                          <a:tab pos="1201738" algn="l"/>
                        </a:tabLst>
                      </a:pPr>
                      <a:r>
                        <a:rPr kumimoji="0" lang="tr-TR" sz="1800" b="0" i="0" u="none" strike="noStrike" cap="none" normalizeH="0" baseline="0" dirty="0" smtClean="0">
                          <a:ln>
                            <a:noFill/>
                          </a:ln>
                          <a:solidFill>
                            <a:schemeClr val="tx1"/>
                          </a:solidFill>
                          <a:effectLst/>
                          <a:latin typeface="Arial" charset="0"/>
                        </a:rPr>
                        <a:t>Bir varlığa yetkisiz erişim. </a:t>
                      </a:r>
                      <a:endParaRPr kumimoji="0" lang="en-US" sz="1800" b="0" i="0" u="none" strike="noStrike" cap="none" normalizeH="0" baseline="0" dirty="0" smtClean="0">
                        <a:ln>
                          <a:noFill/>
                        </a:ln>
                        <a:solidFill>
                          <a:schemeClr val="tx1"/>
                        </a:solidFill>
                        <a:effectLst/>
                        <a:latin typeface="Arial" charset="0"/>
                      </a:endParaRPr>
                    </a:p>
                  </a:txBody>
                  <a:tcPr marL="92075" marR="92075" marT="46038" marB="460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FEB"/>
                    </a:solidFill>
                  </a:tcPr>
                </a:tc>
              </a:tr>
              <a:tr h="1042999">
                <a:tc>
                  <a:txBody>
                    <a:bodyPr/>
                    <a:lstStyle/>
                    <a:p>
                      <a:pPr marL="290513" marR="0" lvl="0" indent="-290513" algn="l" defTabSz="914400" rtl="0" eaLnBrk="0" fontAlgn="base" latinLnBrk="0" hangingPunct="0">
                        <a:lnSpc>
                          <a:spcPct val="80000"/>
                        </a:lnSpc>
                        <a:spcBef>
                          <a:spcPct val="50000"/>
                        </a:spcBef>
                        <a:spcAft>
                          <a:spcPct val="0"/>
                        </a:spcAft>
                        <a:buClrTx/>
                        <a:buSzTx/>
                        <a:buFontTx/>
                        <a:buNone/>
                        <a:tabLst>
                          <a:tab pos="911225" algn="l"/>
                          <a:tab pos="1201738" algn="l"/>
                        </a:tabLst>
                      </a:pPr>
                      <a:r>
                        <a:rPr kumimoji="0" lang="en-US" sz="1800" b="1" i="0" u="none" strike="noStrike" cap="none" normalizeH="0" baseline="0" dirty="0" smtClean="0">
                          <a:ln>
                            <a:noFill/>
                          </a:ln>
                          <a:solidFill>
                            <a:srgbClr val="CC0000"/>
                          </a:solidFill>
                          <a:effectLst/>
                          <a:latin typeface="Arial" charset="0"/>
                        </a:rPr>
                        <a:t>5 - Interruption</a:t>
                      </a:r>
                      <a:r>
                        <a:rPr kumimoji="0" lang="en-US" sz="1800" b="0" i="0" u="none" strike="noStrike" cap="none" normalizeH="0" baseline="0" dirty="0" smtClean="0">
                          <a:ln>
                            <a:noFill/>
                          </a:ln>
                          <a:solidFill>
                            <a:srgbClr val="CC0000"/>
                          </a:solidFill>
                          <a:effectLst/>
                          <a:latin typeface="Arial" charset="0"/>
                        </a:rPr>
                        <a:t> </a:t>
                      </a:r>
                      <a:r>
                        <a:rPr kumimoji="0" lang="tr-TR" sz="1800" b="0" i="0" u="none" strike="noStrike" cap="none" normalizeH="0" baseline="0" dirty="0" smtClean="0">
                          <a:ln>
                            <a:noFill/>
                          </a:ln>
                          <a:solidFill>
                            <a:srgbClr val="CC0000"/>
                          </a:solidFill>
                          <a:effectLst/>
                          <a:latin typeface="Arial" charset="0"/>
                        </a:rPr>
                        <a:t>(Kesintiye uğratma) </a:t>
                      </a:r>
                      <a:r>
                        <a:rPr kumimoji="0" lang="en-US" sz="1800" b="0" i="0" u="none" strike="noStrike" cap="none" normalizeH="0" baseline="0" dirty="0" smtClean="0">
                          <a:ln>
                            <a:noFill/>
                          </a:ln>
                          <a:solidFill>
                            <a:schemeClr val="tx1"/>
                          </a:solidFill>
                          <a:effectLst/>
                          <a:latin typeface="Arial" charset="0"/>
                        </a:rPr>
                        <a:t>(</a:t>
                      </a:r>
                      <a:r>
                        <a:rPr kumimoji="0" lang="tr-TR" sz="1800" b="0" i="0" u="none" strike="noStrike" cap="none" normalizeH="0" baseline="0" dirty="0" smtClean="0">
                          <a:ln>
                            <a:noFill/>
                          </a:ln>
                          <a:solidFill>
                            <a:schemeClr val="tx1"/>
                          </a:solidFill>
                          <a:effectLst/>
                          <a:latin typeface="Arial" charset="0"/>
                        </a:rPr>
                        <a:t>Kullanılabilirliğe  karşı yapılan atak</a:t>
                      </a:r>
                      <a:r>
                        <a:rPr kumimoji="0" lang="en-US" sz="1800" b="0" i="0" u="none" strike="noStrike" cap="none" normalizeH="0" baseline="0" dirty="0" smtClean="0">
                          <a:ln>
                            <a:noFill/>
                          </a:ln>
                          <a:solidFill>
                            <a:schemeClr val="tx1"/>
                          </a:solidFill>
                          <a:effectLst/>
                          <a:latin typeface="Arial" charset="0"/>
                        </a:rPr>
                        <a:t>)</a:t>
                      </a:r>
                      <a:r>
                        <a:rPr kumimoji="0" lang="en-US" sz="1800" b="0" i="0" u="none" strike="noStrike" cap="none" normalizeH="0" baseline="0" dirty="0" smtClean="0">
                          <a:ln>
                            <a:noFill/>
                          </a:ln>
                          <a:solidFill>
                            <a:srgbClr val="CC0000"/>
                          </a:solidFill>
                          <a:effectLst/>
                          <a:latin typeface="Arial" charset="0"/>
                        </a:rPr>
                        <a:t>:</a:t>
                      </a:r>
                    </a:p>
                    <a:p>
                      <a:pPr marL="290513" marR="0" lvl="0" indent="-290513" algn="l" defTabSz="914400" rtl="0" eaLnBrk="0" fontAlgn="base" latinLnBrk="0" hangingPunct="0">
                        <a:lnSpc>
                          <a:spcPct val="80000"/>
                        </a:lnSpc>
                        <a:spcBef>
                          <a:spcPct val="50000"/>
                        </a:spcBef>
                        <a:spcAft>
                          <a:spcPct val="0"/>
                        </a:spcAft>
                        <a:buClrTx/>
                        <a:buSzTx/>
                        <a:buFontTx/>
                        <a:buChar char="–"/>
                        <a:tabLst>
                          <a:tab pos="911225" algn="l"/>
                          <a:tab pos="1201738" algn="l"/>
                        </a:tabLst>
                        <a:defRPr/>
                      </a:pPr>
                      <a:r>
                        <a:rPr lang="tr-TR" dirty="0" smtClean="0"/>
                        <a:t>Hizmetlerin kesintiye uğramasıyla. Ağın   kullanılamıyor veya kullanılamaz hale getirilmesi.</a:t>
                      </a:r>
                    </a:p>
                  </a:txBody>
                  <a:tcPr marL="92075" marR="92075" marT="46038" marB="460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tr>
            </a:tbl>
          </a:graphicData>
        </a:graphic>
      </p:graphicFrame>
    </p:spTree>
    <p:extLst>
      <p:ext uri="{BB962C8B-B14F-4D97-AF65-F5344CB8AC3E}">
        <p14:creationId xmlns:p14="http://schemas.microsoft.com/office/powerpoint/2010/main" val="1817284753"/>
      </p:ext>
    </p:ext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3 Slayt Numarası Yer Tutucusu"/>
          <p:cNvSpPr>
            <a:spLocks noGrp="1"/>
          </p:cNvSpPr>
          <p:nvPr>
            <p:ph type="sldNum" sz="quarter" idx="12"/>
          </p:nvPr>
        </p:nvSpPr>
        <p:spPr>
          <a:xfrm>
            <a:off x="457200" y="6356350"/>
            <a:ext cx="2133600" cy="365125"/>
          </a:xfrm>
        </p:spPr>
        <p:txBody>
          <a:bodyPr/>
          <a:lstStyle/>
          <a:p>
            <a:pPr algn="l">
              <a:defRPr/>
            </a:pPr>
            <a:fld id="{A8B01E39-7425-4B6D-AEFD-3963CAB10889}" type="slidenum">
              <a:rPr lang="en-US"/>
              <a:pPr algn="l">
                <a:defRPr/>
              </a:pPr>
              <a:t>32</a:t>
            </a:fld>
            <a:endParaRPr lang="en-US"/>
          </a:p>
        </p:txBody>
      </p:sp>
      <p:sp>
        <p:nvSpPr>
          <p:cNvPr id="39939" name="AutoShape 2"/>
          <p:cNvSpPr>
            <a:spLocks noChangeArrowheads="1"/>
          </p:cNvSpPr>
          <p:nvPr/>
        </p:nvSpPr>
        <p:spPr bwMode="auto">
          <a:xfrm>
            <a:off x="3416300" y="1196975"/>
            <a:ext cx="2438400" cy="503238"/>
          </a:xfrm>
          <a:prstGeom prst="flowChartTerminator">
            <a:avLst/>
          </a:prstGeom>
          <a:solidFill>
            <a:srgbClr val="CCCCFF"/>
          </a:solidFill>
          <a:ln w="9525">
            <a:solidFill>
              <a:schemeClr val="tx1"/>
            </a:solidFill>
            <a:miter lim="800000"/>
            <a:headEnd/>
            <a:tailEnd/>
          </a:ln>
        </p:spPr>
        <p:txBody>
          <a:bodyPr wrap="none" anchor="ctr"/>
          <a:lstStyle/>
          <a:p>
            <a:pPr algn="ctr"/>
            <a:r>
              <a:rPr lang="en-US" sz="1600" b="1" dirty="0"/>
              <a:t>Access Control</a:t>
            </a:r>
            <a:endParaRPr lang="tr-TR" sz="1600" b="1" dirty="0"/>
          </a:p>
          <a:p>
            <a:pPr algn="ctr"/>
            <a:r>
              <a:rPr lang="tr-TR" sz="1600" b="1" dirty="0"/>
              <a:t>(Erişim </a:t>
            </a:r>
            <a:r>
              <a:rPr lang="tr-TR" sz="1600" b="1" dirty="0" err="1"/>
              <a:t>Kontrolu</a:t>
            </a:r>
            <a:r>
              <a:rPr lang="tr-TR" sz="1600" b="1" dirty="0"/>
              <a:t>)</a:t>
            </a:r>
            <a:endParaRPr lang="en-US" sz="1600" b="1" dirty="0"/>
          </a:p>
        </p:txBody>
      </p:sp>
      <p:sp>
        <p:nvSpPr>
          <p:cNvPr id="39940" name="AutoShape 3"/>
          <p:cNvSpPr>
            <a:spLocks noChangeArrowheads="1"/>
          </p:cNvSpPr>
          <p:nvPr/>
        </p:nvSpPr>
        <p:spPr bwMode="auto">
          <a:xfrm>
            <a:off x="3416300" y="1844675"/>
            <a:ext cx="2438400" cy="441325"/>
          </a:xfrm>
          <a:prstGeom prst="flowChartTerminator">
            <a:avLst/>
          </a:prstGeom>
          <a:solidFill>
            <a:srgbClr val="CCCCFF"/>
          </a:solidFill>
          <a:ln w="9525">
            <a:solidFill>
              <a:schemeClr val="tx1"/>
            </a:solidFill>
            <a:miter lim="800000"/>
            <a:headEnd/>
            <a:tailEnd/>
          </a:ln>
        </p:spPr>
        <p:txBody>
          <a:bodyPr wrap="none" anchor="ctr"/>
          <a:lstStyle/>
          <a:p>
            <a:pPr algn="ctr"/>
            <a:r>
              <a:rPr lang="en-US" sz="1600" b="1" dirty="0"/>
              <a:t>Authentication</a:t>
            </a:r>
            <a:endParaRPr lang="tr-TR" sz="1600" b="1" dirty="0"/>
          </a:p>
          <a:p>
            <a:pPr algn="ctr"/>
            <a:r>
              <a:rPr lang="tr-TR" sz="1600" b="1" dirty="0"/>
              <a:t>(Kimlik Doğrulama)</a:t>
            </a:r>
            <a:endParaRPr lang="en-US" sz="1600" b="1" dirty="0"/>
          </a:p>
        </p:txBody>
      </p:sp>
      <p:sp>
        <p:nvSpPr>
          <p:cNvPr id="39941" name="AutoShape 4"/>
          <p:cNvSpPr>
            <a:spLocks noChangeArrowheads="1"/>
          </p:cNvSpPr>
          <p:nvPr/>
        </p:nvSpPr>
        <p:spPr bwMode="auto">
          <a:xfrm>
            <a:off x="3416300" y="2420938"/>
            <a:ext cx="2438400" cy="474662"/>
          </a:xfrm>
          <a:prstGeom prst="flowChartTerminator">
            <a:avLst/>
          </a:prstGeom>
          <a:solidFill>
            <a:srgbClr val="CCCCFF"/>
          </a:solidFill>
          <a:ln w="9525">
            <a:solidFill>
              <a:schemeClr val="tx1"/>
            </a:solidFill>
            <a:miter lim="800000"/>
            <a:headEnd/>
            <a:tailEnd/>
          </a:ln>
        </p:spPr>
        <p:txBody>
          <a:bodyPr wrap="none" anchor="ctr"/>
          <a:lstStyle/>
          <a:p>
            <a:pPr algn="ctr"/>
            <a:r>
              <a:rPr lang="en-US" sz="1600" b="1"/>
              <a:t>Non-repudiation</a:t>
            </a:r>
            <a:endParaRPr lang="tr-TR" sz="1600" b="1"/>
          </a:p>
          <a:p>
            <a:pPr algn="ctr"/>
            <a:r>
              <a:rPr lang="tr-TR" sz="1600" b="1"/>
              <a:t>(İnkar edememe)</a:t>
            </a:r>
            <a:endParaRPr lang="en-US" sz="1600" b="1"/>
          </a:p>
        </p:txBody>
      </p:sp>
      <p:sp>
        <p:nvSpPr>
          <p:cNvPr id="39942" name="AutoShape 5"/>
          <p:cNvSpPr>
            <a:spLocks noChangeArrowheads="1"/>
          </p:cNvSpPr>
          <p:nvPr/>
        </p:nvSpPr>
        <p:spPr bwMode="auto">
          <a:xfrm>
            <a:off x="3416300" y="2997200"/>
            <a:ext cx="2438400" cy="508000"/>
          </a:xfrm>
          <a:prstGeom prst="flowChartTerminator">
            <a:avLst/>
          </a:prstGeom>
          <a:solidFill>
            <a:srgbClr val="CCCCFF"/>
          </a:solidFill>
          <a:ln w="9525">
            <a:solidFill>
              <a:schemeClr val="tx1"/>
            </a:solidFill>
            <a:miter lim="800000"/>
            <a:headEnd/>
            <a:tailEnd/>
          </a:ln>
        </p:spPr>
        <p:txBody>
          <a:bodyPr wrap="none" anchor="ctr"/>
          <a:lstStyle/>
          <a:p>
            <a:pPr algn="ctr"/>
            <a:r>
              <a:rPr lang="en-US" sz="1600" b="1"/>
              <a:t>Data Confidentiality</a:t>
            </a:r>
            <a:endParaRPr lang="tr-TR" sz="1600" b="1"/>
          </a:p>
          <a:p>
            <a:pPr algn="ctr"/>
            <a:r>
              <a:rPr lang="tr-TR" sz="1600" b="1"/>
              <a:t>(Veri gizliliği)</a:t>
            </a:r>
            <a:endParaRPr lang="en-US" sz="1600" b="1"/>
          </a:p>
        </p:txBody>
      </p:sp>
      <p:sp>
        <p:nvSpPr>
          <p:cNvPr id="39943" name="AutoShape 6"/>
          <p:cNvSpPr>
            <a:spLocks noChangeArrowheads="1"/>
          </p:cNvSpPr>
          <p:nvPr/>
        </p:nvSpPr>
        <p:spPr bwMode="auto">
          <a:xfrm>
            <a:off x="3416300" y="3644900"/>
            <a:ext cx="2438400" cy="469900"/>
          </a:xfrm>
          <a:prstGeom prst="flowChartTerminator">
            <a:avLst/>
          </a:prstGeom>
          <a:solidFill>
            <a:srgbClr val="CCCCFF"/>
          </a:solidFill>
          <a:ln w="9525">
            <a:solidFill>
              <a:schemeClr val="tx1"/>
            </a:solidFill>
            <a:miter lim="800000"/>
            <a:headEnd/>
            <a:tailEnd/>
          </a:ln>
        </p:spPr>
        <p:txBody>
          <a:bodyPr wrap="none" anchor="ctr"/>
          <a:lstStyle/>
          <a:p>
            <a:pPr algn="ctr"/>
            <a:r>
              <a:rPr lang="en-US" sz="1500" b="1">
                <a:solidFill>
                  <a:srgbClr val="FF0000"/>
                </a:solidFill>
              </a:rPr>
              <a:t>Communication Security</a:t>
            </a:r>
            <a:endParaRPr lang="tr-TR" sz="1500" b="1">
              <a:solidFill>
                <a:srgbClr val="FF0000"/>
              </a:solidFill>
            </a:endParaRPr>
          </a:p>
          <a:p>
            <a:pPr algn="ctr"/>
            <a:r>
              <a:rPr lang="tr-TR" sz="1500" b="1">
                <a:solidFill>
                  <a:srgbClr val="FF0000"/>
                </a:solidFill>
              </a:rPr>
              <a:t>(İletişim Gizliliği</a:t>
            </a:r>
            <a:r>
              <a:rPr lang="tr-TR" sz="1500" b="1"/>
              <a:t>)</a:t>
            </a:r>
            <a:endParaRPr lang="en-US" sz="1500" b="1"/>
          </a:p>
        </p:txBody>
      </p:sp>
      <p:sp>
        <p:nvSpPr>
          <p:cNvPr id="39944" name="AutoShape 7"/>
          <p:cNvSpPr>
            <a:spLocks noChangeArrowheads="1"/>
          </p:cNvSpPr>
          <p:nvPr/>
        </p:nvSpPr>
        <p:spPr bwMode="auto">
          <a:xfrm>
            <a:off x="3416300" y="4221163"/>
            <a:ext cx="2438400" cy="503237"/>
          </a:xfrm>
          <a:prstGeom prst="flowChartTerminator">
            <a:avLst/>
          </a:prstGeom>
          <a:solidFill>
            <a:srgbClr val="CCCCFF"/>
          </a:solidFill>
          <a:ln w="9525">
            <a:solidFill>
              <a:schemeClr val="tx1"/>
            </a:solidFill>
            <a:miter lim="800000"/>
            <a:headEnd/>
            <a:tailEnd/>
          </a:ln>
        </p:spPr>
        <p:txBody>
          <a:bodyPr wrap="none" anchor="ctr"/>
          <a:lstStyle/>
          <a:p>
            <a:pPr algn="ctr"/>
            <a:r>
              <a:rPr lang="en-US" sz="1600" b="1"/>
              <a:t>Data Integrity</a:t>
            </a:r>
            <a:endParaRPr lang="tr-TR" sz="1600" b="1"/>
          </a:p>
          <a:p>
            <a:pPr algn="ctr"/>
            <a:r>
              <a:rPr lang="tr-TR" sz="1600" b="1"/>
              <a:t>(Veri Bütünlüğü)</a:t>
            </a:r>
            <a:endParaRPr lang="en-US" sz="1600" b="1"/>
          </a:p>
        </p:txBody>
      </p:sp>
      <p:sp>
        <p:nvSpPr>
          <p:cNvPr id="39945" name="AutoShape 8"/>
          <p:cNvSpPr>
            <a:spLocks noChangeArrowheads="1"/>
          </p:cNvSpPr>
          <p:nvPr/>
        </p:nvSpPr>
        <p:spPr bwMode="auto">
          <a:xfrm>
            <a:off x="3416300" y="4868863"/>
            <a:ext cx="2438400" cy="465137"/>
          </a:xfrm>
          <a:prstGeom prst="flowChartTerminator">
            <a:avLst/>
          </a:prstGeom>
          <a:solidFill>
            <a:srgbClr val="CCCCFF"/>
          </a:solidFill>
          <a:ln w="9525">
            <a:solidFill>
              <a:schemeClr val="tx1"/>
            </a:solidFill>
            <a:miter lim="800000"/>
            <a:headEnd/>
            <a:tailEnd/>
          </a:ln>
        </p:spPr>
        <p:txBody>
          <a:bodyPr wrap="none" anchor="ctr"/>
          <a:lstStyle/>
          <a:p>
            <a:pPr algn="ctr"/>
            <a:r>
              <a:rPr lang="en-US" sz="1600" b="1">
                <a:solidFill>
                  <a:srgbClr val="FF0000"/>
                </a:solidFill>
              </a:rPr>
              <a:t>Availability</a:t>
            </a:r>
            <a:endParaRPr lang="tr-TR" sz="1600" b="1">
              <a:solidFill>
                <a:srgbClr val="FF0000"/>
              </a:solidFill>
            </a:endParaRPr>
          </a:p>
          <a:p>
            <a:pPr algn="ctr"/>
            <a:r>
              <a:rPr lang="tr-TR" sz="1600" b="1">
                <a:solidFill>
                  <a:srgbClr val="FF0000"/>
                </a:solidFill>
              </a:rPr>
              <a:t>(Kullanılabilirlik</a:t>
            </a:r>
            <a:r>
              <a:rPr lang="tr-TR" sz="1600" b="1"/>
              <a:t>)</a:t>
            </a:r>
            <a:endParaRPr lang="en-US" sz="1600" b="1"/>
          </a:p>
        </p:txBody>
      </p:sp>
      <p:sp>
        <p:nvSpPr>
          <p:cNvPr id="39946" name="AutoShape 9"/>
          <p:cNvSpPr>
            <a:spLocks noChangeArrowheads="1"/>
          </p:cNvSpPr>
          <p:nvPr/>
        </p:nvSpPr>
        <p:spPr bwMode="auto">
          <a:xfrm>
            <a:off x="3416300" y="5445125"/>
            <a:ext cx="2438400" cy="498475"/>
          </a:xfrm>
          <a:prstGeom prst="flowChartTerminator">
            <a:avLst/>
          </a:prstGeom>
          <a:solidFill>
            <a:srgbClr val="CCCCFF"/>
          </a:solidFill>
          <a:ln w="9525">
            <a:solidFill>
              <a:schemeClr val="tx1"/>
            </a:solidFill>
            <a:miter lim="800000"/>
            <a:headEnd/>
            <a:tailEnd/>
          </a:ln>
        </p:spPr>
        <p:txBody>
          <a:bodyPr wrap="none" anchor="ctr"/>
          <a:lstStyle/>
          <a:p>
            <a:pPr algn="ctr"/>
            <a:r>
              <a:rPr lang="en-US" sz="1600" b="1">
                <a:solidFill>
                  <a:srgbClr val="FF0000"/>
                </a:solidFill>
              </a:rPr>
              <a:t>Privacy</a:t>
            </a:r>
            <a:endParaRPr lang="tr-TR" sz="1600" b="1">
              <a:solidFill>
                <a:srgbClr val="FF0000"/>
              </a:solidFill>
            </a:endParaRPr>
          </a:p>
          <a:p>
            <a:pPr algn="ctr"/>
            <a:r>
              <a:rPr lang="tr-TR" sz="1600" b="1">
                <a:solidFill>
                  <a:srgbClr val="FF0000"/>
                </a:solidFill>
              </a:rPr>
              <a:t>(Gizlilik)</a:t>
            </a:r>
            <a:endParaRPr lang="en-US" sz="1600" b="1">
              <a:solidFill>
                <a:srgbClr val="FF0000"/>
              </a:solidFill>
            </a:endParaRPr>
          </a:p>
        </p:txBody>
      </p:sp>
      <p:sp>
        <p:nvSpPr>
          <p:cNvPr id="39947" name="AutoShape 10"/>
          <p:cNvSpPr>
            <a:spLocks noChangeArrowheads="1"/>
          </p:cNvSpPr>
          <p:nvPr/>
        </p:nvSpPr>
        <p:spPr bwMode="auto">
          <a:xfrm>
            <a:off x="292100" y="1125538"/>
            <a:ext cx="2667000" cy="1160462"/>
          </a:xfrm>
          <a:prstGeom prst="wedgeRectCallout">
            <a:avLst>
              <a:gd name="adj1" fmla="val 67319"/>
              <a:gd name="adj2" fmla="val -24167"/>
            </a:avLst>
          </a:prstGeom>
          <a:solidFill>
            <a:srgbClr val="FFFFD1"/>
          </a:solidFill>
          <a:ln w="12700">
            <a:solidFill>
              <a:schemeClr val="tx1"/>
            </a:solidFill>
            <a:miter lim="800000"/>
            <a:headEnd type="none" w="sm" len="sm"/>
            <a:tailEnd type="none" w="sm" len="sm"/>
          </a:ln>
        </p:spPr>
        <p:txBody>
          <a:bodyPr/>
          <a:lstStyle/>
          <a:p>
            <a:pPr marL="109538" indent="-109538">
              <a:buFontTx/>
              <a:buChar char="•"/>
            </a:pPr>
            <a:r>
              <a:rPr lang="tr-TR" sz="1200" dirty="0">
                <a:solidFill>
                  <a:srgbClr val="3333CC"/>
                </a:solidFill>
              </a:rPr>
              <a:t>Ağ elemanlarına, servislere, uygulamalara  erişimin </a:t>
            </a:r>
            <a:r>
              <a:rPr lang="tr-TR" sz="1200" dirty="0" err="1">
                <a:solidFill>
                  <a:srgbClr val="3333CC"/>
                </a:solidFill>
              </a:rPr>
              <a:t>limitlenmesi</a:t>
            </a:r>
            <a:r>
              <a:rPr lang="tr-TR" sz="1200" dirty="0">
                <a:solidFill>
                  <a:srgbClr val="3333CC"/>
                </a:solidFill>
              </a:rPr>
              <a:t> ve </a:t>
            </a:r>
            <a:r>
              <a:rPr lang="tr-TR" sz="1200" dirty="0" err="1">
                <a:solidFill>
                  <a:srgbClr val="3333CC"/>
                </a:solidFill>
              </a:rPr>
              <a:t>kontrolu</a:t>
            </a:r>
            <a:r>
              <a:rPr lang="tr-TR" sz="1400" dirty="0" smtClean="0">
                <a:solidFill>
                  <a:srgbClr val="3333CC"/>
                </a:solidFill>
              </a:rPr>
              <a:t>. </a:t>
            </a:r>
            <a:r>
              <a:rPr lang="tr-TR" sz="1200" dirty="0" smtClean="0">
                <a:solidFill>
                  <a:srgbClr val="3333CC"/>
                </a:solidFill>
              </a:rPr>
              <a:t>Yetkisiz erişimleri önlemek için.</a:t>
            </a:r>
            <a:endParaRPr lang="en-US" sz="1200" dirty="0">
              <a:solidFill>
                <a:srgbClr val="3333CC"/>
              </a:solidFill>
            </a:endParaRPr>
          </a:p>
          <a:p>
            <a:r>
              <a:rPr lang="tr-TR" sz="1400" dirty="0" smtClean="0"/>
              <a:t>Örnek:</a:t>
            </a:r>
            <a:r>
              <a:rPr lang="en-US" sz="1400" dirty="0" smtClean="0"/>
              <a:t>password</a:t>
            </a:r>
            <a:r>
              <a:rPr lang="en-US" sz="1400" dirty="0"/>
              <a:t>, ACL, firewall</a:t>
            </a:r>
          </a:p>
        </p:txBody>
      </p:sp>
      <p:sp>
        <p:nvSpPr>
          <p:cNvPr id="39948" name="AutoShape 11"/>
          <p:cNvSpPr>
            <a:spLocks noChangeArrowheads="1"/>
          </p:cNvSpPr>
          <p:nvPr/>
        </p:nvSpPr>
        <p:spPr bwMode="auto">
          <a:xfrm>
            <a:off x="292100" y="2438400"/>
            <a:ext cx="2667000" cy="1219200"/>
          </a:xfrm>
          <a:prstGeom prst="wedgeRectCallout">
            <a:avLst>
              <a:gd name="adj1" fmla="val 67319"/>
              <a:gd name="adj2" fmla="val -24218"/>
            </a:avLst>
          </a:prstGeom>
          <a:solidFill>
            <a:srgbClr val="FFFFD1"/>
          </a:solidFill>
          <a:ln w="12700">
            <a:solidFill>
              <a:schemeClr val="tx1"/>
            </a:solidFill>
            <a:miter lim="800000"/>
            <a:headEnd type="none" w="sm" len="sm"/>
            <a:tailEnd type="none" w="sm" len="sm"/>
          </a:ln>
        </p:spPr>
        <p:txBody>
          <a:bodyPr/>
          <a:lstStyle/>
          <a:p>
            <a:pPr marL="109538" indent="-109538">
              <a:buFontTx/>
              <a:buChar char="•"/>
            </a:pPr>
            <a:r>
              <a:rPr lang="tr-TR" sz="1400" dirty="0">
                <a:solidFill>
                  <a:srgbClr val="3333CC"/>
                </a:solidFill>
              </a:rPr>
              <a:t>Ağda oluşan tüm aktivitelerin inkar edilememesinin sağlanması.</a:t>
            </a:r>
            <a:endParaRPr lang="en-US" sz="1400" dirty="0">
              <a:solidFill>
                <a:srgbClr val="3333CC"/>
              </a:solidFill>
            </a:endParaRPr>
          </a:p>
          <a:p>
            <a:r>
              <a:rPr lang="tr-TR" sz="1400" dirty="0"/>
              <a:t>Örnek</a:t>
            </a:r>
            <a:r>
              <a:rPr lang="en-US" sz="1400" dirty="0"/>
              <a:t>: </a:t>
            </a:r>
            <a:r>
              <a:rPr lang="en-US" sz="1400" dirty="0" smtClean="0"/>
              <a:t>s</a:t>
            </a:r>
            <a:r>
              <a:rPr lang="tr-TR" sz="1400" dirty="0"/>
              <a:t>istem</a:t>
            </a:r>
            <a:r>
              <a:rPr lang="en-US" sz="1400" dirty="0"/>
              <a:t> log</a:t>
            </a:r>
            <a:r>
              <a:rPr lang="tr-TR" sz="1400" dirty="0"/>
              <a:t>’</a:t>
            </a:r>
            <a:r>
              <a:rPr lang="tr-TR" sz="1400" dirty="0" err="1"/>
              <a:t>ları</a:t>
            </a:r>
            <a:r>
              <a:rPr lang="en-US" sz="1400" dirty="0"/>
              <a:t>, digital </a:t>
            </a:r>
            <a:r>
              <a:rPr lang="tr-TR" sz="1400" dirty="0"/>
              <a:t>imzalar.</a:t>
            </a:r>
            <a:endParaRPr lang="en-US" sz="1400" dirty="0"/>
          </a:p>
        </p:txBody>
      </p:sp>
      <p:sp>
        <p:nvSpPr>
          <p:cNvPr id="39949" name="AutoShape 12"/>
          <p:cNvSpPr>
            <a:spLocks noChangeArrowheads="1"/>
          </p:cNvSpPr>
          <p:nvPr/>
        </p:nvSpPr>
        <p:spPr bwMode="auto">
          <a:xfrm>
            <a:off x="292100" y="3810000"/>
            <a:ext cx="2667000" cy="1204913"/>
          </a:xfrm>
          <a:prstGeom prst="wedgeRectCallout">
            <a:avLst>
              <a:gd name="adj1" fmla="val 68782"/>
              <a:gd name="adj2" fmla="val -41083"/>
            </a:avLst>
          </a:prstGeom>
          <a:solidFill>
            <a:srgbClr val="FFFFD1"/>
          </a:solidFill>
          <a:ln w="12700">
            <a:solidFill>
              <a:schemeClr val="tx1"/>
            </a:solidFill>
            <a:miter lim="800000"/>
            <a:headEnd type="none" w="sm" len="sm"/>
            <a:tailEnd type="none" w="sm" len="sm"/>
          </a:ln>
        </p:spPr>
        <p:txBody>
          <a:bodyPr/>
          <a:lstStyle/>
          <a:p>
            <a:pPr marL="109538" indent="-109538">
              <a:buFontTx/>
              <a:buChar char="•"/>
            </a:pPr>
            <a:r>
              <a:rPr lang="tr-TR" sz="1400" dirty="0">
                <a:solidFill>
                  <a:srgbClr val="3333CC"/>
                </a:solidFill>
              </a:rPr>
              <a:t>Verilerin, sadece kaynaktan hedefe aktığından emin olunması.</a:t>
            </a:r>
            <a:endParaRPr lang="en-US" sz="1400" dirty="0">
              <a:solidFill>
                <a:srgbClr val="3333CC"/>
              </a:solidFill>
            </a:endParaRPr>
          </a:p>
          <a:p>
            <a:pPr marL="109538" indent="-109538">
              <a:buFontTx/>
              <a:buChar char="•"/>
            </a:pPr>
            <a:r>
              <a:rPr lang="tr-TR" sz="1400" dirty="0"/>
              <a:t>Örnek.</a:t>
            </a:r>
            <a:r>
              <a:rPr lang="en-US" sz="1400" dirty="0"/>
              <a:t>:  VPN, MPLS, L2TP</a:t>
            </a:r>
          </a:p>
        </p:txBody>
      </p:sp>
      <p:sp>
        <p:nvSpPr>
          <p:cNvPr id="39950" name="AutoShape 13"/>
          <p:cNvSpPr>
            <a:spLocks noChangeArrowheads="1"/>
          </p:cNvSpPr>
          <p:nvPr/>
        </p:nvSpPr>
        <p:spPr bwMode="auto">
          <a:xfrm>
            <a:off x="292100" y="5181600"/>
            <a:ext cx="2911475" cy="1219200"/>
          </a:xfrm>
          <a:prstGeom prst="wedgeRectCallout">
            <a:avLst>
              <a:gd name="adj1" fmla="val 67620"/>
              <a:gd name="adj2" fmla="val -53986"/>
            </a:avLst>
          </a:prstGeom>
          <a:solidFill>
            <a:srgbClr val="FFFFD1"/>
          </a:solidFill>
          <a:ln w="12700">
            <a:solidFill>
              <a:schemeClr val="tx1"/>
            </a:solidFill>
            <a:miter lim="800000"/>
            <a:headEnd type="none" w="sm" len="sm"/>
            <a:tailEnd type="none" w="sm" len="sm"/>
          </a:ln>
        </p:spPr>
        <p:txBody>
          <a:bodyPr/>
          <a:lstStyle/>
          <a:p>
            <a:r>
              <a:rPr lang="tr-TR" sz="1200" dirty="0">
                <a:solidFill>
                  <a:srgbClr val="3333CC"/>
                </a:solidFill>
              </a:rPr>
              <a:t>M</a:t>
            </a:r>
            <a:r>
              <a:rPr lang="tr-TR" sz="1200" dirty="0" smtClean="0">
                <a:solidFill>
                  <a:srgbClr val="3333CC"/>
                </a:solidFill>
              </a:rPr>
              <a:t>eşru kullanıcıların, anormal işletme şartlarında bile  </a:t>
            </a:r>
            <a:r>
              <a:rPr lang="tr-TR" sz="1200" dirty="0">
                <a:solidFill>
                  <a:srgbClr val="3333CC"/>
                </a:solidFill>
              </a:rPr>
              <a:t>ağ elemanlarını, servisleri, uygulamaları  </a:t>
            </a:r>
            <a:r>
              <a:rPr lang="tr-TR" sz="1200" dirty="0" smtClean="0">
                <a:solidFill>
                  <a:srgbClr val="3333CC"/>
                </a:solidFill>
              </a:rPr>
              <a:t>kullanabilme yetkisinin belirlenmesi. </a:t>
            </a:r>
          </a:p>
          <a:p>
            <a:r>
              <a:rPr lang="tr-TR" sz="1200" dirty="0" err="1" smtClean="0"/>
              <a:t>Örn</a:t>
            </a:r>
            <a:r>
              <a:rPr lang="en-US" sz="1200" dirty="0"/>
              <a:t>:  IDS/IPS, network</a:t>
            </a:r>
            <a:r>
              <a:rPr lang="tr-TR" sz="1200" dirty="0"/>
              <a:t> </a:t>
            </a:r>
            <a:r>
              <a:rPr lang="en-US" sz="1200" dirty="0"/>
              <a:t>redundancy, </a:t>
            </a:r>
            <a:r>
              <a:rPr lang="en-US" sz="1200" dirty="0" smtClean="0"/>
              <a:t>BC/DR</a:t>
            </a:r>
            <a:r>
              <a:rPr lang="tr-TR" sz="1200" dirty="0" smtClean="0"/>
              <a:t> (İş sürekliliği/Felaket kurtarma)</a:t>
            </a:r>
            <a:endParaRPr lang="en-US" sz="1200" dirty="0"/>
          </a:p>
        </p:txBody>
      </p:sp>
      <p:sp>
        <p:nvSpPr>
          <p:cNvPr id="39951" name="AutoShape 14"/>
          <p:cNvSpPr>
            <a:spLocks noChangeArrowheads="1"/>
          </p:cNvSpPr>
          <p:nvPr/>
        </p:nvSpPr>
        <p:spPr bwMode="auto">
          <a:xfrm>
            <a:off x="6084888" y="1524000"/>
            <a:ext cx="2830512" cy="968896"/>
          </a:xfrm>
          <a:prstGeom prst="wedgeRectCallout">
            <a:avLst>
              <a:gd name="adj1" fmla="val -57458"/>
              <a:gd name="adj2" fmla="val 13755"/>
            </a:avLst>
          </a:prstGeom>
          <a:solidFill>
            <a:srgbClr val="FFFFD1"/>
          </a:solidFill>
          <a:ln w="12700">
            <a:solidFill>
              <a:schemeClr val="tx1"/>
            </a:solidFill>
            <a:miter lim="800000"/>
            <a:headEnd type="none" w="sm" len="sm"/>
            <a:tailEnd type="none" w="sm" len="sm"/>
          </a:ln>
        </p:spPr>
        <p:txBody>
          <a:bodyPr/>
          <a:lstStyle/>
          <a:p>
            <a:r>
              <a:rPr lang="tr-TR" sz="1200" dirty="0" smtClean="0">
                <a:solidFill>
                  <a:srgbClr val="3333CC"/>
                </a:solidFill>
              </a:rPr>
              <a:t>İletişim kuracak varlıkların </a:t>
            </a:r>
            <a:r>
              <a:rPr lang="tr-TR" sz="1200" dirty="0" err="1" smtClean="0">
                <a:solidFill>
                  <a:srgbClr val="3333CC"/>
                </a:solidFill>
              </a:rPr>
              <a:t>biribirlerinin</a:t>
            </a:r>
            <a:r>
              <a:rPr lang="tr-TR" sz="1200" dirty="0" smtClean="0">
                <a:solidFill>
                  <a:srgbClr val="3333CC"/>
                </a:solidFill>
              </a:rPr>
              <a:t> kimliklerini doğrulamaları içindir.</a:t>
            </a:r>
            <a:endParaRPr lang="en-US" sz="1200" dirty="0">
              <a:solidFill>
                <a:srgbClr val="3333CC"/>
              </a:solidFill>
            </a:endParaRPr>
          </a:p>
          <a:p>
            <a:r>
              <a:rPr lang="tr-TR" sz="1200" dirty="0"/>
              <a:t>Örnek: </a:t>
            </a:r>
            <a:r>
              <a:rPr lang="en-US" sz="1200" dirty="0"/>
              <a:t>  </a:t>
            </a:r>
            <a:r>
              <a:rPr lang="tr-TR" sz="1200" dirty="0"/>
              <a:t>Paylaşılan gizli kod dizisi</a:t>
            </a:r>
            <a:r>
              <a:rPr lang="en-US" sz="1200" dirty="0"/>
              <a:t>, PKI, digital </a:t>
            </a:r>
            <a:r>
              <a:rPr lang="tr-TR" sz="1200" dirty="0"/>
              <a:t> imza</a:t>
            </a:r>
            <a:r>
              <a:rPr lang="en-US" sz="1200" dirty="0"/>
              <a:t>, digital </a:t>
            </a:r>
            <a:r>
              <a:rPr lang="tr-TR" sz="1200" dirty="0"/>
              <a:t> sertifika.</a:t>
            </a:r>
            <a:endParaRPr lang="en-US" sz="1200" dirty="0"/>
          </a:p>
        </p:txBody>
      </p:sp>
      <p:sp>
        <p:nvSpPr>
          <p:cNvPr id="39952" name="AutoShape 15"/>
          <p:cNvSpPr>
            <a:spLocks noChangeArrowheads="1"/>
          </p:cNvSpPr>
          <p:nvPr/>
        </p:nvSpPr>
        <p:spPr bwMode="auto">
          <a:xfrm>
            <a:off x="6156325" y="2667000"/>
            <a:ext cx="2808288" cy="685800"/>
          </a:xfrm>
          <a:prstGeom prst="wedgeRectCallout">
            <a:avLst>
              <a:gd name="adj1" fmla="val -62796"/>
              <a:gd name="adj2" fmla="val 39120"/>
            </a:avLst>
          </a:prstGeom>
          <a:solidFill>
            <a:srgbClr val="FFFFD1"/>
          </a:solidFill>
          <a:ln w="12700">
            <a:solidFill>
              <a:schemeClr val="tx1"/>
            </a:solidFill>
            <a:miter lim="800000"/>
            <a:headEnd type="none" w="sm" len="sm"/>
            <a:tailEnd type="none" w="sm" len="sm"/>
          </a:ln>
        </p:spPr>
        <p:txBody>
          <a:bodyPr/>
          <a:lstStyle/>
          <a:p>
            <a:r>
              <a:rPr lang="tr-TR" sz="1200" dirty="0" smtClean="0">
                <a:solidFill>
                  <a:srgbClr val="3333CC"/>
                </a:solidFill>
              </a:rPr>
              <a:t>Verilerin gizliliğinin sağlanması. Veri içeriğinin yetkisiz kişiler tarafından anlaşılmamasını </a:t>
            </a:r>
            <a:r>
              <a:rPr lang="tr-TR" sz="1200" dirty="0" err="1" smtClean="0">
                <a:solidFill>
                  <a:srgbClr val="3333CC"/>
                </a:solidFill>
              </a:rPr>
              <a:t>sağlar.</a:t>
            </a:r>
            <a:r>
              <a:rPr lang="tr-TR" sz="1200" dirty="0" err="1" smtClean="0"/>
              <a:t>Örn</a:t>
            </a:r>
            <a:r>
              <a:rPr lang="en-US" sz="1200" dirty="0" smtClean="0"/>
              <a:t>:</a:t>
            </a:r>
            <a:r>
              <a:rPr lang="tr-TR" sz="1200" dirty="0" smtClean="0"/>
              <a:t>Kriptolama</a:t>
            </a:r>
            <a:endParaRPr lang="en-US" sz="1200" dirty="0"/>
          </a:p>
        </p:txBody>
      </p:sp>
      <p:sp>
        <p:nvSpPr>
          <p:cNvPr id="39953" name="AutoShape 16"/>
          <p:cNvSpPr>
            <a:spLocks noChangeArrowheads="1"/>
          </p:cNvSpPr>
          <p:nvPr/>
        </p:nvSpPr>
        <p:spPr bwMode="auto">
          <a:xfrm>
            <a:off x="6235700" y="3500438"/>
            <a:ext cx="2667000" cy="1147762"/>
          </a:xfrm>
          <a:prstGeom prst="wedgeRectCallout">
            <a:avLst>
              <a:gd name="adj1" fmla="val -65806"/>
              <a:gd name="adj2" fmla="val 33014"/>
            </a:avLst>
          </a:prstGeom>
          <a:solidFill>
            <a:srgbClr val="FFFFD1"/>
          </a:solidFill>
          <a:ln w="12700">
            <a:solidFill>
              <a:schemeClr val="tx1"/>
            </a:solidFill>
            <a:miter lim="800000"/>
            <a:headEnd type="none" w="sm" len="sm"/>
            <a:tailEnd type="none" w="sm" len="sm"/>
          </a:ln>
        </p:spPr>
        <p:txBody>
          <a:bodyPr/>
          <a:lstStyle/>
          <a:p>
            <a:pPr marL="109538" indent="-109538">
              <a:buFontTx/>
              <a:buChar char="•"/>
            </a:pPr>
            <a:r>
              <a:rPr lang="tr-TR" sz="1400" dirty="0">
                <a:solidFill>
                  <a:srgbClr val="3333CC"/>
                </a:solidFill>
              </a:rPr>
              <a:t>Datanın gönderildiği veya saklandığı şekliyle alındığında emin olunması.</a:t>
            </a:r>
            <a:endParaRPr lang="en-US" sz="1400" dirty="0">
              <a:solidFill>
                <a:srgbClr val="3333CC"/>
              </a:solidFill>
            </a:endParaRPr>
          </a:p>
          <a:p>
            <a:pPr marL="109538" indent="-109538">
              <a:buFontTx/>
              <a:buChar char="•"/>
            </a:pPr>
            <a:r>
              <a:rPr lang="tr-TR" sz="1400" dirty="0"/>
              <a:t>Örnek</a:t>
            </a:r>
            <a:r>
              <a:rPr lang="en-US" sz="1400" dirty="0"/>
              <a:t>:  MD5, digital </a:t>
            </a:r>
            <a:r>
              <a:rPr lang="tr-TR" sz="1400" dirty="0"/>
              <a:t> imza, </a:t>
            </a:r>
            <a:r>
              <a:rPr lang="en-US" sz="1400" dirty="0"/>
              <a:t> anti-virus </a:t>
            </a:r>
            <a:r>
              <a:rPr lang="tr-TR" sz="1400" dirty="0"/>
              <a:t> yazılımları.</a:t>
            </a:r>
            <a:endParaRPr lang="en-US" sz="1400" dirty="0"/>
          </a:p>
        </p:txBody>
      </p:sp>
      <p:sp>
        <p:nvSpPr>
          <p:cNvPr id="39954" name="AutoShape 17"/>
          <p:cNvSpPr>
            <a:spLocks noChangeArrowheads="1"/>
          </p:cNvSpPr>
          <p:nvPr/>
        </p:nvSpPr>
        <p:spPr bwMode="auto">
          <a:xfrm>
            <a:off x="6227763" y="4941888"/>
            <a:ext cx="2763837" cy="1090612"/>
          </a:xfrm>
          <a:prstGeom prst="wedgeRectCallout">
            <a:avLst>
              <a:gd name="adj1" fmla="val -63329"/>
              <a:gd name="adj2" fmla="val 17227"/>
            </a:avLst>
          </a:prstGeom>
          <a:solidFill>
            <a:srgbClr val="FFFFD1"/>
          </a:solidFill>
          <a:ln w="12700">
            <a:solidFill>
              <a:schemeClr val="tx1"/>
            </a:solidFill>
            <a:miter lim="800000"/>
            <a:headEnd type="none" w="sm" len="sm"/>
            <a:tailEnd type="none" w="sm" len="sm"/>
          </a:ln>
        </p:spPr>
        <p:txBody>
          <a:bodyPr/>
          <a:lstStyle/>
          <a:p>
            <a:r>
              <a:rPr lang="tr-TR" sz="1400" dirty="0">
                <a:solidFill>
                  <a:srgbClr val="3333CC"/>
                </a:solidFill>
              </a:rPr>
              <a:t>Kimlik Tanımlamanın ve ağ kullanımının gizli tutulduğundan emin olunması.</a:t>
            </a:r>
            <a:endParaRPr lang="en-US" sz="1400" dirty="0">
              <a:solidFill>
                <a:srgbClr val="3333CC"/>
              </a:solidFill>
            </a:endParaRPr>
          </a:p>
          <a:p>
            <a:pPr marL="109538" indent="-109538">
              <a:buFontTx/>
              <a:buChar char="•"/>
            </a:pPr>
            <a:r>
              <a:rPr lang="tr-TR" sz="1400" dirty="0"/>
              <a:t>Örnek</a:t>
            </a:r>
            <a:r>
              <a:rPr lang="en-US" sz="1400" dirty="0"/>
              <a:t>:  NAT, </a:t>
            </a:r>
            <a:r>
              <a:rPr lang="tr-TR" sz="1400" dirty="0"/>
              <a:t>Kriptolama</a:t>
            </a:r>
            <a:endParaRPr lang="en-US" sz="1400" dirty="0"/>
          </a:p>
        </p:txBody>
      </p:sp>
      <p:sp>
        <p:nvSpPr>
          <p:cNvPr id="39955" name="Rectangle 18"/>
          <p:cNvSpPr>
            <a:spLocks noGrp="1" noChangeArrowheads="1"/>
          </p:cNvSpPr>
          <p:nvPr>
            <p:ph type="title"/>
          </p:nvPr>
        </p:nvSpPr>
        <p:spPr>
          <a:xfrm>
            <a:off x="395288" y="188913"/>
            <a:ext cx="8280400" cy="503237"/>
          </a:xfrm>
        </p:spPr>
        <p:txBody>
          <a:bodyPr/>
          <a:lstStyle/>
          <a:p>
            <a:pPr algn="ctr"/>
            <a:r>
              <a:rPr lang="tr-TR" sz="1600" dirty="0" smtClean="0"/>
              <a:t>8 adet Güvenlik Boyutu, Ağın güvenlik açıklarının bütününü kapsar.</a:t>
            </a:r>
            <a:r>
              <a:rPr lang="tr-TR" sz="2400" dirty="0" smtClean="0"/>
              <a:t>  </a:t>
            </a:r>
            <a:r>
              <a:rPr lang="tr-TR" sz="1600" dirty="0" smtClean="0"/>
              <a:t>8 adet Güvenlik  boyutunun </a:t>
            </a:r>
            <a:r>
              <a:rPr lang="tr-TR" sz="1600" dirty="0" err="1" smtClean="0"/>
              <a:t>herbiri</a:t>
            </a:r>
            <a:r>
              <a:rPr lang="tr-TR" sz="1600" dirty="0" smtClean="0"/>
              <a:t> ağ saldırılarının belirli bir kısmının önlenmesi için  gereken önlemleri açıklar.</a:t>
            </a:r>
            <a:endParaRPr lang="en-US" sz="2400" dirty="0" smtClean="0"/>
          </a:p>
        </p:txBody>
      </p:sp>
      <p:sp>
        <p:nvSpPr>
          <p:cNvPr id="39956" name="Text Box 19"/>
          <p:cNvSpPr txBox="1">
            <a:spLocks noChangeArrowheads="1"/>
          </p:cNvSpPr>
          <p:nvPr/>
        </p:nvSpPr>
        <p:spPr bwMode="auto">
          <a:xfrm>
            <a:off x="1042988" y="765175"/>
            <a:ext cx="7826375" cy="287338"/>
          </a:xfrm>
          <a:prstGeom prst="rect">
            <a:avLst/>
          </a:prstGeom>
          <a:solidFill>
            <a:srgbClr val="FFFF49"/>
          </a:solidFill>
          <a:ln w="9525">
            <a:solidFill>
              <a:schemeClr val="tx1"/>
            </a:solidFill>
            <a:miter lim="800000"/>
            <a:headEnd/>
            <a:tailEnd/>
          </a:ln>
        </p:spPr>
        <p:txBody>
          <a:bodyPr lIns="92075" tIns="46038" rIns="92075" bIns="46038">
            <a:spAutoFit/>
          </a:bodyPr>
          <a:lstStyle/>
          <a:p>
            <a:pPr marL="171450" indent="-171450" algn="ctr">
              <a:lnSpc>
                <a:spcPct val="90000"/>
              </a:lnSpc>
              <a:spcBef>
                <a:spcPct val="25000"/>
              </a:spcBef>
              <a:buClr>
                <a:srgbClr val="CC0000"/>
              </a:buClr>
            </a:pPr>
            <a:r>
              <a:rPr lang="tr-TR" sz="1400" b="1" dirty="0">
                <a:solidFill>
                  <a:srgbClr val="003399"/>
                </a:solidFill>
              </a:rPr>
              <a:t>Sekiz güvenlik boyutu, </a:t>
            </a:r>
            <a:r>
              <a:rPr lang="tr-TR" sz="1400" b="1" dirty="0" err="1">
                <a:solidFill>
                  <a:srgbClr val="003399"/>
                </a:solidFill>
              </a:rPr>
              <a:t>herbir</a:t>
            </a:r>
            <a:r>
              <a:rPr lang="tr-TR" sz="1400" b="1" dirty="0">
                <a:solidFill>
                  <a:srgbClr val="003399"/>
                </a:solidFill>
              </a:rPr>
              <a:t> güvenlik perspektifine (Katmanlar ve planlara) uygulanır.</a:t>
            </a:r>
            <a:endParaRPr lang="en-US" sz="1400" b="1" dirty="0">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47"/>
                                        </p:tgtEl>
                                        <p:attrNameLst>
                                          <p:attrName>style.visibility</p:attrName>
                                        </p:attrNameLst>
                                      </p:cBhvr>
                                      <p:to>
                                        <p:strVal val="visible"/>
                                      </p:to>
                                    </p:set>
                                    <p:anim calcmode="lin" valueType="num">
                                      <p:cBhvr additive="base">
                                        <p:cTn id="7" dur="500" fill="hold"/>
                                        <p:tgtEl>
                                          <p:spTgt spid="39947"/>
                                        </p:tgtEl>
                                        <p:attrNameLst>
                                          <p:attrName>ppt_x</p:attrName>
                                        </p:attrNameLst>
                                      </p:cBhvr>
                                      <p:tavLst>
                                        <p:tav tm="0">
                                          <p:val>
                                            <p:strVal val="#ppt_x"/>
                                          </p:val>
                                        </p:tav>
                                        <p:tav tm="100000">
                                          <p:val>
                                            <p:strVal val="#ppt_x"/>
                                          </p:val>
                                        </p:tav>
                                      </p:tavLst>
                                    </p:anim>
                                    <p:anim calcmode="lin" valueType="num">
                                      <p:cBhvr additive="base">
                                        <p:cTn id="8" dur="500" fill="hold"/>
                                        <p:tgtEl>
                                          <p:spTgt spid="399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951"/>
                                        </p:tgtEl>
                                        <p:attrNameLst>
                                          <p:attrName>style.visibility</p:attrName>
                                        </p:attrNameLst>
                                      </p:cBhvr>
                                      <p:to>
                                        <p:strVal val="visible"/>
                                      </p:to>
                                    </p:set>
                                    <p:anim calcmode="lin" valueType="num">
                                      <p:cBhvr additive="base">
                                        <p:cTn id="13" dur="500" fill="hold"/>
                                        <p:tgtEl>
                                          <p:spTgt spid="39951"/>
                                        </p:tgtEl>
                                        <p:attrNameLst>
                                          <p:attrName>ppt_x</p:attrName>
                                        </p:attrNameLst>
                                      </p:cBhvr>
                                      <p:tavLst>
                                        <p:tav tm="0">
                                          <p:val>
                                            <p:strVal val="#ppt_x"/>
                                          </p:val>
                                        </p:tav>
                                        <p:tav tm="100000">
                                          <p:val>
                                            <p:strVal val="#ppt_x"/>
                                          </p:val>
                                        </p:tav>
                                      </p:tavLst>
                                    </p:anim>
                                    <p:anim calcmode="lin" valueType="num">
                                      <p:cBhvr additive="base">
                                        <p:cTn id="14" dur="500" fill="hold"/>
                                        <p:tgtEl>
                                          <p:spTgt spid="3995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948"/>
                                        </p:tgtEl>
                                        <p:attrNameLst>
                                          <p:attrName>style.visibility</p:attrName>
                                        </p:attrNameLst>
                                      </p:cBhvr>
                                      <p:to>
                                        <p:strVal val="visible"/>
                                      </p:to>
                                    </p:set>
                                    <p:anim calcmode="lin" valueType="num">
                                      <p:cBhvr additive="base">
                                        <p:cTn id="19" dur="500" fill="hold"/>
                                        <p:tgtEl>
                                          <p:spTgt spid="39948"/>
                                        </p:tgtEl>
                                        <p:attrNameLst>
                                          <p:attrName>ppt_x</p:attrName>
                                        </p:attrNameLst>
                                      </p:cBhvr>
                                      <p:tavLst>
                                        <p:tav tm="0">
                                          <p:val>
                                            <p:strVal val="#ppt_x"/>
                                          </p:val>
                                        </p:tav>
                                        <p:tav tm="100000">
                                          <p:val>
                                            <p:strVal val="#ppt_x"/>
                                          </p:val>
                                        </p:tav>
                                      </p:tavLst>
                                    </p:anim>
                                    <p:anim calcmode="lin" valueType="num">
                                      <p:cBhvr additive="base">
                                        <p:cTn id="20" dur="500" fill="hold"/>
                                        <p:tgtEl>
                                          <p:spTgt spid="3994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9952"/>
                                        </p:tgtEl>
                                        <p:attrNameLst>
                                          <p:attrName>style.visibility</p:attrName>
                                        </p:attrNameLst>
                                      </p:cBhvr>
                                      <p:to>
                                        <p:strVal val="visible"/>
                                      </p:to>
                                    </p:set>
                                    <p:anim calcmode="lin" valueType="num">
                                      <p:cBhvr additive="base">
                                        <p:cTn id="25" dur="500" fill="hold"/>
                                        <p:tgtEl>
                                          <p:spTgt spid="39952"/>
                                        </p:tgtEl>
                                        <p:attrNameLst>
                                          <p:attrName>ppt_x</p:attrName>
                                        </p:attrNameLst>
                                      </p:cBhvr>
                                      <p:tavLst>
                                        <p:tav tm="0">
                                          <p:val>
                                            <p:strVal val="#ppt_x"/>
                                          </p:val>
                                        </p:tav>
                                        <p:tav tm="100000">
                                          <p:val>
                                            <p:strVal val="#ppt_x"/>
                                          </p:val>
                                        </p:tav>
                                      </p:tavLst>
                                    </p:anim>
                                    <p:anim calcmode="lin" valueType="num">
                                      <p:cBhvr additive="base">
                                        <p:cTn id="26" dur="500" fill="hold"/>
                                        <p:tgtEl>
                                          <p:spTgt spid="3995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9949"/>
                                        </p:tgtEl>
                                        <p:attrNameLst>
                                          <p:attrName>style.visibility</p:attrName>
                                        </p:attrNameLst>
                                      </p:cBhvr>
                                      <p:to>
                                        <p:strVal val="visible"/>
                                      </p:to>
                                    </p:set>
                                    <p:anim calcmode="lin" valueType="num">
                                      <p:cBhvr additive="base">
                                        <p:cTn id="31" dur="500" fill="hold"/>
                                        <p:tgtEl>
                                          <p:spTgt spid="39949"/>
                                        </p:tgtEl>
                                        <p:attrNameLst>
                                          <p:attrName>ppt_x</p:attrName>
                                        </p:attrNameLst>
                                      </p:cBhvr>
                                      <p:tavLst>
                                        <p:tav tm="0">
                                          <p:val>
                                            <p:strVal val="#ppt_x"/>
                                          </p:val>
                                        </p:tav>
                                        <p:tav tm="100000">
                                          <p:val>
                                            <p:strVal val="#ppt_x"/>
                                          </p:val>
                                        </p:tav>
                                      </p:tavLst>
                                    </p:anim>
                                    <p:anim calcmode="lin" valueType="num">
                                      <p:cBhvr additive="base">
                                        <p:cTn id="32" dur="500" fill="hold"/>
                                        <p:tgtEl>
                                          <p:spTgt spid="3994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9953"/>
                                        </p:tgtEl>
                                        <p:attrNameLst>
                                          <p:attrName>style.visibility</p:attrName>
                                        </p:attrNameLst>
                                      </p:cBhvr>
                                      <p:to>
                                        <p:strVal val="visible"/>
                                      </p:to>
                                    </p:set>
                                    <p:anim calcmode="lin" valueType="num">
                                      <p:cBhvr additive="base">
                                        <p:cTn id="37" dur="500" fill="hold"/>
                                        <p:tgtEl>
                                          <p:spTgt spid="39953"/>
                                        </p:tgtEl>
                                        <p:attrNameLst>
                                          <p:attrName>ppt_x</p:attrName>
                                        </p:attrNameLst>
                                      </p:cBhvr>
                                      <p:tavLst>
                                        <p:tav tm="0">
                                          <p:val>
                                            <p:strVal val="#ppt_x"/>
                                          </p:val>
                                        </p:tav>
                                        <p:tav tm="100000">
                                          <p:val>
                                            <p:strVal val="#ppt_x"/>
                                          </p:val>
                                        </p:tav>
                                      </p:tavLst>
                                    </p:anim>
                                    <p:anim calcmode="lin" valueType="num">
                                      <p:cBhvr additive="base">
                                        <p:cTn id="38" dur="500" fill="hold"/>
                                        <p:tgtEl>
                                          <p:spTgt spid="3995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9950"/>
                                        </p:tgtEl>
                                        <p:attrNameLst>
                                          <p:attrName>style.visibility</p:attrName>
                                        </p:attrNameLst>
                                      </p:cBhvr>
                                      <p:to>
                                        <p:strVal val="visible"/>
                                      </p:to>
                                    </p:set>
                                    <p:anim calcmode="lin" valueType="num">
                                      <p:cBhvr additive="base">
                                        <p:cTn id="43" dur="500" fill="hold"/>
                                        <p:tgtEl>
                                          <p:spTgt spid="39950"/>
                                        </p:tgtEl>
                                        <p:attrNameLst>
                                          <p:attrName>ppt_x</p:attrName>
                                        </p:attrNameLst>
                                      </p:cBhvr>
                                      <p:tavLst>
                                        <p:tav tm="0">
                                          <p:val>
                                            <p:strVal val="#ppt_x"/>
                                          </p:val>
                                        </p:tav>
                                        <p:tav tm="100000">
                                          <p:val>
                                            <p:strVal val="#ppt_x"/>
                                          </p:val>
                                        </p:tav>
                                      </p:tavLst>
                                    </p:anim>
                                    <p:anim calcmode="lin" valueType="num">
                                      <p:cBhvr additive="base">
                                        <p:cTn id="44" dur="500" fill="hold"/>
                                        <p:tgtEl>
                                          <p:spTgt spid="3995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9954"/>
                                        </p:tgtEl>
                                        <p:attrNameLst>
                                          <p:attrName>style.visibility</p:attrName>
                                        </p:attrNameLst>
                                      </p:cBhvr>
                                      <p:to>
                                        <p:strVal val="visible"/>
                                      </p:to>
                                    </p:set>
                                    <p:anim calcmode="lin" valueType="num">
                                      <p:cBhvr additive="base">
                                        <p:cTn id="49" dur="500" fill="hold"/>
                                        <p:tgtEl>
                                          <p:spTgt spid="39954"/>
                                        </p:tgtEl>
                                        <p:attrNameLst>
                                          <p:attrName>ppt_x</p:attrName>
                                        </p:attrNameLst>
                                      </p:cBhvr>
                                      <p:tavLst>
                                        <p:tav tm="0">
                                          <p:val>
                                            <p:strVal val="#ppt_x"/>
                                          </p:val>
                                        </p:tav>
                                        <p:tav tm="100000">
                                          <p:val>
                                            <p:strVal val="#ppt_x"/>
                                          </p:val>
                                        </p:tav>
                                      </p:tavLst>
                                    </p:anim>
                                    <p:anim calcmode="lin" valueType="num">
                                      <p:cBhvr additive="base">
                                        <p:cTn id="50" dur="500" fill="hold"/>
                                        <p:tgtEl>
                                          <p:spTgt spid="399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7" grpId="0" animBg="1"/>
      <p:bldP spid="39948" grpId="0" animBg="1"/>
      <p:bldP spid="39949" grpId="0" animBg="1"/>
      <p:bldP spid="39950" grpId="0" animBg="1"/>
      <p:bldP spid="39951" grpId="0" animBg="1"/>
      <p:bldP spid="39952" grpId="0" animBg="1"/>
      <p:bldP spid="39953" grpId="0" animBg="1"/>
      <p:bldP spid="3995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pPr>
              <a:defRPr/>
            </a:pPr>
            <a:fld id="{B81A00EA-A30A-4C8C-A8FE-F2E6FCEB6F5A}" type="slidenum">
              <a:rPr lang="en-US" smtClean="0"/>
              <a:pPr>
                <a:defRPr/>
              </a:pPr>
              <a:t>33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504523"/>
            <a:ext cx="6326907" cy="252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Metin kutusu 4"/>
          <p:cNvSpPr txBox="1"/>
          <p:nvPr/>
        </p:nvSpPr>
        <p:spPr>
          <a:xfrm>
            <a:off x="348800" y="3140968"/>
            <a:ext cx="8471671" cy="3440942"/>
          </a:xfrm>
          <a:prstGeom prst="rect">
            <a:avLst/>
          </a:prstGeom>
          <a:noFill/>
        </p:spPr>
        <p:txBody>
          <a:bodyPr wrap="square" rtlCol="0">
            <a:spAutoFit/>
          </a:bodyPr>
          <a:lstStyle/>
          <a:p>
            <a:pPr algn="just"/>
            <a:r>
              <a:rPr lang="tr-TR" sz="1600" dirty="0" smtClean="0"/>
              <a:t>Her düzlemdeki  Güvenlik katmanları, güvenli ağ çözümleri için bir dizi </a:t>
            </a:r>
            <a:r>
              <a:rPr lang="tr-TR" sz="1600" dirty="0" err="1" smtClean="0"/>
              <a:t>etkinleştiricidir</a:t>
            </a:r>
            <a:r>
              <a:rPr lang="tr-TR" sz="1600" dirty="0" smtClean="0"/>
              <a:t>. Altyapı katmanı (</a:t>
            </a:r>
            <a:r>
              <a:rPr lang="tr-TR" sz="1600" dirty="0" err="1" smtClean="0"/>
              <a:t>Infrastructure</a:t>
            </a:r>
            <a:r>
              <a:rPr lang="tr-TR" sz="1600" dirty="0" smtClean="0"/>
              <a:t>), Hizmetler (</a:t>
            </a:r>
            <a:r>
              <a:rPr lang="tr-TR" sz="1600" dirty="0" err="1" smtClean="0"/>
              <a:t>services</a:t>
            </a:r>
            <a:r>
              <a:rPr lang="tr-TR" sz="1600" dirty="0" smtClean="0"/>
              <a:t>) katmanına hizmet sağlar. Hizmetler katmanı, Uygulama (Application) katmanını etkinleştirir.</a:t>
            </a:r>
          </a:p>
          <a:p>
            <a:pPr algn="just"/>
            <a:r>
              <a:rPr lang="tr-TR" sz="1600" b="1" u="sng" dirty="0" smtClean="0"/>
              <a:t>Altyapı güvenlik katmanı</a:t>
            </a:r>
            <a:r>
              <a:rPr lang="tr-TR" sz="1600" dirty="0" smtClean="0"/>
              <a:t>, ağ şebeke iletim elemanları ve  belirli güvenlik boyutlarıyla korunan bireysel şebeke elemanlarından (</a:t>
            </a:r>
            <a:r>
              <a:rPr lang="tr-TR" sz="1600" dirty="0" err="1" smtClean="0"/>
              <a:t>router,switch</a:t>
            </a:r>
            <a:r>
              <a:rPr lang="tr-TR" sz="1600" dirty="0" smtClean="0"/>
              <a:t>, server </a:t>
            </a:r>
            <a:r>
              <a:rPr lang="tr-TR" sz="1600" dirty="0" err="1" smtClean="0"/>
              <a:t>v.b</a:t>
            </a:r>
            <a:r>
              <a:rPr lang="tr-TR" sz="1600" dirty="0" smtClean="0"/>
              <a:t>) oluşur.</a:t>
            </a:r>
          </a:p>
          <a:p>
            <a:pPr algn="just"/>
            <a:r>
              <a:rPr lang="tr-TR" sz="1600" b="1" u="sng" dirty="0" smtClean="0"/>
              <a:t>Hizmetler güvenlik katmanı</a:t>
            </a:r>
            <a:r>
              <a:rPr lang="tr-TR" sz="1600" dirty="0" smtClean="0"/>
              <a:t>, servis sağlayıcıların (ISS), müşterilerine sağladığı hizmetlerin güvenliğini sağlar. İnternet Servis Sağlayıcıların sunmuş olduğu hizmetler  ve bu hizmetlerden yararlanan müşteriler, güvenlik tehditlerinin potansiyel hedefleridir.  Bu güvenlik katmanı hizmet sağlayıcıları ve müşterilerini korumak için kullanılır.</a:t>
            </a:r>
          </a:p>
          <a:p>
            <a:pPr algn="just"/>
            <a:r>
              <a:rPr lang="tr-TR" sz="1600" b="1" u="sng" dirty="0"/>
              <a:t>Uygulamalar güvenlik katmanı</a:t>
            </a:r>
            <a:r>
              <a:rPr lang="tr-TR" sz="1600" dirty="0"/>
              <a:t>, servis sağlayıcı müşterileri tarafından erişilen ağ tabanlı uygulamaların güvenliğine odaklanır. Bu uygulamalar ağ </a:t>
            </a:r>
            <a:r>
              <a:rPr lang="tr-TR" sz="1600" dirty="0" smtClean="0"/>
              <a:t>servisleri </a:t>
            </a:r>
            <a:r>
              <a:rPr lang="tr-TR" sz="1600" dirty="0"/>
              <a:t>tarafından etkinleştirilir ve temel dosya aktarımını (örneğin FTP) ve web tarama uygulamalarını, </a:t>
            </a:r>
            <a:r>
              <a:rPr lang="tr-TR" sz="1600" dirty="0" smtClean="0"/>
              <a:t>ağ </a:t>
            </a:r>
            <a:r>
              <a:rPr lang="tr-TR" sz="1600" dirty="0"/>
              <a:t>tabanlı sesli mesajlaşma ve e-posta gibi temel </a:t>
            </a:r>
            <a:r>
              <a:rPr lang="tr-TR" sz="1600" dirty="0" smtClean="0"/>
              <a:t>uygulamalar </a:t>
            </a:r>
            <a:r>
              <a:rPr lang="tr-TR" sz="1600" dirty="0" err="1" smtClean="0"/>
              <a:t>v.b</a:t>
            </a:r>
            <a:r>
              <a:rPr lang="tr-TR" sz="1600" dirty="0"/>
              <a:t> </a:t>
            </a:r>
            <a:r>
              <a:rPr lang="tr-TR" sz="1600" dirty="0" smtClean="0"/>
              <a:t>olabilir. Veya 3. parti uygulamalar olabilir.</a:t>
            </a:r>
          </a:p>
        </p:txBody>
      </p:sp>
    </p:spTree>
    <p:extLst>
      <p:ext uri="{BB962C8B-B14F-4D97-AF65-F5344CB8AC3E}">
        <p14:creationId xmlns:p14="http://schemas.microsoft.com/office/powerpoint/2010/main" val="11159562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5536" y="404664"/>
            <a:ext cx="8229600" cy="5919936"/>
          </a:xfrm>
        </p:spPr>
        <p:txBody>
          <a:bodyPr/>
          <a:lstStyle/>
          <a:p>
            <a:pPr marL="0" lvl="0" indent="0" algn="just">
              <a:buNone/>
            </a:pPr>
            <a:r>
              <a:rPr lang="tr-TR" sz="1800" b="1" u="sng" dirty="0" smtClean="0">
                <a:solidFill>
                  <a:srgbClr val="FF0000"/>
                </a:solidFill>
              </a:rPr>
              <a:t>Güvenlik </a:t>
            </a:r>
            <a:r>
              <a:rPr lang="tr-TR" sz="1800" b="1" u="sng" dirty="0">
                <a:solidFill>
                  <a:srgbClr val="FF0000"/>
                </a:solidFill>
              </a:rPr>
              <a:t>düzlemi kavramı</a:t>
            </a:r>
            <a:r>
              <a:rPr lang="tr-TR" sz="1800" dirty="0">
                <a:solidFill>
                  <a:srgbClr val="FF0000"/>
                </a:solidFill>
              </a:rPr>
              <a:t>; </a:t>
            </a:r>
            <a:r>
              <a:rPr lang="tr-TR" sz="1800" dirty="0" err="1">
                <a:solidFill>
                  <a:srgbClr val="FF0000"/>
                </a:solidFill>
              </a:rPr>
              <a:t>netwok</a:t>
            </a:r>
            <a:r>
              <a:rPr lang="tr-TR" sz="1800" dirty="0">
                <a:solidFill>
                  <a:srgbClr val="FF0000"/>
                </a:solidFill>
              </a:rPr>
              <a:t> aktivitelerinin </a:t>
            </a:r>
            <a:r>
              <a:rPr lang="tr-TR" sz="1800" dirty="0" err="1">
                <a:solidFill>
                  <a:srgbClr val="FF0000"/>
                </a:solidFill>
              </a:rPr>
              <a:t>biribirinden</a:t>
            </a:r>
            <a:r>
              <a:rPr lang="tr-TR" sz="1800" dirty="0">
                <a:solidFill>
                  <a:srgbClr val="FF0000"/>
                </a:solidFill>
              </a:rPr>
              <a:t> bağımsız olarak korunması için (etkilenmemesi için) gerekli olabilir. </a:t>
            </a:r>
            <a:r>
              <a:rPr lang="tr-TR" sz="1800" u="sng" dirty="0" smtClean="0">
                <a:solidFill>
                  <a:srgbClr val="FF0000"/>
                </a:solidFill>
              </a:rPr>
              <a:t>Örneğin; Son </a:t>
            </a:r>
            <a:r>
              <a:rPr lang="tr-TR" sz="1800" u="sng" dirty="0">
                <a:solidFill>
                  <a:srgbClr val="FF0000"/>
                </a:solidFill>
              </a:rPr>
              <a:t>kullanıcı seviyesi güvenlik  düzleminde ki güvenlik tavizi, Yönetimsel güvenlik düzlemiyle ilgili işlevleri </a:t>
            </a:r>
            <a:r>
              <a:rPr lang="tr-TR" sz="1800" u="sng" dirty="0" smtClean="0">
                <a:solidFill>
                  <a:srgbClr val="FF0000"/>
                </a:solidFill>
              </a:rPr>
              <a:t>etkilemez</a:t>
            </a:r>
            <a:endParaRPr lang="tr-TR" sz="1800" dirty="0"/>
          </a:p>
          <a:p>
            <a:pPr marL="0" indent="0" algn="just">
              <a:buNone/>
            </a:pPr>
            <a:r>
              <a:rPr lang="tr-TR" sz="1800" b="1" u="sng" dirty="0"/>
              <a:t>Yönetim güvenlik düzlemi</a:t>
            </a:r>
            <a:r>
              <a:rPr lang="tr-TR" sz="1800" dirty="0"/>
              <a:t>, </a:t>
            </a:r>
            <a:r>
              <a:rPr lang="tr-TR" sz="1800" dirty="0" smtClean="0"/>
              <a:t>Ağ  elemanlarının, </a:t>
            </a:r>
            <a:r>
              <a:rPr lang="tr-TR" sz="1800" dirty="0"/>
              <a:t>iletim tesislerinin, </a:t>
            </a:r>
            <a:r>
              <a:rPr lang="tr-TR" sz="1800" dirty="0" smtClean="0"/>
              <a:t>yardımcı sistemlerin (İşletme </a:t>
            </a:r>
            <a:r>
              <a:rPr lang="tr-TR" sz="1800" dirty="0"/>
              <a:t>destek </a:t>
            </a:r>
            <a:r>
              <a:rPr lang="tr-TR" sz="1800" dirty="0" smtClean="0"/>
              <a:t>sistemleri, </a:t>
            </a:r>
            <a:r>
              <a:rPr lang="tr-TR" sz="1800" dirty="0"/>
              <a:t>müşteri bakım sistemleri, vb.) </a:t>
            </a:r>
            <a:r>
              <a:rPr lang="tr-TR" sz="1800" dirty="0" smtClean="0"/>
              <a:t>ve </a:t>
            </a:r>
            <a:r>
              <a:rPr lang="tr-TR" sz="1800" dirty="0"/>
              <a:t>veri merkezlerinin </a:t>
            </a:r>
            <a:r>
              <a:rPr lang="tr-TR" sz="1800" dirty="0" smtClean="0"/>
              <a:t>güvenliği ile </a:t>
            </a:r>
            <a:r>
              <a:rPr lang="tr-TR" sz="1800" dirty="0"/>
              <a:t>ilgilenmektedir. Yönetim düzlemi hata, kapasite, yönetim, sağlama ve güvenlik (FCAPS) işlevlerini destekler</a:t>
            </a:r>
            <a:r>
              <a:rPr lang="tr-TR" sz="1800" dirty="0" smtClean="0"/>
              <a:t>.</a:t>
            </a:r>
            <a:endParaRPr lang="tr-TR" sz="1800" dirty="0"/>
          </a:p>
          <a:p>
            <a:pPr marL="0" indent="0" algn="just">
              <a:buNone/>
            </a:pPr>
            <a:r>
              <a:rPr lang="tr-TR" sz="1800" b="1" u="sng" dirty="0"/>
              <a:t>Kontrol güvenlik düzlemi, </a:t>
            </a:r>
            <a:r>
              <a:rPr lang="tr-TR" sz="1800" dirty="0" smtClean="0"/>
              <a:t>Veri, Hizmet </a:t>
            </a:r>
            <a:r>
              <a:rPr lang="tr-TR" sz="1800" dirty="0"/>
              <a:t>ve uygulamaların ağ üzerinden verimli bir şekilde iletilmesini sağlayan faaliyetlerin </a:t>
            </a:r>
            <a:r>
              <a:rPr lang="tr-TR" sz="1800" dirty="0" smtClean="0"/>
              <a:t>güvenliği ile </a:t>
            </a:r>
            <a:r>
              <a:rPr lang="tr-TR" sz="1800" dirty="0"/>
              <a:t>ilgilidir. Genellikle </a:t>
            </a:r>
            <a:r>
              <a:rPr lang="tr-TR" sz="1800" dirty="0" err="1" smtClean="0"/>
              <a:t>switch</a:t>
            </a:r>
            <a:r>
              <a:rPr lang="tr-TR" sz="1800" dirty="0" smtClean="0"/>
              <a:t>, </a:t>
            </a:r>
            <a:r>
              <a:rPr lang="tr-TR" sz="1800" dirty="0" err="1" smtClean="0"/>
              <a:t>router</a:t>
            </a:r>
            <a:r>
              <a:rPr lang="tr-TR" sz="1800" dirty="0" smtClean="0"/>
              <a:t> </a:t>
            </a:r>
            <a:r>
              <a:rPr lang="tr-TR" sz="1800" dirty="0" err="1" smtClean="0"/>
              <a:t>v.b</a:t>
            </a:r>
            <a:r>
              <a:rPr lang="tr-TR" sz="1800" dirty="0" smtClean="0"/>
              <a:t> ünitelerin, </a:t>
            </a:r>
            <a:r>
              <a:rPr lang="tr-TR" sz="1800" dirty="0"/>
              <a:t>temel aktarım ağı üzerinden trafiği en iyi nasıl yönlendireceğini veya değiştirdiğini belirlemesine olanak tanıyan bilgilerin </a:t>
            </a:r>
            <a:r>
              <a:rPr lang="tr-TR" sz="1800" dirty="0" smtClean="0"/>
              <a:t>(iletişim işaretlerinin) makinadan-makineye iletilmesinin </a:t>
            </a:r>
            <a:r>
              <a:rPr lang="tr-TR" sz="1800" dirty="0" err="1" smtClean="0"/>
              <a:t>kontrolunu</a:t>
            </a:r>
            <a:r>
              <a:rPr lang="tr-TR" sz="1800" dirty="0" smtClean="0"/>
              <a:t> </a:t>
            </a:r>
            <a:r>
              <a:rPr lang="tr-TR" sz="1800" dirty="0"/>
              <a:t>içerir</a:t>
            </a:r>
            <a:r>
              <a:rPr lang="tr-TR" sz="1800" dirty="0" smtClean="0"/>
              <a:t>.</a:t>
            </a:r>
            <a:endParaRPr lang="tr-TR" sz="1800" dirty="0"/>
          </a:p>
          <a:p>
            <a:pPr marL="0" lvl="0" indent="0" eaLnBrk="1" hangingPunct="1">
              <a:lnSpc>
                <a:spcPct val="90000"/>
              </a:lnSpc>
              <a:spcBef>
                <a:spcPct val="25000"/>
              </a:spcBef>
              <a:buClr>
                <a:srgbClr val="CC0000"/>
              </a:buClr>
              <a:buSzPct val="60000"/>
              <a:buNone/>
            </a:pPr>
            <a:r>
              <a:rPr lang="tr-TR" sz="1800" b="1" u="sng" dirty="0"/>
              <a:t>Son kullanıcı güvenlik düzlemi</a:t>
            </a:r>
            <a:r>
              <a:rPr lang="tr-TR" sz="1800" dirty="0"/>
              <a:t>, </a:t>
            </a:r>
            <a:r>
              <a:rPr lang="tr-TR" sz="1800" dirty="0" smtClean="0"/>
              <a:t>Servis </a:t>
            </a:r>
            <a:r>
              <a:rPr lang="tr-TR" sz="1800" dirty="0"/>
              <a:t>sağlayıcı </a:t>
            </a:r>
            <a:r>
              <a:rPr lang="tr-TR" sz="1800" dirty="0" smtClean="0"/>
              <a:t>ağının ve  </a:t>
            </a:r>
            <a:r>
              <a:rPr lang="tr-TR" sz="1800" dirty="0"/>
              <a:t>müşterilerin erişim ve kullanım güvenliğini ele alır. </a:t>
            </a:r>
            <a:r>
              <a:rPr lang="tr-TR" sz="1800" dirty="0" smtClean="0"/>
              <a:t>Bu düzlem, aynı zamanda gerçek son kullanıcı veri akışlarının güvenliğini de temsil eder.</a:t>
            </a:r>
            <a:r>
              <a:rPr lang="tr-TR" sz="1800" dirty="0" smtClean="0">
                <a:solidFill>
                  <a:schemeClr val="bg1">
                    <a:lumMod val="65000"/>
                  </a:schemeClr>
                </a:solidFill>
              </a:rPr>
              <a:t> </a:t>
            </a:r>
            <a:r>
              <a:rPr lang="tr-TR" sz="1800" dirty="0" smtClean="0"/>
              <a:t>Son kullanıcılar;</a:t>
            </a:r>
          </a:p>
          <a:p>
            <a:pPr marL="0" lvl="0" indent="0" eaLnBrk="1" hangingPunct="1">
              <a:lnSpc>
                <a:spcPct val="90000"/>
              </a:lnSpc>
              <a:spcBef>
                <a:spcPct val="25000"/>
              </a:spcBef>
              <a:buClr>
                <a:srgbClr val="CC0000"/>
              </a:buClr>
              <a:buSzPct val="60000"/>
              <a:buNone/>
            </a:pPr>
            <a:r>
              <a:rPr lang="tr-TR" sz="1800" dirty="0" smtClean="0"/>
              <a:t>*  </a:t>
            </a:r>
            <a:r>
              <a:rPr lang="tr-TR" sz="1800" dirty="0"/>
              <a:t>Y</a:t>
            </a:r>
            <a:r>
              <a:rPr lang="tr-TR" sz="1800" dirty="0" smtClean="0"/>
              <a:t>alnızca basit bağlantı sağlamak için,</a:t>
            </a:r>
          </a:p>
          <a:p>
            <a:pPr lvl="0" eaLnBrk="1" hangingPunct="1">
              <a:lnSpc>
                <a:spcPct val="90000"/>
              </a:lnSpc>
              <a:spcBef>
                <a:spcPct val="25000"/>
              </a:spcBef>
              <a:buClr>
                <a:srgbClr val="CC0000"/>
              </a:buClr>
              <a:buSzPct val="60000"/>
              <a:buFont typeface="Arial" charset="0"/>
              <a:buChar char="•"/>
            </a:pPr>
            <a:r>
              <a:rPr lang="tr-TR" sz="1800" dirty="0" smtClean="0"/>
              <a:t>Katma değerli hizmetler  </a:t>
            </a:r>
            <a:r>
              <a:rPr lang="tr-TR" sz="1800" dirty="0" smtClean="0">
                <a:solidFill>
                  <a:prstClr val="black"/>
                </a:solidFill>
              </a:rPr>
              <a:t>(</a:t>
            </a:r>
            <a:r>
              <a:rPr lang="tr-TR" sz="1800" dirty="0">
                <a:solidFill>
                  <a:prstClr val="black"/>
                </a:solidFill>
              </a:rPr>
              <a:t>VPN, VOİP </a:t>
            </a:r>
            <a:r>
              <a:rPr lang="tr-TR" sz="1800" dirty="0" err="1">
                <a:solidFill>
                  <a:prstClr val="black"/>
                </a:solidFill>
              </a:rPr>
              <a:t>v.b</a:t>
            </a:r>
            <a:r>
              <a:rPr lang="tr-TR" sz="1800" dirty="0" smtClean="0">
                <a:solidFill>
                  <a:prstClr val="black"/>
                </a:solidFill>
              </a:rPr>
              <a:t>)</a:t>
            </a:r>
            <a:r>
              <a:rPr lang="tr-TR" sz="1800" dirty="0" smtClean="0"/>
              <a:t> için</a:t>
            </a:r>
          </a:p>
          <a:p>
            <a:pPr lvl="0" eaLnBrk="1" hangingPunct="1">
              <a:lnSpc>
                <a:spcPct val="90000"/>
              </a:lnSpc>
              <a:spcBef>
                <a:spcPct val="25000"/>
              </a:spcBef>
              <a:buClr>
                <a:srgbClr val="CC0000"/>
              </a:buClr>
              <a:buSzPct val="60000"/>
              <a:buFont typeface="Arial" charset="0"/>
              <a:buChar char="•"/>
            </a:pPr>
            <a:r>
              <a:rPr lang="tr-TR" sz="1800" dirty="0" smtClean="0"/>
              <a:t>Ağ </a:t>
            </a:r>
            <a:r>
              <a:rPr lang="tr-TR" sz="1800" dirty="0"/>
              <a:t>tabanlı </a:t>
            </a:r>
            <a:r>
              <a:rPr lang="tr-TR" sz="1800" dirty="0" smtClean="0"/>
              <a:t>uygulamalara </a:t>
            </a:r>
            <a:r>
              <a:rPr lang="en-US" sz="1400" dirty="0" smtClean="0">
                <a:solidFill>
                  <a:prstClr val="black"/>
                </a:solidFill>
                <a:latin typeface="Arial" pitchFamily="34" charset="0"/>
              </a:rPr>
              <a:t>(email</a:t>
            </a:r>
            <a:r>
              <a:rPr lang="tr-TR" sz="1400" dirty="0">
                <a:solidFill>
                  <a:prstClr val="black"/>
                </a:solidFill>
                <a:latin typeface="Arial" pitchFamily="34" charset="0"/>
              </a:rPr>
              <a:t>, web </a:t>
            </a:r>
            <a:r>
              <a:rPr lang="tr-TR" sz="1400" dirty="0" err="1" smtClean="0">
                <a:solidFill>
                  <a:prstClr val="black"/>
                </a:solidFill>
                <a:latin typeface="Arial" pitchFamily="34" charset="0"/>
              </a:rPr>
              <a:t>v.b</a:t>
            </a:r>
            <a:r>
              <a:rPr lang="tr-TR" sz="1800" dirty="0" smtClean="0"/>
              <a:t> </a:t>
            </a:r>
            <a:r>
              <a:rPr lang="tr-TR" sz="1800" dirty="0"/>
              <a:t>erişmek için </a:t>
            </a:r>
            <a:r>
              <a:rPr lang="tr-TR" sz="1800" dirty="0" smtClean="0"/>
              <a:t> ağı kullanabilirler. </a:t>
            </a:r>
            <a:endParaRPr lang="tr-TR" sz="1800" dirty="0"/>
          </a:p>
        </p:txBody>
      </p:sp>
      <p:sp>
        <p:nvSpPr>
          <p:cNvPr id="4" name="Slayt Numarası Yer Tutucusu 3"/>
          <p:cNvSpPr>
            <a:spLocks noGrp="1"/>
          </p:cNvSpPr>
          <p:nvPr>
            <p:ph type="sldNum" sz="quarter" idx="12"/>
          </p:nvPr>
        </p:nvSpPr>
        <p:spPr/>
        <p:txBody>
          <a:bodyPr/>
          <a:lstStyle/>
          <a:p>
            <a:pPr>
              <a:defRPr/>
            </a:pPr>
            <a:fld id="{B81A00EA-A30A-4C8C-A8FE-F2E6FCEB6F5A}" type="slidenum">
              <a:rPr lang="en-US" smtClean="0"/>
              <a:pPr>
                <a:defRPr/>
              </a:pPr>
              <a:t>34</a:t>
            </a:fld>
            <a:endParaRPr lang="en-US"/>
          </a:p>
        </p:txBody>
      </p:sp>
    </p:spTree>
    <p:extLst>
      <p:ext uri="{BB962C8B-B14F-4D97-AF65-F5344CB8AC3E}">
        <p14:creationId xmlns:p14="http://schemas.microsoft.com/office/powerpoint/2010/main" val="3361097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1 Slayt Numarası Yer Tutucusu"/>
          <p:cNvSpPr>
            <a:spLocks noGrp="1"/>
          </p:cNvSpPr>
          <p:nvPr>
            <p:ph type="sldNum" sz="quarter" idx="12"/>
          </p:nvPr>
        </p:nvSpPr>
        <p:spPr>
          <a:xfrm>
            <a:off x="457200" y="6356350"/>
            <a:ext cx="2133600" cy="365125"/>
          </a:xfrm>
        </p:spPr>
        <p:txBody>
          <a:bodyPr/>
          <a:lstStyle/>
          <a:p>
            <a:pPr algn="l">
              <a:buClr>
                <a:srgbClr val="E2D700"/>
              </a:buClr>
              <a:defRPr/>
            </a:pPr>
            <a:fld id="{A3FA11D2-1C5B-4633-B183-E199FC6A04B7}" type="slidenum">
              <a:rPr lang="en-US">
                <a:solidFill>
                  <a:srgbClr val="04617B">
                    <a:shade val="90000"/>
                  </a:srgbClr>
                </a:solidFill>
              </a:rPr>
              <a:pPr algn="l">
                <a:buClr>
                  <a:srgbClr val="E2D700"/>
                </a:buClr>
                <a:defRPr/>
              </a:pPr>
              <a:t>35</a:t>
            </a:fld>
            <a:endParaRPr lang="en-US">
              <a:solidFill>
                <a:srgbClr val="04617B">
                  <a:shade val="90000"/>
                </a:srgbClr>
              </a:solidFill>
            </a:endParaRPr>
          </a:p>
        </p:txBody>
      </p:sp>
      <p:sp>
        <p:nvSpPr>
          <p:cNvPr id="75779" name="Rectangle 1026"/>
          <p:cNvSpPr>
            <a:spLocks noChangeArrowheads="1"/>
          </p:cNvSpPr>
          <p:nvPr/>
        </p:nvSpPr>
        <p:spPr bwMode="auto">
          <a:xfrm>
            <a:off x="611188" y="188913"/>
            <a:ext cx="8064500" cy="431800"/>
          </a:xfrm>
          <a:prstGeom prst="rect">
            <a:avLst/>
          </a:prstGeom>
          <a:noFill/>
          <a:ln w="9525">
            <a:noFill/>
            <a:miter lim="800000"/>
            <a:headEnd/>
            <a:tailEnd/>
          </a:ln>
        </p:spPr>
        <p:txBody>
          <a:bodyPr lIns="0" tIns="0" rIns="0" bIns="0" anchor="ctr"/>
          <a:lstStyle/>
          <a:p>
            <a:pPr algn="ctr">
              <a:lnSpc>
                <a:spcPts val="3200"/>
              </a:lnSpc>
              <a:buClr>
                <a:srgbClr val="E2D700"/>
              </a:buClr>
            </a:pPr>
            <a:r>
              <a:rPr lang="tr-TR" sz="2400">
                <a:solidFill>
                  <a:prstClr val="black"/>
                </a:solidFill>
                <a:latin typeface="Frutiger 45 Light"/>
              </a:rPr>
              <a:t>Güvenlik düzlemlerinin, ağ protokollarına uygulanması</a:t>
            </a:r>
            <a:endParaRPr lang="en-US" sz="2400">
              <a:solidFill>
                <a:prstClr val="black"/>
              </a:solidFill>
              <a:latin typeface="Frutiger 45 Light"/>
            </a:endParaRPr>
          </a:p>
        </p:txBody>
      </p:sp>
      <p:grpSp>
        <p:nvGrpSpPr>
          <p:cNvPr id="75780" name="Group 1027"/>
          <p:cNvGrpSpPr>
            <a:grpSpLocks/>
          </p:cNvGrpSpPr>
          <p:nvPr/>
        </p:nvGrpSpPr>
        <p:grpSpPr bwMode="auto">
          <a:xfrm>
            <a:off x="900113" y="836613"/>
            <a:ext cx="6178550" cy="1616075"/>
            <a:chOff x="1344" y="3117"/>
            <a:chExt cx="3892" cy="1018"/>
          </a:xfrm>
        </p:grpSpPr>
        <p:sp>
          <p:nvSpPr>
            <p:cNvPr id="75793" name="Text Box 1028"/>
            <p:cNvSpPr txBox="1">
              <a:spLocks noChangeArrowheads="1"/>
            </p:cNvSpPr>
            <p:nvPr/>
          </p:nvSpPr>
          <p:spPr bwMode="auto">
            <a:xfrm>
              <a:off x="1344" y="3117"/>
              <a:ext cx="3892" cy="1018"/>
            </a:xfrm>
            <a:prstGeom prst="rect">
              <a:avLst/>
            </a:prstGeom>
            <a:solidFill>
              <a:srgbClr val="FFCC99"/>
            </a:solidFill>
            <a:ln w="9525">
              <a:miter lim="800000"/>
              <a:headEnd/>
              <a:tailEnd/>
            </a:ln>
            <a:scene3d>
              <a:camera prst="legacyObliqueTopRight"/>
              <a:lightRig rig="legacyFlat3" dir="l"/>
            </a:scene3d>
            <a:sp3d extrusionH="430200" prstMaterial="legacyMatte">
              <a:bevelT w="13500" h="13500" prst="angle"/>
              <a:bevelB w="13500" h="13500" prst="angle"/>
              <a:extrusionClr>
                <a:srgbClr val="FFCC99"/>
              </a:extrusionClr>
            </a:sp3d>
          </p:spPr>
          <p:txBody>
            <a:bodyPr wrap="none">
              <a:spAutoFit/>
              <a:flatTx/>
            </a:bodyPr>
            <a:lstStyle/>
            <a:p>
              <a:pPr marL="225425" indent="-225425">
                <a:buClr>
                  <a:srgbClr val="E2D700"/>
                </a:buClr>
              </a:pPr>
              <a:r>
                <a:rPr lang="en-US" sz="1800" b="1" u="sng" dirty="0">
                  <a:solidFill>
                    <a:prstClr val="black"/>
                  </a:solidFill>
                </a:rPr>
                <a:t>End User Security Plane</a:t>
              </a:r>
              <a:r>
                <a:rPr lang="en-US" sz="2000" b="1" dirty="0">
                  <a:solidFill>
                    <a:prstClr val="black"/>
                  </a:solidFill>
                </a:rPr>
                <a:t>                                                </a:t>
              </a:r>
            </a:p>
            <a:p>
              <a:pPr marL="225425" indent="-225425">
                <a:buClr>
                  <a:srgbClr val="E2D700"/>
                </a:buClr>
              </a:pPr>
              <a:endParaRPr lang="en-US" sz="2000" dirty="0">
                <a:solidFill>
                  <a:prstClr val="black"/>
                </a:solidFill>
              </a:endParaRPr>
            </a:p>
            <a:p>
              <a:pPr marL="225425" indent="-225425">
                <a:buClr>
                  <a:srgbClr val="E2D700"/>
                </a:buClr>
              </a:pPr>
              <a:endParaRPr lang="en-US" sz="2000" dirty="0">
                <a:solidFill>
                  <a:prstClr val="black"/>
                </a:solidFill>
              </a:endParaRPr>
            </a:p>
            <a:p>
              <a:pPr marL="225425" indent="-225425">
                <a:buClr>
                  <a:srgbClr val="E2D700"/>
                </a:buClr>
              </a:pPr>
              <a:endParaRPr lang="en-US" sz="2000" dirty="0">
                <a:solidFill>
                  <a:prstClr val="black"/>
                </a:solidFill>
              </a:endParaRPr>
            </a:p>
            <a:p>
              <a:pPr marL="225425" indent="-225425">
                <a:buClr>
                  <a:srgbClr val="E2D700"/>
                </a:buClr>
              </a:pPr>
              <a:endParaRPr lang="en-US" sz="2000" dirty="0">
                <a:solidFill>
                  <a:prstClr val="black"/>
                </a:solidFill>
              </a:endParaRPr>
            </a:p>
          </p:txBody>
        </p:sp>
        <p:sp>
          <p:nvSpPr>
            <p:cNvPr id="75794" name="Text Box 1029"/>
            <p:cNvSpPr txBox="1">
              <a:spLocks noChangeArrowheads="1"/>
            </p:cNvSpPr>
            <p:nvPr/>
          </p:nvSpPr>
          <p:spPr bwMode="auto">
            <a:xfrm>
              <a:off x="1825" y="3276"/>
              <a:ext cx="686" cy="197"/>
            </a:xfrm>
            <a:prstGeom prst="rect">
              <a:avLst/>
            </a:prstGeom>
            <a:noFill/>
            <a:ln w="9525">
              <a:noFill/>
              <a:miter lim="800000"/>
              <a:headEnd/>
              <a:tailEnd/>
            </a:ln>
          </p:spPr>
          <p:txBody>
            <a:bodyPr wrap="none" lIns="92075" tIns="46038" rIns="92075" bIns="46038">
              <a:spAutoFit/>
            </a:bodyPr>
            <a:lstStyle/>
            <a:p>
              <a:pPr algn="ctr">
                <a:lnSpc>
                  <a:spcPct val="90000"/>
                </a:lnSpc>
                <a:spcBef>
                  <a:spcPct val="25000"/>
                </a:spcBef>
                <a:buClr>
                  <a:srgbClr val="CC0000"/>
                </a:buClr>
              </a:pPr>
              <a:r>
                <a:rPr lang="en-US" sz="1600" b="1" u="sng">
                  <a:solidFill>
                    <a:prstClr val="black"/>
                  </a:solidFill>
                </a:rPr>
                <a:t>Activities</a:t>
              </a:r>
            </a:p>
          </p:txBody>
        </p:sp>
        <p:sp>
          <p:nvSpPr>
            <p:cNvPr id="75795" name="Text Box 1030"/>
            <p:cNvSpPr txBox="1">
              <a:spLocks noChangeArrowheads="1"/>
            </p:cNvSpPr>
            <p:nvPr/>
          </p:nvSpPr>
          <p:spPr bwMode="auto">
            <a:xfrm>
              <a:off x="1402" y="3442"/>
              <a:ext cx="2198" cy="514"/>
            </a:xfrm>
            <a:prstGeom prst="rect">
              <a:avLst/>
            </a:prstGeom>
            <a:noFill/>
            <a:ln w="9525">
              <a:noFill/>
              <a:miter lim="800000"/>
              <a:headEnd/>
              <a:tailEnd/>
            </a:ln>
          </p:spPr>
          <p:txBody>
            <a:bodyPr lIns="92075" tIns="46038" rIns="92075" bIns="46038">
              <a:spAutoFit/>
            </a:bodyPr>
            <a:lstStyle/>
            <a:p>
              <a:pPr>
                <a:lnSpc>
                  <a:spcPct val="90000"/>
                </a:lnSpc>
                <a:spcBef>
                  <a:spcPct val="25000"/>
                </a:spcBef>
                <a:buClr>
                  <a:srgbClr val="CC0000"/>
                </a:buClr>
                <a:buFontTx/>
                <a:buChar char="•"/>
              </a:pPr>
              <a:r>
                <a:rPr lang="en-US" sz="1600" b="1">
                  <a:solidFill>
                    <a:prstClr val="black"/>
                  </a:solidFill>
                </a:rPr>
                <a:t>End-user data transfer</a:t>
              </a:r>
            </a:p>
            <a:p>
              <a:pPr>
                <a:lnSpc>
                  <a:spcPct val="90000"/>
                </a:lnSpc>
                <a:spcBef>
                  <a:spcPct val="25000"/>
                </a:spcBef>
                <a:buClr>
                  <a:srgbClr val="CC0000"/>
                </a:buClr>
                <a:buFontTx/>
                <a:buChar char="•"/>
              </a:pPr>
              <a:r>
                <a:rPr lang="en-US" sz="1600" b="1">
                  <a:solidFill>
                    <a:prstClr val="black"/>
                  </a:solidFill>
                </a:rPr>
                <a:t>End-user </a:t>
              </a:r>
              <a:r>
                <a:rPr lang="en-US" sz="1600" b="1">
                  <a:solidFill>
                    <a:prstClr val="black"/>
                  </a:solidFill>
                  <a:cs typeface="Arial" pitchFamily="34" charset="0"/>
                </a:rPr>
                <a:t>–</a:t>
              </a:r>
              <a:r>
                <a:rPr lang="en-US" sz="1600" b="1">
                  <a:solidFill>
                    <a:prstClr val="black"/>
                  </a:solidFill>
                </a:rPr>
                <a:t> application interactions</a:t>
              </a:r>
            </a:p>
          </p:txBody>
        </p:sp>
        <p:sp>
          <p:nvSpPr>
            <p:cNvPr id="75796" name="Text Box 1031"/>
            <p:cNvSpPr txBox="1">
              <a:spLocks noChangeArrowheads="1"/>
            </p:cNvSpPr>
            <p:nvPr/>
          </p:nvSpPr>
          <p:spPr bwMode="auto">
            <a:xfrm>
              <a:off x="3998" y="3276"/>
              <a:ext cx="706" cy="197"/>
            </a:xfrm>
            <a:prstGeom prst="rect">
              <a:avLst/>
            </a:prstGeom>
            <a:noFill/>
            <a:ln w="9525">
              <a:noFill/>
              <a:miter lim="800000"/>
              <a:headEnd/>
              <a:tailEnd/>
            </a:ln>
          </p:spPr>
          <p:txBody>
            <a:bodyPr wrap="none" lIns="92075" tIns="46038" rIns="92075" bIns="46038">
              <a:spAutoFit/>
            </a:bodyPr>
            <a:lstStyle/>
            <a:p>
              <a:pPr algn="ctr">
                <a:lnSpc>
                  <a:spcPct val="90000"/>
                </a:lnSpc>
                <a:spcBef>
                  <a:spcPct val="25000"/>
                </a:spcBef>
                <a:buClr>
                  <a:srgbClr val="CC0000"/>
                </a:buClr>
              </a:pPr>
              <a:r>
                <a:rPr lang="en-US" sz="1600" b="1" u="sng">
                  <a:solidFill>
                    <a:prstClr val="black"/>
                  </a:solidFill>
                </a:rPr>
                <a:t>Protocols</a:t>
              </a:r>
            </a:p>
          </p:txBody>
        </p:sp>
        <p:sp>
          <p:nvSpPr>
            <p:cNvPr id="75797" name="Text Box 1032"/>
            <p:cNvSpPr txBox="1">
              <a:spLocks noChangeArrowheads="1"/>
            </p:cNvSpPr>
            <p:nvPr/>
          </p:nvSpPr>
          <p:spPr bwMode="auto">
            <a:xfrm>
              <a:off x="3430" y="3442"/>
              <a:ext cx="1685" cy="520"/>
            </a:xfrm>
            <a:prstGeom prst="rect">
              <a:avLst/>
            </a:prstGeom>
            <a:noFill/>
            <a:ln w="9525">
              <a:noFill/>
              <a:miter lim="800000"/>
              <a:headEnd/>
              <a:tailEnd/>
            </a:ln>
          </p:spPr>
          <p:txBody>
            <a:bodyPr>
              <a:spAutoFit/>
            </a:bodyPr>
            <a:lstStyle/>
            <a:p>
              <a:pPr marL="171450" indent="-171450">
                <a:buClr>
                  <a:srgbClr val="CC0000"/>
                </a:buClr>
                <a:buFontTx/>
                <a:buChar char="•"/>
              </a:pPr>
              <a:r>
                <a:rPr lang="en-US" sz="1600" b="1">
                  <a:solidFill>
                    <a:prstClr val="black"/>
                  </a:solidFill>
                </a:rPr>
                <a:t>HTTP, RTP, POP, IMAP</a:t>
              </a:r>
            </a:p>
            <a:p>
              <a:pPr marL="171450" indent="-171450">
                <a:buClr>
                  <a:srgbClr val="CC0000"/>
                </a:buClr>
                <a:buFontTx/>
                <a:buChar char="•"/>
              </a:pPr>
              <a:r>
                <a:rPr lang="en-US" sz="1600" b="1">
                  <a:solidFill>
                    <a:prstClr val="black"/>
                  </a:solidFill>
                </a:rPr>
                <a:t>TCP, UDP, FTP</a:t>
              </a:r>
            </a:p>
            <a:p>
              <a:pPr marL="171450" indent="-171450">
                <a:buClr>
                  <a:srgbClr val="CC0000"/>
                </a:buClr>
                <a:buFontTx/>
                <a:buChar char="•"/>
              </a:pPr>
              <a:r>
                <a:rPr lang="en-US" sz="1600" b="1">
                  <a:solidFill>
                    <a:prstClr val="black"/>
                  </a:solidFill>
                </a:rPr>
                <a:t>IPsec, TLS</a:t>
              </a:r>
            </a:p>
          </p:txBody>
        </p:sp>
      </p:grpSp>
      <p:grpSp>
        <p:nvGrpSpPr>
          <p:cNvPr id="75781" name="Group 1033"/>
          <p:cNvGrpSpPr>
            <a:grpSpLocks/>
          </p:cNvGrpSpPr>
          <p:nvPr/>
        </p:nvGrpSpPr>
        <p:grpSpPr bwMode="auto">
          <a:xfrm>
            <a:off x="2051720" y="2565401"/>
            <a:ext cx="6120680" cy="1943720"/>
            <a:chOff x="831" y="1870"/>
            <a:chExt cx="4020" cy="1402"/>
          </a:xfrm>
        </p:grpSpPr>
        <p:sp>
          <p:nvSpPr>
            <p:cNvPr id="75788" name="Text Box 1034"/>
            <p:cNvSpPr txBox="1">
              <a:spLocks noChangeArrowheads="1"/>
            </p:cNvSpPr>
            <p:nvPr/>
          </p:nvSpPr>
          <p:spPr bwMode="auto">
            <a:xfrm>
              <a:off x="831" y="1870"/>
              <a:ext cx="4020" cy="1402"/>
            </a:xfrm>
            <a:prstGeom prst="rect">
              <a:avLst/>
            </a:prstGeom>
            <a:solidFill>
              <a:srgbClr val="FF9966"/>
            </a:solidFill>
            <a:ln w="9525">
              <a:miter lim="800000"/>
              <a:headEnd/>
              <a:tailEnd/>
            </a:ln>
            <a:scene3d>
              <a:camera prst="legacyObliqueTopRight"/>
              <a:lightRig rig="legacyFlat3" dir="l"/>
            </a:scene3d>
            <a:sp3d extrusionH="430200" prstMaterial="legacyMatte">
              <a:bevelT w="13500" h="13500" prst="angle"/>
              <a:bevelB w="13500" h="13500" prst="angle"/>
              <a:extrusionClr>
                <a:srgbClr val="FF9966"/>
              </a:extrusionClr>
            </a:sp3d>
          </p:spPr>
          <p:txBody>
            <a:bodyPr wrap="none">
              <a:spAutoFit/>
              <a:flatTx/>
            </a:bodyPr>
            <a:lstStyle/>
            <a:p>
              <a:pPr marL="225425" indent="-225425">
                <a:buClr>
                  <a:srgbClr val="E2D700"/>
                </a:buClr>
              </a:pPr>
              <a:r>
                <a:rPr lang="en-US" sz="1800" b="1" u="sng" dirty="0">
                  <a:solidFill>
                    <a:prstClr val="black"/>
                  </a:solidFill>
                </a:rPr>
                <a:t>Control/Signaling Security Plane</a:t>
              </a:r>
              <a:r>
                <a:rPr lang="en-US" sz="2000" b="1" dirty="0">
                  <a:solidFill>
                    <a:prstClr val="black"/>
                  </a:solidFill>
                </a:rPr>
                <a:t>                                      </a:t>
              </a:r>
            </a:p>
            <a:p>
              <a:pPr marL="225425" indent="-225425">
                <a:buClr>
                  <a:srgbClr val="E2D700"/>
                </a:buClr>
              </a:pPr>
              <a:endParaRPr lang="en-US" sz="2000" b="1" dirty="0">
                <a:solidFill>
                  <a:prstClr val="black"/>
                </a:solidFill>
              </a:endParaRPr>
            </a:p>
            <a:p>
              <a:pPr marL="225425" indent="-225425">
                <a:buClr>
                  <a:srgbClr val="E2D700"/>
                </a:buClr>
              </a:pPr>
              <a:endParaRPr lang="en-US" sz="2000" b="1" dirty="0">
                <a:solidFill>
                  <a:prstClr val="black"/>
                </a:solidFill>
              </a:endParaRPr>
            </a:p>
            <a:p>
              <a:pPr marL="225425" indent="-225425">
                <a:buClr>
                  <a:srgbClr val="E2D700"/>
                </a:buClr>
              </a:pPr>
              <a:endParaRPr lang="en-US" sz="2000" b="1" dirty="0">
                <a:solidFill>
                  <a:prstClr val="black"/>
                </a:solidFill>
              </a:endParaRPr>
            </a:p>
            <a:p>
              <a:pPr marL="225425" indent="-225425">
                <a:buClr>
                  <a:srgbClr val="E2D700"/>
                </a:buClr>
              </a:pPr>
              <a:endParaRPr lang="en-US" sz="2000" b="1" dirty="0">
                <a:solidFill>
                  <a:prstClr val="black"/>
                </a:solidFill>
              </a:endParaRPr>
            </a:p>
            <a:p>
              <a:pPr marL="225425" indent="-225425">
                <a:buClr>
                  <a:srgbClr val="E2D700"/>
                </a:buClr>
              </a:pPr>
              <a:endParaRPr lang="en-US" sz="2000" b="1" dirty="0">
                <a:solidFill>
                  <a:prstClr val="black"/>
                </a:solidFill>
              </a:endParaRPr>
            </a:p>
            <a:p>
              <a:pPr marL="225425" indent="-225425">
                <a:buClr>
                  <a:srgbClr val="E2D700"/>
                </a:buClr>
              </a:pPr>
              <a:endParaRPr lang="en-US" sz="2000" b="1" dirty="0">
                <a:solidFill>
                  <a:prstClr val="black"/>
                </a:solidFill>
              </a:endParaRPr>
            </a:p>
          </p:txBody>
        </p:sp>
        <p:sp>
          <p:nvSpPr>
            <p:cNvPr id="75789" name="Text Box 1035"/>
            <p:cNvSpPr txBox="1">
              <a:spLocks noChangeArrowheads="1"/>
            </p:cNvSpPr>
            <p:nvPr/>
          </p:nvSpPr>
          <p:spPr bwMode="auto">
            <a:xfrm>
              <a:off x="1487" y="2051"/>
              <a:ext cx="686" cy="197"/>
            </a:xfrm>
            <a:prstGeom prst="rect">
              <a:avLst/>
            </a:prstGeom>
            <a:noFill/>
            <a:ln w="9525">
              <a:noFill/>
              <a:miter lim="800000"/>
              <a:headEnd/>
              <a:tailEnd/>
            </a:ln>
          </p:spPr>
          <p:txBody>
            <a:bodyPr wrap="none" lIns="92075" tIns="46038" rIns="92075" bIns="46038">
              <a:spAutoFit/>
            </a:bodyPr>
            <a:lstStyle/>
            <a:p>
              <a:pPr algn="ctr">
                <a:lnSpc>
                  <a:spcPct val="90000"/>
                </a:lnSpc>
                <a:spcBef>
                  <a:spcPct val="25000"/>
                </a:spcBef>
                <a:buClr>
                  <a:srgbClr val="CC0000"/>
                </a:buClr>
              </a:pPr>
              <a:r>
                <a:rPr lang="en-US" sz="1600" b="1" u="sng">
                  <a:solidFill>
                    <a:prstClr val="black"/>
                  </a:solidFill>
                </a:rPr>
                <a:t>Activities</a:t>
              </a:r>
            </a:p>
          </p:txBody>
        </p:sp>
        <p:sp>
          <p:nvSpPr>
            <p:cNvPr id="75790" name="Text Box 1036"/>
            <p:cNvSpPr txBox="1">
              <a:spLocks noChangeArrowheads="1"/>
            </p:cNvSpPr>
            <p:nvPr/>
          </p:nvSpPr>
          <p:spPr bwMode="auto">
            <a:xfrm>
              <a:off x="874" y="2226"/>
              <a:ext cx="2406" cy="961"/>
            </a:xfrm>
            <a:prstGeom prst="rect">
              <a:avLst/>
            </a:prstGeom>
            <a:noFill/>
            <a:ln w="9525">
              <a:noFill/>
              <a:miter lim="800000"/>
              <a:headEnd/>
              <a:tailEnd/>
            </a:ln>
          </p:spPr>
          <p:txBody>
            <a:bodyPr wrap="square" lIns="92075" tIns="46038" rIns="92075" bIns="46038">
              <a:spAutoFit/>
            </a:bodyPr>
            <a:lstStyle/>
            <a:p>
              <a:pPr>
                <a:lnSpc>
                  <a:spcPct val="90000"/>
                </a:lnSpc>
                <a:spcBef>
                  <a:spcPct val="25000"/>
                </a:spcBef>
                <a:buClr>
                  <a:srgbClr val="CC0000"/>
                </a:buClr>
                <a:buFontTx/>
                <a:buChar char="•"/>
              </a:pPr>
              <a:r>
                <a:rPr lang="en-US" sz="1400" b="1" dirty="0">
                  <a:solidFill>
                    <a:prstClr val="black"/>
                  </a:solidFill>
                </a:rPr>
                <a:t>Update of routing/switching tables</a:t>
              </a:r>
            </a:p>
            <a:p>
              <a:pPr>
                <a:lnSpc>
                  <a:spcPct val="90000"/>
                </a:lnSpc>
                <a:spcBef>
                  <a:spcPct val="25000"/>
                </a:spcBef>
                <a:buClr>
                  <a:srgbClr val="CC0000"/>
                </a:buClr>
                <a:buFontTx/>
                <a:buChar char="•"/>
              </a:pPr>
              <a:r>
                <a:rPr lang="en-US" sz="1400" b="1" dirty="0">
                  <a:solidFill>
                    <a:prstClr val="black"/>
                  </a:solidFill>
                </a:rPr>
                <a:t>Service initiation, control, and teardown</a:t>
              </a:r>
            </a:p>
            <a:p>
              <a:pPr>
                <a:lnSpc>
                  <a:spcPct val="90000"/>
                </a:lnSpc>
                <a:spcBef>
                  <a:spcPct val="25000"/>
                </a:spcBef>
                <a:buClr>
                  <a:srgbClr val="CC0000"/>
                </a:buClr>
                <a:buFontTx/>
                <a:buChar char="•"/>
              </a:pPr>
              <a:r>
                <a:rPr lang="tr-TR" sz="1400" b="1" dirty="0" smtClean="0">
                  <a:solidFill>
                    <a:prstClr val="black"/>
                  </a:solidFill>
                </a:rPr>
                <a:t>()</a:t>
              </a:r>
              <a:r>
                <a:rPr lang="tr-TR" sz="1400" dirty="0" smtClean="0">
                  <a:solidFill>
                    <a:prstClr val="black"/>
                  </a:solidFill>
                </a:rPr>
                <a:t> Hizmet başlatılması, kontrolü ve koparılması </a:t>
              </a:r>
              <a:endParaRPr lang="tr-TR" sz="1400" b="1" dirty="0" smtClean="0">
                <a:solidFill>
                  <a:prstClr val="black"/>
                </a:solidFill>
              </a:endParaRPr>
            </a:p>
            <a:p>
              <a:pPr>
                <a:lnSpc>
                  <a:spcPct val="90000"/>
                </a:lnSpc>
                <a:spcBef>
                  <a:spcPct val="25000"/>
                </a:spcBef>
                <a:buClr>
                  <a:srgbClr val="CC0000"/>
                </a:buClr>
                <a:buFontTx/>
                <a:buChar char="•"/>
              </a:pPr>
              <a:r>
                <a:rPr lang="en-US" sz="1400" b="1" dirty="0" smtClean="0">
                  <a:solidFill>
                    <a:prstClr val="black"/>
                  </a:solidFill>
                </a:rPr>
                <a:t>Application control</a:t>
              </a:r>
              <a:endParaRPr lang="tr-TR" sz="1400" b="1" dirty="0" smtClean="0">
                <a:solidFill>
                  <a:prstClr val="black"/>
                </a:solidFill>
              </a:endParaRPr>
            </a:p>
            <a:p>
              <a:pPr>
                <a:lnSpc>
                  <a:spcPct val="90000"/>
                </a:lnSpc>
                <a:spcBef>
                  <a:spcPct val="25000"/>
                </a:spcBef>
                <a:buClr>
                  <a:srgbClr val="CC0000"/>
                </a:buClr>
                <a:buFontTx/>
                <a:buChar char="•"/>
              </a:pPr>
              <a:r>
                <a:rPr lang="tr-TR" sz="1400" dirty="0" smtClean="0">
                  <a:solidFill>
                    <a:prstClr val="black"/>
                  </a:solidFill>
                </a:rPr>
                <a:t>(uygulama kontrolü)</a:t>
              </a:r>
            </a:p>
            <a:p>
              <a:pPr>
                <a:lnSpc>
                  <a:spcPct val="90000"/>
                </a:lnSpc>
                <a:spcBef>
                  <a:spcPct val="25000"/>
                </a:spcBef>
                <a:buClr>
                  <a:srgbClr val="CC0000"/>
                </a:buClr>
                <a:buFontTx/>
                <a:buChar char="•"/>
              </a:pPr>
              <a:endParaRPr lang="en-US" sz="1400" b="1" dirty="0">
                <a:solidFill>
                  <a:prstClr val="black"/>
                </a:solidFill>
              </a:endParaRPr>
            </a:p>
          </p:txBody>
        </p:sp>
        <p:sp>
          <p:nvSpPr>
            <p:cNvPr id="75791" name="Text Box 1037"/>
            <p:cNvSpPr txBox="1">
              <a:spLocks noChangeArrowheads="1"/>
            </p:cNvSpPr>
            <p:nvPr/>
          </p:nvSpPr>
          <p:spPr bwMode="auto">
            <a:xfrm>
              <a:off x="3686" y="2051"/>
              <a:ext cx="706" cy="197"/>
            </a:xfrm>
            <a:prstGeom prst="rect">
              <a:avLst/>
            </a:prstGeom>
            <a:noFill/>
            <a:ln w="9525">
              <a:noFill/>
              <a:miter lim="800000"/>
              <a:headEnd/>
              <a:tailEnd/>
            </a:ln>
          </p:spPr>
          <p:txBody>
            <a:bodyPr wrap="none" lIns="92075" tIns="46038" rIns="92075" bIns="46038">
              <a:spAutoFit/>
            </a:bodyPr>
            <a:lstStyle/>
            <a:p>
              <a:pPr algn="ctr">
                <a:lnSpc>
                  <a:spcPct val="90000"/>
                </a:lnSpc>
                <a:spcBef>
                  <a:spcPct val="25000"/>
                </a:spcBef>
                <a:buClr>
                  <a:srgbClr val="CC0000"/>
                </a:buClr>
              </a:pPr>
              <a:r>
                <a:rPr lang="en-US" sz="1600" b="1" u="sng">
                  <a:solidFill>
                    <a:prstClr val="black"/>
                  </a:solidFill>
                </a:rPr>
                <a:t>Protocols</a:t>
              </a:r>
            </a:p>
          </p:txBody>
        </p:sp>
        <p:sp>
          <p:nvSpPr>
            <p:cNvPr id="75792" name="Text Box 1038"/>
            <p:cNvSpPr txBox="1">
              <a:spLocks noChangeArrowheads="1"/>
            </p:cNvSpPr>
            <p:nvPr/>
          </p:nvSpPr>
          <p:spPr bwMode="auto">
            <a:xfrm>
              <a:off x="3208" y="2252"/>
              <a:ext cx="1552" cy="728"/>
            </a:xfrm>
            <a:prstGeom prst="rect">
              <a:avLst/>
            </a:prstGeom>
            <a:noFill/>
            <a:ln w="9525">
              <a:noFill/>
              <a:miter lim="800000"/>
              <a:headEnd/>
              <a:tailEnd/>
            </a:ln>
          </p:spPr>
          <p:txBody>
            <a:bodyPr>
              <a:spAutoFit/>
            </a:bodyPr>
            <a:lstStyle/>
            <a:p>
              <a:pPr marL="171450" indent="-171450">
                <a:buClr>
                  <a:srgbClr val="CC0000"/>
                </a:buClr>
                <a:buFontTx/>
                <a:buChar char="•"/>
              </a:pPr>
              <a:r>
                <a:rPr lang="en-US" sz="1400" b="1">
                  <a:solidFill>
                    <a:prstClr val="black"/>
                  </a:solidFill>
                </a:rPr>
                <a:t>BGP, OSPF, IS-IS, RIP, PIM</a:t>
              </a:r>
            </a:p>
            <a:p>
              <a:pPr marL="171450" indent="-171450">
                <a:buClr>
                  <a:srgbClr val="CC0000"/>
                </a:buClr>
                <a:buFontTx/>
                <a:buChar char="•"/>
              </a:pPr>
              <a:r>
                <a:rPr lang="en-US" sz="1400" b="1">
                  <a:solidFill>
                    <a:prstClr val="black"/>
                  </a:solidFill>
                </a:rPr>
                <a:t>SIP, RSVP, H.323, SS7.</a:t>
              </a:r>
            </a:p>
            <a:p>
              <a:pPr marL="171450" indent="-171450">
                <a:buClr>
                  <a:srgbClr val="CC0000"/>
                </a:buClr>
                <a:buFontTx/>
                <a:buChar char="•"/>
              </a:pPr>
              <a:r>
                <a:rPr lang="en-US" sz="1400" b="1">
                  <a:solidFill>
                    <a:prstClr val="black"/>
                  </a:solidFill>
                </a:rPr>
                <a:t>IKE, ICMP</a:t>
              </a:r>
            </a:p>
            <a:p>
              <a:pPr marL="171450" indent="-171450">
                <a:buClr>
                  <a:srgbClr val="CC0000"/>
                </a:buClr>
                <a:buFontTx/>
                <a:buChar char="•"/>
              </a:pPr>
              <a:r>
                <a:rPr lang="en-US" sz="1400" b="1">
                  <a:solidFill>
                    <a:prstClr val="black"/>
                  </a:solidFill>
                </a:rPr>
                <a:t>PKI, DNS, DHCP, SMTP</a:t>
              </a:r>
            </a:p>
          </p:txBody>
        </p:sp>
      </p:grpSp>
      <p:grpSp>
        <p:nvGrpSpPr>
          <p:cNvPr id="75782" name="Group 1039"/>
          <p:cNvGrpSpPr>
            <a:grpSpLocks/>
          </p:cNvGrpSpPr>
          <p:nvPr/>
        </p:nvGrpSpPr>
        <p:grpSpPr bwMode="auto">
          <a:xfrm>
            <a:off x="1190626" y="4589750"/>
            <a:ext cx="6400800" cy="1917700"/>
            <a:chOff x="320" y="744"/>
            <a:chExt cx="4032" cy="1208"/>
          </a:xfrm>
        </p:grpSpPr>
        <p:sp>
          <p:nvSpPr>
            <p:cNvPr id="75783" name="Text Box 1040"/>
            <p:cNvSpPr txBox="1">
              <a:spLocks noChangeArrowheads="1"/>
            </p:cNvSpPr>
            <p:nvPr/>
          </p:nvSpPr>
          <p:spPr bwMode="auto">
            <a:xfrm>
              <a:off x="320" y="744"/>
              <a:ext cx="4032" cy="1208"/>
            </a:xfrm>
            <a:prstGeom prst="rect">
              <a:avLst/>
            </a:prstGeom>
            <a:solidFill>
              <a:srgbClr val="FFCC00"/>
            </a:solidFill>
            <a:ln w="9525">
              <a:miter lim="800000"/>
              <a:headEnd/>
              <a:tailEnd/>
            </a:ln>
            <a:scene3d>
              <a:camera prst="legacyObliqueTopRight"/>
              <a:lightRig rig="legacyFlat3" dir="l"/>
            </a:scene3d>
            <a:sp3d extrusionH="430200" prstMaterial="legacyMatte">
              <a:bevelT w="13500" h="13500" prst="angle"/>
              <a:bevelB w="13500" h="13500" prst="angle"/>
              <a:extrusionClr>
                <a:srgbClr val="FFCC00"/>
              </a:extrusionClr>
            </a:sp3d>
          </p:spPr>
          <p:txBody>
            <a:bodyPr>
              <a:spAutoFit/>
              <a:flatTx/>
            </a:bodyPr>
            <a:lstStyle/>
            <a:p>
              <a:pPr marL="225425" indent="-225425">
                <a:buClr>
                  <a:srgbClr val="E2D700"/>
                </a:buClr>
              </a:pPr>
              <a:r>
                <a:rPr lang="en-US" sz="1800" b="1" u="sng">
                  <a:solidFill>
                    <a:prstClr val="black"/>
                  </a:solidFill>
                </a:rPr>
                <a:t>Management Security Plane</a:t>
              </a:r>
            </a:p>
            <a:p>
              <a:pPr marL="225425" indent="-225425">
                <a:buClr>
                  <a:srgbClr val="E2D700"/>
                </a:buClr>
              </a:pPr>
              <a:endParaRPr lang="en-US" sz="1800">
                <a:solidFill>
                  <a:prstClr val="black"/>
                </a:solidFill>
              </a:endParaRPr>
            </a:p>
            <a:p>
              <a:pPr marL="225425" indent="-225425">
                <a:buClr>
                  <a:srgbClr val="E2D700"/>
                </a:buClr>
              </a:pPr>
              <a:endParaRPr lang="en-US" sz="1400">
                <a:solidFill>
                  <a:prstClr val="black"/>
                </a:solidFill>
              </a:endParaRPr>
            </a:p>
            <a:p>
              <a:pPr marL="225425" indent="-225425">
                <a:buClr>
                  <a:srgbClr val="E2D700"/>
                </a:buClr>
              </a:pPr>
              <a:endParaRPr lang="en-US" sz="1400">
                <a:solidFill>
                  <a:prstClr val="black"/>
                </a:solidFill>
              </a:endParaRPr>
            </a:p>
            <a:p>
              <a:pPr marL="225425" indent="-225425">
                <a:buClr>
                  <a:srgbClr val="E2D700"/>
                </a:buClr>
              </a:pPr>
              <a:endParaRPr lang="en-US" sz="1400">
                <a:solidFill>
                  <a:prstClr val="black"/>
                </a:solidFill>
              </a:endParaRPr>
            </a:p>
            <a:p>
              <a:pPr marL="225425" indent="-225425">
                <a:buClr>
                  <a:srgbClr val="E2D700"/>
                </a:buClr>
              </a:pPr>
              <a:endParaRPr lang="en-US" sz="1400">
                <a:solidFill>
                  <a:prstClr val="black"/>
                </a:solidFill>
              </a:endParaRPr>
            </a:p>
            <a:p>
              <a:pPr marL="225425" indent="-225425">
                <a:buClr>
                  <a:srgbClr val="E2D700"/>
                </a:buClr>
              </a:pPr>
              <a:endParaRPr lang="en-US" sz="1400">
                <a:solidFill>
                  <a:prstClr val="black"/>
                </a:solidFill>
              </a:endParaRPr>
            </a:p>
            <a:p>
              <a:pPr marL="225425" indent="-225425">
                <a:buClr>
                  <a:srgbClr val="E2D700"/>
                </a:buClr>
              </a:pPr>
              <a:endParaRPr lang="en-US" sz="1400">
                <a:solidFill>
                  <a:prstClr val="black"/>
                </a:solidFill>
              </a:endParaRPr>
            </a:p>
          </p:txBody>
        </p:sp>
        <p:sp>
          <p:nvSpPr>
            <p:cNvPr id="75784" name="Text Box 1041"/>
            <p:cNvSpPr txBox="1">
              <a:spLocks noChangeArrowheads="1"/>
            </p:cNvSpPr>
            <p:nvPr/>
          </p:nvSpPr>
          <p:spPr bwMode="auto">
            <a:xfrm>
              <a:off x="367" y="1051"/>
              <a:ext cx="1821" cy="733"/>
            </a:xfrm>
            <a:prstGeom prst="rect">
              <a:avLst/>
            </a:prstGeom>
            <a:noFill/>
            <a:ln w="9525">
              <a:noFill/>
              <a:miter lim="800000"/>
              <a:headEnd/>
              <a:tailEnd/>
            </a:ln>
          </p:spPr>
          <p:txBody>
            <a:bodyPr wrap="none" lIns="92075" tIns="46038" rIns="92075" bIns="46038">
              <a:spAutoFit/>
            </a:bodyPr>
            <a:lstStyle/>
            <a:p>
              <a:pPr>
                <a:lnSpc>
                  <a:spcPct val="90000"/>
                </a:lnSpc>
                <a:spcBef>
                  <a:spcPct val="25000"/>
                </a:spcBef>
                <a:buClr>
                  <a:srgbClr val="CC0000"/>
                </a:buClr>
                <a:buFontTx/>
                <a:buChar char="•"/>
              </a:pPr>
              <a:r>
                <a:rPr lang="en-US" sz="1600" b="1" dirty="0" smtClean="0">
                  <a:solidFill>
                    <a:prstClr val="black"/>
                  </a:solidFill>
                </a:rPr>
                <a:t>Operations</a:t>
              </a:r>
              <a:r>
                <a:rPr lang="tr-TR" sz="1600" b="1" dirty="0" smtClean="0">
                  <a:solidFill>
                    <a:prstClr val="black"/>
                  </a:solidFill>
                </a:rPr>
                <a:t> (İşletme)</a:t>
              </a:r>
              <a:endParaRPr lang="en-US" sz="1600" b="1" dirty="0">
                <a:solidFill>
                  <a:prstClr val="black"/>
                </a:solidFill>
              </a:endParaRPr>
            </a:p>
            <a:p>
              <a:pPr>
                <a:lnSpc>
                  <a:spcPct val="90000"/>
                </a:lnSpc>
                <a:spcBef>
                  <a:spcPct val="25000"/>
                </a:spcBef>
                <a:buClr>
                  <a:srgbClr val="CC0000"/>
                </a:buClr>
                <a:buFontTx/>
                <a:buChar char="•"/>
              </a:pPr>
              <a:r>
                <a:rPr lang="en-US" sz="1600" b="1" dirty="0" smtClean="0">
                  <a:solidFill>
                    <a:prstClr val="black"/>
                  </a:solidFill>
                </a:rPr>
                <a:t>Administration</a:t>
              </a:r>
              <a:r>
                <a:rPr lang="tr-TR" sz="1600" b="1" dirty="0" smtClean="0">
                  <a:solidFill>
                    <a:prstClr val="black"/>
                  </a:solidFill>
                </a:rPr>
                <a:t> (İç yönetim)</a:t>
              </a:r>
              <a:endParaRPr lang="en-US" sz="1600" b="1" dirty="0">
                <a:solidFill>
                  <a:prstClr val="black"/>
                </a:solidFill>
              </a:endParaRPr>
            </a:p>
            <a:p>
              <a:pPr>
                <a:lnSpc>
                  <a:spcPct val="90000"/>
                </a:lnSpc>
                <a:spcBef>
                  <a:spcPct val="25000"/>
                </a:spcBef>
                <a:buClr>
                  <a:srgbClr val="CC0000"/>
                </a:buClr>
                <a:buFontTx/>
                <a:buChar char="•"/>
              </a:pPr>
              <a:r>
                <a:rPr lang="en-US" sz="1600" b="1" dirty="0" smtClean="0">
                  <a:solidFill>
                    <a:prstClr val="black"/>
                  </a:solidFill>
                </a:rPr>
                <a:t>Management</a:t>
              </a:r>
              <a:r>
                <a:rPr lang="tr-TR" sz="1600" b="1" dirty="0" smtClean="0">
                  <a:solidFill>
                    <a:prstClr val="black"/>
                  </a:solidFill>
                </a:rPr>
                <a:t> (Kontrol)</a:t>
              </a:r>
              <a:endParaRPr lang="en-US" sz="1600" b="1" dirty="0">
                <a:solidFill>
                  <a:prstClr val="black"/>
                </a:solidFill>
              </a:endParaRPr>
            </a:p>
            <a:p>
              <a:pPr>
                <a:lnSpc>
                  <a:spcPct val="90000"/>
                </a:lnSpc>
                <a:spcBef>
                  <a:spcPct val="25000"/>
                </a:spcBef>
                <a:buClr>
                  <a:srgbClr val="CC0000"/>
                </a:buClr>
                <a:buFontTx/>
                <a:buChar char="•"/>
              </a:pPr>
              <a:r>
                <a:rPr lang="en-US" sz="1600" b="1" dirty="0" smtClean="0">
                  <a:solidFill>
                    <a:prstClr val="black"/>
                  </a:solidFill>
                </a:rPr>
                <a:t>Provisioning</a:t>
              </a:r>
              <a:r>
                <a:rPr lang="tr-TR" sz="1600" b="1" dirty="0" smtClean="0">
                  <a:solidFill>
                    <a:prstClr val="black"/>
                  </a:solidFill>
                </a:rPr>
                <a:t> (Sağlama)</a:t>
              </a:r>
              <a:endParaRPr lang="en-US" sz="1600" b="1" dirty="0">
                <a:solidFill>
                  <a:prstClr val="black"/>
                </a:solidFill>
              </a:endParaRPr>
            </a:p>
          </p:txBody>
        </p:sp>
        <p:sp>
          <p:nvSpPr>
            <p:cNvPr id="75785" name="Text Box 1042"/>
            <p:cNvSpPr txBox="1">
              <a:spLocks noChangeArrowheads="1"/>
            </p:cNvSpPr>
            <p:nvPr/>
          </p:nvSpPr>
          <p:spPr bwMode="auto">
            <a:xfrm>
              <a:off x="592" y="919"/>
              <a:ext cx="686" cy="197"/>
            </a:xfrm>
            <a:prstGeom prst="rect">
              <a:avLst/>
            </a:prstGeom>
            <a:noFill/>
            <a:ln w="9525">
              <a:noFill/>
              <a:miter lim="800000"/>
              <a:headEnd/>
              <a:tailEnd/>
            </a:ln>
          </p:spPr>
          <p:txBody>
            <a:bodyPr wrap="none" lIns="92075" tIns="46038" rIns="92075" bIns="46038">
              <a:spAutoFit/>
            </a:bodyPr>
            <a:lstStyle/>
            <a:p>
              <a:pPr algn="ctr">
                <a:lnSpc>
                  <a:spcPct val="90000"/>
                </a:lnSpc>
                <a:spcBef>
                  <a:spcPct val="25000"/>
                </a:spcBef>
                <a:buClr>
                  <a:srgbClr val="CC0000"/>
                </a:buClr>
              </a:pPr>
              <a:r>
                <a:rPr lang="en-US" sz="1600" b="1" u="sng">
                  <a:solidFill>
                    <a:prstClr val="black"/>
                  </a:solidFill>
                </a:rPr>
                <a:t>Activities</a:t>
              </a:r>
            </a:p>
          </p:txBody>
        </p:sp>
        <p:sp>
          <p:nvSpPr>
            <p:cNvPr id="75786" name="Text Box 1043"/>
            <p:cNvSpPr txBox="1">
              <a:spLocks noChangeArrowheads="1"/>
            </p:cNvSpPr>
            <p:nvPr/>
          </p:nvSpPr>
          <p:spPr bwMode="auto">
            <a:xfrm>
              <a:off x="2791" y="919"/>
              <a:ext cx="706" cy="197"/>
            </a:xfrm>
            <a:prstGeom prst="rect">
              <a:avLst/>
            </a:prstGeom>
            <a:noFill/>
            <a:ln w="9525">
              <a:noFill/>
              <a:miter lim="800000"/>
              <a:headEnd/>
              <a:tailEnd/>
            </a:ln>
          </p:spPr>
          <p:txBody>
            <a:bodyPr wrap="none" lIns="92075" tIns="46038" rIns="92075" bIns="46038">
              <a:spAutoFit/>
            </a:bodyPr>
            <a:lstStyle/>
            <a:p>
              <a:pPr algn="ctr">
                <a:lnSpc>
                  <a:spcPct val="90000"/>
                </a:lnSpc>
                <a:spcBef>
                  <a:spcPct val="25000"/>
                </a:spcBef>
                <a:buClr>
                  <a:srgbClr val="CC0000"/>
                </a:buClr>
              </a:pPr>
              <a:r>
                <a:rPr lang="en-US" sz="1600" b="1" u="sng">
                  <a:solidFill>
                    <a:prstClr val="black"/>
                  </a:solidFill>
                </a:rPr>
                <a:t>Protocols</a:t>
              </a:r>
            </a:p>
          </p:txBody>
        </p:sp>
        <p:sp>
          <p:nvSpPr>
            <p:cNvPr id="75787" name="Text Box 1044"/>
            <p:cNvSpPr txBox="1">
              <a:spLocks noChangeArrowheads="1"/>
            </p:cNvSpPr>
            <p:nvPr/>
          </p:nvSpPr>
          <p:spPr bwMode="auto">
            <a:xfrm>
              <a:off x="2625" y="1051"/>
              <a:ext cx="538" cy="731"/>
            </a:xfrm>
            <a:prstGeom prst="rect">
              <a:avLst/>
            </a:prstGeom>
            <a:noFill/>
            <a:ln w="9525">
              <a:noFill/>
              <a:miter lim="800000"/>
              <a:headEnd/>
              <a:tailEnd/>
            </a:ln>
          </p:spPr>
          <p:txBody>
            <a:bodyPr wrap="none" lIns="92075" tIns="46038" rIns="92075" bIns="46038">
              <a:spAutoFit/>
            </a:bodyPr>
            <a:lstStyle/>
            <a:p>
              <a:pPr>
                <a:lnSpc>
                  <a:spcPct val="90000"/>
                </a:lnSpc>
                <a:spcBef>
                  <a:spcPct val="25000"/>
                </a:spcBef>
                <a:buClr>
                  <a:srgbClr val="CC0000"/>
                </a:buClr>
                <a:buFontTx/>
                <a:buChar char="•"/>
              </a:pPr>
              <a:r>
                <a:rPr lang="en-US" sz="1600" b="1">
                  <a:solidFill>
                    <a:prstClr val="black"/>
                  </a:solidFill>
                </a:rPr>
                <a:t>SNMP</a:t>
              </a:r>
            </a:p>
            <a:p>
              <a:pPr>
                <a:lnSpc>
                  <a:spcPct val="90000"/>
                </a:lnSpc>
                <a:spcBef>
                  <a:spcPct val="25000"/>
                </a:spcBef>
                <a:buClr>
                  <a:srgbClr val="CC0000"/>
                </a:buClr>
                <a:buFontTx/>
                <a:buChar char="•"/>
              </a:pPr>
              <a:r>
                <a:rPr lang="en-US" sz="1600" b="1">
                  <a:solidFill>
                    <a:prstClr val="black"/>
                  </a:solidFill>
                </a:rPr>
                <a:t>Telnet</a:t>
              </a:r>
            </a:p>
            <a:p>
              <a:pPr>
                <a:lnSpc>
                  <a:spcPct val="90000"/>
                </a:lnSpc>
                <a:spcBef>
                  <a:spcPct val="25000"/>
                </a:spcBef>
                <a:buClr>
                  <a:srgbClr val="CC0000"/>
                </a:buClr>
                <a:buFontTx/>
                <a:buChar char="•"/>
              </a:pPr>
              <a:r>
                <a:rPr lang="en-US" sz="1600" b="1">
                  <a:solidFill>
                    <a:prstClr val="black"/>
                  </a:solidFill>
                </a:rPr>
                <a:t>FTP</a:t>
              </a:r>
            </a:p>
            <a:p>
              <a:pPr>
                <a:lnSpc>
                  <a:spcPct val="90000"/>
                </a:lnSpc>
                <a:spcBef>
                  <a:spcPct val="25000"/>
                </a:spcBef>
                <a:buClr>
                  <a:srgbClr val="CC0000"/>
                </a:buClr>
                <a:buFontTx/>
                <a:buChar char="•"/>
              </a:pPr>
              <a:r>
                <a:rPr lang="en-US" sz="1600" b="1">
                  <a:solidFill>
                    <a:prstClr val="black"/>
                  </a:solidFill>
                </a:rPr>
                <a:t>HTTP</a:t>
              </a:r>
            </a:p>
          </p:txBody>
        </p:sp>
      </p:grpSp>
    </p:spTree>
    <p:extLst>
      <p:ext uri="{BB962C8B-B14F-4D97-AF65-F5344CB8AC3E}">
        <p14:creationId xmlns:p14="http://schemas.microsoft.com/office/powerpoint/2010/main" val="1266627116"/>
      </p:ext>
    </p:extLst>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1 Slayt Numarası Yer Tutucusu"/>
          <p:cNvSpPr>
            <a:spLocks noGrp="1"/>
          </p:cNvSpPr>
          <p:nvPr>
            <p:ph type="sldNum" sz="quarter" idx="12"/>
          </p:nvPr>
        </p:nvSpPr>
        <p:spPr>
          <a:xfrm>
            <a:off x="457200" y="6356350"/>
            <a:ext cx="2133600" cy="365125"/>
          </a:xfrm>
        </p:spPr>
        <p:txBody>
          <a:bodyPr/>
          <a:lstStyle/>
          <a:p>
            <a:pPr algn="l">
              <a:buClr>
                <a:srgbClr val="E2D700"/>
              </a:buClr>
              <a:defRPr/>
            </a:pPr>
            <a:fld id="{FE299FFA-129A-4639-8921-5082F01DE96A}" type="slidenum">
              <a:rPr lang="en-US">
                <a:solidFill>
                  <a:srgbClr val="04617B">
                    <a:shade val="90000"/>
                  </a:srgbClr>
                </a:solidFill>
              </a:rPr>
              <a:pPr algn="l">
                <a:buClr>
                  <a:srgbClr val="E2D700"/>
                </a:buClr>
                <a:defRPr/>
              </a:pPr>
              <a:t>36</a:t>
            </a:fld>
            <a:endParaRPr lang="en-US">
              <a:solidFill>
                <a:srgbClr val="04617B">
                  <a:shade val="90000"/>
                </a:srgbClr>
              </a:solidFill>
            </a:endParaRPr>
          </a:p>
        </p:txBody>
      </p:sp>
      <p:sp>
        <p:nvSpPr>
          <p:cNvPr id="45059" name="Rectangle 1026"/>
          <p:cNvSpPr>
            <a:spLocks noChangeArrowheads="1"/>
          </p:cNvSpPr>
          <p:nvPr/>
        </p:nvSpPr>
        <p:spPr bwMode="auto">
          <a:xfrm>
            <a:off x="323850" y="228600"/>
            <a:ext cx="8424863" cy="536575"/>
          </a:xfrm>
          <a:prstGeom prst="rect">
            <a:avLst/>
          </a:prstGeom>
          <a:noFill/>
          <a:ln w="9525">
            <a:noFill/>
            <a:miter lim="800000"/>
            <a:headEnd/>
            <a:tailEnd/>
          </a:ln>
        </p:spPr>
        <p:txBody>
          <a:bodyPr lIns="0" tIns="0" rIns="0" bIns="0" anchor="ctr"/>
          <a:lstStyle/>
          <a:p>
            <a:pPr algn="ctr">
              <a:lnSpc>
                <a:spcPts val="3200"/>
              </a:lnSpc>
              <a:buClr>
                <a:srgbClr val="E2D700"/>
              </a:buClr>
            </a:pPr>
            <a:r>
              <a:rPr lang="tr-TR">
                <a:solidFill>
                  <a:prstClr val="black"/>
                </a:solidFill>
                <a:latin typeface="Frutiger 45 Light"/>
              </a:rPr>
              <a:t>Güvenlik Boyutları ve  Tehdidlerin kapsanması</a:t>
            </a:r>
            <a:endParaRPr lang="en-US">
              <a:solidFill>
                <a:prstClr val="black"/>
              </a:solidFill>
              <a:latin typeface="Frutiger 45 Light"/>
            </a:endParaRPr>
          </a:p>
        </p:txBody>
      </p:sp>
      <p:graphicFrame>
        <p:nvGraphicFramePr>
          <p:cNvPr id="24661" name="Group 1109"/>
          <p:cNvGraphicFramePr>
            <a:graphicFrameLocks noGrp="1"/>
          </p:cNvGraphicFramePr>
          <p:nvPr/>
        </p:nvGraphicFramePr>
        <p:xfrm>
          <a:off x="1116013" y="908050"/>
          <a:ext cx="7353300" cy="5634960"/>
        </p:xfrm>
        <a:graphic>
          <a:graphicData uri="http://schemas.openxmlformats.org/drawingml/2006/table">
            <a:tbl>
              <a:tblPr/>
              <a:tblGrid>
                <a:gridCol w="1597025"/>
                <a:gridCol w="1128713"/>
                <a:gridCol w="1157287"/>
                <a:gridCol w="1157288"/>
                <a:gridCol w="1155700"/>
                <a:gridCol w="1157287"/>
              </a:tblGrid>
              <a:tr h="257175">
                <a:tc rowSpan="2">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1200" b="0" i="0" u="none" strike="noStrike" cap="none" normalizeH="0" baseline="0" dirty="0" smtClean="0">
                          <a:ln>
                            <a:noFill/>
                          </a:ln>
                          <a:solidFill>
                            <a:schemeClr val="tx1"/>
                          </a:solidFill>
                          <a:effectLst/>
                          <a:latin typeface="Frutiger 55 Roman" pitchFamily="34" charset="0"/>
                        </a:rPr>
                        <a:t>Security</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sz="1200" b="0" i="0" u="none" strike="noStrike" cap="none" normalizeH="0" baseline="0" dirty="0" smtClean="0">
                          <a:ln>
                            <a:noFill/>
                          </a:ln>
                          <a:solidFill>
                            <a:schemeClr val="tx1"/>
                          </a:solidFill>
                          <a:effectLst/>
                          <a:latin typeface="Frutiger 55 Roman" pitchFamily="34" charset="0"/>
                        </a:rPr>
                        <a:t>Dimension</a:t>
                      </a:r>
                      <a:endParaRPr kumimoji="0" lang="tr-TR" sz="1200" b="0" i="0" u="none" strike="noStrike" cap="none" normalizeH="0" baseline="0" dirty="0" smtClean="0">
                        <a:ln>
                          <a:noFill/>
                        </a:ln>
                        <a:solidFill>
                          <a:schemeClr val="tx1"/>
                        </a:solidFill>
                        <a:effectLst/>
                        <a:latin typeface="Frutiger 55 Roman"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tr-TR" sz="1200" b="0" i="0" u="none" strike="noStrike" cap="none" normalizeH="0" baseline="0" dirty="0" smtClean="0">
                          <a:ln>
                            <a:noFill/>
                          </a:ln>
                          <a:solidFill>
                            <a:schemeClr val="tx1"/>
                          </a:solidFill>
                          <a:effectLst/>
                          <a:latin typeface="Frutiger 55 Roman" pitchFamily="34" charset="0"/>
                        </a:rPr>
                        <a:t>(Güvenlik Boyutu)</a:t>
                      </a:r>
                      <a:endParaRPr kumimoji="0" lang="en-US" sz="1200" b="0" i="0" u="none" strike="noStrike" cap="none" normalizeH="0" baseline="0" dirty="0" smtClean="0">
                        <a:ln>
                          <a:noFill/>
                        </a:ln>
                        <a:solidFill>
                          <a:schemeClr val="tx1"/>
                        </a:solidFill>
                        <a:effectLst/>
                        <a:latin typeface="Frutiger 55 Roman" pitchFamily="34" charset="0"/>
                      </a:endParaRPr>
                    </a:p>
                  </a:txBody>
                  <a:tcPr anchor="b"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gridSpan="5">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0" lang="en-US" sz="1200" b="0" i="0" u="none" strike="noStrike" cap="none" normalizeH="0" baseline="0" smtClean="0">
                          <a:ln>
                            <a:noFill/>
                          </a:ln>
                          <a:solidFill>
                            <a:srgbClr val="FF0000"/>
                          </a:solidFill>
                          <a:effectLst/>
                          <a:latin typeface="Frutiger 55 Roman" pitchFamily="34" charset="0"/>
                        </a:rPr>
                        <a:t>X.800 Security Threats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r h="257175">
                <a:tc vMerge="1">
                  <a:txBody>
                    <a:bodyPr/>
                    <a:lstStyle/>
                    <a:p>
                      <a:endParaRPr lang="tr-TR"/>
                    </a:p>
                  </a:txBody>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1200" b="0" i="0" u="none" strike="noStrike" cap="none" normalizeH="0" baseline="0" dirty="0" smtClean="0">
                          <a:ln>
                            <a:noFill/>
                          </a:ln>
                          <a:solidFill>
                            <a:srgbClr val="FF0000"/>
                          </a:solidFill>
                          <a:effectLst/>
                          <a:latin typeface="Frutiger 55 Roman" pitchFamily="34" charset="0"/>
                        </a:rPr>
                        <a:t>Destruction</a:t>
                      </a:r>
                      <a:endParaRPr kumimoji="0" lang="tr-TR" sz="1200" b="0" i="0" u="none" strike="noStrike" cap="none" normalizeH="0" baseline="0" dirty="0" smtClean="0">
                        <a:ln>
                          <a:noFill/>
                        </a:ln>
                        <a:solidFill>
                          <a:srgbClr val="FF0000"/>
                        </a:solidFill>
                        <a:effectLst/>
                        <a:latin typeface="Frutiger 55 Roman" pitchFamily="34" charset="0"/>
                      </a:endParaRPr>
                    </a:p>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tr-TR" sz="1200" b="0" i="0" u="none" strike="noStrike" cap="none" normalizeH="0" baseline="0" dirty="0" smtClean="0">
                          <a:ln>
                            <a:noFill/>
                          </a:ln>
                          <a:solidFill>
                            <a:srgbClr val="FF0000"/>
                          </a:solidFill>
                          <a:effectLst/>
                          <a:latin typeface="Frutiger 55 Roman" pitchFamily="34" charset="0"/>
                        </a:rPr>
                        <a:t>(Yok etme)</a:t>
                      </a:r>
                      <a:endParaRPr kumimoji="0" lang="en-US" sz="1200" b="0" i="0" u="none" strike="noStrike" cap="none" normalizeH="0" baseline="0" dirty="0" smtClean="0">
                        <a:ln>
                          <a:noFill/>
                        </a:ln>
                        <a:solidFill>
                          <a:srgbClr val="FF0000"/>
                        </a:solidFill>
                        <a:effectLst/>
                        <a:latin typeface="Frutiger 55 Roman" pitchFamily="34"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0" lang="en-US" sz="1200" b="0" i="0" u="none" strike="noStrike" cap="none" normalizeH="0" baseline="0" dirty="0" smtClean="0">
                          <a:ln>
                            <a:noFill/>
                          </a:ln>
                          <a:solidFill>
                            <a:srgbClr val="FF0000"/>
                          </a:solidFill>
                          <a:effectLst/>
                          <a:latin typeface="Frutiger 55 Roman" pitchFamily="34" charset="0"/>
                        </a:rPr>
                        <a:t>Corruption</a:t>
                      </a:r>
                      <a:endParaRPr kumimoji="0" lang="tr-TR" sz="1200" b="0" i="0" u="none" strike="noStrike" cap="none" normalizeH="0" baseline="0" dirty="0" smtClean="0">
                        <a:ln>
                          <a:noFill/>
                        </a:ln>
                        <a:solidFill>
                          <a:srgbClr val="FF0000"/>
                        </a:solidFill>
                        <a:effectLst/>
                        <a:latin typeface="Frutiger 55 Roman" pitchFamily="34" charset="0"/>
                      </a:endParaRPr>
                    </a:p>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0" lang="tr-TR" sz="1200" b="0" i="0" u="none" strike="noStrike" cap="none" normalizeH="0" baseline="0" dirty="0" smtClean="0">
                          <a:ln>
                            <a:noFill/>
                          </a:ln>
                          <a:solidFill>
                            <a:srgbClr val="FF0000"/>
                          </a:solidFill>
                          <a:effectLst/>
                          <a:latin typeface="Frutiger 55 Roman" pitchFamily="34" charset="0"/>
                        </a:rPr>
                        <a:t>(Bozma )</a:t>
                      </a:r>
                      <a:endParaRPr kumimoji="0" lang="en-US" sz="1200" b="0" i="0" u="none" strike="noStrike" cap="none" normalizeH="0" baseline="0" dirty="0" smtClean="0">
                        <a:ln>
                          <a:noFill/>
                        </a:ln>
                        <a:solidFill>
                          <a:srgbClr val="FF0000"/>
                        </a:solidFill>
                        <a:effectLst/>
                        <a:latin typeface="Frutiger 55 Roman" pitchFamily="34"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0" lang="en-US" sz="1200" b="0" i="0" u="none" strike="noStrike" cap="none" normalizeH="0" baseline="0" dirty="0" smtClean="0">
                          <a:ln>
                            <a:noFill/>
                          </a:ln>
                          <a:solidFill>
                            <a:srgbClr val="FF0000"/>
                          </a:solidFill>
                          <a:effectLst/>
                          <a:latin typeface="Frutiger 55 Roman" pitchFamily="34" charset="0"/>
                        </a:rPr>
                        <a:t>Removal</a:t>
                      </a:r>
                      <a:endParaRPr kumimoji="0" lang="tr-TR" sz="1200" b="0" i="0" u="none" strike="noStrike" cap="none" normalizeH="0" baseline="0" dirty="0" smtClean="0">
                        <a:ln>
                          <a:noFill/>
                        </a:ln>
                        <a:solidFill>
                          <a:srgbClr val="FF0000"/>
                        </a:solidFill>
                        <a:effectLst/>
                        <a:latin typeface="Frutiger 55 Roman" pitchFamily="34" charset="0"/>
                      </a:endParaRPr>
                    </a:p>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0" lang="tr-TR" sz="1200" b="0" i="0" u="none" strike="noStrike" cap="none" normalizeH="0" baseline="0" dirty="0" smtClean="0">
                          <a:ln>
                            <a:noFill/>
                          </a:ln>
                          <a:solidFill>
                            <a:srgbClr val="FF0000"/>
                          </a:solidFill>
                          <a:effectLst/>
                          <a:latin typeface="Frutiger 55 Roman" pitchFamily="34" charset="0"/>
                        </a:rPr>
                        <a:t>(Kaldırma, giderme)</a:t>
                      </a:r>
                      <a:endParaRPr kumimoji="0" lang="en-US" sz="1200" b="0" i="0" u="none" strike="noStrike" cap="none" normalizeH="0" baseline="0" dirty="0" smtClean="0">
                        <a:ln>
                          <a:noFill/>
                        </a:ln>
                        <a:solidFill>
                          <a:srgbClr val="FF0000"/>
                        </a:solidFill>
                        <a:effectLst/>
                        <a:latin typeface="Frutiger 55 Roman" pitchFamily="34"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0" lang="en-US" sz="1200" b="0" i="0" u="none" strike="noStrike" cap="none" normalizeH="0" baseline="0" dirty="0" smtClean="0">
                          <a:ln>
                            <a:noFill/>
                          </a:ln>
                          <a:solidFill>
                            <a:srgbClr val="FF0000"/>
                          </a:solidFill>
                          <a:effectLst/>
                          <a:latin typeface="Frutiger 55 Roman" pitchFamily="34" charset="0"/>
                        </a:rPr>
                        <a:t>Disclosure</a:t>
                      </a:r>
                      <a:endParaRPr kumimoji="0" lang="tr-TR" sz="1200" b="0" i="0" u="none" strike="noStrike" cap="none" normalizeH="0" baseline="0" dirty="0" smtClean="0">
                        <a:ln>
                          <a:noFill/>
                        </a:ln>
                        <a:solidFill>
                          <a:srgbClr val="FF0000"/>
                        </a:solidFill>
                        <a:effectLst/>
                        <a:latin typeface="Frutiger 55 Roman" pitchFamily="34" charset="0"/>
                      </a:endParaRPr>
                    </a:p>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0" lang="tr-TR" sz="1200" b="0" i="0" u="none" strike="noStrike" cap="none" normalizeH="0" baseline="0" dirty="0" smtClean="0">
                          <a:ln>
                            <a:noFill/>
                          </a:ln>
                          <a:solidFill>
                            <a:srgbClr val="FF0000"/>
                          </a:solidFill>
                          <a:effectLst/>
                          <a:latin typeface="Frutiger 55 Roman" pitchFamily="34" charset="0"/>
                        </a:rPr>
                        <a:t>(Açığa vurma, ifşa)</a:t>
                      </a:r>
                      <a:endParaRPr kumimoji="0" lang="en-US" sz="1200" b="0" i="0" u="none" strike="noStrike" cap="none" normalizeH="0" baseline="0" dirty="0" smtClean="0">
                        <a:ln>
                          <a:noFill/>
                        </a:ln>
                        <a:solidFill>
                          <a:srgbClr val="FF0000"/>
                        </a:solidFill>
                        <a:effectLst/>
                        <a:latin typeface="Frutiger 55 Roman" pitchFamily="34"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0" lang="en-US" sz="1200" b="0" i="0" u="none" strike="noStrike" cap="none" normalizeH="0" baseline="0" dirty="0" smtClean="0">
                          <a:ln>
                            <a:noFill/>
                          </a:ln>
                          <a:solidFill>
                            <a:srgbClr val="FF0000"/>
                          </a:solidFill>
                          <a:effectLst/>
                          <a:latin typeface="Frutiger 55 Roman" pitchFamily="34" charset="0"/>
                        </a:rPr>
                        <a:t>Interruption</a:t>
                      </a:r>
                      <a:endParaRPr kumimoji="0" lang="tr-TR" sz="1200" b="0" i="0" u="none" strike="noStrike" cap="none" normalizeH="0" baseline="0" dirty="0" smtClean="0">
                        <a:ln>
                          <a:noFill/>
                        </a:ln>
                        <a:solidFill>
                          <a:srgbClr val="FF0000"/>
                        </a:solidFill>
                        <a:effectLst/>
                        <a:latin typeface="Frutiger 55 Roman" pitchFamily="34" charset="0"/>
                      </a:endParaRPr>
                    </a:p>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0" lang="tr-TR" sz="1200" b="0" i="0" u="none" strike="noStrike" cap="none" normalizeH="0" baseline="0" dirty="0" smtClean="0">
                          <a:ln>
                            <a:noFill/>
                          </a:ln>
                          <a:solidFill>
                            <a:srgbClr val="FF0000"/>
                          </a:solidFill>
                          <a:effectLst/>
                          <a:latin typeface="Frutiger 55 Roman" pitchFamily="34" charset="0"/>
                        </a:rPr>
                        <a:t>(Kesinti)</a:t>
                      </a:r>
                      <a:endParaRPr kumimoji="0" lang="en-US" sz="1200" b="0" i="0" u="none" strike="noStrike" cap="none" normalizeH="0" baseline="0" dirty="0" smtClean="0">
                        <a:ln>
                          <a:noFill/>
                        </a:ln>
                        <a:solidFill>
                          <a:srgbClr val="FF0000"/>
                        </a:solidFill>
                        <a:effectLst/>
                        <a:latin typeface="Frutiger 55 Roman"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36575">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1200" b="0" i="0" u="none" strike="noStrike" cap="none" normalizeH="0" baseline="0" dirty="0" smtClean="0">
                          <a:ln>
                            <a:noFill/>
                          </a:ln>
                          <a:solidFill>
                            <a:schemeClr val="tx1"/>
                          </a:solidFill>
                          <a:effectLst/>
                          <a:latin typeface="Frutiger 55 Roman" pitchFamily="34" charset="0"/>
                        </a:rPr>
                        <a:t>Access Control</a:t>
                      </a:r>
                      <a:endParaRPr kumimoji="0" lang="tr-TR" sz="1200" b="0" i="0" u="none" strike="noStrike" cap="none" normalizeH="0" baseline="0" dirty="0" smtClean="0">
                        <a:ln>
                          <a:noFill/>
                        </a:ln>
                        <a:solidFill>
                          <a:schemeClr val="tx1"/>
                        </a:solidFill>
                        <a:effectLst/>
                        <a:latin typeface="Frutiger 55 Roman" pitchFamily="34" charset="0"/>
                      </a:endParaRPr>
                    </a:p>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tr-TR" sz="1200" b="0" i="0" u="none" strike="noStrike" cap="none" normalizeH="0" baseline="0" dirty="0" smtClean="0">
                          <a:ln>
                            <a:noFill/>
                          </a:ln>
                          <a:solidFill>
                            <a:schemeClr val="tx1"/>
                          </a:solidFill>
                          <a:effectLst/>
                          <a:latin typeface="Frutiger 55 Roman" pitchFamily="34" charset="0"/>
                        </a:rPr>
                        <a:t>(Erişim Kontrol)</a:t>
                      </a:r>
                      <a:endParaRPr kumimoji="0" lang="en-US" sz="1200" b="0" i="0" u="none" strike="noStrike" cap="none" normalizeH="0" baseline="0" dirty="0" smtClean="0">
                        <a:ln>
                          <a:noFill/>
                        </a:ln>
                        <a:solidFill>
                          <a:schemeClr val="tx1"/>
                        </a:solidFill>
                        <a:effectLst/>
                        <a:latin typeface="Frutiger 55 Roman"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605760">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1200" b="0" i="0" u="none" strike="noStrike" cap="none" normalizeH="0" baseline="0" dirty="0" smtClean="0">
                          <a:ln>
                            <a:noFill/>
                          </a:ln>
                          <a:solidFill>
                            <a:schemeClr val="tx1"/>
                          </a:solidFill>
                          <a:effectLst/>
                          <a:latin typeface="Frutiger 55 Roman" pitchFamily="34" charset="0"/>
                        </a:rPr>
                        <a:t>Authentication</a:t>
                      </a:r>
                      <a:endParaRPr kumimoji="0" lang="tr-TR" sz="1200" b="0" i="0" u="none" strike="noStrike" cap="none" normalizeH="0" baseline="0" dirty="0" smtClean="0">
                        <a:ln>
                          <a:noFill/>
                        </a:ln>
                        <a:solidFill>
                          <a:schemeClr val="tx1"/>
                        </a:solidFill>
                        <a:effectLst/>
                        <a:latin typeface="Frutiger 55 Roman" pitchFamily="34" charset="0"/>
                      </a:endParaRPr>
                    </a:p>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tr-TR" sz="1200" b="0" i="0" u="none" strike="noStrike" cap="none" normalizeH="0" baseline="0" dirty="0" smtClean="0">
                          <a:ln>
                            <a:noFill/>
                          </a:ln>
                          <a:solidFill>
                            <a:schemeClr val="tx1"/>
                          </a:solidFill>
                          <a:effectLst/>
                          <a:latin typeface="Frutiger 55 Roman" pitchFamily="34" charset="0"/>
                        </a:rPr>
                        <a:t>(Kimlik Doğrulama)</a:t>
                      </a:r>
                      <a:endParaRPr kumimoji="0" lang="en-US" sz="1200" b="0" i="0" u="none" strike="noStrike" cap="none" normalizeH="0" baseline="0" dirty="0" smtClean="0">
                        <a:ln>
                          <a:noFill/>
                        </a:ln>
                        <a:solidFill>
                          <a:schemeClr val="tx1"/>
                        </a:solidFill>
                        <a:effectLst/>
                        <a:latin typeface="Frutiger 55 Roman"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538163">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1200" b="0" i="0" u="none" strike="noStrike" cap="none" normalizeH="0" baseline="0" dirty="0" smtClean="0">
                          <a:ln>
                            <a:noFill/>
                          </a:ln>
                          <a:solidFill>
                            <a:schemeClr val="tx1"/>
                          </a:solidFill>
                          <a:effectLst/>
                          <a:latin typeface="Frutiger 55 Roman" pitchFamily="34" charset="0"/>
                        </a:rPr>
                        <a:t>Non-Repudiation</a:t>
                      </a:r>
                      <a:endParaRPr kumimoji="0" lang="tr-TR" sz="1200" b="0" i="0" u="none" strike="noStrike" cap="none" normalizeH="0" baseline="0" dirty="0" smtClean="0">
                        <a:ln>
                          <a:noFill/>
                        </a:ln>
                        <a:solidFill>
                          <a:schemeClr val="tx1"/>
                        </a:solidFill>
                        <a:effectLst/>
                        <a:latin typeface="Frutiger 55 Roman" pitchFamily="34" charset="0"/>
                      </a:endParaRPr>
                    </a:p>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tr-TR" sz="1200" b="0" i="0" u="none" strike="noStrike" cap="none" normalizeH="0" baseline="0" dirty="0" smtClean="0">
                          <a:ln>
                            <a:noFill/>
                          </a:ln>
                          <a:solidFill>
                            <a:schemeClr val="tx1"/>
                          </a:solidFill>
                          <a:effectLst/>
                          <a:latin typeface="Frutiger 55 Roman" pitchFamily="34" charset="0"/>
                        </a:rPr>
                        <a:t>(İnkar edememe)</a:t>
                      </a:r>
                      <a:endParaRPr kumimoji="0" lang="en-US" sz="1200" b="0" i="0" u="none" strike="noStrike" cap="none" normalizeH="0" baseline="0" dirty="0" smtClean="0">
                        <a:ln>
                          <a:noFill/>
                        </a:ln>
                        <a:solidFill>
                          <a:schemeClr val="tx1"/>
                        </a:solidFill>
                        <a:effectLst/>
                        <a:latin typeface="Frutiger 55 Roman"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88">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1200" b="0" i="0" u="none" strike="noStrike" cap="none" normalizeH="0" baseline="0" dirty="0" smtClean="0">
                          <a:ln>
                            <a:noFill/>
                          </a:ln>
                          <a:solidFill>
                            <a:schemeClr val="tx1"/>
                          </a:solidFill>
                          <a:effectLst/>
                          <a:latin typeface="Frutiger 55 Roman" pitchFamily="34" charset="0"/>
                        </a:rPr>
                        <a:t>Data Confidentiality</a:t>
                      </a:r>
                      <a:endParaRPr kumimoji="0" lang="tr-TR" sz="1200" b="0" i="0" u="none" strike="noStrike" cap="none" normalizeH="0" baseline="0" dirty="0" smtClean="0">
                        <a:ln>
                          <a:noFill/>
                        </a:ln>
                        <a:solidFill>
                          <a:schemeClr val="tx1"/>
                        </a:solidFill>
                        <a:effectLst/>
                        <a:latin typeface="Frutiger 55 Roman" pitchFamily="34" charset="0"/>
                      </a:endParaRPr>
                    </a:p>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tr-TR" sz="1200" b="0" i="0" u="none" strike="noStrike" cap="none" normalizeH="0" baseline="0" dirty="0" smtClean="0">
                          <a:ln>
                            <a:noFill/>
                          </a:ln>
                          <a:solidFill>
                            <a:schemeClr val="tx1"/>
                          </a:solidFill>
                          <a:effectLst/>
                          <a:latin typeface="Frutiger 55 Roman" pitchFamily="34" charset="0"/>
                        </a:rPr>
                        <a:t>(Ver Gizliliği)</a:t>
                      </a:r>
                      <a:endParaRPr kumimoji="0" lang="en-US" sz="1200" b="0" i="0" u="none" strike="noStrike" cap="none" normalizeH="0" baseline="0" dirty="0" smtClean="0">
                        <a:ln>
                          <a:noFill/>
                        </a:ln>
                        <a:solidFill>
                          <a:schemeClr val="tx1"/>
                        </a:solidFill>
                        <a:effectLst/>
                        <a:latin typeface="Frutiger 55 Roman"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538163">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1200" b="0" i="0" u="none" strike="noStrike" cap="none" normalizeH="0" baseline="0" dirty="0" smtClean="0">
                          <a:ln>
                            <a:noFill/>
                          </a:ln>
                          <a:solidFill>
                            <a:schemeClr val="tx1"/>
                          </a:solidFill>
                          <a:effectLst/>
                          <a:latin typeface="Frutiger 55 Roman" pitchFamily="34" charset="0"/>
                        </a:rPr>
                        <a:t>Communication Security</a:t>
                      </a:r>
                      <a:endParaRPr kumimoji="0" lang="tr-TR" sz="1200" b="0" i="0" u="none" strike="noStrike" cap="none" normalizeH="0" baseline="0" dirty="0" smtClean="0">
                        <a:ln>
                          <a:noFill/>
                        </a:ln>
                        <a:solidFill>
                          <a:schemeClr val="tx1"/>
                        </a:solidFill>
                        <a:effectLst/>
                        <a:latin typeface="Frutiger 55 Roman" pitchFamily="34" charset="0"/>
                      </a:endParaRPr>
                    </a:p>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tr-TR" sz="1200" b="0" i="0" u="none" strike="noStrike" cap="none" normalizeH="0" baseline="0" dirty="0" smtClean="0">
                          <a:ln>
                            <a:noFill/>
                          </a:ln>
                          <a:solidFill>
                            <a:schemeClr val="tx1"/>
                          </a:solidFill>
                          <a:effectLst/>
                          <a:latin typeface="Frutiger 55 Roman" pitchFamily="34" charset="0"/>
                        </a:rPr>
                        <a:t>(İletişim Güvenliği)</a:t>
                      </a:r>
                      <a:endParaRPr kumimoji="0" lang="en-US" sz="1200" b="0" i="0" u="none" strike="noStrike" cap="none" normalizeH="0" baseline="0" dirty="0" smtClean="0">
                        <a:ln>
                          <a:noFill/>
                        </a:ln>
                        <a:solidFill>
                          <a:schemeClr val="tx1"/>
                        </a:solidFill>
                        <a:effectLst/>
                        <a:latin typeface="Frutiger 55 Roman"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534988">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1200" b="0" i="0" u="none" strike="noStrike" cap="none" normalizeH="0" baseline="0" dirty="0" smtClean="0">
                          <a:ln>
                            <a:noFill/>
                          </a:ln>
                          <a:solidFill>
                            <a:schemeClr val="tx1"/>
                          </a:solidFill>
                          <a:effectLst/>
                          <a:latin typeface="Frutiger 55 Roman" pitchFamily="34" charset="0"/>
                        </a:rPr>
                        <a:t>Data Integrity</a:t>
                      </a:r>
                      <a:endParaRPr kumimoji="0" lang="tr-TR" sz="1200" b="0" i="0" u="none" strike="noStrike" cap="none" normalizeH="0" baseline="0" dirty="0" smtClean="0">
                        <a:ln>
                          <a:noFill/>
                        </a:ln>
                        <a:solidFill>
                          <a:schemeClr val="tx1"/>
                        </a:solidFill>
                        <a:effectLst/>
                        <a:latin typeface="Frutiger 55 Roman" pitchFamily="34" charset="0"/>
                      </a:endParaRPr>
                    </a:p>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tr-TR" sz="1200" b="0" i="0" u="none" strike="noStrike" cap="none" normalizeH="0" baseline="0" dirty="0" smtClean="0">
                          <a:ln>
                            <a:noFill/>
                          </a:ln>
                          <a:solidFill>
                            <a:schemeClr val="tx1"/>
                          </a:solidFill>
                          <a:effectLst/>
                          <a:latin typeface="Frutiger 55 Roman" pitchFamily="34" charset="0"/>
                        </a:rPr>
                        <a:t>(Veri Bütünlüğü)</a:t>
                      </a:r>
                      <a:endParaRPr kumimoji="0" lang="en-US" sz="1200" b="0" i="0" u="none" strike="noStrike" cap="none" normalizeH="0" baseline="0" dirty="0" smtClean="0">
                        <a:ln>
                          <a:noFill/>
                        </a:ln>
                        <a:solidFill>
                          <a:schemeClr val="tx1"/>
                        </a:solidFill>
                        <a:effectLst/>
                        <a:latin typeface="Frutiger 55 Roman"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538163">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1200" b="0" i="0" u="none" strike="noStrike" cap="none" normalizeH="0" baseline="0" dirty="0" smtClean="0">
                          <a:ln>
                            <a:noFill/>
                          </a:ln>
                          <a:solidFill>
                            <a:schemeClr val="tx1"/>
                          </a:solidFill>
                          <a:effectLst/>
                          <a:latin typeface="Frutiger 55 Roman" pitchFamily="34" charset="0"/>
                        </a:rPr>
                        <a:t>Availability</a:t>
                      </a:r>
                      <a:endParaRPr kumimoji="0" lang="tr-TR" sz="1200" b="0" i="0" u="none" strike="noStrike" cap="none" normalizeH="0" baseline="0" dirty="0" smtClean="0">
                        <a:ln>
                          <a:noFill/>
                        </a:ln>
                        <a:solidFill>
                          <a:schemeClr val="tx1"/>
                        </a:solidFill>
                        <a:effectLst/>
                        <a:latin typeface="Frutiger 55 Roman" pitchFamily="34" charset="0"/>
                      </a:endParaRPr>
                    </a:p>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tr-TR" sz="1200" b="0" i="0" u="none" strike="noStrike" cap="none" normalizeH="0" baseline="0" dirty="0" smtClean="0">
                          <a:ln>
                            <a:noFill/>
                          </a:ln>
                          <a:solidFill>
                            <a:schemeClr val="tx1"/>
                          </a:solidFill>
                          <a:effectLst/>
                          <a:latin typeface="Frutiger 55 Roman" pitchFamily="34" charset="0"/>
                        </a:rPr>
                        <a:t>(Kullanılabilirlik)</a:t>
                      </a:r>
                      <a:endParaRPr kumimoji="0" lang="en-US" sz="1200" b="0" i="0" u="none" strike="noStrike" cap="none" normalizeH="0" baseline="0" dirty="0" smtClean="0">
                        <a:ln>
                          <a:noFill/>
                        </a:ln>
                        <a:solidFill>
                          <a:schemeClr val="tx1"/>
                        </a:solidFill>
                        <a:effectLst/>
                        <a:latin typeface="Frutiger 55 Roman"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1200" b="0" i="0" u="none" strike="noStrike" cap="none" normalizeH="0" baseline="0" dirty="0" smtClean="0">
                          <a:ln>
                            <a:noFill/>
                          </a:ln>
                          <a:solidFill>
                            <a:schemeClr val="tx1"/>
                          </a:solidFill>
                          <a:effectLst/>
                          <a:latin typeface="Frutiger 55 Roman" pitchFamily="34" charset="0"/>
                        </a:rPr>
                        <a:t>Privacy</a:t>
                      </a:r>
                      <a:endParaRPr kumimoji="0" lang="tr-TR" sz="1200" b="0" i="0" u="none" strike="noStrike" cap="none" normalizeH="0" baseline="0" dirty="0" smtClean="0">
                        <a:ln>
                          <a:noFill/>
                        </a:ln>
                        <a:solidFill>
                          <a:schemeClr val="tx1"/>
                        </a:solidFill>
                        <a:effectLst/>
                        <a:latin typeface="Frutiger 55 Roman" pitchFamily="34" charset="0"/>
                      </a:endParaRPr>
                    </a:p>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tr-TR" sz="1200" b="0" i="0" u="none" strike="noStrike" cap="none" normalizeH="0" baseline="0" dirty="0" smtClean="0">
                          <a:ln>
                            <a:noFill/>
                          </a:ln>
                          <a:solidFill>
                            <a:schemeClr val="tx1"/>
                          </a:solidFill>
                          <a:effectLst/>
                          <a:latin typeface="Frutiger 55 Roman" pitchFamily="34" charset="0"/>
                        </a:rPr>
                        <a:t>(Gizlilik)</a:t>
                      </a:r>
                      <a:endParaRPr kumimoji="0" lang="en-US" sz="1200" b="0" i="0" u="none" strike="noStrike" cap="none" normalizeH="0" baseline="0" dirty="0" smtClean="0">
                        <a:ln>
                          <a:noFill/>
                        </a:ln>
                        <a:solidFill>
                          <a:schemeClr val="tx1"/>
                        </a:solidFill>
                        <a:effectLst/>
                        <a:latin typeface="Frutiger 55 Roman"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dirty="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2B2B2"/>
                    </a:solidFill>
                  </a:tcPr>
                </a:tc>
              </a:tr>
            </a:tbl>
          </a:graphicData>
        </a:graphic>
      </p:graphicFrame>
    </p:spTree>
    <p:extLst>
      <p:ext uri="{BB962C8B-B14F-4D97-AF65-F5344CB8AC3E}">
        <p14:creationId xmlns:p14="http://schemas.microsoft.com/office/powerpoint/2010/main" val="2542870309"/>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Başlık"/>
          <p:cNvSpPr>
            <a:spLocks noGrp="1"/>
          </p:cNvSpPr>
          <p:nvPr>
            <p:ph type="title"/>
          </p:nvPr>
        </p:nvSpPr>
        <p:spPr>
          <a:xfrm>
            <a:off x="468313" y="260350"/>
            <a:ext cx="8229600" cy="492125"/>
          </a:xfrm>
        </p:spPr>
        <p:txBody>
          <a:bodyPr/>
          <a:lstStyle/>
          <a:p>
            <a:pPr algn="ctr"/>
            <a:r>
              <a:rPr lang="tr-TR" smtClean="0"/>
              <a:t>Güvenlik Mekanizmaları</a:t>
            </a:r>
          </a:p>
        </p:txBody>
      </p:sp>
      <p:sp>
        <p:nvSpPr>
          <p:cNvPr id="40963" name="2 İçerik Yer Tutucusu"/>
          <p:cNvSpPr>
            <a:spLocks noGrp="1"/>
          </p:cNvSpPr>
          <p:nvPr>
            <p:ph idx="1"/>
          </p:nvPr>
        </p:nvSpPr>
        <p:spPr>
          <a:xfrm>
            <a:off x="457200" y="836613"/>
            <a:ext cx="8229600" cy="5487987"/>
          </a:xfrm>
        </p:spPr>
        <p:txBody>
          <a:bodyPr/>
          <a:lstStyle/>
          <a:p>
            <a:pPr marL="0" indent="0">
              <a:buNone/>
            </a:pPr>
            <a:r>
              <a:rPr lang="tr-TR" sz="2000" dirty="0" smtClean="0"/>
              <a:t>	Güvenlik servislerinin (Hizmetlerinin) </a:t>
            </a:r>
            <a:r>
              <a:rPr lang="tr-TR" sz="2000" dirty="0" smtClean="0"/>
              <a:t>gereğini yerine getirmek için kullanılan yöntemlerdir.</a:t>
            </a:r>
          </a:p>
          <a:p>
            <a:pPr>
              <a:buFont typeface="Wingdings 2" pitchFamily="18" charset="2"/>
              <a:buNone/>
            </a:pPr>
            <a:endParaRPr lang="tr-TR" sz="2000" dirty="0" smtClean="0"/>
          </a:p>
          <a:p>
            <a:r>
              <a:rPr lang="tr-TR" sz="2000" b="1" u="sng" dirty="0" smtClean="0"/>
              <a:t>Şifreleme Mekanizmaları(</a:t>
            </a:r>
            <a:r>
              <a:rPr lang="tr-TR" sz="2000" b="1" u="sng" dirty="0" err="1" smtClean="0"/>
              <a:t>Encipherment</a:t>
            </a:r>
            <a:r>
              <a:rPr lang="tr-TR" sz="2000" b="1" u="sng" dirty="0" smtClean="0"/>
              <a:t> </a:t>
            </a:r>
            <a:r>
              <a:rPr lang="tr-TR" sz="2000" b="1" u="sng" dirty="0" err="1" smtClean="0"/>
              <a:t>Mechanisms</a:t>
            </a:r>
            <a:r>
              <a:rPr lang="tr-TR" sz="2000" b="1" u="sng" dirty="0" smtClean="0"/>
              <a:t>)</a:t>
            </a:r>
            <a:r>
              <a:rPr lang="tr-TR" sz="2000" dirty="0" smtClean="0"/>
              <a:t/>
            </a:r>
            <a:br>
              <a:rPr lang="tr-TR" sz="2000" dirty="0" smtClean="0"/>
            </a:br>
            <a:r>
              <a:rPr lang="tr-TR" sz="2000" dirty="0" smtClean="0"/>
              <a:t>• veri gizliliği hizmet verirler.</a:t>
            </a:r>
            <a:br>
              <a:rPr lang="tr-TR" sz="2000" dirty="0" smtClean="0"/>
            </a:br>
            <a:r>
              <a:rPr lang="tr-TR" sz="2000" dirty="0" smtClean="0"/>
              <a:t>• Asimetrik / Simetrik algoritmalar</a:t>
            </a:r>
          </a:p>
          <a:p>
            <a:pPr>
              <a:buFont typeface="Wingdings 2" pitchFamily="18" charset="2"/>
              <a:buNone/>
            </a:pPr>
            <a:endParaRPr lang="tr-TR" sz="2000" dirty="0" smtClean="0"/>
          </a:p>
          <a:p>
            <a:r>
              <a:rPr lang="tr-TR" sz="2000" b="1" u="sng" dirty="0" smtClean="0"/>
              <a:t>Sayısal İmzalar (</a:t>
            </a:r>
            <a:r>
              <a:rPr lang="tr-TR" sz="2000" b="1" u="sng" dirty="0" err="1" smtClean="0"/>
              <a:t>Digital</a:t>
            </a:r>
            <a:r>
              <a:rPr lang="tr-TR" sz="2000" b="1" u="sng" dirty="0" smtClean="0"/>
              <a:t> </a:t>
            </a:r>
            <a:r>
              <a:rPr lang="tr-TR" sz="2000" b="1" u="sng" dirty="0" err="1" smtClean="0"/>
              <a:t>Signatures</a:t>
            </a:r>
            <a:r>
              <a:rPr lang="tr-TR" sz="2000" b="1" u="sng" dirty="0" smtClean="0"/>
              <a:t>)</a:t>
            </a:r>
            <a:r>
              <a:rPr lang="tr-TR" sz="2000" dirty="0" smtClean="0"/>
              <a:t/>
            </a:r>
            <a:br>
              <a:rPr lang="tr-TR" sz="2000" dirty="0" smtClean="0"/>
            </a:br>
            <a:r>
              <a:rPr lang="tr-TR" sz="2000" dirty="0" smtClean="0"/>
              <a:t>• Islak </a:t>
            </a:r>
            <a:r>
              <a:rPr lang="tr-TR" sz="2000" dirty="0" err="1" smtClean="0"/>
              <a:t>imzanının</a:t>
            </a:r>
            <a:r>
              <a:rPr lang="tr-TR" sz="2000" dirty="0" smtClean="0"/>
              <a:t>, elektronik ortamdaki sayısal eşdeğeridir.</a:t>
            </a:r>
            <a:br>
              <a:rPr lang="tr-TR" sz="2000" dirty="0" smtClean="0"/>
            </a:br>
            <a:r>
              <a:rPr lang="tr-TR" sz="2000" dirty="0" smtClean="0"/>
              <a:t>• Genellikle asimetrik şifreleme </a:t>
            </a:r>
            <a:r>
              <a:rPr lang="tr-TR" sz="2000" dirty="0" err="1" smtClean="0"/>
              <a:t>uygulayanır</a:t>
            </a:r>
            <a:r>
              <a:rPr lang="tr-TR" sz="2000" dirty="0" smtClean="0"/>
              <a:t>.</a:t>
            </a:r>
          </a:p>
          <a:p>
            <a:pPr>
              <a:buFont typeface="Wingdings 2" pitchFamily="18" charset="2"/>
              <a:buNone/>
            </a:pPr>
            <a:endParaRPr lang="tr-TR" sz="2000" dirty="0" smtClean="0"/>
          </a:p>
          <a:p>
            <a:r>
              <a:rPr lang="tr-TR" sz="2000" b="1" u="sng" dirty="0" smtClean="0"/>
              <a:t>Erişim Kontrol Mekanizmaları (Access Control </a:t>
            </a:r>
            <a:r>
              <a:rPr lang="tr-TR" sz="2000" b="1" u="sng" dirty="0" err="1" smtClean="0"/>
              <a:t>Mechanisms</a:t>
            </a:r>
            <a:r>
              <a:rPr lang="tr-TR" sz="2000" b="1" u="sng" dirty="0" smtClean="0"/>
              <a:t>)</a:t>
            </a:r>
            <a:r>
              <a:rPr lang="tr-TR" sz="2000" dirty="0" smtClean="0"/>
              <a:t/>
            </a:r>
            <a:br>
              <a:rPr lang="tr-TR" sz="2000" dirty="0" smtClean="0"/>
            </a:br>
            <a:r>
              <a:rPr lang="tr-TR" sz="2000" dirty="0" smtClean="0"/>
              <a:t>•  Doğrulanmış kimlik bilgilerini kullanarak , bir varlığa veya varlıkla ilgili bilgilere erişim kontrol hizmetlerinin sağlanması. </a:t>
            </a:r>
          </a:p>
          <a:p>
            <a:pPr>
              <a:buFont typeface="Wingdings 2" pitchFamily="18" charset="2"/>
              <a:buNone/>
            </a:pPr>
            <a:endParaRPr lang="tr-TR" sz="2000" dirty="0" smtClean="0"/>
          </a:p>
          <a:p>
            <a:endParaRPr lang="tr-TR" dirty="0" smtClean="0"/>
          </a:p>
        </p:txBody>
      </p:sp>
      <p:sp>
        <p:nvSpPr>
          <p:cNvPr id="6" name="5 Slayt Numarası Yer Tutucusu"/>
          <p:cNvSpPr>
            <a:spLocks noGrp="1"/>
          </p:cNvSpPr>
          <p:nvPr>
            <p:ph type="sldNum" sz="quarter" idx="12"/>
          </p:nvPr>
        </p:nvSpPr>
        <p:spPr/>
        <p:txBody>
          <a:bodyPr/>
          <a:lstStyle/>
          <a:p>
            <a:pPr>
              <a:defRPr/>
            </a:pPr>
            <a:fld id="{7F2E27CC-470F-4D74-BAE1-7F8EBA1F0357}"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2 İçerik Yer Tutucusu"/>
          <p:cNvSpPr>
            <a:spLocks noGrp="1"/>
          </p:cNvSpPr>
          <p:nvPr>
            <p:ph idx="1"/>
          </p:nvPr>
        </p:nvSpPr>
        <p:spPr>
          <a:xfrm>
            <a:off x="323850" y="549275"/>
            <a:ext cx="8496300" cy="5775325"/>
          </a:xfrm>
        </p:spPr>
        <p:txBody>
          <a:bodyPr/>
          <a:lstStyle/>
          <a:p>
            <a:r>
              <a:rPr lang="tr-TR" sz="2000" b="1" u="sng" smtClean="0"/>
              <a:t>Veri Bütünlüğü Mekanizmaları (Data Integrity Mechanisms):</a:t>
            </a:r>
            <a:r>
              <a:rPr lang="tr-TR" sz="2000" smtClean="0"/>
              <a:t/>
            </a:r>
            <a:br>
              <a:rPr lang="tr-TR" sz="2000" smtClean="0"/>
            </a:br>
            <a:r>
              <a:rPr lang="tr-TR" sz="2000" smtClean="0"/>
              <a:t>• Veri bütünlüğünün sağlandığını kanıtlamak için, değişik ispat algoritmalarını kullanmak.</a:t>
            </a:r>
            <a:br>
              <a:rPr lang="tr-TR" sz="2000" smtClean="0"/>
            </a:br>
            <a:r>
              <a:rPr lang="tr-TR" sz="2000" smtClean="0"/>
              <a:t>• Mesaj kimlik doğrulama kodları (MAC), dijital imzalar v.b</a:t>
            </a:r>
          </a:p>
          <a:p>
            <a:pPr>
              <a:buFont typeface="Wingdings 2" pitchFamily="18" charset="2"/>
              <a:buNone/>
            </a:pPr>
            <a:endParaRPr lang="tr-TR" sz="2000" b="1" u="sng" smtClean="0"/>
          </a:p>
          <a:p>
            <a:r>
              <a:rPr lang="tr-TR" sz="2000" b="1" u="sng" smtClean="0"/>
              <a:t>Kimlik doğrulama mekanizmaları  (Authentication Mechanisms):</a:t>
            </a:r>
            <a:r>
              <a:rPr lang="tr-TR" smtClean="0"/>
              <a:t/>
            </a:r>
            <a:br>
              <a:rPr lang="tr-TR" smtClean="0"/>
            </a:br>
            <a:r>
              <a:rPr lang="tr-TR" sz="2000" smtClean="0"/>
              <a:t>• Temel bir kimlik temini, kimlik doğrulama hizmetleri sağlanması.</a:t>
            </a:r>
            <a:br>
              <a:rPr lang="tr-TR" sz="2000" smtClean="0"/>
            </a:br>
            <a:r>
              <a:rPr lang="tr-TR" sz="2000" smtClean="0"/>
              <a:t>• Ortak anahtar altyapısı (PKI - public key infrastructure)  gibi şifreleme teknikleri ve güven altyapısı dayanarak.</a:t>
            </a:r>
          </a:p>
          <a:p>
            <a:endParaRPr lang="tr-TR" sz="2000" smtClean="0"/>
          </a:p>
          <a:p>
            <a:r>
              <a:rPr lang="tr-TR" sz="2000" b="1" u="sng" smtClean="0"/>
              <a:t>Trafik-Dolgu Mekanizmaları (Traffic-Padding Mechanisms) </a:t>
            </a:r>
            <a:r>
              <a:rPr lang="tr-TR" sz="2000" smtClean="0"/>
              <a:t/>
            </a:r>
            <a:br>
              <a:rPr lang="tr-TR" sz="2000" smtClean="0"/>
            </a:br>
            <a:r>
              <a:rPr lang="tr-TR" sz="2000" smtClean="0"/>
              <a:t>• Trafik analizi saldırılarına karşı koruma sağlama</a:t>
            </a:r>
          </a:p>
          <a:p>
            <a:endParaRPr lang="tr-TR" sz="2000" smtClean="0"/>
          </a:p>
          <a:p>
            <a:r>
              <a:rPr lang="tr-TR" sz="2000" b="1" u="sng" smtClean="0"/>
              <a:t>Yönlendirme Kontrol Mekanizması(Routing Control Mechanisms</a:t>
            </a:r>
            <a:r>
              <a:rPr lang="tr-TR" sz="2000" b="1" smtClean="0"/>
              <a:t>)</a:t>
            </a:r>
            <a:r>
              <a:rPr lang="tr-TR" sz="2000" smtClean="0"/>
              <a:t/>
            </a:r>
            <a:br>
              <a:rPr lang="tr-TR" sz="2000" smtClean="0"/>
            </a:br>
            <a:r>
              <a:rPr lang="tr-TR" sz="2000" smtClean="0"/>
              <a:t>• Belirlenmiş  yollardan dinamik veya statik olarak, iletişim veri için belirli bir güzergah seçimi izini.</a:t>
            </a:r>
          </a:p>
          <a:p>
            <a:pPr>
              <a:buFont typeface="Wingdings 2" pitchFamily="18" charset="2"/>
              <a:buNone/>
            </a:pPr>
            <a:r>
              <a:rPr lang="tr-TR" sz="2000" smtClean="0"/>
              <a:t/>
            </a:r>
            <a:br>
              <a:rPr lang="tr-TR" sz="2000" smtClean="0"/>
            </a:br>
            <a:endParaRPr lang="tr-TR" sz="2000" smtClean="0"/>
          </a:p>
          <a:p>
            <a:endParaRPr lang="tr-TR" smtClean="0"/>
          </a:p>
          <a:p>
            <a:endParaRPr lang="tr-TR" smtClean="0"/>
          </a:p>
        </p:txBody>
      </p:sp>
      <p:sp>
        <p:nvSpPr>
          <p:cNvPr id="6" name="5 Slayt Numarası Yer Tutucusu"/>
          <p:cNvSpPr>
            <a:spLocks noGrp="1"/>
          </p:cNvSpPr>
          <p:nvPr>
            <p:ph type="sldNum" sz="quarter" idx="12"/>
          </p:nvPr>
        </p:nvSpPr>
        <p:spPr/>
        <p:txBody>
          <a:bodyPr/>
          <a:lstStyle/>
          <a:p>
            <a:pPr>
              <a:defRPr/>
            </a:pPr>
            <a:fld id="{E13C6977-7E09-4BA1-8729-A76D0E7D28D1}"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Başlık"/>
          <p:cNvSpPr>
            <a:spLocks noGrp="1"/>
          </p:cNvSpPr>
          <p:nvPr>
            <p:ph type="title"/>
          </p:nvPr>
        </p:nvSpPr>
        <p:spPr>
          <a:xfrm>
            <a:off x="457200" y="333375"/>
            <a:ext cx="8229600" cy="358775"/>
          </a:xfrm>
        </p:spPr>
        <p:txBody>
          <a:bodyPr/>
          <a:lstStyle/>
          <a:p>
            <a:pPr algn="ctr"/>
            <a:r>
              <a:rPr lang="tr-TR" smtClean="0"/>
              <a:t>Saldırıların Sınıflandırılması</a:t>
            </a:r>
          </a:p>
        </p:txBody>
      </p:sp>
      <p:sp>
        <p:nvSpPr>
          <p:cNvPr id="55299" name="6 İçerik Yer Tutucusu"/>
          <p:cNvSpPr>
            <a:spLocks noGrp="1"/>
          </p:cNvSpPr>
          <p:nvPr>
            <p:ph sz="half" idx="1"/>
          </p:nvPr>
        </p:nvSpPr>
        <p:spPr>
          <a:xfrm>
            <a:off x="395288" y="765175"/>
            <a:ext cx="7848600" cy="1368425"/>
          </a:xfrm>
        </p:spPr>
        <p:txBody>
          <a:bodyPr/>
          <a:lstStyle/>
          <a:p>
            <a:pPr>
              <a:buFont typeface="Wingdings 2" pitchFamily="18" charset="2"/>
              <a:buNone/>
            </a:pPr>
            <a:r>
              <a:rPr lang="tr-TR" sz="2800" smtClean="0"/>
              <a:t>Süreçsel Sınıflama: Ağdaki veri transferiyle ilgili olarak güvenlik sorunları  4 kategoride incelenir.</a:t>
            </a:r>
          </a:p>
          <a:p>
            <a:pPr>
              <a:buFont typeface="Wingdings 2" pitchFamily="18" charset="2"/>
              <a:buNone/>
            </a:pPr>
            <a:r>
              <a:rPr lang="tr-TR" smtClean="0"/>
              <a:t> 1-Engelleme</a:t>
            </a:r>
          </a:p>
          <a:p>
            <a:pPr>
              <a:buFont typeface="Wingdings 2" pitchFamily="18" charset="2"/>
              <a:buNone/>
            </a:pPr>
            <a:r>
              <a:rPr lang="tr-TR" smtClean="0"/>
              <a:t>2-Dinleme</a:t>
            </a:r>
          </a:p>
          <a:p>
            <a:pPr>
              <a:buFont typeface="Wingdings 2" pitchFamily="18" charset="2"/>
              <a:buNone/>
            </a:pPr>
            <a:r>
              <a:rPr lang="tr-TR" smtClean="0"/>
              <a:t>3-Değiştirme</a:t>
            </a:r>
          </a:p>
          <a:p>
            <a:pPr>
              <a:buFont typeface="Wingdings 2" pitchFamily="18" charset="2"/>
              <a:buNone/>
            </a:pPr>
            <a:r>
              <a:rPr lang="tr-TR" smtClean="0"/>
              <a:t>4-Oluşturma</a:t>
            </a:r>
          </a:p>
        </p:txBody>
      </p:sp>
      <p:sp>
        <p:nvSpPr>
          <p:cNvPr id="6" name="5 Slayt Numarası Yer Tutucusu"/>
          <p:cNvSpPr>
            <a:spLocks noGrp="1"/>
          </p:cNvSpPr>
          <p:nvPr>
            <p:ph type="sldNum" sz="quarter" idx="12"/>
          </p:nvPr>
        </p:nvSpPr>
        <p:spPr/>
        <p:txBody>
          <a:bodyPr/>
          <a:lstStyle/>
          <a:p>
            <a:pPr>
              <a:defRPr/>
            </a:pPr>
            <a:fld id="{C3E9D2EE-FA04-48D2-859D-220FE56B1CAF}" type="slidenum">
              <a:rPr lang="en-US" smtClean="0"/>
              <a:pPr>
                <a:defRPr/>
              </a:pPr>
              <a:t>39</a:t>
            </a:fld>
            <a:endParaRPr lang="en-US"/>
          </a:p>
        </p:txBody>
      </p:sp>
      <p:pic>
        <p:nvPicPr>
          <p:cNvPr id="55301" name="Picture 2"/>
          <p:cNvPicPr>
            <a:picLocks noGrp="1" noChangeAspect="1" noChangeArrowheads="1"/>
          </p:cNvPicPr>
          <p:nvPr>
            <p:ph sz="half" idx="2"/>
          </p:nvPr>
        </p:nvPicPr>
        <p:blipFill>
          <a:blip r:embed="rId2" cstate="print"/>
          <a:srcRect/>
          <a:stretch>
            <a:fillRect/>
          </a:stretch>
        </p:blipFill>
        <p:spPr>
          <a:xfrm>
            <a:off x="2843213" y="2636838"/>
            <a:ext cx="4038600" cy="3908425"/>
          </a:xfr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a:xfrm>
            <a:off x="395288" y="404813"/>
            <a:ext cx="8229600" cy="936625"/>
          </a:xfrm>
        </p:spPr>
        <p:txBody>
          <a:bodyPr/>
          <a:lstStyle/>
          <a:p>
            <a:pPr algn="ctr" eaLnBrk="1" hangingPunct="1"/>
            <a:r>
              <a:rPr lang="tr-TR" sz="5400" i="1" smtClean="0">
                <a:solidFill>
                  <a:srgbClr val="FF0000"/>
                </a:solidFill>
                <a:latin typeface="Arial" pitchFamily="34" charset="0"/>
                <a:cs typeface="Arial" pitchFamily="34" charset="0"/>
              </a:rPr>
              <a:t>Güvenlik</a:t>
            </a:r>
            <a:endParaRPr lang="en-US" smtClean="0">
              <a:latin typeface="Arial" pitchFamily="34" charset="0"/>
              <a:cs typeface="Arial" pitchFamily="34" charset="0"/>
            </a:endParaRPr>
          </a:p>
        </p:txBody>
      </p:sp>
      <p:sp>
        <p:nvSpPr>
          <p:cNvPr id="25603" name="Rectangle 7"/>
          <p:cNvSpPr>
            <a:spLocks noGrp="1" noChangeArrowheads="1"/>
          </p:cNvSpPr>
          <p:nvPr>
            <p:ph idx="1"/>
          </p:nvPr>
        </p:nvSpPr>
        <p:spPr>
          <a:xfrm>
            <a:off x="395288" y="1484313"/>
            <a:ext cx="8497887" cy="5040312"/>
          </a:xfrm>
        </p:spPr>
        <p:txBody>
          <a:bodyPr/>
          <a:lstStyle/>
          <a:p>
            <a:pPr>
              <a:buFont typeface="Wingdings 2" pitchFamily="18" charset="2"/>
              <a:buNone/>
            </a:pPr>
            <a:r>
              <a:rPr lang="tr-TR" sz="3600" i="1" dirty="0" smtClean="0">
                <a:solidFill>
                  <a:srgbClr val="FF0000"/>
                </a:solidFill>
                <a:latin typeface="Arial" pitchFamily="34" charset="0"/>
                <a:cs typeface="Arial" pitchFamily="34" charset="0"/>
              </a:rPr>
              <a:t>Fiziksel güvenlik</a:t>
            </a:r>
          </a:p>
          <a:p>
            <a:pPr>
              <a:buFont typeface="Wingdings 2" pitchFamily="18" charset="2"/>
              <a:buNone/>
            </a:pPr>
            <a:r>
              <a:rPr lang="tr-TR" sz="3600" i="1" dirty="0" smtClean="0">
                <a:solidFill>
                  <a:srgbClr val="FF0000"/>
                </a:solidFill>
                <a:latin typeface="Arial" pitchFamily="34" charset="0"/>
                <a:cs typeface="Arial" pitchFamily="34" charset="0"/>
              </a:rPr>
              <a:t>İletişim güvenliği</a:t>
            </a:r>
          </a:p>
          <a:p>
            <a:pPr>
              <a:buFont typeface="Wingdings 2" pitchFamily="18" charset="2"/>
              <a:buNone/>
            </a:pPr>
            <a:r>
              <a:rPr lang="tr-TR" sz="3600" i="1" dirty="0" smtClean="0">
                <a:solidFill>
                  <a:srgbClr val="FF0000"/>
                </a:solidFill>
                <a:latin typeface="Arial" pitchFamily="34" charset="0"/>
                <a:cs typeface="Arial" pitchFamily="34" charset="0"/>
              </a:rPr>
              <a:t>Sinyal güvenliği</a:t>
            </a:r>
          </a:p>
          <a:p>
            <a:pPr>
              <a:buFont typeface="Wingdings 2" pitchFamily="18" charset="2"/>
              <a:buNone/>
            </a:pPr>
            <a:r>
              <a:rPr lang="tr-TR" sz="3600" i="1" dirty="0" smtClean="0">
                <a:solidFill>
                  <a:srgbClr val="FF0000"/>
                </a:solidFill>
                <a:latin typeface="Arial" pitchFamily="34" charset="0"/>
                <a:cs typeface="Arial" pitchFamily="34" charset="0"/>
              </a:rPr>
              <a:t>Bilgi Güvenliği</a:t>
            </a:r>
          </a:p>
          <a:p>
            <a:pPr>
              <a:buFont typeface="Wingdings 2" pitchFamily="18" charset="2"/>
              <a:buNone/>
            </a:pPr>
            <a:r>
              <a:rPr lang="tr-TR" sz="3600" i="1" dirty="0" smtClean="0">
                <a:solidFill>
                  <a:srgbClr val="FF0000"/>
                </a:solidFill>
                <a:latin typeface="Arial" pitchFamily="34" charset="0"/>
                <a:cs typeface="Arial" pitchFamily="34" charset="0"/>
              </a:rPr>
              <a:t>Bilgisayar Güvenliği</a:t>
            </a:r>
          </a:p>
          <a:p>
            <a:pPr>
              <a:buFont typeface="Wingdings 2" pitchFamily="18" charset="2"/>
              <a:buNone/>
            </a:pPr>
            <a:r>
              <a:rPr lang="tr-TR" sz="3600" i="1" dirty="0" smtClean="0">
                <a:solidFill>
                  <a:srgbClr val="FF0000"/>
                </a:solidFill>
                <a:latin typeface="Arial" pitchFamily="34" charset="0"/>
                <a:cs typeface="Arial" pitchFamily="34" charset="0"/>
              </a:rPr>
              <a:t>Ağ Güvenliği</a:t>
            </a:r>
          </a:p>
          <a:p>
            <a:pPr algn="ctr">
              <a:buFont typeface="Wingdings 2" pitchFamily="18" charset="2"/>
              <a:buNone/>
            </a:pPr>
            <a:r>
              <a:rPr lang="tr-TR" sz="2000" i="1" dirty="0" smtClean="0">
                <a:solidFill>
                  <a:srgbClr val="FF0000"/>
                </a:solidFill>
                <a:latin typeface="Arial" pitchFamily="34" charset="0"/>
                <a:cs typeface="Arial" pitchFamily="34" charset="0"/>
              </a:rPr>
              <a:t>	</a:t>
            </a:r>
            <a:r>
              <a:rPr lang="tr-TR" sz="2000" b="1" i="1" dirty="0" smtClean="0">
                <a:solidFill>
                  <a:srgbClr val="FF0000"/>
                </a:solidFill>
                <a:latin typeface="Arial" pitchFamily="34" charset="0"/>
                <a:cs typeface="Arial" pitchFamily="34" charset="0"/>
              </a:rPr>
              <a:t>Ağ Güvenliği = Bilgisayar Güvenliği  </a:t>
            </a:r>
            <a:r>
              <a:rPr lang="en-US" sz="2000" b="1" i="1" dirty="0" smtClean="0">
                <a:solidFill>
                  <a:srgbClr val="FF0000"/>
                </a:solidFill>
                <a:latin typeface="Arial" pitchFamily="34" charset="0"/>
                <a:cs typeface="Arial" pitchFamily="34" charset="0"/>
              </a:rPr>
              <a:t>+ </a:t>
            </a:r>
            <a:r>
              <a:rPr lang="tr-TR" sz="2000" b="1" i="1" dirty="0" smtClean="0">
                <a:solidFill>
                  <a:srgbClr val="FF0000"/>
                </a:solidFill>
                <a:latin typeface="Arial" pitchFamily="34" charset="0"/>
                <a:cs typeface="Arial" pitchFamily="34" charset="0"/>
              </a:rPr>
              <a:t> Haberleşme Güvenliği</a:t>
            </a:r>
            <a:endParaRPr lang="tr-TR" sz="2000" b="1" dirty="0" smtClean="0">
              <a:latin typeface="Arial" pitchFamily="34" charset="0"/>
              <a:cs typeface="Arial" pitchFamily="34" charset="0"/>
            </a:endParaRPr>
          </a:p>
        </p:txBody>
      </p:sp>
      <p:sp>
        <p:nvSpPr>
          <p:cNvPr id="4100" name="5 Slayt Numarası Yer Tutucusu"/>
          <p:cNvSpPr>
            <a:spLocks noGrp="1"/>
          </p:cNvSpPr>
          <p:nvPr>
            <p:ph type="sldNum" sz="quarter" idx="12"/>
          </p:nvPr>
        </p:nvSpPr>
        <p:spPr/>
        <p:txBody>
          <a:bodyPr/>
          <a:lstStyle/>
          <a:p>
            <a:pPr>
              <a:defRPr/>
            </a:pPr>
            <a:fld id="{EE2C5225-0089-4B8F-B727-F05BC43644E8}" type="slidenum">
              <a:rPr lang="en-US"/>
              <a:pPr>
                <a:defRPr/>
              </a:pPr>
              <a:t>4</a:t>
            </a:fld>
            <a:endParaRPr lang="en-US"/>
          </a:p>
        </p:txBody>
      </p:sp>
    </p:spTree>
  </p:cSld>
  <p:clrMapOvr>
    <a:masterClrMapping/>
  </p:clrMapOvr>
  <p:transition>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Başlık"/>
          <p:cNvSpPr>
            <a:spLocks noGrp="1"/>
          </p:cNvSpPr>
          <p:nvPr>
            <p:ph type="title"/>
          </p:nvPr>
        </p:nvSpPr>
        <p:spPr>
          <a:xfrm>
            <a:off x="457200" y="704850"/>
            <a:ext cx="8229600" cy="492125"/>
          </a:xfrm>
        </p:spPr>
        <p:txBody>
          <a:bodyPr/>
          <a:lstStyle/>
          <a:p>
            <a:pPr algn="ctr"/>
            <a:r>
              <a:rPr lang="tr-TR" smtClean="0"/>
              <a:t>Ağ Güvenlik politikası</a:t>
            </a:r>
          </a:p>
        </p:txBody>
      </p:sp>
      <p:sp>
        <p:nvSpPr>
          <p:cNvPr id="56323" name="2 İçerik Yer Tutucusu"/>
          <p:cNvSpPr>
            <a:spLocks noGrp="1"/>
          </p:cNvSpPr>
          <p:nvPr>
            <p:ph idx="1"/>
          </p:nvPr>
        </p:nvSpPr>
        <p:spPr>
          <a:xfrm>
            <a:off x="457200" y="1557338"/>
            <a:ext cx="8229600" cy="4767262"/>
          </a:xfrm>
        </p:spPr>
        <p:txBody>
          <a:bodyPr/>
          <a:lstStyle/>
          <a:p>
            <a:r>
              <a:rPr lang="tr-TR" smtClean="0"/>
              <a:t>Kurumların kendi kurmuş oldukları ve İnternet’e uyarladıkları ağlar ve bu ağlar üzerindeki kaynakların kullanılması ile ilgili kuralların genel hatlar içerisinde belirlenerek yazılı hale getirilmesi ile ağ güvenlik politikaları oluşturulur. </a:t>
            </a:r>
          </a:p>
          <a:p>
            <a:r>
              <a:rPr lang="tr-TR" smtClean="0"/>
              <a:t>Güvenlik politikasının en önemli özelliği yazılı olmasıdır ve kullanıcıdan yöneticiye kurum genelinde tüm çalışanların, kurumun sahip olduğu teknoloji ve bilgi değerlerini nasıl kullanacaklarını kesin hatlarıyla anlatmasıdır.</a:t>
            </a:r>
          </a:p>
        </p:txBody>
      </p:sp>
      <p:sp>
        <p:nvSpPr>
          <p:cNvPr id="6" name="5 Slayt Numarası Yer Tutucusu"/>
          <p:cNvSpPr>
            <a:spLocks noGrp="1"/>
          </p:cNvSpPr>
          <p:nvPr>
            <p:ph type="sldNum" sz="quarter" idx="12"/>
          </p:nvPr>
        </p:nvSpPr>
        <p:spPr/>
        <p:txBody>
          <a:bodyPr/>
          <a:lstStyle/>
          <a:p>
            <a:pPr>
              <a:defRPr/>
            </a:pPr>
            <a:fld id="{DB65F90C-BB4B-45B2-A874-06D42C49D723}"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2 İçerik Yer Tutucusu"/>
          <p:cNvSpPr>
            <a:spLocks noGrp="1"/>
          </p:cNvSpPr>
          <p:nvPr>
            <p:ph idx="1"/>
          </p:nvPr>
        </p:nvSpPr>
        <p:spPr>
          <a:xfrm>
            <a:off x="457200" y="549275"/>
            <a:ext cx="8229600" cy="5775325"/>
          </a:xfrm>
        </p:spPr>
        <p:txBody>
          <a:bodyPr/>
          <a:lstStyle/>
          <a:p>
            <a:r>
              <a:rPr lang="tr-TR" sz="2000" smtClean="0"/>
              <a:t>Ağ güvenlik politikaları, kurumların yapılarına ve gereksinimlerine göre değiştiğinden bir şablondan söz etmek mümkün değildir. Bu rada bildiride politikası oluştururken dikkat edilmesi gerekenler belirtilmiştir.  Ağ güvenliğinin sağlanması için gerekli olan temel politikalar aşağıda sıralanmıştır : </a:t>
            </a:r>
          </a:p>
          <a:p>
            <a:pPr>
              <a:buFont typeface="Wingdings 2" pitchFamily="18" charset="2"/>
              <a:buNone/>
            </a:pPr>
            <a:endParaRPr lang="tr-TR" sz="2000" smtClean="0"/>
          </a:p>
          <a:p>
            <a:pPr>
              <a:buFont typeface="Wingdings 2" pitchFamily="18" charset="2"/>
              <a:buNone/>
            </a:pPr>
            <a:endParaRPr lang="tr-TR" sz="2000" smtClean="0"/>
          </a:p>
          <a:p>
            <a:r>
              <a:rPr lang="tr-TR" sz="2000" smtClean="0"/>
              <a:t>1. Kabul edilebilir kullanım (acceptable use) politikası</a:t>
            </a:r>
          </a:p>
          <a:p>
            <a:r>
              <a:rPr lang="tr-TR" sz="2000" smtClean="0"/>
              <a:t>2. Erişim politikası</a:t>
            </a:r>
          </a:p>
          <a:p>
            <a:r>
              <a:rPr lang="tr-TR" sz="2000" smtClean="0"/>
              <a:t>3. Ağ güvenlik duvarı (firewall) politikası</a:t>
            </a:r>
          </a:p>
          <a:p>
            <a:r>
              <a:rPr lang="tr-TR" sz="2000" smtClean="0"/>
              <a:t>4. İnternet politikası</a:t>
            </a:r>
          </a:p>
          <a:p>
            <a:r>
              <a:rPr lang="tr-TR" sz="2000" smtClean="0"/>
              <a:t>5. Şifre yönetimi politikası</a:t>
            </a:r>
          </a:p>
          <a:p>
            <a:r>
              <a:rPr lang="tr-TR" sz="2000" smtClean="0"/>
              <a:t>6. Fiziksel güvenlik politikası</a:t>
            </a:r>
          </a:p>
          <a:p>
            <a:r>
              <a:rPr lang="tr-TR" sz="2000" smtClean="0"/>
              <a:t>7. Sosyal mühendislik politikası</a:t>
            </a:r>
          </a:p>
        </p:txBody>
      </p:sp>
      <p:sp>
        <p:nvSpPr>
          <p:cNvPr id="6" name="5 Slayt Numarası Yer Tutucusu"/>
          <p:cNvSpPr>
            <a:spLocks noGrp="1"/>
          </p:cNvSpPr>
          <p:nvPr>
            <p:ph type="sldNum" sz="quarter" idx="12"/>
          </p:nvPr>
        </p:nvSpPr>
        <p:spPr/>
        <p:txBody>
          <a:bodyPr/>
          <a:lstStyle/>
          <a:p>
            <a:pPr>
              <a:defRPr/>
            </a:pPr>
            <a:fld id="{B6E6B41A-6797-4F89-A11F-F52DCDCD28C9}"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Başlık"/>
          <p:cNvSpPr>
            <a:spLocks noGrp="1"/>
          </p:cNvSpPr>
          <p:nvPr>
            <p:ph type="title"/>
          </p:nvPr>
        </p:nvSpPr>
        <p:spPr>
          <a:xfrm>
            <a:off x="457200" y="704850"/>
            <a:ext cx="8229600" cy="563563"/>
          </a:xfrm>
        </p:spPr>
        <p:txBody>
          <a:bodyPr/>
          <a:lstStyle/>
          <a:p>
            <a:pPr algn="ctr"/>
            <a:r>
              <a:rPr lang="tr-TR" smtClean="0"/>
              <a:t>Katmanlı güvenlik planı</a:t>
            </a:r>
          </a:p>
        </p:txBody>
      </p:sp>
      <p:sp>
        <p:nvSpPr>
          <p:cNvPr id="6" name="5 Slayt Numarası Yer Tutucusu"/>
          <p:cNvSpPr>
            <a:spLocks noGrp="1"/>
          </p:cNvSpPr>
          <p:nvPr>
            <p:ph type="sldNum" sz="quarter" idx="12"/>
          </p:nvPr>
        </p:nvSpPr>
        <p:spPr/>
        <p:txBody>
          <a:bodyPr/>
          <a:lstStyle/>
          <a:p>
            <a:pPr>
              <a:defRPr/>
            </a:pPr>
            <a:fld id="{37B0ADCF-C350-4174-8BA8-7B5446475B70}" type="slidenum">
              <a:rPr lang="en-US" smtClean="0"/>
              <a:pPr>
                <a:defRPr/>
              </a:pPr>
              <a:t>42</a:t>
            </a:fld>
            <a:endParaRPr lang="en-US"/>
          </a:p>
        </p:txBody>
      </p:sp>
      <p:pic>
        <p:nvPicPr>
          <p:cNvPr id="58372" name="Picture 2"/>
          <p:cNvPicPr>
            <a:picLocks noGrp="1" noChangeAspect="1" noChangeArrowheads="1"/>
          </p:cNvPicPr>
          <p:nvPr>
            <p:ph idx="1"/>
          </p:nvPr>
        </p:nvPicPr>
        <p:blipFill>
          <a:blip r:embed="rId2" cstate="print"/>
          <a:srcRect/>
          <a:stretch>
            <a:fillRect/>
          </a:stretch>
        </p:blipFill>
        <p:spPr>
          <a:xfrm>
            <a:off x="1619250" y="1773238"/>
            <a:ext cx="5610225" cy="4086225"/>
          </a:xfr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Başlık"/>
          <p:cNvSpPr>
            <a:spLocks noGrp="1"/>
          </p:cNvSpPr>
          <p:nvPr>
            <p:ph type="title"/>
          </p:nvPr>
        </p:nvSpPr>
        <p:spPr>
          <a:xfrm>
            <a:off x="457200" y="704850"/>
            <a:ext cx="8229600" cy="563563"/>
          </a:xfrm>
        </p:spPr>
        <p:txBody>
          <a:bodyPr/>
          <a:lstStyle/>
          <a:p>
            <a:r>
              <a:rPr lang="tr-TR" smtClean="0"/>
              <a:t>Bölümlenmiş güvenlik kavramı</a:t>
            </a:r>
          </a:p>
        </p:txBody>
      </p:sp>
      <p:sp>
        <p:nvSpPr>
          <p:cNvPr id="60419" name="2 İçerik Yer Tutucusu"/>
          <p:cNvSpPr>
            <a:spLocks noGrp="1"/>
          </p:cNvSpPr>
          <p:nvPr>
            <p:ph idx="1"/>
          </p:nvPr>
        </p:nvSpPr>
        <p:spPr>
          <a:xfrm>
            <a:off x="457200" y="1412875"/>
            <a:ext cx="8229600" cy="4911725"/>
          </a:xfrm>
        </p:spPr>
        <p:txBody>
          <a:bodyPr/>
          <a:lstStyle/>
          <a:p>
            <a:r>
              <a:rPr lang="tr-TR" smtClean="0"/>
              <a:t>Farklı hassasiyet seviyesindeki  IT sistem kaynaklarının  (örneğin, farklı risk tolerans değerleri ve tehdit yatkınlık),  farklı güvenlik bölgelerinde yer alması gerekir. Bu durum  Şekil 2'de gösterilmiştir.</a:t>
            </a:r>
          </a:p>
          <a:p>
            <a:endParaRPr lang="tr-TR" smtClean="0"/>
          </a:p>
          <a:p>
            <a:r>
              <a:rPr lang="tr-TR" smtClean="0"/>
              <a:t>Bu kuralın  bir uzantısı "bilgi gizleme”dir.  Sadece bu işi yürütmek le görevlendirilmiş  IT sistemleri bu işi yapar.  (örneğin, İnternette  resmi kayıtlı DNS sunucuları  sorgulaması için kullanılan  public DNS sunucuları sadece bu hizmeti sağlamak içindir)</a:t>
            </a:r>
          </a:p>
          <a:p>
            <a:endParaRPr lang="tr-TR" smtClean="0"/>
          </a:p>
        </p:txBody>
      </p:sp>
      <p:sp>
        <p:nvSpPr>
          <p:cNvPr id="6" name="5 Slayt Numarası Yer Tutucusu"/>
          <p:cNvSpPr>
            <a:spLocks noGrp="1"/>
          </p:cNvSpPr>
          <p:nvPr>
            <p:ph type="sldNum" sz="quarter" idx="12"/>
          </p:nvPr>
        </p:nvSpPr>
        <p:spPr/>
        <p:txBody>
          <a:bodyPr/>
          <a:lstStyle/>
          <a:p>
            <a:pPr>
              <a:defRPr/>
            </a:pPr>
            <a:fld id="{8099D90E-8EC4-4715-BD32-FFD83F65CFD9}" type="slidenum">
              <a:rPr lang="en-US" smtClean="0"/>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Başlık"/>
          <p:cNvSpPr>
            <a:spLocks noGrp="1"/>
          </p:cNvSpPr>
          <p:nvPr>
            <p:ph type="title"/>
          </p:nvPr>
        </p:nvSpPr>
        <p:spPr>
          <a:xfrm>
            <a:off x="323850" y="333375"/>
            <a:ext cx="8291513" cy="792163"/>
          </a:xfrm>
        </p:spPr>
        <p:txBody>
          <a:bodyPr/>
          <a:lstStyle/>
          <a:p>
            <a:r>
              <a:rPr lang="tr-TR" sz="2400" smtClean="0"/>
              <a:t/>
            </a:r>
            <a:br>
              <a:rPr lang="tr-TR" sz="2400" smtClean="0"/>
            </a:br>
            <a:r>
              <a:rPr lang="tr-TR" sz="2400" smtClean="0"/>
              <a:t/>
            </a:r>
            <a:br>
              <a:rPr lang="tr-TR" sz="2400" smtClean="0"/>
            </a:br>
            <a:r>
              <a:rPr lang="tr-TR" sz="2400" smtClean="0"/>
              <a:t/>
            </a:r>
            <a:br>
              <a:rPr lang="tr-TR" sz="2400" smtClean="0"/>
            </a:br>
            <a:r>
              <a:rPr lang="tr-TR" sz="2400" smtClean="0"/>
              <a:t/>
            </a:r>
            <a:br>
              <a:rPr lang="tr-TR" sz="2400" smtClean="0"/>
            </a:br>
            <a:r>
              <a:rPr lang="tr-TR" sz="2400" smtClean="0"/>
              <a:t/>
            </a:r>
            <a:br>
              <a:rPr lang="tr-TR" sz="2400" smtClean="0"/>
            </a:br>
            <a:r>
              <a:rPr lang="tr-TR" sz="2400" smtClean="0"/>
              <a:t/>
            </a:r>
            <a:br>
              <a:rPr lang="tr-TR" sz="2400" smtClean="0"/>
            </a:br>
            <a:r>
              <a:rPr lang="tr-TR" sz="2400" smtClean="0"/>
              <a:t/>
            </a:r>
            <a:br>
              <a:rPr lang="tr-TR" sz="2400" smtClean="0"/>
            </a:br>
            <a:r>
              <a:rPr lang="tr-TR" sz="2400" smtClean="0"/>
              <a:t/>
            </a:r>
            <a:br>
              <a:rPr lang="tr-TR" sz="2400" smtClean="0"/>
            </a:br>
            <a:r>
              <a:rPr lang="tr-TR" sz="2400" smtClean="0"/>
              <a:t/>
            </a:r>
            <a:br>
              <a:rPr lang="tr-TR" sz="2400" smtClean="0"/>
            </a:br>
            <a:r>
              <a:rPr lang="tr-TR" sz="2400" smtClean="0"/>
              <a:t/>
            </a:r>
            <a:br>
              <a:rPr lang="tr-TR" sz="2400" smtClean="0"/>
            </a:br>
            <a:r>
              <a:rPr lang="tr-TR" sz="2400" smtClean="0"/>
              <a:t/>
            </a:r>
            <a:br>
              <a:rPr lang="tr-TR" sz="2400" smtClean="0"/>
            </a:br>
            <a:r>
              <a:rPr lang="tr-TR" sz="2400" smtClean="0"/>
              <a:t/>
            </a:r>
            <a:br>
              <a:rPr lang="tr-TR" sz="2400" smtClean="0"/>
            </a:br>
            <a:r>
              <a:rPr lang="tr-TR" sz="2800" smtClean="0"/>
              <a:t/>
            </a:r>
            <a:br>
              <a:rPr lang="tr-TR" sz="2800" smtClean="0"/>
            </a:br>
            <a:r>
              <a:rPr lang="tr-TR" sz="2800" smtClean="0"/>
              <a:t> </a:t>
            </a:r>
            <a:r>
              <a:rPr lang="tr-TR" sz="2400" smtClean="0"/>
              <a:t>Bilgi Bölümlendirme: IT sistem kaynakları ve bilgi  farklı hassasiyet seviyelerinde  farklı güvenlik bölgelerinde yer almalıdır</a:t>
            </a:r>
            <a:r>
              <a:rPr lang="tr-TR" sz="2000" smtClean="0"/>
              <a:t>.</a:t>
            </a:r>
          </a:p>
        </p:txBody>
      </p:sp>
      <p:sp>
        <p:nvSpPr>
          <p:cNvPr id="6" name="5 Slayt Numarası Yer Tutucusu"/>
          <p:cNvSpPr>
            <a:spLocks noGrp="1"/>
          </p:cNvSpPr>
          <p:nvPr>
            <p:ph type="sldNum" sz="quarter" idx="12"/>
          </p:nvPr>
        </p:nvSpPr>
        <p:spPr/>
        <p:txBody>
          <a:bodyPr/>
          <a:lstStyle/>
          <a:p>
            <a:pPr>
              <a:defRPr/>
            </a:pPr>
            <a:fld id="{DCDB24F0-502C-4803-A63A-E5335B7F707B}" type="slidenum">
              <a:rPr lang="en-US" smtClean="0"/>
              <a:pPr>
                <a:defRPr/>
              </a:pPr>
              <a:t>44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979" y="1556792"/>
            <a:ext cx="7123728" cy="4977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Başlık"/>
          <p:cNvSpPr>
            <a:spLocks noGrp="1"/>
          </p:cNvSpPr>
          <p:nvPr>
            <p:ph type="title"/>
          </p:nvPr>
        </p:nvSpPr>
        <p:spPr>
          <a:xfrm>
            <a:off x="457200" y="274638"/>
            <a:ext cx="8229600" cy="417512"/>
          </a:xfrm>
        </p:spPr>
        <p:txBody>
          <a:bodyPr/>
          <a:lstStyle/>
          <a:p>
            <a:r>
              <a:rPr lang="tr-TR" altLang="tr-TR" sz="3600" dirty="0" smtClean="0">
                <a:solidFill>
                  <a:srgbClr val="FF0000"/>
                </a:solidFill>
              </a:rPr>
              <a:t>DERS Amacı ve anlatılacaklar</a:t>
            </a:r>
          </a:p>
        </p:txBody>
      </p:sp>
      <p:sp>
        <p:nvSpPr>
          <p:cNvPr id="13315" name="2 İçerik Yer Tutucusu"/>
          <p:cNvSpPr>
            <a:spLocks noGrp="1"/>
          </p:cNvSpPr>
          <p:nvPr>
            <p:ph idx="1"/>
          </p:nvPr>
        </p:nvSpPr>
        <p:spPr>
          <a:xfrm>
            <a:off x="323528" y="1196752"/>
            <a:ext cx="8064896" cy="4824635"/>
          </a:xfrm>
        </p:spPr>
        <p:txBody>
          <a:bodyPr/>
          <a:lstStyle/>
          <a:p>
            <a:pPr algn="just"/>
            <a:r>
              <a:rPr lang="tr-TR" altLang="tr-TR" sz="1600" dirty="0" smtClean="0"/>
              <a:t>Bilgisayar ağlarında güvenlik konusu, ağa bağlı aktif cihazlara ve iletişim halindeki veriye, illegal olarak </a:t>
            </a:r>
            <a:r>
              <a:rPr lang="tr-TR" altLang="tr-TR" sz="1600" u="sng" dirty="0" smtClean="0"/>
              <a:t>erişme</a:t>
            </a:r>
            <a:r>
              <a:rPr lang="tr-TR" altLang="tr-TR" sz="1600" dirty="0" smtClean="0"/>
              <a:t>, </a:t>
            </a:r>
            <a:r>
              <a:rPr lang="tr-TR" altLang="tr-TR" sz="1600" u="sng" dirty="0" smtClean="0"/>
              <a:t>değiştirme</a:t>
            </a:r>
            <a:r>
              <a:rPr lang="tr-TR" altLang="tr-TR" sz="1600" dirty="0" smtClean="0"/>
              <a:t>, </a:t>
            </a:r>
            <a:r>
              <a:rPr lang="tr-TR" altLang="tr-TR" sz="1600" u="sng" dirty="0" smtClean="0"/>
              <a:t>okuma</a:t>
            </a:r>
            <a:r>
              <a:rPr lang="tr-TR" altLang="tr-TR" sz="1600" dirty="0" smtClean="0"/>
              <a:t>, </a:t>
            </a:r>
            <a:r>
              <a:rPr lang="tr-TR" altLang="tr-TR" sz="1600" u="sng" dirty="0" smtClean="0"/>
              <a:t>bütünlüğünü bozma</a:t>
            </a:r>
            <a:r>
              <a:rPr lang="tr-TR" altLang="tr-TR" sz="1600" dirty="0" smtClean="0"/>
              <a:t>, </a:t>
            </a:r>
            <a:r>
              <a:rPr lang="tr-TR" altLang="tr-TR" sz="1600" u="sng" dirty="0" smtClean="0"/>
              <a:t>inkar etme </a:t>
            </a:r>
            <a:r>
              <a:rPr lang="tr-TR" altLang="tr-TR" sz="1600" dirty="0" err="1" smtClean="0"/>
              <a:t>v.b</a:t>
            </a:r>
            <a:r>
              <a:rPr lang="tr-TR" altLang="tr-TR" sz="1600" dirty="0" smtClean="0"/>
              <a:t> saldırıların öğrenilmesi ve önlenmesidir.</a:t>
            </a:r>
          </a:p>
          <a:p>
            <a:pPr algn="just"/>
            <a:r>
              <a:rPr lang="tr-TR" altLang="tr-TR" sz="1600" dirty="0" smtClean="0"/>
              <a:t>Bu saldırılar, </a:t>
            </a:r>
            <a:r>
              <a:rPr lang="tr-TR" altLang="tr-TR" sz="1600" u="sng" dirty="0" smtClean="0"/>
              <a:t>iletişim </a:t>
            </a:r>
            <a:r>
              <a:rPr lang="tr-TR" altLang="tr-TR" sz="1600" u="sng" dirty="0" err="1" smtClean="0"/>
              <a:t>protokollarının</a:t>
            </a:r>
            <a:r>
              <a:rPr lang="tr-TR" altLang="tr-TR" sz="1600" u="sng" dirty="0" smtClean="0"/>
              <a:t> açıklarından,</a:t>
            </a:r>
            <a:r>
              <a:rPr lang="tr-TR" altLang="tr-TR" sz="1600" dirty="0" smtClean="0"/>
              <a:t> </a:t>
            </a:r>
            <a:r>
              <a:rPr lang="tr-TR" altLang="tr-TR" sz="1600" u="sng" dirty="0" smtClean="0"/>
              <a:t>ağ cihazlarına erişimin engellenmemesinden,</a:t>
            </a:r>
            <a:r>
              <a:rPr lang="tr-TR" altLang="tr-TR" sz="1600" dirty="0" smtClean="0"/>
              <a:t> </a:t>
            </a:r>
            <a:r>
              <a:rPr lang="tr-TR" altLang="tr-TR" sz="1600" u="sng" dirty="0" smtClean="0"/>
              <a:t>güvenlik politikalarının iyi oluşturulamamasından </a:t>
            </a:r>
            <a:r>
              <a:rPr lang="tr-TR" altLang="tr-TR" sz="1600" dirty="0" smtClean="0"/>
              <a:t>kaynaklanmaktadır.</a:t>
            </a:r>
          </a:p>
          <a:p>
            <a:pPr algn="just"/>
            <a:r>
              <a:rPr lang="tr-TR" altLang="tr-TR" sz="1600" dirty="0" smtClean="0"/>
              <a:t>Özellikle TCP/IP </a:t>
            </a:r>
            <a:r>
              <a:rPr lang="tr-TR" altLang="tr-TR" sz="1600" dirty="0" err="1" smtClean="0"/>
              <a:t>Version</a:t>
            </a:r>
            <a:r>
              <a:rPr lang="tr-TR" altLang="tr-TR" sz="1600" dirty="0" smtClean="0"/>
              <a:t> 4 iletişim protokol kümesiyle çalışan internet gibi dinlenmeye çok müsait ağ yapılarında seyahat eden verilerin her türlü saldırıya açık olduğu bilinmektedir.</a:t>
            </a:r>
          </a:p>
          <a:p>
            <a:pPr algn="just"/>
            <a:endParaRPr lang="tr-TR" altLang="tr-TR" sz="1600" dirty="0" smtClean="0"/>
          </a:p>
          <a:p>
            <a:pPr algn="just"/>
            <a:r>
              <a:rPr lang="tr-TR" altLang="tr-TR" sz="1600" dirty="0" smtClean="0"/>
              <a:t>Ağ güvenliği (Sistematik ağ güvenliği) konusu üç farklı </a:t>
            </a:r>
            <a:r>
              <a:rPr lang="tr-TR" altLang="tr-TR" sz="1600" dirty="0" err="1" smtClean="0"/>
              <a:t>segment’te</a:t>
            </a:r>
            <a:r>
              <a:rPr lang="tr-TR" altLang="tr-TR" sz="1600" dirty="0" smtClean="0"/>
              <a:t> incelenecektir.</a:t>
            </a:r>
          </a:p>
          <a:p>
            <a:pPr algn="just">
              <a:buFont typeface="Arial" pitchFamily="34" charset="0"/>
              <a:buNone/>
            </a:pPr>
            <a:r>
              <a:rPr lang="tr-TR" altLang="tr-TR" sz="1600" dirty="0" smtClean="0"/>
              <a:t>	1- İletişim </a:t>
            </a:r>
            <a:r>
              <a:rPr lang="tr-TR" altLang="tr-TR" sz="1600" dirty="0" err="1" smtClean="0"/>
              <a:t>protokolları</a:t>
            </a:r>
            <a:r>
              <a:rPr lang="tr-TR" altLang="tr-TR" sz="1600" dirty="0" smtClean="0"/>
              <a:t> açıklarından yararlanarak yapılan saldırılar ve tedbirler.</a:t>
            </a:r>
          </a:p>
          <a:p>
            <a:pPr algn="just">
              <a:buFont typeface="Arial" pitchFamily="34" charset="0"/>
              <a:buNone/>
            </a:pPr>
            <a:r>
              <a:rPr lang="tr-TR" altLang="tr-TR" sz="1600" dirty="0" smtClean="0"/>
              <a:t>	2- Güvenlik </a:t>
            </a:r>
            <a:r>
              <a:rPr lang="tr-TR" altLang="tr-TR" sz="1600" dirty="0" err="1" smtClean="0"/>
              <a:t>protokollarının</a:t>
            </a:r>
            <a:r>
              <a:rPr lang="tr-TR" altLang="tr-TR" sz="1600" dirty="0" smtClean="0"/>
              <a:t> uygulanması</a:t>
            </a:r>
          </a:p>
          <a:p>
            <a:pPr algn="just">
              <a:buFont typeface="Arial" pitchFamily="34" charset="0"/>
              <a:buNone/>
            </a:pPr>
            <a:r>
              <a:rPr lang="tr-TR" altLang="tr-TR" sz="1600" dirty="0"/>
              <a:t>	</a:t>
            </a:r>
            <a:r>
              <a:rPr lang="tr-TR" altLang="tr-TR" sz="1600" dirty="0" smtClean="0"/>
              <a:t>3- TCP/IP protokol verilerinin </a:t>
            </a:r>
            <a:r>
              <a:rPr lang="tr-TR" altLang="tr-TR" sz="1600" dirty="0" err="1" smtClean="0"/>
              <a:t>Clear</a:t>
            </a:r>
            <a:r>
              <a:rPr lang="tr-TR" altLang="tr-TR" sz="1600" dirty="0" smtClean="0"/>
              <a:t> </a:t>
            </a:r>
            <a:r>
              <a:rPr lang="tr-TR" altLang="tr-TR" sz="1600" dirty="0" err="1" smtClean="0"/>
              <a:t>text</a:t>
            </a:r>
            <a:r>
              <a:rPr lang="tr-TR" altLang="tr-TR" sz="1600" dirty="0" smtClean="0"/>
              <a:t> olmasının getirdiği dezavantajlar ve tedbirler.</a:t>
            </a:r>
          </a:p>
          <a:p>
            <a:pPr algn="just"/>
            <a:r>
              <a:rPr lang="tr-TR" altLang="tr-TR" sz="1600" dirty="0" smtClean="0"/>
              <a:t>Bu derste TCP/IP ve OSI katmanlı ağ modeli ve ilgili katman </a:t>
            </a:r>
            <a:r>
              <a:rPr lang="tr-TR" altLang="tr-TR" sz="1600" dirty="0" err="1" smtClean="0"/>
              <a:t>protokolları</a:t>
            </a:r>
            <a:r>
              <a:rPr lang="tr-TR" altLang="tr-TR" sz="1600" dirty="0" smtClean="0"/>
              <a:t> ve bunların zayıflıkları üzerinde durulacaktır. Bu zayıflıklardan yararlanılarak yapılacak saldırılar ve tedbirleri nelerdir? Tartışılacaktır….</a:t>
            </a:r>
          </a:p>
          <a:p>
            <a:pPr algn="just"/>
            <a:r>
              <a:rPr lang="tr-TR" altLang="tr-TR" sz="1600" dirty="0" smtClean="0"/>
              <a:t>İlgili ağ cihazlarının korunması ve cihazların uygun konfigürasyonları ile  ağ güvenlik açıklarının azaltılması, sistematik ağ güvenliği üzerinde durulacaktır.</a:t>
            </a:r>
          </a:p>
        </p:txBody>
      </p:sp>
    </p:spTree>
    <p:extLst>
      <p:ext uri="{BB962C8B-B14F-4D97-AF65-F5344CB8AC3E}">
        <p14:creationId xmlns:p14="http://schemas.microsoft.com/office/powerpoint/2010/main" val="9200873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620689"/>
            <a:ext cx="8229600" cy="5703912"/>
          </a:xfrm>
        </p:spPr>
        <p:txBody>
          <a:bodyPr/>
          <a:lstStyle/>
          <a:p>
            <a:pPr marL="0" indent="0">
              <a:buNone/>
            </a:pPr>
            <a:r>
              <a:rPr lang="tr-TR" sz="2000" dirty="0" smtClean="0">
                <a:latin typeface="+mj-lt"/>
              </a:rPr>
              <a:t>	Derste anlatılacaklar….</a:t>
            </a:r>
          </a:p>
          <a:p>
            <a:r>
              <a:rPr lang="tr-TR" sz="2000" dirty="0" smtClean="0">
                <a:latin typeface="+mj-lt"/>
              </a:rPr>
              <a:t>OSI/TCP-IP ağ modelinin kısa özeti</a:t>
            </a:r>
          </a:p>
          <a:p>
            <a:r>
              <a:rPr lang="tr-TR" sz="2000" dirty="0" smtClean="0">
                <a:latin typeface="+mj-lt"/>
              </a:rPr>
              <a:t>Ağ modeli katmanı </a:t>
            </a:r>
            <a:r>
              <a:rPr lang="tr-TR" sz="2000" dirty="0" err="1" smtClean="0">
                <a:latin typeface="+mj-lt"/>
              </a:rPr>
              <a:t>protokollarının</a:t>
            </a:r>
            <a:r>
              <a:rPr lang="tr-TR" sz="2000" dirty="0" smtClean="0">
                <a:latin typeface="+mj-lt"/>
              </a:rPr>
              <a:t> incelenmesi açıkları, saldırı tipleri, önlemleri.</a:t>
            </a:r>
          </a:p>
          <a:p>
            <a:r>
              <a:rPr lang="tr-TR" sz="2000" dirty="0" smtClean="0">
                <a:latin typeface="+mj-lt"/>
              </a:rPr>
              <a:t>Ağ aktif cihazlarında alınması gereken önlemler.</a:t>
            </a:r>
          </a:p>
          <a:p>
            <a:r>
              <a:rPr lang="tr-TR" sz="2000" dirty="0" smtClean="0">
                <a:latin typeface="+mj-lt"/>
              </a:rPr>
              <a:t>Ağ güvenlik </a:t>
            </a:r>
            <a:r>
              <a:rPr lang="tr-TR" sz="2000" dirty="0" err="1" smtClean="0">
                <a:latin typeface="+mj-lt"/>
              </a:rPr>
              <a:t>protokollarının</a:t>
            </a:r>
            <a:r>
              <a:rPr lang="tr-TR" sz="2000" dirty="0" smtClean="0">
                <a:latin typeface="+mj-lt"/>
              </a:rPr>
              <a:t> açıklanması.</a:t>
            </a:r>
          </a:p>
          <a:p>
            <a:r>
              <a:rPr lang="tr-TR" sz="2000" dirty="0" smtClean="0">
                <a:latin typeface="+mj-lt"/>
              </a:rPr>
              <a:t>Güvenlik duvarları, İç Ağ/Dış ağ koruması</a:t>
            </a:r>
          </a:p>
          <a:p>
            <a:r>
              <a:rPr lang="tr-TR" sz="2000" dirty="0" smtClean="0">
                <a:latin typeface="+mj-lt"/>
              </a:rPr>
              <a:t>Şifreleme, e-imza konularına genel bakış.</a:t>
            </a:r>
          </a:p>
          <a:p>
            <a:r>
              <a:rPr lang="tr-TR" sz="2000" dirty="0" err="1" smtClean="0">
                <a:latin typeface="+mj-lt"/>
              </a:rPr>
              <a:t>Penetrasyon</a:t>
            </a:r>
            <a:r>
              <a:rPr lang="tr-TR" sz="2000" dirty="0" smtClean="0">
                <a:latin typeface="+mj-lt"/>
              </a:rPr>
              <a:t> (Nüfuz etme-sızma ) Testleri</a:t>
            </a:r>
          </a:p>
          <a:p>
            <a:pPr marL="0" indent="0">
              <a:buNone/>
            </a:pPr>
            <a:r>
              <a:rPr lang="tr-TR" sz="2000" dirty="0" smtClean="0">
                <a:latin typeface="+mj-lt"/>
              </a:rPr>
              <a:t>	</a:t>
            </a:r>
            <a:r>
              <a:rPr lang="tr-TR" sz="2000" dirty="0" smtClean="0">
                <a:solidFill>
                  <a:srgbClr val="FF0000"/>
                </a:solidFill>
                <a:latin typeface="+mj-lt"/>
              </a:rPr>
              <a:t>Konular işlenirken sanal ortamda gerekli uygulamalar  ve projeler ile desteklenecektir. Bunun için kullanılacak yardımcı yazılım araçlar;</a:t>
            </a:r>
          </a:p>
          <a:p>
            <a:pPr marL="0" indent="0">
              <a:buNone/>
            </a:pPr>
            <a:r>
              <a:rPr lang="tr-TR" sz="2000" dirty="0" smtClean="0">
                <a:solidFill>
                  <a:srgbClr val="FF0000"/>
                </a:solidFill>
                <a:latin typeface="+mj-lt"/>
              </a:rPr>
              <a:t>-GNS3 sanal ağ </a:t>
            </a:r>
            <a:r>
              <a:rPr lang="tr-TR" sz="2000" dirty="0" err="1" smtClean="0">
                <a:solidFill>
                  <a:srgbClr val="FF0000"/>
                </a:solidFill>
                <a:latin typeface="+mj-lt"/>
              </a:rPr>
              <a:t>emülatör</a:t>
            </a:r>
            <a:r>
              <a:rPr lang="tr-TR" sz="2000" dirty="0" smtClean="0">
                <a:solidFill>
                  <a:srgbClr val="FF0000"/>
                </a:solidFill>
                <a:latin typeface="+mj-lt"/>
              </a:rPr>
              <a:t> yazılımı</a:t>
            </a:r>
          </a:p>
          <a:p>
            <a:pPr marL="0" indent="0">
              <a:buNone/>
            </a:pPr>
            <a:r>
              <a:rPr lang="tr-TR" sz="2000" dirty="0">
                <a:solidFill>
                  <a:srgbClr val="FF0000"/>
                </a:solidFill>
                <a:latin typeface="+mj-lt"/>
              </a:rPr>
              <a:t>-</a:t>
            </a:r>
            <a:r>
              <a:rPr lang="tr-TR" sz="2000" dirty="0" smtClean="0">
                <a:solidFill>
                  <a:srgbClr val="FF0000"/>
                </a:solidFill>
                <a:latin typeface="+mj-lt"/>
              </a:rPr>
              <a:t>Ağ güvenlik yazılım araçları ()</a:t>
            </a:r>
            <a:r>
              <a:rPr lang="tr-TR" sz="2000" dirty="0" err="1" smtClean="0">
                <a:solidFill>
                  <a:srgbClr val="FF0000"/>
                </a:solidFill>
                <a:latin typeface="+mj-lt"/>
              </a:rPr>
              <a:t>Wireshark</a:t>
            </a:r>
            <a:r>
              <a:rPr lang="tr-TR" sz="2000" dirty="0" smtClean="0">
                <a:solidFill>
                  <a:srgbClr val="FF0000"/>
                </a:solidFill>
                <a:latin typeface="+mj-lt"/>
              </a:rPr>
              <a:t>, </a:t>
            </a:r>
            <a:r>
              <a:rPr lang="tr-TR" sz="2000" dirty="0" err="1" smtClean="0">
                <a:solidFill>
                  <a:srgbClr val="FF0000"/>
                </a:solidFill>
                <a:latin typeface="+mj-lt"/>
              </a:rPr>
              <a:t>NMAp</a:t>
            </a:r>
            <a:r>
              <a:rPr lang="tr-TR" sz="2000" dirty="0" smtClean="0">
                <a:solidFill>
                  <a:srgbClr val="FF0000"/>
                </a:solidFill>
                <a:latin typeface="+mj-lt"/>
              </a:rPr>
              <a:t> </a:t>
            </a:r>
            <a:r>
              <a:rPr lang="tr-TR" sz="2000" dirty="0" err="1" smtClean="0">
                <a:solidFill>
                  <a:srgbClr val="FF0000"/>
                </a:solidFill>
                <a:latin typeface="+mj-lt"/>
              </a:rPr>
              <a:t>v.b</a:t>
            </a:r>
            <a:r>
              <a:rPr lang="tr-TR" sz="2000" dirty="0" smtClean="0">
                <a:solidFill>
                  <a:srgbClr val="FF0000"/>
                </a:solidFill>
                <a:latin typeface="+mj-lt"/>
              </a:rPr>
              <a:t>)</a:t>
            </a:r>
          </a:p>
          <a:p>
            <a:pPr marL="0" indent="0">
              <a:buNone/>
            </a:pPr>
            <a:r>
              <a:rPr lang="tr-TR" sz="2000" dirty="0" smtClean="0">
                <a:solidFill>
                  <a:srgbClr val="FF0000"/>
                </a:solidFill>
                <a:latin typeface="+mj-lt"/>
              </a:rPr>
              <a:t>-</a:t>
            </a:r>
            <a:r>
              <a:rPr lang="tr-TR" sz="2000" dirty="0" err="1" smtClean="0">
                <a:solidFill>
                  <a:srgbClr val="FF0000"/>
                </a:solidFill>
                <a:latin typeface="+mj-lt"/>
              </a:rPr>
              <a:t>Penetrasyon</a:t>
            </a:r>
            <a:r>
              <a:rPr lang="tr-TR" sz="2000" dirty="0" smtClean="0">
                <a:solidFill>
                  <a:srgbClr val="FF0000"/>
                </a:solidFill>
                <a:latin typeface="+mj-lt"/>
              </a:rPr>
              <a:t> testleri için </a:t>
            </a:r>
            <a:r>
              <a:rPr lang="tr-TR" sz="2000" dirty="0" err="1" smtClean="0">
                <a:solidFill>
                  <a:srgbClr val="FF0000"/>
                </a:solidFill>
                <a:latin typeface="+mj-lt"/>
              </a:rPr>
              <a:t>Kalli</a:t>
            </a:r>
            <a:r>
              <a:rPr lang="tr-TR" sz="2000" dirty="0" smtClean="0">
                <a:solidFill>
                  <a:srgbClr val="FF0000"/>
                </a:solidFill>
                <a:latin typeface="+mj-lt"/>
              </a:rPr>
              <a:t> yazılım aracı</a:t>
            </a:r>
          </a:p>
          <a:p>
            <a:pPr>
              <a:buFontTx/>
              <a:buChar char="-"/>
            </a:pPr>
            <a:endParaRPr lang="tr-TR" sz="2000" dirty="0">
              <a:latin typeface="+mj-lt"/>
            </a:endParaRPr>
          </a:p>
          <a:p>
            <a:pPr marL="0" indent="0">
              <a:buNone/>
            </a:pPr>
            <a:r>
              <a:rPr lang="tr-TR" sz="2000" dirty="0" smtClean="0">
                <a:latin typeface="+mj-lt"/>
              </a:rPr>
              <a:t>Vize ve Final </a:t>
            </a:r>
            <a:r>
              <a:rPr lang="tr-TR" sz="2000" dirty="0" err="1" smtClean="0">
                <a:latin typeface="+mj-lt"/>
              </a:rPr>
              <a:t>Notu:Konu</a:t>
            </a:r>
            <a:r>
              <a:rPr lang="tr-TR" sz="2000" dirty="0" smtClean="0">
                <a:latin typeface="+mj-lt"/>
              </a:rPr>
              <a:t> sonlarında verilecek projelerin 				değerlendirilmesinden oluşacaktır.</a:t>
            </a:r>
          </a:p>
          <a:p>
            <a:endParaRPr lang="tr-TR" sz="2000" dirty="0"/>
          </a:p>
        </p:txBody>
      </p:sp>
      <p:sp>
        <p:nvSpPr>
          <p:cNvPr id="4" name="Slayt Numarası Yer Tutucusu 3"/>
          <p:cNvSpPr>
            <a:spLocks noGrp="1"/>
          </p:cNvSpPr>
          <p:nvPr>
            <p:ph type="sldNum" sz="quarter" idx="12"/>
          </p:nvPr>
        </p:nvSpPr>
        <p:spPr/>
        <p:txBody>
          <a:bodyPr/>
          <a:lstStyle/>
          <a:p>
            <a:pPr>
              <a:defRPr/>
            </a:pPr>
            <a:fld id="{B81A00EA-A30A-4C8C-A8FE-F2E6FCEB6F5A}" type="slidenum">
              <a:rPr lang="en-US" smtClean="0"/>
              <a:pPr>
                <a:defRPr/>
              </a:pPr>
              <a:t>46</a:t>
            </a:fld>
            <a:endParaRPr lang="en-US"/>
          </a:p>
        </p:txBody>
      </p:sp>
    </p:spTree>
    <p:extLst>
      <p:ext uri="{BB962C8B-B14F-4D97-AF65-F5344CB8AC3E}">
        <p14:creationId xmlns:p14="http://schemas.microsoft.com/office/powerpoint/2010/main" val="11163532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pPr>
              <a:defRPr/>
            </a:pPr>
            <a:fld id="{BA073069-78C7-4DDA-A078-BC63DA878083}" type="slidenum">
              <a:rPr lang="en-US" smtClean="0"/>
              <a:pPr>
                <a:defRPr/>
              </a:pPr>
              <a:t>47</a:t>
            </a:fld>
            <a:endParaRPr lang="en-US"/>
          </a:p>
        </p:txBody>
      </p:sp>
      <p:pic>
        <p:nvPicPr>
          <p:cNvPr id="62469" name="Picture 5"/>
          <p:cNvPicPr>
            <a:picLocks noGrp="1" noChangeArrowheads="1"/>
          </p:cNvPicPr>
          <p:nvPr>
            <p:ph idx="1"/>
          </p:nvPr>
        </p:nvPicPr>
        <p:blipFill>
          <a:blip r:embed="rId3" cstate="print"/>
          <a:srcRect/>
          <a:stretch>
            <a:fillRect/>
          </a:stretch>
        </p:blipFill>
        <p:spPr>
          <a:xfrm>
            <a:off x="674688" y="620713"/>
            <a:ext cx="7794625" cy="5703887"/>
          </a:xfr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pPr>
              <a:defRPr/>
            </a:pPr>
            <a:fld id="{B81A00EA-A30A-4C8C-A8FE-F2E6FCEB6F5A}" type="slidenum">
              <a:rPr lang="en-US" smtClean="0"/>
              <a:pPr>
                <a:defRPr/>
              </a:pPr>
              <a:t>48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556792"/>
            <a:ext cx="7686675"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5191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Başlık"/>
          <p:cNvSpPr>
            <a:spLocks noGrp="1"/>
          </p:cNvSpPr>
          <p:nvPr>
            <p:ph type="title"/>
          </p:nvPr>
        </p:nvSpPr>
        <p:spPr>
          <a:xfrm>
            <a:off x="457200" y="704850"/>
            <a:ext cx="8229600" cy="420688"/>
          </a:xfrm>
        </p:spPr>
        <p:txBody>
          <a:bodyPr/>
          <a:lstStyle/>
          <a:p>
            <a:pPr algn="ctr"/>
            <a:r>
              <a:rPr lang="tr-TR" sz="4000" dirty="0" smtClean="0"/>
              <a:t>Fiziksel Güvenlik</a:t>
            </a:r>
          </a:p>
        </p:txBody>
      </p:sp>
      <p:sp>
        <p:nvSpPr>
          <p:cNvPr id="15363" name="2 İçerik Yer Tutucusu"/>
          <p:cNvSpPr>
            <a:spLocks noGrp="1"/>
          </p:cNvSpPr>
          <p:nvPr>
            <p:ph idx="1"/>
          </p:nvPr>
        </p:nvSpPr>
        <p:spPr>
          <a:xfrm>
            <a:off x="457200" y="1341438"/>
            <a:ext cx="8229600" cy="4983162"/>
          </a:xfrm>
        </p:spPr>
        <p:txBody>
          <a:bodyPr/>
          <a:lstStyle/>
          <a:p>
            <a:r>
              <a:rPr lang="tr-TR" dirty="0" smtClean="0"/>
              <a:t> </a:t>
            </a:r>
            <a:r>
              <a:rPr lang="tr-TR" sz="2000" dirty="0" smtClean="0">
                <a:latin typeface="Arial" panose="020B0604020202020204" pitchFamily="34" charset="0"/>
                <a:cs typeface="Arial" panose="020B0604020202020204" pitchFamily="34" charset="0"/>
              </a:rPr>
              <a:t>Bilgi güçtür, çünkü bilgi kaybı genellikle, kritik varlıkların kaybı anlamına gelir.</a:t>
            </a:r>
          </a:p>
          <a:p>
            <a:pPr marL="0" indent="0">
              <a:buNone/>
            </a:pPr>
            <a:endParaRPr lang="tr-TR" sz="2000" dirty="0" smtClean="0">
              <a:latin typeface="Arial" panose="020B0604020202020204" pitchFamily="34" charset="0"/>
              <a:cs typeface="Arial" panose="020B0604020202020204" pitchFamily="34" charset="0"/>
            </a:endParaRPr>
          </a:p>
          <a:p>
            <a:r>
              <a:rPr lang="tr-TR" sz="2000" dirty="0" smtClean="0">
                <a:latin typeface="Arial" panose="020B0604020202020204" pitchFamily="34" charset="0"/>
                <a:cs typeface="Arial" panose="020B0604020202020204" pitchFamily="34" charset="0"/>
              </a:rPr>
              <a:t>Taşa oyulmuş veya sonraki zamanlarda kağıda yazılmış bilgiler önemlidir.</a:t>
            </a:r>
          </a:p>
          <a:p>
            <a:pPr>
              <a:buNone/>
            </a:pPr>
            <a:endParaRPr lang="tr-TR" sz="2000" dirty="0" smtClean="0">
              <a:latin typeface="Arial" panose="020B0604020202020204" pitchFamily="34" charset="0"/>
              <a:cs typeface="Arial" panose="020B0604020202020204" pitchFamily="34" charset="0"/>
            </a:endParaRPr>
          </a:p>
          <a:p>
            <a:r>
              <a:rPr lang="tr-TR" sz="2000" dirty="0" smtClean="0">
                <a:latin typeface="Arial" panose="020B0604020202020204" pitchFamily="34" charset="0"/>
                <a:cs typeface="Arial" panose="020B0604020202020204" pitchFamily="34" charset="0"/>
              </a:rPr>
              <a:t>Mısırlılar M.Ö 2.000 'de kilitleri kullanırdı.</a:t>
            </a:r>
          </a:p>
          <a:p>
            <a:pPr>
              <a:buNone/>
            </a:pPr>
            <a:endParaRPr lang="tr-TR" sz="2000" dirty="0" smtClean="0">
              <a:latin typeface="Arial" panose="020B0604020202020204" pitchFamily="34" charset="0"/>
              <a:cs typeface="Arial" panose="020B0604020202020204" pitchFamily="34" charset="0"/>
            </a:endParaRPr>
          </a:p>
          <a:p>
            <a:r>
              <a:rPr lang="tr-TR" sz="2000" dirty="0" smtClean="0">
                <a:latin typeface="Arial" panose="020B0604020202020204" pitchFamily="34" charset="0"/>
                <a:cs typeface="Arial" panose="020B0604020202020204" pitchFamily="34" charset="0"/>
              </a:rPr>
              <a:t> Taşınabilir olmayan bilgileri fiziksel olarak korumak için Gardiyanlar, duvarlar, köpekler, güvenlik noktaları ve çitler kullanıldı.</a:t>
            </a:r>
          </a:p>
          <a:p>
            <a:pPr marL="0" indent="0">
              <a:buNone/>
            </a:pPr>
            <a:endParaRPr lang="tr-TR" sz="2000" dirty="0" smtClean="0">
              <a:latin typeface="Arial" panose="020B0604020202020204" pitchFamily="34" charset="0"/>
              <a:cs typeface="Arial" panose="020B0604020202020204" pitchFamily="34" charset="0"/>
            </a:endParaRPr>
          </a:p>
          <a:p>
            <a:r>
              <a:rPr lang="tr-TR" sz="2000" dirty="0" smtClean="0">
                <a:solidFill>
                  <a:srgbClr val="3333FF"/>
                </a:solidFill>
                <a:latin typeface="Arial" panose="020B0604020202020204" pitchFamily="34" charset="0"/>
                <a:cs typeface="Arial" panose="020B0604020202020204" pitchFamily="34" charset="0"/>
              </a:rPr>
              <a:t>Bilgisayar sistem odalarına kartlı giriş veya giriş çıkış </a:t>
            </a:r>
            <a:r>
              <a:rPr lang="tr-TR" sz="2000" dirty="0" err="1" smtClean="0">
                <a:solidFill>
                  <a:srgbClr val="3333FF"/>
                </a:solidFill>
                <a:latin typeface="Arial" panose="020B0604020202020204" pitchFamily="34" charset="0"/>
                <a:cs typeface="Arial" panose="020B0604020202020204" pitchFamily="34" charset="0"/>
              </a:rPr>
              <a:t>kontrolu</a:t>
            </a:r>
            <a:r>
              <a:rPr lang="tr-TR" sz="2000" dirty="0" smtClean="0">
                <a:solidFill>
                  <a:srgbClr val="3333FF"/>
                </a:solidFill>
                <a:latin typeface="Arial" panose="020B0604020202020204" pitchFamily="34" charset="0"/>
                <a:cs typeface="Arial" panose="020B0604020202020204" pitchFamily="34" charset="0"/>
              </a:rPr>
              <a:t> da </a:t>
            </a:r>
            <a:r>
              <a:rPr lang="tr-TR" sz="2000" dirty="0" err="1" smtClean="0">
                <a:solidFill>
                  <a:srgbClr val="3333FF"/>
                </a:solidFill>
                <a:latin typeface="Arial" panose="020B0604020202020204" pitchFamily="34" charset="0"/>
                <a:cs typeface="Arial" panose="020B0604020202020204" pitchFamily="34" charset="0"/>
              </a:rPr>
              <a:t>fizksel</a:t>
            </a:r>
            <a:r>
              <a:rPr lang="tr-TR" sz="2000" dirty="0" smtClean="0">
                <a:solidFill>
                  <a:srgbClr val="3333FF"/>
                </a:solidFill>
                <a:latin typeface="Arial" panose="020B0604020202020204" pitchFamily="34" charset="0"/>
                <a:cs typeface="Arial" panose="020B0604020202020204" pitchFamily="34" charset="0"/>
              </a:rPr>
              <a:t> korumanın bir parçası olarak görülebilir.</a:t>
            </a:r>
            <a:br>
              <a:rPr lang="tr-TR" sz="2000" dirty="0" smtClean="0">
                <a:solidFill>
                  <a:srgbClr val="3333FF"/>
                </a:solidFill>
                <a:latin typeface="Arial" panose="020B0604020202020204" pitchFamily="34" charset="0"/>
                <a:cs typeface="Arial" panose="020B0604020202020204" pitchFamily="34" charset="0"/>
              </a:rPr>
            </a:br>
            <a:endParaRPr lang="tr-TR" sz="2000" dirty="0" smtClean="0">
              <a:solidFill>
                <a:srgbClr val="3333FF"/>
              </a:solidFill>
              <a:latin typeface="Arial" panose="020B0604020202020204" pitchFamily="34" charset="0"/>
              <a:cs typeface="Arial" panose="020B0604020202020204" pitchFamily="34" charset="0"/>
            </a:endParaRPr>
          </a:p>
          <a:p>
            <a:endParaRPr lang="tr-TR" dirty="0" smtClean="0"/>
          </a:p>
        </p:txBody>
      </p:sp>
      <p:sp>
        <p:nvSpPr>
          <p:cNvPr id="6" name="5 Slayt Numarası Yer Tutucusu"/>
          <p:cNvSpPr>
            <a:spLocks noGrp="1"/>
          </p:cNvSpPr>
          <p:nvPr>
            <p:ph type="sldNum" sz="quarter" idx="12"/>
          </p:nvPr>
        </p:nvSpPr>
        <p:spPr/>
        <p:txBody>
          <a:bodyPr/>
          <a:lstStyle/>
          <a:p>
            <a:pPr>
              <a:buClr>
                <a:srgbClr val="E2D700"/>
              </a:buClr>
              <a:defRPr/>
            </a:pPr>
            <a:fld id="{EC24CB52-72FB-4C42-A8D2-049B4BF997BC}" type="slidenum">
              <a:rPr lang="en-US" smtClean="0">
                <a:solidFill>
                  <a:srgbClr val="04617B">
                    <a:shade val="90000"/>
                  </a:srgbClr>
                </a:solidFill>
              </a:rPr>
              <a:pPr>
                <a:buClr>
                  <a:srgbClr val="E2D700"/>
                </a:buClr>
                <a:defRPr/>
              </a:pPr>
              <a:t>5</a:t>
            </a:fld>
            <a:endParaRPr lang="en-US">
              <a:solidFill>
                <a:srgbClr val="04617B">
                  <a:shade val="90000"/>
                </a:srgbClr>
              </a:solidFill>
            </a:endParaRPr>
          </a:p>
        </p:txBody>
      </p:sp>
    </p:spTree>
    <p:extLst>
      <p:ext uri="{BB962C8B-B14F-4D97-AF65-F5344CB8AC3E}">
        <p14:creationId xmlns:p14="http://schemas.microsoft.com/office/powerpoint/2010/main" val="3908855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Başlık"/>
          <p:cNvSpPr>
            <a:spLocks noGrp="1"/>
          </p:cNvSpPr>
          <p:nvPr>
            <p:ph type="title"/>
          </p:nvPr>
        </p:nvSpPr>
        <p:spPr>
          <a:xfrm>
            <a:off x="467544" y="332657"/>
            <a:ext cx="8229600" cy="360040"/>
          </a:xfrm>
        </p:spPr>
        <p:txBody>
          <a:bodyPr/>
          <a:lstStyle/>
          <a:p>
            <a:pPr algn="ctr"/>
            <a:r>
              <a:rPr lang="tr-TR" sz="2800" dirty="0" smtClean="0"/>
              <a:t>İletişim güvenliği</a:t>
            </a:r>
          </a:p>
        </p:txBody>
      </p:sp>
      <p:sp>
        <p:nvSpPr>
          <p:cNvPr id="16387" name="2 İçerik Yer Tutucusu"/>
          <p:cNvSpPr>
            <a:spLocks noGrp="1"/>
          </p:cNvSpPr>
          <p:nvPr>
            <p:ph idx="1"/>
          </p:nvPr>
        </p:nvSpPr>
        <p:spPr>
          <a:xfrm>
            <a:off x="457200" y="692696"/>
            <a:ext cx="8229600" cy="5631905"/>
          </a:xfrm>
        </p:spPr>
        <p:txBody>
          <a:bodyPr/>
          <a:lstStyle/>
          <a:p>
            <a:pPr marL="88900" indent="-88900"/>
            <a:r>
              <a:rPr lang="tr-TR" sz="2000" dirty="0" smtClean="0">
                <a:latin typeface="Arial" pitchFamily="34" charset="0"/>
                <a:cs typeface="Arial" pitchFamily="34" charset="0"/>
              </a:rPr>
              <a:t>İletişim güvenliği için  şifreleme keşfedildi.</a:t>
            </a:r>
            <a:r>
              <a:rPr lang="tr-TR" sz="2000" dirty="0" smtClean="0"/>
              <a:t/>
            </a:r>
            <a:br>
              <a:rPr lang="tr-TR" sz="2000" dirty="0" smtClean="0"/>
            </a:br>
            <a:r>
              <a:rPr lang="tr-TR" sz="2000" dirty="0" smtClean="0"/>
              <a:t>-</a:t>
            </a:r>
            <a:r>
              <a:rPr lang="tr-TR" sz="1800" b="1" dirty="0" err="1" smtClean="0">
                <a:latin typeface="Arial" pitchFamily="34" charset="0"/>
                <a:cs typeface="Arial" pitchFamily="34" charset="0"/>
              </a:rPr>
              <a:t>Skytale</a:t>
            </a:r>
            <a:r>
              <a:rPr lang="tr-TR" sz="1800" b="1" dirty="0" smtClean="0">
                <a:latin typeface="Arial" pitchFamily="34" charset="0"/>
                <a:cs typeface="Arial" pitchFamily="34" charset="0"/>
              </a:rPr>
              <a:t> </a:t>
            </a:r>
            <a:r>
              <a:rPr lang="tr-TR" sz="1800" dirty="0" smtClean="0">
                <a:latin typeface="Arial" pitchFamily="34" charset="0"/>
                <a:cs typeface="Arial" pitchFamily="34" charset="0"/>
              </a:rPr>
              <a:t>:Yunanlılar, M.Ö. 5-3. yüzyılda “</a:t>
            </a:r>
            <a:r>
              <a:rPr lang="tr-TR" sz="1800" dirty="0" err="1" smtClean="0">
                <a:latin typeface="Arial" pitchFamily="34" charset="0"/>
                <a:cs typeface="Arial" pitchFamily="34" charset="0"/>
              </a:rPr>
              <a:t>Skytale</a:t>
            </a:r>
            <a:r>
              <a:rPr lang="tr-TR" sz="1800" dirty="0" smtClean="0">
                <a:latin typeface="Arial" pitchFamily="34" charset="0"/>
                <a:cs typeface="Arial" pitchFamily="34" charset="0"/>
              </a:rPr>
              <a:t>” adlı Şifreleme aletini savaşta kullandı. Kalın bir sopaya deri şerit sarılırdı. Mesaj </a:t>
            </a:r>
            <a:r>
              <a:rPr lang="tr-TR" sz="1800" dirty="0" err="1" smtClean="0">
                <a:latin typeface="Arial" pitchFamily="34" charset="0"/>
                <a:cs typeface="Arial" pitchFamily="34" charset="0"/>
              </a:rPr>
              <a:t>şeritin</a:t>
            </a:r>
            <a:r>
              <a:rPr lang="tr-TR" sz="1800" dirty="0" smtClean="0">
                <a:latin typeface="Arial" pitchFamily="34" charset="0"/>
                <a:cs typeface="Arial" pitchFamily="34" charset="0"/>
              </a:rPr>
              <a:t> üzerine sopa boyunca yazılır ve şerit açık olarak yollanırdı. Karşı taraf, şeridi aynı kalınlıkta bir sopaya sarıp mesajı okurdu .</a:t>
            </a:r>
          </a:p>
          <a:p>
            <a:pPr marL="0" indent="0">
              <a:buNone/>
            </a:pPr>
            <a:endParaRPr lang="tr-TR" sz="1800" dirty="0">
              <a:latin typeface="Arial" pitchFamily="34" charset="0"/>
              <a:cs typeface="Arial" pitchFamily="34" charset="0"/>
            </a:endParaRPr>
          </a:p>
          <a:p>
            <a:pPr marL="0" indent="0">
              <a:buNone/>
            </a:pPr>
            <a:endParaRPr lang="tr-TR" sz="1800" dirty="0" smtClean="0">
              <a:latin typeface="Arial" pitchFamily="34" charset="0"/>
              <a:cs typeface="Arial" pitchFamily="34" charset="0"/>
            </a:endParaRPr>
          </a:p>
          <a:p>
            <a:pPr marL="0" indent="0">
              <a:buNone/>
            </a:pPr>
            <a:endParaRPr lang="tr-TR" sz="1800" dirty="0" smtClean="0">
              <a:latin typeface="Arial" pitchFamily="34" charset="0"/>
              <a:cs typeface="Arial" pitchFamily="34" charset="0"/>
            </a:endParaRPr>
          </a:p>
          <a:p>
            <a:pPr marL="0" indent="0">
              <a:buNone/>
            </a:pPr>
            <a:endParaRPr lang="tr-TR" sz="1800" dirty="0">
              <a:latin typeface="Arial" pitchFamily="34" charset="0"/>
              <a:cs typeface="Arial" pitchFamily="34" charset="0"/>
            </a:endParaRPr>
          </a:p>
          <a:p>
            <a:pPr marL="0" indent="0">
              <a:buNone/>
            </a:pPr>
            <a:endParaRPr lang="tr-TR" sz="1800" dirty="0" smtClean="0">
              <a:latin typeface="Arial" pitchFamily="34" charset="0"/>
              <a:cs typeface="Arial" pitchFamily="34" charset="0"/>
            </a:endParaRPr>
          </a:p>
          <a:p>
            <a:pPr marL="0" indent="0">
              <a:buNone/>
            </a:pPr>
            <a:endParaRPr lang="tr-TR" sz="1800" dirty="0">
              <a:latin typeface="Arial" pitchFamily="34" charset="0"/>
              <a:cs typeface="Arial" pitchFamily="34" charset="0"/>
            </a:endParaRPr>
          </a:p>
          <a:p>
            <a:pPr marL="0" indent="0">
              <a:buNone/>
            </a:pPr>
            <a:r>
              <a:rPr lang="tr-TR" sz="1800" dirty="0" smtClean="0"/>
              <a:t>                                       </a:t>
            </a:r>
            <a:r>
              <a:rPr lang="tr-TR" sz="1800" dirty="0" err="1" smtClean="0"/>
              <a:t>Yunanlılar’ın</a:t>
            </a:r>
            <a:r>
              <a:rPr lang="tr-TR" sz="1800" dirty="0" smtClean="0"/>
              <a:t> </a:t>
            </a:r>
            <a:r>
              <a:rPr lang="tr-TR" sz="1800" dirty="0" err="1"/>
              <a:t>Skytale</a:t>
            </a:r>
            <a:r>
              <a:rPr lang="tr-TR" sz="1800" dirty="0"/>
              <a:t>  adlı şifre aleti </a:t>
            </a:r>
          </a:p>
          <a:p>
            <a:pPr marL="0" indent="0">
              <a:buNone/>
            </a:pPr>
            <a:r>
              <a:rPr lang="tr-TR" sz="1800" dirty="0" smtClean="0"/>
              <a:t/>
            </a:r>
            <a:br>
              <a:rPr lang="tr-TR" sz="1800" dirty="0" smtClean="0"/>
            </a:br>
            <a:r>
              <a:rPr lang="tr-TR" sz="1800" dirty="0" smtClean="0"/>
              <a:t>- </a:t>
            </a:r>
            <a:r>
              <a:rPr lang="tr-TR" sz="1800" b="1" dirty="0" smtClean="0">
                <a:latin typeface="Arial" pitchFamily="34" charset="0"/>
                <a:cs typeface="Arial" pitchFamily="34" charset="0"/>
              </a:rPr>
              <a:t>ATBASH</a:t>
            </a:r>
            <a:r>
              <a:rPr lang="tr-TR" sz="1800" dirty="0" smtClean="0">
                <a:latin typeface="Arial" pitchFamily="34" charset="0"/>
                <a:cs typeface="Arial" pitchFamily="34" charset="0"/>
              </a:rPr>
              <a:t> : İbrani peygamber </a:t>
            </a:r>
            <a:r>
              <a:rPr lang="tr-TR" sz="1800" b="1" i="1" dirty="0" err="1" smtClean="0">
                <a:latin typeface="Arial" pitchFamily="34" charset="0"/>
                <a:cs typeface="Arial" pitchFamily="34" charset="0"/>
              </a:rPr>
              <a:t>Yeremya</a:t>
            </a:r>
            <a:r>
              <a:rPr lang="tr-TR" sz="1800" dirty="0" smtClean="0">
                <a:latin typeface="Arial" pitchFamily="34" charset="0"/>
                <a:cs typeface="Arial" pitchFamily="34" charset="0"/>
              </a:rPr>
              <a:t>, M.Ö. 600-500’lerde ATBASH şifresini kullandı. şifrede, alfabenin ilk harfi son harfle, ikinci harf sondan ikinci harfle yer değişir. Böylece alfabenin ilk yarısındaki harfler, ikinci yarıdaki uygun harfle yer değiştirmiş olur. AĞAÇ kelimesinin Şifrelenmiş hali “ZRZÜ” dür. </a:t>
            </a:r>
          </a:p>
          <a:p>
            <a:pPr marL="0" indent="0">
              <a:buNone/>
            </a:pPr>
            <a:endParaRPr lang="tr-TR" dirty="0" smtClean="0"/>
          </a:p>
        </p:txBody>
      </p:sp>
      <p:sp>
        <p:nvSpPr>
          <p:cNvPr id="6" name="5 Slayt Numarası Yer Tutucusu"/>
          <p:cNvSpPr>
            <a:spLocks noGrp="1"/>
          </p:cNvSpPr>
          <p:nvPr>
            <p:ph type="sldNum" sz="quarter" idx="12"/>
          </p:nvPr>
        </p:nvSpPr>
        <p:spPr/>
        <p:txBody>
          <a:bodyPr/>
          <a:lstStyle/>
          <a:p>
            <a:pPr>
              <a:buClr>
                <a:srgbClr val="E2D700"/>
              </a:buClr>
              <a:defRPr/>
            </a:pPr>
            <a:fld id="{158C0AF1-F06C-49AB-8055-D01841D681B7}" type="slidenum">
              <a:rPr lang="en-US" smtClean="0">
                <a:solidFill>
                  <a:srgbClr val="04617B">
                    <a:shade val="90000"/>
                  </a:srgbClr>
                </a:solidFill>
              </a:rPr>
              <a:pPr>
                <a:buClr>
                  <a:srgbClr val="E2D700"/>
                </a:buClr>
                <a:defRPr/>
              </a:pPr>
              <a:t>6</a:t>
            </a:fld>
            <a:endParaRPr lang="en-US">
              <a:solidFill>
                <a:srgbClr val="04617B">
                  <a:shade val="90000"/>
                </a:srgbClr>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253576"/>
            <a:ext cx="3268836" cy="187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87811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pPr>
              <a:buClr>
                <a:srgbClr val="E2D700"/>
              </a:buClr>
              <a:defRPr/>
            </a:pPr>
            <a:fld id="{B81A00EA-A30A-4C8C-A8FE-F2E6FCEB6F5A}" type="slidenum">
              <a:rPr lang="en-US" smtClean="0">
                <a:solidFill>
                  <a:srgbClr val="04617B">
                    <a:shade val="90000"/>
                  </a:srgbClr>
                </a:solidFill>
              </a:rPr>
              <a:pPr>
                <a:buClr>
                  <a:srgbClr val="E2D700"/>
                </a:buClr>
                <a:defRPr/>
              </a:pPr>
              <a:t>7</a:t>
            </a:fld>
            <a:endParaRPr lang="en-US">
              <a:solidFill>
                <a:srgbClr val="04617B">
                  <a:shade val="90000"/>
                </a:srgbClr>
              </a:solidFill>
            </a:endParaRPr>
          </a:p>
        </p:txBody>
      </p:sp>
      <p:pic>
        <p:nvPicPr>
          <p:cNvPr id="1027" name="Picture 3"/>
          <p:cNvPicPr>
            <a:picLocks noChangeAspect="1" noChangeArrowheads="1"/>
          </p:cNvPicPr>
          <p:nvPr/>
        </p:nvPicPr>
        <p:blipFill>
          <a:blip r:embed="rId2" cstate="print"/>
          <a:srcRect/>
          <a:stretch>
            <a:fillRect/>
          </a:stretch>
        </p:blipFill>
        <p:spPr bwMode="auto">
          <a:xfrm>
            <a:off x="539552" y="3573016"/>
            <a:ext cx="4762500" cy="29051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5652120" y="260648"/>
            <a:ext cx="3168352" cy="3152775"/>
          </a:xfrm>
          <a:prstGeom prst="rect">
            <a:avLst/>
          </a:prstGeom>
          <a:noFill/>
          <a:ln w="9525">
            <a:noFill/>
            <a:miter lim="800000"/>
            <a:headEnd/>
            <a:tailEnd/>
          </a:ln>
        </p:spPr>
      </p:pic>
      <p:sp>
        <p:nvSpPr>
          <p:cNvPr id="11" name="10 Dikdörtgen"/>
          <p:cNvSpPr/>
          <p:nvPr/>
        </p:nvSpPr>
        <p:spPr>
          <a:xfrm>
            <a:off x="4355976" y="5661248"/>
            <a:ext cx="4176464" cy="701731"/>
          </a:xfrm>
          <a:prstGeom prst="rect">
            <a:avLst/>
          </a:prstGeom>
        </p:spPr>
        <p:txBody>
          <a:bodyPr wrap="square">
            <a:spAutoFit/>
          </a:bodyPr>
          <a:lstStyle/>
          <a:p>
            <a:pPr>
              <a:buClr>
                <a:srgbClr val="E2D700"/>
              </a:buClr>
            </a:pPr>
            <a:r>
              <a:rPr lang="tr-TR" sz="1800" b="1" dirty="0" smtClean="0">
                <a:solidFill>
                  <a:prstClr val="black"/>
                </a:solidFill>
              </a:rPr>
              <a:t>ABD Başkanı Thomas </a:t>
            </a:r>
            <a:r>
              <a:rPr lang="tr-TR" sz="1800" b="1" dirty="0" err="1" smtClean="0">
                <a:solidFill>
                  <a:prstClr val="black"/>
                </a:solidFill>
              </a:rPr>
              <a:t>Jefferson’un</a:t>
            </a:r>
            <a:r>
              <a:rPr lang="tr-TR" sz="1800" b="1" dirty="0" smtClean="0">
                <a:solidFill>
                  <a:prstClr val="black"/>
                </a:solidFill>
              </a:rPr>
              <a:t> </a:t>
            </a:r>
          </a:p>
          <a:p>
            <a:pPr>
              <a:buClr>
                <a:srgbClr val="E2D700"/>
              </a:buClr>
            </a:pPr>
            <a:r>
              <a:rPr lang="tr-TR" sz="1800" b="1" dirty="0" smtClean="0">
                <a:solidFill>
                  <a:prstClr val="black"/>
                </a:solidFill>
              </a:rPr>
              <a:t>1790’da geliştirdiği şifreleme diski </a:t>
            </a:r>
            <a:endParaRPr lang="tr-TR" sz="1800" dirty="0">
              <a:solidFill>
                <a:prstClr val="black"/>
              </a:solidFill>
            </a:endParaRPr>
          </a:p>
        </p:txBody>
      </p:sp>
      <p:sp>
        <p:nvSpPr>
          <p:cNvPr id="12" name="11 Dikdörtgen"/>
          <p:cNvSpPr/>
          <p:nvPr/>
        </p:nvSpPr>
        <p:spPr>
          <a:xfrm>
            <a:off x="5292080" y="3429001"/>
            <a:ext cx="4104456" cy="707886"/>
          </a:xfrm>
          <a:prstGeom prst="rect">
            <a:avLst/>
          </a:prstGeom>
        </p:spPr>
        <p:txBody>
          <a:bodyPr wrap="square">
            <a:spAutoFit/>
          </a:bodyPr>
          <a:lstStyle/>
          <a:p>
            <a:pPr>
              <a:buClr>
                <a:srgbClr val="E2D700"/>
              </a:buClr>
            </a:pPr>
            <a:r>
              <a:rPr lang="tr-TR" sz="2000" b="1" dirty="0" err="1" smtClean="0">
                <a:solidFill>
                  <a:prstClr val="black"/>
                </a:solidFill>
              </a:rPr>
              <a:t>Almanlar’ın</a:t>
            </a:r>
            <a:r>
              <a:rPr lang="tr-TR" sz="2000" b="1" dirty="0" smtClean="0">
                <a:solidFill>
                  <a:prstClr val="black"/>
                </a:solidFill>
              </a:rPr>
              <a:t> Şifresi Kırılamayan Makinesi: ENIGMA </a:t>
            </a:r>
            <a:endParaRPr lang="tr-TR" sz="2000" dirty="0">
              <a:solidFill>
                <a:prstClr val="black"/>
              </a:solidFill>
            </a:endParaRPr>
          </a:p>
        </p:txBody>
      </p:sp>
      <p:sp>
        <p:nvSpPr>
          <p:cNvPr id="2" name="Dikdörtgen 1"/>
          <p:cNvSpPr/>
          <p:nvPr/>
        </p:nvSpPr>
        <p:spPr>
          <a:xfrm>
            <a:off x="488445" y="1049699"/>
            <a:ext cx="4824536" cy="2363724"/>
          </a:xfrm>
          <a:prstGeom prst="rect">
            <a:avLst/>
          </a:prstGeom>
        </p:spPr>
        <p:txBody>
          <a:bodyPr wrap="square">
            <a:spAutoFit/>
          </a:bodyPr>
          <a:lstStyle/>
          <a:p>
            <a:pPr marL="88900" indent="-88900" eaLnBrk="0" hangingPunct="0">
              <a:buClr>
                <a:srgbClr val="0BD0D9"/>
              </a:buClr>
              <a:buSzPct val="95000"/>
              <a:buFont typeface="Wingdings 2" pitchFamily="18" charset="2"/>
              <a:buChar char=""/>
            </a:pPr>
            <a:r>
              <a:rPr lang="tr-TR" sz="1800" dirty="0">
                <a:solidFill>
                  <a:prstClr val="black"/>
                </a:solidFill>
                <a:cs typeface="Arial" pitchFamily="34" charset="0"/>
              </a:rPr>
              <a:t>Frekans analiziyle Şifre kırma tekniğini, Müslüman matematikçi </a:t>
            </a:r>
            <a:r>
              <a:rPr lang="tr-TR" sz="1800" b="1" dirty="0">
                <a:solidFill>
                  <a:prstClr val="black"/>
                </a:solidFill>
                <a:cs typeface="Arial" pitchFamily="34" charset="0"/>
              </a:rPr>
              <a:t>El Kindi (801-873) </a:t>
            </a:r>
            <a:r>
              <a:rPr lang="tr-TR" sz="1800" dirty="0">
                <a:solidFill>
                  <a:prstClr val="black"/>
                </a:solidFill>
                <a:cs typeface="Arial" pitchFamily="34" charset="0"/>
              </a:rPr>
              <a:t>buldu. Sezar şifresi ve benzerlerinin çözümünü anlatan eser, Süleymaniye Osmanlı Arşivi’ndedir.</a:t>
            </a:r>
          </a:p>
          <a:p>
            <a:pPr marL="88900" indent="-88900" eaLnBrk="0" hangingPunct="0">
              <a:buClr>
                <a:srgbClr val="0BD0D9"/>
              </a:buClr>
              <a:buSzPct val="95000"/>
              <a:buFont typeface="Wingdings 2" pitchFamily="18" charset="2"/>
              <a:buChar char=""/>
            </a:pPr>
            <a:r>
              <a:rPr lang="tr-TR" sz="1800" dirty="0">
                <a:solidFill>
                  <a:prstClr val="black"/>
                </a:solidFill>
                <a:cs typeface="Arial" pitchFamily="34" charset="0"/>
              </a:rPr>
              <a:t>William </a:t>
            </a:r>
            <a:r>
              <a:rPr lang="tr-TR" sz="1800" dirty="0" err="1">
                <a:solidFill>
                  <a:prstClr val="black"/>
                </a:solidFill>
                <a:cs typeface="Arial" pitchFamily="34" charset="0"/>
              </a:rPr>
              <a:t>Frederick</a:t>
            </a:r>
            <a:r>
              <a:rPr lang="tr-TR" sz="1800" dirty="0">
                <a:solidFill>
                  <a:prstClr val="black"/>
                </a:solidFill>
                <a:cs typeface="Arial" pitchFamily="34" charset="0"/>
              </a:rPr>
              <a:t> </a:t>
            </a:r>
            <a:r>
              <a:rPr lang="tr-TR" sz="1800" dirty="0" err="1">
                <a:solidFill>
                  <a:prstClr val="black"/>
                </a:solidFill>
                <a:cs typeface="Arial" pitchFamily="34" charset="0"/>
              </a:rPr>
              <a:t>Friedman</a:t>
            </a:r>
            <a:r>
              <a:rPr lang="tr-TR" sz="1800" dirty="0">
                <a:solidFill>
                  <a:prstClr val="black"/>
                </a:solidFill>
                <a:cs typeface="Arial" pitchFamily="34" charset="0"/>
              </a:rPr>
              <a:t>; tüm zamanların en iyi </a:t>
            </a:r>
            <a:r>
              <a:rPr lang="tr-TR" sz="1800" dirty="0" err="1">
                <a:solidFill>
                  <a:prstClr val="black"/>
                </a:solidFill>
                <a:cs typeface="Arial" pitchFamily="34" charset="0"/>
              </a:rPr>
              <a:t>kriptologu</a:t>
            </a:r>
            <a:r>
              <a:rPr lang="tr-TR" sz="1800" dirty="0">
                <a:solidFill>
                  <a:prstClr val="black"/>
                </a:solidFill>
                <a:cs typeface="Arial" pitchFamily="34" charset="0"/>
              </a:rPr>
              <a:t> olarak tanınır. Japon şifreleme düzenlerini kırmaya yardım etti.</a:t>
            </a:r>
          </a:p>
        </p:txBody>
      </p:sp>
    </p:spTree>
    <p:extLst>
      <p:ext uri="{BB962C8B-B14F-4D97-AF65-F5344CB8AC3E}">
        <p14:creationId xmlns:p14="http://schemas.microsoft.com/office/powerpoint/2010/main" val="904744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Başlık"/>
          <p:cNvSpPr>
            <a:spLocks noGrp="1"/>
          </p:cNvSpPr>
          <p:nvPr>
            <p:ph type="title"/>
          </p:nvPr>
        </p:nvSpPr>
        <p:spPr/>
        <p:txBody>
          <a:bodyPr/>
          <a:lstStyle/>
          <a:p>
            <a:r>
              <a:rPr lang="tr-TR" smtClean="0"/>
              <a:t>Sinyal güvenliği</a:t>
            </a:r>
          </a:p>
        </p:txBody>
      </p:sp>
      <p:sp>
        <p:nvSpPr>
          <p:cNvPr id="17411" name="2 İçerik Yer Tutucusu"/>
          <p:cNvSpPr>
            <a:spLocks noGrp="1"/>
          </p:cNvSpPr>
          <p:nvPr>
            <p:ph idx="1"/>
          </p:nvPr>
        </p:nvSpPr>
        <p:spPr/>
        <p:txBody>
          <a:bodyPr/>
          <a:lstStyle/>
          <a:p>
            <a:r>
              <a:rPr lang="tr-TR" smtClean="0"/>
              <a:t>Telsiz telefonlar için hiçbir güvenlik söz konusu değildi.  Bu konuşmayı  izinsiz dinleme veya kesmek  çok kolaydır.</a:t>
            </a:r>
            <a:br>
              <a:rPr lang="tr-TR" smtClean="0"/>
            </a:br>
            <a:r>
              <a:rPr lang="tr-TR" smtClean="0"/>
              <a:t/>
            </a:r>
            <a:br>
              <a:rPr lang="tr-TR" smtClean="0"/>
            </a:br>
            <a:r>
              <a:rPr lang="tr-TR" smtClean="0"/>
              <a:t>Spread Spectrum teknolojisi güvenlik ve güvenilirliği artırır.</a:t>
            </a:r>
            <a:br>
              <a:rPr lang="tr-TR" smtClean="0"/>
            </a:br>
            <a:r>
              <a:rPr lang="tr-TR" smtClean="0"/>
              <a:t>Doğrudan dizili Spread Spectrum (DSSS)</a:t>
            </a:r>
            <a:br>
              <a:rPr lang="tr-TR" smtClean="0"/>
            </a:br>
            <a:r>
              <a:rPr lang="tr-TR" smtClean="0"/>
              <a:t>Frekans atlamalı yaygın spektrum (FHSS)</a:t>
            </a:r>
          </a:p>
          <a:p>
            <a:endParaRPr lang="tr-TR" smtClean="0"/>
          </a:p>
        </p:txBody>
      </p:sp>
      <p:sp>
        <p:nvSpPr>
          <p:cNvPr id="6" name="5 Slayt Numarası Yer Tutucusu"/>
          <p:cNvSpPr>
            <a:spLocks noGrp="1"/>
          </p:cNvSpPr>
          <p:nvPr>
            <p:ph type="sldNum" sz="quarter" idx="12"/>
          </p:nvPr>
        </p:nvSpPr>
        <p:spPr/>
        <p:txBody>
          <a:bodyPr/>
          <a:lstStyle/>
          <a:p>
            <a:pPr>
              <a:defRPr/>
            </a:pPr>
            <a:fld id="{96181472-68E2-4082-B268-B67CAB75CDA8}"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Başlık"/>
          <p:cNvSpPr>
            <a:spLocks noGrp="1"/>
          </p:cNvSpPr>
          <p:nvPr>
            <p:ph type="title"/>
          </p:nvPr>
        </p:nvSpPr>
        <p:spPr>
          <a:xfrm>
            <a:off x="457200" y="476250"/>
            <a:ext cx="8229600" cy="649288"/>
          </a:xfrm>
        </p:spPr>
        <p:txBody>
          <a:bodyPr/>
          <a:lstStyle/>
          <a:p>
            <a:r>
              <a:rPr lang="tr-TR" smtClean="0"/>
              <a:t>Bilgisayar Güvenliği</a:t>
            </a:r>
          </a:p>
        </p:txBody>
      </p:sp>
      <p:sp>
        <p:nvSpPr>
          <p:cNvPr id="18435" name="2 İçerik Yer Tutucusu"/>
          <p:cNvSpPr>
            <a:spLocks noGrp="1"/>
          </p:cNvSpPr>
          <p:nvPr>
            <p:ph idx="1"/>
          </p:nvPr>
        </p:nvSpPr>
        <p:spPr/>
        <p:txBody>
          <a:bodyPr/>
          <a:lstStyle/>
          <a:p>
            <a:pPr marL="0" lvl="0" indent="273050" algn="just" eaLnBrk="1" hangingPunct="1">
              <a:buNone/>
              <a:defRPr/>
            </a:pPr>
            <a:r>
              <a:rPr lang="tr-TR" sz="2800" dirty="0">
                <a:solidFill>
                  <a:prstClr val="black"/>
                </a:solidFill>
                <a:latin typeface="Arial" pitchFamily="34" charset="0"/>
                <a:cs typeface="Arial" pitchFamily="34" charset="0"/>
              </a:rPr>
              <a:t>Bilgisayarların içerisindeki kaynakların, dosyaların, verilerin  çalınmaya değiştirilmeye, izlenmeye, izinsiz kullanılmasına </a:t>
            </a:r>
            <a:r>
              <a:rPr lang="tr-TR" sz="2800" dirty="0" err="1">
                <a:solidFill>
                  <a:prstClr val="black"/>
                </a:solidFill>
                <a:latin typeface="Arial" pitchFamily="34" charset="0"/>
                <a:cs typeface="Arial" pitchFamily="34" charset="0"/>
              </a:rPr>
              <a:t>v.b</a:t>
            </a:r>
            <a:r>
              <a:rPr lang="tr-TR" sz="2800" dirty="0">
                <a:solidFill>
                  <a:prstClr val="black"/>
                </a:solidFill>
                <a:latin typeface="Arial" pitchFamily="34" charset="0"/>
                <a:cs typeface="Arial" pitchFamily="34" charset="0"/>
              </a:rPr>
              <a:t> karşı korunması  önemli bir sorundur.  </a:t>
            </a:r>
          </a:p>
          <a:p>
            <a:pPr marL="0" lvl="0" indent="273050" algn="just" eaLnBrk="1" hangingPunct="1">
              <a:buNone/>
              <a:defRPr/>
            </a:pPr>
            <a:r>
              <a:rPr lang="tr-TR" sz="2800" dirty="0">
                <a:solidFill>
                  <a:prstClr val="black"/>
                </a:solidFill>
                <a:latin typeface="Arial" pitchFamily="34" charset="0"/>
                <a:cs typeface="Arial" pitchFamily="34" charset="0"/>
              </a:rPr>
              <a:t>	Bilgisayarlardaki kaynakları, dosyaları ve veriyi korumak ve saldırıları engellemek için tasarlanmış sistem ve </a:t>
            </a:r>
            <a:r>
              <a:rPr lang="tr-TR" sz="2800" dirty="0" smtClean="0">
                <a:solidFill>
                  <a:prstClr val="black"/>
                </a:solidFill>
                <a:latin typeface="Arial" pitchFamily="34" charset="0"/>
                <a:cs typeface="Arial" pitchFamily="34" charset="0"/>
              </a:rPr>
              <a:t>araçlar bu konuda değerlendirilir.</a:t>
            </a:r>
            <a:endParaRPr lang="tr-TR" dirty="0" smtClean="0"/>
          </a:p>
        </p:txBody>
      </p:sp>
      <p:sp>
        <p:nvSpPr>
          <p:cNvPr id="6" name="5 Slayt Numarası Yer Tutucusu"/>
          <p:cNvSpPr>
            <a:spLocks noGrp="1"/>
          </p:cNvSpPr>
          <p:nvPr>
            <p:ph type="sldNum" sz="quarter" idx="12"/>
          </p:nvPr>
        </p:nvSpPr>
        <p:spPr/>
        <p:txBody>
          <a:bodyPr/>
          <a:lstStyle/>
          <a:p>
            <a:pPr>
              <a:defRPr/>
            </a:pPr>
            <a:fld id="{FEAAE99D-C45D-45FE-B431-9B4155281250}" type="slidenum">
              <a:rPr lang="en-US" smtClean="0"/>
              <a:pPr>
                <a:defRPr/>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10.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2_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3_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5.xml><?xml version="1.0" encoding="utf-8"?>
<a:theme xmlns:a="http://schemas.openxmlformats.org/drawingml/2006/main" name="4_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6.xml><?xml version="1.0" encoding="utf-8"?>
<a:theme xmlns:a="http://schemas.openxmlformats.org/drawingml/2006/main" name="Ofis Teması">
  <a:themeElements>
    <a:clrScheme name="Ofis Teması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Teması">
      <a:majorFont>
        <a:latin typeface="AlBattar"/>
        <a:ea typeface="DejaVu Sans"/>
        <a:cs typeface="DejaVu Sans"/>
      </a:majorFont>
      <a:minorFont>
        <a:latin typeface="AlBattar"/>
        <a:ea typeface="DejaVu Sans"/>
        <a:cs typeface="DejaVu Sans"/>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altLang="tr-TR"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altLang="tr-TR" sz="1800" b="0" i="0" u="none" strike="noStrike" cap="none" normalizeH="0" baseline="0" smtClean="0">
            <a:ln>
              <a:noFill/>
            </a:ln>
            <a:solidFill>
              <a:schemeClr val="bg1"/>
            </a:solidFill>
            <a:effectLst/>
            <a:latin typeface="Arial" charset="0"/>
          </a:defRPr>
        </a:defPPr>
      </a:lstStyle>
    </a:lnDef>
  </a:objectDefaults>
  <a:extraClrSchemeLst>
    <a:extraClrScheme>
      <a:clrScheme name="Ofis Teması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is Teması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is Teması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is Teması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is Teması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is Teması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is Teması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5_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9.xml><?xml version="1.0" encoding="utf-8"?>
<a:theme xmlns:a="http://schemas.openxmlformats.org/drawingml/2006/main" name="6_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Override1.xml><?xml version="1.0" encoding="utf-8"?>
<a:themeOverride xmlns:a="http://schemas.openxmlformats.org/drawingml/2006/main">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0.xml><?xml version="1.0" encoding="utf-8"?>
<a:themeOverride xmlns:a="http://schemas.openxmlformats.org/drawingml/2006/main">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1.xml><?xml version="1.0" encoding="utf-8"?>
<a:themeOverride xmlns:a="http://schemas.openxmlformats.org/drawingml/2006/main">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2.xml><?xml version="1.0" encoding="utf-8"?>
<a:themeOverride xmlns:a="http://schemas.openxmlformats.org/drawingml/2006/main">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3.xml><?xml version="1.0" encoding="utf-8"?>
<a:themeOverride xmlns:a="http://schemas.openxmlformats.org/drawingml/2006/main">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4.xml><?xml version="1.0" encoding="utf-8"?>
<a:themeOverride xmlns:a="http://schemas.openxmlformats.org/drawingml/2006/main">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5.xml><?xml version="1.0" encoding="utf-8"?>
<a:themeOverride xmlns:a="http://schemas.openxmlformats.org/drawingml/2006/main">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6.xml><?xml version="1.0" encoding="utf-8"?>
<a:themeOverride xmlns:a="http://schemas.openxmlformats.org/drawingml/2006/main">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7.xml><?xml version="1.0" encoding="utf-8"?>
<a:themeOverride xmlns:a="http://schemas.openxmlformats.org/drawingml/2006/main">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8.xml><?xml version="1.0" encoding="utf-8"?>
<a:themeOverride xmlns:a="http://schemas.openxmlformats.org/drawingml/2006/main">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9.xml><?xml version="1.0" encoding="utf-8"?>
<a:themeOverride xmlns:a="http://schemas.openxmlformats.org/drawingml/2006/main">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3663</TotalTime>
  <Words>3230</Words>
  <Application>Microsoft Office PowerPoint</Application>
  <PresentationFormat>Ekran Gösterisi (4:3)</PresentationFormat>
  <Paragraphs>465</Paragraphs>
  <Slides>48</Slides>
  <Notes>6</Notes>
  <HiddenSlides>0</HiddenSlides>
  <MMClips>0</MMClips>
  <ScaleCrop>false</ScaleCrop>
  <HeadingPairs>
    <vt:vector size="4" baseType="variant">
      <vt:variant>
        <vt:lpstr>Tema</vt:lpstr>
      </vt:variant>
      <vt:variant>
        <vt:i4>9</vt:i4>
      </vt:variant>
      <vt:variant>
        <vt:lpstr>Slayt Başlıkları</vt:lpstr>
      </vt:variant>
      <vt:variant>
        <vt:i4>48</vt:i4>
      </vt:variant>
    </vt:vector>
  </HeadingPairs>
  <TitlesOfParts>
    <vt:vector size="57" baseType="lpstr">
      <vt:lpstr>Akış</vt:lpstr>
      <vt:lpstr>1_Akış</vt:lpstr>
      <vt:lpstr>2_Akış</vt:lpstr>
      <vt:lpstr>3_Akış</vt:lpstr>
      <vt:lpstr>4_Akış</vt:lpstr>
      <vt:lpstr>Ofis Teması</vt:lpstr>
      <vt:lpstr>1_Ofis Teması</vt:lpstr>
      <vt:lpstr>5_Akış</vt:lpstr>
      <vt:lpstr>6_Akış</vt:lpstr>
      <vt:lpstr>                AĞ GÜVENLİĞİ  GİRİŞ  2017-18- Güz Dönemi</vt:lpstr>
      <vt:lpstr>Ağ Güvenliği</vt:lpstr>
      <vt:lpstr>Görevler ve Tanımlamalar</vt:lpstr>
      <vt:lpstr>Güvenlik</vt:lpstr>
      <vt:lpstr>Fiziksel Güvenlik</vt:lpstr>
      <vt:lpstr>İletişim güvenliği</vt:lpstr>
      <vt:lpstr>PowerPoint Sunusu</vt:lpstr>
      <vt:lpstr>Sinyal güvenliği</vt:lpstr>
      <vt:lpstr>Bilgisayar Güvenliği</vt:lpstr>
      <vt:lpstr>Bilgisayar Güvenliği</vt:lpstr>
      <vt:lpstr>Ağ güvenliği</vt:lpstr>
      <vt:lpstr>Bilgi güvenliği</vt:lpstr>
      <vt:lpstr>SALDIRI (ATTACK) , TEHDİT(Thread), GÜVENLİK AÇIĞI (Vulnerabilty), SALDIRGAN (Hacker)?</vt:lpstr>
      <vt:lpstr>      Güvenlik Açığı TESTLERİ (Vulnerabilty testing)</vt:lpstr>
      <vt:lpstr>PowerPoint Sunusu</vt:lpstr>
      <vt:lpstr> Ağ güvenliği nedir?</vt:lpstr>
      <vt:lpstr>PowerPoint Sunusu</vt:lpstr>
      <vt:lpstr>PowerPoint Sunusu</vt:lpstr>
      <vt:lpstr>Ağ Güvenliği</vt:lpstr>
      <vt:lpstr>Ağ Erişim Güvenlik Modeli (Sistem Tabanlı Çözüme Örnek)</vt:lpstr>
      <vt:lpstr>Kriptografik Çözüm mimarisi</vt:lpstr>
      <vt:lpstr>Bir Ağ Güvenliği Modeli  (Kriptografik tabanlı Güvenlik)</vt:lpstr>
      <vt:lpstr>PowerPoint Sunusu</vt:lpstr>
      <vt:lpstr>PowerPoint Sunusu</vt:lpstr>
      <vt:lpstr>PowerPoint Sunusu</vt:lpstr>
      <vt:lpstr>OSI Güvenlik Mimarisi X.800</vt:lpstr>
      <vt:lpstr>X.805 Standartı</vt:lpstr>
      <vt:lpstr>PowerPoint Sunusu</vt:lpstr>
      <vt:lpstr>PowerPoint Sunusu</vt:lpstr>
      <vt:lpstr>Uçtan-Uca  İletişim Sistemleri için Güvenlik Mimarisi X.805</vt:lpstr>
      <vt:lpstr>ITU-T X.800 ile tarif edilmiş  Threat (Tehdit)  Modeli</vt:lpstr>
      <vt:lpstr>8 adet Güvenlik Boyutu, Ağın güvenlik açıklarının bütününü kapsar.  8 adet Güvenlik  boyutunun herbiri ağ saldırılarının belirli bir kısmının önlenmesi için  gereken önlemleri açıklar.</vt:lpstr>
      <vt:lpstr>PowerPoint Sunusu</vt:lpstr>
      <vt:lpstr>PowerPoint Sunusu</vt:lpstr>
      <vt:lpstr>PowerPoint Sunusu</vt:lpstr>
      <vt:lpstr>PowerPoint Sunusu</vt:lpstr>
      <vt:lpstr>Güvenlik Mekanizmaları</vt:lpstr>
      <vt:lpstr>PowerPoint Sunusu</vt:lpstr>
      <vt:lpstr>Saldırıların Sınıflandırılması</vt:lpstr>
      <vt:lpstr>Ağ Güvenlik politikası</vt:lpstr>
      <vt:lpstr>PowerPoint Sunusu</vt:lpstr>
      <vt:lpstr>Katmanlı güvenlik planı</vt:lpstr>
      <vt:lpstr>Bölümlenmiş güvenlik kavramı</vt:lpstr>
      <vt:lpstr>              Bilgi Bölümlendirme: IT sistem kaynakları ve bilgi  farklı hassasiyet seviyelerinde  farklı güvenlik bölgelerinde yer almalıdır.</vt:lpstr>
      <vt:lpstr>DERS Amacı ve anlatılacaklar</vt:lpstr>
      <vt:lpstr>PowerPoint Sunusu</vt:lpstr>
      <vt:lpstr>PowerPoint Sunusu</vt:lpstr>
      <vt:lpstr>PowerPoint Sunusu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gng23</cp:lastModifiedBy>
  <cp:revision>600</cp:revision>
  <cp:lastPrinted>1601-01-01T00:00:00Z</cp:lastPrinted>
  <dcterms:created xsi:type="dcterms:W3CDTF">1601-01-01T00:00:00Z</dcterms:created>
  <dcterms:modified xsi:type="dcterms:W3CDTF">2019-10-16T07:33:04Z</dcterms:modified>
</cp:coreProperties>
</file>