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69" r:id="rId4"/>
    <p:sldId id="257" r:id="rId5"/>
    <p:sldId id="262" r:id="rId6"/>
    <p:sldId id="264" r:id="rId7"/>
    <p:sldId id="265" r:id="rId8"/>
    <p:sldId id="259" r:id="rId9"/>
    <p:sldId id="266" r:id="rId10"/>
    <p:sldId id="260" r:id="rId11"/>
    <p:sldId id="267" r:id="rId12"/>
    <p:sldId id="263" r:id="rId13"/>
    <p:sldId id="268" r:id="rId14"/>
    <p:sldId id="261" r:id="rId15"/>
    <p:sldId id="270" r:id="rId16"/>
    <p:sldId id="271" r:id="rId17"/>
    <p:sldId id="274" r:id="rId18"/>
    <p:sldId id="272" r:id="rId19"/>
    <p:sldId id="275" r:id="rId20"/>
    <p:sldId id="276" r:id="rId21"/>
    <p:sldId id="277" r:id="rId22"/>
    <p:sldId id="278" r:id="rId23"/>
    <p:sldId id="279" r:id="rId24"/>
    <p:sldId id="280" r:id="rId25"/>
    <p:sldId id="284" r:id="rId26"/>
    <p:sldId id="281" r:id="rId27"/>
    <p:sldId id="282" r:id="rId28"/>
    <p:sldId id="283" r:id="rId29"/>
    <p:sldId id="287" r:id="rId30"/>
    <p:sldId id="285" r:id="rId31"/>
    <p:sldId id="286" r:id="rId32"/>
    <p:sldId id="288" r:id="rId33"/>
    <p:sldId id="289" r:id="rId34"/>
    <p:sldId id="29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angıç" id="{C82BF7C4-40C6-4881-9101-75FD8454D287}">
          <p14:sldIdLst>
            <p14:sldId id="256"/>
            <p14:sldId id="258"/>
          </p14:sldIdLst>
        </p14:section>
        <p14:section name="7.1. Denetim Belleği" id="{1D4B20F2-C0AF-4CE2-8D88-4153EC3E979D}">
          <p14:sldIdLst>
            <p14:sldId id="269"/>
            <p14:sldId id="257"/>
          </p14:sldIdLst>
        </p14:section>
        <p14:section name="7.2. Adres Sıralama" id="{110EE742-E630-42CA-8153-6C974822FD7D}">
          <p14:sldIdLst>
            <p14:sldId id="262"/>
            <p14:sldId id="264"/>
            <p14:sldId id="265"/>
            <p14:sldId id="259"/>
            <p14:sldId id="266"/>
            <p14:sldId id="260"/>
            <p14:sldId id="267"/>
            <p14:sldId id="263"/>
            <p14:sldId id="268"/>
            <p14:sldId id="261"/>
          </p14:sldIdLst>
        </p14:section>
        <p14:section name="7.3. Mikro Program Örneği" id="{F85E0730-6868-4E82-8972-0862ABF2F216}">
          <p14:sldIdLst>
            <p14:sldId id="270"/>
            <p14:sldId id="271"/>
            <p14:sldId id="274"/>
            <p14:sldId id="272"/>
            <p14:sldId id="275"/>
            <p14:sldId id="276"/>
            <p14:sldId id="277"/>
            <p14:sldId id="278"/>
            <p14:sldId id="279"/>
            <p14:sldId id="280"/>
            <p14:sldId id="284"/>
            <p14:sldId id="281"/>
            <p14:sldId id="282"/>
          </p14:sldIdLst>
        </p14:section>
        <p14:section name="7.4.Denetim Birimi Tasarımı" id="{B1ABCFF5-9B7E-4A8D-8B99-3D1D798E384D}">
          <p14:sldIdLst>
            <p14:sldId id="283"/>
            <p14:sldId id="287"/>
            <p14:sldId id="285"/>
            <p14:sldId id="286"/>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35" autoAdjust="0"/>
  </p:normalViewPr>
  <p:slideViewPr>
    <p:cSldViewPr snapToGrid="0">
      <p:cViewPr varScale="1">
        <p:scale>
          <a:sx n="67" d="100"/>
          <a:sy n="67" d="100"/>
        </p:scale>
        <p:origin x="14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63EC8-8934-48C8-9065-C01365D88599}"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tr-TR"/>
        </a:p>
      </dgm:t>
    </dgm:pt>
    <dgm:pt modelId="{2086D937-C796-420C-BC4F-B649821FEF0E}">
      <dgm:prSet custT="1"/>
      <dgm:spPr>
        <a:gradFill rotWithShape="0">
          <a:gsLst>
            <a:gs pos="100000">
              <a:schemeClr val="tx2">
                <a:lumMod val="50000"/>
              </a:schemeClr>
            </a:gs>
            <a:gs pos="100000">
              <a:schemeClr val="tx2">
                <a:lumMod val="60000"/>
                <a:lumOff val="40000"/>
              </a:schemeClr>
            </a:gs>
          </a:gsLst>
        </a:gradFill>
      </dgm:spPr>
      <dgm:t>
        <a:bodyPr/>
        <a:lstStyle/>
        <a:p>
          <a:r>
            <a:rPr lang="tr-TR" sz="4400" b="1" dirty="0"/>
            <a:t>Bölüm 7</a:t>
          </a:r>
          <a:br>
            <a:rPr lang="tr-TR" sz="3700" dirty="0"/>
          </a:br>
          <a:r>
            <a:rPr lang="tr-TR" sz="3700" dirty="0"/>
            <a:t>Mikro Programlanmış Denetim</a:t>
          </a:r>
        </a:p>
      </dgm:t>
    </dgm:pt>
    <dgm:pt modelId="{CC2AFF53-0DFF-4E5E-97B4-E8AC295AE131}" type="parTrans" cxnId="{F158919B-793F-4581-8FA9-FF4F9F473317}">
      <dgm:prSet/>
      <dgm:spPr/>
      <dgm:t>
        <a:bodyPr/>
        <a:lstStyle/>
        <a:p>
          <a:endParaRPr lang="tr-TR"/>
        </a:p>
      </dgm:t>
    </dgm:pt>
    <dgm:pt modelId="{EBF9A32C-E196-4C21-A684-EFDB45ACEFEB}" type="sibTrans" cxnId="{F158919B-793F-4581-8FA9-FF4F9F473317}">
      <dgm:prSet/>
      <dgm:spPr/>
      <dgm:t>
        <a:bodyPr/>
        <a:lstStyle/>
        <a:p>
          <a:endParaRPr lang="tr-TR"/>
        </a:p>
      </dgm:t>
    </dgm:pt>
    <dgm:pt modelId="{3CA43136-D433-439A-9F42-425D4D771440}" type="pres">
      <dgm:prSet presAssocID="{BA063EC8-8934-48C8-9065-C01365D88599}" presName="Name0" presStyleCnt="0">
        <dgm:presLayoutVars>
          <dgm:dir/>
          <dgm:resizeHandles val="exact"/>
        </dgm:presLayoutVars>
      </dgm:prSet>
      <dgm:spPr/>
    </dgm:pt>
    <dgm:pt modelId="{10D30C51-4B80-4726-A21F-665D8B3987ED}" type="pres">
      <dgm:prSet presAssocID="{2086D937-C796-420C-BC4F-B649821FEF0E}" presName="node" presStyleLbl="node1" presStyleIdx="0" presStyleCnt="1">
        <dgm:presLayoutVars>
          <dgm:bulletEnabled val="1"/>
        </dgm:presLayoutVars>
      </dgm:prSet>
      <dgm:spPr/>
    </dgm:pt>
  </dgm:ptLst>
  <dgm:cxnLst>
    <dgm:cxn modelId="{1BA9360A-556B-442E-8E9B-295802C417BB}" type="presOf" srcId="{BA063EC8-8934-48C8-9065-C01365D88599}" destId="{3CA43136-D433-439A-9F42-425D4D771440}" srcOrd="0" destOrd="0" presId="urn:microsoft.com/office/officeart/2005/8/layout/hList6"/>
    <dgm:cxn modelId="{869C4A80-1D3F-4AB2-A187-C544CFF1E42A}" type="presOf" srcId="{2086D937-C796-420C-BC4F-B649821FEF0E}" destId="{10D30C51-4B80-4726-A21F-665D8B3987ED}" srcOrd="0" destOrd="0" presId="urn:microsoft.com/office/officeart/2005/8/layout/hList6"/>
    <dgm:cxn modelId="{F158919B-793F-4581-8FA9-FF4F9F473317}" srcId="{BA063EC8-8934-48C8-9065-C01365D88599}" destId="{2086D937-C796-420C-BC4F-B649821FEF0E}" srcOrd="0" destOrd="0" parTransId="{CC2AFF53-0DFF-4E5E-97B4-E8AC295AE131}" sibTransId="{EBF9A32C-E196-4C21-A684-EFDB45ACEFEB}"/>
    <dgm:cxn modelId="{E2E04F84-6273-436D-8833-9A4610B915BD}" type="presParOf" srcId="{3CA43136-D433-439A-9F42-425D4D771440}" destId="{10D30C51-4B80-4726-A21F-665D8B3987ED}"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30C51-4B80-4726-A21F-665D8B3987ED}">
      <dsp:nvSpPr>
        <dsp:cNvPr id="0" name=""/>
        <dsp:cNvSpPr/>
      </dsp:nvSpPr>
      <dsp:spPr>
        <a:xfrm rot="16200000">
          <a:off x="3118101" y="-3118101"/>
          <a:ext cx="2736347" cy="8972550"/>
        </a:xfrm>
        <a:prstGeom prst="flowChartManualOperation">
          <a:avLst/>
        </a:prstGeom>
        <a:gradFill rotWithShape="0">
          <a:gsLst>
            <a:gs pos="100000">
              <a:schemeClr val="tx2">
                <a:lumMod val="50000"/>
              </a:schemeClr>
            </a:gs>
            <a:gs pos="100000">
              <a:schemeClr val="tx2">
                <a:lumMod val="60000"/>
                <a:lumOff val="4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0" tIns="0" rIns="279400" bIns="0" numCol="1" spcCol="1270" anchor="ctr" anchorCtr="0">
          <a:noAutofit/>
        </a:bodyPr>
        <a:lstStyle/>
        <a:p>
          <a:pPr marL="0" lvl="0" indent="0" algn="ctr" defTabSz="1955800">
            <a:lnSpc>
              <a:spcPct val="90000"/>
            </a:lnSpc>
            <a:spcBef>
              <a:spcPct val="0"/>
            </a:spcBef>
            <a:spcAft>
              <a:spcPct val="35000"/>
            </a:spcAft>
            <a:buNone/>
          </a:pPr>
          <a:r>
            <a:rPr lang="tr-TR" sz="4400" b="1" kern="1200" dirty="0"/>
            <a:t>Bölüm 7</a:t>
          </a:r>
          <a:br>
            <a:rPr lang="tr-TR" sz="3700" kern="1200" dirty="0"/>
          </a:br>
          <a:r>
            <a:rPr lang="tr-TR" sz="3700" kern="1200" dirty="0"/>
            <a:t>Mikro Programlanmış Denetim</a:t>
          </a:r>
        </a:p>
      </dsp:txBody>
      <dsp:txXfrm rot="5400000">
        <a:off x="0" y="547269"/>
        <a:ext cx="8972550" cy="164180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572C3-36E2-4502-9A8F-C95184B37E69}" type="datetimeFigureOut">
              <a:rPr lang="tr-TR" smtClean="0"/>
              <a:t>22.12.2019</a:t>
            </a:fld>
            <a:endParaRPr lang="tr-TR"/>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0DF09-9D14-475E-8943-A23C17987BF0}" type="slidenum">
              <a:rPr lang="tr-TR" smtClean="0"/>
              <a:t>‹#›</a:t>
            </a:fld>
            <a:endParaRPr lang="tr-TR"/>
          </a:p>
        </p:txBody>
      </p:sp>
    </p:spTree>
    <p:extLst>
      <p:ext uri="{BB962C8B-B14F-4D97-AF65-F5344CB8AC3E}">
        <p14:creationId xmlns:p14="http://schemas.microsoft.com/office/powerpoint/2010/main" val="124941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1371600" y="1143000"/>
            <a:ext cx="4114800" cy="3086100"/>
          </a:xfrm>
        </p:spPr>
      </p:sp>
      <p:sp>
        <p:nvSpPr>
          <p:cNvPr id="3" name="Not Yer Tutucusu 2"/>
          <p:cNvSpPr>
            <a:spLocks noGrp="1"/>
          </p:cNvSpPr>
          <p:nvPr>
            <p:ph type="body" idx="1"/>
          </p:nvPr>
        </p:nvSpPr>
        <p:spPr/>
        <p:txBody>
          <a:bodyPr/>
          <a:lstStyle/>
          <a:p>
            <a:r>
              <a:rPr lang="tr-TR" dirty="0"/>
              <a:t>Denetim biriminin dışından haritalama ile bir adres belirleyebiliyoruz.</a:t>
            </a:r>
          </a:p>
          <a:p>
            <a:r>
              <a:rPr lang="tr-TR" dirty="0"/>
              <a:t>Ya da denetim biriminde bir adres üretebiliyoruz.</a:t>
            </a:r>
          </a:p>
        </p:txBody>
      </p:sp>
      <p:sp>
        <p:nvSpPr>
          <p:cNvPr id="4" name="Slayt Numarası Yer Tutucusu 3"/>
          <p:cNvSpPr>
            <a:spLocks noGrp="1"/>
          </p:cNvSpPr>
          <p:nvPr>
            <p:ph type="sldNum" sz="quarter" idx="5"/>
          </p:nvPr>
        </p:nvSpPr>
        <p:spPr/>
        <p:txBody>
          <a:bodyPr/>
          <a:lstStyle/>
          <a:p>
            <a:fld id="{43B0DF09-9D14-475E-8943-A23C17987BF0}" type="slidenum">
              <a:rPr lang="tr-TR" smtClean="0"/>
              <a:t>4</a:t>
            </a:fld>
            <a:endParaRPr lang="tr-TR"/>
          </a:p>
        </p:txBody>
      </p:sp>
    </p:spTree>
    <p:extLst>
      <p:ext uri="{BB962C8B-B14F-4D97-AF65-F5344CB8AC3E}">
        <p14:creationId xmlns:p14="http://schemas.microsoft.com/office/powerpoint/2010/main" val="74121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1371600" y="1143000"/>
            <a:ext cx="4114800" cy="30861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3B0DF09-9D14-475E-8943-A23C17987BF0}" type="slidenum">
              <a:rPr lang="tr-TR" smtClean="0"/>
              <a:t>7</a:t>
            </a:fld>
            <a:endParaRPr lang="tr-TR"/>
          </a:p>
        </p:txBody>
      </p:sp>
    </p:spTree>
    <p:extLst>
      <p:ext uri="{BB962C8B-B14F-4D97-AF65-F5344CB8AC3E}">
        <p14:creationId xmlns:p14="http://schemas.microsoft.com/office/powerpoint/2010/main" val="61623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3B0DF09-9D14-475E-8943-A23C17987BF0}" type="slidenum">
              <a:rPr lang="tr-TR" smtClean="0"/>
              <a:t>15</a:t>
            </a:fld>
            <a:endParaRPr lang="tr-TR"/>
          </a:p>
        </p:txBody>
      </p:sp>
    </p:spTree>
    <p:extLst>
      <p:ext uri="{BB962C8B-B14F-4D97-AF65-F5344CB8AC3E}">
        <p14:creationId xmlns:p14="http://schemas.microsoft.com/office/powerpoint/2010/main" val="397915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3B0DF09-9D14-475E-8943-A23C17987BF0}" type="slidenum">
              <a:rPr lang="tr-TR" smtClean="0"/>
              <a:t>17</a:t>
            </a:fld>
            <a:endParaRPr lang="tr-TR"/>
          </a:p>
        </p:txBody>
      </p:sp>
    </p:spTree>
    <p:extLst>
      <p:ext uri="{BB962C8B-B14F-4D97-AF65-F5344CB8AC3E}">
        <p14:creationId xmlns:p14="http://schemas.microsoft.com/office/powerpoint/2010/main" val="1360761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3B0DF09-9D14-475E-8943-A23C17987BF0}" type="slidenum">
              <a:rPr lang="tr-TR" smtClean="0"/>
              <a:t>24</a:t>
            </a:fld>
            <a:endParaRPr lang="tr-TR"/>
          </a:p>
        </p:txBody>
      </p:sp>
    </p:spTree>
    <p:extLst>
      <p:ext uri="{BB962C8B-B14F-4D97-AF65-F5344CB8AC3E}">
        <p14:creationId xmlns:p14="http://schemas.microsoft.com/office/powerpoint/2010/main" val="1249739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3B0DF09-9D14-475E-8943-A23C17987BF0}" type="slidenum">
              <a:rPr lang="tr-TR" smtClean="0"/>
              <a:t>33</a:t>
            </a:fld>
            <a:endParaRPr lang="tr-TR"/>
          </a:p>
        </p:txBody>
      </p:sp>
    </p:spTree>
    <p:extLst>
      <p:ext uri="{BB962C8B-B14F-4D97-AF65-F5344CB8AC3E}">
        <p14:creationId xmlns:p14="http://schemas.microsoft.com/office/powerpoint/2010/main" val="162244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36B980-DBD5-4BE7-9944-5E393721C177}" type="datetimeFigureOut">
              <a:rPr lang="tr-TR" smtClean="0"/>
              <a:t>22.12.2019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80738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36B980-DBD5-4BE7-9944-5E393721C177}" type="datetimeFigureOut">
              <a:rPr lang="tr-TR" smtClean="0"/>
              <a:t>22.12.2019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264247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36B980-DBD5-4BE7-9944-5E393721C177}" type="datetimeFigureOut">
              <a:rPr lang="tr-TR" smtClean="0"/>
              <a:t>22.12.2019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418914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36B980-DBD5-4BE7-9944-5E393721C177}" type="datetimeFigureOut">
              <a:rPr lang="tr-TR" smtClean="0"/>
              <a:t>22.12.2019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133659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36B980-DBD5-4BE7-9944-5E393721C177}" type="datetimeFigureOut">
              <a:rPr lang="tr-TR" smtClean="0"/>
              <a:t>22.12.2019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142280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36B980-DBD5-4BE7-9944-5E393721C177}" type="datetimeFigureOut">
              <a:rPr lang="tr-TR" smtClean="0"/>
              <a:t>22.12.2019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380770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36B980-DBD5-4BE7-9944-5E393721C177}" type="datetimeFigureOut">
              <a:rPr lang="tr-TR" smtClean="0"/>
              <a:t>22.12.2019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164197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36B980-DBD5-4BE7-9944-5E393721C177}" type="datetimeFigureOut">
              <a:rPr lang="tr-TR" smtClean="0"/>
              <a:t>22.12.2019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174168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6B980-DBD5-4BE7-9944-5E393721C177}" type="datetimeFigureOut">
              <a:rPr lang="tr-TR" smtClean="0"/>
              <a:t>22.12.2019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91776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36B980-DBD5-4BE7-9944-5E393721C177}" type="datetimeFigureOut">
              <a:rPr lang="tr-TR" smtClean="0"/>
              <a:t>22.12.2019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257480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36B980-DBD5-4BE7-9944-5E393721C177}" type="datetimeFigureOut">
              <a:rPr lang="tr-TR" smtClean="0"/>
              <a:t>22.12.2019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B441503-C14B-4417-B8AE-8B87470A8FC7}" type="slidenum">
              <a:rPr lang="tr-TR" smtClean="0"/>
              <a:t>‹#›</a:t>
            </a:fld>
            <a:endParaRPr lang="tr-TR"/>
          </a:p>
        </p:txBody>
      </p:sp>
    </p:spTree>
    <p:extLst>
      <p:ext uri="{BB962C8B-B14F-4D97-AF65-F5344CB8AC3E}">
        <p14:creationId xmlns:p14="http://schemas.microsoft.com/office/powerpoint/2010/main" val="68557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6B980-DBD5-4BE7-9944-5E393721C177}" type="datetimeFigureOut">
              <a:rPr lang="tr-TR" smtClean="0"/>
              <a:t>22.12.2019</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41503-C14B-4417-B8AE-8B87470A8FC7}" type="slidenum">
              <a:rPr lang="tr-TR" smtClean="0"/>
              <a:t>‹#›</a:t>
            </a:fld>
            <a:endParaRPr lang="tr-TR"/>
          </a:p>
        </p:txBody>
      </p:sp>
    </p:spTree>
    <p:extLst>
      <p:ext uri="{BB962C8B-B14F-4D97-AF65-F5344CB8AC3E}">
        <p14:creationId xmlns:p14="http://schemas.microsoft.com/office/powerpoint/2010/main" val="2232389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yagram 5">
            <a:extLst>
              <a:ext uri="{FF2B5EF4-FFF2-40B4-BE49-F238E27FC236}">
                <a16:creationId xmlns:a16="http://schemas.microsoft.com/office/drawing/2014/main" id="{ECCAC6F5-4BED-45CE-BD46-F0F1176D769A}"/>
              </a:ext>
            </a:extLst>
          </p:cNvPr>
          <p:cNvGraphicFramePr/>
          <p:nvPr>
            <p:extLst>
              <p:ext uri="{D42A27DB-BD31-4B8C-83A1-F6EECF244321}">
                <p14:modId xmlns:p14="http://schemas.microsoft.com/office/powerpoint/2010/main" val="747070427"/>
              </p:ext>
            </p:extLst>
          </p:nvPr>
        </p:nvGraphicFramePr>
        <p:xfrm>
          <a:off x="1" y="1209335"/>
          <a:ext cx="8972550" cy="2736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lt Başlık 2">
            <a:extLst>
              <a:ext uri="{FF2B5EF4-FFF2-40B4-BE49-F238E27FC236}">
                <a16:creationId xmlns:a16="http://schemas.microsoft.com/office/drawing/2014/main" id="{F54DB882-5AA0-4435-A3E2-853CF55FA261}"/>
              </a:ext>
            </a:extLst>
          </p:cNvPr>
          <p:cNvSpPr>
            <a:spLocks noGrp="1"/>
          </p:cNvSpPr>
          <p:nvPr>
            <p:ph type="subTitle" idx="1"/>
          </p:nvPr>
        </p:nvSpPr>
        <p:spPr>
          <a:xfrm>
            <a:off x="1143000" y="4245720"/>
            <a:ext cx="6858000" cy="1354973"/>
          </a:xfrm>
        </p:spPr>
        <p:txBody>
          <a:bodyPr/>
          <a:lstStyle/>
          <a:p>
            <a:r>
              <a:rPr lang="tr-TR" b="1" dirty="0"/>
              <a:t>170260101 – Mert İNCİDELEN</a:t>
            </a:r>
          </a:p>
          <a:p>
            <a:r>
              <a:rPr lang="tr-TR" b="1" dirty="0"/>
              <a:t>16260406 – Fahrettin VARLIK</a:t>
            </a:r>
          </a:p>
          <a:p>
            <a:r>
              <a:rPr lang="tr-TR" b="1" dirty="0"/>
              <a:t>16260061 – Kazım BAŞLAK</a:t>
            </a:r>
          </a:p>
        </p:txBody>
      </p:sp>
    </p:spTree>
    <p:extLst>
      <p:ext uri="{BB962C8B-B14F-4D97-AF65-F5344CB8AC3E}">
        <p14:creationId xmlns:p14="http://schemas.microsoft.com/office/powerpoint/2010/main" val="185287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9C2AADE-11D8-4FFB-B671-03AD87469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064" y="1536036"/>
            <a:ext cx="4593683" cy="47163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İçerik Yer Tutucusu 2">
            <a:extLst>
              <a:ext uri="{FF2B5EF4-FFF2-40B4-BE49-F238E27FC236}">
                <a16:creationId xmlns:a16="http://schemas.microsoft.com/office/drawing/2014/main" id="{3AF8F2CA-E4E1-44C4-B2CA-C803CDC763FF}"/>
              </a:ext>
            </a:extLst>
          </p:cNvPr>
          <p:cNvSpPr txBox="1">
            <a:spLocks/>
          </p:cNvSpPr>
          <p:nvPr/>
        </p:nvSpPr>
        <p:spPr>
          <a:xfrm>
            <a:off x="5245976" y="1476564"/>
            <a:ext cx="3775537" cy="4984585"/>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100" dirty="0"/>
              <a:t>Önceki adres arttırıcıya gelir.</a:t>
            </a:r>
          </a:p>
          <a:p>
            <a:r>
              <a:rPr lang="tr-TR" sz="2100" dirty="0"/>
              <a:t>Arttırıcı, adresi 1 arttırır ve sonraki adres belirlenir. </a:t>
            </a:r>
          </a:p>
          <a:p>
            <a:r>
              <a:rPr lang="tr-TR" sz="2100" dirty="0"/>
              <a:t>(Ayrıca alt programa gidildiğinde dönülecek adresin bir sonraki adres olması nedeniyle alt program yazacına da yazılabilir.)</a:t>
            </a:r>
          </a:p>
          <a:p>
            <a:r>
              <a:rPr lang="tr-TR" sz="2100" dirty="0"/>
              <a:t>Seçici yardımı ile arttırıcı seçilerek bir sonraki adres kontrol adres yazacına yazılmış olur.</a:t>
            </a:r>
          </a:p>
          <a:p>
            <a:r>
              <a:rPr lang="tr-TR" sz="2100" dirty="0"/>
              <a:t>Yeni adresin gösterdiği yerde bulunan mikro buyruk, mikro işlemler üretir. Ve bu adres de arttırıcıya gönderilmiş olur</a:t>
            </a:r>
          </a:p>
        </p:txBody>
      </p:sp>
      <p:sp>
        <p:nvSpPr>
          <p:cNvPr id="15" name="Rectangle 2050">
            <a:extLst>
              <a:ext uri="{FF2B5EF4-FFF2-40B4-BE49-F238E27FC236}">
                <a16:creationId xmlns:a16="http://schemas.microsoft.com/office/drawing/2014/main" id="{654B6C4B-5440-422A-BC9E-45AFCACF2629}"/>
              </a:ext>
            </a:extLst>
          </p:cNvPr>
          <p:cNvSpPr>
            <a:spLocks noChangeArrowheads="1"/>
          </p:cNvSpPr>
          <p:nvPr/>
        </p:nvSpPr>
        <p:spPr bwMode="auto">
          <a:xfrm rot="5400000">
            <a:off x="2880231" y="4329107"/>
            <a:ext cx="373571" cy="11021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16" name="Rectangle 2050">
            <a:extLst>
              <a:ext uri="{FF2B5EF4-FFF2-40B4-BE49-F238E27FC236}">
                <a16:creationId xmlns:a16="http://schemas.microsoft.com/office/drawing/2014/main" id="{F81C26B4-F964-4AFC-9105-84EAF8EEF1F9}"/>
              </a:ext>
            </a:extLst>
          </p:cNvPr>
          <p:cNvSpPr>
            <a:spLocks noChangeArrowheads="1"/>
          </p:cNvSpPr>
          <p:nvPr/>
        </p:nvSpPr>
        <p:spPr bwMode="auto">
          <a:xfrm>
            <a:off x="3011909" y="4505955"/>
            <a:ext cx="1299411" cy="14926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7" name="Rectangle 2050">
            <a:extLst>
              <a:ext uri="{FF2B5EF4-FFF2-40B4-BE49-F238E27FC236}">
                <a16:creationId xmlns:a16="http://schemas.microsoft.com/office/drawing/2014/main" id="{CD77E085-C349-4046-BAD4-F959912C1138}"/>
              </a:ext>
            </a:extLst>
          </p:cNvPr>
          <p:cNvSpPr>
            <a:spLocks noChangeArrowheads="1"/>
          </p:cNvSpPr>
          <p:nvPr/>
        </p:nvSpPr>
        <p:spPr bwMode="auto">
          <a:xfrm rot="5400000">
            <a:off x="2880231" y="4600113"/>
            <a:ext cx="373571" cy="11021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8" name="Rectangle 2050">
            <a:extLst>
              <a:ext uri="{FF2B5EF4-FFF2-40B4-BE49-F238E27FC236}">
                <a16:creationId xmlns:a16="http://schemas.microsoft.com/office/drawing/2014/main" id="{6C7299A5-6E45-4383-8A90-B18CAEA22DC7}"/>
              </a:ext>
            </a:extLst>
          </p:cNvPr>
          <p:cNvSpPr>
            <a:spLocks noChangeArrowheads="1"/>
          </p:cNvSpPr>
          <p:nvPr/>
        </p:nvSpPr>
        <p:spPr bwMode="auto">
          <a:xfrm rot="5400000">
            <a:off x="4189525" y="4469404"/>
            <a:ext cx="261419" cy="110216"/>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9" name="Rectangle 2050">
            <a:extLst>
              <a:ext uri="{FF2B5EF4-FFF2-40B4-BE49-F238E27FC236}">
                <a16:creationId xmlns:a16="http://schemas.microsoft.com/office/drawing/2014/main" id="{A447A37C-4281-4533-BB78-A81912551BE6}"/>
              </a:ext>
            </a:extLst>
          </p:cNvPr>
          <p:cNvSpPr>
            <a:spLocks noChangeArrowheads="1"/>
          </p:cNvSpPr>
          <p:nvPr/>
        </p:nvSpPr>
        <p:spPr bwMode="auto">
          <a:xfrm rot="5400000">
            <a:off x="3962162" y="3990720"/>
            <a:ext cx="303205" cy="11021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20" name="Rectangle 2050">
            <a:extLst>
              <a:ext uri="{FF2B5EF4-FFF2-40B4-BE49-F238E27FC236}">
                <a16:creationId xmlns:a16="http://schemas.microsoft.com/office/drawing/2014/main" id="{566A72E4-1109-4D98-B4D2-80A573A89D8F}"/>
              </a:ext>
            </a:extLst>
          </p:cNvPr>
          <p:cNvSpPr>
            <a:spLocks noChangeArrowheads="1"/>
          </p:cNvSpPr>
          <p:nvPr/>
        </p:nvSpPr>
        <p:spPr bwMode="auto">
          <a:xfrm>
            <a:off x="4058656" y="3894224"/>
            <a:ext cx="532151" cy="14926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1" name="Rectangle 2050">
            <a:extLst>
              <a:ext uri="{FF2B5EF4-FFF2-40B4-BE49-F238E27FC236}">
                <a16:creationId xmlns:a16="http://schemas.microsoft.com/office/drawing/2014/main" id="{D414C3E7-DCDB-4203-B475-742613CC2745}"/>
              </a:ext>
            </a:extLst>
          </p:cNvPr>
          <p:cNvSpPr>
            <a:spLocks noChangeArrowheads="1"/>
          </p:cNvSpPr>
          <p:nvPr/>
        </p:nvSpPr>
        <p:spPr bwMode="auto">
          <a:xfrm rot="5400000">
            <a:off x="3536177" y="3261528"/>
            <a:ext cx="1155176" cy="110218"/>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22" name="Rectangle 2050">
            <a:extLst>
              <a:ext uri="{FF2B5EF4-FFF2-40B4-BE49-F238E27FC236}">
                <a16:creationId xmlns:a16="http://schemas.microsoft.com/office/drawing/2014/main" id="{078434B6-8A13-40AC-BD4A-775A274F4AC3}"/>
              </a:ext>
            </a:extLst>
          </p:cNvPr>
          <p:cNvSpPr>
            <a:spLocks noChangeArrowheads="1"/>
          </p:cNvSpPr>
          <p:nvPr/>
        </p:nvSpPr>
        <p:spPr bwMode="auto">
          <a:xfrm>
            <a:off x="3519167" y="2662981"/>
            <a:ext cx="649706" cy="98552"/>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3" name="Rectangle 2050">
            <a:extLst>
              <a:ext uri="{FF2B5EF4-FFF2-40B4-BE49-F238E27FC236}">
                <a16:creationId xmlns:a16="http://schemas.microsoft.com/office/drawing/2014/main" id="{7B1CFD11-6DE1-4D27-91CE-1F4330291669}"/>
              </a:ext>
            </a:extLst>
          </p:cNvPr>
          <p:cNvSpPr>
            <a:spLocks noChangeArrowheads="1"/>
          </p:cNvSpPr>
          <p:nvPr/>
        </p:nvSpPr>
        <p:spPr bwMode="auto">
          <a:xfrm rot="5400000">
            <a:off x="4437692" y="3850358"/>
            <a:ext cx="261419" cy="110216"/>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4" name="Rectangle 2050">
            <a:extLst>
              <a:ext uri="{FF2B5EF4-FFF2-40B4-BE49-F238E27FC236}">
                <a16:creationId xmlns:a16="http://schemas.microsoft.com/office/drawing/2014/main" id="{ED6BAE69-653A-457D-8E21-304DE6298DF4}"/>
              </a:ext>
            </a:extLst>
          </p:cNvPr>
          <p:cNvSpPr>
            <a:spLocks noChangeArrowheads="1"/>
          </p:cNvSpPr>
          <p:nvPr/>
        </p:nvSpPr>
        <p:spPr bwMode="auto">
          <a:xfrm rot="5400000">
            <a:off x="3453077" y="2722503"/>
            <a:ext cx="229262" cy="110218"/>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6" name="Rectangle 2050">
            <a:extLst>
              <a:ext uri="{FF2B5EF4-FFF2-40B4-BE49-F238E27FC236}">
                <a16:creationId xmlns:a16="http://schemas.microsoft.com/office/drawing/2014/main" id="{E66F1FCC-6818-437C-90D0-DD9B8EF01131}"/>
              </a:ext>
            </a:extLst>
          </p:cNvPr>
          <p:cNvSpPr>
            <a:spLocks noChangeArrowheads="1"/>
          </p:cNvSpPr>
          <p:nvPr/>
        </p:nvSpPr>
        <p:spPr bwMode="auto">
          <a:xfrm rot="5400000">
            <a:off x="2882106" y="4330982"/>
            <a:ext cx="373571" cy="11021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27" name="Rectangle 2050">
            <a:extLst>
              <a:ext uri="{FF2B5EF4-FFF2-40B4-BE49-F238E27FC236}">
                <a16:creationId xmlns:a16="http://schemas.microsoft.com/office/drawing/2014/main" id="{B09D952E-5692-4286-9A05-D926426175A1}"/>
              </a:ext>
            </a:extLst>
          </p:cNvPr>
          <p:cNvSpPr>
            <a:spLocks noChangeArrowheads="1"/>
          </p:cNvSpPr>
          <p:nvPr/>
        </p:nvSpPr>
        <p:spPr bwMode="auto">
          <a:xfrm>
            <a:off x="3013784" y="4507830"/>
            <a:ext cx="1299411" cy="14926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8" name="Rectangle 2050">
            <a:extLst>
              <a:ext uri="{FF2B5EF4-FFF2-40B4-BE49-F238E27FC236}">
                <a16:creationId xmlns:a16="http://schemas.microsoft.com/office/drawing/2014/main" id="{97AEDC44-5C06-4ECF-8801-EA53B1E49E53}"/>
              </a:ext>
            </a:extLst>
          </p:cNvPr>
          <p:cNvSpPr>
            <a:spLocks noChangeArrowheads="1"/>
          </p:cNvSpPr>
          <p:nvPr/>
        </p:nvSpPr>
        <p:spPr bwMode="auto">
          <a:xfrm rot="5400000">
            <a:off x="2882106" y="4601988"/>
            <a:ext cx="373571" cy="11021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9" name="Rectangle 2050">
            <a:extLst>
              <a:ext uri="{FF2B5EF4-FFF2-40B4-BE49-F238E27FC236}">
                <a16:creationId xmlns:a16="http://schemas.microsoft.com/office/drawing/2014/main" id="{4AA82CD7-E801-40F6-A90F-37E2577BB477}"/>
              </a:ext>
            </a:extLst>
          </p:cNvPr>
          <p:cNvSpPr>
            <a:spLocks noChangeArrowheads="1"/>
          </p:cNvSpPr>
          <p:nvPr/>
        </p:nvSpPr>
        <p:spPr bwMode="auto">
          <a:xfrm rot="5400000">
            <a:off x="4191400" y="4471279"/>
            <a:ext cx="261419" cy="110216"/>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0" name="Rectangle 2058">
            <a:extLst>
              <a:ext uri="{FF2B5EF4-FFF2-40B4-BE49-F238E27FC236}">
                <a16:creationId xmlns:a16="http://schemas.microsoft.com/office/drawing/2014/main" id="{9808A1B5-50EC-4E7A-8211-7E50738F67A2}"/>
              </a:ext>
            </a:extLst>
          </p:cNvPr>
          <p:cNvSpPr>
            <a:spLocks noChangeArrowheads="1"/>
          </p:cNvSpPr>
          <p:nvPr/>
        </p:nvSpPr>
        <p:spPr bwMode="auto">
          <a:xfrm rot="5400000">
            <a:off x="3304684" y="5465356"/>
            <a:ext cx="467840" cy="101642"/>
          </a:xfrm>
          <a:prstGeom prst="rect">
            <a:avLst/>
          </a:prstGeom>
          <a:solidFill>
            <a:srgbClr val="00C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1" name="Rectangle 2050">
            <a:extLst>
              <a:ext uri="{FF2B5EF4-FFF2-40B4-BE49-F238E27FC236}">
                <a16:creationId xmlns:a16="http://schemas.microsoft.com/office/drawing/2014/main" id="{831A8EA3-BE70-467E-9052-3990F362BD92}"/>
              </a:ext>
            </a:extLst>
          </p:cNvPr>
          <p:cNvSpPr>
            <a:spLocks noChangeArrowheads="1"/>
          </p:cNvSpPr>
          <p:nvPr/>
        </p:nvSpPr>
        <p:spPr bwMode="auto">
          <a:xfrm rot="5400000">
            <a:off x="2800060" y="3558730"/>
            <a:ext cx="538934" cy="10519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32" name="Rectangle 2050">
            <a:extLst>
              <a:ext uri="{FF2B5EF4-FFF2-40B4-BE49-F238E27FC236}">
                <a16:creationId xmlns:a16="http://schemas.microsoft.com/office/drawing/2014/main" id="{B266ECEC-6CE1-402F-92BF-0DF578C44E88}"/>
              </a:ext>
            </a:extLst>
          </p:cNvPr>
          <p:cNvSpPr>
            <a:spLocks noChangeArrowheads="1"/>
          </p:cNvSpPr>
          <p:nvPr/>
        </p:nvSpPr>
        <p:spPr bwMode="auto">
          <a:xfrm>
            <a:off x="1775580" y="3057869"/>
            <a:ext cx="573893" cy="90749"/>
          </a:xfrm>
          <a:prstGeom prst="rect">
            <a:avLst/>
          </a:prstGeom>
          <a:solidFill>
            <a:srgbClr val="C00000"/>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5" name="Başlık 1">
            <a:extLst>
              <a:ext uri="{FF2B5EF4-FFF2-40B4-BE49-F238E27FC236}">
                <a16:creationId xmlns:a16="http://schemas.microsoft.com/office/drawing/2014/main" id="{F4DD938A-6AF6-4A66-AD66-45463E1DBEDB}"/>
              </a:ext>
            </a:extLst>
          </p:cNvPr>
          <p:cNvSpPr>
            <a:spLocks noGrp="1"/>
          </p:cNvSpPr>
          <p:nvPr>
            <p:ph type="title"/>
          </p:nvPr>
        </p:nvSpPr>
        <p:spPr>
          <a:xfrm>
            <a:off x="404065" y="286005"/>
            <a:ext cx="8335608" cy="1038675"/>
          </a:xfrm>
        </p:spPr>
        <p:txBody>
          <a:bodyPr>
            <a:normAutofit/>
          </a:bodyPr>
          <a:lstStyle/>
          <a:p>
            <a:r>
              <a:rPr lang="tr-TR" sz="2800" b="1" dirty="0">
                <a:solidFill>
                  <a:schemeClr val="tx2">
                    <a:lumMod val="50000"/>
                  </a:schemeClr>
                </a:solidFill>
                <a:latin typeface="Century Gothic" panose="020B0502020202020204" pitchFamily="34" charset="0"/>
              </a:rPr>
              <a:t>Arttırıcı ile bir sonraki adrese gitme:</a:t>
            </a:r>
          </a:p>
        </p:txBody>
      </p:sp>
    </p:spTree>
    <p:extLst>
      <p:ext uri="{BB962C8B-B14F-4D97-AF65-F5344CB8AC3E}">
        <p14:creationId xmlns:p14="http://schemas.microsoft.com/office/powerpoint/2010/main" val="377274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500"/>
                                        <p:tgtEl>
                                          <p:spTgt spid="6">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100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500"/>
                                        <p:tgtEl>
                                          <p:spTgt spid="2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childTnLst>
                          </p:cTn>
                        </p:par>
                        <p:par>
                          <p:cTn id="47" fill="hold">
                            <p:stCondLst>
                              <p:cond delay="1500"/>
                            </p:stCondLst>
                            <p:childTnLst>
                              <p:par>
                                <p:cTn id="48" presetID="22" presetClass="entr" presetSubtype="1"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up)">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3" end="3"/>
                                            </p:txEl>
                                          </p:spTgt>
                                        </p:tgtEl>
                                        <p:attrNameLst>
                                          <p:attrName>style.visibility</p:attrName>
                                        </p:attrNameLst>
                                      </p:cBhvr>
                                      <p:to>
                                        <p:strVal val="visible"/>
                                      </p:to>
                                    </p:set>
                                    <p:animEffect transition="in" filter="fade">
                                      <p:cBhvr>
                                        <p:cTn id="58" dur="500"/>
                                        <p:tgtEl>
                                          <p:spTgt spid="6">
                                            <p:txEl>
                                              <p:pRg st="3" end="3"/>
                                            </p:txEl>
                                          </p:spTgt>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up)">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6">
                                            <p:txEl>
                                              <p:pRg st="4" end="4"/>
                                            </p:txEl>
                                          </p:spTgt>
                                        </p:tgtEl>
                                        <p:attrNameLst>
                                          <p:attrName>style.visibility</p:attrName>
                                        </p:attrNameLst>
                                      </p:cBhvr>
                                      <p:to>
                                        <p:strVal val="visible"/>
                                      </p:to>
                                    </p:set>
                                    <p:animEffect transition="in" filter="fade">
                                      <p:cBhvr>
                                        <p:cTn id="70" dur="500"/>
                                        <p:tgtEl>
                                          <p:spTgt spid="6">
                                            <p:txEl>
                                              <p:pRg st="4" end="4"/>
                                            </p:txEl>
                                          </p:spTgt>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up)">
                                      <p:cBhvr>
                                        <p:cTn id="77" dur="500"/>
                                        <p:tgtEl>
                                          <p:spTgt spid="28"/>
                                        </p:tgtEl>
                                      </p:cBhvr>
                                    </p:animEffec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down)">
                                      <p:cBhvr>
                                        <p:cTn id="81" dur="500"/>
                                        <p:tgtEl>
                                          <p:spTgt spid="29"/>
                                        </p:tgtEl>
                                      </p:cBhvr>
                                    </p:animEffect>
                                  </p:childTnLst>
                                </p:cTn>
                              </p:par>
                            </p:childTnLst>
                          </p:cTn>
                        </p:par>
                        <p:par>
                          <p:cTn id="82" fill="hold">
                            <p:stCondLst>
                              <p:cond delay="1500"/>
                            </p:stCondLst>
                            <p:childTnLst>
                              <p:par>
                                <p:cTn id="83" presetID="22" presetClass="entr" presetSubtype="1"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up)">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2E0B121-0779-4599-9EFD-F36D08A5FCDC}"/>
              </a:ext>
            </a:extLst>
          </p:cNvPr>
          <p:cNvSpPr>
            <a:spLocks noGrp="1"/>
          </p:cNvSpPr>
          <p:nvPr>
            <p:ph idx="1"/>
          </p:nvPr>
        </p:nvSpPr>
        <p:spPr>
          <a:xfrm>
            <a:off x="449178" y="2690934"/>
            <a:ext cx="8142623" cy="3247023"/>
          </a:xfrm>
        </p:spPr>
        <p:txBody>
          <a:bodyPr>
            <a:normAutofit/>
          </a:bodyPr>
          <a:lstStyle/>
          <a:p>
            <a:r>
              <a:rPr lang="tr-TR" dirty="0"/>
              <a:t>Alt programa gidileceği zaman, adres yazacındaki adres bir arttırılarak alt program yazacına yazılır.</a:t>
            </a:r>
          </a:p>
          <a:p>
            <a:r>
              <a:rPr lang="tr-TR" dirty="0"/>
              <a:t>Böylece programdan dönülürken, gidilen adresin bir sonraki adresine dönülme imkanı sağlanır.</a:t>
            </a:r>
          </a:p>
          <a:p>
            <a:r>
              <a:rPr lang="tr-TR" dirty="0"/>
              <a:t>Alt programdan dönerken seçici tarafından alt program yazacı seçilerek dönülecek adres, adres yazacına yüklenir.</a:t>
            </a:r>
          </a:p>
        </p:txBody>
      </p:sp>
      <p:sp>
        <p:nvSpPr>
          <p:cNvPr id="4" name="Başlık 1">
            <a:extLst>
              <a:ext uri="{FF2B5EF4-FFF2-40B4-BE49-F238E27FC236}">
                <a16:creationId xmlns:a16="http://schemas.microsoft.com/office/drawing/2014/main" id="{E587CB2A-7C32-4E86-9130-D3AB2F46F0AE}"/>
              </a:ext>
            </a:extLst>
          </p:cNvPr>
          <p:cNvSpPr txBox="1">
            <a:spLocks/>
          </p:cNvSpPr>
          <p:nvPr/>
        </p:nvSpPr>
        <p:spPr>
          <a:xfrm>
            <a:off x="449178" y="920043"/>
            <a:ext cx="8266197" cy="104684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7.2.3. Alt Programdan</a:t>
            </a:r>
            <a:b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br>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Kalınan Adrese Dönme</a:t>
            </a:r>
          </a:p>
        </p:txBody>
      </p:sp>
      <p:cxnSp>
        <p:nvCxnSpPr>
          <p:cNvPr id="5" name="Düz Bağlayıcı 4">
            <a:extLst>
              <a:ext uri="{FF2B5EF4-FFF2-40B4-BE49-F238E27FC236}">
                <a16:creationId xmlns:a16="http://schemas.microsoft.com/office/drawing/2014/main" id="{55A7AD72-DBC8-4E75-9708-CCD1A5712F3B}"/>
              </a:ext>
            </a:extLst>
          </p:cNvPr>
          <p:cNvCxnSpPr>
            <a:cxnSpLocks/>
          </p:cNvCxnSpPr>
          <p:nvPr/>
        </p:nvCxnSpPr>
        <p:spPr>
          <a:xfrm>
            <a:off x="449178" y="2109758"/>
            <a:ext cx="523724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1668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9C2AADE-11D8-4FFB-B671-03AD87469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061" y="1519991"/>
            <a:ext cx="4593683" cy="47163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İçerik Yer Tutucusu 2">
            <a:extLst>
              <a:ext uri="{FF2B5EF4-FFF2-40B4-BE49-F238E27FC236}">
                <a16:creationId xmlns:a16="http://schemas.microsoft.com/office/drawing/2014/main" id="{3AF8F2CA-E4E1-44C4-B2CA-C803CDC763FF}"/>
              </a:ext>
            </a:extLst>
          </p:cNvPr>
          <p:cNvSpPr txBox="1">
            <a:spLocks/>
          </p:cNvSpPr>
          <p:nvPr/>
        </p:nvSpPr>
        <p:spPr>
          <a:xfrm>
            <a:off x="5285941" y="1748589"/>
            <a:ext cx="3855931" cy="429594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100" dirty="0"/>
              <a:t>Alt programa gidilirken kalınan adres bir arttırılarak alt program yazacına yazılmıştı.</a:t>
            </a:r>
          </a:p>
          <a:p>
            <a:endParaRPr lang="tr-TR" sz="800" dirty="0"/>
          </a:p>
          <a:p>
            <a:r>
              <a:rPr lang="tr-TR" sz="2100" dirty="0"/>
              <a:t>Bu adrese dönmek için seçici yardımıyla alt program adresi seçilerek kontrol adres yazacına aktarılır.</a:t>
            </a:r>
          </a:p>
          <a:p>
            <a:endParaRPr lang="tr-TR" sz="800" dirty="0"/>
          </a:p>
          <a:p>
            <a:r>
              <a:rPr lang="tr-TR" sz="2100" dirty="0"/>
              <a:t>Kalınan adresin gösterdiği yerde bulunan mikro buyruk, mikro işlemler üretir. Ve bu adres de arttırıcıya gönderilmiş olur.</a:t>
            </a:r>
          </a:p>
          <a:p>
            <a:pPr marL="0" indent="0">
              <a:buNone/>
            </a:pPr>
            <a:endParaRPr lang="tr-TR" sz="2100" dirty="0"/>
          </a:p>
        </p:txBody>
      </p:sp>
      <p:sp>
        <p:nvSpPr>
          <p:cNvPr id="21" name="Rectangle 2050">
            <a:extLst>
              <a:ext uri="{FF2B5EF4-FFF2-40B4-BE49-F238E27FC236}">
                <a16:creationId xmlns:a16="http://schemas.microsoft.com/office/drawing/2014/main" id="{D414C3E7-DCDB-4203-B475-742613CC2745}"/>
              </a:ext>
            </a:extLst>
          </p:cNvPr>
          <p:cNvSpPr>
            <a:spLocks noChangeArrowheads="1"/>
          </p:cNvSpPr>
          <p:nvPr/>
        </p:nvSpPr>
        <p:spPr bwMode="auto">
          <a:xfrm rot="5400000">
            <a:off x="4199479" y="2872223"/>
            <a:ext cx="737834" cy="110216"/>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22" name="Rectangle 2050">
            <a:extLst>
              <a:ext uri="{FF2B5EF4-FFF2-40B4-BE49-F238E27FC236}">
                <a16:creationId xmlns:a16="http://schemas.microsoft.com/office/drawing/2014/main" id="{078434B6-8A13-40AC-BD4A-775A274F4AC3}"/>
              </a:ext>
            </a:extLst>
          </p:cNvPr>
          <p:cNvSpPr>
            <a:spLocks noChangeArrowheads="1"/>
          </p:cNvSpPr>
          <p:nvPr/>
        </p:nvSpPr>
        <p:spPr bwMode="auto">
          <a:xfrm>
            <a:off x="3240506" y="2556539"/>
            <a:ext cx="1386524" cy="9039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4" name="Rectangle 2050">
            <a:extLst>
              <a:ext uri="{FF2B5EF4-FFF2-40B4-BE49-F238E27FC236}">
                <a16:creationId xmlns:a16="http://schemas.microsoft.com/office/drawing/2014/main" id="{ED6BAE69-653A-457D-8E21-304DE6298DF4}"/>
              </a:ext>
            </a:extLst>
          </p:cNvPr>
          <p:cNvSpPr>
            <a:spLocks noChangeArrowheads="1"/>
          </p:cNvSpPr>
          <p:nvPr/>
        </p:nvSpPr>
        <p:spPr bwMode="auto">
          <a:xfrm rot="5400000">
            <a:off x="3071479" y="2670457"/>
            <a:ext cx="338054" cy="11021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6" name="Rectangle 2050">
            <a:extLst>
              <a:ext uri="{FF2B5EF4-FFF2-40B4-BE49-F238E27FC236}">
                <a16:creationId xmlns:a16="http://schemas.microsoft.com/office/drawing/2014/main" id="{E66F1FCC-6818-437C-90D0-DD9B8EF01131}"/>
              </a:ext>
            </a:extLst>
          </p:cNvPr>
          <p:cNvSpPr>
            <a:spLocks noChangeArrowheads="1"/>
          </p:cNvSpPr>
          <p:nvPr/>
        </p:nvSpPr>
        <p:spPr bwMode="auto">
          <a:xfrm rot="5400000">
            <a:off x="2882102" y="4314937"/>
            <a:ext cx="373571" cy="11021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27" name="Rectangle 2050">
            <a:extLst>
              <a:ext uri="{FF2B5EF4-FFF2-40B4-BE49-F238E27FC236}">
                <a16:creationId xmlns:a16="http://schemas.microsoft.com/office/drawing/2014/main" id="{B09D952E-5692-4286-9A05-D926426175A1}"/>
              </a:ext>
            </a:extLst>
          </p:cNvPr>
          <p:cNvSpPr>
            <a:spLocks noChangeArrowheads="1"/>
          </p:cNvSpPr>
          <p:nvPr/>
        </p:nvSpPr>
        <p:spPr bwMode="auto">
          <a:xfrm>
            <a:off x="3013779" y="4491785"/>
            <a:ext cx="1299411" cy="14926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8" name="Rectangle 2050">
            <a:extLst>
              <a:ext uri="{FF2B5EF4-FFF2-40B4-BE49-F238E27FC236}">
                <a16:creationId xmlns:a16="http://schemas.microsoft.com/office/drawing/2014/main" id="{97AEDC44-5C06-4ECF-8801-EA53B1E49E53}"/>
              </a:ext>
            </a:extLst>
          </p:cNvPr>
          <p:cNvSpPr>
            <a:spLocks noChangeArrowheads="1"/>
          </p:cNvSpPr>
          <p:nvPr/>
        </p:nvSpPr>
        <p:spPr bwMode="auto">
          <a:xfrm rot="5400000">
            <a:off x="2882102" y="4585943"/>
            <a:ext cx="373571" cy="11021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9" name="Rectangle 2050">
            <a:extLst>
              <a:ext uri="{FF2B5EF4-FFF2-40B4-BE49-F238E27FC236}">
                <a16:creationId xmlns:a16="http://schemas.microsoft.com/office/drawing/2014/main" id="{4AA82CD7-E801-40F6-A90F-37E2577BB477}"/>
              </a:ext>
            </a:extLst>
          </p:cNvPr>
          <p:cNvSpPr>
            <a:spLocks noChangeArrowheads="1"/>
          </p:cNvSpPr>
          <p:nvPr/>
        </p:nvSpPr>
        <p:spPr bwMode="auto">
          <a:xfrm rot="5400000">
            <a:off x="4191395" y="4455234"/>
            <a:ext cx="261419" cy="110216"/>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0" name="Rectangle 2058">
            <a:extLst>
              <a:ext uri="{FF2B5EF4-FFF2-40B4-BE49-F238E27FC236}">
                <a16:creationId xmlns:a16="http://schemas.microsoft.com/office/drawing/2014/main" id="{9808A1B5-50EC-4E7A-8211-7E50738F67A2}"/>
              </a:ext>
            </a:extLst>
          </p:cNvPr>
          <p:cNvSpPr>
            <a:spLocks noChangeArrowheads="1"/>
          </p:cNvSpPr>
          <p:nvPr/>
        </p:nvSpPr>
        <p:spPr bwMode="auto">
          <a:xfrm rot="5400000">
            <a:off x="3304681" y="5449311"/>
            <a:ext cx="467840" cy="101642"/>
          </a:xfrm>
          <a:prstGeom prst="rect">
            <a:avLst/>
          </a:prstGeom>
          <a:solidFill>
            <a:srgbClr val="00C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1" name="Rectangle 2050">
            <a:extLst>
              <a:ext uri="{FF2B5EF4-FFF2-40B4-BE49-F238E27FC236}">
                <a16:creationId xmlns:a16="http://schemas.microsoft.com/office/drawing/2014/main" id="{831A8EA3-BE70-467E-9052-3990F362BD92}"/>
              </a:ext>
            </a:extLst>
          </p:cNvPr>
          <p:cNvSpPr>
            <a:spLocks noChangeArrowheads="1"/>
          </p:cNvSpPr>
          <p:nvPr/>
        </p:nvSpPr>
        <p:spPr bwMode="auto">
          <a:xfrm rot="5400000">
            <a:off x="2800057" y="3542685"/>
            <a:ext cx="538934" cy="10519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25" name="Rectangle 2050">
            <a:extLst>
              <a:ext uri="{FF2B5EF4-FFF2-40B4-BE49-F238E27FC236}">
                <a16:creationId xmlns:a16="http://schemas.microsoft.com/office/drawing/2014/main" id="{46A512C6-AD9D-42D1-A969-C6B8DAC3D8B6}"/>
              </a:ext>
            </a:extLst>
          </p:cNvPr>
          <p:cNvSpPr>
            <a:spLocks noChangeArrowheads="1"/>
          </p:cNvSpPr>
          <p:nvPr/>
        </p:nvSpPr>
        <p:spPr bwMode="auto">
          <a:xfrm>
            <a:off x="1775577" y="3041824"/>
            <a:ext cx="573893" cy="90749"/>
          </a:xfrm>
          <a:prstGeom prst="rect">
            <a:avLst/>
          </a:prstGeom>
          <a:solidFill>
            <a:srgbClr val="C00000"/>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4" name="Başlık 1">
            <a:extLst>
              <a:ext uri="{FF2B5EF4-FFF2-40B4-BE49-F238E27FC236}">
                <a16:creationId xmlns:a16="http://schemas.microsoft.com/office/drawing/2014/main" id="{565FBE33-A180-48D9-BE5C-BCE39FD706D4}"/>
              </a:ext>
            </a:extLst>
          </p:cNvPr>
          <p:cNvSpPr>
            <a:spLocks noGrp="1"/>
          </p:cNvSpPr>
          <p:nvPr>
            <p:ph type="title"/>
          </p:nvPr>
        </p:nvSpPr>
        <p:spPr>
          <a:xfrm>
            <a:off x="417094" y="286005"/>
            <a:ext cx="8470231" cy="1038675"/>
          </a:xfrm>
        </p:spPr>
        <p:txBody>
          <a:bodyPr>
            <a:normAutofit/>
          </a:bodyPr>
          <a:lstStyle/>
          <a:p>
            <a:r>
              <a:rPr lang="tr-TR" sz="2700" b="1" dirty="0">
                <a:solidFill>
                  <a:schemeClr val="tx2">
                    <a:lumMod val="50000"/>
                  </a:schemeClr>
                </a:solidFill>
                <a:latin typeface="Century Gothic" panose="020B0502020202020204" pitchFamily="34" charset="0"/>
              </a:rPr>
              <a:t>Alt programdan kalınan adrese dönme</a:t>
            </a:r>
            <a:r>
              <a:rPr lang="tr-TR" sz="2800" b="1" dirty="0">
                <a:solidFill>
                  <a:schemeClr val="tx2">
                    <a:lumMod val="50000"/>
                  </a:schemeClr>
                </a:solidFill>
                <a:latin typeface="Century Gothic" panose="020B0502020202020204" pitchFamily="34" charset="0"/>
              </a:rPr>
              <a:t>:</a:t>
            </a:r>
          </a:p>
        </p:txBody>
      </p:sp>
    </p:spTree>
    <p:extLst>
      <p:ext uri="{BB962C8B-B14F-4D97-AF65-F5344CB8AC3E}">
        <p14:creationId xmlns:p14="http://schemas.microsoft.com/office/powerpoint/2010/main" val="285773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500"/>
                                        <p:tgtEl>
                                          <p:spTgt spid="6">
                                            <p:txEl>
                                              <p:pRg st="2" end="2"/>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up)">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500"/>
                                        <p:tgtEl>
                                          <p:spTgt spid="6">
                                            <p:txEl>
                                              <p:pRg st="4" end="4"/>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par>
                          <p:cTn id="46" fill="hold">
                            <p:stCondLst>
                              <p:cond delay="1000"/>
                            </p:stCondLst>
                            <p:childTnLst>
                              <p:par>
                                <p:cTn id="47" presetID="22" presetClass="entr" presetSubtype="4"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childTnLst>
                          </p:cTn>
                        </p:par>
                        <p:par>
                          <p:cTn id="50" fill="hold">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up)">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6" grpId="0" animBg="1"/>
      <p:bldP spid="27" grpId="0" animBg="1"/>
      <p:bldP spid="28" grpId="0" animBg="1"/>
      <p:bldP spid="29" grpId="0" animBg="1"/>
      <p:bldP spid="30" grpId="0" animBg="1"/>
      <p:bldP spid="31"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BB47B78-093D-47F3-AB61-06B5E0EDDA81}"/>
              </a:ext>
            </a:extLst>
          </p:cNvPr>
          <p:cNvSpPr>
            <a:spLocks noGrp="1"/>
          </p:cNvSpPr>
          <p:nvPr>
            <p:ph idx="1"/>
          </p:nvPr>
        </p:nvSpPr>
        <p:spPr>
          <a:xfrm>
            <a:off x="449178" y="2292352"/>
            <a:ext cx="8509085" cy="3908424"/>
          </a:xfrm>
        </p:spPr>
        <p:txBody>
          <a:bodyPr>
            <a:normAutofit fontScale="85000" lnSpcReduction="20000"/>
          </a:bodyPr>
          <a:lstStyle/>
          <a:p>
            <a:r>
              <a:rPr lang="tr-TR" dirty="0"/>
              <a:t>Mikro programda icra edilen mikro buyruk, bir şarta bağlı olarak ya da şartsız başka bir adres üretebilir.</a:t>
            </a:r>
          </a:p>
          <a:p>
            <a:r>
              <a:rPr lang="tr-TR" dirty="0"/>
              <a:t>Program bu adrese dallanarak devam eder.</a:t>
            </a:r>
          </a:p>
          <a:p>
            <a:r>
              <a:rPr lang="tr-TR" dirty="0"/>
              <a:t>Şartsız dallanmada üretilen adres şart aranmaksızın seçici yardımıyla adres yazacına yüklenerek dallanma işlemi gerçekleştirilmiş olur.</a:t>
            </a:r>
          </a:p>
          <a:p>
            <a:r>
              <a:rPr lang="tr-TR" dirty="0"/>
              <a:t>Şartlı dallanma ise durum bitlerine bağlı olarak gerçekleştirilir, üretilen adres seçici ile seçilerek adres yazacına yüklenir.</a:t>
            </a:r>
          </a:p>
          <a:p>
            <a:endParaRPr lang="tr-TR" dirty="0"/>
          </a:p>
          <a:p>
            <a:pPr marL="0" indent="0">
              <a:buNone/>
            </a:pPr>
            <a:r>
              <a:rPr lang="tr-TR" b="1" dirty="0"/>
              <a:t>Not: </a:t>
            </a:r>
            <a:r>
              <a:rPr lang="tr-TR" dirty="0"/>
              <a:t>Eğer bir alt programa gidiliyor ise, kalınan adres alt program yazacına yazılarak dallanma işlemi gerçekleştirilir.</a:t>
            </a:r>
          </a:p>
        </p:txBody>
      </p:sp>
      <p:sp>
        <p:nvSpPr>
          <p:cNvPr id="4" name="Başlık 1">
            <a:extLst>
              <a:ext uri="{FF2B5EF4-FFF2-40B4-BE49-F238E27FC236}">
                <a16:creationId xmlns:a16="http://schemas.microsoft.com/office/drawing/2014/main" id="{09262834-712D-429A-A7D9-D22A6E9AE657}"/>
              </a:ext>
            </a:extLst>
          </p:cNvPr>
          <p:cNvSpPr txBox="1">
            <a:spLocks/>
          </p:cNvSpPr>
          <p:nvPr/>
        </p:nvSpPr>
        <p:spPr>
          <a:xfrm>
            <a:off x="449178" y="920043"/>
            <a:ext cx="8266197" cy="104684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7.2.4. Şartlı ve Şartsız Dallanma</a:t>
            </a:r>
          </a:p>
        </p:txBody>
      </p:sp>
      <p:cxnSp>
        <p:nvCxnSpPr>
          <p:cNvPr id="5" name="Düz Bağlayıcı 4">
            <a:extLst>
              <a:ext uri="{FF2B5EF4-FFF2-40B4-BE49-F238E27FC236}">
                <a16:creationId xmlns:a16="http://schemas.microsoft.com/office/drawing/2014/main" id="{5F38A150-43EE-4C1E-89CB-2B8819E5F8B5}"/>
              </a:ext>
            </a:extLst>
          </p:cNvPr>
          <p:cNvCxnSpPr>
            <a:cxnSpLocks/>
          </p:cNvCxnSpPr>
          <p:nvPr/>
        </p:nvCxnSpPr>
        <p:spPr>
          <a:xfrm>
            <a:off x="449178" y="1881150"/>
            <a:ext cx="648026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99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9C2AADE-11D8-4FFB-B671-03AD87469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106" y="1503945"/>
            <a:ext cx="4593683" cy="47163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İçerik Yer Tutucusu 2">
            <a:extLst>
              <a:ext uri="{FF2B5EF4-FFF2-40B4-BE49-F238E27FC236}">
                <a16:creationId xmlns:a16="http://schemas.microsoft.com/office/drawing/2014/main" id="{3AF8F2CA-E4E1-44C4-B2CA-C803CDC763FF}"/>
              </a:ext>
            </a:extLst>
          </p:cNvPr>
          <p:cNvSpPr txBox="1">
            <a:spLocks/>
          </p:cNvSpPr>
          <p:nvPr/>
        </p:nvSpPr>
        <p:spPr>
          <a:xfrm>
            <a:off x="5245768" y="1640801"/>
            <a:ext cx="3670629" cy="471637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100" dirty="0"/>
              <a:t>İcra edilen mikro buyruk bir şartsız dallanma adresi üretebilir. </a:t>
            </a:r>
          </a:p>
          <a:p>
            <a:r>
              <a:rPr lang="tr-TR" sz="2100" dirty="0"/>
              <a:t>(Durum bitlerinin kuralına bağlı olarak şartlı ya da şartsız dallanma gerçekleştirilebilir.)</a:t>
            </a:r>
          </a:p>
          <a:p>
            <a:r>
              <a:rPr lang="tr-TR" sz="2100" dirty="0"/>
              <a:t>Seçici ile bu adres, kontrol adres yazacına aktarılır.</a:t>
            </a:r>
          </a:p>
          <a:p>
            <a:r>
              <a:rPr lang="tr-TR" sz="2100" dirty="0" err="1"/>
              <a:t>Dallanılan</a:t>
            </a:r>
            <a:r>
              <a:rPr lang="tr-TR" sz="2100" dirty="0"/>
              <a:t> adresin gösterdiği yerde bulunan mikro buyruk, mikro işlemler üretir. Ve bu adres de arttırıcıya gönderilmiş olur.</a:t>
            </a:r>
          </a:p>
          <a:p>
            <a:pPr marL="0" indent="0">
              <a:buNone/>
            </a:pPr>
            <a:endParaRPr lang="tr-TR" sz="2100" dirty="0"/>
          </a:p>
          <a:p>
            <a:pPr marL="0" indent="0">
              <a:buNone/>
            </a:pPr>
            <a:endParaRPr lang="tr-TR" sz="2100" dirty="0"/>
          </a:p>
        </p:txBody>
      </p:sp>
      <p:sp>
        <p:nvSpPr>
          <p:cNvPr id="25" name="Rectangle 2050">
            <a:extLst>
              <a:ext uri="{FF2B5EF4-FFF2-40B4-BE49-F238E27FC236}">
                <a16:creationId xmlns:a16="http://schemas.microsoft.com/office/drawing/2014/main" id="{C8FE17E8-BFD9-4D5C-8D48-5E7B926C6C53}"/>
              </a:ext>
            </a:extLst>
          </p:cNvPr>
          <p:cNvSpPr>
            <a:spLocks noChangeArrowheads="1"/>
          </p:cNvSpPr>
          <p:nvPr/>
        </p:nvSpPr>
        <p:spPr bwMode="auto">
          <a:xfrm rot="5400000">
            <a:off x="2898148" y="4298891"/>
            <a:ext cx="373571" cy="11021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32" name="Rectangle 2050">
            <a:extLst>
              <a:ext uri="{FF2B5EF4-FFF2-40B4-BE49-F238E27FC236}">
                <a16:creationId xmlns:a16="http://schemas.microsoft.com/office/drawing/2014/main" id="{691DF31E-6317-48B0-8B85-AAE5046D5740}"/>
              </a:ext>
            </a:extLst>
          </p:cNvPr>
          <p:cNvSpPr>
            <a:spLocks noChangeArrowheads="1"/>
          </p:cNvSpPr>
          <p:nvPr/>
        </p:nvSpPr>
        <p:spPr bwMode="auto">
          <a:xfrm>
            <a:off x="3029826" y="4475739"/>
            <a:ext cx="1299411" cy="14926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3" name="Rectangle 2050">
            <a:extLst>
              <a:ext uri="{FF2B5EF4-FFF2-40B4-BE49-F238E27FC236}">
                <a16:creationId xmlns:a16="http://schemas.microsoft.com/office/drawing/2014/main" id="{9DBB9464-BDC8-4F6F-99BB-59FE787109F1}"/>
              </a:ext>
            </a:extLst>
          </p:cNvPr>
          <p:cNvSpPr>
            <a:spLocks noChangeArrowheads="1"/>
          </p:cNvSpPr>
          <p:nvPr/>
        </p:nvSpPr>
        <p:spPr bwMode="auto">
          <a:xfrm rot="5400000">
            <a:off x="2898148" y="4569897"/>
            <a:ext cx="373571" cy="110217"/>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4" name="Rectangle 2050">
            <a:extLst>
              <a:ext uri="{FF2B5EF4-FFF2-40B4-BE49-F238E27FC236}">
                <a16:creationId xmlns:a16="http://schemas.microsoft.com/office/drawing/2014/main" id="{497F82D5-4331-4CAC-AE54-96E97BD78806}"/>
              </a:ext>
            </a:extLst>
          </p:cNvPr>
          <p:cNvSpPr>
            <a:spLocks noChangeArrowheads="1"/>
          </p:cNvSpPr>
          <p:nvPr/>
        </p:nvSpPr>
        <p:spPr bwMode="auto">
          <a:xfrm rot="5400000">
            <a:off x="4207442" y="4439188"/>
            <a:ext cx="261419" cy="110216"/>
          </a:xfrm>
          <a:prstGeom prst="rect">
            <a:avLst/>
          </a:prstGeom>
          <a:solidFill>
            <a:schemeClr val="accent4">
              <a:lumMod val="75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5" name="Rectangle 2058">
            <a:extLst>
              <a:ext uri="{FF2B5EF4-FFF2-40B4-BE49-F238E27FC236}">
                <a16:creationId xmlns:a16="http://schemas.microsoft.com/office/drawing/2014/main" id="{70596EC5-2D84-4B5A-AC72-2C6FE7E6B4DF}"/>
              </a:ext>
            </a:extLst>
          </p:cNvPr>
          <p:cNvSpPr>
            <a:spLocks noChangeArrowheads="1"/>
          </p:cNvSpPr>
          <p:nvPr/>
        </p:nvSpPr>
        <p:spPr bwMode="auto">
          <a:xfrm rot="5400000">
            <a:off x="3320726" y="5433265"/>
            <a:ext cx="467840" cy="101642"/>
          </a:xfrm>
          <a:prstGeom prst="rect">
            <a:avLst/>
          </a:prstGeom>
          <a:solidFill>
            <a:srgbClr val="00C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6" name="Rectangle 2050">
            <a:extLst>
              <a:ext uri="{FF2B5EF4-FFF2-40B4-BE49-F238E27FC236}">
                <a16:creationId xmlns:a16="http://schemas.microsoft.com/office/drawing/2014/main" id="{E53D0096-5CA6-444C-B185-E92738E4AE38}"/>
              </a:ext>
            </a:extLst>
          </p:cNvPr>
          <p:cNvSpPr>
            <a:spLocks noChangeArrowheads="1"/>
          </p:cNvSpPr>
          <p:nvPr/>
        </p:nvSpPr>
        <p:spPr bwMode="auto">
          <a:xfrm rot="5400000">
            <a:off x="2349475" y="5614351"/>
            <a:ext cx="836585" cy="101642"/>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7" name="Rectangle 2050">
            <a:extLst>
              <a:ext uri="{FF2B5EF4-FFF2-40B4-BE49-F238E27FC236}">
                <a16:creationId xmlns:a16="http://schemas.microsoft.com/office/drawing/2014/main" id="{291002F7-0836-49BC-AB2C-666A5DE6561F}"/>
              </a:ext>
            </a:extLst>
          </p:cNvPr>
          <p:cNvSpPr>
            <a:spLocks noChangeArrowheads="1"/>
          </p:cNvSpPr>
          <p:nvPr/>
        </p:nvSpPr>
        <p:spPr bwMode="auto">
          <a:xfrm>
            <a:off x="578892" y="6082374"/>
            <a:ext cx="2239697" cy="80838"/>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8" name="Rectangle 2050">
            <a:extLst>
              <a:ext uri="{FF2B5EF4-FFF2-40B4-BE49-F238E27FC236}">
                <a16:creationId xmlns:a16="http://schemas.microsoft.com/office/drawing/2014/main" id="{7421E858-34D5-49BF-A9DA-24F9B32A43B5}"/>
              </a:ext>
            </a:extLst>
          </p:cNvPr>
          <p:cNvSpPr>
            <a:spLocks noChangeArrowheads="1"/>
          </p:cNvSpPr>
          <p:nvPr/>
        </p:nvSpPr>
        <p:spPr bwMode="auto">
          <a:xfrm rot="5400000">
            <a:off x="-1072209" y="4321059"/>
            <a:ext cx="3412417" cy="110216"/>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39" name="Rectangle 2050">
            <a:extLst>
              <a:ext uri="{FF2B5EF4-FFF2-40B4-BE49-F238E27FC236}">
                <a16:creationId xmlns:a16="http://schemas.microsoft.com/office/drawing/2014/main" id="{55B018AC-9B5F-48AD-BBD2-DD66ECA225F4}"/>
              </a:ext>
            </a:extLst>
          </p:cNvPr>
          <p:cNvSpPr>
            <a:spLocks noChangeArrowheads="1"/>
          </p:cNvSpPr>
          <p:nvPr/>
        </p:nvSpPr>
        <p:spPr bwMode="auto">
          <a:xfrm>
            <a:off x="578892" y="2597096"/>
            <a:ext cx="2041805" cy="80837"/>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0" name="Rectangle 2050">
            <a:extLst>
              <a:ext uri="{FF2B5EF4-FFF2-40B4-BE49-F238E27FC236}">
                <a16:creationId xmlns:a16="http://schemas.microsoft.com/office/drawing/2014/main" id="{76459366-B0D2-49FB-ABBE-2C62AF42E929}"/>
              </a:ext>
            </a:extLst>
          </p:cNvPr>
          <p:cNvSpPr>
            <a:spLocks noChangeArrowheads="1"/>
          </p:cNvSpPr>
          <p:nvPr/>
        </p:nvSpPr>
        <p:spPr bwMode="auto">
          <a:xfrm rot="5400000">
            <a:off x="2458736" y="2699385"/>
            <a:ext cx="256275" cy="67645"/>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1" name="Rectangle 2050">
            <a:extLst>
              <a:ext uri="{FF2B5EF4-FFF2-40B4-BE49-F238E27FC236}">
                <a16:creationId xmlns:a16="http://schemas.microsoft.com/office/drawing/2014/main" id="{43FE6935-6349-46B9-8D5E-526C569E5FBF}"/>
              </a:ext>
            </a:extLst>
          </p:cNvPr>
          <p:cNvSpPr>
            <a:spLocks noChangeArrowheads="1"/>
          </p:cNvSpPr>
          <p:nvPr/>
        </p:nvSpPr>
        <p:spPr bwMode="auto">
          <a:xfrm rot="5400000">
            <a:off x="2790622" y="3512716"/>
            <a:ext cx="576086" cy="122753"/>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2" name="Rectangle 2050">
            <a:extLst>
              <a:ext uri="{FF2B5EF4-FFF2-40B4-BE49-F238E27FC236}">
                <a16:creationId xmlns:a16="http://schemas.microsoft.com/office/drawing/2014/main" id="{54D90AD1-AD12-44F5-8B94-497E3B994828}"/>
              </a:ext>
            </a:extLst>
          </p:cNvPr>
          <p:cNvSpPr>
            <a:spLocks noChangeArrowheads="1"/>
          </p:cNvSpPr>
          <p:nvPr/>
        </p:nvSpPr>
        <p:spPr bwMode="auto">
          <a:xfrm rot="5400000">
            <a:off x="2898148" y="4302497"/>
            <a:ext cx="373571" cy="110217"/>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dirty="0"/>
          </a:p>
        </p:txBody>
      </p:sp>
      <p:sp>
        <p:nvSpPr>
          <p:cNvPr id="43" name="Rectangle 2050">
            <a:extLst>
              <a:ext uri="{FF2B5EF4-FFF2-40B4-BE49-F238E27FC236}">
                <a16:creationId xmlns:a16="http://schemas.microsoft.com/office/drawing/2014/main" id="{8F0022E9-8A2E-45D9-8D83-D0CA3808B202}"/>
              </a:ext>
            </a:extLst>
          </p:cNvPr>
          <p:cNvSpPr>
            <a:spLocks noChangeArrowheads="1"/>
          </p:cNvSpPr>
          <p:nvPr/>
        </p:nvSpPr>
        <p:spPr bwMode="auto">
          <a:xfrm>
            <a:off x="3029826" y="4479345"/>
            <a:ext cx="1299411" cy="149267"/>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4" name="Rectangle 2050">
            <a:extLst>
              <a:ext uri="{FF2B5EF4-FFF2-40B4-BE49-F238E27FC236}">
                <a16:creationId xmlns:a16="http://schemas.microsoft.com/office/drawing/2014/main" id="{94EF8AF9-7490-4236-B796-84AD6C2B29CF}"/>
              </a:ext>
            </a:extLst>
          </p:cNvPr>
          <p:cNvSpPr>
            <a:spLocks noChangeArrowheads="1"/>
          </p:cNvSpPr>
          <p:nvPr/>
        </p:nvSpPr>
        <p:spPr bwMode="auto">
          <a:xfrm rot="5400000">
            <a:off x="2898148" y="4573503"/>
            <a:ext cx="373571" cy="110217"/>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5" name="Rectangle 2050">
            <a:extLst>
              <a:ext uri="{FF2B5EF4-FFF2-40B4-BE49-F238E27FC236}">
                <a16:creationId xmlns:a16="http://schemas.microsoft.com/office/drawing/2014/main" id="{B5CF223E-CC9C-4591-A46A-3EFEB7E5BFAD}"/>
              </a:ext>
            </a:extLst>
          </p:cNvPr>
          <p:cNvSpPr>
            <a:spLocks noChangeArrowheads="1"/>
          </p:cNvSpPr>
          <p:nvPr/>
        </p:nvSpPr>
        <p:spPr bwMode="auto">
          <a:xfrm rot="5400000">
            <a:off x="4207442" y="4442794"/>
            <a:ext cx="261419" cy="110216"/>
          </a:xfrm>
          <a:prstGeom prst="rect">
            <a:avLst/>
          </a:prstGeom>
          <a:solidFill>
            <a:schemeClr val="accent5">
              <a:lumMod val="50000"/>
            </a:schemeClr>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6" name="Rectangle 2050">
            <a:extLst>
              <a:ext uri="{FF2B5EF4-FFF2-40B4-BE49-F238E27FC236}">
                <a16:creationId xmlns:a16="http://schemas.microsoft.com/office/drawing/2014/main" id="{EC1D32DB-BF96-4CDD-BE86-FD372D05DFB3}"/>
              </a:ext>
            </a:extLst>
          </p:cNvPr>
          <p:cNvSpPr>
            <a:spLocks noChangeArrowheads="1"/>
          </p:cNvSpPr>
          <p:nvPr/>
        </p:nvSpPr>
        <p:spPr bwMode="auto">
          <a:xfrm rot="5400000">
            <a:off x="2366253" y="5374891"/>
            <a:ext cx="357665" cy="101642"/>
          </a:xfrm>
          <a:prstGeom prst="rect">
            <a:avLst/>
          </a:prstGeom>
          <a:solidFill>
            <a:srgbClr val="7030A0"/>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7" name="Rectangle 2050">
            <a:extLst>
              <a:ext uri="{FF2B5EF4-FFF2-40B4-BE49-F238E27FC236}">
                <a16:creationId xmlns:a16="http://schemas.microsoft.com/office/drawing/2014/main" id="{427C281F-5E1F-460F-B466-4E6EA72DBEDB}"/>
              </a:ext>
            </a:extLst>
          </p:cNvPr>
          <p:cNvSpPr>
            <a:spLocks noChangeArrowheads="1"/>
          </p:cNvSpPr>
          <p:nvPr/>
        </p:nvSpPr>
        <p:spPr bwMode="auto">
          <a:xfrm>
            <a:off x="1504277" y="5543371"/>
            <a:ext cx="1091629" cy="80837"/>
          </a:xfrm>
          <a:prstGeom prst="rect">
            <a:avLst/>
          </a:prstGeom>
          <a:solidFill>
            <a:srgbClr val="7030A0"/>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8" name="Rectangle 2050">
            <a:extLst>
              <a:ext uri="{FF2B5EF4-FFF2-40B4-BE49-F238E27FC236}">
                <a16:creationId xmlns:a16="http://schemas.microsoft.com/office/drawing/2014/main" id="{3136F2C7-6DC5-4745-8447-07156B047848}"/>
              </a:ext>
            </a:extLst>
          </p:cNvPr>
          <p:cNvSpPr>
            <a:spLocks noChangeArrowheads="1"/>
          </p:cNvSpPr>
          <p:nvPr/>
        </p:nvSpPr>
        <p:spPr bwMode="auto">
          <a:xfrm rot="5400000">
            <a:off x="332274" y="4417043"/>
            <a:ext cx="2318496" cy="72460"/>
          </a:xfrm>
          <a:prstGeom prst="rect">
            <a:avLst/>
          </a:prstGeom>
          <a:solidFill>
            <a:srgbClr val="7030A0"/>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49" name="Rectangle 2050">
            <a:extLst>
              <a:ext uri="{FF2B5EF4-FFF2-40B4-BE49-F238E27FC236}">
                <a16:creationId xmlns:a16="http://schemas.microsoft.com/office/drawing/2014/main" id="{FA9B1C80-77E5-4A6E-8729-1F5B2E6F5C81}"/>
              </a:ext>
            </a:extLst>
          </p:cNvPr>
          <p:cNvSpPr>
            <a:spLocks noChangeArrowheads="1"/>
          </p:cNvSpPr>
          <p:nvPr/>
        </p:nvSpPr>
        <p:spPr bwMode="auto">
          <a:xfrm rot="10800000">
            <a:off x="944931" y="3054625"/>
            <a:ext cx="259712" cy="80838"/>
          </a:xfrm>
          <a:prstGeom prst="rect">
            <a:avLst/>
          </a:prstGeom>
          <a:solidFill>
            <a:srgbClr val="7030A0"/>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50" name="Rectangle 2050">
            <a:extLst>
              <a:ext uri="{FF2B5EF4-FFF2-40B4-BE49-F238E27FC236}">
                <a16:creationId xmlns:a16="http://schemas.microsoft.com/office/drawing/2014/main" id="{C82F6243-21D0-4A2B-BD4B-863C04EBEC39}"/>
              </a:ext>
            </a:extLst>
          </p:cNvPr>
          <p:cNvSpPr>
            <a:spLocks noChangeArrowheads="1"/>
          </p:cNvSpPr>
          <p:nvPr/>
        </p:nvSpPr>
        <p:spPr bwMode="auto">
          <a:xfrm>
            <a:off x="1791622" y="3044828"/>
            <a:ext cx="573893" cy="90749"/>
          </a:xfrm>
          <a:prstGeom prst="rect">
            <a:avLst/>
          </a:prstGeom>
          <a:solidFill>
            <a:srgbClr val="C00000"/>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4" name="Başlık 1">
            <a:extLst>
              <a:ext uri="{FF2B5EF4-FFF2-40B4-BE49-F238E27FC236}">
                <a16:creationId xmlns:a16="http://schemas.microsoft.com/office/drawing/2014/main" id="{53867B6F-36D0-4666-A28F-577C1C794925}"/>
              </a:ext>
            </a:extLst>
          </p:cNvPr>
          <p:cNvSpPr>
            <a:spLocks noGrp="1"/>
          </p:cNvSpPr>
          <p:nvPr>
            <p:ph type="title"/>
          </p:nvPr>
        </p:nvSpPr>
        <p:spPr>
          <a:xfrm>
            <a:off x="436411" y="302047"/>
            <a:ext cx="8335345" cy="1038675"/>
          </a:xfrm>
        </p:spPr>
        <p:txBody>
          <a:bodyPr>
            <a:normAutofit/>
          </a:bodyPr>
          <a:lstStyle/>
          <a:p>
            <a:r>
              <a:rPr lang="tr-TR" sz="2800" b="1" dirty="0">
                <a:solidFill>
                  <a:schemeClr val="tx2">
                    <a:lumMod val="50000"/>
                  </a:schemeClr>
                </a:solidFill>
                <a:latin typeface="Century Gothic" panose="020B0502020202020204" pitchFamily="34" charset="0"/>
              </a:rPr>
              <a:t>Şartlı ve şartsız dallanma ile:</a:t>
            </a:r>
          </a:p>
        </p:txBody>
      </p:sp>
    </p:spTree>
    <p:extLst>
      <p:ext uri="{BB962C8B-B14F-4D97-AF65-F5344CB8AC3E}">
        <p14:creationId xmlns:p14="http://schemas.microsoft.com/office/powerpoint/2010/main" val="255274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up)">
                                      <p:cBhvr>
                                        <p:cTn id="14" dur="500"/>
                                        <p:tgtEl>
                                          <p:spTgt spid="33"/>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500"/>
                                        <p:tgtEl>
                                          <p:spTgt spid="3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right)">
                                      <p:cBhvr>
                                        <p:cTn id="34" dur="500"/>
                                        <p:tgtEl>
                                          <p:spTgt spid="37"/>
                                        </p:tgtEl>
                                      </p:cBhvr>
                                    </p:animEffect>
                                  </p:childTnLst>
                                </p:cTn>
                              </p:par>
                            </p:childTnLst>
                          </p:cTn>
                        </p:par>
                        <p:par>
                          <p:cTn id="35" fill="hold">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up)">
                                      <p:cBhvr>
                                        <p:cTn id="46" dur="500"/>
                                        <p:tgtEl>
                                          <p:spTgt spid="40"/>
                                        </p:tgtEl>
                                      </p:cBhvr>
                                    </p:animEffect>
                                  </p:childTnLst>
                                </p:cTn>
                              </p:par>
                            </p:childTnLst>
                          </p:cTn>
                        </p:par>
                        <p:par>
                          <p:cTn id="47" fill="hold">
                            <p:stCondLst>
                              <p:cond delay="2500"/>
                            </p:stCondLst>
                            <p:childTnLst>
                              <p:par>
                                <p:cTn id="48" presetID="22" presetClass="entr" presetSubtype="1"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up)">
                                      <p:cBhvr>
                                        <p:cTn id="50" dur="500"/>
                                        <p:tgtEl>
                                          <p:spTgt spid="46"/>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fade">
                                      <p:cBhvr>
                                        <p:cTn id="53" dur="500"/>
                                        <p:tgtEl>
                                          <p:spTgt spid="6">
                                            <p:txEl>
                                              <p:pRg st="1" end="1"/>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left)">
                                      <p:cBhvr>
                                        <p:cTn id="56" dur="500"/>
                                        <p:tgtEl>
                                          <p:spTgt spid="49"/>
                                        </p:tgtEl>
                                      </p:cBhvr>
                                    </p:animEffect>
                                  </p:childTnLst>
                                </p:cTn>
                              </p:par>
                            </p:childTnLst>
                          </p:cTn>
                        </p:par>
                        <p:par>
                          <p:cTn id="57" fill="hold">
                            <p:stCondLst>
                              <p:cond delay="3000"/>
                            </p:stCondLst>
                            <p:childTnLst>
                              <p:par>
                                <p:cTn id="58" presetID="22" presetClass="entr" presetSubtype="2" fill="hold" grpId="0" nodeType="after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right)">
                                      <p:cBhvr>
                                        <p:cTn id="60" dur="500"/>
                                        <p:tgtEl>
                                          <p:spTgt spid="47"/>
                                        </p:tgtEl>
                                      </p:cBhvr>
                                    </p:animEffect>
                                  </p:childTnLst>
                                </p:cTn>
                              </p:par>
                            </p:childTnLst>
                          </p:cTn>
                        </p:par>
                        <p:par>
                          <p:cTn id="61" fill="hold">
                            <p:stCondLst>
                              <p:cond delay="3500"/>
                            </p:stCondLst>
                            <p:childTnLst>
                              <p:par>
                                <p:cTn id="62" presetID="22" presetClass="entr" presetSubtype="4"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down)">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left)">
                                      <p:cBhvr>
                                        <p:cTn id="69" dur="500"/>
                                        <p:tgtEl>
                                          <p:spTgt spid="50"/>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fade">
                                      <p:cBhvr>
                                        <p:cTn id="72" dur="500"/>
                                        <p:tgtEl>
                                          <p:spTgt spid="6">
                                            <p:txEl>
                                              <p:pRg st="2" end="2"/>
                                            </p:txEl>
                                          </p:spTgt>
                                        </p:tgtEl>
                                      </p:cBhvr>
                                    </p:animEffec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up)">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up)">
                                      <p:cBhvr>
                                        <p:cTn id="81" dur="500"/>
                                        <p:tgtEl>
                                          <p:spTgt spid="42"/>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3" end="3"/>
                                            </p:txEl>
                                          </p:spTgt>
                                        </p:tgtEl>
                                        <p:attrNameLst>
                                          <p:attrName>style.visibility</p:attrName>
                                        </p:attrNameLst>
                                      </p:cBhvr>
                                      <p:to>
                                        <p:strVal val="visible"/>
                                      </p:to>
                                    </p:set>
                                    <p:animEffect transition="in" filter="fade">
                                      <p:cBhvr>
                                        <p:cTn id="84" dur="500"/>
                                        <p:tgtEl>
                                          <p:spTgt spid="6">
                                            <p:txEl>
                                              <p:pRg st="3" end="3"/>
                                            </p:txEl>
                                          </p:spTgt>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left)">
                                      <p:cBhvr>
                                        <p:cTn id="88" dur="500"/>
                                        <p:tgtEl>
                                          <p:spTgt spid="43"/>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up)">
                                      <p:cBhvr>
                                        <p:cTn id="91" dur="500"/>
                                        <p:tgtEl>
                                          <p:spTgt spid="44"/>
                                        </p:tgtEl>
                                      </p:cBhvr>
                                    </p:animEffec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wipe(down)">
                                      <p:cBhvr>
                                        <p:cTn id="9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D89810E-C50B-4DF4-B258-21E03ACF38A5}"/>
              </a:ext>
            </a:extLst>
          </p:cNvPr>
          <p:cNvSpPr>
            <a:spLocks noGrp="1"/>
          </p:cNvSpPr>
          <p:nvPr>
            <p:ph idx="1"/>
          </p:nvPr>
        </p:nvSpPr>
        <p:spPr>
          <a:xfrm>
            <a:off x="449177" y="2114556"/>
            <a:ext cx="8466223" cy="4062406"/>
          </a:xfrm>
        </p:spPr>
        <p:txBody>
          <a:bodyPr>
            <a:normAutofit/>
          </a:bodyPr>
          <a:lstStyle/>
          <a:p>
            <a:r>
              <a:rPr lang="tr-TR" dirty="0"/>
              <a:t>Denetim belleğine, denetim mikro buyrukları için tasarımcı tarafından mikro kodlar yazılır.</a:t>
            </a:r>
          </a:p>
          <a:p>
            <a:r>
              <a:rPr lang="tr-TR" dirty="0"/>
              <a:t>Bu kodlama işlemine mikro programlama denir.</a:t>
            </a:r>
          </a:p>
          <a:p>
            <a:r>
              <a:rPr lang="tr-TR" dirty="0"/>
              <a:t>Mikro programlar, mikro buyrukları gerçekleştirirler.</a:t>
            </a:r>
          </a:p>
          <a:p>
            <a:r>
              <a:rPr lang="tr-TR" dirty="0"/>
              <a:t>Program, 128 adrese sahip denetim belleğinde bulunur.</a:t>
            </a:r>
          </a:p>
          <a:p>
            <a:pPr marL="0" indent="0">
              <a:buNone/>
            </a:pPr>
            <a:endParaRPr lang="tr-TR" sz="800" dirty="0"/>
          </a:p>
          <a:p>
            <a:pPr marL="0" indent="0">
              <a:buNone/>
            </a:pPr>
            <a:r>
              <a:rPr lang="tr-TR" b="1" dirty="0"/>
              <a:t>Not: </a:t>
            </a:r>
            <a:r>
              <a:rPr lang="tr-TR" dirty="0"/>
              <a:t>Burada anlatılacak yapı, 5. bölümde anlatılan bilgisayara benzer olmakla beraber birebir özdeşi değildir.</a:t>
            </a:r>
          </a:p>
        </p:txBody>
      </p:sp>
      <p:sp>
        <p:nvSpPr>
          <p:cNvPr id="4" name="Başlık 1">
            <a:extLst>
              <a:ext uri="{FF2B5EF4-FFF2-40B4-BE49-F238E27FC236}">
                <a16:creationId xmlns:a16="http://schemas.microsoft.com/office/drawing/2014/main" id="{45383421-C97A-425E-AB9B-C170D317FC0D}"/>
              </a:ext>
            </a:extLst>
          </p:cNvPr>
          <p:cNvSpPr txBox="1">
            <a:spLocks/>
          </p:cNvSpPr>
          <p:nvPr/>
        </p:nvSpPr>
        <p:spPr>
          <a:xfrm>
            <a:off x="449178" y="920043"/>
            <a:ext cx="8266197" cy="104684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7.3. Mikro Program Örneği</a:t>
            </a:r>
            <a:endParaRPr lang="tr-TR" sz="24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endParaRPr>
          </a:p>
        </p:txBody>
      </p:sp>
      <p:cxnSp>
        <p:nvCxnSpPr>
          <p:cNvPr id="5" name="Düz Bağlayıcı 4">
            <a:extLst>
              <a:ext uri="{FF2B5EF4-FFF2-40B4-BE49-F238E27FC236}">
                <a16:creationId xmlns:a16="http://schemas.microsoft.com/office/drawing/2014/main" id="{A8B12A11-E9CC-44B7-9CBB-B26E2871DD48}"/>
              </a:ext>
            </a:extLst>
          </p:cNvPr>
          <p:cNvCxnSpPr>
            <a:cxnSpLocks/>
          </p:cNvCxnSpPr>
          <p:nvPr/>
        </p:nvCxnSpPr>
        <p:spPr>
          <a:xfrm>
            <a:off x="449178" y="1852578"/>
            <a:ext cx="556586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3888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F213C94-3FA1-4001-BDB2-784FC53729F5}"/>
              </a:ext>
            </a:extLst>
          </p:cNvPr>
          <p:cNvSpPr>
            <a:spLocks noGrp="1"/>
          </p:cNvSpPr>
          <p:nvPr>
            <p:ph idx="1"/>
          </p:nvPr>
        </p:nvSpPr>
        <p:spPr>
          <a:xfrm>
            <a:off x="228599" y="357188"/>
            <a:ext cx="3771901" cy="6157912"/>
          </a:xfrm>
        </p:spPr>
        <p:txBody>
          <a:bodyPr>
            <a:normAutofit fontScale="85000" lnSpcReduction="20000"/>
          </a:bodyPr>
          <a:lstStyle/>
          <a:p>
            <a:pPr marL="0" indent="0">
              <a:buNone/>
            </a:pPr>
            <a:r>
              <a:rPr lang="tr-TR" sz="2600" b="1" dirty="0"/>
              <a:t>Yandaki şekilde bir bilgisayarın yapısı gösterilmiştir.</a:t>
            </a:r>
          </a:p>
          <a:p>
            <a:pPr marL="0" indent="0">
              <a:buNone/>
            </a:pPr>
            <a:endParaRPr lang="tr-TR" b="1" dirty="0"/>
          </a:p>
          <a:p>
            <a:r>
              <a:rPr lang="tr-TR" dirty="0"/>
              <a:t>DR, AR ve PC işlemci yazaçlarıdır. SBR ve CAR ise denetim biriminde bulunan yazaçlardır. </a:t>
            </a:r>
          </a:p>
          <a:p>
            <a:r>
              <a:rPr lang="tr-TR" dirty="0"/>
              <a:t>Bu mimaride belleğimiz 16 bitlik 2048 adresten oluşmaktadır. Denetim Belleğimiz ise 20 bitlik 128 adrese sahiptir.</a:t>
            </a:r>
          </a:p>
          <a:p>
            <a:r>
              <a:rPr lang="tr-TR" dirty="0"/>
              <a:t>DR yazacımız bellek, Akümülatör ya da PC yazacındaki veriyi barındırabilir.</a:t>
            </a:r>
          </a:p>
          <a:p>
            <a:r>
              <a:rPr lang="tr-TR" dirty="0"/>
              <a:t>Kontrol adres yazacımız, dışarıdan gelecek adres için DR yazacından veri alabilir. (Haritalama)</a:t>
            </a:r>
          </a:p>
        </p:txBody>
      </p:sp>
      <p:pic>
        <p:nvPicPr>
          <p:cNvPr id="5" name="Resim 4" descr="metin içeren bir resim&#10;&#10;Açıklama otomatik olarak oluşturuldu">
            <a:extLst>
              <a:ext uri="{FF2B5EF4-FFF2-40B4-BE49-F238E27FC236}">
                <a16:creationId xmlns:a16="http://schemas.microsoft.com/office/drawing/2014/main" id="{D78D9C30-BF31-4096-8666-CCB66044C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753" y="519112"/>
            <a:ext cx="4544771" cy="58197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271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anim calcmode="lin" valueType="num">
                                      <p:cBhvr>
                                        <p:cTn id="1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anim calcmode="lin" valueType="num">
                                      <p:cBhvr>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anim calcmode="lin" valueType="num">
                                      <p:cBhvr>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F213C94-3FA1-4001-BDB2-784FC53729F5}"/>
              </a:ext>
            </a:extLst>
          </p:cNvPr>
          <p:cNvSpPr>
            <a:spLocks noGrp="1"/>
          </p:cNvSpPr>
          <p:nvPr>
            <p:ph idx="1"/>
          </p:nvPr>
        </p:nvSpPr>
        <p:spPr>
          <a:xfrm>
            <a:off x="228599" y="357187"/>
            <a:ext cx="3771901" cy="6143625"/>
          </a:xfrm>
        </p:spPr>
        <p:txBody>
          <a:bodyPr>
            <a:normAutofit fontScale="85000" lnSpcReduction="20000"/>
          </a:bodyPr>
          <a:lstStyle/>
          <a:p>
            <a:pPr marL="0" indent="0">
              <a:buNone/>
            </a:pPr>
            <a:r>
              <a:rPr lang="tr-TR" sz="2600" b="1" dirty="0"/>
              <a:t>Yandaki şekilde bir bilgisayarın yapısı gösterilmiştir.</a:t>
            </a:r>
          </a:p>
          <a:p>
            <a:pPr marL="0" indent="0">
              <a:buNone/>
            </a:pPr>
            <a:endParaRPr lang="tr-TR" dirty="0"/>
          </a:p>
          <a:p>
            <a:r>
              <a:rPr lang="tr-TR" dirty="0"/>
              <a:t>Bellekte bilgisayar buyrukları ve veriler bulunur.</a:t>
            </a:r>
          </a:p>
          <a:p>
            <a:r>
              <a:rPr lang="tr-TR" dirty="0"/>
              <a:t>Bu yapıdaki denetim belleğimiz 128 adresten oluşmaktadır.</a:t>
            </a:r>
          </a:p>
          <a:p>
            <a:r>
              <a:rPr lang="tr-TR" dirty="0"/>
              <a:t>128 adres için, adres bilgisi tutan SBR ve CAR yazaçlarımız 7 bitliktir.</a:t>
            </a:r>
          </a:p>
          <a:p>
            <a:r>
              <a:rPr lang="tr-TR" dirty="0"/>
              <a:t>SBR yazacı alt programa gidildiğinde dönülmesi gereken adresi bilgisini tutar.</a:t>
            </a:r>
          </a:p>
          <a:p>
            <a:r>
              <a:rPr lang="tr-TR" dirty="0"/>
              <a:t>CAR yazacı denetim belleğindeki adresi gösterir.</a:t>
            </a:r>
          </a:p>
          <a:p>
            <a:endParaRPr lang="tr-TR" dirty="0"/>
          </a:p>
          <a:p>
            <a:endParaRPr lang="tr-TR" dirty="0"/>
          </a:p>
        </p:txBody>
      </p:sp>
      <p:pic>
        <p:nvPicPr>
          <p:cNvPr id="5" name="Resim 4" descr="metin içeren bir resim&#10;&#10;Açıklama otomatik olarak oluşturuldu">
            <a:extLst>
              <a:ext uri="{FF2B5EF4-FFF2-40B4-BE49-F238E27FC236}">
                <a16:creationId xmlns:a16="http://schemas.microsoft.com/office/drawing/2014/main" id="{D78D9C30-BF31-4096-8666-CCB66044C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753" y="519112"/>
            <a:ext cx="4544771" cy="58197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623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anim calcmode="lin" valueType="num">
                                      <p:cBhvr>
                                        <p:cTn id="1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anim calcmode="lin" valueType="num">
                                      <p:cBhvr>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anim calcmode="lin" valueType="num">
                                      <p:cBhvr>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anim calcmode="lin" valueType="num">
                                      <p:cBhvr>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E6D14E-AE64-430D-B1BE-A11EE6ACDEC7}"/>
              </a:ext>
            </a:extLst>
          </p:cNvPr>
          <p:cNvSpPr>
            <a:spLocks noGrp="1"/>
          </p:cNvSpPr>
          <p:nvPr>
            <p:ph idx="1"/>
          </p:nvPr>
        </p:nvSpPr>
        <p:spPr>
          <a:xfrm>
            <a:off x="628650" y="866775"/>
            <a:ext cx="7886700" cy="690563"/>
          </a:xfrm>
        </p:spPr>
        <p:txBody>
          <a:bodyPr/>
          <a:lstStyle/>
          <a:p>
            <a:pPr marL="0" indent="0">
              <a:buNone/>
            </a:pPr>
            <a:r>
              <a:rPr lang="tr-TR" b="1" dirty="0"/>
              <a:t>Bilgisayar buyruk biçimini hatırlayalım:</a:t>
            </a:r>
          </a:p>
        </p:txBody>
      </p:sp>
      <p:pic>
        <p:nvPicPr>
          <p:cNvPr id="5" name="Resim 4">
            <a:extLst>
              <a:ext uri="{FF2B5EF4-FFF2-40B4-BE49-F238E27FC236}">
                <a16:creationId xmlns:a16="http://schemas.microsoft.com/office/drawing/2014/main" id="{F9CD5D52-2D1D-4563-8ABE-99BC2459F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0" y="1843091"/>
            <a:ext cx="4598683" cy="3914776"/>
          </a:xfrm>
          <a:prstGeom prst="rect">
            <a:avLst/>
          </a:prstGeom>
          <a:ln>
            <a:noFill/>
          </a:ln>
          <a:effectLst>
            <a:outerShdw blurRad="292100" dist="139700" dir="2700000" algn="tl" rotWithShape="0">
              <a:srgbClr val="333333">
                <a:alpha val="65000"/>
              </a:srgbClr>
            </a:outerShdw>
          </a:effectLst>
        </p:spPr>
      </p:pic>
      <p:sp>
        <p:nvSpPr>
          <p:cNvPr id="7" name="İçerik Yer Tutucusu 2">
            <a:extLst>
              <a:ext uri="{FF2B5EF4-FFF2-40B4-BE49-F238E27FC236}">
                <a16:creationId xmlns:a16="http://schemas.microsoft.com/office/drawing/2014/main" id="{3E6F3554-AE9B-4682-9871-14313E3CE9AA}"/>
              </a:ext>
            </a:extLst>
          </p:cNvPr>
          <p:cNvSpPr txBox="1">
            <a:spLocks/>
          </p:cNvSpPr>
          <p:nvPr/>
        </p:nvSpPr>
        <p:spPr>
          <a:xfrm>
            <a:off x="5157788" y="2200279"/>
            <a:ext cx="3857624" cy="34575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Yanda 16 bitlik bir bilgisayar buyruğu biçimi ile birlikte 4 bilgisayar buyruğu örneği ve işlem kodları gösterilmiştir.</a:t>
            </a:r>
          </a:p>
          <a:p>
            <a:r>
              <a:rPr lang="tr-TR" dirty="0"/>
              <a:t>Bir bilgisayar buyruğu işlem kodundan ve adres bilgisinden oluşmaktaydı.</a:t>
            </a:r>
          </a:p>
        </p:txBody>
      </p:sp>
    </p:spTree>
    <p:extLst>
      <p:ext uri="{BB962C8B-B14F-4D97-AF65-F5344CB8AC3E}">
        <p14:creationId xmlns:p14="http://schemas.microsoft.com/office/powerpoint/2010/main" val="3910714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2E7632E-D51F-40D7-BB04-C2C56AAFA04B}"/>
              </a:ext>
            </a:extLst>
          </p:cNvPr>
          <p:cNvSpPr>
            <a:spLocks noGrp="1"/>
          </p:cNvSpPr>
          <p:nvPr>
            <p:ph idx="1"/>
          </p:nvPr>
        </p:nvSpPr>
        <p:spPr>
          <a:xfrm>
            <a:off x="628650" y="885825"/>
            <a:ext cx="7886700" cy="3976688"/>
          </a:xfrm>
        </p:spPr>
        <p:txBody>
          <a:bodyPr/>
          <a:lstStyle/>
          <a:p>
            <a:pPr marL="0" indent="0">
              <a:buNone/>
            </a:pPr>
            <a:r>
              <a:rPr lang="tr-TR" b="1" dirty="0"/>
              <a:t>20 bitlik mikro buyruk biçimi:</a:t>
            </a:r>
          </a:p>
        </p:txBody>
      </p:sp>
      <p:pic>
        <p:nvPicPr>
          <p:cNvPr id="5" name="Resim 4">
            <a:extLst>
              <a:ext uri="{FF2B5EF4-FFF2-40B4-BE49-F238E27FC236}">
                <a16:creationId xmlns:a16="http://schemas.microsoft.com/office/drawing/2014/main" id="{A6A51409-9E03-416C-842F-3512933C5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960" y="1776188"/>
            <a:ext cx="6024080" cy="2195970"/>
          </a:xfrm>
          <a:prstGeom prst="rect">
            <a:avLst/>
          </a:prstGeom>
          <a:ln>
            <a:noFill/>
          </a:ln>
          <a:effectLst>
            <a:outerShdw blurRad="292100" dist="139700" dir="2700000" algn="tl" rotWithShape="0">
              <a:srgbClr val="333333">
                <a:alpha val="65000"/>
              </a:srgbClr>
            </a:outerShdw>
          </a:effectLst>
        </p:spPr>
      </p:pic>
      <p:sp>
        <p:nvSpPr>
          <p:cNvPr id="6" name="İçerik Yer Tutucusu 2">
            <a:extLst>
              <a:ext uri="{FF2B5EF4-FFF2-40B4-BE49-F238E27FC236}">
                <a16:creationId xmlns:a16="http://schemas.microsoft.com/office/drawing/2014/main" id="{95C86B31-1037-4207-891B-AEDA69FF8F93}"/>
              </a:ext>
            </a:extLst>
          </p:cNvPr>
          <p:cNvSpPr txBox="1">
            <a:spLocks/>
          </p:cNvSpPr>
          <p:nvPr/>
        </p:nvSpPr>
        <p:spPr>
          <a:xfrm>
            <a:off x="500063" y="4605337"/>
            <a:ext cx="8386762" cy="15668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F1, F2 ve F3 alanlarında, icra edilecek 3 bitlik mikro işlem kodları bulunur.</a:t>
            </a:r>
          </a:p>
          <a:p>
            <a:r>
              <a:rPr lang="tr-TR" dirty="0"/>
              <a:t>CD alanında dallanma şartı ve BR alanında dallanma alanı bulunur.</a:t>
            </a:r>
          </a:p>
          <a:p>
            <a:r>
              <a:rPr lang="tr-TR" dirty="0"/>
              <a:t>AD, 7 bitlik adres alanıdır.</a:t>
            </a:r>
          </a:p>
        </p:txBody>
      </p:sp>
      <p:sp>
        <p:nvSpPr>
          <p:cNvPr id="7" name="Dikdörtgen 6">
            <a:extLst>
              <a:ext uri="{FF2B5EF4-FFF2-40B4-BE49-F238E27FC236}">
                <a16:creationId xmlns:a16="http://schemas.microsoft.com/office/drawing/2014/main" id="{DBFDCFFF-3159-44A6-9487-46F47F8F6572}"/>
              </a:ext>
            </a:extLst>
          </p:cNvPr>
          <p:cNvSpPr/>
          <p:nvPr/>
        </p:nvSpPr>
        <p:spPr>
          <a:xfrm>
            <a:off x="1971675" y="2200275"/>
            <a:ext cx="671513" cy="400050"/>
          </a:xfrm>
          <a:prstGeom prst="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81E739BC-ED98-460E-BAB0-86DA378B9122}"/>
              </a:ext>
            </a:extLst>
          </p:cNvPr>
          <p:cNvSpPr/>
          <p:nvPr/>
        </p:nvSpPr>
        <p:spPr>
          <a:xfrm>
            <a:off x="2681287" y="2195507"/>
            <a:ext cx="671513" cy="400050"/>
          </a:xfrm>
          <a:prstGeom prst="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7B431BC9-B142-4DB3-BC22-03888C600BAC}"/>
              </a:ext>
            </a:extLst>
          </p:cNvPr>
          <p:cNvSpPr/>
          <p:nvPr/>
        </p:nvSpPr>
        <p:spPr>
          <a:xfrm>
            <a:off x="3395667" y="2195507"/>
            <a:ext cx="671513" cy="400050"/>
          </a:xfrm>
          <a:prstGeom prst="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id="{B3358837-8EBB-406D-BB7C-3CC3889F336A}"/>
              </a:ext>
            </a:extLst>
          </p:cNvPr>
          <p:cNvSpPr/>
          <p:nvPr/>
        </p:nvSpPr>
        <p:spPr>
          <a:xfrm>
            <a:off x="4119575" y="2205027"/>
            <a:ext cx="671513" cy="400050"/>
          </a:xfrm>
          <a:prstGeom prst="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0C27CB22-F4B8-42B1-8D97-3F7ABCC76863}"/>
              </a:ext>
            </a:extLst>
          </p:cNvPr>
          <p:cNvSpPr/>
          <p:nvPr/>
        </p:nvSpPr>
        <p:spPr>
          <a:xfrm>
            <a:off x="4819663" y="2205027"/>
            <a:ext cx="671513" cy="400050"/>
          </a:xfrm>
          <a:prstGeom prst="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F2B87CF7-F532-48AE-A6FC-AFE657A1214E}"/>
              </a:ext>
            </a:extLst>
          </p:cNvPr>
          <p:cNvSpPr/>
          <p:nvPr/>
        </p:nvSpPr>
        <p:spPr>
          <a:xfrm>
            <a:off x="5505463" y="2205027"/>
            <a:ext cx="1666862" cy="400050"/>
          </a:xfrm>
          <a:prstGeom prst="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15622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500"/>
                                        <p:tgtEl>
                                          <p:spTgt spid="6">
                                            <p:txEl>
                                              <p:pRg st="1" end="1"/>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4AE95F0-5EC1-46A5-8527-C89D0EBC5253}"/>
              </a:ext>
            </a:extLst>
          </p:cNvPr>
          <p:cNvSpPr>
            <a:spLocks noGrp="1"/>
          </p:cNvSpPr>
          <p:nvPr>
            <p:ph idx="1"/>
          </p:nvPr>
        </p:nvSpPr>
        <p:spPr>
          <a:xfrm>
            <a:off x="385763" y="858382"/>
            <a:ext cx="8558212" cy="5314951"/>
          </a:xfrm>
        </p:spPr>
        <p:txBody>
          <a:bodyPr>
            <a:normAutofit/>
          </a:bodyPr>
          <a:lstStyle/>
          <a:p>
            <a:r>
              <a:rPr lang="tr-TR" sz="2400" dirty="0"/>
              <a:t>Bir mimaride tanımlı bilgisayar buyruklarının hangi işi gerçekleştireceği denetim birimi yardımı ile belirlenir.</a:t>
            </a:r>
          </a:p>
          <a:p>
            <a:r>
              <a:rPr lang="tr-TR" sz="2400" dirty="0"/>
              <a:t>Denetim biriminde bilgisayar buyruklarını gerçekleştiren mikro buyruklar tanımlıdır.</a:t>
            </a:r>
          </a:p>
          <a:p>
            <a:r>
              <a:rPr lang="tr-TR" sz="2400" dirty="0"/>
              <a:t>Mikro buyruklar, mikro programda bulunurlar ve mikro işlemler barındırlar.</a:t>
            </a:r>
          </a:p>
          <a:p>
            <a:r>
              <a:rPr lang="tr-TR" sz="2400" dirty="0"/>
              <a:t>Mikro program, denetim birimindeki denetim belleğinde bulunur.</a:t>
            </a:r>
          </a:p>
          <a:p>
            <a:r>
              <a:rPr lang="tr-TR" sz="2400" dirty="0"/>
              <a:t>Bellekte bulunan mikro buyruklar                                                   mikro işlemleri icra ederler.</a:t>
            </a:r>
          </a:p>
          <a:p>
            <a:pPr marL="0" indent="0">
              <a:buNone/>
            </a:pPr>
            <a:endParaRPr lang="tr-TR" sz="2400" dirty="0"/>
          </a:p>
          <a:p>
            <a:pPr marL="0" indent="0">
              <a:buNone/>
            </a:pPr>
            <a:r>
              <a:rPr lang="tr-TR" sz="2400" b="1" dirty="0"/>
              <a:t>Denetim birimi organizasyonunu                                                                anlamaya çalışalım.</a:t>
            </a:r>
          </a:p>
          <a:p>
            <a:endParaRPr lang="tr-TR" dirty="0"/>
          </a:p>
        </p:txBody>
      </p:sp>
      <p:pic>
        <p:nvPicPr>
          <p:cNvPr id="5" name="Resim 4">
            <a:extLst>
              <a:ext uri="{FF2B5EF4-FFF2-40B4-BE49-F238E27FC236}">
                <a16:creationId xmlns:a16="http://schemas.microsoft.com/office/drawing/2014/main" id="{03D7DC28-7F84-432E-8BE4-5BDB8BABB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100" y="3629025"/>
            <a:ext cx="2977750" cy="283595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137890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descr="metin içeren bir resim&#10;&#10;Açıklama otomatik olarak oluşturuldu">
            <a:extLst>
              <a:ext uri="{FF2B5EF4-FFF2-40B4-BE49-F238E27FC236}">
                <a16:creationId xmlns:a16="http://schemas.microsoft.com/office/drawing/2014/main" id="{C54A8890-4A9B-4DD4-9F5A-51C95AAA6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72" y="307974"/>
            <a:ext cx="4358732" cy="6208658"/>
          </a:xfrm>
          <a:prstGeom prst="rect">
            <a:avLst/>
          </a:prstGeom>
          <a:ln>
            <a:noFill/>
          </a:ln>
          <a:effectLst>
            <a:outerShdw blurRad="292100" dist="139700" dir="2700000" algn="tl" rotWithShape="0">
              <a:srgbClr val="333333">
                <a:alpha val="65000"/>
              </a:srgbClr>
            </a:outerShdw>
          </a:effectLst>
        </p:spPr>
      </p:pic>
      <p:sp>
        <p:nvSpPr>
          <p:cNvPr id="10" name="İçerik Yer Tutucusu 2">
            <a:extLst>
              <a:ext uri="{FF2B5EF4-FFF2-40B4-BE49-F238E27FC236}">
                <a16:creationId xmlns:a16="http://schemas.microsoft.com/office/drawing/2014/main" id="{25A12E65-B8A2-4FCA-B0A4-500630E1CA8D}"/>
              </a:ext>
            </a:extLst>
          </p:cNvPr>
          <p:cNvSpPr txBox="1">
            <a:spLocks/>
          </p:cNvSpPr>
          <p:nvPr/>
        </p:nvSpPr>
        <p:spPr>
          <a:xfrm>
            <a:off x="4872039" y="728665"/>
            <a:ext cx="4157663" cy="564509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t>F1, F2 ve F3 alanlarına yazılabilecek 3 bitlik mikro işlem kodları yandaki çizelgede gösterilmiştir.</a:t>
            </a:r>
          </a:p>
          <a:p>
            <a:r>
              <a:rPr lang="tr-TR" dirty="0"/>
              <a:t>Bir mikro buyruk aynı anda F1, F2 ve F3 mikro işlemlerinden birer tane bulundurarak eş zamanlı işlem gerçekleştirebilir. Fakat tek mikro buyrukta F1, F2 veya F3 mikro işlemlerinden birden fazla bulunamaz.</a:t>
            </a:r>
          </a:p>
          <a:p>
            <a:r>
              <a:rPr lang="tr-TR" dirty="0"/>
              <a:t>Örneğin </a:t>
            </a:r>
            <a:r>
              <a:rPr lang="tr-TR" u="sng" dirty="0"/>
              <a:t>aynı mikro buyrukta</a:t>
            </a:r>
            <a:r>
              <a:rPr lang="tr-TR" dirty="0"/>
              <a:t> F3’teki 000 ve 011 işlemleri </a:t>
            </a:r>
            <a:r>
              <a:rPr lang="tr-TR" u="sng" dirty="0"/>
              <a:t>aynı anda bulunamaz</a:t>
            </a:r>
            <a:r>
              <a:rPr lang="tr-TR" dirty="0"/>
              <a:t>, çünkü 3 bitlik </a:t>
            </a:r>
            <a:r>
              <a:rPr lang="tr-TR" u="sng" dirty="0"/>
              <a:t>F3 işlem alanına yalnızca bir adet F3 mikro işlemi yazılabilir</a:t>
            </a:r>
            <a:r>
              <a:rPr lang="tr-TR" dirty="0"/>
              <a:t>. Bir başka F3 mikro işlemi sonraki mikro buyrukta belirtilebilir.</a:t>
            </a:r>
          </a:p>
        </p:txBody>
      </p:sp>
    </p:spTree>
    <p:extLst>
      <p:ext uri="{BB962C8B-B14F-4D97-AF65-F5344CB8AC3E}">
        <p14:creationId xmlns:p14="http://schemas.microsoft.com/office/powerpoint/2010/main" val="325594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anim calcmode="lin" valueType="num">
                                      <p:cBhvr>
                                        <p:cTn id="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anim calcmode="lin" valueType="num">
                                      <p:cBhvr>
                                        <p:cTn id="1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descr="metin içeren bir resim&#10;&#10;Açıklama otomatik olarak oluşturuldu">
            <a:extLst>
              <a:ext uri="{FF2B5EF4-FFF2-40B4-BE49-F238E27FC236}">
                <a16:creationId xmlns:a16="http://schemas.microsoft.com/office/drawing/2014/main" id="{C54A8890-4A9B-4DD4-9F5A-51C95AAA6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72" y="307974"/>
            <a:ext cx="4358732" cy="6208658"/>
          </a:xfrm>
          <a:prstGeom prst="rect">
            <a:avLst/>
          </a:prstGeom>
          <a:ln>
            <a:noFill/>
          </a:ln>
          <a:effectLst>
            <a:outerShdw blurRad="292100" dist="139700" dir="2700000" algn="tl" rotWithShape="0">
              <a:srgbClr val="333333">
                <a:alpha val="65000"/>
              </a:srgbClr>
            </a:outerShdw>
          </a:effectLst>
        </p:spPr>
      </p:pic>
      <p:sp>
        <p:nvSpPr>
          <p:cNvPr id="10" name="İçerik Yer Tutucusu 2">
            <a:extLst>
              <a:ext uri="{FF2B5EF4-FFF2-40B4-BE49-F238E27FC236}">
                <a16:creationId xmlns:a16="http://schemas.microsoft.com/office/drawing/2014/main" id="{25A12E65-B8A2-4FCA-B0A4-500630E1CA8D}"/>
              </a:ext>
            </a:extLst>
          </p:cNvPr>
          <p:cNvSpPr txBox="1">
            <a:spLocks/>
          </p:cNvSpPr>
          <p:nvPr/>
        </p:nvSpPr>
        <p:spPr>
          <a:xfrm>
            <a:off x="4872039" y="414339"/>
            <a:ext cx="4157663" cy="2400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t>Aşağıdaki örnek için gerekli F1, F2, F3 işlem kodlarını yazalım:</a:t>
            </a:r>
            <a:endParaRPr lang="tr-TR" sz="800" b="1" dirty="0"/>
          </a:p>
          <a:p>
            <a:pPr marL="0" indent="0" algn="ctr">
              <a:buNone/>
            </a:pPr>
            <a:r>
              <a:rPr lang="tr-TR" dirty="0"/>
              <a:t>DR </a:t>
            </a:r>
            <a:r>
              <a:rPr lang="tr-TR" dirty="0">
                <a:sym typeface="Wingdings" panose="05000000000000000000" pitchFamily="2" charset="2"/>
              </a:rPr>
              <a:t> M[AR]</a:t>
            </a:r>
          </a:p>
          <a:p>
            <a:pPr marL="0" indent="0" algn="ctr">
              <a:buNone/>
            </a:pPr>
            <a:r>
              <a:rPr lang="tr-TR" dirty="0">
                <a:sym typeface="Wingdings" panose="05000000000000000000" pitchFamily="2" charset="2"/>
              </a:rPr>
              <a:t>PC  PC + 1</a:t>
            </a:r>
            <a:endParaRPr lang="tr-TR" dirty="0"/>
          </a:p>
        </p:txBody>
      </p:sp>
      <p:sp>
        <p:nvSpPr>
          <p:cNvPr id="5" name="İçerik Yer Tutucusu 2">
            <a:extLst>
              <a:ext uri="{FF2B5EF4-FFF2-40B4-BE49-F238E27FC236}">
                <a16:creationId xmlns:a16="http://schemas.microsoft.com/office/drawing/2014/main" id="{5605B251-7E19-430B-B02D-29A7AAAA7B2F}"/>
              </a:ext>
            </a:extLst>
          </p:cNvPr>
          <p:cNvSpPr txBox="1">
            <a:spLocks/>
          </p:cNvSpPr>
          <p:nvPr/>
        </p:nvSpPr>
        <p:spPr>
          <a:xfrm>
            <a:off x="4872039" y="2266940"/>
            <a:ext cx="4157663" cy="2619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İlk işlem adresteki veriyi veri yazacına aktarma mikro işlemi yürütür ve bu işlem F2 işlem kodları arasında tanımlıdır.</a:t>
            </a:r>
          </a:p>
          <a:p>
            <a:pPr marL="0" indent="0">
              <a:buNone/>
            </a:pPr>
            <a:r>
              <a:rPr lang="tr-TR" dirty="0"/>
              <a:t>İkinci işlem PC yazacını 1 arttırma işlemidir ve F3 işlem kodları arasında bulunur.</a:t>
            </a:r>
          </a:p>
          <a:p>
            <a:pPr marL="0" indent="0">
              <a:buNone/>
            </a:pPr>
            <a:r>
              <a:rPr lang="tr-TR" dirty="0"/>
              <a:t>F1 kodlarından herhangi bir işlem bulunmadığından </a:t>
            </a:r>
            <a:r>
              <a:rPr lang="tr-TR" dirty="0" err="1"/>
              <a:t>None</a:t>
            </a:r>
            <a:r>
              <a:rPr lang="tr-TR" dirty="0"/>
              <a:t> mikro işlemi seçilir.</a:t>
            </a:r>
          </a:p>
        </p:txBody>
      </p:sp>
      <p:sp>
        <p:nvSpPr>
          <p:cNvPr id="3" name="Dikdörtgen 2">
            <a:extLst>
              <a:ext uri="{FF2B5EF4-FFF2-40B4-BE49-F238E27FC236}">
                <a16:creationId xmlns:a16="http://schemas.microsoft.com/office/drawing/2014/main" id="{F13A38BA-D549-4B83-9C29-D7BE45252986}"/>
              </a:ext>
            </a:extLst>
          </p:cNvPr>
          <p:cNvSpPr/>
          <p:nvPr/>
        </p:nvSpPr>
        <p:spPr>
          <a:xfrm>
            <a:off x="1028699" y="3543299"/>
            <a:ext cx="3000375" cy="214314"/>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a:extLst>
              <a:ext uri="{FF2B5EF4-FFF2-40B4-BE49-F238E27FC236}">
                <a16:creationId xmlns:a16="http://schemas.microsoft.com/office/drawing/2014/main" id="{17A05861-CB03-4A5E-AD66-C0BDEEDF87D4}"/>
              </a:ext>
            </a:extLst>
          </p:cNvPr>
          <p:cNvSpPr/>
          <p:nvPr/>
        </p:nvSpPr>
        <p:spPr>
          <a:xfrm>
            <a:off x="1023934" y="5781691"/>
            <a:ext cx="3000375" cy="214314"/>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ECBE72E2-7D63-479B-B4E5-B1060BDD5AFE}"/>
              </a:ext>
            </a:extLst>
          </p:cNvPr>
          <p:cNvSpPr/>
          <p:nvPr/>
        </p:nvSpPr>
        <p:spPr>
          <a:xfrm>
            <a:off x="1033457" y="719141"/>
            <a:ext cx="3000375" cy="214314"/>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İçerik Yer Tutucusu 2">
            <a:extLst>
              <a:ext uri="{FF2B5EF4-FFF2-40B4-BE49-F238E27FC236}">
                <a16:creationId xmlns:a16="http://schemas.microsoft.com/office/drawing/2014/main" id="{1A8859DD-EB31-4019-9301-21E3C2C46A33}"/>
              </a:ext>
            </a:extLst>
          </p:cNvPr>
          <p:cNvSpPr txBox="1">
            <a:spLocks/>
          </p:cNvSpPr>
          <p:nvPr/>
        </p:nvSpPr>
        <p:spPr>
          <a:xfrm>
            <a:off x="4872039" y="4886315"/>
            <a:ext cx="4157663" cy="16303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Üçer bitlik işlem kodu alanları şöyle olur:</a:t>
            </a:r>
          </a:p>
          <a:p>
            <a:pPr marL="0" indent="0" algn="ctr">
              <a:buNone/>
            </a:pPr>
            <a:r>
              <a:rPr lang="tr-TR" b="1" u="sng" dirty="0"/>
              <a:t>F1</a:t>
            </a:r>
            <a:r>
              <a:rPr lang="tr-TR" dirty="0"/>
              <a:t>    </a:t>
            </a:r>
            <a:r>
              <a:rPr lang="tr-TR" b="1" u="sng" dirty="0"/>
              <a:t>F2</a:t>
            </a:r>
            <a:r>
              <a:rPr lang="tr-TR" dirty="0"/>
              <a:t>    </a:t>
            </a:r>
            <a:r>
              <a:rPr lang="tr-TR" b="1" u="sng" dirty="0"/>
              <a:t>F3 </a:t>
            </a:r>
          </a:p>
          <a:p>
            <a:pPr marL="0" indent="0" algn="ctr">
              <a:buNone/>
            </a:pPr>
            <a:r>
              <a:rPr lang="tr-TR" dirty="0"/>
              <a:t>000  100  101</a:t>
            </a:r>
          </a:p>
          <a:p>
            <a:pPr marL="0" indent="0">
              <a:buNone/>
            </a:pPr>
            <a:endParaRPr lang="tr-TR" b="1" u="sng" dirty="0"/>
          </a:p>
        </p:txBody>
      </p:sp>
    </p:spTree>
    <p:extLst>
      <p:ext uri="{BB962C8B-B14F-4D97-AF65-F5344CB8AC3E}">
        <p14:creationId xmlns:p14="http://schemas.microsoft.com/office/powerpoint/2010/main" val="269228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fade">
                                      <p:cBhvr>
                                        <p:cTn id="34" dur="500"/>
                                        <p:tgtEl>
                                          <p:spTgt spid="11">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fade">
                                      <p:cBhvr>
                                        <p:cTn id="37" dur="500"/>
                                        <p:tgtEl>
                                          <p:spTgt spid="11">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animEffect transition="in" filter="fade">
                                      <p:cBhvr>
                                        <p:cTn id="40"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ekran görüntüsü içeren bir resim&#10;&#10;Açıklama otomatik olarak oluşturuldu">
            <a:extLst>
              <a:ext uri="{FF2B5EF4-FFF2-40B4-BE49-F238E27FC236}">
                <a16:creationId xmlns:a16="http://schemas.microsoft.com/office/drawing/2014/main" id="{588AEA94-367B-4184-B2B1-42BB540CE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275" y="1292571"/>
            <a:ext cx="6958014" cy="1856025"/>
          </a:xfrm>
          <a:prstGeom prst="rect">
            <a:avLst/>
          </a:prstGeom>
          <a:ln>
            <a:noFill/>
          </a:ln>
          <a:effectLst>
            <a:outerShdw blurRad="292100" dist="139700" dir="2700000" algn="tl" rotWithShape="0">
              <a:srgbClr val="333333">
                <a:alpha val="65000"/>
              </a:srgbClr>
            </a:outerShdw>
          </a:effectLst>
        </p:spPr>
      </p:pic>
      <p:sp>
        <p:nvSpPr>
          <p:cNvPr id="8" name="İçerik Yer Tutucusu 2">
            <a:extLst>
              <a:ext uri="{FF2B5EF4-FFF2-40B4-BE49-F238E27FC236}">
                <a16:creationId xmlns:a16="http://schemas.microsoft.com/office/drawing/2014/main" id="{0103F4A6-8FDD-4E49-8241-885EA39332AA}"/>
              </a:ext>
            </a:extLst>
          </p:cNvPr>
          <p:cNvSpPr txBox="1">
            <a:spLocks/>
          </p:cNvSpPr>
          <p:nvPr/>
        </p:nvSpPr>
        <p:spPr>
          <a:xfrm>
            <a:off x="142875" y="599824"/>
            <a:ext cx="8886828" cy="692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tr-TR" b="1" dirty="0"/>
              <a:t>İki bitlik CD alanı işlem kodları şöyledir:</a:t>
            </a:r>
          </a:p>
        </p:txBody>
      </p:sp>
      <p:sp>
        <p:nvSpPr>
          <p:cNvPr id="9" name="İçerik Yer Tutucusu 2">
            <a:extLst>
              <a:ext uri="{FF2B5EF4-FFF2-40B4-BE49-F238E27FC236}">
                <a16:creationId xmlns:a16="http://schemas.microsoft.com/office/drawing/2014/main" id="{A6C4FAF7-7696-49A2-822B-B1E2E260B4A4}"/>
              </a:ext>
            </a:extLst>
          </p:cNvPr>
          <p:cNvSpPr txBox="1">
            <a:spLocks/>
          </p:cNvSpPr>
          <p:nvPr/>
        </p:nvSpPr>
        <p:spPr>
          <a:xfrm>
            <a:off x="257171" y="3700463"/>
            <a:ext cx="8772532" cy="2864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b="1" dirty="0"/>
              <a:t>CD alanı dallanma işleminin gerçekleşip gerçekleşmeyeceğine karar verir. </a:t>
            </a:r>
          </a:p>
          <a:p>
            <a:r>
              <a:rPr lang="tr-TR" sz="1800" b="1" dirty="0"/>
              <a:t>CD = 00 ise </a:t>
            </a:r>
            <a:r>
              <a:rPr lang="tr-TR" sz="1800" dirty="0"/>
              <a:t>dallanma şarta gerek duyulmaksızın gerçekleşecektir.</a:t>
            </a:r>
          </a:p>
          <a:p>
            <a:r>
              <a:rPr lang="tr-TR" sz="1800" b="1" dirty="0"/>
              <a:t>CD = 01 ise </a:t>
            </a:r>
            <a:r>
              <a:rPr lang="tr-TR" sz="1800" dirty="0"/>
              <a:t>DR yazacının 15. bitine (dolaylı adres biti) bakılması gerektiğini belirtir ve </a:t>
            </a:r>
            <a:r>
              <a:rPr lang="tr-TR" sz="1800" dirty="0" err="1"/>
              <a:t>BR’deki</a:t>
            </a:r>
            <a:r>
              <a:rPr lang="tr-TR" sz="1800" dirty="0"/>
              <a:t> işlem bu bitin 0 ve 1 olmasına göre gerçekleşir.</a:t>
            </a:r>
          </a:p>
          <a:p>
            <a:r>
              <a:rPr lang="tr-TR" sz="1800" b="1" dirty="0"/>
              <a:t>CD = 10 ise </a:t>
            </a:r>
            <a:r>
              <a:rPr lang="tr-TR" sz="1800" dirty="0"/>
              <a:t>AC yazacının 15. bitine (işaret biti) bakılması gerektiğini belirtir ve </a:t>
            </a:r>
            <a:r>
              <a:rPr lang="tr-TR" sz="1800" dirty="0" err="1"/>
              <a:t>BR’deki</a:t>
            </a:r>
            <a:r>
              <a:rPr lang="tr-TR" sz="1800" dirty="0"/>
              <a:t> işlem bu bitin 0 ve 1 olmasına göre gerçekleşir.</a:t>
            </a:r>
          </a:p>
          <a:p>
            <a:r>
              <a:rPr lang="tr-TR" sz="1800" b="1" dirty="0"/>
              <a:t>CD = 11 ise </a:t>
            </a:r>
            <a:r>
              <a:rPr lang="tr-TR" sz="1800" dirty="0"/>
              <a:t>AC yazacının içeriğine bakılır. İçeriği 0 ise şart 1’dir, değilse şart 0’dır ve </a:t>
            </a:r>
            <a:r>
              <a:rPr lang="tr-TR" sz="1800" dirty="0" err="1"/>
              <a:t>BR’deki</a:t>
            </a:r>
            <a:r>
              <a:rPr lang="tr-TR" sz="1800" dirty="0"/>
              <a:t> işlem bu şartın 0 ve 1 olmasına göre gerçekleşir.</a:t>
            </a:r>
          </a:p>
        </p:txBody>
      </p:sp>
    </p:spTree>
    <p:extLst>
      <p:ext uri="{BB962C8B-B14F-4D97-AF65-F5344CB8AC3E}">
        <p14:creationId xmlns:p14="http://schemas.microsoft.com/office/powerpoint/2010/main" val="413293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ekran görüntüsü içeren bir resim&#10;&#10;Açıklama otomatik olarak oluşturuldu">
            <a:extLst>
              <a:ext uri="{FF2B5EF4-FFF2-40B4-BE49-F238E27FC236}">
                <a16:creationId xmlns:a16="http://schemas.microsoft.com/office/drawing/2014/main" id="{82247DE1-539E-4C90-97F2-E06635A19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12" y="1292571"/>
            <a:ext cx="6657975" cy="2140609"/>
          </a:xfrm>
          <a:prstGeom prst="rect">
            <a:avLst/>
          </a:prstGeom>
          <a:ln>
            <a:noFill/>
          </a:ln>
          <a:effectLst>
            <a:outerShdw blurRad="292100" dist="139700" dir="2700000" algn="tl" rotWithShape="0">
              <a:srgbClr val="333333">
                <a:alpha val="65000"/>
              </a:srgbClr>
            </a:outerShdw>
          </a:effectLst>
        </p:spPr>
      </p:pic>
      <p:sp>
        <p:nvSpPr>
          <p:cNvPr id="5" name="İçerik Yer Tutucusu 2">
            <a:extLst>
              <a:ext uri="{FF2B5EF4-FFF2-40B4-BE49-F238E27FC236}">
                <a16:creationId xmlns:a16="http://schemas.microsoft.com/office/drawing/2014/main" id="{D17D39F6-3394-4FA2-B06A-AD39959F17F7}"/>
              </a:ext>
            </a:extLst>
          </p:cNvPr>
          <p:cNvSpPr txBox="1">
            <a:spLocks/>
          </p:cNvSpPr>
          <p:nvPr/>
        </p:nvSpPr>
        <p:spPr>
          <a:xfrm>
            <a:off x="142875" y="599824"/>
            <a:ext cx="8886828" cy="692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tr-TR" b="1" dirty="0"/>
              <a:t>İki bitlik BR alanı işlem kodları şöyledir:</a:t>
            </a:r>
          </a:p>
        </p:txBody>
      </p:sp>
      <p:sp>
        <p:nvSpPr>
          <p:cNvPr id="11" name="İçerik Yer Tutucusu 2">
            <a:extLst>
              <a:ext uri="{FF2B5EF4-FFF2-40B4-BE49-F238E27FC236}">
                <a16:creationId xmlns:a16="http://schemas.microsoft.com/office/drawing/2014/main" id="{E97C5664-A1D9-4BA3-AEFD-8051C5DD20CC}"/>
              </a:ext>
            </a:extLst>
          </p:cNvPr>
          <p:cNvSpPr txBox="1">
            <a:spLocks/>
          </p:cNvSpPr>
          <p:nvPr/>
        </p:nvSpPr>
        <p:spPr>
          <a:xfrm>
            <a:off x="142875" y="3914775"/>
            <a:ext cx="8886827" cy="282892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t>BR alanı, CD şartına bağlı olarak hangi tip dallanma işleminin gerçekleşeceğini belirler. </a:t>
            </a:r>
          </a:p>
          <a:p>
            <a:r>
              <a:rPr lang="tr-TR" b="1" dirty="0"/>
              <a:t>BR = 00 ise </a:t>
            </a:r>
            <a:r>
              <a:rPr lang="tr-TR" dirty="0"/>
              <a:t>CD’nin belirlediği şart biti 1 olması durumunda AD alanının içeriğini </a:t>
            </a:r>
            <a:r>
              <a:rPr lang="tr-TR" dirty="0" err="1"/>
              <a:t>CAR’a</a:t>
            </a:r>
            <a:r>
              <a:rPr lang="tr-TR" dirty="0"/>
              <a:t> atacak böylece adres yazacındaki adrese gidilecektir. </a:t>
            </a:r>
            <a:r>
              <a:rPr lang="tr-TR" b="1" dirty="0"/>
              <a:t>(şartlı ve şartsız dallanma)</a:t>
            </a:r>
          </a:p>
          <a:p>
            <a:r>
              <a:rPr lang="tr-TR" b="1" dirty="0"/>
              <a:t>BR = 01 ise </a:t>
            </a:r>
            <a:r>
              <a:rPr lang="tr-TR" dirty="0"/>
              <a:t>CD’nin belirlediği şart biti 1 olması durumunda o anki CAR değerinin bir fazlasını (kaldığı yeri) alt program yazacına (SBR) yazacak, AD alanının içeriğini </a:t>
            </a:r>
            <a:r>
              <a:rPr lang="tr-TR" dirty="0" err="1"/>
              <a:t>CAR’a</a:t>
            </a:r>
            <a:r>
              <a:rPr lang="tr-TR" dirty="0"/>
              <a:t> atarak adres yazacındaki adrese gitmiş olacaktır. </a:t>
            </a:r>
            <a:r>
              <a:rPr lang="tr-TR" b="1" dirty="0"/>
              <a:t>(alt programa gitme)</a:t>
            </a:r>
          </a:p>
          <a:p>
            <a:r>
              <a:rPr lang="tr-TR" b="1" dirty="0"/>
              <a:t>BR = 10 ise </a:t>
            </a:r>
            <a:r>
              <a:rPr lang="tr-TR" dirty="0"/>
              <a:t>CD’nin belirlediği şart biti 1 olması durumunda alt program yazacı (SBR) içeriğini </a:t>
            </a:r>
            <a:r>
              <a:rPr lang="tr-TR" dirty="0" err="1"/>
              <a:t>CAR’a</a:t>
            </a:r>
            <a:r>
              <a:rPr lang="tr-TR" dirty="0"/>
              <a:t> atarak kalınan adrese gidilmesini sağlayacaktır. </a:t>
            </a:r>
            <a:r>
              <a:rPr lang="tr-TR" b="1" dirty="0"/>
              <a:t>(alt programdan dönme) </a:t>
            </a:r>
          </a:p>
          <a:p>
            <a:r>
              <a:rPr lang="tr-TR" b="1" dirty="0"/>
              <a:t>BR = 11 ise </a:t>
            </a:r>
            <a:r>
              <a:rPr lang="tr-TR" dirty="0" err="1"/>
              <a:t>dallanılacak</a:t>
            </a:r>
            <a:r>
              <a:rPr lang="tr-TR" dirty="0"/>
              <a:t> adres haritalama yöntemine göre CAR yazacına yazılacak ve ilgili adrese gidilmesi sağlanacaktır. </a:t>
            </a:r>
            <a:r>
              <a:rPr lang="tr-TR" b="1" dirty="0"/>
              <a:t>(haritalama) </a:t>
            </a:r>
          </a:p>
        </p:txBody>
      </p:sp>
    </p:spTree>
    <p:extLst>
      <p:ext uri="{BB962C8B-B14F-4D97-AF65-F5344CB8AC3E}">
        <p14:creationId xmlns:p14="http://schemas.microsoft.com/office/powerpoint/2010/main" val="127354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ED0E9258-32F1-4CE8-A12F-33BD873DD2EE}"/>
              </a:ext>
            </a:extLst>
          </p:cNvPr>
          <p:cNvSpPr>
            <a:spLocks noGrp="1"/>
          </p:cNvSpPr>
          <p:nvPr>
            <p:ph idx="1"/>
          </p:nvPr>
        </p:nvSpPr>
        <p:spPr>
          <a:xfrm>
            <a:off x="628650" y="866775"/>
            <a:ext cx="7886700" cy="441077"/>
          </a:xfrm>
        </p:spPr>
        <p:txBody>
          <a:bodyPr>
            <a:normAutofit lnSpcReduction="10000"/>
          </a:bodyPr>
          <a:lstStyle/>
          <a:p>
            <a:pPr marL="0" indent="0">
              <a:buNone/>
            </a:pPr>
            <a:r>
              <a:rPr lang="tr-TR" b="1" dirty="0"/>
              <a:t>Al-getir yordamıyla anlamaya çalışalım:</a:t>
            </a:r>
          </a:p>
          <a:p>
            <a:pPr marL="0" indent="0">
              <a:buNone/>
            </a:pPr>
            <a:endParaRPr lang="tr-TR" dirty="0"/>
          </a:p>
        </p:txBody>
      </p:sp>
      <p:pic>
        <p:nvPicPr>
          <p:cNvPr id="5" name="Resim 4">
            <a:extLst>
              <a:ext uri="{FF2B5EF4-FFF2-40B4-BE49-F238E27FC236}">
                <a16:creationId xmlns:a16="http://schemas.microsoft.com/office/drawing/2014/main" id="{6FA3FA7D-EB1E-424D-937D-6AA42559D739}"/>
              </a:ext>
            </a:extLst>
          </p:cNvPr>
          <p:cNvPicPr>
            <a:picLocks noChangeAspect="1"/>
          </p:cNvPicPr>
          <p:nvPr/>
        </p:nvPicPr>
        <p:blipFill>
          <a:blip r:embed="rId3"/>
          <a:stretch>
            <a:fillRect/>
          </a:stretch>
        </p:blipFill>
        <p:spPr>
          <a:xfrm>
            <a:off x="1478755" y="1326249"/>
            <a:ext cx="6186488" cy="1299457"/>
          </a:xfrm>
          <a:prstGeom prst="rect">
            <a:avLst/>
          </a:prstGeom>
        </p:spPr>
      </p:pic>
      <p:sp>
        <p:nvSpPr>
          <p:cNvPr id="6" name="İçerik Yer Tutucusu 2">
            <a:extLst>
              <a:ext uri="{FF2B5EF4-FFF2-40B4-BE49-F238E27FC236}">
                <a16:creationId xmlns:a16="http://schemas.microsoft.com/office/drawing/2014/main" id="{60C22D09-6CC3-4B3A-A35E-1055B7E1CEDD}"/>
              </a:ext>
            </a:extLst>
          </p:cNvPr>
          <p:cNvSpPr txBox="1">
            <a:spLocks/>
          </p:cNvSpPr>
          <p:nvPr/>
        </p:nvSpPr>
        <p:spPr>
          <a:xfrm>
            <a:off x="300039" y="2928938"/>
            <a:ext cx="8729664" cy="159110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Bu yordamımız denetim belleğinde 64. adresten başlıyor ve üç mikro buyruktan oluşuyor (64., 65., ve 66. adreslerde)</a:t>
            </a:r>
          </a:p>
          <a:p>
            <a:pPr marL="0" indent="0">
              <a:buNone/>
            </a:pPr>
            <a:r>
              <a:rPr lang="tr-TR" dirty="0"/>
              <a:t>Mikro buyruklardaki ilgili mikro işlemler için ikilik kelime karşılığını bulmak için F1, F2, F3, CD ve BR tablolarındaki ikilik değerleri ile kelimeleri oluşturalım:</a:t>
            </a:r>
          </a:p>
          <a:p>
            <a:pPr marL="0" indent="0">
              <a:buNone/>
            </a:pPr>
            <a:endParaRPr lang="tr-TR" dirty="0"/>
          </a:p>
          <a:p>
            <a:pPr marL="0" indent="0">
              <a:buNone/>
            </a:pPr>
            <a:endParaRPr lang="tr-TR" dirty="0"/>
          </a:p>
        </p:txBody>
      </p:sp>
      <p:pic>
        <p:nvPicPr>
          <p:cNvPr id="8" name="Resim 7">
            <a:extLst>
              <a:ext uri="{FF2B5EF4-FFF2-40B4-BE49-F238E27FC236}">
                <a16:creationId xmlns:a16="http://schemas.microsoft.com/office/drawing/2014/main" id="{8C44F65D-EFD5-4308-99E1-9AA4EF7D36C1}"/>
              </a:ext>
            </a:extLst>
          </p:cNvPr>
          <p:cNvPicPr>
            <a:picLocks noChangeAspect="1"/>
          </p:cNvPicPr>
          <p:nvPr/>
        </p:nvPicPr>
        <p:blipFill>
          <a:blip r:embed="rId4"/>
          <a:stretch>
            <a:fillRect/>
          </a:stretch>
        </p:blipFill>
        <p:spPr>
          <a:xfrm>
            <a:off x="721517" y="4605119"/>
            <a:ext cx="7700963" cy="1591108"/>
          </a:xfrm>
          <a:prstGeom prst="rect">
            <a:avLst/>
          </a:prstGeom>
        </p:spPr>
      </p:pic>
      <p:sp>
        <p:nvSpPr>
          <p:cNvPr id="10" name="Dikdörtgen 9">
            <a:extLst>
              <a:ext uri="{FF2B5EF4-FFF2-40B4-BE49-F238E27FC236}">
                <a16:creationId xmlns:a16="http://schemas.microsoft.com/office/drawing/2014/main" id="{789A7809-32EC-4B25-82EE-769B44C5E26B}"/>
              </a:ext>
            </a:extLst>
          </p:cNvPr>
          <p:cNvSpPr/>
          <p:nvPr/>
        </p:nvSpPr>
        <p:spPr>
          <a:xfrm>
            <a:off x="2728913" y="1392925"/>
            <a:ext cx="1071562"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AAE0FE43-A989-416D-AC13-9DFBA723248F}"/>
              </a:ext>
            </a:extLst>
          </p:cNvPr>
          <p:cNvSpPr/>
          <p:nvPr/>
        </p:nvSpPr>
        <p:spPr>
          <a:xfrm>
            <a:off x="938214" y="5193410"/>
            <a:ext cx="919164" cy="2787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400148FE-0371-4B23-B506-ADFB41BBAF32}"/>
              </a:ext>
            </a:extLst>
          </p:cNvPr>
          <p:cNvSpPr/>
          <p:nvPr/>
        </p:nvSpPr>
        <p:spPr>
          <a:xfrm>
            <a:off x="2728913" y="1671638"/>
            <a:ext cx="1071562"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AC9B108D-CFC5-49A2-96C3-A1BC1DC7D02D}"/>
              </a:ext>
            </a:extLst>
          </p:cNvPr>
          <p:cNvSpPr/>
          <p:nvPr/>
        </p:nvSpPr>
        <p:spPr>
          <a:xfrm>
            <a:off x="2147896" y="5188642"/>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Dikdörtgen 19">
            <a:extLst>
              <a:ext uri="{FF2B5EF4-FFF2-40B4-BE49-F238E27FC236}">
                <a16:creationId xmlns:a16="http://schemas.microsoft.com/office/drawing/2014/main" id="{D480C68C-ECFA-4FF2-B8EE-973E19B86166}"/>
              </a:ext>
            </a:extLst>
          </p:cNvPr>
          <p:cNvSpPr/>
          <p:nvPr/>
        </p:nvSpPr>
        <p:spPr>
          <a:xfrm>
            <a:off x="5122070" y="1671638"/>
            <a:ext cx="364329"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Dikdörtgen 20">
            <a:extLst>
              <a:ext uri="{FF2B5EF4-FFF2-40B4-BE49-F238E27FC236}">
                <a16:creationId xmlns:a16="http://schemas.microsoft.com/office/drawing/2014/main" id="{62E1F90C-F066-4C8B-855F-8FBBB3AD8FD0}"/>
              </a:ext>
            </a:extLst>
          </p:cNvPr>
          <p:cNvSpPr/>
          <p:nvPr/>
        </p:nvSpPr>
        <p:spPr>
          <a:xfrm>
            <a:off x="5300675" y="5198162"/>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Dikdörtgen 21">
            <a:extLst>
              <a:ext uri="{FF2B5EF4-FFF2-40B4-BE49-F238E27FC236}">
                <a16:creationId xmlns:a16="http://schemas.microsoft.com/office/drawing/2014/main" id="{D3689D20-8FE6-48B5-8570-E2A0BBD8BC91}"/>
              </a:ext>
            </a:extLst>
          </p:cNvPr>
          <p:cNvSpPr/>
          <p:nvPr/>
        </p:nvSpPr>
        <p:spPr>
          <a:xfrm>
            <a:off x="5848353" y="1671638"/>
            <a:ext cx="566733"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Dikdörtgen 22">
            <a:extLst>
              <a:ext uri="{FF2B5EF4-FFF2-40B4-BE49-F238E27FC236}">
                <a16:creationId xmlns:a16="http://schemas.microsoft.com/office/drawing/2014/main" id="{543C6A6C-60F9-46D6-8891-D08C6978BC61}"/>
              </a:ext>
            </a:extLst>
          </p:cNvPr>
          <p:cNvSpPr/>
          <p:nvPr/>
        </p:nvSpPr>
        <p:spPr>
          <a:xfrm>
            <a:off x="6310328" y="5207688"/>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Dikdörtgen 23">
            <a:extLst>
              <a:ext uri="{FF2B5EF4-FFF2-40B4-BE49-F238E27FC236}">
                <a16:creationId xmlns:a16="http://schemas.microsoft.com/office/drawing/2014/main" id="{FC2DE141-0824-4DD2-88FC-2CCB951077C0}"/>
              </a:ext>
            </a:extLst>
          </p:cNvPr>
          <p:cNvSpPr/>
          <p:nvPr/>
        </p:nvSpPr>
        <p:spPr>
          <a:xfrm>
            <a:off x="2724146" y="1952629"/>
            <a:ext cx="847729"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Dikdörtgen 24">
            <a:extLst>
              <a:ext uri="{FF2B5EF4-FFF2-40B4-BE49-F238E27FC236}">
                <a16:creationId xmlns:a16="http://schemas.microsoft.com/office/drawing/2014/main" id="{2EFF10D3-8F5A-4DF5-8332-27F4B10B2E0A}"/>
              </a:ext>
            </a:extLst>
          </p:cNvPr>
          <p:cNvSpPr/>
          <p:nvPr/>
        </p:nvSpPr>
        <p:spPr>
          <a:xfrm>
            <a:off x="3200414" y="5469634"/>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Dikdörtgen 25">
            <a:extLst>
              <a:ext uri="{FF2B5EF4-FFF2-40B4-BE49-F238E27FC236}">
                <a16:creationId xmlns:a16="http://schemas.microsoft.com/office/drawing/2014/main" id="{0A8985B5-9D79-4C61-ACC9-CABEBC38F882}"/>
              </a:ext>
            </a:extLst>
          </p:cNvPr>
          <p:cNvSpPr/>
          <p:nvPr/>
        </p:nvSpPr>
        <p:spPr>
          <a:xfrm>
            <a:off x="3676651" y="1947863"/>
            <a:ext cx="847729"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Dikdörtgen 26">
            <a:extLst>
              <a:ext uri="{FF2B5EF4-FFF2-40B4-BE49-F238E27FC236}">
                <a16:creationId xmlns:a16="http://schemas.microsoft.com/office/drawing/2014/main" id="{283BE8C0-427E-4A88-B957-4FA4453F78A2}"/>
              </a:ext>
            </a:extLst>
          </p:cNvPr>
          <p:cNvSpPr/>
          <p:nvPr/>
        </p:nvSpPr>
        <p:spPr>
          <a:xfrm>
            <a:off x="4238646" y="5464866"/>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Dikdörtgen 27">
            <a:extLst>
              <a:ext uri="{FF2B5EF4-FFF2-40B4-BE49-F238E27FC236}">
                <a16:creationId xmlns:a16="http://schemas.microsoft.com/office/drawing/2014/main" id="{C3C6B663-39A9-4966-A04F-ECEFF3CA9663}"/>
              </a:ext>
            </a:extLst>
          </p:cNvPr>
          <p:cNvSpPr/>
          <p:nvPr/>
        </p:nvSpPr>
        <p:spPr>
          <a:xfrm>
            <a:off x="5131590" y="1952629"/>
            <a:ext cx="364329"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Dikdörtgen 28">
            <a:extLst>
              <a:ext uri="{FF2B5EF4-FFF2-40B4-BE49-F238E27FC236}">
                <a16:creationId xmlns:a16="http://schemas.microsoft.com/office/drawing/2014/main" id="{A9DF2607-F22B-4622-A359-43D7BD715AD3}"/>
              </a:ext>
            </a:extLst>
          </p:cNvPr>
          <p:cNvSpPr/>
          <p:nvPr/>
        </p:nvSpPr>
        <p:spPr>
          <a:xfrm>
            <a:off x="5295907" y="5479153"/>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Dikdörtgen 29">
            <a:extLst>
              <a:ext uri="{FF2B5EF4-FFF2-40B4-BE49-F238E27FC236}">
                <a16:creationId xmlns:a16="http://schemas.microsoft.com/office/drawing/2014/main" id="{8011118E-19B4-4854-9CDF-B33EB0DFD7B7}"/>
              </a:ext>
            </a:extLst>
          </p:cNvPr>
          <p:cNvSpPr/>
          <p:nvPr/>
        </p:nvSpPr>
        <p:spPr>
          <a:xfrm>
            <a:off x="5843586" y="1952630"/>
            <a:ext cx="566733"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Dikdörtgen 30">
            <a:extLst>
              <a:ext uri="{FF2B5EF4-FFF2-40B4-BE49-F238E27FC236}">
                <a16:creationId xmlns:a16="http://schemas.microsoft.com/office/drawing/2014/main" id="{54F1C201-0AC9-4D0A-8626-EB365EDBA8C7}"/>
              </a:ext>
            </a:extLst>
          </p:cNvPr>
          <p:cNvSpPr/>
          <p:nvPr/>
        </p:nvSpPr>
        <p:spPr>
          <a:xfrm>
            <a:off x="6319848" y="5474391"/>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Dikdörtgen 31">
            <a:extLst>
              <a:ext uri="{FF2B5EF4-FFF2-40B4-BE49-F238E27FC236}">
                <a16:creationId xmlns:a16="http://schemas.microsoft.com/office/drawing/2014/main" id="{13540388-B182-46A8-93A1-6F359D1BDEDC}"/>
              </a:ext>
            </a:extLst>
          </p:cNvPr>
          <p:cNvSpPr/>
          <p:nvPr/>
        </p:nvSpPr>
        <p:spPr>
          <a:xfrm>
            <a:off x="2724145" y="2224094"/>
            <a:ext cx="1071562"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Dikdörtgen 32">
            <a:extLst>
              <a:ext uri="{FF2B5EF4-FFF2-40B4-BE49-F238E27FC236}">
                <a16:creationId xmlns:a16="http://schemas.microsoft.com/office/drawing/2014/main" id="{899A490D-B445-40CC-9DE0-FDAD287F6B77}"/>
              </a:ext>
            </a:extLst>
          </p:cNvPr>
          <p:cNvSpPr/>
          <p:nvPr/>
        </p:nvSpPr>
        <p:spPr>
          <a:xfrm>
            <a:off x="2143128" y="5741097"/>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Dikdörtgen 33">
            <a:extLst>
              <a:ext uri="{FF2B5EF4-FFF2-40B4-BE49-F238E27FC236}">
                <a16:creationId xmlns:a16="http://schemas.microsoft.com/office/drawing/2014/main" id="{DD96EC18-B6AF-4891-A28E-F1AC84DC9791}"/>
              </a:ext>
            </a:extLst>
          </p:cNvPr>
          <p:cNvSpPr/>
          <p:nvPr/>
        </p:nvSpPr>
        <p:spPr>
          <a:xfrm>
            <a:off x="6807994" y="1671638"/>
            <a:ext cx="721519"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Dikdörtgen 34">
            <a:extLst>
              <a:ext uri="{FF2B5EF4-FFF2-40B4-BE49-F238E27FC236}">
                <a16:creationId xmlns:a16="http://schemas.microsoft.com/office/drawing/2014/main" id="{A52D4FB4-724C-41EB-A2A3-A749ADD0FB1F}"/>
              </a:ext>
            </a:extLst>
          </p:cNvPr>
          <p:cNvSpPr/>
          <p:nvPr/>
        </p:nvSpPr>
        <p:spPr>
          <a:xfrm>
            <a:off x="7192568" y="5200450"/>
            <a:ext cx="919164" cy="2787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Dikdörtgen 35">
            <a:extLst>
              <a:ext uri="{FF2B5EF4-FFF2-40B4-BE49-F238E27FC236}">
                <a16:creationId xmlns:a16="http://schemas.microsoft.com/office/drawing/2014/main" id="{35E861C2-E565-4159-8DE1-5132C9A6BED4}"/>
              </a:ext>
            </a:extLst>
          </p:cNvPr>
          <p:cNvSpPr/>
          <p:nvPr/>
        </p:nvSpPr>
        <p:spPr>
          <a:xfrm>
            <a:off x="6817514" y="1952630"/>
            <a:ext cx="721519"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Dikdörtgen 36">
            <a:extLst>
              <a:ext uri="{FF2B5EF4-FFF2-40B4-BE49-F238E27FC236}">
                <a16:creationId xmlns:a16="http://schemas.microsoft.com/office/drawing/2014/main" id="{6F2B4537-EF98-462A-89E0-AEF280C67689}"/>
              </a:ext>
            </a:extLst>
          </p:cNvPr>
          <p:cNvSpPr/>
          <p:nvPr/>
        </p:nvSpPr>
        <p:spPr>
          <a:xfrm>
            <a:off x="7187800" y="5467153"/>
            <a:ext cx="919164" cy="2787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Dikdörtgen 37">
            <a:extLst>
              <a:ext uri="{FF2B5EF4-FFF2-40B4-BE49-F238E27FC236}">
                <a16:creationId xmlns:a16="http://schemas.microsoft.com/office/drawing/2014/main" id="{42ABA921-8750-4B5A-B397-B3A732E034DE}"/>
              </a:ext>
            </a:extLst>
          </p:cNvPr>
          <p:cNvSpPr/>
          <p:nvPr/>
        </p:nvSpPr>
        <p:spPr>
          <a:xfrm>
            <a:off x="5126824" y="2233621"/>
            <a:ext cx="364329"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Dikdörtgen 38">
            <a:extLst>
              <a:ext uri="{FF2B5EF4-FFF2-40B4-BE49-F238E27FC236}">
                <a16:creationId xmlns:a16="http://schemas.microsoft.com/office/drawing/2014/main" id="{85BCE37C-0EF7-4202-8F36-9F2F7C5AD6B7}"/>
              </a:ext>
            </a:extLst>
          </p:cNvPr>
          <p:cNvSpPr/>
          <p:nvPr/>
        </p:nvSpPr>
        <p:spPr>
          <a:xfrm>
            <a:off x="5305428" y="5731569"/>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Dikdörtgen 39">
            <a:extLst>
              <a:ext uri="{FF2B5EF4-FFF2-40B4-BE49-F238E27FC236}">
                <a16:creationId xmlns:a16="http://schemas.microsoft.com/office/drawing/2014/main" id="{81DCB250-6542-443B-8C06-5D1CBF63565D}"/>
              </a:ext>
            </a:extLst>
          </p:cNvPr>
          <p:cNvSpPr/>
          <p:nvPr/>
        </p:nvSpPr>
        <p:spPr>
          <a:xfrm>
            <a:off x="5853106" y="2233621"/>
            <a:ext cx="566733" cy="2358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Dikdörtgen 40">
            <a:extLst>
              <a:ext uri="{FF2B5EF4-FFF2-40B4-BE49-F238E27FC236}">
                <a16:creationId xmlns:a16="http://schemas.microsoft.com/office/drawing/2014/main" id="{D5841E38-78AE-457A-AB0A-65391FABE0CE}"/>
              </a:ext>
            </a:extLst>
          </p:cNvPr>
          <p:cNvSpPr/>
          <p:nvPr/>
        </p:nvSpPr>
        <p:spPr>
          <a:xfrm>
            <a:off x="6315080" y="5741095"/>
            <a:ext cx="623881" cy="27643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26160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500"/>
                                        <p:tgtEl>
                                          <p:spTgt spid="13"/>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heel(1)">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500"/>
                                        <p:tgtEl>
                                          <p:spTgt spid="20"/>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heel(1)">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heel(1)">
                                      <p:cBhvr>
                                        <p:cTn id="31" dur="500"/>
                                        <p:tgtEl>
                                          <p:spTgt spid="22"/>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heel(1)">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heel(1)">
                                      <p:cBhvr>
                                        <p:cTn id="39" dur="500"/>
                                        <p:tgtEl>
                                          <p:spTgt spid="34"/>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heel(1)">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heel(1)">
                                      <p:cBhvr>
                                        <p:cTn id="47" dur="500"/>
                                        <p:tgtEl>
                                          <p:spTgt spid="24"/>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heel(1)">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heel(1)">
                                      <p:cBhvr>
                                        <p:cTn id="55" dur="500"/>
                                        <p:tgtEl>
                                          <p:spTgt spid="26"/>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heel(1)">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heel(1)">
                                      <p:cBhvr>
                                        <p:cTn id="63" dur="500"/>
                                        <p:tgtEl>
                                          <p:spTgt spid="28"/>
                                        </p:tgtEl>
                                      </p:cBhvr>
                                    </p:animEffect>
                                  </p:childTnLst>
                                </p:cTn>
                              </p:par>
                              <p:par>
                                <p:cTn id="64" presetID="21" presetClass="entr" presetSubtype="1"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heel(1)">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heel(1)">
                                      <p:cBhvr>
                                        <p:cTn id="71" dur="500"/>
                                        <p:tgtEl>
                                          <p:spTgt spid="30"/>
                                        </p:tgtEl>
                                      </p:cBhvr>
                                    </p:animEffect>
                                  </p:childTnLst>
                                </p:cTn>
                              </p:par>
                              <p:par>
                                <p:cTn id="72" presetID="21" presetClass="entr" presetSubtype="1"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heel(1)">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heel(1)">
                                      <p:cBhvr>
                                        <p:cTn id="79" dur="500"/>
                                        <p:tgtEl>
                                          <p:spTgt spid="36"/>
                                        </p:tgtEl>
                                      </p:cBhvr>
                                    </p:animEffect>
                                  </p:childTnLst>
                                </p:cTn>
                              </p:par>
                              <p:par>
                                <p:cTn id="80" presetID="21" presetClass="entr" presetSubtype="1"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wheel(1)">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wheel(1)">
                                      <p:cBhvr>
                                        <p:cTn id="87" dur="500"/>
                                        <p:tgtEl>
                                          <p:spTgt spid="32"/>
                                        </p:tgtEl>
                                      </p:cBhvr>
                                    </p:animEffect>
                                  </p:childTnLst>
                                </p:cTn>
                              </p:par>
                              <p:par>
                                <p:cTn id="88" presetID="21" presetClass="entr" presetSubtype="1"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heel(1)">
                                      <p:cBhvr>
                                        <p:cTn id="90" dur="500"/>
                                        <p:tgtEl>
                                          <p:spTgt spid="33"/>
                                        </p:tgtEl>
                                      </p:cBhvr>
                                    </p:animEffect>
                                  </p:childTnLst>
                                </p:cTn>
                              </p:par>
                            </p:childTnLst>
                          </p:cTn>
                        </p:par>
                      </p:childTnLst>
                    </p:cTn>
                  </p:par>
                  <p:par>
                    <p:cTn id="91" fill="hold">
                      <p:stCondLst>
                        <p:cond delay="indefinite"/>
                      </p:stCondLst>
                      <p:childTnLst>
                        <p:par>
                          <p:cTn id="92" fill="hold">
                            <p:stCondLst>
                              <p:cond delay="0"/>
                            </p:stCondLst>
                            <p:childTnLst>
                              <p:par>
                                <p:cTn id="93" presetID="21" presetClass="entr" presetSubtype="1"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heel(1)">
                                      <p:cBhvr>
                                        <p:cTn id="95" dur="500"/>
                                        <p:tgtEl>
                                          <p:spTgt spid="38"/>
                                        </p:tgtEl>
                                      </p:cBhvr>
                                    </p:animEffect>
                                  </p:childTnLst>
                                </p:cTn>
                              </p:par>
                              <p:par>
                                <p:cTn id="96" presetID="21" presetClass="entr" presetSubtype="1"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heel(1)">
                                      <p:cBhvr>
                                        <p:cTn id="98" dur="500"/>
                                        <p:tgtEl>
                                          <p:spTgt spid="39"/>
                                        </p:tgtEl>
                                      </p:cBhvr>
                                    </p:animEffect>
                                  </p:childTnLst>
                                </p:cTn>
                              </p:par>
                            </p:childTnLst>
                          </p:cTn>
                        </p:par>
                      </p:childTnLst>
                    </p:cTn>
                  </p:par>
                  <p:par>
                    <p:cTn id="99" fill="hold">
                      <p:stCondLst>
                        <p:cond delay="indefinite"/>
                      </p:stCondLst>
                      <p:childTnLst>
                        <p:par>
                          <p:cTn id="100" fill="hold">
                            <p:stCondLst>
                              <p:cond delay="0"/>
                            </p:stCondLst>
                            <p:childTnLst>
                              <p:par>
                                <p:cTn id="101" presetID="21" presetClass="entr" presetSubtype="1"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heel(1)">
                                      <p:cBhvr>
                                        <p:cTn id="103" dur="500"/>
                                        <p:tgtEl>
                                          <p:spTgt spid="40"/>
                                        </p:tgtEl>
                                      </p:cBhvr>
                                    </p:animEffect>
                                  </p:childTnLst>
                                </p:cTn>
                              </p:par>
                              <p:par>
                                <p:cTn id="104" presetID="21" presetClass="entr" presetSubtype="1"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heel(1)">
                                      <p:cBhvr>
                                        <p:cTn id="10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7F2EE79-69E6-4B1A-9981-7EF9A02BF308}"/>
              </a:ext>
            </a:extLst>
          </p:cNvPr>
          <p:cNvSpPr>
            <a:spLocks noGrp="1"/>
          </p:cNvSpPr>
          <p:nvPr>
            <p:ph idx="1"/>
          </p:nvPr>
        </p:nvSpPr>
        <p:spPr>
          <a:xfrm>
            <a:off x="628650" y="3989842"/>
            <a:ext cx="7886700" cy="2190751"/>
          </a:xfrm>
        </p:spPr>
        <p:txBody>
          <a:bodyPr>
            <a:normAutofit fontScale="92500" lnSpcReduction="20000"/>
          </a:bodyPr>
          <a:lstStyle/>
          <a:p>
            <a:r>
              <a:rPr lang="tr-TR" dirty="0"/>
              <a:t>Bunun gibi bir çok yordam bilgisayar buyruklarını gerçekleştirmek üzere bir araya gelerek denetim belleğindeki denetim programını oluştururlar.</a:t>
            </a:r>
          </a:p>
          <a:p>
            <a:endParaRPr lang="tr-TR" b="1" dirty="0"/>
          </a:p>
          <a:p>
            <a:pPr marL="0" indent="0">
              <a:buNone/>
            </a:pPr>
            <a:r>
              <a:rPr lang="tr-TR" b="1" dirty="0"/>
              <a:t>Denetim programlarının yordamların bir araya gelmiş haliyle sembolik ve ikilik gösterimlerini inceleyelim.</a:t>
            </a:r>
          </a:p>
        </p:txBody>
      </p:sp>
      <p:pic>
        <p:nvPicPr>
          <p:cNvPr id="4" name="Resim 3">
            <a:extLst>
              <a:ext uri="{FF2B5EF4-FFF2-40B4-BE49-F238E27FC236}">
                <a16:creationId xmlns:a16="http://schemas.microsoft.com/office/drawing/2014/main" id="{855AFC23-4B50-42D9-B6D7-303179E6232B}"/>
              </a:ext>
            </a:extLst>
          </p:cNvPr>
          <p:cNvPicPr>
            <a:picLocks noChangeAspect="1"/>
          </p:cNvPicPr>
          <p:nvPr/>
        </p:nvPicPr>
        <p:blipFill>
          <a:blip r:embed="rId2"/>
          <a:stretch>
            <a:fillRect/>
          </a:stretch>
        </p:blipFill>
        <p:spPr>
          <a:xfrm>
            <a:off x="2275983" y="594120"/>
            <a:ext cx="6289372" cy="1321068"/>
          </a:xfrm>
          <a:prstGeom prst="rect">
            <a:avLst/>
          </a:prstGeom>
          <a:ln>
            <a:noFill/>
          </a:ln>
          <a:effectLst>
            <a:outerShdw blurRad="292100" dist="139700" dir="2700000" algn="tl" rotWithShape="0">
              <a:srgbClr val="333333">
                <a:alpha val="65000"/>
              </a:srgbClr>
            </a:outerShdw>
          </a:effectLst>
        </p:spPr>
      </p:pic>
      <p:pic>
        <p:nvPicPr>
          <p:cNvPr id="5" name="Resim 4">
            <a:extLst>
              <a:ext uri="{FF2B5EF4-FFF2-40B4-BE49-F238E27FC236}">
                <a16:creationId xmlns:a16="http://schemas.microsoft.com/office/drawing/2014/main" id="{46732D7B-CF09-4AD3-A641-E293D9E02A0C}"/>
              </a:ext>
            </a:extLst>
          </p:cNvPr>
          <p:cNvPicPr>
            <a:picLocks noChangeAspect="1"/>
          </p:cNvPicPr>
          <p:nvPr/>
        </p:nvPicPr>
        <p:blipFill>
          <a:blip r:embed="rId3"/>
          <a:stretch>
            <a:fillRect/>
          </a:stretch>
        </p:blipFill>
        <p:spPr>
          <a:xfrm>
            <a:off x="2275983" y="1954215"/>
            <a:ext cx="6289372" cy="1299457"/>
          </a:xfrm>
          <a:prstGeom prst="rect">
            <a:avLst/>
          </a:prstGeom>
          <a:ln>
            <a:noFill/>
          </a:ln>
          <a:effectLst>
            <a:outerShdw blurRad="292100" dist="139700" dir="2700000" algn="tl" rotWithShape="0">
              <a:srgbClr val="333333">
                <a:alpha val="65000"/>
              </a:srgbClr>
            </a:outerShdw>
          </a:effectLst>
        </p:spPr>
      </p:pic>
      <p:sp>
        <p:nvSpPr>
          <p:cNvPr id="6" name="İçerik Yer Tutucusu 2">
            <a:extLst>
              <a:ext uri="{FF2B5EF4-FFF2-40B4-BE49-F238E27FC236}">
                <a16:creationId xmlns:a16="http://schemas.microsoft.com/office/drawing/2014/main" id="{A34D2992-71FB-423E-85F4-FD88B80A8EF4}"/>
              </a:ext>
            </a:extLst>
          </p:cNvPr>
          <p:cNvSpPr txBox="1">
            <a:spLocks/>
          </p:cNvSpPr>
          <p:nvPr/>
        </p:nvSpPr>
        <p:spPr>
          <a:xfrm>
            <a:off x="628650" y="1020316"/>
            <a:ext cx="1647333" cy="2047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t>Sembolik gösterim:</a:t>
            </a:r>
          </a:p>
          <a:p>
            <a:pPr marL="0" indent="0" algn="r">
              <a:buNone/>
            </a:pPr>
            <a:endParaRPr lang="tr-TR" sz="800" b="1" dirty="0"/>
          </a:p>
          <a:p>
            <a:pPr marL="0" indent="0">
              <a:buNone/>
            </a:pPr>
            <a:r>
              <a:rPr lang="tr-TR" b="1" dirty="0"/>
              <a:t>İkilik gösterim:</a:t>
            </a:r>
          </a:p>
        </p:txBody>
      </p:sp>
    </p:spTree>
    <p:extLst>
      <p:ext uri="{BB962C8B-B14F-4D97-AF65-F5344CB8AC3E}">
        <p14:creationId xmlns:p14="http://schemas.microsoft.com/office/powerpoint/2010/main" val="387369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C6671F8E-A645-40E7-B957-55D097E767C4}"/>
              </a:ext>
            </a:extLst>
          </p:cNvPr>
          <p:cNvSpPr txBox="1">
            <a:spLocks/>
          </p:cNvSpPr>
          <p:nvPr/>
        </p:nvSpPr>
        <p:spPr>
          <a:xfrm>
            <a:off x="628650" y="323850"/>
            <a:ext cx="7886700" cy="77628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b="1" dirty="0"/>
              <a:t>Aşağıda, mikro buyrukların gerçekleştirdiği yordamlardan oluşan sembollerle ifade edilmiş bir mikro program örneği verilmiştir:</a:t>
            </a:r>
          </a:p>
          <a:p>
            <a:pPr marL="0" indent="0">
              <a:buFont typeface="Arial" panose="020B0604020202020204" pitchFamily="34" charset="0"/>
              <a:buNone/>
            </a:pPr>
            <a:endParaRPr lang="tr-TR" dirty="0"/>
          </a:p>
        </p:txBody>
      </p:sp>
      <p:pic>
        <p:nvPicPr>
          <p:cNvPr id="8" name="Resim 7" descr="metin içeren bir resim&#10;&#10;Açıklama otomatik olarak oluşturuldu">
            <a:extLst>
              <a:ext uri="{FF2B5EF4-FFF2-40B4-BE49-F238E27FC236}">
                <a16:creationId xmlns:a16="http://schemas.microsoft.com/office/drawing/2014/main" id="{CE850F2D-92EC-4BF6-963C-A200A1640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275" y="1052513"/>
            <a:ext cx="5803450" cy="55149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5953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A72F62AE-A901-4554-9385-1FE3307DB53F}"/>
              </a:ext>
            </a:extLst>
          </p:cNvPr>
          <p:cNvSpPr txBox="1">
            <a:spLocks/>
          </p:cNvSpPr>
          <p:nvPr/>
        </p:nvSpPr>
        <p:spPr>
          <a:xfrm>
            <a:off x="628650" y="323850"/>
            <a:ext cx="7886700" cy="7762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b="1" dirty="0"/>
              <a:t>Bu sembolik programın her adreste 20 bitlik ikilik karşılıklarıyla denetim belleğindeki hali ise şöyledir:</a:t>
            </a:r>
          </a:p>
          <a:p>
            <a:pPr marL="0" indent="0">
              <a:buFont typeface="Arial" panose="020B0604020202020204" pitchFamily="34" charset="0"/>
              <a:buNone/>
            </a:pPr>
            <a:endParaRPr lang="tr-TR" dirty="0"/>
          </a:p>
        </p:txBody>
      </p:sp>
      <p:pic>
        <p:nvPicPr>
          <p:cNvPr id="7" name="Resim 6">
            <a:extLst>
              <a:ext uri="{FF2B5EF4-FFF2-40B4-BE49-F238E27FC236}">
                <a16:creationId xmlns:a16="http://schemas.microsoft.com/office/drawing/2014/main" id="{5F1BBDAF-8928-4397-B20F-D0596E50B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305" y="1350339"/>
            <a:ext cx="6407390" cy="48907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546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FDCBB8-D331-480F-802A-B9CA4184A651}"/>
              </a:ext>
            </a:extLst>
          </p:cNvPr>
          <p:cNvSpPr>
            <a:spLocks noGrp="1"/>
          </p:cNvSpPr>
          <p:nvPr>
            <p:ph idx="1"/>
          </p:nvPr>
        </p:nvSpPr>
        <p:spPr>
          <a:xfrm>
            <a:off x="449178" y="2186668"/>
            <a:ext cx="8266196" cy="4033838"/>
          </a:xfrm>
        </p:spPr>
        <p:txBody>
          <a:bodyPr>
            <a:normAutofit/>
          </a:bodyPr>
          <a:lstStyle/>
          <a:p>
            <a:r>
              <a:rPr lang="tr-TR" dirty="0"/>
              <a:t>Denetim birimi tasarlarken mikro işlem sayısı denetim kelimelerinin fonksiyonlarının bit uzunluğuna bağlıdır. Örneğin F1 alanı 3 bit olduğundan 2</a:t>
            </a:r>
            <a:r>
              <a:rPr lang="tr-TR" b="1" baseline="30000" dirty="0"/>
              <a:t>3 </a:t>
            </a:r>
            <a:r>
              <a:rPr lang="tr-TR" dirty="0"/>
              <a:t>adet mikro işlem tanımlanabilir.</a:t>
            </a:r>
          </a:p>
          <a:p>
            <a:r>
              <a:rPr lang="tr-TR" dirty="0"/>
              <a:t>Mikro işlem belirleyen alanların aldığı değerlere göre mikro işlemler icra edilmelidir. Bu nedenle her alana gelen değerlere göre bir takım işlemleri gerçekleştirecek yapılar oluşturulmalıdır.</a:t>
            </a:r>
          </a:p>
        </p:txBody>
      </p:sp>
      <p:sp>
        <p:nvSpPr>
          <p:cNvPr id="4" name="Başlık 1">
            <a:extLst>
              <a:ext uri="{FF2B5EF4-FFF2-40B4-BE49-F238E27FC236}">
                <a16:creationId xmlns:a16="http://schemas.microsoft.com/office/drawing/2014/main" id="{07DCCEE9-094F-4372-8F98-9F92070112EF}"/>
              </a:ext>
            </a:extLst>
          </p:cNvPr>
          <p:cNvSpPr txBox="1">
            <a:spLocks/>
          </p:cNvSpPr>
          <p:nvPr/>
        </p:nvSpPr>
        <p:spPr>
          <a:xfrm>
            <a:off x="449178" y="920043"/>
            <a:ext cx="8266197" cy="104684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7.4. Denetim Birimi Tasarımı</a:t>
            </a:r>
            <a:endParaRPr lang="tr-TR" sz="24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endParaRPr>
          </a:p>
        </p:txBody>
      </p:sp>
      <p:cxnSp>
        <p:nvCxnSpPr>
          <p:cNvPr id="5" name="Düz Bağlayıcı 4">
            <a:extLst>
              <a:ext uri="{FF2B5EF4-FFF2-40B4-BE49-F238E27FC236}">
                <a16:creationId xmlns:a16="http://schemas.microsoft.com/office/drawing/2014/main" id="{88663BD0-9708-4478-8A1D-AECA54E0CA24}"/>
              </a:ext>
            </a:extLst>
          </p:cNvPr>
          <p:cNvCxnSpPr>
            <a:cxnSpLocks/>
          </p:cNvCxnSpPr>
          <p:nvPr/>
        </p:nvCxnSpPr>
        <p:spPr>
          <a:xfrm>
            <a:off x="449178" y="1852578"/>
            <a:ext cx="576588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3149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1A51F7-DFC2-4225-B4F0-B6B1554A0673}"/>
              </a:ext>
            </a:extLst>
          </p:cNvPr>
          <p:cNvSpPr>
            <a:spLocks noGrp="1"/>
          </p:cNvSpPr>
          <p:nvPr>
            <p:ph idx="1"/>
          </p:nvPr>
        </p:nvSpPr>
        <p:spPr>
          <a:xfrm>
            <a:off x="449178" y="2383262"/>
            <a:ext cx="7886700" cy="4351338"/>
          </a:xfrm>
        </p:spPr>
        <p:txBody>
          <a:bodyPr/>
          <a:lstStyle/>
          <a:p>
            <a:r>
              <a:rPr lang="tr-TR" dirty="0"/>
              <a:t>Denetim kelimemizde F1, F2, F3 şeklinde üç alan vardı. Bu alanlar farklı mikro işlemler gerçekleştirebilen değerler alarak buyrukta en az bir, en çok üç mikro işlem gerçekleştirebiliyorlardı.</a:t>
            </a:r>
          </a:p>
          <a:p>
            <a:r>
              <a:rPr lang="tr-TR" dirty="0"/>
              <a:t>Bunu sağlamak için her alan için 3x8 kod çözücü kullanılır. Bu çözücüler, alanlardaki tanımlamalara göre işlemin gerçekleştirilmesini başlatacak yere bağlıdır.</a:t>
            </a:r>
          </a:p>
        </p:txBody>
      </p:sp>
      <p:sp>
        <p:nvSpPr>
          <p:cNvPr id="4" name="Başlık 1">
            <a:extLst>
              <a:ext uri="{FF2B5EF4-FFF2-40B4-BE49-F238E27FC236}">
                <a16:creationId xmlns:a16="http://schemas.microsoft.com/office/drawing/2014/main" id="{7E3BFF9A-7F67-4251-9414-3FBF8D304BCC}"/>
              </a:ext>
            </a:extLst>
          </p:cNvPr>
          <p:cNvSpPr>
            <a:spLocks noGrp="1"/>
          </p:cNvSpPr>
          <p:nvPr>
            <p:ph type="title"/>
          </p:nvPr>
        </p:nvSpPr>
        <p:spPr>
          <a:xfrm>
            <a:off x="449178" y="920043"/>
            <a:ext cx="8266197" cy="1046840"/>
          </a:xfrm>
          <a:noFill/>
        </p:spPr>
        <p:txBody>
          <a:bodyPr>
            <a:noAutofit/>
          </a:body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7.4.1.  F1, F2 ve F3 Alanlarının </a:t>
            </a:r>
            <a:b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br>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Kodunun Çözülmesi</a:t>
            </a:r>
          </a:p>
        </p:txBody>
      </p:sp>
      <p:cxnSp>
        <p:nvCxnSpPr>
          <p:cNvPr id="5" name="Düz Bağlayıcı 4">
            <a:extLst>
              <a:ext uri="{FF2B5EF4-FFF2-40B4-BE49-F238E27FC236}">
                <a16:creationId xmlns:a16="http://schemas.microsoft.com/office/drawing/2014/main" id="{FDFC150B-B773-45D7-9668-0EF35033387A}"/>
              </a:ext>
            </a:extLst>
          </p:cNvPr>
          <p:cNvCxnSpPr>
            <a:cxnSpLocks/>
          </p:cNvCxnSpPr>
          <p:nvPr/>
        </p:nvCxnSpPr>
        <p:spPr>
          <a:xfrm>
            <a:off x="449178" y="2109758"/>
            <a:ext cx="702318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18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CF23110-4E35-458E-839F-67805A16EFB7}"/>
              </a:ext>
            </a:extLst>
          </p:cNvPr>
          <p:cNvSpPr>
            <a:spLocks noGrp="1"/>
          </p:cNvSpPr>
          <p:nvPr>
            <p:ph idx="1"/>
          </p:nvPr>
        </p:nvSpPr>
        <p:spPr>
          <a:xfrm>
            <a:off x="300038" y="2271713"/>
            <a:ext cx="8515350" cy="3905250"/>
          </a:xfrm>
        </p:spPr>
        <p:txBody>
          <a:bodyPr>
            <a:normAutofit/>
          </a:bodyPr>
          <a:lstStyle/>
          <a:p>
            <a:r>
              <a:rPr lang="tr-TR" sz="2200" dirty="0"/>
              <a:t>Mikro program, denetim birimindeki denetim belleğinde bulunur. </a:t>
            </a:r>
          </a:p>
          <a:p>
            <a:r>
              <a:rPr lang="tr-TR" sz="2200" dirty="0"/>
              <a:t>Her denetim kelimesi bir mikro buyruktur.</a:t>
            </a:r>
          </a:p>
          <a:p>
            <a:r>
              <a:rPr lang="tr-TR" sz="2200" dirty="0"/>
              <a:t>Mikro buyruklar bir veya daha fazla mikro işlem barındırırlar.</a:t>
            </a:r>
          </a:p>
          <a:p>
            <a:r>
              <a:rPr lang="tr-TR" sz="2200" dirty="0"/>
              <a:t>Bu mimarimizde denetim belleğindeki </a:t>
            </a:r>
            <a:r>
              <a:rPr lang="tr-TR" sz="2200" b="1" u="sng" dirty="0"/>
              <a:t>denetim kelimeleri 20 bit uzunluğundadır</a:t>
            </a:r>
            <a:r>
              <a:rPr lang="tr-TR" sz="2200" dirty="0"/>
              <a:t>.</a:t>
            </a:r>
          </a:p>
          <a:p>
            <a:r>
              <a:rPr lang="tr-TR" sz="2200" dirty="0"/>
              <a:t>Bellek adresini göstermek için denetim birimimizde </a:t>
            </a:r>
            <a:r>
              <a:rPr lang="tr-TR" sz="2200" b="1" u="sng" dirty="0"/>
              <a:t>7 bit uzunluğunda bir adres yazacı</a:t>
            </a:r>
            <a:r>
              <a:rPr lang="tr-TR" sz="2200" dirty="0"/>
              <a:t> bulunur. </a:t>
            </a:r>
          </a:p>
          <a:p>
            <a:r>
              <a:rPr lang="tr-TR" sz="2200" dirty="0"/>
              <a:t>Dolayısıyla belleğimiz </a:t>
            </a:r>
            <a:r>
              <a:rPr lang="tr-TR" sz="2200" b="1" u="sng" dirty="0"/>
              <a:t>128 adet 20 bit uzunluğunda adrese</a:t>
            </a:r>
            <a:r>
              <a:rPr lang="tr-TR" sz="2200" dirty="0"/>
              <a:t> sahiptir.</a:t>
            </a:r>
          </a:p>
        </p:txBody>
      </p:sp>
      <p:sp>
        <p:nvSpPr>
          <p:cNvPr id="8" name="Başlık 1">
            <a:extLst>
              <a:ext uri="{FF2B5EF4-FFF2-40B4-BE49-F238E27FC236}">
                <a16:creationId xmlns:a16="http://schemas.microsoft.com/office/drawing/2014/main" id="{6E3E6587-0926-4E0E-B8C5-B10BD6327360}"/>
              </a:ext>
            </a:extLst>
          </p:cNvPr>
          <p:cNvSpPr txBox="1">
            <a:spLocks/>
          </p:cNvSpPr>
          <p:nvPr/>
        </p:nvSpPr>
        <p:spPr>
          <a:xfrm>
            <a:off x="449178" y="920043"/>
            <a:ext cx="8266197" cy="104684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7.1. Denetim Belleği</a:t>
            </a:r>
            <a:endParaRPr lang="tr-TR" sz="24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endParaRPr>
          </a:p>
        </p:txBody>
      </p:sp>
      <p:cxnSp>
        <p:nvCxnSpPr>
          <p:cNvPr id="9" name="Düz Bağlayıcı 8">
            <a:extLst>
              <a:ext uri="{FF2B5EF4-FFF2-40B4-BE49-F238E27FC236}">
                <a16:creationId xmlns:a16="http://schemas.microsoft.com/office/drawing/2014/main" id="{C479F154-C3D0-4596-B2BC-B3138C4571AF}"/>
              </a:ext>
            </a:extLst>
          </p:cNvPr>
          <p:cNvCxnSpPr>
            <a:cxnSpLocks/>
          </p:cNvCxnSpPr>
          <p:nvPr/>
        </p:nvCxnSpPr>
        <p:spPr>
          <a:xfrm>
            <a:off x="506329" y="1852578"/>
            <a:ext cx="412282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1048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90353A4-C487-4F73-869A-8827649F8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437" y="1253331"/>
            <a:ext cx="4912538" cy="4351338"/>
          </a:xfrm>
          <a:prstGeom prst="rect">
            <a:avLst/>
          </a:prstGeom>
          <a:ln>
            <a:noFill/>
          </a:ln>
          <a:effectLst>
            <a:outerShdw blurRad="292100" dist="139700" dir="2700000" algn="tl" rotWithShape="0">
              <a:srgbClr val="333333">
                <a:alpha val="65000"/>
              </a:srgbClr>
            </a:outerShdw>
          </a:effectLst>
        </p:spPr>
      </p:pic>
      <p:sp>
        <p:nvSpPr>
          <p:cNvPr id="6" name="İçerik Yer Tutucusu 2">
            <a:extLst>
              <a:ext uri="{FF2B5EF4-FFF2-40B4-BE49-F238E27FC236}">
                <a16:creationId xmlns:a16="http://schemas.microsoft.com/office/drawing/2014/main" id="{4F866635-1878-43AD-A880-8F3D1309DF25}"/>
              </a:ext>
            </a:extLst>
          </p:cNvPr>
          <p:cNvSpPr txBox="1">
            <a:spLocks/>
          </p:cNvSpPr>
          <p:nvPr/>
        </p:nvSpPr>
        <p:spPr>
          <a:xfrm>
            <a:off x="80549" y="290286"/>
            <a:ext cx="3831412" cy="656771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t>Yandaki şekilde F1, F2 ve F3 alanlarının 3x8 kod çözücüler ile ilgili işlemleri gerçekleştirmek üzere çıkışlarının bağlantıları kabaca gösterilmiştir.</a:t>
            </a:r>
          </a:p>
          <a:p>
            <a:r>
              <a:rPr lang="tr-TR" dirty="0"/>
              <a:t>Örneğin F1 seçme ucunun 101 olduğunu düşünelim</a:t>
            </a:r>
          </a:p>
          <a:p>
            <a:r>
              <a:rPr lang="tr-TR" dirty="0"/>
              <a:t>Seçme bitleri kod çözücünün 5. çıkışını seçerek 1 gönderir.</a:t>
            </a:r>
          </a:p>
          <a:p>
            <a:r>
              <a:rPr lang="tr-TR" dirty="0"/>
              <a:t>Çıkıştan gelen 1, veya kapısından geçerek AR yazacına yazmayı aktifler.</a:t>
            </a:r>
          </a:p>
          <a:p>
            <a:r>
              <a:rPr lang="tr-TR" dirty="0"/>
              <a:t>Aynı zamanda seçiciye gelen 1, DR yazacının ilgili bitlerini çıkışa aktarır.</a:t>
            </a:r>
          </a:p>
          <a:p>
            <a:r>
              <a:rPr lang="tr-TR" dirty="0"/>
              <a:t>Böylece F1’de 101 koduyla tanımlı DRTAR işlemi gerçekleştirilerek DR yazacının ilgili bitleri AR yazacına aktarılmış olur.</a:t>
            </a:r>
          </a:p>
          <a:p>
            <a:endParaRPr lang="tr-TR" dirty="0"/>
          </a:p>
        </p:txBody>
      </p:sp>
      <p:sp>
        <p:nvSpPr>
          <p:cNvPr id="7" name="Metin kutusu 6">
            <a:extLst>
              <a:ext uri="{FF2B5EF4-FFF2-40B4-BE49-F238E27FC236}">
                <a16:creationId xmlns:a16="http://schemas.microsoft.com/office/drawing/2014/main" id="{30E72CFC-DF78-489D-8C99-DFE8AD653A88}"/>
              </a:ext>
            </a:extLst>
          </p:cNvPr>
          <p:cNvSpPr txBox="1"/>
          <p:nvPr/>
        </p:nvSpPr>
        <p:spPr>
          <a:xfrm>
            <a:off x="4271962" y="1024723"/>
            <a:ext cx="812027" cy="369332"/>
          </a:xfrm>
          <a:prstGeom prst="rect">
            <a:avLst/>
          </a:prstGeom>
          <a:noFill/>
        </p:spPr>
        <p:txBody>
          <a:bodyPr wrap="square" rtlCol="0">
            <a:spAutoFit/>
          </a:bodyPr>
          <a:lstStyle/>
          <a:p>
            <a:r>
              <a:rPr lang="tr-TR" b="1" dirty="0"/>
              <a:t>1  0  1</a:t>
            </a:r>
          </a:p>
        </p:txBody>
      </p:sp>
      <p:sp>
        <p:nvSpPr>
          <p:cNvPr id="9" name="Rectangle 2050">
            <a:extLst>
              <a:ext uri="{FF2B5EF4-FFF2-40B4-BE49-F238E27FC236}">
                <a16:creationId xmlns:a16="http://schemas.microsoft.com/office/drawing/2014/main" id="{DC07BCEE-2E66-42A1-8041-6505EB20047A}"/>
              </a:ext>
            </a:extLst>
          </p:cNvPr>
          <p:cNvSpPr>
            <a:spLocks noChangeArrowheads="1"/>
          </p:cNvSpPr>
          <p:nvPr/>
        </p:nvSpPr>
        <p:spPr bwMode="auto">
          <a:xfrm rot="5400000">
            <a:off x="3311648" y="3413253"/>
            <a:ext cx="2352428" cy="139244"/>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0" name="Rectangle 2050">
            <a:extLst>
              <a:ext uri="{FF2B5EF4-FFF2-40B4-BE49-F238E27FC236}">
                <a16:creationId xmlns:a16="http://schemas.microsoft.com/office/drawing/2014/main" id="{51444111-A08D-48F5-A7CF-2D71E80C3A05}"/>
              </a:ext>
            </a:extLst>
          </p:cNvPr>
          <p:cNvSpPr>
            <a:spLocks noChangeArrowheads="1"/>
          </p:cNvSpPr>
          <p:nvPr/>
        </p:nvSpPr>
        <p:spPr bwMode="auto">
          <a:xfrm>
            <a:off x="4473349" y="4591344"/>
            <a:ext cx="812027"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1" name="Rectangle 2050">
            <a:extLst>
              <a:ext uri="{FF2B5EF4-FFF2-40B4-BE49-F238E27FC236}">
                <a16:creationId xmlns:a16="http://schemas.microsoft.com/office/drawing/2014/main" id="{B888C5C3-47A4-47B0-9E40-D31F1A6CE7AA}"/>
              </a:ext>
            </a:extLst>
          </p:cNvPr>
          <p:cNvSpPr>
            <a:spLocks noChangeArrowheads="1"/>
          </p:cNvSpPr>
          <p:nvPr/>
        </p:nvSpPr>
        <p:spPr bwMode="auto">
          <a:xfrm rot="5400000">
            <a:off x="3719861" y="4518151"/>
            <a:ext cx="1536001" cy="139246"/>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2" name="Rectangle 2050">
            <a:extLst>
              <a:ext uri="{FF2B5EF4-FFF2-40B4-BE49-F238E27FC236}">
                <a16:creationId xmlns:a16="http://schemas.microsoft.com/office/drawing/2014/main" id="{11690CF3-126C-4EA5-B6B7-9D42DDDF470E}"/>
              </a:ext>
            </a:extLst>
          </p:cNvPr>
          <p:cNvSpPr>
            <a:spLocks noChangeArrowheads="1"/>
          </p:cNvSpPr>
          <p:nvPr/>
        </p:nvSpPr>
        <p:spPr bwMode="auto">
          <a:xfrm>
            <a:off x="4415292" y="5237234"/>
            <a:ext cx="171225"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3" name="Rectangle 2050">
            <a:extLst>
              <a:ext uri="{FF2B5EF4-FFF2-40B4-BE49-F238E27FC236}">
                <a16:creationId xmlns:a16="http://schemas.microsoft.com/office/drawing/2014/main" id="{17287E7D-3EED-4571-BDC6-F940131CCD36}"/>
              </a:ext>
            </a:extLst>
          </p:cNvPr>
          <p:cNvSpPr>
            <a:spLocks noChangeArrowheads="1"/>
          </p:cNvSpPr>
          <p:nvPr/>
        </p:nvSpPr>
        <p:spPr bwMode="auto">
          <a:xfrm>
            <a:off x="4998376" y="5319501"/>
            <a:ext cx="287000"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4" name="Rectangle 2050">
            <a:extLst>
              <a:ext uri="{FF2B5EF4-FFF2-40B4-BE49-F238E27FC236}">
                <a16:creationId xmlns:a16="http://schemas.microsoft.com/office/drawing/2014/main" id="{FA686B49-15E7-401C-901A-7A60437999B0}"/>
              </a:ext>
            </a:extLst>
          </p:cNvPr>
          <p:cNvSpPr>
            <a:spLocks noChangeArrowheads="1"/>
          </p:cNvSpPr>
          <p:nvPr/>
        </p:nvSpPr>
        <p:spPr bwMode="auto">
          <a:xfrm rot="5400000">
            <a:off x="5954880" y="4067022"/>
            <a:ext cx="319169" cy="13924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5" name="Rectangle 2050">
            <a:extLst>
              <a:ext uri="{FF2B5EF4-FFF2-40B4-BE49-F238E27FC236}">
                <a16:creationId xmlns:a16="http://schemas.microsoft.com/office/drawing/2014/main" id="{A9F8D0F8-2105-4D6B-B3C6-7AF2ADE9B551}"/>
              </a:ext>
            </a:extLst>
          </p:cNvPr>
          <p:cNvSpPr>
            <a:spLocks noChangeArrowheads="1"/>
          </p:cNvSpPr>
          <p:nvPr/>
        </p:nvSpPr>
        <p:spPr bwMode="auto">
          <a:xfrm rot="5400000">
            <a:off x="5671494" y="5017716"/>
            <a:ext cx="319169" cy="13924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6" name="İçerik Yer Tutucusu 2">
            <a:extLst>
              <a:ext uri="{FF2B5EF4-FFF2-40B4-BE49-F238E27FC236}">
                <a16:creationId xmlns:a16="http://schemas.microsoft.com/office/drawing/2014/main" id="{38F18C9F-8829-4E53-B1E3-D464FBACA08C}"/>
              </a:ext>
            </a:extLst>
          </p:cNvPr>
          <p:cNvSpPr txBox="1">
            <a:spLocks/>
          </p:cNvSpPr>
          <p:nvPr/>
        </p:nvSpPr>
        <p:spPr>
          <a:xfrm>
            <a:off x="4031437" y="5833277"/>
            <a:ext cx="4749706" cy="1177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t>AR </a:t>
            </a:r>
            <a:r>
              <a:rPr lang="tr-TR" b="1" dirty="0">
                <a:sym typeface="Wingdings" panose="05000000000000000000" pitchFamily="2" charset="2"/>
              </a:rPr>
              <a:t> DR(0-10)  DRTAR İşlemi</a:t>
            </a:r>
            <a:endParaRPr lang="tr-TR" dirty="0"/>
          </a:p>
          <a:p>
            <a:endParaRPr lang="tr-TR" dirty="0"/>
          </a:p>
        </p:txBody>
      </p:sp>
    </p:spTree>
    <p:extLst>
      <p:ext uri="{BB962C8B-B14F-4D97-AF65-F5344CB8AC3E}">
        <p14:creationId xmlns:p14="http://schemas.microsoft.com/office/powerpoint/2010/main" val="370332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fade">
                                      <p:cBhvr>
                                        <p:cTn id="45" dur="500"/>
                                        <p:tgtEl>
                                          <p:spTgt spid="6">
                                            <p:txEl>
                                              <p:pRg st="4" end="4"/>
                                            </p:txEl>
                                          </p:spTgt>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up)">
                                      <p:cBhvr>
                                        <p:cTn id="49" dur="500"/>
                                        <p:tgtEl>
                                          <p:spTgt spid="14"/>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Effect transition="in" filter="fade">
                                      <p:cBhvr>
                                        <p:cTn id="58" dur="500"/>
                                        <p:tgtEl>
                                          <p:spTgt spid="6">
                                            <p:txEl>
                                              <p:pRg st="5" end="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animBg="1"/>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90353A4-C487-4F73-869A-8827649F8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437" y="1253331"/>
            <a:ext cx="4912538" cy="4351338"/>
          </a:xfrm>
          <a:prstGeom prst="rect">
            <a:avLst/>
          </a:prstGeom>
          <a:ln>
            <a:noFill/>
          </a:ln>
          <a:effectLst>
            <a:outerShdw blurRad="292100" dist="139700" dir="2700000" algn="tl" rotWithShape="0">
              <a:srgbClr val="333333">
                <a:alpha val="65000"/>
              </a:srgbClr>
            </a:outerShdw>
          </a:effectLst>
        </p:spPr>
      </p:pic>
      <p:sp>
        <p:nvSpPr>
          <p:cNvPr id="6" name="İçerik Yer Tutucusu 2">
            <a:extLst>
              <a:ext uri="{FF2B5EF4-FFF2-40B4-BE49-F238E27FC236}">
                <a16:creationId xmlns:a16="http://schemas.microsoft.com/office/drawing/2014/main" id="{4F866635-1878-43AD-A880-8F3D1309DF25}"/>
              </a:ext>
            </a:extLst>
          </p:cNvPr>
          <p:cNvSpPr txBox="1">
            <a:spLocks/>
          </p:cNvSpPr>
          <p:nvPr/>
        </p:nvSpPr>
        <p:spPr>
          <a:xfrm>
            <a:off x="79763" y="283029"/>
            <a:ext cx="3831412" cy="672737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t>Yandaki şekilde F1, F2 ve F3 alanlarının 3x8 kod çözücüler ile ilgili işlemleri gerçekleştirmek üzere çıkışlarının bağlantıları kabaca gösterilmiştir.</a:t>
            </a:r>
          </a:p>
          <a:p>
            <a:r>
              <a:rPr lang="tr-TR" dirty="0"/>
              <a:t>F1 seçme ucuna 110 geldiğini düşünelim</a:t>
            </a:r>
          </a:p>
          <a:p>
            <a:r>
              <a:rPr lang="tr-TR" dirty="0"/>
              <a:t>Seçme bitleri kod çözücünün 6. çıkışını seçerek 1 gönderir.</a:t>
            </a:r>
          </a:p>
          <a:p>
            <a:r>
              <a:rPr lang="tr-TR" dirty="0"/>
              <a:t>Çıkıştan gelen 1, veya kapısından geçerek AR yazacına yazmayı aktifler.</a:t>
            </a:r>
          </a:p>
          <a:p>
            <a:r>
              <a:rPr lang="tr-TR" dirty="0"/>
              <a:t>Seçicinin seçme ucu 0 olduğundan PC yazacının içeriğini AR yazacına aktarmış olur.</a:t>
            </a:r>
          </a:p>
          <a:p>
            <a:r>
              <a:rPr lang="tr-TR" sz="2600" dirty="0"/>
              <a:t>Böylece F1’de 110 koduyla tanımlı PCTAR işlemi gerçekleştirilerek PC yazacının içeriği AR yazacına aktarılmış olur.</a:t>
            </a:r>
          </a:p>
          <a:p>
            <a:endParaRPr lang="tr-TR" dirty="0"/>
          </a:p>
        </p:txBody>
      </p:sp>
      <p:sp>
        <p:nvSpPr>
          <p:cNvPr id="7" name="Metin kutusu 6">
            <a:extLst>
              <a:ext uri="{FF2B5EF4-FFF2-40B4-BE49-F238E27FC236}">
                <a16:creationId xmlns:a16="http://schemas.microsoft.com/office/drawing/2014/main" id="{30E72CFC-DF78-489D-8C99-DFE8AD653A88}"/>
              </a:ext>
            </a:extLst>
          </p:cNvPr>
          <p:cNvSpPr txBox="1"/>
          <p:nvPr/>
        </p:nvSpPr>
        <p:spPr>
          <a:xfrm>
            <a:off x="4271962" y="1024723"/>
            <a:ext cx="812027" cy="369332"/>
          </a:xfrm>
          <a:prstGeom prst="rect">
            <a:avLst/>
          </a:prstGeom>
          <a:noFill/>
        </p:spPr>
        <p:txBody>
          <a:bodyPr wrap="square" rtlCol="0">
            <a:spAutoFit/>
          </a:bodyPr>
          <a:lstStyle/>
          <a:p>
            <a:r>
              <a:rPr lang="tr-TR" b="1" dirty="0"/>
              <a:t>1  1  0</a:t>
            </a:r>
          </a:p>
        </p:txBody>
      </p:sp>
      <p:sp>
        <p:nvSpPr>
          <p:cNvPr id="9" name="Rectangle 2050">
            <a:extLst>
              <a:ext uri="{FF2B5EF4-FFF2-40B4-BE49-F238E27FC236}">
                <a16:creationId xmlns:a16="http://schemas.microsoft.com/office/drawing/2014/main" id="{DC07BCEE-2E66-42A1-8041-6505EB20047A}"/>
              </a:ext>
            </a:extLst>
          </p:cNvPr>
          <p:cNvSpPr>
            <a:spLocks noChangeArrowheads="1"/>
          </p:cNvSpPr>
          <p:nvPr/>
        </p:nvSpPr>
        <p:spPr bwMode="auto">
          <a:xfrm rot="5400000">
            <a:off x="2783976" y="3823674"/>
            <a:ext cx="3148330" cy="114303"/>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2" name="Rectangle 2050">
            <a:extLst>
              <a:ext uri="{FF2B5EF4-FFF2-40B4-BE49-F238E27FC236}">
                <a16:creationId xmlns:a16="http://schemas.microsoft.com/office/drawing/2014/main" id="{11690CF3-126C-4EA5-B6B7-9D42DDDF470E}"/>
              </a:ext>
            </a:extLst>
          </p:cNvPr>
          <p:cNvSpPr>
            <a:spLocks noChangeArrowheads="1"/>
          </p:cNvSpPr>
          <p:nvPr/>
        </p:nvSpPr>
        <p:spPr bwMode="auto">
          <a:xfrm>
            <a:off x="4299519" y="5418715"/>
            <a:ext cx="287000"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3" name="Rectangle 2050">
            <a:extLst>
              <a:ext uri="{FF2B5EF4-FFF2-40B4-BE49-F238E27FC236}">
                <a16:creationId xmlns:a16="http://schemas.microsoft.com/office/drawing/2014/main" id="{17287E7D-3EED-4571-BDC6-F940131CCD36}"/>
              </a:ext>
            </a:extLst>
          </p:cNvPr>
          <p:cNvSpPr>
            <a:spLocks noChangeArrowheads="1"/>
          </p:cNvSpPr>
          <p:nvPr/>
        </p:nvSpPr>
        <p:spPr bwMode="auto">
          <a:xfrm>
            <a:off x="4998376" y="5319501"/>
            <a:ext cx="287000"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4" name="Rectangle 2050">
            <a:extLst>
              <a:ext uri="{FF2B5EF4-FFF2-40B4-BE49-F238E27FC236}">
                <a16:creationId xmlns:a16="http://schemas.microsoft.com/office/drawing/2014/main" id="{FA686B49-15E7-401C-901A-7A60437999B0}"/>
              </a:ext>
            </a:extLst>
          </p:cNvPr>
          <p:cNvSpPr>
            <a:spLocks noChangeArrowheads="1"/>
          </p:cNvSpPr>
          <p:nvPr/>
        </p:nvSpPr>
        <p:spPr bwMode="auto">
          <a:xfrm rot="5400000">
            <a:off x="5374309" y="4067022"/>
            <a:ext cx="319169" cy="13924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5" name="Rectangle 2050">
            <a:extLst>
              <a:ext uri="{FF2B5EF4-FFF2-40B4-BE49-F238E27FC236}">
                <a16:creationId xmlns:a16="http://schemas.microsoft.com/office/drawing/2014/main" id="{A9F8D0F8-2105-4D6B-B3C6-7AF2ADE9B551}"/>
              </a:ext>
            </a:extLst>
          </p:cNvPr>
          <p:cNvSpPr>
            <a:spLocks noChangeArrowheads="1"/>
          </p:cNvSpPr>
          <p:nvPr/>
        </p:nvSpPr>
        <p:spPr bwMode="auto">
          <a:xfrm rot="5400000">
            <a:off x="5671494" y="5017716"/>
            <a:ext cx="319169" cy="13924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6" name="İçerik Yer Tutucusu 2">
            <a:extLst>
              <a:ext uri="{FF2B5EF4-FFF2-40B4-BE49-F238E27FC236}">
                <a16:creationId xmlns:a16="http://schemas.microsoft.com/office/drawing/2014/main" id="{38F18C9F-8829-4E53-B1E3-D464FBACA08C}"/>
              </a:ext>
            </a:extLst>
          </p:cNvPr>
          <p:cNvSpPr txBox="1">
            <a:spLocks/>
          </p:cNvSpPr>
          <p:nvPr/>
        </p:nvSpPr>
        <p:spPr>
          <a:xfrm>
            <a:off x="4031437" y="5833277"/>
            <a:ext cx="4749706" cy="1177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t>AR </a:t>
            </a:r>
            <a:r>
              <a:rPr lang="tr-TR" b="1" dirty="0">
                <a:sym typeface="Wingdings" panose="05000000000000000000" pitchFamily="2" charset="2"/>
              </a:rPr>
              <a:t> PC     PCTAR İşlemi</a:t>
            </a:r>
            <a:endParaRPr lang="tr-TR" dirty="0"/>
          </a:p>
          <a:p>
            <a:endParaRPr lang="tr-TR" dirty="0"/>
          </a:p>
        </p:txBody>
      </p:sp>
    </p:spTree>
    <p:extLst>
      <p:ext uri="{BB962C8B-B14F-4D97-AF65-F5344CB8AC3E}">
        <p14:creationId xmlns:p14="http://schemas.microsoft.com/office/powerpoint/2010/main" val="158224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500"/>
                                        <p:tgtEl>
                                          <p:spTgt spid="6">
                                            <p:txEl>
                                              <p:pRg st="4" end="4"/>
                                            </p:txEl>
                                          </p:spTgt>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animBg="1"/>
      <p:bldP spid="13" grpId="0" animBg="1"/>
      <p:bldP spid="14" grpId="0" animBg="1"/>
      <p:bldP spid="15"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1A51F7-DFC2-4225-B4F0-B6B1554A0673}"/>
              </a:ext>
            </a:extLst>
          </p:cNvPr>
          <p:cNvSpPr>
            <a:spLocks noGrp="1"/>
          </p:cNvSpPr>
          <p:nvPr>
            <p:ph idx="1"/>
          </p:nvPr>
        </p:nvSpPr>
        <p:spPr>
          <a:xfrm>
            <a:off x="449178" y="2383262"/>
            <a:ext cx="7886700" cy="4351338"/>
          </a:xfrm>
        </p:spPr>
        <p:txBody>
          <a:bodyPr/>
          <a:lstStyle/>
          <a:p>
            <a:r>
              <a:rPr lang="tr-TR" dirty="0"/>
              <a:t>Mikro programlanmış denetim biriminin temel yapısını oluşturan unsurlardan biri de adres seçimini gerçekleştiren devrelerdir.</a:t>
            </a:r>
          </a:p>
          <a:p>
            <a:r>
              <a:rPr lang="tr-TR" dirty="0"/>
              <a:t>Sıralayıcı özel işlevleri yerine getirmek üzere tasarlanır ve adresleri buna göre belirler.</a:t>
            </a:r>
          </a:p>
          <a:p>
            <a:r>
              <a:rPr lang="tr-TR" dirty="0"/>
              <a:t>Buna göre bir mikro program sıralayıcı ve adres belirleme işlemlerini devre üzerinde inceleyelim.</a:t>
            </a:r>
          </a:p>
          <a:p>
            <a:endParaRPr lang="tr-TR" dirty="0"/>
          </a:p>
        </p:txBody>
      </p:sp>
      <p:sp>
        <p:nvSpPr>
          <p:cNvPr id="4" name="Başlık 1">
            <a:extLst>
              <a:ext uri="{FF2B5EF4-FFF2-40B4-BE49-F238E27FC236}">
                <a16:creationId xmlns:a16="http://schemas.microsoft.com/office/drawing/2014/main" id="{7E3BFF9A-7F67-4251-9414-3FBF8D304BCC}"/>
              </a:ext>
            </a:extLst>
          </p:cNvPr>
          <p:cNvSpPr>
            <a:spLocks noGrp="1"/>
          </p:cNvSpPr>
          <p:nvPr>
            <p:ph type="title"/>
          </p:nvPr>
        </p:nvSpPr>
        <p:spPr>
          <a:xfrm>
            <a:off x="449178" y="1193544"/>
            <a:ext cx="8266197" cy="1046840"/>
          </a:xfrm>
          <a:noFill/>
        </p:spPr>
        <p:txBody>
          <a:bodyPr>
            <a:noAutofit/>
          </a:body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7.4.2. Mikro Program Sıralayıcı</a:t>
            </a:r>
          </a:p>
        </p:txBody>
      </p:sp>
      <p:cxnSp>
        <p:nvCxnSpPr>
          <p:cNvPr id="5" name="Düz Bağlayıcı 4">
            <a:extLst>
              <a:ext uri="{FF2B5EF4-FFF2-40B4-BE49-F238E27FC236}">
                <a16:creationId xmlns:a16="http://schemas.microsoft.com/office/drawing/2014/main" id="{FDFC150B-B773-45D7-9668-0EF35033387A}"/>
              </a:ext>
            </a:extLst>
          </p:cNvPr>
          <p:cNvCxnSpPr>
            <a:cxnSpLocks/>
          </p:cNvCxnSpPr>
          <p:nvPr/>
        </p:nvCxnSpPr>
        <p:spPr>
          <a:xfrm>
            <a:off x="449178" y="2109758"/>
            <a:ext cx="640156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4862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4AF2B80D-1A28-450B-8618-E6E2A36F00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9720" y="505506"/>
            <a:ext cx="4848487" cy="5846988"/>
          </a:xfrm>
        </p:spPr>
      </p:pic>
      <p:sp>
        <p:nvSpPr>
          <p:cNvPr id="6" name="İçerik Yer Tutucusu 2">
            <a:extLst>
              <a:ext uri="{FF2B5EF4-FFF2-40B4-BE49-F238E27FC236}">
                <a16:creationId xmlns:a16="http://schemas.microsoft.com/office/drawing/2014/main" id="{2AE0EFDF-2DD8-4372-9C36-9D18D48F50EB}"/>
              </a:ext>
            </a:extLst>
          </p:cNvPr>
          <p:cNvSpPr txBox="1">
            <a:spLocks/>
          </p:cNvSpPr>
          <p:nvPr/>
        </p:nvSpPr>
        <p:spPr>
          <a:xfrm>
            <a:off x="265793" y="696686"/>
            <a:ext cx="3763927" cy="56558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t>Yandaki şekilde denetim belleğindeki denetim kelimesine göre adres belirleme işlemi kabaca gösterilmiştir.</a:t>
            </a:r>
          </a:p>
          <a:p>
            <a:r>
              <a:rPr lang="tr-TR" dirty="0"/>
              <a:t>Örneğin CD alanının 00 olduğunu düşünelim.</a:t>
            </a:r>
          </a:p>
          <a:p>
            <a:r>
              <a:rPr lang="tr-TR" dirty="0"/>
              <a:t>Seçicinin seçme uçlarına 00 geleceğinden, çıkışına şart olmadan direkt 1 aktarır. (BR=10 ve BR=11 için çıkışındaki değer önemsizdir.)</a:t>
            </a:r>
          </a:p>
          <a:p>
            <a:r>
              <a:rPr lang="tr-TR" dirty="0"/>
              <a:t>BR alanından da 11 geldiğini varsayalım.</a:t>
            </a:r>
          </a:p>
          <a:p>
            <a:r>
              <a:rPr lang="tr-TR" dirty="0"/>
              <a:t>Buna göre BR kod tablosundan da hatırlanacağı üzere 11 gelme durumuyla birlikte giriş mantığı 11 üreterek haritalama yöntemiyle gelen bitlerin bağlı olduğu </a:t>
            </a:r>
            <a:r>
              <a:rPr lang="tr-TR" dirty="0" err="1"/>
              <a:t>muxların</a:t>
            </a:r>
            <a:r>
              <a:rPr lang="tr-TR" dirty="0"/>
              <a:t> 3. girişinin bitlerini seçer.</a:t>
            </a:r>
          </a:p>
          <a:p>
            <a:r>
              <a:rPr lang="tr-TR" dirty="0"/>
              <a:t>Böylece haritalama işlemiyle belirlenen adres seçilerek adres yazacına (CAR) yüklenmiş olur.</a:t>
            </a:r>
          </a:p>
          <a:p>
            <a:endParaRPr lang="tr-TR" dirty="0"/>
          </a:p>
          <a:p>
            <a:endParaRPr lang="tr-TR" dirty="0"/>
          </a:p>
        </p:txBody>
      </p:sp>
      <p:sp>
        <p:nvSpPr>
          <p:cNvPr id="7" name="Metin kutusu 6">
            <a:extLst>
              <a:ext uri="{FF2B5EF4-FFF2-40B4-BE49-F238E27FC236}">
                <a16:creationId xmlns:a16="http://schemas.microsoft.com/office/drawing/2014/main" id="{DA26F9B6-6240-4CF8-B2C9-56FA72D36DC8}"/>
              </a:ext>
            </a:extLst>
          </p:cNvPr>
          <p:cNvSpPr txBox="1"/>
          <p:nvPr/>
        </p:nvSpPr>
        <p:spPr>
          <a:xfrm>
            <a:off x="6106006" y="4856493"/>
            <a:ext cx="585080" cy="400110"/>
          </a:xfrm>
          <a:prstGeom prst="rect">
            <a:avLst/>
          </a:prstGeom>
          <a:noFill/>
        </p:spPr>
        <p:txBody>
          <a:bodyPr wrap="square" rtlCol="0">
            <a:spAutoFit/>
          </a:bodyPr>
          <a:lstStyle/>
          <a:p>
            <a:r>
              <a:rPr lang="tr-TR" sz="2000" b="1" dirty="0">
                <a:solidFill>
                  <a:srgbClr val="FF0000"/>
                </a:solidFill>
              </a:rPr>
              <a:t>00 </a:t>
            </a:r>
          </a:p>
        </p:txBody>
      </p:sp>
      <p:sp>
        <p:nvSpPr>
          <p:cNvPr id="8" name="Metin kutusu 7">
            <a:extLst>
              <a:ext uri="{FF2B5EF4-FFF2-40B4-BE49-F238E27FC236}">
                <a16:creationId xmlns:a16="http://schemas.microsoft.com/office/drawing/2014/main" id="{AC5A4949-B246-46BC-A585-9186B75C4CB3}"/>
              </a:ext>
            </a:extLst>
          </p:cNvPr>
          <p:cNvSpPr txBox="1"/>
          <p:nvPr/>
        </p:nvSpPr>
        <p:spPr>
          <a:xfrm>
            <a:off x="5114282" y="3028890"/>
            <a:ext cx="585080" cy="400110"/>
          </a:xfrm>
          <a:prstGeom prst="rect">
            <a:avLst/>
          </a:prstGeom>
          <a:noFill/>
        </p:spPr>
        <p:txBody>
          <a:bodyPr wrap="square" rtlCol="0">
            <a:spAutoFit/>
          </a:bodyPr>
          <a:lstStyle/>
          <a:p>
            <a:r>
              <a:rPr lang="tr-TR" sz="2000" b="1" dirty="0">
                <a:solidFill>
                  <a:srgbClr val="FF0000"/>
                </a:solidFill>
              </a:rPr>
              <a:t>00 </a:t>
            </a:r>
          </a:p>
        </p:txBody>
      </p:sp>
      <p:sp>
        <p:nvSpPr>
          <p:cNvPr id="9" name="Rectangle 2050">
            <a:extLst>
              <a:ext uri="{FF2B5EF4-FFF2-40B4-BE49-F238E27FC236}">
                <a16:creationId xmlns:a16="http://schemas.microsoft.com/office/drawing/2014/main" id="{77B9101E-4E98-486F-8C83-15F741420810}"/>
              </a:ext>
            </a:extLst>
          </p:cNvPr>
          <p:cNvSpPr>
            <a:spLocks noChangeArrowheads="1"/>
          </p:cNvSpPr>
          <p:nvPr/>
        </p:nvSpPr>
        <p:spPr bwMode="auto">
          <a:xfrm>
            <a:off x="4751835" y="2489215"/>
            <a:ext cx="287000"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0" name="Rectangle 2050">
            <a:extLst>
              <a:ext uri="{FF2B5EF4-FFF2-40B4-BE49-F238E27FC236}">
                <a16:creationId xmlns:a16="http://schemas.microsoft.com/office/drawing/2014/main" id="{BE05330A-804F-4F7A-8977-9C4B030D2237}"/>
              </a:ext>
            </a:extLst>
          </p:cNvPr>
          <p:cNvSpPr>
            <a:spLocks noChangeArrowheads="1"/>
          </p:cNvSpPr>
          <p:nvPr/>
        </p:nvSpPr>
        <p:spPr bwMode="auto">
          <a:xfrm>
            <a:off x="5641306" y="2714187"/>
            <a:ext cx="585080" cy="101584"/>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1" name="Rectangle 2050">
            <a:extLst>
              <a:ext uri="{FF2B5EF4-FFF2-40B4-BE49-F238E27FC236}">
                <a16:creationId xmlns:a16="http://schemas.microsoft.com/office/drawing/2014/main" id="{A71EBCFD-4D10-49BE-A991-358D35FF59B2}"/>
              </a:ext>
            </a:extLst>
          </p:cNvPr>
          <p:cNvSpPr>
            <a:spLocks noChangeArrowheads="1"/>
          </p:cNvSpPr>
          <p:nvPr/>
        </p:nvSpPr>
        <p:spPr bwMode="auto">
          <a:xfrm rot="16200000">
            <a:off x="5918153" y="2485375"/>
            <a:ext cx="514881" cy="101584"/>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2" name="Rectangle 2050">
            <a:extLst>
              <a:ext uri="{FF2B5EF4-FFF2-40B4-BE49-F238E27FC236}">
                <a16:creationId xmlns:a16="http://schemas.microsoft.com/office/drawing/2014/main" id="{DBB87B44-CB44-4DF8-B057-1524AC3BDE6C}"/>
              </a:ext>
            </a:extLst>
          </p:cNvPr>
          <p:cNvSpPr>
            <a:spLocks noChangeArrowheads="1"/>
          </p:cNvSpPr>
          <p:nvPr/>
        </p:nvSpPr>
        <p:spPr bwMode="auto">
          <a:xfrm>
            <a:off x="4751835" y="2222657"/>
            <a:ext cx="1474551"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3" name="Rectangle 2050">
            <a:extLst>
              <a:ext uri="{FF2B5EF4-FFF2-40B4-BE49-F238E27FC236}">
                <a16:creationId xmlns:a16="http://schemas.microsoft.com/office/drawing/2014/main" id="{311D9F4C-9F7D-4819-88AF-B873E7404D6E}"/>
              </a:ext>
            </a:extLst>
          </p:cNvPr>
          <p:cNvSpPr>
            <a:spLocks noChangeArrowheads="1"/>
          </p:cNvSpPr>
          <p:nvPr/>
        </p:nvSpPr>
        <p:spPr bwMode="auto">
          <a:xfrm rot="16200000">
            <a:off x="4506260" y="2061400"/>
            <a:ext cx="491154" cy="101586"/>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4" name="Rectangle 2050">
            <a:extLst>
              <a:ext uri="{FF2B5EF4-FFF2-40B4-BE49-F238E27FC236}">
                <a16:creationId xmlns:a16="http://schemas.microsoft.com/office/drawing/2014/main" id="{4BA56F38-BF50-44C1-A5E5-CA293E40F404}"/>
              </a:ext>
            </a:extLst>
          </p:cNvPr>
          <p:cNvSpPr>
            <a:spLocks noChangeArrowheads="1"/>
          </p:cNvSpPr>
          <p:nvPr/>
        </p:nvSpPr>
        <p:spPr bwMode="auto">
          <a:xfrm>
            <a:off x="4701044" y="1866239"/>
            <a:ext cx="287000"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6" name="Rectangle 2050">
            <a:extLst>
              <a:ext uri="{FF2B5EF4-FFF2-40B4-BE49-F238E27FC236}">
                <a16:creationId xmlns:a16="http://schemas.microsoft.com/office/drawing/2014/main" id="{6321CA13-37B4-4C69-808B-FEBF74A20A73}"/>
              </a:ext>
            </a:extLst>
          </p:cNvPr>
          <p:cNvSpPr>
            <a:spLocks noChangeArrowheads="1"/>
          </p:cNvSpPr>
          <p:nvPr/>
        </p:nvSpPr>
        <p:spPr bwMode="auto">
          <a:xfrm rot="16200000">
            <a:off x="6246143" y="5418826"/>
            <a:ext cx="1024267" cy="126882"/>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7" name="Rectangle 2050">
            <a:extLst>
              <a:ext uri="{FF2B5EF4-FFF2-40B4-BE49-F238E27FC236}">
                <a16:creationId xmlns:a16="http://schemas.microsoft.com/office/drawing/2014/main" id="{3819D2C7-E8EA-45C9-A4FB-684C7E625FEC}"/>
              </a:ext>
            </a:extLst>
          </p:cNvPr>
          <p:cNvSpPr>
            <a:spLocks noChangeArrowheads="1"/>
          </p:cNvSpPr>
          <p:nvPr/>
        </p:nvSpPr>
        <p:spPr bwMode="auto">
          <a:xfrm rot="16200000">
            <a:off x="6394914" y="5502282"/>
            <a:ext cx="1205695" cy="126884"/>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8" name="Rectangle 2050">
            <a:extLst>
              <a:ext uri="{FF2B5EF4-FFF2-40B4-BE49-F238E27FC236}">
                <a16:creationId xmlns:a16="http://schemas.microsoft.com/office/drawing/2014/main" id="{E0346138-38D3-4111-8B66-F0F849EA5FB7}"/>
              </a:ext>
            </a:extLst>
          </p:cNvPr>
          <p:cNvSpPr>
            <a:spLocks noChangeArrowheads="1"/>
          </p:cNvSpPr>
          <p:nvPr/>
        </p:nvSpPr>
        <p:spPr bwMode="auto">
          <a:xfrm>
            <a:off x="4397829" y="5941451"/>
            <a:ext cx="2409375"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9" name="Rectangle 2050">
            <a:extLst>
              <a:ext uri="{FF2B5EF4-FFF2-40B4-BE49-F238E27FC236}">
                <a16:creationId xmlns:a16="http://schemas.microsoft.com/office/drawing/2014/main" id="{4EAC519D-FD33-4F94-A5C7-3B8538574A18}"/>
              </a:ext>
            </a:extLst>
          </p:cNvPr>
          <p:cNvSpPr>
            <a:spLocks noChangeArrowheads="1"/>
          </p:cNvSpPr>
          <p:nvPr/>
        </p:nvSpPr>
        <p:spPr bwMode="auto">
          <a:xfrm>
            <a:off x="4165600" y="6168572"/>
            <a:ext cx="2888353" cy="16443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0" name="Rectangle 2050">
            <a:extLst>
              <a:ext uri="{FF2B5EF4-FFF2-40B4-BE49-F238E27FC236}">
                <a16:creationId xmlns:a16="http://schemas.microsoft.com/office/drawing/2014/main" id="{A1CFEB46-59EC-427A-A180-7793278B96A8}"/>
              </a:ext>
            </a:extLst>
          </p:cNvPr>
          <p:cNvSpPr>
            <a:spLocks noChangeArrowheads="1"/>
          </p:cNvSpPr>
          <p:nvPr/>
        </p:nvSpPr>
        <p:spPr bwMode="auto">
          <a:xfrm rot="16200000">
            <a:off x="2333408" y="3882711"/>
            <a:ext cx="4209441" cy="101585"/>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1" name="Rectangle 2050">
            <a:extLst>
              <a:ext uri="{FF2B5EF4-FFF2-40B4-BE49-F238E27FC236}">
                <a16:creationId xmlns:a16="http://schemas.microsoft.com/office/drawing/2014/main" id="{4FD4128A-D632-467D-AAE5-9AD0DD44EEBC}"/>
              </a:ext>
            </a:extLst>
          </p:cNvPr>
          <p:cNvSpPr>
            <a:spLocks noChangeArrowheads="1"/>
          </p:cNvSpPr>
          <p:nvPr/>
        </p:nvSpPr>
        <p:spPr bwMode="auto">
          <a:xfrm rot="16200000">
            <a:off x="1908739" y="3849453"/>
            <a:ext cx="4625895" cy="12013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2" name="Rectangle 2050">
            <a:extLst>
              <a:ext uri="{FF2B5EF4-FFF2-40B4-BE49-F238E27FC236}">
                <a16:creationId xmlns:a16="http://schemas.microsoft.com/office/drawing/2014/main" id="{A23957CF-D74B-4E32-AD0B-268D71C7FBD7}"/>
              </a:ext>
            </a:extLst>
          </p:cNvPr>
          <p:cNvSpPr>
            <a:spLocks noChangeArrowheads="1"/>
          </p:cNvSpPr>
          <p:nvPr/>
        </p:nvSpPr>
        <p:spPr bwMode="auto">
          <a:xfrm>
            <a:off x="4168944" y="1572367"/>
            <a:ext cx="819099" cy="7903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3" name="Rectangle 2050">
            <a:extLst>
              <a:ext uri="{FF2B5EF4-FFF2-40B4-BE49-F238E27FC236}">
                <a16:creationId xmlns:a16="http://schemas.microsoft.com/office/drawing/2014/main" id="{0E776B27-FEC1-460F-AFC0-2608F34FC77A}"/>
              </a:ext>
            </a:extLst>
          </p:cNvPr>
          <p:cNvSpPr>
            <a:spLocks noChangeArrowheads="1"/>
          </p:cNvSpPr>
          <p:nvPr/>
        </p:nvSpPr>
        <p:spPr bwMode="auto">
          <a:xfrm>
            <a:off x="4379388" y="1750386"/>
            <a:ext cx="608656" cy="9636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4" name="Rectangle 2050">
            <a:extLst>
              <a:ext uri="{FF2B5EF4-FFF2-40B4-BE49-F238E27FC236}">
                <a16:creationId xmlns:a16="http://schemas.microsoft.com/office/drawing/2014/main" id="{E8592E66-7B79-4E46-A9D8-573B0ED745B1}"/>
              </a:ext>
            </a:extLst>
          </p:cNvPr>
          <p:cNvSpPr>
            <a:spLocks noChangeArrowheads="1"/>
          </p:cNvSpPr>
          <p:nvPr/>
        </p:nvSpPr>
        <p:spPr bwMode="auto">
          <a:xfrm>
            <a:off x="5641306" y="1728356"/>
            <a:ext cx="413538"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5" name="Rectangle 2050">
            <a:extLst>
              <a:ext uri="{FF2B5EF4-FFF2-40B4-BE49-F238E27FC236}">
                <a16:creationId xmlns:a16="http://schemas.microsoft.com/office/drawing/2014/main" id="{60A7104D-C570-45F5-90D1-9D3943A46EE6}"/>
              </a:ext>
            </a:extLst>
          </p:cNvPr>
          <p:cNvSpPr>
            <a:spLocks noChangeArrowheads="1"/>
          </p:cNvSpPr>
          <p:nvPr/>
        </p:nvSpPr>
        <p:spPr bwMode="auto">
          <a:xfrm>
            <a:off x="5648566" y="1880756"/>
            <a:ext cx="413538" cy="135490"/>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6" name="Rectangle 2050">
            <a:extLst>
              <a:ext uri="{FF2B5EF4-FFF2-40B4-BE49-F238E27FC236}">
                <a16:creationId xmlns:a16="http://schemas.microsoft.com/office/drawing/2014/main" id="{D9B1CFE5-4DC0-4710-BAA7-51DCF7641400}"/>
              </a:ext>
            </a:extLst>
          </p:cNvPr>
          <p:cNvSpPr>
            <a:spLocks noChangeArrowheads="1"/>
          </p:cNvSpPr>
          <p:nvPr/>
        </p:nvSpPr>
        <p:spPr bwMode="auto">
          <a:xfrm rot="16200000">
            <a:off x="5977776" y="1173260"/>
            <a:ext cx="405871" cy="120378"/>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27" name="Rectangle 2050">
            <a:extLst>
              <a:ext uri="{FF2B5EF4-FFF2-40B4-BE49-F238E27FC236}">
                <a16:creationId xmlns:a16="http://schemas.microsoft.com/office/drawing/2014/main" id="{70271983-0F8F-4691-9B64-CF443EDF1880}"/>
              </a:ext>
            </a:extLst>
          </p:cNvPr>
          <p:cNvSpPr>
            <a:spLocks noChangeArrowheads="1"/>
          </p:cNvSpPr>
          <p:nvPr/>
        </p:nvSpPr>
        <p:spPr bwMode="auto">
          <a:xfrm rot="16200000">
            <a:off x="6138693" y="2461983"/>
            <a:ext cx="916697" cy="188088"/>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Tree>
    <p:extLst>
      <p:ext uri="{BB962C8B-B14F-4D97-AF65-F5344CB8AC3E}">
        <p14:creationId xmlns:p14="http://schemas.microsoft.com/office/powerpoint/2010/main" val="37157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
                                        <p:tgtEl>
                                          <p:spTgt spid="10"/>
                                        </p:tgtEl>
                                      </p:cBhvr>
                                    </p:animEffect>
                                  </p:childTnLst>
                                </p:cTn>
                              </p:par>
                            </p:childTnLst>
                          </p:cTn>
                        </p:par>
                        <p:par>
                          <p:cTn id="28" fill="hold">
                            <p:stCondLst>
                              <p:cond delay="1100"/>
                            </p:stCondLst>
                            <p:childTnLst>
                              <p:par>
                                <p:cTn id="29" presetID="22" presetClass="entr" presetSubtype="4"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100"/>
                                        <p:tgtEl>
                                          <p:spTgt spid="11"/>
                                        </p:tgtEl>
                                      </p:cBhvr>
                                    </p:animEffect>
                                  </p:childTnLst>
                                </p:cTn>
                              </p:par>
                            </p:childTnLst>
                          </p:cTn>
                        </p:par>
                        <p:par>
                          <p:cTn id="32" fill="hold">
                            <p:stCondLst>
                              <p:cond delay="1200"/>
                            </p:stCondLst>
                            <p:childTnLst>
                              <p:par>
                                <p:cTn id="33" presetID="22" presetClass="entr" presetSubtype="2"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100"/>
                                        <p:tgtEl>
                                          <p:spTgt spid="12"/>
                                        </p:tgtEl>
                                      </p:cBhvr>
                                    </p:animEffect>
                                  </p:childTnLst>
                                </p:cTn>
                              </p:par>
                            </p:childTnLst>
                          </p:cTn>
                        </p:par>
                        <p:par>
                          <p:cTn id="36" fill="hold">
                            <p:stCondLst>
                              <p:cond delay="1300"/>
                            </p:stCondLst>
                            <p:childTnLst>
                              <p:par>
                                <p:cTn id="37" presetID="22" presetClass="entr" presetSubtype="4"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100"/>
                                        <p:tgtEl>
                                          <p:spTgt spid="13"/>
                                        </p:tgtEl>
                                      </p:cBhvr>
                                    </p:animEffect>
                                  </p:childTnLst>
                                </p:cTn>
                              </p:par>
                            </p:childTnLst>
                          </p:cTn>
                        </p:par>
                        <p:par>
                          <p:cTn id="40" fill="hold">
                            <p:stCondLst>
                              <p:cond delay="140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1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100"/>
                                        <p:tgtEl>
                                          <p:spTgt spid="1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up)">
                                      <p:cBhvr>
                                        <p:cTn id="55" dur="100"/>
                                        <p:tgtEl>
                                          <p:spTgt spid="17"/>
                                        </p:tgtEl>
                                      </p:cBhvr>
                                    </p:animEffect>
                                  </p:childTnLst>
                                </p:cTn>
                              </p:par>
                            </p:childTnLst>
                          </p:cTn>
                        </p:par>
                        <p:par>
                          <p:cTn id="56" fill="hold">
                            <p:stCondLst>
                              <p:cond delay="600"/>
                            </p:stCondLst>
                            <p:childTnLst>
                              <p:par>
                                <p:cTn id="57" presetID="22" presetClass="entr" presetSubtype="2"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right)">
                                      <p:cBhvr>
                                        <p:cTn id="59" dur="100"/>
                                        <p:tgtEl>
                                          <p:spTgt spid="18"/>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right)">
                                      <p:cBhvr>
                                        <p:cTn id="62" dur="100"/>
                                        <p:tgtEl>
                                          <p:spTgt spid="19"/>
                                        </p:tgtEl>
                                      </p:cBhvr>
                                    </p:animEffect>
                                  </p:childTnLst>
                                </p:cTn>
                              </p:par>
                            </p:childTnLst>
                          </p:cTn>
                        </p:par>
                        <p:par>
                          <p:cTn id="63" fill="hold">
                            <p:stCondLst>
                              <p:cond delay="700"/>
                            </p:stCondLst>
                            <p:childTnLst>
                              <p:par>
                                <p:cTn id="64" presetID="22" presetClass="entr" presetSubtype="4"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100"/>
                                        <p:tgtEl>
                                          <p:spTgt spid="2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100"/>
                                        <p:tgtEl>
                                          <p:spTgt spid="21"/>
                                        </p:tgtEl>
                                      </p:cBhvr>
                                    </p:animEffect>
                                  </p:childTnLst>
                                </p:cTn>
                              </p:par>
                            </p:childTnLst>
                          </p:cTn>
                        </p:par>
                        <p:par>
                          <p:cTn id="70" fill="hold">
                            <p:stCondLst>
                              <p:cond delay="800"/>
                            </p:stCondLst>
                            <p:childTnLst>
                              <p:par>
                                <p:cTn id="71" presetID="22" presetClass="entr" presetSubtype="8"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left)">
                                      <p:cBhvr>
                                        <p:cTn id="73" dur="100"/>
                                        <p:tgtEl>
                                          <p:spTgt spid="2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1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6">
                                            <p:txEl>
                                              <p:pRg st="4" end="4"/>
                                            </p:txEl>
                                          </p:spTgt>
                                        </p:tgtEl>
                                        <p:attrNameLst>
                                          <p:attrName>style.visibility</p:attrName>
                                        </p:attrNameLst>
                                      </p:cBhvr>
                                      <p:to>
                                        <p:strVal val="visible"/>
                                      </p:to>
                                    </p:set>
                                    <p:animEffect transition="in" filter="fade">
                                      <p:cBhvr>
                                        <p:cTn id="81" dur="500"/>
                                        <p:tgtEl>
                                          <p:spTgt spid="6">
                                            <p:txEl>
                                              <p:pRg st="4" end="4"/>
                                            </p:txEl>
                                          </p:spTgt>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left)">
                                      <p:cBhvr>
                                        <p:cTn id="88" dur="500"/>
                                        <p:tgtEl>
                                          <p:spTgt spid="25"/>
                                        </p:tgtEl>
                                      </p:cBhvr>
                                    </p:animEffect>
                                  </p:childTnLst>
                                </p:cTn>
                              </p:par>
                            </p:childTnLst>
                          </p:cTn>
                        </p:par>
                        <p:par>
                          <p:cTn id="89" fill="hold">
                            <p:stCondLst>
                              <p:cond delay="1000"/>
                            </p:stCondLst>
                            <p:childTnLst>
                              <p:par>
                                <p:cTn id="90" presetID="22" presetClass="entr" presetSubtype="1"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up)">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5" end="5"/>
                                            </p:txEl>
                                          </p:spTgt>
                                        </p:tgtEl>
                                        <p:attrNameLst>
                                          <p:attrName>style.visibility</p:attrName>
                                        </p:attrNameLst>
                                      </p:cBhvr>
                                      <p:to>
                                        <p:strVal val="visible"/>
                                      </p:to>
                                    </p:set>
                                    <p:animEffect transition="in" filter="fade">
                                      <p:cBhvr>
                                        <p:cTn id="97" dur="500"/>
                                        <p:tgtEl>
                                          <p:spTgt spid="6">
                                            <p:txEl>
                                              <p:pRg st="5" end="5"/>
                                            </p:txEl>
                                          </p:spTgt>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up)">
                                      <p:cBhvr>
                                        <p:cTn id="10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98A4C8F4-1D6C-494C-87B1-7756E85875AB}"/>
              </a:ext>
            </a:extLst>
          </p:cNvPr>
          <p:cNvSpPr>
            <a:spLocks noGrp="1"/>
          </p:cNvSpPr>
          <p:nvPr>
            <p:ph idx="1"/>
          </p:nvPr>
        </p:nvSpPr>
        <p:spPr>
          <a:xfrm>
            <a:off x="556948" y="903807"/>
            <a:ext cx="8030101" cy="1356501"/>
          </a:xfrm>
        </p:spPr>
        <p:txBody>
          <a:bodyPr/>
          <a:lstStyle/>
          <a:p>
            <a:pPr marL="0" indent="0">
              <a:buNone/>
            </a:pPr>
            <a:r>
              <a:rPr lang="tr-TR" b="1" dirty="0"/>
              <a:t>Bu devre için doğruluk değerleri aşağıdaki çizelgede gösterilmiştir.</a:t>
            </a:r>
          </a:p>
          <a:p>
            <a:endParaRPr lang="tr-TR" dirty="0"/>
          </a:p>
        </p:txBody>
      </p:sp>
      <p:pic>
        <p:nvPicPr>
          <p:cNvPr id="6" name="Resim 5" descr="saat içeren bir resim&#10;&#10;Açıklama otomatik olarak oluşturuldu">
            <a:extLst>
              <a:ext uri="{FF2B5EF4-FFF2-40B4-BE49-F238E27FC236}">
                <a16:creationId xmlns:a16="http://schemas.microsoft.com/office/drawing/2014/main" id="{44CC4E33-BEDA-46A9-8EC5-284CCE690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215" y="2129677"/>
            <a:ext cx="6315566" cy="2274674"/>
          </a:xfrm>
          <a:prstGeom prst="rect">
            <a:avLst/>
          </a:prstGeom>
          <a:ln>
            <a:noFill/>
          </a:ln>
          <a:effectLst>
            <a:outerShdw blurRad="292100" dist="139700" dir="2700000" algn="tl" rotWithShape="0">
              <a:srgbClr val="333333">
                <a:alpha val="65000"/>
              </a:srgbClr>
            </a:outerShdw>
          </a:effectLst>
        </p:spPr>
      </p:pic>
      <p:sp>
        <p:nvSpPr>
          <p:cNvPr id="9" name="İçerik Yer Tutucusu 2">
            <a:extLst>
              <a:ext uri="{FF2B5EF4-FFF2-40B4-BE49-F238E27FC236}">
                <a16:creationId xmlns:a16="http://schemas.microsoft.com/office/drawing/2014/main" id="{73588857-5940-485D-AF32-B66E251B79CF}"/>
              </a:ext>
            </a:extLst>
          </p:cNvPr>
          <p:cNvSpPr txBox="1">
            <a:spLocks/>
          </p:cNvSpPr>
          <p:nvPr/>
        </p:nvSpPr>
        <p:spPr>
          <a:xfrm>
            <a:off x="556947" y="4862286"/>
            <a:ext cx="8030101" cy="1490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t>Not:</a:t>
            </a:r>
            <a:r>
              <a:rPr lang="tr-TR" sz="2400" dirty="0"/>
              <a:t> BR=10 (alt programdan dönüş) ve BR=11 (haritalama) durumları için CD alanındaki değerler ve bağlı olduğu seçicinin çıktısındaki 1 ile 0 değeri önemsizdir. Bu nedenle çizelgede ilgili bitler x ile gösterilmiştir.</a:t>
            </a:r>
          </a:p>
          <a:p>
            <a:pPr marL="0" indent="0">
              <a:buNone/>
            </a:pPr>
            <a:endParaRPr lang="tr-TR" sz="2400" dirty="0"/>
          </a:p>
        </p:txBody>
      </p:sp>
    </p:spTree>
    <p:extLst>
      <p:ext uri="{BB962C8B-B14F-4D97-AF65-F5344CB8AC3E}">
        <p14:creationId xmlns:p14="http://schemas.microsoft.com/office/powerpoint/2010/main" val="52840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ekran görüntüsü, işaret, saat içeren bir resim&#10;&#10;Açıklama otomatik olarak oluşturuldu">
            <a:extLst>
              <a:ext uri="{FF2B5EF4-FFF2-40B4-BE49-F238E27FC236}">
                <a16:creationId xmlns:a16="http://schemas.microsoft.com/office/drawing/2014/main" id="{7EC24A05-E6E4-487A-B5A3-5F08954B1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492" y="833529"/>
            <a:ext cx="5785038" cy="1627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İçerik Yer Tutucusu 2">
            <a:extLst>
              <a:ext uri="{FF2B5EF4-FFF2-40B4-BE49-F238E27FC236}">
                <a16:creationId xmlns:a16="http://schemas.microsoft.com/office/drawing/2014/main" id="{D635B474-B2B3-4608-B9B1-E8A611879BD0}"/>
              </a:ext>
            </a:extLst>
          </p:cNvPr>
          <p:cNvSpPr>
            <a:spLocks noGrp="1"/>
          </p:cNvSpPr>
          <p:nvPr>
            <p:ph idx="1"/>
          </p:nvPr>
        </p:nvSpPr>
        <p:spPr>
          <a:xfrm>
            <a:off x="353479" y="2854208"/>
            <a:ext cx="8501063" cy="3178973"/>
          </a:xfrm>
        </p:spPr>
        <p:txBody>
          <a:bodyPr>
            <a:normAutofit/>
          </a:bodyPr>
          <a:lstStyle/>
          <a:p>
            <a:pPr marL="0" indent="0">
              <a:buNone/>
            </a:pPr>
            <a:r>
              <a:rPr lang="tr-TR" sz="1800" b="1" dirty="0">
                <a:latin typeface="Calibri" panose="020F0502020204030204" pitchFamily="34" charset="0"/>
                <a:cs typeface="Calibri" panose="020F0502020204030204" pitchFamily="34" charset="0"/>
              </a:rPr>
              <a:t>Yukarıda, kabaca bir mikro program denetim organizasyonu gösterilmiştir.</a:t>
            </a:r>
          </a:p>
          <a:p>
            <a:r>
              <a:rPr lang="tr-TR" sz="1800" dirty="0">
                <a:latin typeface="Calibri" panose="020F0502020204030204" pitchFamily="34" charset="0"/>
                <a:cs typeface="Calibri" panose="020F0502020204030204" pitchFamily="34" charset="0"/>
              </a:rPr>
              <a:t>İlk olarak denetim biriminin dışından haritalama işlemi ile oluşturulmuş harici bir adres geldiğini düşünelim. (Adres, seçici yardımıyla 4 farklı yol ile belirlenebilir)</a:t>
            </a:r>
          </a:p>
          <a:p>
            <a:r>
              <a:rPr lang="tr-TR" sz="1800" dirty="0">
                <a:latin typeface="Calibri" panose="020F0502020204030204" pitchFamily="34" charset="0"/>
                <a:cs typeface="Calibri" panose="020F0502020204030204" pitchFamily="34" charset="0"/>
              </a:rPr>
              <a:t>Bu adres denetim adres yazacına (CAR) yüklenir.</a:t>
            </a:r>
          </a:p>
          <a:p>
            <a:r>
              <a:rPr lang="tr-TR" sz="1800" dirty="0">
                <a:latin typeface="Calibri" panose="020F0502020204030204" pitchFamily="34" charset="0"/>
                <a:cs typeface="Calibri" panose="020F0502020204030204" pitchFamily="34" charset="0"/>
              </a:rPr>
              <a:t>Adres yazacı denetim belleğindeki mikro buyruğun adresini gösterir.</a:t>
            </a:r>
          </a:p>
          <a:p>
            <a:r>
              <a:rPr lang="tr-TR" sz="1800" dirty="0">
                <a:latin typeface="Calibri" panose="020F0502020204030204" pitchFamily="34" charset="0"/>
                <a:cs typeface="Calibri" panose="020F0502020204030204" pitchFamily="34" charset="0"/>
              </a:rPr>
              <a:t>Bellekten okunan mikro buyruk denetim veri yazacında tutulur.</a:t>
            </a:r>
          </a:p>
          <a:p>
            <a:r>
              <a:rPr lang="tr-TR" sz="1800" dirty="0">
                <a:latin typeface="Calibri" panose="020F0502020204030204" pitchFamily="34" charset="0"/>
                <a:cs typeface="Calibri" panose="020F0502020204030204" pitchFamily="34" charset="0"/>
              </a:rPr>
              <a:t>Denetim kelimesi bir ya da daha fazla mikro işlemi tarifler.</a:t>
            </a:r>
          </a:p>
          <a:p>
            <a:r>
              <a:rPr lang="tr-TR" sz="1800" dirty="0">
                <a:latin typeface="Calibri" panose="020F0502020204030204" pitchFamily="34" charset="0"/>
                <a:cs typeface="Calibri" panose="020F0502020204030204" pitchFamily="34" charset="0"/>
              </a:rPr>
              <a:t>Sonraki adres bilgisi; şartlı ve şartsız dallanmaya göre ya da adresi bir arttırılarak seçici yardımıyla 4 durumdan biri seçilip belirlenir.</a:t>
            </a:r>
          </a:p>
          <a:p>
            <a:endParaRPr lang="tr-TR" sz="1800" dirty="0"/>
          </a:p>
          <a:p>
            <a:endParaRPr lang="tr-TR" sz="1800" dirty="0"/>
          </a:p>
        </p:txBody>
      </p:sp>
      <p:sp>
        <p:nvSpPr>
          <p:cNvPr id="9" name="Rectangle 2050">
            <a:extLst>
              <a:ext uri="{FF2B5EF4-FFF2-40B4-BE49-F238E27FC236}">
                <a16:creationId xmlns:a16="http://schemas.microsoft.com/office/drawing/2014/main" id="{33DEDCA7-AD98-4D60-BDE2-3714307A8BAE}"/>
              </a:ext>
            </a:extLst>
          </p:cNvPr>
          <p:cNvSpPr>
            <a:spLocks noChangeArrowheads="1"/>
          </p:cNvSpPr>
          <p:nvPr/>
        </p:nvSpPr>
        <p:spPr bwMode="auto">
          <a:xfrm>
            <a:off x="2243137" y="1271986"/>
            <a:ext cx="317333" cy="130092"/>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0" name="Rectangle 2050">
            <a:extLst>
              <a:ext uri="{FF2B5EF4-FFF2-40B4-BE49-F238E27FC236}">
                <a16:creationId xmlns:a16="http://schemas.microsoft.com/office/drawing/2014/main" id="{6A81333A-EDE6-4C87-8BA3-13704413D27D}"/>
              </a:ext>
            </a:extLst>
          </p:cNvPr>
          <p:cNvSpPr>
            <a:spLocks noChangeArrowheads="1"/>
          </p:cNvSpPr>
          <p:nvPr/>
        </p:nvSpPr>
        <p:spPr bwMode="auto">
          <a:xfrm>
            <a:off x="3386767" y="1438737"/>
            <a:ext cx="317333" cy="130092"/>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2" name="Rectangle 2050">
            <a:extLst>
              <a:ext uri="{FF2B5EF4-FFF2-40B4-BE49-F238E27FC236}">
                <a16:creationId xmlns:a16="http://schemas.microsoft.com/office/drawing/2014/main" id="{86AC8145-65F1-4C6C-AB51-4800C683D318}"/>
              </a:ext>
            </a:extLst>
          </p:cNvPr>
          <p:cNvSpPr>
            <a:spLocks noChangeArrowheads="1"/>
          </p:cNvSpPr>
          <p:nvPr/>
        </p:nvSpPr>
        <p:spPr bwMode="auto">
          <a:xfrm>
            <a:off x="4514850" y="1427587"/>
            <a:ext cx="317333" cy="130092"/>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3" name="Rectangle 2050">
            <a:extLst>
              <a:ext uri="{FF2B5EF4-FFF2-40B4-BE49-F238E27FC236}">
                <a16:creationId xmlns:a16="http://schemas.microsoft.com/office/drawing/2014/main" id="{F03B5C93-6801-4239-AFBA-0B202ABFDF67}"/>
              </a:ext>
            </a:extLst>
          </p:cNvPr>
          <p:cNvSpPr>
            <a:spLocks noChangeArrowheads="1"/>
          </p:cNvSpPr>
          <p:nvPr/>
        </p:nvSpPr>
        <p:spPr bwMode="auto">
          <a:xfrm>
            <a:off x="5637546" y="1418592"/>
            <a:ext cx="317333" cy="130092"/>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4" name="Rectangle 2050">
            <a:extLst>
              <a:ext uri="{FF2B5EF4-FFF2-40B4-BE49-F238E27FC236}">
                <a16:creationId xmlns:a16="http://schemas.microsoft.com/office/drawing/2014/main" id="{48DDF316-E143-476F-805C-0CB4ECD80B20}"/>
              </a:ext>
            </a:extLst>
          </p:cNvPr>
          <p:cNvSpPr>
            <a:spLocks noChangeArrowheads="1"/>
          </p:cNvSpPr>
          <p:nvPr/>
        </p:nvSpPr>
        <p:spPr bwMode="auto">
          <a:xfrm>
            <a:off x="6704477" y="1308080"/>
            <a:ext cx="317333" cy="69935"/>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5" name="Rectangle 2050">
            <a:extLst>
              <a:ext uri="{FF2B5EF4-FFF2-40B4-BE49-F238E27FC236}">
                <a16:creationId xmlns:a16="http://schemas.microsoft.com/office/drawing/2014/main" id="{7091B988-25BF-4AF5-B5D5-9A369645D1A2}"/>
              </a:ext>
            </a:extLst>
          </p:cNvPr>
          <p:cNvSpPr>
            <a:spLocks noChangeArrowheads="1"/>
          </p:cNvSpPr>
          <p:nvPr/>
        </p:nvSpPr>
        <p:spPr bwMode="auto">
          <a:xfrm>
            <a:off x="6704477" y="1638483"/>
            <a:ext cx="189496" cy="115841"/>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6" name="Rectangle 2050">
            <a:extLst>
              <a:ext uri="{FF2B5EF4-FFF2-40B4-BE49-F238E27FC236}">
                <a16:creationId xmlns:a16="http://schemas.microsoft.com/office/drawing/2014/main" id="{2AB8327A-A17F-4025-A075-98458EF325E0}"/>
              </a:ext>
            </a:extLst>
          </p:cNvPr>
          <p:cNvSpPr>
            <a:spLocks noChangeArrowheads="1"/>
          </p:cNvSpPr>
          <p:nvPr/>
        </p:nvSpPr>
        <p:spPr bwMode="auto">
          <a:xfrm rot="5400000">
            <a:off x="6565864" y="1896976"/>
            <a:ext cx="671550" cy="15280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7" name="Rectangle 2050">
            <a:extLst>
              <a:ext uri="{FF2B5EF4-FFF2-40B4-BE49-F238E27FC236}">
                <a16:creationId xmlns:a16="http://schemas.microsoft.com/office/drawing/2014/main" id="{7C177AAA-5431-4C7E-80D7-468B49A888EF}"/>
              </a:ext>
            </a:extLst>
          </p:cNvPr>
          <p:cNvSpPr>
            <a:spLocks noChangeArrowheads="1"/>
          </p:cNvSpPr>
          <p:nvPr/>
        </p:nvSpPr>
        <p:spPr bwMode="auto">
          <a:xfrm>
            <a:off x="2207043" y="2304266"/>
            <a:ext cx="4770524" cy="130092"/>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8" name="Rectangle 2050">
            <a:extLst>
              <a:ext uri="{FF2B5EF4-FFF2-40B4-BE49-F238E27FC236}">
                <a16:creationId xmlns:a16="http://schemas.microsoft.com/office/drawing/2014/main" id="{A1985262-2677-4689-B893-B812939B108E}"/>
              </a:ext>
            </a:extLst>
          </p:cNvPr>
          <p:cNvSpPr>
            <a:spLocks noChangeArrowheads="1"/>
          </p:cNvSpPr>
          <p:nvPr/>
        </p:nvSpPr>
        <p:spPr bwMode="auto">
          <a:xfrm rot="5400000">
            <a:off x="1947194" y="1892087"/>
            <a:ext cx="671550" cy="15280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9" name="Rectangle 2050">
            <a:extLst>
              <a:ext uri="{FF2B5EF4-FFF2-40B4-BE49-F238E27FC236}">
                <a16:creationId xmlns:a16="http://schemas.microsoft.com/office/drawing/2014/main" id="{3DCE9318-B4AD-4579-A8F7-661B0F0C9BB6}"/>
              </a:ext>
            </a:extLst>
          </p:cNvPr>
          <p:cNvSpPr>
            <a:spLocks noChangeArrowheads="1"/>
          </p:cNvSpPr>
          <p:nvPr/>
        </p:nvSpPr>
        <p:spPr bwMode="auto">
          <a:xfrm>
            <a:off x="2325023" y="1632525"/>
            <a:ext cx="235447" cy="130508"/>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Tree>
    <p:extLst>
      <p:ext uri="{BB962C8B-B14F-4D97-AF65-F5344CB8AC3E}">
        <p14:creationId xmlns:p14="http://schemas.microsoft.com/office/powerpoint/2010/main" val="131960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500"/>
                                        <p:tgtEl>
                                          <p:spTgt spid="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500"/>
                                        <p:tgtEl>
                                          <p:spTgt spid="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Effect transition="in" filter="fade">
                                      <p:cBhvr>
                                        <p:cTn id="50" dur="500"/>
                                        <p:tgtEl>
                                          <p:spTgt spid="8">
                                            <p:txEl>
                                              <p:pRg st="6" end="6"/>
                                            </p:txEl>
                                          </p:spTgt>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up)">
                                      <p:cBhvr>
                                        <p:cTn id="54" dur="500"/>
                                        <p:tgtEl>
                                          <p:spTgt spid="16"/>
                                        </p:tgtEl>
                                      </p:cBhvr>
                                    </p:animEffect>
                                  </p:childTnLst>
                                </p:cTn>
                              </p:par>
                            </p:childTnLst>
                          </p:cTn>
                        </p:par>
                        <p:par>
                          <p:cTn id="55" fill="hold">
                            <p:stCondLst>
                              <p:cond delay="1000"/>
                            </p:stCondLst>
                            <p:childTnLst>
                              <p:par>
                                <p:cTn id="56" presetID="22" presetClass="entr" presetSubtype="2"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right)">
                                      <p:cBhvr>
                                        <p:cTn id="58" dur="500"/>
                                        <p:tgtEl>
                                          <p:spTgt spid="17"/>
                                        </p:tgtEl>
                                      </p:cBhvr>
                                    </p:animEffect>
                                  </p:childTnLst>
                                </p:cTn>
                              </p:par>
                            </p:childTnLst>
                          </p:cTn>
                        </p:par>
                        <p:par>
                          <p:cTn id="59" fill="hold">
                            <p:stCondLst>
                              <p:cond delay="1500"/>
                            </p:stCondLst>
                            <p:childTnLst>
                              <p:par>
                                <p:cTn id="60" presetID="22" presetClass="entr" presetSubtype="4"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011BB77-7A42-444B-A20B-53CE5904F80D}"/>
              </a:ext>
            </a:extLst>
          </p:cNvPr>
          <p:cNvSpPr>
            <a:spLocks noGrp="1"/>
          </p:cNvSpPr>
          <p:nvPr>
            <p:ph idx="1"/>
          </p:nvPr>
        </p:nvSpPr>
        <p:spPr>
          <a:xfrm>
            <a:off x="433137" y="2100263"/>
            <a:ext cx="8341896" cy="4076700"/>
          </a:xfrm>
        </p:spPr>
        <p:txBody>
          <a:bodyPr>
            <a:normAutofit/>
          </a:bodyPr>
          <a:lstStyle/>
          <a:p>
            <a:pPr marL="0" indent="0">
              <a:buNone/>
            </a:pPr>
            <a:r>
              <a:rPr lang="tr-TR" sz="2400" b="1" dirty="0">
                <a:latin typeface="Calibri" panose="020F0502020204030204" pitchFamily="34" charset="0"/>
                <a:cs typeface="Calibri" panose="020F0502020204030204" pitchFamily="34" charset="0"/>
              </a:rPr>
              <a:t>Denetim biriminde adres seçimi 4 farklı şekilde gerçekleştirilebilir:</a:t>
            </a:r>
          </a:p>
          <a:p>
            <a:endParaRPr lang="tr-TR" sz="800" dirty="0">
              <a:latin typeface="Calibri" panose="020F0502020204030204" pitchFamily="34" charset="0"/>
              <a:cs typeface="Calibri" panose="020F0502020204030204" pitchFamily="34" charset="0"/>
            </a:endParaRPr>
          </a:p>
          <a:p>
            <a:pPr marL="385763" indent="-385763">
              <a:buAutoNum type="arabicPeriod"/>
            </a:pPr>
            <a:r>
              <a:rPr lang="tr-TR" sz="2400" dirty="0">
                <a:latin typeface="Calibri" panose="020F0502020204030204" pitchFamily="34" charset="0"/>
                <a:cs typeface="Calibri" panose="020F0502020204030204" pitchFamily="34" charset="0"/>
              </a:rPr>
              <a:t>Bilgisayar buyruğundan denetim adresi çıkarımı (Haritalama)</a:t>
            </a:r>
          </a:p>
          <a:p>
            <a:pPr marL="385763" indent="-385763">
              <a:buAutoNum type="arabicPeriod"/>
            </a:pPr>
            <a:r>
              <a:rPr lang="tr-TR" sz="2400" dirty="0">
                <a:latin typeface="Calibri" panose="020F0502020204030204" pitchFamily="34" charset="0"/>
                <a:cs typeface="Calibri" panose="020F0502020204030204" pitchFamily="34" charset="0"/>
              </a:rPr>
              <a:t>Denetim belleğindeki adres yazacını bir arttırma.</a:t>
            </a:r>
          </a:p>
          <a:p>
            <a:pPr marL="385763" indent="-385763">
              <a:buFont typeface="Arial" panose="020B0604020202020204" pitchFamily="34" charset="0"/>
              <a:buAutoNum type="arabicPeriod"/>
            </a:pPr>
            <a:r>
              <a:rPr lang="tr-TR" sz="2400" dirty="0">
                <a:latin typeface="Calibri" panose="020F0502020204030204" pitchFamily="34" charset="0"/>
                <a:cs typeface="Calibri" panose="020F0502020204030204" pitchFamily="34" charset="0"/>
              </a:rPr>
              <a:t>Alt programdan dönüşte alt program yazacındaki adrese dönme.</a:t>
            </a:r>
          </a:p>
          <a:p>
            <a:pPr marL="385763" indent="-385763">
              <a:buFont typeface="Arial" panose="020B0604020202020204" pitchFamily="34" charset="0"/>
              <a:buAutoNum type="arabicPeriod"/>
            </a:pPr>
            <a:r>
              <a:rPr lang="tr-TR" sz="2400" dirty="0">
                <a:latin typeface="Calibri" panose="020F0502020204030204" pitchFamily="34" charset="0"/>
                <a:cs typeface="Calibri" panose="020F0502020204030204" pitchFamily="34" charset="0"/>
              </a:rPr>
              <a:t>Mikro programdaki durum bitlerine bağlı olarak şartlı veya şartsız dallanma.</a:t>
            </a:r>
          </a:p>
          <a:p>
            <a:pPr marL="385763" indent="-385763">
              <a:buAutoNum type="arabicPeriod"/>
            </a:pPr>
            <a:endParaRPr lang="tr-TR" sz="2400" dirty="0">
              <a:latin typeface="Century Gothic" panose="020B0502020202020204" pitchFamily="34" charset="0"/>
            </a:endParaRPr>
          </a:p>
        </p:txBody>
      </p:sp>
      <p:sp>
        <p:nvSpPr>
          <p:cNvPr id="5" name="Başlık 1">
            <a:extLst>
              <a:ext uri="{FF2B5EF4-FFF2-40B4-BE49-F238E27FC236}">
                <a16:creationId xmlns:a16="http://schemas.microsoft.com/office/drawing/2014/main" id="{BF5C5AA5-02EB-4486-ACDC-0852E1D72268}"/>
              </a:ext>
            </a:extLst>
          </p:cNvPr>
          <p:cNvSpPr txBox="1">
            <a:spLocks/>
          </p:cNvSpPr>
          <p:nvPr/>
        </p:nvSpPr>
        <p:spPr>
          <a:xfrm>
            <a:off x="449178" y="920043"/>
            <a:ext cx="8266197" cy="104684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7.2. Adres Sıralama</a:t>
            </a:r>
            <a:endParaRPr lang="tr-TR" sz="24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endParaRPr>
          </a:p>
        </p:txBody>
      </p:sp>
      <p:cxnSp>
        <p:nvCxnSpPr>
          <p:cNvPr id="6" name="Düz Bağlayıcı 5">
            <a:extLst>
              <a:ext uri="{FF2B5EF4-FFF2-40B4-BE49-F238E27FC236}">
                <a16:creationId xmlns:a16="http://schemas.microsoft.com/office/drawing/2014/main" id="{2D392F5E-A8D4-4B2B-8C64-27D4A16BC32E}"/>
              </a:ext>
            </a:extLst>
          </p:cNvPr>
          <p:cNvCxnSpPr>
            <a:cxnSpLocks/>
          </p:cNvCxnSpPr>
          <p:nvPr/>
        </p:nvCxnSpPr>
        <p:spPr>
          <a:xfrm>
            <a:off x="449178" y="1852578"/>
            <a:ext cx="412282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95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C74656-23C6-4451-9F8F-8B764CD3DB93}"/>
              </a:ext>
            </a:extLst>
          </p:cNvPr>
          <p:cNvSpPr>
            <a:spLocks noGrp="1"/>
          </p:cNvSpPr>
          <p:nvPr>
            <p:ph idx="1"/>
          </p:nvPr>
        </p:nvSpPr>
        <p:spPr>
          <a:xfrm>
            <a:off x="449178" y="2625891"/>
            <a:ext cx="8502317" cy="3229477"/>
          </a:xfrm>
        </p:spPr>
        <p:txBody>
          <a:bodyPr>
            <a:normAutofit/>
          </a:bodyPr>
          <a:lstStyle/>
          <a:p>
            <a:r>
              <a:rPr lang="tr-TR" dirty="0">
                <a:latin typeface="Calibri" panose="020F0502020204030204" pitchFamily="34" charset="0"/>
                <a:cs typeface="Calibri" panose="020F0502020204030204" pitchFamily="34" charset="0"/>
              </a:rPr>
              <a:t>Her bir bilgisayar buyruğu bir dizi mikro buyruğa sahipti.</a:t>
            </a:r>
          </a:p>
          <a:p>
            <a:r>
              <a:rPr lang="tr-TR" dirty="0">
                <a:latin typeface="Calibri" panose="020F0502020204030204" pitchFamily="34" charset="0"/>
                <a:cs typeface="Calibri" panose="020F0502020204030204" pitchFamily="34" charset="0"/>
              </a:rPr>
              <a:t>Mikro buyruklar, mikro programın adreslerinde yer alırlar ve bir dizi mikro işlemi gerçekleştirirler.</a:t>
            </a:r>
          </a:p>
          <a:p>
            <a:r>
              <a:rPr lang="tr-TR" dirty="0">
                <a:latin typeface="Calibri" panose="020F0502020204030204" pitchFamily="34" charset="0"/>
                <a:cs typeface="Calibri" panose="020F0502020204030204" pitchFamily="34" charset="0"/>
              </a:rPr>
              <a:t>Bilgisayar buyruğundan denetim belleğindeki mikro buyruklar için adres saptaması yapabiliriz.</a:t>
            </a:r>
          </a:p>
          <a:p>
            <a:r>
              <a:rPr lang="tr-TR" dirty="0">
                <a:latin typeface="Calibri" panose="020F0502020204030204" pitchFamily="34" charset="0"/>
                <a:cs typeface="Calibri" panose="020F0502020204030204" pitchFamily="34" charset="0"/>
              </a:rPr>
              <a:t>Bu saptama işlemi haritalama ile gerçekleştirilir.</a:t>
            </a:r>
          </a:p>
        </p:txBody>
      </p:sp>
      <p:sp>
        <p:nvSpPr>
          <p:cNvPr id="6" name="Başlık 1">
            <a:extLst>
              <a:ext uri="{FF2B5EF4-FFF2-40B4-BE49-F238E27FC236}">
                <a16:creationId xmlns:a16="http://schemas.microsoft.com/office/drawing/2014/main" id="{B6143BC7-FE3C-4F42-AB8A-C48F6821CABE}"/>
              </a:ext>
            </a:extLst>
          </p:cNvPr>
          <p:cNvSpPr txBox="1">
            <a:spLocks/>
          </p:cNvSpPr>
          <p:nvPr/>
        </p:nvSpPr>
        <p:spPr>
          <a:xfrm>
            <a:off x="449178" y="920043"/>
            <a:ext cx="8266197" cy="104684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7.2.1. Haritalama İşlemi</a:t>
            </a:r>
            <a:b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br>
            <a:r>
              <a:rPr lang="tr-TR" sz="2400" dirty="0">
                <a:solidFill>
                  <a:schemeClr val="tx2">
                    <a:lumMod val="50000"/>
                  </a:schemeClr>
                </a:solidFill>
                <a:latin typeface="Century Gothic" panose="020B0502020202020204" pitchFamily="34" charset="0"/>
              </a:rPr>
              <a:t>(Bilgisayar Buyruğundan Denetim Adresinin Çıkarımı)</a:t>
            </a:r>
            <a:endParaRPr lang="tr-TR" sz="24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endParaRPr>
          </a:p>
        </p:txBody>
      </p:sp>
      <p:cxnSp>
        <p:nvCxnSpPr>
          <p:cNvPr id="7" name="Düz Bağlayıcı 6">
            <a:extLst>
              <a:ext uri="{FF2B5EF4-FFF2-40B4-BE49-F238E27FC236}">
                <a16:creationId xmlns:a16="http://schemas.microsoft.com/office/drawing/2014/main" id="{69245DD9-0474-40A6-9758-62CEFAED1F05}"/>
              </a:ext>
            </a:extLst>
          </p:cNvPr>
          <p:cNvCxnSpPr>
            <a:cxnSpLocks/>
          </p:cNvCxnSpPr>
          <p:nvPr/>
        </p:nvCxnSpPr>
        <p:spPr>
          <a:xfrm>
            <a:off x="449178" y="2109758"/>
            <a:ext cx="782328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856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D2BB5D3-1F1E-471E-95FD-58E219C04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20" y="2357442"/>
            <a:ext cx="4397536" cy="26770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Resim 6">
            <a:extLst>
              <a:ext uri="{FF2B5EF4-FFF2-40B4-BE49-F238E27FC236}">
                <a16:creationId xmlns:a16="http://schemas.microsoft.com/office/drawing/2014/main" id="{8775AF62-F3A5-445F-8696-53CFC8291C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87" y="3364333"/>
            <a:ext cx="4268203" cy="931818"/>
          </a:xfrm>
          <a:prstGeom prst="rect">
            <a:avLst/>
          </a:prstGeom>
        </p:spPr>
      </p:pic>
      <p:sp>
        <p:nvSpPr>
          <p:cNvPr id="15" name="Dikdörtgen 14">
            <a:extLst>
              <a:ext uri="{FF2B5EF4-FFF2-40B4-BE49-F238E27FC236}">
                <a16:creationId xmlns:a16="http://schemas.microsoft.com/office/drawing/2014/main" id="{699F396E-D48A-41E9-97C6-F44745A24292}"/>
              </a:ext>
            </a:extLst>
          </p:cNvPr>
          <p:cNvSpPr/>
          <p:nvPr/>
        </p:nvSpPr>
        <p:spPr>
          <a:xfrm>
            <a:off x="2011599" y="3046549"/>
            <a:ext cx="827851" cy="317783"/>
          </a:xfrm>
          <a:prstGeom prst="rect">
            <a:avLst/>
          </a:prstGeom>
          <a:noFill/>
          <a:ln w="508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8" name="Başlık 1">
            <a:extLst>
              <a:ext uri="{FF2B5EF4-FFF2-40B4-BE49-F238E27FC236}">
                <a16:creationId xmlns:a16="http://schemas.microsoft.com/office/drawing/2014/main" id="{F0FB488B-1D97-4741-BAE7-F954C3FFB182}"/>
              </a:ext>
            </a:extLst>
          </p:cNvPr>
          <p:cNvSpPr>
            <a:spLocks noGrp="1"/>
          </p:cNvSpPr>
          <p:nvPr>
            <p:ph type="title"/>
          </p:nvPr>
        </p:nvSpPr>
        <p:spPr>
          <a:xfrm>
            <a:off x="485772" y="624186"/>
            <a:ext cx="7927813" cy="1038675"/>
          </a:xfrm>
        </p:spPr>
        <p:txBody>
          <a:bodyPr>
            <a:noAutofit/>
          </a:bodyPr>
          <a:lstStyle/>
          <a:p>
            <a:r>
              <a:rPr lang="tr-TR" sz="2800" b="1" dirty="0">
                <a:solidFill>
                  <a:schemeClr val="tx2">
                    <a:lumMod val="50000"/>
                  </a:schemeClr>
                </a:solidFill>
                <a:latin typeface="Century Gothic" panose="020B0502020202020204" pitchFamily="34" charset="0"/>
              </a:rPr>
              <a:t>Bir bilgisayar buyruğunu ele alalım:</a:t>
            </a:r>
            <a:endParaRPr lang="tr-TR" sz="2800" dirty="0">
              <a:solidFill>
                <a:schemeClr val="tx2">
                  <a:lumMod val="50000"/>
                </a:schemeClr>
              </a:solidFill>
              <a:latin typeface="Century Gothic" panose="020B0502020202020204" pitchFamily="34" charset="0"/>
            </a:endParaRPr>
          </a:p>
        </p:txBody>
      </p:sp>
      <p:pic>
        <p:nvPicPr>
          <p:cNvPr id="5" name="İçerik Yer Tutucusu 4" descr="nesne, saat içeren bir resim&#10;&#10;Açıklama otomatik olarak oluşturuldu">
            <a:extLst>
              <a:ext uri="{FF2B5EF4-FFF2-40B4-BE49-F238E27FC236}">
                <a16:creationId xmlns:a16="http://schemas.microsoft.com/office/drawing/2014/main" id="{27DACB05-BB2A-4E24-9A10-0B5406F3DD4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54188" y="2761852"/>
            <a:ext cx="4268203" cy="611504"/>
          </a:xfrm>
        </p:spPr>
      </p:pic>
      <p:sp>
        <p:nvSpPr>
          <p:cNvPr id="8" name="İçerik Yer Tutucusu 2">
            <a:extLst>
              <a:ext uri="{FF2B5EF4-FFF2-40B4-BE49-F238E27FC236}">
                <a16:creationId xmlns:a16="http://schemas.microsoft.com/office/drawing/2014/main" id="{2D251E3F-B132-44A5-8CFD-74453B65C453}"/>
              </a:ext>
            </a:extLst>
          </p:cNvPr>
          <p:cNvSpPr txBox="1">
            <a:spLocks/>
          </p:cNvSpPr>
          <p:nvPr/>
        </p:nvSpPr>
        <p:spPr>
          <a:xfrm>
            <a:off x="4894331" y="1888949"/>
            <a:ext cx="4163941" cy="36295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100" dirty="0"/>
              <a:t>Buyruğun 4 bitlik işlem kodu alınır.</a:t>
            </a:r>
          </a:p>
          <a:p>
            <a:endParaRPr lang="tr-TR" sz="500" dirty="0"/>
          </a:p>
          <a:p>
            <a:r>
              <a:rPr lang="tr-TR" sz="2100" dirty="0"/>
              <a:t>Denetim belleğimizin adreslemesi 7 bit olduğundan haritalama yöntemiyle işlem kodunun en ağırlıklı bitinin önüne bir adet 0 ve en ağırlıksız bitinin ardına iki adet 0 biti eklenerek haritalama işlemi gerçekleştirilir.</a:t>
            </a:r>
          </a:p>
          <a:p>
            <a:endParaRPr lang="tr-TR" sz="500" dirty="0"/>
          </a:p>
          <a:p>
            <a:r>
              <a:rPr lang="tr-TR" sz="2100" dirty="0"/>
              <a:t>Oluşan 7 bitlik sözcük mikro buyruğu gösteren bir adres olur.</a:t>
            </a:r>
          </a:p>
        </p:txBody>
      </p:sp>
      <p:pic>
        <p:nvPicPr>
          <p:cNvPr id="10" name="Resim 9">
            <a:extLst>
              <a:ext uri="{FF2B5EF4-FFF2-40B4-BE49-F238E27FC236}">
                <a16:creationId xmlns:a16="http://schemas.microsoft.com/office/drawing/2014/main" id="{28BE9BEA-E556-4ECC-92C0-252C18EC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7" y="4296152"/>
            <a:ext cx="4265193" cy="428410"/>
          </a:xfrm>
          <a:prstGeom prst="rect">
            <a:avLst/>
          </a:prstGeom>
        </p:spPr>
      </p:pic>
      <p:sp>
        <p:nvSpPr>
          <p:cNvPr id="13" name="Dikdörtgen 12">
            <a:extLst>
              <a:ext uri="{FF2B5EF4-FFF2-40B4-BE49-F238E27FC236}">
                <a16:creationId xmlns:a16="http://schemas.microsoft.com/office/drawing/2014/main" id="{36A8F362-4E52-43AB-A9AB-D751362AF8C8}"/>
              </a:ext>
            </a:extLst>
          </p:cNvPr>
          <p:cNvSpPr/>
          <p:nvPr/>
        </p:nvSpPr>
        <p:spPr>
          <a:xfrm>
            <a:off x="2010595" y="3046550"/>
            <a:ext cx="818828" cy="317783"/>
          </a:xfrm>
          <a:prstGeom prst="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6" name="Metin kutusu 15">
            <a:extLst>
              <a:ext uri="{FF2B5EF4-FFF2-40B4-BE49-F238E27FC236}">
                <a16:creationId xmlns:a16="http://schemas.microsoft.com/office/drawing/2014/main" id="{5DCE9D1F-1D74-476C-B952-1BFE2C7AA2FE}"/>
              </a:ext>
            </a:extLst>
          </p:cNvPr>
          <p:cNvSpPr txBox="1"/>
          <p:nvPr/>
        </p:nvSpPr>
        <p:spPr>
          <a:xfrm>
            <a:off x="2775279" y="3657050"/>
            <a:ext cx="487280" cy="300082"/>
          </a:xfrm>
          <a:prstGeom prst="rect">
            <a:avLst/>
          </a:prstGeom>
          <a:noFill/>
        </p:spPr>
        <p:txBody>
          <a:bodyPr wrap="square" rtlCol="0">
            <a:spAutoFit/>
          </a:bodyPr>
          <a:lstStyle/>
          <a:p>
            <a:r>
              <a:rPr lang="tr-TR" sz="1350" dirty="0">
                <a:solidFill>
                  <a:srgbClr val="FF0000"/>
                </a:solidFill>
              </a:rPr>
              <a:t>0 </a:t>
            </a:r>
            <a:r>
              <a:rPr lang="tr-TR" sz="1200" dirty="0">
                <a:solidFill>
                  <a:srgbClr val="FF0000"/>
                </a:solidFill>
              </a:rPr>
              <a:t>  </a:t>
            </a:r>
            <a:r>
              <a:rPr lang="tr-TR" sz="1350" dirty="0">
                <a:solidFill>
                  <a:srgbClr val="FF0000"/>
                </a:solidFill>
              </a:rPr>
              <a:t>0</a:t>
            </a:r>
          </a:p>
        </p:txBody>
      </p:sp>
      <p:sp>
        <p:nvSpPr>
          <p:cNvPr id="17" name="Metin kutusu 16">
            <a:extLst>
              <a:ext uri="{FF2B5EF4-FFF2-40B4-BE49-F238E27FC236}">
                <a16:creationId xmlns:a16="http://schemas.microsoft.com/office/drawing/2014/main" id="{32B1954F-10D7-4571-913C-827FDFEBE719}"/>
              </a:ext>
            </a:extLst>
          </p:cNvPr>
          <p:cNvSpPr txBox="1"/>
          <p:nvPr/>
        </p:nvSpPr>
        <p:spPr>
          <a:xfrm>
            <a:off x="1821097" y="3657050"/>
            <a:ext cx="189499" cy="300082"/>
          </a:xfrm>
          <a:prstGeom prst="rect">
            <a:avLst/>
          </a:prstGeom>
          <a:noFill/>
        </p:spPr>
        <p:txBody>
          <a:bodyPr wrap="square" rtlCol="0">
            <a:spAutoFit/>
          </a:bodyPr>
          <a:lstStyle/>
          <a:p>
            <a:r>
              <a:rPr lang="tr-TR" sz="1350" dirty="0">
                <a:solidFill>
                  <a:srgbClr val="FF0000"/>
                </a:solidFill>
              </a:rPr>
              <a:t>0</a:t>
            </a:r>
          </a:p>
        </p:txBody>
      </p:sp>
    </p:spTree>
    <p:extLst>
      <p:ext uri="{BB962C8B-B14F-4D97-AF65-F5344CB8AC3E}">
        <p14:creationId xmlns:p14="http://schemas.microsoft.com/office/powerpoint/2010/main" val="230202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00156 -1.11111E-6 L 0.00104 0.08912 " pathEditMode="relative" rAng="0" ptsTypes="AA">
                                      <p:cBhvr>
                                        <p:cTn id="14" dur="2000" fill="hold"/>
                                        <p:tgtEl>
                                          <p:spTgt spid="15"/>
                                        </p:tgtEl>
                                        <p:attrNameLst>
                                          <p:attrName>ppt_x</p:attrName>
                                          <p:attrName>ppt_y</p:attrName>
                                        </p:attrNameLst>
                                      </p:cBhvr>
                                      <p:rCtr x="-35" y="4444"/>
                                    </p:animMotion>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2000"/>
                                        <p:tgtEl>
                                          <p:spTgt spid="16"/>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9C2AADE-11D8-4FFB-B671-03AD87469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070" y="1536036"/>
            <a:ext cx="4593683" cy="47163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İçerik Yer Tutucusu 2">
            <a:extLst>
              <a:ext uri="{FF2B5EF4-FFF2-40B4-BE49-F238E27FC236}">
                <a16:creationId xmlns:a16="http://schemas.microsoft.com/office/drawing/2014/main" id="{3AF8F2CA-E4E1-44C4-B2CA-C803CDC763FF}"/>
              </a:ext>
            </a:extLst>
          </p:cNvPr>
          <p:cNvSpPr txBox="1">
            <a:spLocks/>
          </p:cNvSpPr>
          <p:nvPr/>
        </p:nvSpPr>
        <p:spPr>
          <a:xfrm>
            <a:off x="5257797" y="1461735"/>
            <a:ext cx="3789950" cy="479067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a:t>Buyruk kodumuz haritalama işlemi ile 7 bitlik adres üretir.</a:t>
            </a:r>
          </a:p>
          <a:p>
            <a:r>
              <a:rPr lang="tr-TR" sz="2400" dirty="0"/>
              <a:t>Seçici yardımıyla bu adres seçilerek adres yazacına aktarılır.</a:t>
            </a:r>
          </a:p>
          <a:p>
            <a:r>
              <a:rPr lang="tr-TR" sz="2400" dirty="0"/>
              <a:t>Adres yazacı bellekte ilgili mikro buyruğun adresini tarifler. Aynı zamanda bu yazaçtaki adres arttırıcıya gönderilir.</a:t>
            </a:r>
          </a:p>
          <a:p>
            <a:r>
              <a:rPr lang="tr-TR" sz="2400" dirty="0"/>
              <a:t>Adresin gösterdiği yerde bulunan mikro buyruk, mikro işlemler üretir.</a:t>
            </a:r>
          </a:p>
        </p:txBody>
      </p:sp>
      <p:sp>
        <p:nvSpPr>
          <p:cNvPr id="7" name="Rectangle 2050">
            <a:extLst>
              <a:ext uri="{FF2B5EF4-FFF2-40B4-BE49-F238E27FC236}">
                <a16:creationId xmlns:a16="http://schemas.microsoft.com/office/drawing/2014/main" id="{D0604FB7-BAEF-4411-AF12-870DEDE24553}"/>
              </a:ext>
            </a:extLst>
          </p:cNvPr>
          <p:cNvSpPr>
            <a:spLocks noChangeArrowheads="1"/>
          </p:cNvSpPr>
          <p:nvPr/>
        </p:nvSpPr>
        <p:spPr bwMode="auto">
          <a:xfrm rot="5400000">
            <a:off x="2789810" y="1902489"/>
            <a:ext cx="245739" cy="11021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8" name="Rectangle 2050">
            <a:extLst>
              <a:ext uri="{FF2B5EF4-FFF2-40B4-BE49-F238E27FC236}">
                <a16:creationId xmlns:a16="http://schemas.microsoft.com/office/drawing/2014/main" id="{2F1B5F82-6F54-4C8F-B6A2-31E6DB119018}"/>
              </a:ext>
            </a:extLst>
          </p:cNvPr>
          <p:cNvSpPr>
            <a:spLocks noChangeArrowheads="1"/>
          </p:cNvSpPr>
          <p:nvPr/>
        </p:nvSpPr>
        <p:spPr bwMode="auto">
          <a:xfrm rot="5400000">
            <a:off x="2702582" y="2633406"/>
            <a:ext cx="420195" cy="11021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9" name="Rectangle 2050">
            <a:extLst>
              <a:ext uri="{FF2B5EF4-FFF2-40B4-BE49-F238E27FC236}">
                <a16:creationId xmlns:a16="http://schemas.microsoft.com/office/drawing/2014/main" id="{28522819-FD33-426D-A96B-573482383966}"/>
              </a:ext>
            </a:extLst>
          </p:cNvPr>
          <p:cNvSpPr>
            <a:spLocks noChangeArrowheads="1"/>
          </p:cNvSpPr>
          <p:nvPr/>
        </p:nvSpPr>
        <p:spPr bwMode="auto">
          <a:xfrm rot="5400000">
            <a:off x="2792497" y="3560591"/>
            <a:ext cx="557052" cy="11021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0" name="Rectangle 2050">
            <a:extLst>
              <a:ext uri="{FF2B5EF4-FFF2-40B4-BE49-F238E27FC236}">
                <a16:creationId xmlns:a16="http://schemas.microsoft.com/office/drawing/2014/main" id="{06DD74ED-6980-4966-9202-70CE8568091C}"/>
              </a:ext>
            </a:extLst>
          </p:cNvPr>
          <p:cNvSpPr>
            <a:spLocks noChangeArrowheads="1"/>
          </p:cNvSpPr>
          <p:nvPr/>
        </p:nvSpPr>
        <p:spPr bwMode="auto">
          <a:xfrm rot="5400000">
            <a:off x="2884237" y="4329107"/>
            <a:ext cx="373571" cy="11021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1" name="Rectangle 2050">
            <a:extLst>
              <a:ext uri="{FF2B5EF4-FFF2-40B4-BE49-F238E27FC236}">
                <a16:creationId xmlns:a16="http://schemas.microsoft.com/office/drawing/2014/main" id="{B48541D1-9045-45DB-8E60-88783C1636EB}"/>
              </a:ext>
            </a:extLst>
          </p:cNvPr>
          <p:cNvSpPr>
            <a:spLocks noChangeArrowheads="1"/>
          </p:cNvSpPr>
          <p:nvPr/>
        </p:nvSpPr>
        <p:spPr bwMode="auto">
          <a:xfrm>
            <a:off x="3015915" y="4505955"/>
            <a:ext cx="1299411" cy="14926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2" name="Rectangle 2050">
            <a:extLst>
              <a:ext uri="{FF2B5EF4-FFF2-40B4-BE49-F238E27FC236}">
                <a16:creationId xmlns:a16="http://schemas.microsoft.com/office/drawing/2014/main" id="{36F9EE26-5913-4C41-8ECF-034A8DC1711D}"/>
              </a:ext>
            </a:extLst>
          </p:cNvPr>
          <p:cNvSpPr>
            <a:spLocks noChangeArrowheads="1"/>
          </p:cNvSpPr>
          <p:nvPr/>
        </p:nvSpPr>
        <p:spPr bwMode="auto">
          <a:xfrm rot="5400000">
            <a:off x="2884237" y="4600113"/>
            <a:ext cx="373571" cy="110217"/>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3" name="Rectangle 2050">
            <a:extLst>
              <a:ext uri="{FF2B5EF4-FFF2-40B4-BE49-F238E27FC236}">
                <a16:creationId xmlns:a16="http://schemas.microsoft.com/office/drawing/2014/main" id="{4FC1856A-1E5B-41E5-9479-C2D34F9A98C9}"/>
              </a:ext>
            </a:extLst>
          </p:cNvPr>
          <p:cNvSpPr>
            <a:spLocks noChangeArrowheads="1"/>
          </p:cNvSpPr>
          <p:nvPr/>
        </p:nvSpPr>
        <p:spPr bwMode="auto">
          <a:xfrm rot="5400000">
            <a:off x="4193531" y="4469404"/>
            <a:ext cx="261419" cy="110216"/>
          </a:xfrm>
          <a:prstGeom prst="rect">
            <a:avLst/>
          </a:prstGeom>
          <a:solidFill>
            <a:srgbClr val="00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4" name="Rectangle 2058">
            <a:extLst>
              <a:ext uri="{FF2B5EF4-FFF2-40B4-BE49-F238E27FC236}">
                <a16:creationId xmlns:a16="http://schemas.microsoft.com/office/drawing/2014/main" id="{86468AD7-35DA-423C-9A4A-F6BE76CE9AB0}"/>
              </a:ext>
            </a:extLst>
          </p:cNvPr>
          <p:cNvSpPr>
            <a:spLocks noChangeArrowheads="1"/>
          </p:cNvSpPr>
          <p:nvPr/>
        </p:nvSpPr>
        <p:spPr bwMode="auto">
          <a:xfrm rot="5400000">
            <a:off x="3308690" y="5465356"/>
            <a:ext cx="467840" cy="101642"/>
          </a:xfrm>
          <a:prstGeom prst="rect">
            <a:avLst/>
          </a:prstGeom>
          <a:solidFill>
            <a:srgbClr val="00C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5" name="Rectangle 2050">
            <a:extLst>
              <a:ext uri="{FF2B5EF4-FFF2-40B4-BE49-F238E27FC236}">
                <a16:creationId xmlns:a16="http://schemas.microsoft.com/office/drawing/2014/main" id="{414BF88D-9538-446A-83C1-E90419C164B1}"/>
              </a:ext>
            </a:extLst>
          </p:cNvPr>
          <p:cNvSpPr>
            <a:spLocks noChangeArrowheads="1"/>
          </p:cNvSpPr>
          <p:nvPr/>
        </p:nvSpPr>
        <p:spPr bwMode="auto">
          <a:xfrm>
            <a:off x="1779586" y="3057869"/>
            <a:ext cx="573893" cy="90749"/>
          </a:xfrm>
          <a:prstGeom prst="rect">
            <a:avLst/>
          </a:prstGeom>
          <a:solidFill>
            <a:srgbClr val="C00000"/>
          </a:solidFill>
          <a:ln>
            <a:noFill/>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tr-TR" altLang="tr-TR" sz="1500"/>
          </a:p>
        </p:txBody>
      </p:sp>
      <p:sp>
        <p:nvSpPr>
          <p:cNvPr id="16" name="Başlık 1">
            <a:extLst>
              <a:ext uri="{FF2B5EF4-FFF2-40B4-BE49-F238E27FC236}">
                <a16:creationId xmlns:a16="http://schemas.microsoft.com/office/drawing/2014/main" id="{88FD67E4-55B4-46E1-BEAE-5BBA7787CA50}"/>
              </a:ext>
            </a:extLst>
          </p:cNvPr>
          <p:cNvSpPr>
            <a:spLocks noGrp="1"/>
          </p:cNvSpPr>
          <p:nvPr>
            <p:ph type="title"/>
          </p:nvPr>
        </p:nvSpPr>
        <p:spPr>
          <a:xfrm>
            <a:off x="417093" y="269963"/>
            <a:ext cx="8373978" cy="1038675"/>
          </a:xfrm>
        </p:spPr>
        <p:txBody>
          <a:bodyPr>
            <a:normAutofit/>
          </a:bodyPr>
          <a:lstStyle/>
          <a:p>
            <a:r>
              <a:rPr lang="tr-TR" sz="2600" b="1" dirty="0">
                <a:solidFill>
                  <a:schemeClr val="tx2">
                    <a:lumMod val="50000"/>
                  </a:schemeClr>
                </a:solidFill>
                <a:latin typeface="Century Gothic" panose="020B0502020202020204" pitchFamily="34" charset="0"/>
              </a:rPr>
              <a:t>Harici bir adres belirleyerek mikro işlemler üretelim:</a:t>
            </a:r>
          </a:p>
        </p:txBody>
      </p:sp>
    </p:spTree>
    <p:extLst>
      <p:ext uri="{BB962C8B-B14F-4D97-AF65-F5344CB8AC3E}">
        <p14:creationId xmlns:p14="http://schemas.microsoft.com/office/powerpoint/2010/main" val="391735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fade">
                                      <p:cBhvr>
                                        <p:cTn id="34" dur="500"/>
                                        <p:tgtEl>
                                          <p:spTgt spid="6">
                                            <p:txEl>
                                              <p:pRg st="2" end="2"/>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childTnLst>
                          </p:cTn>
                        </p:par>
                        <p:par>
                          <p:cTn id="42" fill="hold">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Effect transition="in" filter="fade">
                                      <p:cBhvr>
                                        <p:cTn id="5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3AF542-44A0-461F-AFF7-6C9BC73BC37A}"/>
              </a:ext>
            </a:extLst>
          </p:cNvPr>
          <p:cNvSpPr>
            <a:spLocks noGrp="1"/>
          </p:cNvSpPr>
          <p:nvPr>
            <p:ph type="title"/>
          </p:nvPr>
        </p:nvSpPr>
        <p:spPr>
          <a:xfrm>
            <a:off x="449178" y="920043"/>
            <a:ext cx="8266197" cy="1046840"/>
          </a:xfrm>
          <a:noFill/>
        </p:spPr>
        <p:txBody>
          <a:bodyPr>
            <a:noAutofit/>
          </a:bodyPr>
          <a:lstStyle/>
          <a:p>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7.2.2. Arttırıcı İle </a:t>
            </a:r>
            <a:b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br>
            <a:r>
              <a:rPr lang="tr-TR" sz="3600" b="1" dirty="0">
                <a:solidFill>
                  <a:schemeClr val="tx2">
                    <a:lumMod val="50000"/>
                  </a:schemeClr>
                </a:solidFill>
                <a:latin typeface="Century Gothic" panose="020B0502020202020204" pitchFamily="34" charset="0"/>
                <a:ea typeface="Malgun Gothic Semilight" panose="020B0502040204020203" pitchFamily="34" charset="-128"/>
                <a:cs typeface="Malgun Gothic Semilight" panose="020B0502040204020203" pitchFamily="34" charset="-128"/>
              </a:rPr>
              <a:t>Bir Sonraki Adresin Belirlenmesi</a:t>
            </a:r>
          </a:p>
        </p:txBody>
      </p:sp>
      <p:sp>
        <p:nvSpPr>
          <p:cNvPr id="3" name="İçerik Yer Tutucusu 2">
            <a:extLst>
              <a:ext uri="{FF2B5EF4-FFF2-40B4-BE49-F238E27FC236}">
                <a16:creationId xmlns:a16="http://schemas.microsoft.com/office/drawing/2014/main" id="{53BA3837-871E-418D-B284-1E0EE337D670}"/>
              </a:ext>
            </a:extLst>
          </p:cNvPr>
          <p:cNvSpPr>
            <a:spLocks noGrp="1"/>
          </p:cNvSpPr>
          <p:nvPr>
            <p:ph idx="1"/>
          </p:nvPr>
        </p:nvSpPr>
        <p:spPr>
          <a:xfrm>
            <a:off x="449179" y="2791327"/>
            <a:ext cx="8390022" cy="2895098"/>
          </a:xfrm>
          <a:noFill/>
        </p:spPr>
        <p:txBody>
          <a:bodyPr>
            <a:normAutofit lnSpcReduction="10000"/>
          </a:bodyPr>
          <a:lstStyle/>
          <a:p>
            <a:r>
              <a:rPr lang="tr-TR" dirty="0"/>
              <a:t>Adres yazacındaki adres denetim belleğindeki buyruğun adresini tariflerken, bir sonraki bellek adresinin tespiti için arttırıcı birimine gönderilir.</a:t>
            </a:r>
          </a:p>
          <a:p>
            <a:r>
              <a:rPr lang="tr-TR" dirty="0"/>
              <a:t>Burada arttırılan adres bir sonraki mikro buyruğun adresini tarifler.</a:t>
            </a:r>
          </a:p>
          <a:p>
            <a:r>
              <a:rPr lang="tr-TR" dirty="0"/>
              <a:t>Seçici yardımıyla arttırıcıdaki adres seçilerek program sonraki adresten icra edilmiş olur.</a:t>
            </a:r>
          </a:p>
        </p:txBody>
      </p:sp>
      <p:cxnSp>
        <p:nvCxnSpPr>
          <p:cNvPr id="5" name="Düz Bağlayıcı 4">
            <a:extLst>
              <a:ext uri="{FF2B5EF4-FFF2-40B4-BE49-F238E27FC236}">
                <a16:creationId xmlns:a16="http://schemas.microsoft.com/office/drawing/2014/main" id="{5FE29562-E834-4CC5-92E3-F8E919A53C19}"/>
              </a:ext>
            </a:extLst>
          </p:cNvPr>
          <p:cNvCxnSpPr>
            <a:cxnSpLocks/>
          </p:cNvCxnSpPr>
          <p:nvPr/>
        </p:nvCxnSpPr>
        <p:spPr>
          <a:xfrm>
            <a:off x="449178" y="2109758"/>
            <a:ext cx="702318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0119127"/>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1450</TotalTime>
  <Words>2154</Words>
  <Application>Microsoft Office PowerPoint</Application>
  <PresentationFormat>Ekran Gösterisi (4:3)</PresentationFormat>
  <Paragraphs>188</Paragraphs>
  <Slides>34</Slides>
  <Notes>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34</vt:i4>
      </vt:variant>
    </vt:vector>
  </HeadingPairs>
  <TitlesOfParts>
    <vt:vector size="40" baseType="lpstr">
      <vt:lpstr>Arial</vt:lpstr>
      <vt:lpstr>Calibri</vt:lpstr>
      <vt:lpstr>Calibri Light</vt:lpstr>
      <vt:lpstr>Century Gothic</vt:lpstr>
      <vt:lpstr>Times New Roman</vt:lpstr>
      <vt:lpstr>Office Teması</vt:lpstr>
      <vt:lpstr>PowerPoint Sunusu</vt:lpstr>
      <vt:lpstr>PowerPoint Sunusu</vt:lpstr>
      <vt:lpstr>PowerPoint Sunusu</vt:lpstr>
      <vt:lpstr>PowerPoint Sunusu</vt:lpstr>
      <vt:lpstr>PowerPoint Sunusu</vt:lpstr>
      <vt:lpstr>PowerPoint Sunusu</vt:lpstr>
      <vt:lpstr>Bir bilgisayar buyruğunu ele alalım:</vt:lpstr>
      <vt:lpstr>Harici bir adres belirleyerek mikro işlemler üretelim:</vt:lpstr>
      <vt:lpstr>7.2.2. Arttırıcı İle  Bir Sonraki Adresin Belirlenmesi</vt:lpstr>
      <vt:lpstr>Arttırıcı ile bir sonraki adrese gitme:</vt:lpstr>
      <vt:lpstr>PowerPoint Sunusu</vt:lpstr>
      <vt:lpstr>Alt programdan kalınan adrese dönme:</vt:lpstr>
      <vt:lpstr>PowerPoint Sunusu</vt:lpstr>
      <vt:lpstr>Şartlı ve şartsız dallanma ile: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7.4.1.  F1, F2 ve F3 Alanlarının  Kodunun Çözülmesi</vt:lpstr>
      <vt:lpstr>PowerPoint Sunusu</vt:lpstr>
      <vt:lpstr>PowerPoint Sunusu</vt:lpstr>
      <vt:lpstr>7.4.2. Mikro Program Sıralayıcı</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7 Mikro Programlanmış Denetim</dc:title>
  <dc:creator>Mert Incidelen</dc:creator>
  <cp:lastModifiedBy>Mert Incidelen</cp:lastModifiedBy>
  <cp:revision>86</cp:revision>
  <cp:lastPrinted>2019-12-22T19:52:08Z</cp:lastPrinted>
  <dcterms:created xsi:type="dcterms:W3CDTF">2019-12-10T11:18:36Z</dcterms:created>
  <dcterms:modified xsi:type="dcterms:W3CDTF">2019-12-22T20:09:19Z</dcterms:modified>
</cp:coreProperties>
</file>