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89" r:id="rId3"/>
    <p:sldId id="257" r:id="rId4"/>
    <p:sldId id="258" r:id="rId5"/>
    <p:sldId id="271" r:id="rId6"/>
    <p:sldId id="265" r:id="rId7"/>
    <p:sldId id="259" r:id="rId8"/>
    <p:sldId id="272" r:id="rId9"/>
    <p:sldId id="284" r:id="rId10"/>
    <p:sldId id="261" r:id="rId11"/>
    <p:sldId id="286" r:id="rId12"/>
    <p:sldId id="288" r:id="rId13"/>
    <p:sldId id="285" r:id="rId14"/>
    <p:sldId id="273" r:id="rId15"/>
    <p:sldId id="262" r:id="rId16"/>
    <p:sldId id="263" r:id="rId17"/>
    <p:sldId id="274" r:id="rId18"/>
    <p:sldId id="275" r:id="rId19"/>
    <p:sldId id="287" r:id="rId20"/>
    <p:sldId id="276" r:id="rId21"/>
    <p:sldId id="277" r:id="rId22"/>
    <p:sldId id="278" r:id="rId23"/>
    <p:sldId id="279" r:id="rId24"/>
    <p:sldId id="280" r:id="rId25"/>
    <p:sldId id="290" r:id="rId26"/>
    <p:sldId id="291" r:id="rId27"/>
    <p:sldId id="292" r:id="rId28"/>
    <p:sldId id="293" r:id="rId29"/>
    <p:sldId id="294" r:id="rId30"/>
    <p:sldId id="295" r:id="rId31"/>
    <p:sldId id="296" r:id="rId32"/>
    <p:sldId id="297" r:id="rId33"/>
    <p:sldId id="298" r:id="rId34"/>
    <p:sldId id="281" r:id="rId35"/>
    <p:sldId id="282" r:id="rId36"/>
    <p:sldId id="283" r:id="rId37"/>
    <p:sldId id="260" r:id="rId38"/>
    <p:sldId id="269" r:id="rId3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70A5"/>
    <a:srgbClr val="F8D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6A772-4823-4A43-8DE3-2ADDE1170119}" type="datetimeFigureOut">
              <a:rPr lang="tr-TR" smtClean="0"/>
              <a:pPr/>
              <a:t>03.10.2017</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184EB-F7A5-44E4-92D6-45EC5F8AFACB}" type="slidenum">
              <a:rPr lang="tr-TR" smtClean="0"/>
              <a:pPr/>
              <a:t>‹#›</a:t>
            </a:fld>
            <a:endParaRPr lang="tr-TR"/>
          </a:p>
        </p:txBody>
      </p:sp>
    </p:spTree>
    <p:extLst>
      <p:ext uri="{BB962C8B-B14F-4D97-AF65-F5344CB8AC3E}">
        <p14:creationId xmlns:p14="http://schemas.microsoft.com/office/powerpoint/2010/main" val="425644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A88184EB-F7A5-44E4-92D6-45EC5F8AFACB}" type="slidenum">
              <a:rPr lang="tr-TR" smtClean="0"/>
              <a:pPr/>
              <a:t>18</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35CBD02E-4F28-45CF-82C4-6957824DD827}" type="datetime1">
              <a:rPr lang="tr-TR" smtClean="0"/>
              <a:t>03.10.2017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76BCF9CA-287A-46DC-949B-4920256839B7}" type="datetime1">
              <a:rPr lang="tr-TR" smtClean="0"/>
              <a:t>03.10.2017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DAA4FC5D-4852-45D0-9D10-8ADAB98301C7}" type="datetime1">
              <a:rPr lang="tr-TR" smtClean="0"/>
              <a:t>03.10.2017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13994B3B-3D99-4DAD-8201-35BC3CF90653}" type="datetime1">
              <a:rPr lang="tr-TR" smtClean="0"/>
              <a:t>03.10.2017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C5DD21CC-E228-4EC9-9E19-612E78102809}" type="datetime1">
              <a:rPr lang="tr-TR" smtClean="0"/>
              <a:t>03.10.2017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D3739703-3E31-42FC-89A9-EC8B828146FF}" type="datetime1">
              <a:rPr lang="tr-TR" smtClean="0"/>
              <a:t>03.10.2017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A3206EA2-D660-41F7-BB2D-AAB02DE17F13}" type="datetime1">
              <a:rPr lang="tr-TR" smtClean="0"/>
              <a:t>03.10.2017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9881CDC3-51A4-4F20-BA2C-A07A30BC699A}" type="datetime1">
              <a:rPr lang="tr-TR" smtClean="0"/>
              <a:t>03.10.2017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1B013831-8724-42C8-B95B-0812F377CE31}" type="datetime1">
              <a:rPr lang="tr-TR" smtClean="0"/>
              <a:t>03.10.2017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EF77368A-8937-4945-9003-579F86F5268E}" type="datetime1">
              <a:rPr lang="tr-TR" smtClean="0"/>
              <a:t>03.10.2017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EA715D7-C12D-44BA-97FC-D60DBC8D01EC}" type="datetime1">
              <a:rPr lang="tr-TR" smtClean="0"/>
              <a:t>03.10.2017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B4A9B-DF4F-460F-B7B0-5B296C2ED2F2}" type="datetime1">
              <a:rPr lang="tr-TR" smtClean="0"/>
              <a:t>03.10.2017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en-GB" dirty="0" smtClean="0"/>
              <a:t>Z</a:t>
            </a:r>
            <a:r>
              <a:rPr lang="tr-TR" dirty="0" smtClean="0"/>
              <a:t>i</a:t>
            </a:r>
            <a:r>
              <a:rPr lang="en-GB" dirty="0" err="1" smtClean="0"/>
              <a:t>gBEE</a:t>
            </a:r>
            <a:endParaRPr lang="tr-TR" dirty="0"/>
          </a:p>
        </p:txBody>
      </p:sp>
      <p:sp>
        <p:nvSpPr>
          <p:cNvPr id="3" name="Alt Başlık 2"/>
          <p:cNvSpPr>
            <a:spLocks noGrp="1"/>
          </p:cNvSpPr>
          <p:nvPr>
            <p:ph type="subTitle" idx="1"/>
          </p:nvPr>
        </p:nvSpPr>
        <p:spPr/>
        <p:txBody>
          <a:bodyPr/>
          <a:lstStyle/>
          <a:p>
            <a:r>
              <a:rPr lang="tr-TR" dirty="0" smtClean="0"/>
              <a:t>APL LAYER</a:t>
            </a:r>
          </a:p>
          <a:p>
            <a:r>
              <a:rPr lang="tr-TR" dirty="0" err="1"/>
              <a:t>Zigbee</a:t>
            </a:r>
            <a:r>
              <a:rPr lang="tr-TR" dirty="0"/>
              <a:t> </a:t>
            </a:r>
            <a:r>
              <a:rPr lang="tr-TR" dirty="0" smtClean="0"/>
              <a:t>Uygulama KATMANI</a:t>
            </a:r>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1</a:t>
            </a:fld>
            <a:endParaRPr lang="tr-TR"/>
          </a:p>
        </p:txBody>
      </p:sp>
    </p:spTree>
    <p:extLst>
      <p:ext uri="{BB962C8B-B14F-4D97-AF65-F5344CB8AC3E}">
        <p14:creationId xmlns:p14="http://schemas.microsoft.com/office/powerpoint/2010/main" val="2151838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274042"/>
          </a:xfrm>
        </p:spPr>
        <p:txBody>
          <a:bodyPr>
            <a:normAutofit fontScale="90000"/>
          </a:bodyPr>
          <a:lstStyle/>
          <a:p>
            <a:r>
              <a:rPr lang="tr-TR" dirty="0" smtClean="0">
                <a:solidFill>
                  <a:srgbClr val="FF0000"/>
                </a:solidFill>
              </a:rPr>
              <a:t>Düğüm ve </a:t>
            </a:r>
            <a:r>
              <a:rPr lang="tr-TR" dirty="0" err="1" smtClean="0">
                <a:solidFill>
                  <a:srgbClr val="FF0000"/>
                </a:solidFill>
              </a:rPr>
              <a:t>Endpoint</a:t>
            </a:r>
            <a:r>
              <a:rPr lang="tr-TR" dirty="0" smtClean="0">
                <a:solidFill>
                  <a:srgbClr val="FF0000"/>
                </a:solidFill>
              </a:rPr>
              <a:t> Adresleme</a:t>
            </a:r>
            <a:endParaRPr lang="tr-TR" dirty="0">
              <a:solidFill>
                <a:srgbClr val="FF0000"/>
              </a:solidFill>
            </a:endParaRPr>
          </a:p>
        </p:txBody>
      </p:sp>
      <p:sp>
        <p:nvSpPr>
          <p:cNvPr id="3" name="İçerik Yer Tutucusu 2"/>
          <p:cNvSpPr>
            <a:spLocks noGrp="1"/>
          </p:cNvSpPr>
          <p:nvPr>
            <p:ph idx="1"/>
          </p:nvPr>
        </p:nvSpPr>
        <p:spPr>
          <a:xfrm>
            <a:off x="467544" y="836712"/>
            <a:ext cx="8280920" cy="2520280"/>
          </a:xfrm>
        </p:spPr>
        <p:txBody>
          <a:bodyPr>
            <a:noAutofit/>
          </a:bodyPr>
          <a:lstStyle/>
          <a:p>
            <a:pPr marL="0" indent="0" algn="just">
              <a:buNone/>
            </a:pPr>
            <a:r>
              <a:rPr lang="tr-TR" sz="2000" b="1" u="sng" dirty="0" smtClean="0"/>
              <a:t>Düğüm Adresleme </a:t>
            </a:r>
            <a:r>
              <a:rPr lang="tr-TR" sz="2000" dirty="0" smtClean="0"/>
              <a:t>Şekil 2'de, tek bir radyo devresi ile haberleşen iki düğüm görülmektedir. Bunlardan bir düğüm iki anahtarı içerir ve diğer düğüm ise  4 lamba içerir. Bir düğümde, bir veya daha fazla (Anahtarlar veya lambalar) device  tanımlamaları mevcuttur ve tek bir IEEE 802.15.4 radyo devresi vardır.  Şekil 2'de, düğümlerin alt üniteleri (anahtarlar ve lambalar) her bir bağımsız parça (tek bir alt ünitede tek bir </a:t>
            </a:r>
            <a:r>
              <a:rPr lang="tr-TR" sz="2000" dirty="0" err="1" smtClean="0"/>
              <a:t>device’ın</a:t>
            </a:r>
            <a:r>
              <a:rPr lang="tr-TR" sz="2000" dirty="0" smtClean="0"/>
              <a:t> tarif edildiği)  şeklinde açıklanabilir.  Bu şekildeki  düğümler </a:t>
            </a:r>
            <a:r>
              <a:rPr lang="tr-TR" sz="2000" dirty="0" err="1" smtClean="0"/>
              <a:t>ZigBee</a:t>
            </a:r>
            <a:r>
              <a:rPr lang="tr-TR" sz="2000" dirty="0" smtClean="0"/>
              <a:t> ağa katıldığında, her düğüm  tek bir adres alır.</a:t>
            </a:r>
          </a:p>
        </p:txBody>
      </p:sp>
      <p:pic>
        <p:nvPicPr>
          <p:cNvPr id="1026" name="Picture 2"/>
          <p:cNvPicPr>
            <a:picLocks noChangeAspect="1" noChangeArrowheads="1"/>
          </p:cNvPicPr>
          <p:nvPr/>
        </p:nvPicPr>
        <p:blipFill>
          <a:blip r:embed="rId2" cstate="print"/>
          <a:srcRect/>
          <a:stretch>
            <a:fillRect/>
          </a:stretch>
        </p:blipFill>
        <p:spPr bwMode="auto">
          <a:xfrm>
            <a:off x="1331640" y="3356992"/>
            <a:ext cx="5256584" cy="3276758"/>
          </a:xfrm>
          <a:prstGeom prst="rect">
            <a:avLst/>
          </a:prstGeom>
          <a:noFill/>
          <a:ln w="9525">
            <a:noFill/>
            <a:miter lim="800000"/>
            <a:headEnd/>
            <a:tailEnd/>
          </a:ln>
        </p:spPr>
      </p:pic>
      <p:sp>
        <p:nvSpPr>
          <p:cNvPr id="4" name="Slayt Numarası Yer Tutucusu 3"/>
          <p:cNvSpPr>
            <a:spLocks noGrp="1"/>
          </p:cNvSpPr>
          <p:nvPr>
            <p:ph type="sldNum" sz="quarter" idx="12"/>
          </p:nvPr>
        </p:nvSpPr>
        <p:spPr/>
        <p:txBody>
          <a:bodyPr/>
          <a:lstStyle/>
          <a:p>
            <a:fld id="{F302176B-0E47-46AC-8F43-DAB4B8A37D06}" type="slidenum">
              <a:rPr lang="tr-TR" smtClean="0"/>
              <a:pPr/>
              <a:t>10</a:t>
            </a:fld>
            <a:endParaRPr lang="tr-TR"/>
          </a:p>
        </p:txBody>
      </p:sp>
    </p:spTree>
    <p:extLst>
      <p:ext uri="{BB962C8B-B14F-4D97-AF65-F5344CB8AC3E}">
        <p14:creationId xmlns:p14="http://schemas.microsoft.com/office/powerpoint/2010/main" val="3404480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536" y="548680"/>
            <a:ext cx="8229600" cy="5289451"/>
          </a:xfrm>
        </p:spPr>
        <p:txBody>
          <a:bodyPr>
            <a:normAutofit fontScale="62500" lnSpcReduction="20000"/>
          </a:bodyPr>
          <a:lstStyle/>
          <a:p>
            <a:pPr>
              <a:lnSpc>
                <a:spcPct val="104000"/>
              </a:lnSpc>
              <a:spcBef>
                <a:spcPts val="450"/>
              </a:spcBef>
              <a:buClr>
                <a:srgbClr val="0B2A51"/>
              </a:buClr>
              <a:buSzPct val="100000"/>
              <a:buNone/>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tr-TR" sz="3600" b="1" dirty="0" err="1" smtClean="0">
                <a:solidFill>
                  <a:srgbClr val="FF0000"/>
                </a:solidFill>
              </a:rPr>
              <a:t>Zigbee</a:t>
            </a:r>
            <a:r>
              <a:rPr lang="tr-TR" sz="3600" b="1" dirty="0" smtClean="0">
                <a:solidFill>
                  <a:srgbClr val="FF0000"/>
                </a:solidFill>
              </a:rPr>
              <a:t> düğümlerini Adresleme</a:t>
            </a:r>
            <a:endParaRPr lang="en-GB" sz="3600" b="1" dirty="0" smtClean="0">
              <a:solidFill>
                <a:srgbClr val="FF0000"/>
              </a:solidFill>
            </a:endParaRPr>
          </a:p>
          <a:p>
            <a:pPr>
              <a:lnSpc>
                <a:spcPct val="104000"/>
              </a:lnSpc>
              <a:spcBef>
                <a:spcPts val="450"/>
              </a:spcBef>
              <a:buClr>
                <a:srgbClr val="0B2A51"/>
              </a:buClr>
              <a:buSzPct val="100000"/>
              <a:buNone/>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b="1" dirty="0" smtClean="0"/>
          </a:p>
          <a:p>
            <a:pPr>
              <a:lnSpc>
                <a:spcPct val="104000"/>
              </a:lnSpc>
              <a:spcBef>
                <a:spcPts val="450"/>
              </a:spcBef>
              <a:buClr>
                <a:srgbClr val="0B2A51"/>
              </a:buClr>
              <a:buSzPct val="100000"/>
              <a:buFont typeface="Verdana" pitchFamily="34" charset="0"/>
              <a:buChar char="•"/>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smtClean="0"/>
              <a:t>Optim</a:t>
            </a:r>
            <a:r>
              <a:rPr lang="tr-TR" b="1" dirty="0" smtClean="0"/>
              <a:t>ize edilmiş </a:t>
            </a:r>
            <a:r>
              <a:rPr lang="en-GB" b="1" dirty="0" smtClean="0"/>
              <a:t> </a:t>
            </a:r>
            <a:r>
              <a:rPr lang="tr-TR" b="1" dirty="0" smtClean="0"/>
              <a:t>eşsiz</a:t>
            </a:r>
            <a:r>
              <a:rPr lang="en-GB" b="1" dirty="0" smtClean="0"/>
              <a:t> 64 bit ad</a:t>
            </a:r>
            <a:r>
              <a:rPr lang="tr-TR" b="1" dirty="0" err="1" smtClean="0"/>
              <a:t>resleme</a:t>
            </a:r>
            <a:r>
              <a:rPr lang="en-GB" b="1" dirty="0" smtClean="0"/>
              <a:t> (IEEE 802.15.4)</a:t>
            </a:r>
          </a:p>
          <a:p>
            <a:pPr>
              <a:lnSpc>
                <a:spcPct val="104000"/>
              </a:lnSpc>
              <a:spcBef>
                <a:spcPts val="450"/>
              </a:spcBef>
              <a:buClr>
                <a:srgbClr val="0B2A51"/>
              </a:buClr>
              <a:buSzPct val="100000"/>
              <a:buFont typeface="Verdana" pitchFamily="34" charset="0"/>
              <a:buChar char="•"/>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smtClean="0"/>
              <a:t>16 bit network ad</a:t>
            </a:r>
            <a:r>
              <a:rPr lang="tr-TR" b="1" dirty="0" err="1" smtClean="0"/>
              <a:t>resi</a:t>
            </a:r>
            <a:r>
              <a:rPr lang="en-GB" b="1" dirty="0" smtClean="0"/>
              <a:t> (65536 devices)</a:t>
            </a:r>
          </a:p>
          <a:p>
            <a:pPr>
              <a:lnSpc>
                <a:spcPct val="104000"/>
              </a:lnSpc>
              <a:spcBef>
                <a:spcPts val="450"/>
              </a:spcBef>
              <a:buClr>
                <a:srgbClr val="0B2A51"/>
              </a:buClr>
              <a:buSzPct val="100000"/>
              <a:buFont typeface="Verdana" pitchFamily="34" charset="0"/>
              <a:buChar char="•"/>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tr-TR" b="1" dirty="0" smtClean="0"/>
              <a:t>Alt üniteler için </a:t>
            </a:r>
            <a:r>
              <a:rPr lang="en-GB" b="1" dirty="0" smtClean="0"/>
              <a:t>256 </a:t>
            </a:r>
            <a:r>
              <a:rPr lang="tr-TR" b="1" dirty="0" smtClean="0"/>
              <a:t>tane alt adresleme</a:t>
            </a:r>
            <a:endParaRPr lang="en-GB" b="1" dirty="0" smtClean="0"/>
          </a:p>
          <a:p>
            <a:pPr>
              <a:lnSpc>
                <a:spcPct val="104000"/>
              </a:lnSpc>
              <a:spcBef>
                <a:spcPts val="450"/>
              </a:spcBef>
              <a:buClr>
                <a:srgbClr val="0B2A51"/>
              </a:buClr>
              <a:buSzPct val="100000"/>
              <a:buNone/>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tr-TR" sz="3600" b="1" dirty="0" smtClean="0"/>
          </a:p>
          <a:p>
            <a:pPr>
              <a:lnSpc>
                <a:spcPct val="104000"/>
              </a:lnSpc>
              <a:spcBef>
                <a:spcPts val="450"/>
              </a:spcBef>
              <a:buClr>
                <a:srgbClr val="0B2A51"/>
              </a:buClr>
              <a:buSzPct val="100000"/>
              <a:buNone/>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600" b="1" dirty="0" smtClean="0">
                <a:solidFill>
                  <a:srgbClr val="FF0000"/>
                </a:solidFill>
              </a:rPr>
              <a:t>Device Discovery</a:t>
            </a:r>
            <a:r>
              <a:rPr lang="tr-TR" sz="3600" b="1" dirty="0" smtClean="0">
                <a:solidFill>
                  <a:srgbClr val="FF0000"/>
                </a:solidFill>
              </a:rPr>
              <a:t> (Device Keşfi)</a:t>
            </a:r>
            <a:endParaRPr lang="en-GB" sz="3600" b="1" dirty="0" smtClean="0">
              <a:solidFill>
                <a:srgbClr val="FF0000"/>
              </a:solidFill>
            </a:endParaRPr>
          </a:p>
          <a:p>
            <a:pPr>
              <a:lnSpc>
                <a:spcPct val="104000"/>
              </a:lnSpc>
              <a:spcBef>
                <a:spcPts val="450"/>
              </a:spcBef>
              <a:buClr>
                <a:srgbClr val="0B2A51"/>
              </a:buClr>
              <a:buSzPct val="100000"/>
              <a:buNone/>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b="1" dirty="0" smtClean="0"/>
          </a:p>
          <a:p>
            <a:pPr>
              <a:lnSpc>
                <a:spcPct val="104000"/>
              </a:lnSpc>
              <a:spcBef>
                <a:spcPts val="450"/>
              </a:spcBef>
              <a:buClr>
                <a:srgbClr val="0B2A51"/>
              </a:buClr>
              <a:buSzPct val="100000"/>
              <a:buFont typeface="Verdana" pitchFamily="34" charset="0"/>
              <a:buChar char="•"/>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err="1" smtClean="0"/>
              <a:t>unicast</a:t>
            </a:r>
            <a:r>
              <a:rPr lang="en-GB" b="1" dirty="0" smtClean="0"/>
              <a:t> (NWK </a:t>
            </a:r>
            <a:r>
              <a:rPr lang="tr-TR" b="1" dirty="0" smtClean="0"/>
              <a:t> </a:t>
            </a:r>
            <a:r>
              <a:rPr lang="en-GB" b="1" dirty="0" smtClean="0"/>
              <a:t>id </a:t>
            </a:r>
            <a:r>
              <a:rPr lang="tr-TR" b="1" dirty="0" smtClean="0"/>
              <a:t> biliniyor</a:t>
            </a:r>
            <a:r>
              <a:rPr lang="en-GB" b="1" dirty="0" smtClean="0"/>
              <a:t>), broadcast (NWK</a:t>
            </a:r>
            <a:r>
              <a:rPr lang="tr-TR" b="1" dirty="0" smtClean="0"/>
              <a:t> </a:t>
            </a:r>
            <a:r>
              <a:rPr lang="en-GB" b="1" dirty="0" smtClean="0"/>
              <a:t> id</a:t>
            </a:r>
            <a:r>
              <a:rPr lang="tr-TR" b="1" dirty="0" smtClean="0"/>
              <a:t> </a:t>
            </a:r>
            <a:r>
              <a:rPr lang="en-GB" b="1" dirty="0" smtClean="0"/>
              <a:t> </a:t>
            </a:r>
            <a:r>
              <a:rPr lang="tr-TR" b="1" dirty="0" smtClean="0"/>
              <a:t>bilinmiyor</a:t>
            </a:r>
            <a:r>
              <a:rPr lang="en-GB" b="1" dirty="0" smtClean="0"/>
              <a:t>)</a:t>
            </a:r>
          </a:p>
          <a:p>
            <a:pPr>
              <a:lnSpc>
                <a:spcPct val="104000"/>
              </a:lnSpc>
              <a:spcBef>
                <a:spcPts val="450"/>
              </a:spcBef>
              <a:buClr>
                <a:srgbClr val="0B2A51"/>
              </a:buClr>
              <a:buSzPct val="100000"/>
              <a:buFont typeface="Verdana" pitchFamily="34" charset="0"/>
              <a:buChar char="•"/>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b="1" dirty="0" smtClean="0"/>
              <a:t>ZBC-/ZBR-Response</a:t>
            </a:r>
            <a:r>
              <a:rPr lang="tr-TR" b="1" dirty="0" smtClean="0"/>
              <a:t> (Yanıt)</a:t>
            </a:r>
            <a:r>
              <a:rPr lang="en-GB" b="1" dirty="0" smtClean="0"/>
              <a:t>: IEEE address + NWK address + </a:t>
            </a:r>
            <a:r>
              <a:rPr lang="tr-TR" b="1" dirty="0" smtClean="0"/>
              <a:t>bütün bilinen </a:t>
            </a:r>
            <a:r>
              <a:rPr lang="en-GB" b="1" dirty="0" smtClean="0"/>
              <a:t>network ad</a:t>
            </a:r>
            <a:r>
              <a:rPr lang="tr-TR" b="1" dirty="0" err="1" smtClean="0"/>
              <a:t>resleri</a:t>
            </a:r>
            <a:r>
              <a:rPr lang="tr-TR" b="1" dirty="0" smtClean="0"/>
              <a:t>.</a:t>
            </a:r>
            <a:endParaRPr lang="en-GB" b="1" dirty="0" smtClean="0"/>
          </a:p>
          <a:p>
            <a:pPr>
              <a:lnSpc>
                <a:spcPct val="104000"/>
              </a:lnSpc>
              <a:spcBef>
                <a:spcPts val="450"/>
              </a:spcBef>
              <a:buClr>
                <a:srgbClr val="0B2A51"/>
              </a:buClr>
              <a:buSzPct val="100000"/>
              <a:buNone/>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b="1" dirty="0" smtClean="0"/>
          </a:p>
          <a:p>
            <a:pPr>
              <a:lnSpc>
                <a:spcPct val="104000"/>
              </a:lnSpc>
              <a:spcBef>
                <a:spcPts val="450"/>
              </a:spcBef>
              <a:buClr>
                <a:srgbClr val="0B2A51"/>
              </a:buClr>
              <a:buSzPct val="100000"/>
              <a:buNone/>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3600" b="1" dirty="0" smtClean="0">
                <a:solidFill>
                  <a:srgbClr val="FF0000"/>
                </a:solidFill>
              </a:rPr>
              <a:t>Binding</a:t>
            </a:r>
            <a:r>
              <a:rPr lang="tr-TR" sz="3600" b="1" dirty="0" smtClean="0">
                <a:solidFill>
                  <a:srgbClr val="FF0000"/>
                </a:solidFill>
              </a:rPr>
              <a:t> (bağlanma)</a:t>
            </a:r>
            <a:endParaRPr lang="en-GB" sz="3600" b="1" dirty="0" smtClean="0">
              <a:solidFill>
                <a:srgbClr val="FF0000"/>
              </a:solidFill>
            </a:endParaRPr>
          </a:p>
          <a:p>
            <a:pPr>
              <a:lnSpc>
                <a:spcPct val="104000"/>
              </a:lnSpc>
              <a:spcBef>
                <a:spcPts val="450"/>
              </a:spcBef>
              <a:buClr>
                <a:srgbClr val="0B2A51"/>
              </a:buClr>
              <a:buSzPct val="100000"/>
              <a:buNone/>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800" b="1" dirty="0" smtClean="0"/>
          </a:p>
          <a:p>
            <a:pPr>
              <a:lnSpc>
                <a:spcPct val="104000"/>
              </a:lnSpc>
              <a:spcBef>
                <a:spcPts val="450"/>
              </a:spcBef>
              <a:buClr>
                <a:srgbClr val="0B2A51"/>
              </a:buClr>
              <a:buSzPct val="100000"/>
              <a:buFont typeface="Verdana" pitchFamily="34" charset="0"/>
              <a:buChar char="•"/>
              <a:tabLst>
                <a:tab pos="339725" algn="l"/>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tr-TR" b="1" dirty="0" smtClean="0"/>
              <a:t>2 veya daha fazla </a:t>
            </a:r>
            <a:r>
              <a:rPr lang="tr-TR" b="1" dirty="0" err="1" smtClean="0"/>
              <a:t>end</a:t>
            </a:r>
            <a:r>
              <a:rPr lang="tr-TR" b="1" dirty="0" smtClean="0"/>
              <a:t> device arasında </a:t>
            </a:r>
            <a:r>
              <a:rPr lang="tr-TR" b="1" dirty="0" err="1" smtClean="0"/>
              <a:t>logical</a:t>
            </a:r>
            <a:r>
              <a:rPr lang="tr-TR" b="1" dirty="0" smtClean="0"/>
              <a:t> link  (mantıksal bağlantı) oluşturmak.</a:t>
            </a:r>
            <a:endParaRPr lang="en-GB" b="1" dirty="0" smtClean="0"/>
          </a:p>
          <a:p>
            <a:endParaRPr lang="tr-TR" dirty="0"/>
          </a:p>
        </p:txBody>
      </p:sp>
      <p:sp>
        <p:nvSpPr>
          <p:cNvPr id="2" name="Slayt Numarası Yer Tutucusu 1"/>
          <p:cNvSpPr>
            <a:spLocks noGrp="1"/>
          </p:cNvSpPr>
          <p:nvPr>
            <p:ph type="sldNum" sz="quarter" idx="12"/>
          </p:nvPr>
        </p:nvSpPr>
        <p:spPr/>
        <p:txBody>
          <a:bodyPr/>
          <a:lstStyle/>
          <a:p>
            <a:fld id="{F302176B-0E47-46AC-8F43-DAB4B8A37D06}"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346050"/>
          </a:xfrm>
        </p:spPr>
        <p:txBody>
          <a:bodyPr>
            <a:normAutofit fontScale="90000"/>
          </a:bodyPr>
          <a:lstStyle/>
          <a:p>
            <a:r>
              <a:rPr lang="tr-TR" dirty="0" err="1" smtClean="0"/>
              <a:t>Endpoint</a:t>
            </a:r>
            <a:endParaRPr lang="tr-TR" dirty="0"/>
          </a:p>
        </p:txBody>
      </p:sp>
      <p:sp>
        <p:nvSpPr>
          <p:cNvPr id="3" name="2 İçerik Yer Tutucusu"/>
          <p:cNvSpPr>
            <a:spLocks noGrp="1"/>
          </p:cNvSpPr>
          <p:nvPr>
            <p:ph idx="1"/>
          </p:nvPr>
        </p:nvSpPr>
        <p:spPr>
          <a:xfrm>
            <a:off x="395536" y="692696"/>
            <a:ext cx="8424936" cy="2736304"/>
          </a:xfrm>
        </p:spPr>
        <p:txBody>
          <a:bodyPr>
            <a:noAutofit/>
          </a:bodyPr>
          <a:lstStyle/>
          <a:p>
            <a:pPr algn="just"/>
            <a:r>
              <a:rPr lang="tr-TR" sz="1800" dirty="0" smtClean="0"/>
              <a:t>Bir </a:t>
            </a:r>
            <a:r>
              <a:rPr lang="tr-TR" sz="1800" dirty="0" err="1" smtClean="0"/>
              <a:t>endpoint</a:t>
            </a:r>
            <a:r>
              <a:rPr lang="tr-TR" sz="1800" dirty="0" smtClean="0"/>
              <a:t>, bir cihazın içerisinde gerçekleştirilen özel bir uygulama için  bir iletişim </a:t>
            </a:r>
            <a:r>
              <a:rPr lang="tr-TR" sz="1800" dirty="0" err="1" smtClean="0"/>
              <a:t>entity</a:t>
            </a:r>
            <a:r>
              <a:rPr lang="tr-TR" sz="1800" dirty="0" smtClean="0"/>
              <a:t> (varlığını)’sini tanımlar. </a:t>
            </a:r>
          </a:p>
          <a:p>
            <a:pPr algn="just"/>
            <a:r>
              <a:rPr lang="tr-TR" sz="1800" dirty="0" err="1" smtClean="0"/>
              <a:t>Endpoint</a:t>
            </a:r>
            <a:r>
              <a:rPr lang="tr-TR" sz="1800" dirty="0" smtClean="0"/>
              <a:t>, TCP / IP dünyasında bir TCP </a:t>
            </a:r>
            <a:r>
              <a:rPr lang="tr-TR" sz="1800" dirty="0" err="1" smtClean="0"/>
              <a:t>portuna</a:t>
            </a:r>
            <a:r>
              <a:rPr lang="tr-TR" sz="1800" dirty="0" smtClean="0"/>
              <a:t> (örneğin, web trafiği 80. </a:t>
            </a:r>
            <a:r>
              <a:rPr lang="tr-TR" sz="1800" dirty="0" err="1" smtClean="0"/>
              <a:t>porttan</a:t>
            </a:r>
            <a:r>
              <a:rPr lang="tr-TR" sz="1800" dirty="0" smtClean="0"/>
              <a:t> HTTP tarafından yapılır), kavramsal  olarak benzetilebilir. </a:t>
            </a:r>
          </a:p>
          <a:p>
            <a:pPr algn="just"/>
            <a:r>
              <a:rPr lang="tr-TR" sz="1800" dirty="0" err="1" smtClean="0"/>
              <a:t>ZigBee</a:t>
            </a:r>
            <a:r>
              <a:rPr lang="tr-TR" sz="1800" dirty="0" smtClean="0"/>
              <a:t> örneğinde  ise ebeveyn yatak odasında ki ışıkların uzaktan </a:t>
            </a:r>
            <a:r>
              <a:rPr lang="tr-TR" sz="1800" dirty="0" err="1" smtClean="0"/>
              <a:t>kontrolu</a:t>
            </a:r>
            <a:r>
              <a:rPr lang="tr-TR" sz="1800" dirty="0" smtClean="0"/>
              <a:t> için 6 </a:t>
            </a:r>
            <a:r>
              <a:rPr lang="tr-TR" sz="1800" dirty="0" err="1" smtClean="0"/>
              <a:t>nolu</a:t>
            </a:r>
            <a:r>
              <a:rPr lang="tr-TR" sz="1800" dirty="0" smtClean="0"/>
              <a:t> </a:t>
            </a:r>
            <a:r>
              <a:rPr lang="tr-TR" sz="1800" dirty="0" err="1" smtClean="0"/>
              <a:t>endpoint</a:t>
            </a:r>
            <a:r>
              <a:rPr lang="tr-TR" sz="1800" dirty="0" smtClean="0"/>
              <a:t>, Isıtma ve klima ve havalandırma sistemi için 8 </a:t>
            </a:r>
            <a:r>
              <a:rPr lang="tr-TR" sz="1800" dirty="0" err="1" smtClean="0"/>
              <a:t>nolu</a:t>
            </a:r>
            <a:r>
              <a:rPr lang="tr-TR" sz="1800" dirty="0" smtClean="0"/>
              <a:t> </a:t>
            </a:r>
            <a:r>
              <a:rPr lang="tr-TR" sz="1800" dirty="0" err="1" smtClean="0"/>
              <a:t>endpoint</a:t>
            </a:r>
            <a:r>
              <a:rPr lang="tr-TR" sz="1800" dirty="0" smtClean="0"/>
              <a:t> , tahsisi edilebilir. </a:t>
            </a:r>
            <a:r>
              <a:rPr lang="tr-TR" sz="1800" dirty="0" smtClean="0">
                <a:solidFill>
                  <a:srgbClr val="FF0000"/>
                </a:solidFill>
              </a:rPr>
              <a:t>(Yorum; Dikkat burada radyo devresini Internet haberleşme ortamı, network ve cihaz adreslemeyi MAC veya </a:t>
            </a:r>
            <a:r>
              <a:rPr lang="tr-TR" sz="1800" dirty="0" err="1" smtClean="0">
                <a:solidFill>
                  <a:srgbClr val="FF0000"/>
                </a:solidFill>
              </a:rPr>
              <a:t>Ip</a:t>
            </a:r>
            <a:r>
              <a:rPr lang="tr-TR" sz="1800" dirty="0" smtClean="0">
                <a:solidFill>
                  <a:srgbClr val="FF0000"/>
                </a:solidFill>
              </a:rPr>
              <a:t> adreslemeye, </a:t>
            </a:r>
            <a:r>
              <a:rPr lang="tr-TR" sz="1800" dirty="0" err="1" smtClean="0">
                <a:solidFill>
                  <a:srgbClr val="FF0000"/>
                </a:solidFill>
              </a:rPr>
              <a:t>clint</a:t>
            </a:r>
            <a:r>
              <a:rPr lang="tr-TR" sz="1800" dirty="0" smtClean="0">
                <a:solidFill>
                  <a:srgbClr val="FF0000"/>
                </a:solidFill>
              </a:rPr>
              <a:t>-server oturum </a:t>
            </a:r>
            <a:r>
              <a:rPr lang="tr-TR" sz="1800" dirty="0" err="1" smtClean="0">
                <a:solidFill>
                  <a:srgbClr val="FF0000"/>
                </a:solidFill>
              </a:rPr>
              <a:t>portlarını</a:t>
            </a:r>
            <a:r>
              <a:rPr lang="tr-TR" sz="1800" dirty="0" smtClean="0">
                <a:solidFill>
                  <a:srgbClr val="FF0000"/>
                </a:solidFill>
              </a:rPr>
              <a:t> da </a:t>
            </a:r>
            <a:r>
              <a:rPr lang="tr-TR" sz="1800" dirty="0" err="1" smtClean="0">
                <a:solidFill>
                  <a:srgbClr val="FF0000"/>
                </a:solidFill>
              </a:rPr>
              <a:t>endpointlere</a:t>
            </a:r>
            <a:r>
              <a:rPr lang="tr-TR" sz="1800" dirty="0" smtClean="0">
                <a:solidFill>
                  <a:srgbClr val="FF0000"/>
                </a:solidFill>
              </a:rPr>
              <a:t> karşılık düşürebiliriz. )</a:t>
            </a:r>
          </a:p>
          <a:p>
            <a:pPr algn="just">
              <a:buNone/>
            </a:pPr>
            <a:endParaRPr lang="tr-TR" sz="1800" dirty="0" smtClean="0">
              <a:solidFill>
                <a:srgbClr val="FF0000"/>
              </a:solidFill>
            </a:endParaRPr>
          </a:p>
        </p:txBody>
      </p:sp>
      <p:pic>
        <p:nvPicPr>
          <p:cNvPr id="4" name="Picture 5"/>
          <p:cNvPicPr>
            <a:picLocks noChangeAspect="1" noChangeArrowheads="1"/>
          </p:cNvPicPr>
          <p:nvPr/>
        </p:nvPicPr>
        <p:blipFill>
          <a:blip r:embed="rId2" cstate="print"/>
          <a:srcRect/>
          <a:stretch>
            <a:fillRect/>
          </a:stretch>
        </p:blipFill>
        <p:spPr bwMode="auto">
          <a:xfrm>
            <a:off x="683568" y="3501008"/>
            <a:ext cx="7848872" cy="2849901"/>
          </a:xfrm>
          <a:prstGeom prst="rect">
            <a:avLst/>
          </a:prstGeom>
          <a:noFill/>
          <a:ln w="9525">
            <a:noFill/>
            <a:round/>
            <a:headEnd/>
            <a:tailEnd/>
          </a:ln>
        </p:spPr>
      </p:pic>
      <p:sp>
        <p:nvSpPr>
          <p:cNvPr id="5" name="Slayt Numarası Yer Tutucusu 4"/>
          <p:cNvSpPr>
            <a:spLocks noGrp="1"/>
          </p:cNvSpPr>
          <p:nvPr>
            <p:ph type="sldNum" sz="quarter" idx="12"/>
          </p:nvPr>
        </p:nvSpPr>
        <p:spPr/>
        <p:txBody>
          <a:bodyPr/>
          <a:lstStyle/>
          <a:p>
            <a:fld id="{F302176B-0E47-46AC-8F43-DAB4B8A37D06}" type="slidenum">
              <a:rPr lang="tr-TR" smtClean="0"/>
              <a:pPr/>
              <a:t>12</a:t>
            </a:fld>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Grp="1" noChangeAspect="1" noChangeArrowheads="1"/>
          </p:cNvPicPr>
          <p:nvPr>
            <p:ph idx="1"/>
          </p:nvPr>
        </p:nvPicPr>
        <p:blipFill>
          <a:blip r:embed="rId2" cstate="print"/>
          <a:srcRect/>
          <a:stretch>
            <a:fillRect/>
          </a:stretch>
        </p:blipFill>
        <p:spPr bwMode="auto">
          <a:xfrm>
            <a:off x="323529" y="2852936"/>
            <a:ext cx="4320480" cy="3709200"/>
          </a:xfrm>
          <a:prstGeom prst="rect">
            <a:avLst/>
          </a:prstGeom>
          <a:noFill/>
          <a:ln w="9525">
            <a:noFill/>
            <a:round/>
            <a:headEnd/>
            <a:tailEnd/>
          </a:ln>
        </p:spPr>
      </p:pic>
      <p:sp>
        <p:nvSpPr>
          <p:cNvPr id="3" name="2 Dikdörtgen"/>
          <p:cNvSpPr/>
          <p:nvPr/>
        </p:nvSpPr>
        <p:spPr>
          <a:xfrm>
            <a:off x="395536" y="332656"/>
            <a:ext cx="3816424" cy="2554545"/>
          </a:xfrm>
          <a:prstGeom prst="rect">
            <a:avLst/>
          </a:prstGeom>
        </p:spPr>
        <p:txBody>
          <a:bodyPr wrap="square">
            <a:spAutoFit/>
          </a:bodyPr>
          <a:lstStyle/>
          <a:p>
            <a:pPr algn="just">
              <a:buFont typeface="Arial" pitchFamily="34" charset="0"/>
              <a:buChar char="•"/>
            </a:pPr>
            <a:r>
              <a:rPr lang="tr-TR" sz="1600" dirty="0" smtClean="0"/>
              <a:t> Bu durum, bu cihazları bağımsız bir şekilde uzaktan kontrol etmek için iletişim kurmaya  ve  paketlerin istenen uygulamayı  istenen aygıt için  belirlemeye izin verir.</a:t>
            </a:r>
          </a:p>
          <a:p>
            <a:pPr algn="just">
              <a:buFont typeface="Arial" pitchFamily="34" charset="0"/>
              <a:buChar char="•"/>
            </a:pPr>
            <a:endParaRPr lang="tr-TR" sz="1600" dirty="0" smtClean="0"/>
          </a:p>
          <a:p>
            <a:pPr algn="just">
              <a:buFont typeface="Arial" pitchFamily="34" charset="0"/>
              <a:buChar char="•"/>
            </a:pPr>
            <a:r>
              <a:rPr lang="tr-TR" sz="1600" dirty="0" smtClean="0"/>
              <a:t> Toplamda, herhangi bir </a:t>
            </a:r>
            <a:r>
              <a:rPr lang="tr-TR" sz="1600" dirty="0" err="1" smtClean="0"/>
              <a:t>Zigbee</a:t>
            </a:r>
            <a:r>
              <a:rPr lang="tr-TR" sz="1600" dirty="0" smtClean="0"/>
              <a:t> </a:t>
            </a:r>
            <a:r>
              <a:rPr lang="tr-TR" sz="1600" dirty="0" err="1" smtClean="0"/>
              <a:t>deviceda</a:t>
            </a:r>
            <a:r>
              <a:rPr lang="tr-TR" sz="1600" dirty="0" smtClean="0"/>
              <a:t>  kullanım için (1-240) 240 adet </a:t>
            </a:r>
            <a:r>
              <a:rPr lang="tr-TR" sz="1600" dirty="0" err="1" smtClean="0"/>
              <a:t>endpoint</a:t>
            </a:r>
            <a:r>
              <a:rPr lang="tr-TR" sz="1600" dirty="0" smtClean="0"/>
              <a:t>  ve  </a:t>
            </a:r>
            <a:r>
              <a:rPr lang="tr-TR" sz="1600" dirty="0" err="1" smtClean="0"/>
              <a:t>ZigBee</a:t>
            </a:r>
            <a:r>
              <a:rPr lang="tr-TR" sz="1600" dirty="0" smtClean="0"/>
              <a:t> </a:t>
            </a:r>
            <a:r>
              <a:rPr lang="tr-TR" sz="1600" dirty="0" err="1" smtClean="0"/>
              <a:t>Devie</a:t>
            </a:r>
            <a:r>
              <a:rPr lang="tr-TR" sz="1600" dirty="0" smtClean="0"/>
              <a:t> Objesi (ZDO)  için  </a:t>
            </a:r>
            <a:r>
              <a:rPr lang="tr-TR" sz="1600" dirty="0" err="1" smtClean="0"/>
              <a:t>endpoint</a:t>
            </a:r>
            <a:r>
              <a:rPr lang="tr-TR" sz="1600" dirty="0" smtClean="0"/>
              <a:t>   (sıfır) atanmıştır.  ZDO kontrol ve yönetim için komutlarını sağlar.</a:t>
            </a:r>
            <a:endParaRPr lang="tr-TR" sz="1600" dirty="0"/>
          </a:p>
        </p:txBody>
      </p:sp>
      <p:sp>
        <p:nvSpPr>
          <p:cNvPr id="5" name="4 Metin kutusu"/>
          <p:cNvSpPr txBox="1"/>
          <p:nvPr/>
        </p:nvSpPr>
        <p:spPr>
          <a:xfrm>
            <a:off x="4499992" y="188640"/>
            <a:ext cx="4320480" cy="6247864"/>
          </a:xfrm>
          <a:prstGeom prst="rect">
            <a:avLst/>
          </a:prstGeom>
          <a:noFill/>
        </p:spPr>
        <p:txBody>
          <a:bodyPr wrap="square" rtlCol="0">
            <a:spAutoFit/>
          </a:bodyPr>
          <a:lstStyle/>
          <a:p>
            <a:r>
              <a:rPr lang="tr-TR" sz="1600" b="1" u="sng" dirty="0" err="1" smtClean="0">
                <a:solidFill>
                  <a:srgbClr val="C00000"/>
                </a:solidFill>
              </a:rPr>
              <a:t>Endpoint</a:t>
            </a:r>
            <a:r>
              <a:rPr lang="tr-TR" sz="1600" b="1" u="sng" dirty="0" smtClean="0">
                <a:solidFill>
                  <a:srgbClr val="C00000"/>
                </a:solidFill>
              </a:rPr>
              <a:t> Adresleme:</a:t>
            </a:r>
            <a:endParaRPr lang="tr-TR" sz="1600" u="sng" dirty="0" smtClean="0">
              <a:solidFill>
                <a:srgbClr val="C00000"/>
              </a:solidFill>
            </a:endParaRPr>
          </a:p>
          <a:p>
            <a:pPr algn="just"/>
            <a:r>
              <a:rPr lang="tr-TR" sz="1600" dirty="0" smtClean="0">
                <a:solidFill>
                  <a:srgbClr val="C00000"/>
                </a:solidFill>
              </a:rPr>
              <a:t> Şekille göre 1-2-3. Lambaları kontrol etmek için Anahtar 2’, Lamba 4 için anahtar 1 gereklidir. Ancak burada adreslenebilir </a:t>
            </a:r>
            <a:r>
              <a:rPr lang="tr-TR" sz="1600" dirty="0" err="1" smtClean="0">
                <a:solidFill>
                  <a:srgbClr val="C00000"/>
                </a:solidFill>
              </a:rPr>
              <a:t>komponent</a:t>
            </a:r>
            <a:r>
              <a:rPr lang="tr-TR" sz="1600" dirty="0" smtClean="0">
                <a:solidFill>
                  <a:srgbClr val="C00000"/>
                </a:solidFill>
              </a:rPr>
              <a:t> olarak yalnızca tek bir radyo devresi söz konusu olduğundan, bağımsız alt birimleri tanımlamak veya  adreslemek mümkün değildir. Bunun sonucunda da anahtar 1’nin lamba 4’ü kontrol edebilmesi de mümkün değildir. Peki ne olacaktır ?????</a:t>
            </a:r>
          </a:p>
          <a:p>
            <a:pPr algn="just"/>
            <a:endParaRPr lang="tr-TR" sz="1600" dirty="0" smtClean="0">
              <a:solidFill>
                <a:srgbClr val="C00000"/>
              </a:solidFill>
            </a:endParaRPr>
          </a:p>
          <a:p>
            <a:pPr algn="just"/>
            <a:r>
              <a:rPr lang="tr-TR" sz="1600" dirty="0" smtClean="0">
                <a:solidFill>
                  <a:srgbClr val="C00000"/>
                </a:solidFill>
              </a:rPr>
              <a:t> </a:t>
            </a:r>
            <a:r>
              <a:rPr lang="tr-TR" sz="1600" dirty="0" err="1" smtClean="0">
                <a:solidFill>
                  <a:srgbClr val="C00000"/>
                </a:solidFill>
              </a:rPr>
              <a:t>ZigBee</a:t>
            </a:r>
            <a:r>
              <a:rPr lang="tr-TR" sz="1600" dirty="0" smtClean="0">
                <a:solidFill>
                  <a:srgbClr val="C00000"/>
                </a:solidFill>
              </a:rPr>
              <a:t>, IEEE802.15.4 mekanizmaları ile birlikte kullanılabilen bir </a:t>
            </a:r>
            <a:r>
              <a:rPr lang="tr-TR" sz="1600" b="1" i="1" u="sng" dirty="0" smtClean="0">
                <a:solidFill>
                  <a:srgbClr val="C00000"/>
                </a:solidFill>
              </a:rPr>
              <a:t>alt-adresleme seviyesine </a:t>
            </a:r>
            <a:r>
              <a:rPr lang="tr-TR" sz="1600" dirty="0" smtClean="0">
                <a:solidFill>
                  <a:srgbClr val="C00000"/>
                </a:solidFill>
              </a:rPr>
              <a:t>imkan vermektedir.  Bir </a:t>
            </a:r>
            <a:r>
              <a:rPr lang="tr-TR" sz="1600" b="1" i="1" dirty="0" err="1" smtClean="0">
                <a:solidFill>
                  <a:srgbClr val="C00000"/>
                </a:solidFill>
              </a:rPr>
              <a:t>endpoint</a:t>
            </a:r>
            <a:r>
              <a:rPr lang="tr-TR" sz="1600" b="1" i="1" dirty="0" smtClean="0">
                <a:solidFill>
                  <a:srgbClr val="C00000"/>
                </a:solidFill>
              </a:rPr>
              <a:t> (son nokta) </a:t>
            </a:r>
            <a:r>
              <a:rPr lang="tr-TR" sz="1600" dirty="0" smtClean="0">
                <a:solidFill>
                  <a:srgbClr val="C00000"/>
                </a:solidFill>
              </a:rPr>
              <a:t>numarası bireysel,bağımsız anahtarları ve lambaları tanımlamak için kullanılır. Örneğin, yukarıdaki örnekte, anahtar 1 için </a:t>
            </a:r>
            <a:r>
              <a:rPr lang="tr-TR" sz="1600" dirty="0" err="1" smtClean="0">
                <a:solidFill>
                  <a:srgbClr val="C00000"/>
                </a:solidFill>
              </a:rPr>
              <a:t>endpoint</a:t>
            </a:r>
            <a:r>
              <a:rPr lang="tr-TR" sz="1600" dirty="0" smtClean="0">
                <a:solidFill>
                  <a:srgbClr val="C00000"/>
                </a:solidFill>
              </a:rPr>
              <a:t> no olarak 3, Anahtar 2 için </a:t>
            </a:r>
            <a:r>
              <a:rPr lang="tr-TR" sz="1600" dirty="0" err="1" smtClean="0">
                <a:solidFill>
                  <a:srgbClr val="C00000"/>
                </a:solidFill>
              </a:rPr>
              <a:t>endpoint</a:t>
            </a:r>
            <a:r>
              <a:rPr lang="tr-TR" sz="1600" dirty="0" smtClean="0">
                <a:solidFill>
                  <a:srgbClr val="C00000"/>
                </a:solidFill>
              </a:rPr>
              <a:t> no olarak  21 kullanabilirsiniz. Benzer şekilde, lambaların her biri kendi </a:t>
            </a:r>
            <a:r>
              <a:rPr lang="tr-TR" sz="1600" dirty="0" err="1" smtClean="0">
                <a:solidFill>
                  <a:srgbClr val="C00000"/>
                </a:solidFill>
              </a:rPr>
              <a:t>endpoint’lerine</a:t>
            </a:r>
            <a:r>
              <a:rPr lang="tr-TR" sz="1600" dirty="0" smtClean="0">
                <a:solidFill>
                  <a:srgbClr val="C00000"/>
                </a:solidFill>
              </a:rPr>
              <a:t> sahip olacaktır. </a:t>
            </a:r>
            <a:r>
              <a:rPr lang="tr-TR" sz="1600" dirty="0" err="1" smtClean="0">
                <a:solidFill>
                  <a:srgbClr val="C00000"/>
                </a:solidFill>
              </a:rPr>
              <a:t>Endpoint</a:t>
            </a:r>
            <a:r>
              <a:rPr lang="tr-TR" sz="1600" dirty="0" smtClean="0">
                <a:solidFill>
                  <a:srgbClr val="C00000"/>
                </a:solidFill>
              </a:rPr>
              <a:t> 0 cihaz yönetimi için ayrılmıştır ve düğüm tanımlayıcıları adresi için kullanılır. Anahtarlar ve lambalar gibi,  düğümlerde tanımlanabilir alt birimler,   alt birim aralığında 1-240 kendine özgü </a:t>
            </a:r>
            <a:r>
              <a:rPr lang="tr-TR" sz="1600" dirty="0" err="1" smtClean="0">
                <a:solidFill>
                  <a:srgbClr val="C00000"/>
                </a:solidFill>
              </a:rPr>
              <a:t>endpoint</a:t>
            </a:r>
            <a:r>
              <a:rPr lang="tr-TR" sz="1600" dirty="0" smtClean="0">
                <a:solidFill>
                  <a:srgbClr val="C00000"/>
                </a:solidFill>
              </a:rPr>
              <a:t> noktası atanabilir</a:t>
            </a:r>
            <a:endParaRPr lang="tr-TR" sz="1600" dirty="0">
              <a:solidFill>
                <a:srgbClr val="C00000"/>
              </a:solidFill>
            </a:endParaRPr>
          </a:p>
        </p:txBody>
      </p:sp>
      <p:sp>
        <p:nvSpPr>
          <p:cNvPr id="2" name="Slayt Numarası Yer Tutucusu 1"/>
          <p:cNvSpPr>
            <a:spLocks noGrp="1"/>
          </p:cNvSpPr>
          <p:nvPr>
            <p:ph type="sldNum" sz="quarter" idx="12"/>
          </p:nvPr>
        </p:nvSpPr>
        <p:spPr/>
        <p:txBody>
          <a:bodyPr/>
          <a:lstStyle/>
          <a:p>
            <a:fld id="{F302176B-0E47-46AC-8F43-DAB4B8A37D06}"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251520" y="260648"/>
            <a:ext cx="8208912" cy="3693319"/>
          </a:xfrm>
          <a:prstGeom prst="rect">
            <a:avLst/>
          </a:prstGeom>
          <a:noFill/>
        </p:spPr>
        <p:txBody>
          <a:bodyPr wrap="square" rtlCol="0">
            <a:spAutoFit/>
          </a:bodyPr>
          <a:lstStyle/>
          <a:p>
            <a:r>
              <a:rPr lang="tr-TR" dirty="0" smtClean="0"/>
              <a:t> </a:t>
            </a:r>
          </a:p>
          <a:p>
            <a:pPr algn="just"/>
            <a:r>
              <a:rPr lang="tr-TR" sz="2400" u="sng" dirty="0" smtClean="0">
                <a:solidFill>
                  <a:srgbClr val="FF0000"/>
                </a:solidFill>
              </a:rPr>
              <a:t>NOT: </a:t>
            </a:r>
            <a:r>
              <a:rPr lang="tr-TR" sz="2400" b="1" u="sng" dirty="0" err="1" smtClean="0">
                <a:solidFill>
                  <a:srgbClr val="FF0000"/>
                </a:solidFill>
              </a:rPr>
              <a:t>Application</a:t>
            </a:r>
            <a:r>
              <a:rPr lang="tr-TR" sz="2400" b="1" u="sng" dirty="0" smtClean="0">
                <a:solidFill>
                  <a:srgbClr val="FF0000"/>
                </a:solidFill>
              </a:rPr>
              <a:t> </a:t>
            </a:r>
            <a:r>
              <a:rPr lang="tr-TR" sz="2400" b="1" u="sng" dirty="0" err="1" smtClean="0">
                <a:solidFill>
                  <a:srgbClr val="FF0000"/>
                </a:solidFill>
              </a:rPr>
              <a:t>objects</a:t>
            </a:r>
            <a:r>
              <a:rPr lang="tr-TR" sz="2400" b="1" u="sng" dirty="0" smtClean="0">
                <a:solidFill>
                  <a:srgbClr val="FF0000"/>
                </a:solidFill>
              </a:rPr>
              <a:t> (Uygulama  objeleri - uygulama nesneleri)</a:t>
            </a:r>
            <a:r>
              <a:rPr lang="tr-TR" sz="2400" u="sng" dirty="0" smtClean="0">
                <a:solidFill>
                  <a:srgbClr val="FF0000"/>
                </a:solidFill>
              </a:rPr>
              <a:t>,</a:t>
            </a:r>
            <a:r>
              <a:rPr lang="tr-TR" sz="2400" dirty="0" smtClean="0">
                <a:solidFill>
                  <a:srgbClr val="FF0000"/>
                </a:solidFill>
              </a:rPr>
              <a:t>  üreticiler tarafından geliştirilir ve bir cihazı değişik  uygulamalar  için özelleştirmiş olur.  Tek bir </a:t>
            </a:r>
            <a:r>
              <a:rPr lang="tr-TR" sz="2400" dirty="0" err="1" smtClean="0">
                <a:solidFill>
                  <a:srgbClr val="FF0000"/>
                </a:solidFill>
              </a:rPr>
              <a:t>device’da</a:t>
            </a:r>
            <a:r>
              <a:rPr lang="tr-TR" sz="2400" dirty="0" smtClean="0">
                <a:solidFill>
                  <a:srgbClr val="FF0000"/>
                </a:solidFill>
              </a:rPr>
              <a:t>  240 adet uygulama objeleri olabilir. </a:t>
            </a:r>
            <a:r>
              <a:rPr lang="tr-TR" sz="2400" dirty="0" err="1" smtClean="0">
                <a:solidFill>
                  <a:srgbClr val="FF0000"/>
                </a:solidFill>
              </a:rPr>
              <a:t>Application</a:t>
            </a:r>
            <a:r>
              <a:rPr lang="tr-TR" sz="2400" dirty="0" smtClean="0">
                <a:solidFill>
                  <a:srgbClr val="FF0000"/>
                </a:solidFill>
              </a:rPr>
              <a:t> </a:t>
            </a:r>
            <a:r>
              <a:rPr lang="tr-TR" sz="2400" dirty="0" err="1" smtClean="0">
                <a:solidFill>
                  <a:srgbClr val="FF0000"/>
                </a:solidFill>
              </a:rPr>
              <a:t>Object</a:t>
            </a:r>
            <a:r>
              <a:rPr lang="tr-TR" sz="2400" dirty="0" smtClean="0">
                <a:solidFill>
                  <a:srgbClr val="FF0000"/>
                </a:solidFill>
              </a:rPr>
              <a:t>, tek bir </a:t>
            </a:r>
            <a:r>
              <a:rPr lang="tr-TR" sz="2400" dirty="0" err="1" smtClean="0">
                <a:solidFill>
                  <a:srgbClr val="FF0000"/>
                </a:solidFill>
              </a:rPr>
              <a:t>ZigBEE</a:t>
            </a:r>
            <a:r>
              <a:rPr lang="tr-TR" sz="2400" dirty="0" smtClean="0">
                <a:solidFill>
                  <a:srgbClr val="FF0000"/>
                </a:solidFill>
              </a:rPr>
              <a:t> </a:t>
            </a:r>
            <a:r>
              <a:rPr lang="tr-TR" sz="2400" dirty="0" err="1" smtClean="0">
                <a:solidFill>
                  <a:srgbClr val="FF0000"/>
                </a:solidFill>
              </a:rPr>
              <a:t>device’da</a:t>
            </a:r>
            <a:r>
              <a:rPr lang="tr-TR" sz="2400" dirty="0" smtClean="0">
                <a:solidFill>
                  <a:srgbClr val="FF0000"/>
                </a:solidFill>
              </a:rPr>
              <a:t> tanımlanabilen farklı uygulama tiplerini (veya profilleri)  temsil eder.</a:t>
            </a:r>
          </a:p>
          <a:p>
            <a:pPr algn="just"/>
            <a:endParaRPr lang="tr-TR" sz="2400" dirty="0" smtClean="0">
              <a:solidFill>
                <a:srgbClr val="FF0000"/>
              </a:solidFill>
            </a:endParaRPr>
          </a:p>
          <a:p>
            <a:pPr algn="just"/>
            <a:r>
              <a:rPr lang="tr-TR" sz="2400" b="1" i="1" u="sng" dirty="0" err="1" smtClean="0">
                <a:solidFill>
                  <a:srgbClr val="FF0000"/>
                </a:solidFill>
              </a:rPr>
              <a:t>Endpoint</a:t>
            </a:r>
            <a:r>
              <a:rPr lang="tr-TR" sz="2400" b="1" i="1" u="sng" dirty="0" smtClean="0">
                <a:solidFill>
                  <a:srgbClr val="FF0000"/>
                </a:solidFill>
              </a:rPr>
              <a:t> (8bit – Son nokta </a:t>
            </a:r>
            <a:r>
              <a:rPr lang="tr-TR" sz="2400" b="1" i="1" dirty="0" smtClean="0">
                <a:solidFill>
                  <a:srgbClr val="FF0000"/>
                </a:solidFill>
              </a:rPr>
              <a:t>adresi) ise </a:t>
            </a:r>
            <a:r>
              <a:rPr lang="tr-TR" sz="2400" dirty="0" smtClean="0">
                <a:solidFill>
                  <a:srgbClr val="FF0000"/>
                </a:solidFill>
              </a:rPr>
              <a:t>tek </a:t>
            </a:r>
            <a:r>
              <a:rPr lang="tr-TR" sz="2400" dirty="0" err="1" smtClean="0">
                <a:solidFill>
                  <a:srgbClr val="FF0000"/>
                </a:solidFill>
              </a:rPr>
              <a:t>Zigbee</a:t>
            </a:r>
            <a:r>
              <a:rPr lang="tr-TR" sz="2400" dirty="0" smtClean="0">
                <a:solidFill>
                  <a:srgbClr val="FF0000"/>
                </a:solidFill>
              </a:rPr>
              <a:t> Cihaz üzerindeki bir özel uygulama objesini  (Nesnesini)  adresler. </a:t>
            </a:r>
          </a:p>
        </p:txBody>
      </p:sp>
      <p:sp>
        <p:nvSpPr>
          <p:cNvPr id="2" name="Slayt Numarası Yer Tutucusu 1"/>
          <p:cNvSpPr>
            <a:spLocks noGrp="1"/>
          </p:cNvSpPr>
          <p:nvPr>
            <p:ph type="sldNum" sz="quarter" idx="12"/>
          </p:nvPr>
        </p:nvSpPr>
        <p:spPr/>
        <p:txBody>
          <a:bodyPr/>
          <a:lstStyle/>
          <a:p>
            <a:fld id="{F302176B-0E47-46AC-8F43-DAB4B8A37D06}" type="slidenum">
              <a:rPr lang="tr-TR" smtClean="0"/>
              <a:pPr/>
              <a:t>14</a:t>
            </a:fld>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418058"/>
          </a:xfrm>
        </p:spPr>
        <p:txBody>
          <a:bodyPr>
            <a:noAutofit/>
          </a:bodyPr>
          <a:lstStyle/>
          <a:p>
            <a:r>
              <a:rPr lang="tr-TR" sz="3600" dirty="0" err="1" smtClean="0">
                <a:solidFill>
                  <a:srgbClr val="FF0000"/>
                </a:solidFill>
              </a:rPr>
              <a:t>Application</a:t>
            </a:r>
            <a:r>
              <a:rPr lang="tr-TR" sz="3600" dirty="0" smtClean="0">
                <a:solidFill>
                  <a:srgbClr val="FF0000"/>
                </a:solidFill>
              </a:rPr>
              <a:t> </a:t>
            </a:r>
            <a:r>
              <a:rPr lang="tr-TR" sz="3600" dirty="0" err="1" smtClean="0">
                <a:solidFill>
                  <a:srgbClr val="FF0000"/>
                </a:solidFill>
              </a:rPr>
              <a:t>profiles</a:t>
            </a:r>
            <a:r>
              <a:rPr lang="tr-TR" sz="3600" dirty="0" smtClean="0">
                <a:solidFill>
                  <a:srgbClr val="FF0000"/>
                </a:solidFill>
              </a:rPr>
              <a:t> (Uygulama Profilleri ) </a:t>
            </a:r>
            <a:endParaRPr lang="tr-TR" sz="3600" dirty="0">
              <a:solidFill>
                <a:srgbClr val="FF0000"/>
              </a:solidFill>
            </a:endParaRPr>
          </a:p>
        </p:txBody>
      </p:sp>
      <p:sp>
        <p:nvSpPr>
          <p:cNvPr id="3" name="İçerik Yer Tutucusu 2"/>
          <p:cNvSpPr>
            <a:spLocks noGrp="1"/>
          </p:cNvSpPr>
          <p:nvPr>
            <p:ph idx="1"/>
          </p:nvPr>
        </p:nvSpPr>
        <p:spPr>
          <a:xfrm>
            <a:off x="251520" y="908720"/>
            <a:ext cx="8568952" cy="5217443"/>
          </a:xfrm>
        </p:spPr>
        <p:txBody>
          <a:bodyPr>
            <a:normAutofit fontScale="92500"/>
          </a:bodyPr>
          <a:lstStyle/>
          <a:p>
            <a:pPr marL="0" indent="0" algn="just"/>
            <a:r>
              <a:rPr lang="tr-TR" sz="2400" dirty="0" smtClean="0"/>
              <a:t>Bir </a:t>
            </a:r>
            <a:r>
              <a:rPr lang="tr-TR" sz="2400" u="sng" dirty="0" smtClean="0"/>
              <a:t>uygulama profili </a:t>
            </a:r>
            <a:r>
              <a:rPr lang="tr-TR" sz="2400" dirty="0" smtClean="0"/>
              <a:t>belirli bir uygulama için kullanılan cihaz setlerini de içine alan ve dolayısıyla, bu cihazlar arasındaki </a:t>
            </a:r>
            <a:r>
              <a:rPr lang="tr-TR" sz="2400" b="1" i="1" u="sng" dirty="0" smtClean="0"/>
              <a:t>mesajlaşma </a:t>
            </a:r>
            <a:r>
              <a:rPr lang="tr-TR" sz="2400" dirty="0" smtClean="0"/>
              <a:t>düzenini de açıklayan bir kavramdır. Örneğin</a:t>
            </a:r>
            <a:r>
              <a:rPr lang="tr-TR" sz="2400" b="1" i="1" u="sng" dirty="0" smtClean="0"/>
              <a:t>, ev otomasyon sistemleri ve ticari, endüstriyel ve kurumsal sistemler için tanımlanan uygulama profilleri </a:t>
            </a:r>
            <a:r>
              <a:rPr lang="tr-TR" sz="2400" dirty="0" smtClean="0"/>
              <a:t>vardır. </a:t>
            </a:r>
          </a:p>
          <a:p>
            <a:pPr marL="0" indent="0" algn="just"/>
            <a:r>
              <a:rPr lang="tr-TR" sz="2400" dirty="0" smtClean="0"/>
              <a:t>Bir profil ID benzersiz bu </a:t>
            </a:r>
            <a:r>
              <a:rPr lang="tr-TR" sz="2400" dirty="0" err="1" smtClean="0"/>
              <a:t>applikasyonu</a:t>
            </a:r>
            <a:r>
              <a:rPr lang="tr-TR" sz="2400" dirty="0" smtClean="0"/>
              <a:t> tanımlamak üzere her bir </a:t>
            </a:r>
            <a:r>
              <a:rPr lang="tr-TR" sz="2400" dirty="0" err="1" smtClean="0"/>
              <a:t>applikasyon</a:t>
            </a:r>
            <a:r>
              <a:rPr lang="tr-TR" sz="2400" dirty="0" smtClean="0"/>
              <a:t> için tahsis edilir.</a:t>
            </a:r>
          </a:p>
          <a:p>
            <a:pPr marL="0" indent="0" algn="just"/>
            <a:r>
              <a:rPr lang="tr-TR" sz="2400" dirty="0" err="1" smtClean="0"/>
              <a:t>ZigBee</a:t>
            </a:r>
            <a:r>
              <a:rPr lang="tr-TR" sz="2400" dirty="0" smtClean="0"/>
              <a:t> </a:t>
            </a:r>
            <a:r>
              <a:rPr lang="tr-TR" sz="2400" dirty="0" err="1" smtClean="0"/>
              <a:t>standartı</a:t>
            </a:r>
            <a:r>
              <a:rPr lang="tr-TR" sz="2400" dirty="0" smtClean="0"/>
              <a:t>, bir uygulama geliştirilmesinde </a:t>
            </a:r>
            <a:r>
              <a:rPr lang="tr-TR" sz="2400" b="1" i="1" dirty="0" err="1" smtClean="0"/>
              <a:t>Application</a:t>
            </a:r>
            <a:r>
              <a:rPr lang="tr-TR" sz="2400" b="1" i="1" dirty="0" smtClean="0"/>
              <a:t> </a:t>
            </a:r>
            <a:r>
              <a:rPr lang="tr-TR" sz="2400" b="1" i="1" dirty="0" err="1" smtClean="0"/>
              <a:t>Profiles</a:t>
            </a:r>
            <a:r>
              <a:rPr lang="tr-TR" sz="2400" b="1" i="1" dirty="0" smtClean="0"/>
              <a:t>  </a:t>
            </a:r>
            <a:r>
              <a:rPr lang="tr-TR" sz="2400" dirty="0" smtClean="0"/>
              <a:t>( </a:t>
            </a:r>
            <a:r>
              <a:rPr lang="tr-TR" sz="2400" dirty="0" err="1" smtClean="0"/>
              <a:t>Zigbee</a:t>
            </a:r>
            <a:r>
              <a:rPr lang="tr-TR" sz="2400" dirty="0" smtClean="0"/>
              <a:t> uygulama profili) kullanmayı önerir.  </a:t>
            </a:r>
            <a:r>
              <a:rPr lang="tr-TR" sz="2400" dirty="0" err="1" smtClean="0"/>
              <a:t>Application</a:t>
            </a:r>
            <a:r>
              <a:rPr lang="tr-TR" sz="2400" dirty="0" smtClean="0"/>
              <a:t> </a:t>
            </a:r>
            <a:r>
              <a:rPr lang="tr-TR" sz="2400" dirty="0" err="1" smtClean="0"/>
              <a:t>Profiles</a:t>
            </a:r>
            <a:r>
              <a:rPr lang="tr-TR" sz="2400" dirty="0" smtClean="0"/>
              <a:t> kullanımı, bir özel </a:t>
            </a:r>
            <a:r>
              <a:rPr lang="tr-TR" sz="2400" dirty="0" err="1" smtClean="0"/>
              <a:t>application</a:t>
            </a:r>
            <a:r>
              <a:rPr lang="tr-TR" sz="2400" dirty="0" smtClean="0"/>
              <a:t> için farklı üretici firmalar tarafından geliştirilen üretimler arasında bir  birliktelik sağlar. </a:t>
            </a:r>
          </a:p>
          <a:p>
            <a:pPr marL="0" indent="0" algn="just"/>
            <a:r>
              <a:rPr lang="tr-TR" sz="2400" dirty="0" smtClean="0"/>
              <a:t>Örneğin bir ışık kontrol senaryosunda, iki farklı üretici firma benzer uygulama profilini kullanarak  geliştirme yapmışlarsa , anahtarlar bir firmadan lambalar bir firmadan  olmak üzere  </a:t>
            </a:r>
            <a:r>
              <a:rPr lang="tr-TR" sz="2400" dirty="0" err="1" smtClean="0"/>
              <a:t>applicasyon</a:t>
            </a:r>
            <a:r>
              <a:rPr lang="tr-TR" sz="2400" dirty="0" smtClean="0"/>
              <a:t> tamamlanır.</a:t>
            </a:r>
          </a:p>
          <a:p>
            <a:pPr marL="0" indent="0">
              <a:buNone/>
            </a:pPr>
            <a:endParaRPr lang="tr-TR" sz="2000" dirty="0" smtClean="0"/>
          </a:p>
          <a:p>
            <a:pPr marL="0" indent="0">
              <a:buNone/>
            </a:pPr>
            <a:endParaRPr lang="tr-TR" sz="2000" dirty="0" smtClean="0"/>
          </a:p>
          <a:p>
            <a:pPr marL="0" indent="0">
              <a:buNone/>
            </a:pPr>
            <a:endParaRPr lang="tr-TR" sz="2000" dirty="0" smtClean="0"/>
          </a:p>
          <a:p>
            <a:pPr marL="0" indent="0">
              <a:buNone/>
            </a:pPr>
            <a:endParaRPr lang="tr-TR" sz="2000" dirty="0" smtClean="0"/>
          </a:p>
          <a:p>
            <a:pPr>
              <a:buFontTx/>
              <a:buChar char="-"/>
            </a:pPr>
            <a:endParaRPr lang="tr-TR" sz="2000" dirty="0" smtClean="0"/>
          </a:p>
        </p:txBody>
      </p:sp>
      <p:sp>
        <p:nvSpPr>
          <p:cNvPr id="4" name="Slayt Numarası Yer Tutucusu 3"/>
          <p:cNvSpPr>
            <a:spLocks noGrp="1"/>
          </p:cNvSpPr>
          <p:nvPr>
            <p:ph type="sldNum" sz="quarter" idx="12"/>
          </p:nvPr>
        </p:nvSpPr>
        <p:spPr/>
        <p:txBody>
          <a:bodyPr/>
          <a:lstStyle/>
          <a:p>
            <a:fld id="{F302176B-0E47-46AC-8F43-DAB4B8A37D06}" type="slidenum">
              <a:rPr lang="tr-TR" smtClean="0"/>
              <a:pPr/>
              <a:t>15</a:t>
            </a:fld>
            <a:endParaRPr lang="tr-TR"/>
          </a:p>
        </p:txBody>
      </p:sp>
    </p:spTree>
    <p:extLst>
      <p:ext uri="{BB962C8B-B14F-4D97-AF65-F5344CB8AC3E}">
        <p14:creationId xmlns:p14="http://schemas.microsoft.com/office/powerpoint/2010/main" val="3819669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251520" y="764704"/>
            <a:ext cx="8373616" cy="5904656"/>
          </a:xfrm>
        </p:spPr>
        <p:txBody>
          <a:bodyPr>
            <a:noAutofit/>
          </a:bodyPr>
          <a:lstStyle/>
          <a:p>
            <a:pPr marL="173038" indent="-173038" algn="just"/>
            <a:r>
              <a:rPr lang="tr-TR" sz="2800" dirty="0" err="1" smtClean="0"/>
              <a:t>Application</a:t>
            </a:r>
            <a:r>
              <a:rPr lang="tr-TR" sz="2800" dirty="0" smtClean="0"/>
              <a:t> </a:t>
            </a:r>
            <a:r>
              <a:rPr lang="tr-TR" sz="2800" dirty="0" err="1" smtClean="0"/>
              <a:t>profiles</a:t>
            </a:r>
            <a:r>
              <a:rPr lang="tr-TR" sz="2800" dirty="0" smtClean="0"/>
              <a:t>, çoğu zaman   </a:t>
            </a:r>
            <a:r>
              <a:rPr lang="tr-TR" sz="2800" b="1" i="1" dirty="0" err="1" smtClean="0"/>
              <a:t>ZigBee</a:t>
            </a:r>
            <a:r>
              <a:rPr lang="tr-TR" sz="2800" b="1" i="1" dirty="0" smtClean="0"/>
              <a:t> profile  </a:t>
            </a:r>
            <a:r>
              <a:rPr lang="tr-TR" sz="2800" dirty="0" smtClean="0"/>
              <a:t>olarak ta bilinir.</a:t>
            </a:r>
          </a:p>
          <a:p>
            <a:pPr marL="173038" indent="-173038" algn="just">
              <a:buNone/>
            </a:pPr>
            <a:endParaRPr lang="tr-TR" sz="2800" dirty="0" smtClean="0"/>
          </a:p>
          <a:p>
            <a:pPr marL="173038" indent="-173038" algn="just"/>
            <a:r>
              <a:rPr lang="tr-TR" sz="2800" dirty="0" err="1" smtClean="0"/>
              <a:t>Herbir</a:t>
            </a:r>
            <a:r>
              <a:rPr lang="tr-TR" sz="2800" dirty="0" smtClean="0"/>
              <a:t>  </a:t>
            </a:r>
            <a:r>
              <a:rPr lang="tr-TR" sz="2800" u="sng" dirty="0" err="1" smtClean="0"/>
              <a:t>application</a:t>
            </a:r>
            <a:r>
              <a:rPr lang="tr-TR" sz="2800" u="sng" dirty="0" smtClean="0"/>
              <a:t> </a:t>
            </a:r>
            <a:r>
              <a:rPr lang="tr-TR" sz="2800" u="sng" dirty="0" err="1" smtClean="0"/>
              <a:t>profili’i</a:t>
            </a:r>
            <a:r>
              <a:rPr lang="tr-TR" sz="2800" u="sng" dirty="0" smtClean="0"/>
              <a:t> 16 bitlik </a:t>
            </a:r>
            <a:r>
              <a:rPr lang="tr-TR" sz="2800" b="1" i="1" u="sng" dirty="0" smtClean="0"/>
              <a:t>profile </a:t>
            </a:r>
            <a:r>
              <a:rPr lang="tr-TR" sz="2800" b="1" i="1" u="sng" dirty="0" err="1" smtClean="0"/>
              <a:t>identifier</a:t>
            </a:r>
            <a:r>
              <a:rPr lang="tr-TR" sz="2800" b="1" i="1" u="sng" dirty="0" smtClean="0"/>
              <a:t> </a:t>
            </a:r>
            <a:r>
              <a:rPr lang="tr-TR" sz="2800" i="1" dirty="0" smtClean="0"/>
              <a:t>(Profil Tanımlayıcılar)</a:t>
            </a:r>
            <a:r>
              <a:rPr lang="tr-TR" sz="2800" b="1" i="1" dirty="0" smtClean="0"/>
              <a:t> </a:t>
            </a:r>
            <a:r>
              <a:rPr lang="tr-TR" sz="2800" dirty="0" smtClean="0"/>
              <a:t>ile tanımlanır. </a:t>
            </a:r>
            <a:r>
              <a:rPr lang="tr-TR" sz="2800" u="sng" dirty="0" smtClean="0"/>
              <a:t>Profile </a:t>
            </a:r>
            <a:r>
              <a:rPr lang="tr-TR" sz="2800" u="sng" dirty="0" err="1" smtClean="0"/>
              <a:t>identifier’ları</a:t>
            </a:r>
            <a:r>
              <a:rPr lang="tr-TR" sz="2800" u="sng" dirty="0" smtClean="0"/>
              <a:t> yalnızca </a:t>
            </a:r>
            <a:r>
              <a:rPr lang="tr-TR" sz="2800" u="sng" dirty="0" err="1" smtClean="0"/>
              <a:t>ZigBee</a:t>
            </a:r>
            <a:r>
              <a:rPr lang="tr-TR" sz="2800" u="sng" dirty="0" smtClean="0"/>
              <a:t> </a:t>
            </a:r>
            <a:r>
              <a:rPr lang="tr-TR" sz="2800" u="sng" dirty="0" err="1" smtClean="0"/>
              <a:t>Alliance</a:t>
            </a:r>
            <a:r>
              <a:rPr lang="tr-TR" sz="2800" u="sng" dirty="0" smtClean="0"/>
              <a:t> çıkarabilir. </a:t>
            </a:r>
            <a:r>
              <a:rPr lang="tr-TR" sz="2800" dirty="0" smtClean="0"/>
              <a:t>Bir üretici bir profil geliştirirse bunu  </a:t>
            </a:r>
            <a:r>
              <a:rPr lang="tr-TR" sz="2800" dirty="0" err="1" smtClean="0"/>
              <a:t>ZigBEE</a:t>
            </a:r>
            <a:r>
              <a:rPr lang="tr-TR" sz="2800" dirty="0" smtClean="0"/>
              <a:t> </a:t>
            </a:r>
            <a:r>
              <a:rPr lang="tr-TR" sz="2800" dirty="0" err="1" smtClean="0"/>
              <a:t>alliance</a:t>
            </a:r>
            <a:r>
              <a:rPr lang="tr-TR" sz="2800" dirty="0" smtClean="0"/>
              <a:t> bildirerek ID atanması yapılabilir.</a:t>
            </a:r>
          </a:p>
          <a:p>
            <a:pPr marL="173038" indent="-173038" algn="just"/>
            <a:endParaRPr lang="tr-TR" sz="2800" dirty="0" smtClean="0"/>
          </a:p>
          <a:p>
            <a:pPr marL="173038" indent="-173038" algn="just"/>
            <a:r>
              <a:rPr lang="tr-TR" sz="2800" dirty="0" smtClean="0"/>
              <a:t> </a:t>
            </a:r>
            <a:r>
              <a:rPr lang="tr-TR" sz="2800" u="sng" dirty="0" err="1" smtClean="0"/>
              <a:t>Application</a:t>
            </a:r>
            <a:r>
              <a:rPr lang="tr-TR" sz="2800" u="sng" dirty="0" smtClean="0"/>
              <a:t> </a:t>
            </a:r>
            <a:r>
              <a:rPr lang="tr-TR" sz="2800" u="sng" dirty="0" err="1" smtClean="0"/>
              <a:t>Profiles’lar</a:t>
            </a:r>
            <a:r>
              <a:rPr lang="tr-TR" sz="2800" u="sng" dirty="0" smtClean="0"/>
              <a:t> ilgili uygulamalara göre isimlendirilir. Örneğin bir </a:t>
            </a:r>
            <a:r>
              <a:rPr lang="tr-TR" sz="2800" b="1" i="1" u="sng" dirty="0" smtClean="0"/>
              <a:t>ev otomasyonu </a:t>
            </a:r>
            <a:r>
              <a:rPr lang="tr-TR" sz="2800" b="1" i="1" u="sng" dirty="0" err="1" smtClean="0"/>
              <a:t>application</a:t>
            </a:r>
            <a:r>
              <a:rPr lang="tr-TR" sz="2800" b="1" i="1" u="sng" dirty="0" smtClean="0"/>
              <a:t> </a:t>
            </a:r>
            <a:r>
              <a:rPr lang="tr-TR" sz="2800" b="1" i="1" u="sng" dirty="0" err="1" smtClean="0"/>
              <a:t>profiles</a:t>
            </a:r>
            <a:r>
              <a:rPr lang="tr-TR" sz="2800" b="1" i="1" u="sng" dirty="0" smtClean="0"/>
              <a:t>  </a:t>
            </a:r>
            <a:r>
              <a:rPr lang="tr-TR" sz="2800" u="sng" dirty="0" smtClean="0"/>
              <a:t>üreticilere , ev otomasyonu için  ortak bir platform sağlar.</a:t>
            </a:r>
          </a:p>
          <a:p>
            <a:pPr marL="173038" indent="-173038" algn="just">
              <a:buNone/>
            </a:pPr>
            <a:endParaRPr lang="tr-TR" sz="2400" u="sng" dirty="0" smtClean="0"/>
          </a:p>
        </p:txBody>
      </p:sp>
      <p:sp>
        <p:nvSpPr>
          <p:cNvPr id="4" name="3 Metin kutusu"/>
          <p:cNvSpPr txBox="1"/>
          <p:nvPr/>
        </p:nvSpPr>
        <p:spPr>
          <a:xfrm>
            <a:off x="683568" y="260648"/>
            <a:ext cx="8136904" cy="523220"/>
          </a:xfrm>
          <a:prstGeom prst="rect">
            <a:avLst/>
          </a:prstGeom>
          <a:noFill/>
        </p:spPr>
        <p:txBody>
          <a:bodyPr wrap="square" rtlCol="0">
            <a:spAutoFit/>
          </a:bodyPr>
          <a:lstStyle/>
          <a:p>
            <a:pPr algn="ctr"/>
            <a:r>
              <a:rPr lang="tr-TR" sz="2800" u="sng" dirty="0" err="1" smtClean="0">
                <a:solidFill>
                  <a:srgbClr val="FF0000"/>
                </a:solidFill>
              </a:rPr>
              <a:t>Application</a:t>
            </a:r>
            <a:r>
              <a:rPr lang="tr-TR" sz="2800" u="sng" dirty="0" smtClean="0">
                <a:solidFill>
                  <a:srgbClr val="FF0000"/>
                </a:solidFill>
              </a:rPr>
              <a:t> </a:t>
            </a:r>
            <a:r>
              <a:rPr lang="tr-TR" sz="2800" u="sng" dirty="0" err="1" smtClean="0">
                <a:solidFill>
                  <a:srgbClr val="FF0000"/>
                </a:solidFill>
              </a:rPr>
              <a:t>Profiles</a:t>
            </a:r>
            <a:endParaRPr lang="tr-TR" sz="2800" u="sng" dirty="0">
              <a:solidFill>
                <a:srgbClr val="FF0000"/>
              </a:solidFill>
            </a:endParaRPr>
          </a:p>
        </p:txBody>
      </p:sp>
      <p:sp>
        <p:nvSpPr>
          <p:cNvPr id="2" name="Slayt Numarası Yer Tutucusu 1"/>
          <p:cNvSpPr>
            <a:spLocks noGrp="1"/>
          </p:cNvSpPr>
          <p:nvPr>
            <p:ph type="sldNum" sz="quarter" idx="12"/>
          </p:nvPr>
        </p:nvSpPr>
        <p:spPr/>
        <p:txBody>
          <a:bodyPr/>
          <a:lstStyle/>
          <a:p>
            <a:fld id="{F302176B-0E47-46AC-8F43-DAB4B8A37D06}"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323528" y="4221088"/>
            <a:ext cx="8568952" cy="2308324"/>
          </a:xfrm>
          <a:prstGeom prst="rect">
            <a:avLst/>
          </a:prstGeom>
          <a:noFill/>
        </p:spPr>
        <p:txBody>
          <a:bodyPr wrap="square" rtlCol="0">
            <a:spAutoFit/>
          </a:bodyPr>
          <a:lstStyle/>
          <a:p>
            <a:pPr algn="just"/>
            <a:r>
              <a:rPr lang="tr-TR" u="sng" dirty="0" smtClean="0"/>
              <a:t>Bir  </a:t>
            </a:r>
            <a:r>
              <a:rPr lang="tr-TR" u="sng" dirty="0" err="1" smtClean="0"/>
              <a:t>cluster</a:t>
            </a:r>
            <a:r>
              <a:rPr lang="tr-TR" u="sng" dirty="0" smtClean="0"/>
              <a:t> (küme) birlikte </a:t>
            </a:r>
            <a:r>
              <a:rPr lang="tr-TR" b="1" u="sng" dirty="0" smtClean="0">
                <a:solidFill>
                  <a:srgbClr val="FF0000"/>
                </a:solidFill>
              </a:rPr>
              <a:t>gruplandırılmış  </a:t>
            </a:r>
            <a:r>
              <a:rPr lang="tr-TR" b="1" u="sng" dirty="0" err="1" smtClean="0">
                <a:solidFill>
                  <a:srgbClr val="FF0000"/>
                </a:solidFill>
              </a:rPr>
              <a:t>attribute’lar</a:t>
            </a:r>
            <a:r>
              <a:rPr lang="tr-TR" b="1" u="sng" dirty="0" smtClean="0">
                <a:solidFill>
                  <a:srgbClr val="FF0000"/>
                </a:solidFill>
              </a:rPr>
              <a:t> </a:t>
            </a:r>
            <a:r>
              <a:rPr lang="tr-TR" u="sng" dirty="0" smtClean="0"/>
              <a:t>(Öznitelikler-değişkenler) topluluğudur. Her küme, küme tanımlayıcı olarak </a:t>
            </a:r>
            <a:r>
              <a:rPr lang="tr-TR" b="1" i="1" u="sng" dirty="0" smtClean="0"/>
              <a:t>(</a:t>
            </a:r>
            <a:r>
              <a:rPr lang="tr-TR" b="1" i="1" u="sng" dirty="0" err="1" smtClean="0"/>
              <a:t>cluster</a:t>
            </a:r>
            <a:r>
              <a:rPr lang="tr-TR" b="1" i="1" u="sng" dirty="0" smtClean="0"/>
              <a:t> </a:t>
            </a:r>
            <a:r>
              <a:rPr lang="tr-TR" b="1" i="1" u="sng" dirty="0" err="1" smtClean="0"/>
              <a:t>Idendifier</a:t>
            </a:r>
            <a:r>
              <a:rPr lang="tr-TR" b="1" i="1" u="sng" dirty="0" smtClean="0"/>
              <a:t>)</a:t>
            </a:r>
            <a:r>
              <a:rPr lang="tr-TR" u="sng" dirty="0" smtClean="0"/>
              <a:t> adlandırılan benzersiz bir 16-bit sayıyla tanımlanır</a:t>
            </a:r>
            <a:r>
              <a:rPr lang="tr-TR" dirty="0" smtClean="0"/>
              <a:t>. </a:t>
            </a:r>
            <a:r>
              <a:rPr lang="tr-TR" u="sng" dirty="0" smtClean="0"/>
              <a:t>Bir kümedeki </a:t>
            </a:r>
            <a:r>
              <a:rPr lang="tr-TR" u="sng" dirty="0" err="1" smtClean="0"/>
              <a:t>herbir</a:t>
            </a:r>
            <a:r>
              <a:rPr lang="tr-TR" u="sng" dirty="0" smtClean="0"/>
              <a:t> </a:t>
            </a:r>
            <a:r>
              <a:rPr lang="tr-TR" u="sng" dirty="0" err="1" smtClean="0"/>
              <a:t>attribute</a:t>
            </a:r>
            <a:r>
              <a:rPr lang="tr-TR" u="sng" dirty="0" smtClean="0"/>
              <a:t> ise bir 16-bit </a:t>
            </a:r>
            <a:r>
              <a:rPr lang="tr-TR" b="1" i="1" u="sng" dirty="0" smtClean="0"/>
              <a:t>(</a:t>
            </a:r>
            <a:r>
              <a:rPr lang="tr-TR" b="1" i="1" u="sng" dirty="0" err="1" smtClean="0"/>
              <a:t>Attribute</a:t>
            </a:r>
            <a:r>
              <a:rPr lang="tr-TR" b="1" i="1" u="sng" dirty="0" smtClean="0"/>
              <a:t> </a:t>
            </a:r>
            <a:r>
              <a:rPr lang="tr-TR" b="1" i="1" u="sng" dirty="0" err="1" smtClean="0"/>
              <a:t>identifier</a:t>
            </a:r>
            <a:r>
              <a:rPr lang="tr-TR" b="1" i="1" u="sng" dirty="0" smtClean="0"/>
              <a:t>) </a:t>
            </a:r>
            <a:r>
              <a:rPr lang="tr-TR" u="sng" dirty="0" smtClean="0"/>
              <a:t>tanımlayıcı ile ile tanımlanır.</a:t>
            </a:r>
          </a:p>
          <a:p>
            <a:pPr algn="just"/>
            <a:r>
              <a:rPr lang="tr-TR" dirty="0" smtClean="0"/>
              <a:t>Bu  </a:t>
            </a:r>
            <a:r>
              <a:rPr lang="tr-TR" dirty="0" err="1" smtClean="0"/>
              <a:t>attribute’lar</a:t>
            </a:r>
            <a:r>
              <a:rPr lang="tr-TR" dirty="0" smtClean="0"/>
              <a:t>  (nitelikler), veri veya durum değerlerini depolamak için kullanılır. Örneğin, bir sıcaklık kontrol uygulamasında, sıcaklık </a:t>
            </a:r>
            <a:r>
              <a:rPr lang="tr-TR" dirty="0" err="1" smtClean="0"/>
              <a:t>sensörü</a:t>
            </a:r>
            <a:r>
              <a:rPr lang="tr-TR" dirty="0" smtClean="0"/>
              <a:t> olarak hareket eden bir cihaz, belirli bir </a:t>
            </a:r>
            <a:r>
              <a:rPr lang="tr-TR" dirty="0" err="1" smtClean="0"/>
              <a:t>attribute’da</a:t>
            </a:r>
            <a:r>
              <a:rPr lang="tr-TR" dirty="0" smtClean="0"/>
              <a:t>  geçerli sıcaklık değerini depolayabilir. Sonra fırın denetleyicisi gibi davranan başka bir cihaz, bu </a:t>
            </a:r>
            <a:r>
              <a:rPr lang="tr-TR" dirty="0" err="1" smtClean="0"/>
              <a:t>attribute</a:t>
            </a:r>
            <a:r>
              <a:rPr lang="tr-TR" dirty="0" smtClean="0"/>
              <a:t> değerini alabilir ve  buna göre fırını açıp kapatabilir. </a:t>
            </a:r>
          </a:p>
        </p:txBody>
      </p:sp>
      <p:sp>
        <p:nvSpPr>
          <p:cNvPr id="6" name="5 Metin kutusu"/>
          <p:cNvSpPr txBox="1"/>
          <p:nvPr/>
        </p:nvSpPr>
        <p:spPr>
          <a:xfrm>
            <a:off x="791072" y="188640"/>
            <a:ext cx="8352928" cy="923330"/>
          </a:xfrm>
          <a:prstGeom prst="rect">
            <a:avLst/>
          </a:prstGeom>
          <a:noFill/>
        </p:spPr>
        <p:txBody>
          <a:bodyPr wrap="square" rtlCol="0">
            <a:spAutoFit/>
          </a:bodyPr>
          <a:lstStyle/>
          <a:p>
            <a:pPr marL="173038" indent="-173038" algn="just"/>
            <a:r>
              <a:rPr lang="tr-TR" dirty="0" err="1" smtClean="0"/>
              <a:t>Application</a:t>
            </a:r>
            <a:r>
              <a:rPr lang="tr-TR" dirty="0" smtClean="0"/>
              <a:t> </a:t>
            </a:r>
            <a:r>
              <a:rPr lang="tr-TR" dirty="0" err="1" smtClean="0"/>
              <a:t>profiles</a:t>
            </a:r>
            <a:r>
              <a:rPr lang="tr-TR" dirty="0" smtClean="0"/>
              <a:t> iki temel bileşen içerir.  </a:t>
            </a:r>
          </a:p>
          <a:p>
            <a:pPr marL="173038" indent="-173038" algn="just"/>
            <a:r>
              <a:rPr lang="tr-TR" i="1" u="sng" dirty="0" err="1" smtClean="0">
                <a:solidFill>
                  <a:srgbClr val="7030A0"/>
                </a:solidFill>
              </a:rPr>
              <a:t>Clusters</a:t>
            </a:r>
            <a:r>
              <a:rPr lang="tr-TR" i="1" u="sng" dirty="0" smtClean="0">
                <a:solidFill>
                  <a:srgbClr val="7030A0"/>
                </a:solidFill>
              </a:rPr>
              <a:t> (Kümeler) </a:t>
            </a:r>
            <a:r>
              <a:rPr lang="tr-TR" dirty="0" smtClean="0">
                <a:solidFill>
                  <a:srgbClr val="7030A0"/>
                </a:solidFill>
              </a:rPr>
              <a:t>ve </a:t>
            </a:r>
            <a:r>
              <a:rPr lang="tr-TR" i="1" u="sng" dirty="0" smtClean="0">
                <a:solidFill>
                  <a:srgbClr val="7030A0"/>
                </a:solidFill>
              </a:rPr>
              <a:t> device </a:t>
            </a:r>
            <a:r>
              <a:rPr lang="tr-TR" i="1" u="sng" dirty="0" err="1" smtClean="0">
                <a:solidFill>
                  <a:srgbClr val="7030A0"/>
                </a:solidFill>
              </a:rPr>
              <a:t>descriptions</a:t>
            </a:r>
            <a:r>
              <a:rPr lang="tr-TR" i="1" u="sng" dirty="0" smtClean="0">
                <a:solidFill>
                  <a:srgbClr val="7030A0"/>
                </a:solidFill>
              </a:rPr>
              <a:t> (Cihaz tanımlamaları).</a:t>
            </a:r>
          </a:p>
          <a:p>
            <a:endParaRPr lang="tr-TR" dirty="0"/>
          </a:p>
        </p:txBody>
      </p:sp>
      <p:pic>
        <p:nvPicPr>
          <p:cNvPr id="1027" name="Picture 3"/>
          <p:cNvPicPr>
            <a:picLocks noChangeAspect="1" noChangeArrowheads="1"/>
          </p:cNvPicPr>
          <p:nvPr/>
        </p:nvPicPr>
        <p:blipFill>
          <a:blip r:embed="rId2" cstate="print"/>
          <a:srcRect/>
          <a:stretch>
            <a:fillRect/>
          </a:stretch>
        </p:blipFill>
        <p:spPr bwMode="auto">
          <a:xfrm>
            <a:off x="899592" y="764704"/>
            <a:ext cx="7686675" cy="3524250"/>
          </a:xfrm>
          <a:prstGeom prst="rect">
            <a:avLst/>
          </a:prstGeom>
          <a:noFill/>
          <a:ln w="9525">
            <a:noFill/>
            <a:miter lim="800000"/>
            <a:headEnd/>
            <a:tailEnd/>
          </a:ln>
        </p:spPr>
      </p:pic>
      <p:sp>
        <p:nvSpPr>
          <p:cNvPr id="2" name="Slayt Numarası Yer Tutucusu 1"/>
          <p:cNvSpPr>
            <a:spLocks noGrp="1"/>
          </p:cNvSpPr>
          <p:nvPr>
            <p:ph type="sldNum" sz="quarter" idx="12"/>
          </p:nvPr>
        </p:nvSpPr>
        <p:spPr/>
        <p:txBody>
          <a:bodyPr/>
          <a:lstStyle/>
          <a:p>
            <a:fld id="{F302176B-0E47-46AC-8F43-DAB4B8A37D06}" type="slidenum">
              <a:rPr lang="tr-TR" smtClean="0"/>
              <a:pPr/>
              <a:t>17</a:t>
            </a:fld>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etin kutusu"/>
          <p:cNvSpPr txBox="1"/>
          <p:nvPr/>
        </p:nvSpPr>
        <p:spPr>
          <a:xfrm>
            <a:off x="323528" y="394692"/>
            <a:ext cx="8280920" cy="5293757"/>
          </a:xfrm>
          <a:prstGeom prst="rect">
            <a:avLst/>
          </a:prstGeom>
          <a:noFill/>
        </p:spPr>
        <p:txBody>
          <a:bodyPr wrap="square" rtlCol="0">
            <a:spAutoFit/>
          </a:bodyPr>
          <a:lstStyle/>
          <a:p>
            <a:pPr algn="just">
              <a:buFont typeface="Arial" pitchFamily="34" charset="0"/>
              <a:buChar char="•"/>
            </a:pPr>
            <a:endParaRPr lang="tr-TR" dirty="0" smtClean="0"/>
          </a:p>
          <a:p>
            <a:pPr algn="just">
              <a:buFont typeface="Arial" pitchFamily="34" charset="0"/>
              <a:buChar char="•"/>
            </a:pPr>
            <a:r>
              <a:rPr lang="tr-TR" sz="2000" dirty="0" err="1" smtClean="0"/>
              <a:t>Application</a:t>
            </a:r>
            <a:r>
              <a:rPr lang="tr-TR" sz="2000" dirty="0" smtClean="0"/>
              <a:t> </a:t>
            </a:r>
            <a:r>
              <a:rPr lang="tr-TR" sz="2000" dirty="0" err="1" smtClean="0"/>
              <a:t>profilllerinin</a:t>
            </a:r>
            <a:r>
              <a:rPr lang="tr-TR" sz="2000" dirty="0" smtClean="0"/>
              <a:t>  kendileri </a:t>
            </a:r>
            <a:r>
              <a:rPr lang="tr-TR" sz="2000" dirty="0" err="1" smtClean="0"/>
              <a:t>cluster</a:t>
            </a:r>
            <a:r>
              <a:rPr lang="tr-TR" sz="2000" dirty="0" smtClean="0"/>
              <a:t> (Küme) içermemektedir.  Bunun yerine, </a:t>
            </a:r>
            <a:r>
              <a:rPr lang="tr-TR" sz="2000" dirty="0" err="1" smtClean="0"/>
              <a:t>application</a:t>
            </a:r>
            <a:r>
              <a:rPr lang="tr-TR" sz="2000" dirty="0" smtClean="0"/>
              <a:t> </a:t>
            </a:r>
            <a:r>
              <a:rPr lang="tr-TR" sz="2000" dirty="0" err="1" smtClean="0"/>
              <a:t>profiles</a:t>
            </a:r>
            <a:r>
              <a:rPr lang="tr-TR" sz="2000" dirty="0" smtClean="0"/>
              <a:t> ‘</a:t>
            </a:r>
            <a:r>
              <a:rPr lang="tr-TR" sz="2000" dirty="0" err="1" smtClean="0"/>
              <a:t>ında</a:t>
            </a:r>
            <a:r>
              <a:rPr lang="tr-TR" sz="2000" dirty="0" smtClean="0"/>
              <a:t>  </a:t>
            </a:r>
            <a:r>
              <a:rPr lang="tr-TR" sz="2000" dirty="0" err="1" smtClean="0"/>
              <a:t>cluster</a:t>
            </a:r>
            <a:r>
              <a:rPr lang="tr-TR" sz="2000" dirty="0" smtClean="0"/>
              <a:t> tanımlayıcıların listeleri vardır.  Her </a:t>
            </a:r>
            <a:r>
              <a:rPr lang="tr-TR" sz="2000" dirty="0" err="1" smtClean="0"/>
              <a:t>cluster</a:t>
            </a:r>
            <a:r>
              <a:rPr lang="tr-TR" sz="2000" dirty="0" smtClean="0"/>
              <a:t> tanımlayıcı , kendi </a:t>
            </a:r>
            <a:r>
              <a:rPr lang="tr-TR" sz="2000" dirty="0" err="1" smtClean="0"/>
              <a:t>clustre’ı</a:t>
            </a:r>
            <a:r>
              <a:rPr lang="tr-TR" sz="2000" dirty="0" smtClean="0"/>
              <a:t> için benzersiz bir noktayı  işaret eder.</a:t>
            </a:r>
          </a:p>
          <a:p>
            <a:pPr algn="just"/>
            <a:endParaRPr lang="tr-TR" sz="2000" dirty="0" smtClean="0"/>
          </a:p>
          <a:p>
            <a:pPr algn="just">
              <a:buFont typeface="Arial" pitchFamily="34" charset="0"/>
              <a:buChar char="•"/>
            </a:pPr>
            <a:r>
              <a:rPr lang="tr-TR" sz="2000" u="sng" dirty="0" smtClean="0">
                <a:solidFill>
                  <a:srgbClr val="FF0000"/>
                </a:solidFill>
              </a:rPr>
              <a:t>Bir  </a:t>
            </a:r>
            <a:r>
              <a:rPr lang="tr-TR" sz="2000" u="sng" dirty="0" err="1" smtClean="0">
                <a:solidFill>
                  <a:srgbClr val="FF0000"/>
                </a:solidFill>
              </a:rPr>
              <a:t>applikasyon</a:t>
            </a:r>
            <a:r>
              <a:rPr lang="tr-TR" sz="2000" u="sng" dirty="0" smtClean="0">
                <a:solidFill>
                  <a:srgbClr val="FF0000"/>
                </a:solidFill>
              </a:rPr>
              <a:t> profilinin diğer kısmı ise , </a:t>
            </a:r>
            <a:r>
              <a:rPr lang="tr-TR" sz="2000" b="1" u="sng" dirty="0" smtClean="0">
                <a:solidFill>
                  <a:srgbClr val="FF0000"/>
                </a:solidFill>
              </a:rPr>
              <a:t>Device </a:t>
            </a:r>
            <a:r>
              <a:rPr lang="tr-TR" sz="2000" b="1" u="sng" dirty="0" err="1" smtClean="0">
                <a:solidFill>
                  <a:srgbClr val="FF0000"/>
                </a:solidFill>
              </a:rPr>
              <a:t>descriptions</a:t>
            </a:r>
            <a:r>
              <a:rPr lang="tr-TR" sz="2000" b="1" u="sng" dirty="0" smtClean="0">
                <a:solidFill>
                  <a:srgbClr val="FF0000"/>
                </a:solidFill>
              </a:rPr>
              <a:t> (cihaz açıklamaları)</a:t>
            </a:r>
            <a:r>
              <a:rPr lang="tr-TR" sz="2000" u="sng" dirty="0" smtClean="0">
                <a:solidFill>
                  <a:srgbClr val="FF0000"/>
                </a:solidFill>
              </a:rPr>
              <a:t> '</a:t>
            </a:r>
            <a:r>
              <a:rPr lang="tr-TR" sz="2000" u="sng" dirty="0" err="1" smtClean="0">
                <a:solidFill>
                  <a:srgbClr val="FF0000"/>
                </a:solidFill>
              </a:rPr>
              <a:t>dir</a:t>
            </a:r>
            <a:r>
              <a:rPr lang="tr-TR" sz="2000" u="sng" dirty="0" smtClean="0">
                <a:solidFill>
                  <a:srgbClr val="FF0000"/>
                </a:solidFill>
              </a:rPr>
              <a:t>. </a:t>
            </a:r>
            <a:r>
              <a:rPr lang="tr-TR" sz="2000" dirty="0" smtClean="0"/>
              <a:t>Tanımlar cihazın kendisi ile ilgili bilgi sağlar. Örneğin, işletmede  desteklenen frekans bantları, cihazın (koordinatörü, yönlendirici veya uç cihazı) mantıksal tipi,  ve bataryanın kalan enerji değeri v.b bilgiler  device </a:t>
            </a:r>
            <a:r>
              <a:rPr lang="tr-TR" sz="2000" dirty="0" err="1" smtClean="0"/>
              <a:t>description’da</a:t>
            </a:r>
            <a:r>
              <a:rPr lang="tr-TR" sz="2000" dirty="0" smtClean="0"/>
              <a:t> verilmektedir. </a:t>
            </a:r>
          </a:p>
          <a:p>
            <a:pPr algn="just"/>
            <a:endParaRPr lang="tr-TR" sz="2000" dirty="0" smtClean="0"/>
          </a:p>
          <a:p>
            <a:pPr algn="just"/>
            <a:r>
              <a:rPr lang="tr-TR" sz="2000" dirty="0" smtClean="0"/>
              <a:t>Her bir device 16 bitlik bir tanımlayıcıya sahiptir.</a:t>
            </a:r>
            <a:endParaRPr lang="tr-TR" sz="2000" smtClean="0"/>
          </a:p>
          <a:p>
            <a:pPr algn="just"/>
            <a:endParaRPr lang="tr-TR" sz="2000" dirty="0" smtClean="0"/>
          </a:p>
          <a:p>
            <a:pPr algn="just">
              <a:buFont typeface="Arial" pitchFamily="34" charset="0"/>
              <a:buChar char="•"/>
            </a:pPr>
            <a:r>
              <a:rPr lang="tr-TR" sz="2000" dirty="0" err="1" smtClean="0"/>
              <a:t>ZigBee</a:t>
            </a:r>
            <a:r>
              <a:rPr lang="tr-TR" sz="2000" dirty="0" smtClean="0"/>
              <a:t> </a:t>
            </a:r>
            <a:r>
              <a:rPr lang="tr-TR" sz="2000" dirty="0" err="1" smtClean="0"/>
              <a:t>application</a:t>
            </a:r>
            <a:r>
              <a:rPr lang="tr-TR" sz="2000" dirty="0" smtClean="0"/>
              <a:t> profile,  </a:t>
            </a:r>
            <a:r>
              <a:rPr lang="tr-TR" sz="2000" b="1" i="1" dirty="0" smtClean="0"/>
              <a:t>tanımlayıcı  veri yapıs</a:t>
            </a:r>
            <a:r>
              <a:rPr lang="tr-TR" sz="2000" dirty="0" smtClean="0"/>
              <a:t>ı </a:t>
            </a:r>
            <a:r>
              <a:rPr lang="tr-TR" sz="2000" b="1" i="1" u="sng" dirty="0" smtClean="0"/>
              <a:t>(</a:t>
            </a:r>
            <a:r>
              <a:rPr lang="tr-TR" sz="2000" b="1" i="1" u="sng" dirty="0" err="1" smtClean="0"/>
              <a:t>descriptor</a:t>
            </a:r>
            <a:r>
              <a:rPr lang="tr-TR" sz="2000" b="1" i="1" u="sng" dirty="0" smtClean="0"/>
              <a:t> data  </a:t>
            </a:r>
            <a:r>
              <a:rPr lang="tr-TR" sz="2000" b="1" i="1" u="sng" dirty="0" err="1" smtClean="0"/>
              <a:t>structure</a:t>
            </a:r>
            <a:r>
              <a:rPr lang="tr-TR" sz="2000" b="1" i="1" u="sng" dirty="0" smtClean="0"/>
              <a:t>) </a:t>
            </a:r>
            <a:r>
              <a:rPr lang="tr-TR" sz="2000" dirty="0" smtClean="0"/>
              <a:t>kavramını kullanır. Bu </a:t>
            </a:r>
            <a:r>
              <a:rPr lang="tr-TR" sz="2000" dirty="0" err="1" smtClean="0"/>
              <a:t>metodda</a:t>
            </a:r>
            <a:r>
              <a:rPr lang="tr-TR" sz="2000" dirty="0" smtClean="0"/>
              <a:t>, uygulama profilindeki  veriler de dahil olmak üzere, verinin </a:t>
            </a:r>
            <a:r>
              <a:rPr lang="tr-TR" sz="2000" dirty="0" err="1" smtClean="0"/>
              <a:t>lokasyonunu</a:t>
            </a:r>
            <a:r>
              <a:rPr lang="tr-TR" sz="2000" dirty="0" smtClean="0"/>
              <a:t> işaret eden  bir 16-bit değeri tutulur. Bu </a:t>
            </a:r>
            <a:r>
              <a:rPr lang="tr-TR" sz="2000" dirty="0" err="1" smtClean="0"/>
              <a:t>pointer</a:t>
            </a:r>
            <a:r>
              <a:rPr lang="tr-TR" sz="2000" dirty="0" smtClean="0"/>
              <a:t> </a:t>
            </a:r>
            <a:r>
              <a:rPr lang="tr-TR" sz="2000" b="1" i="1" dirty="0" smtClean="0"/>
              <a:t>data </a:t>
            </a:r>
            <a:r>
              <a:rPr lang="tr-TR" sz="2000" b="1" i="1" dirty="0" err="1" smtClean="0"/>
              <a:t>descriptor</a:t>
            </a:r>
            <a:r>
              <a:rPr lang="tr-TR" sz="2000" b="1" i="1" dirty="0" smtClean="0"/>
              <a:t> </a:t>
            </a:r>
            <a:r>
              <a:rPr lang="tr-TR" sz="2000" dirty="0" smtClean="0"/>
              <a:t>olarak isimlendirilir.</a:t>
            </a:r>
          </a:p>
        </p:txBody>
      </p:sp>
      <p:sp>
        <p:nvSpPr>
          <p:cNvPr id="2" name="Slayt Numarası Yer Tutucusu 1"/>
          <p:cNvSpPr>
            <a:spLocks noGrp="1"/>
          </p:cNvSpPr>
          <p:nvPr>
            <p:ph type="sldNum" sz="quarter" idx="12"/>
          </p:nvPr>
        </p:nvSpPr>
        <p:spPr/>
        <p:txBody>
          <a:bodyPr/>
          <a:lstStyle/>
          <a:p>
            <a:fld id="{F302176B-0E47-46AC-8F43-DAB4B8A37D06}" type="slidenum">
              <a:rPr lang="tr-TR" smtClean="0"/>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260648"/>
            <a:ext cx="8373616" cy="6237312"/>
          </a:xfrm>
        </p:spPr>
        <p:txBody>
          <a:bodyPr>
            <a:noAutofit/>
          </a:bodyPr>
          <a:lstStyle/>
          <a:p>
            <a:pPr algn="just"/>
            <a:r>
              <a:rPr lang="tr-TR" sz="2200" dirty="0" smtClean="0"/>
              <a:t>Bir device , Ağdaki bir </a:t>
            </a:r>
            <a:r>
              <a:rPr lang="tr-TR" sz="2200" dirty="0" err="1" smtClean="0"/>
              <a:t>device’ın</a:t>
            </a:r>
            <a:r>
              <a:rPr lang="tr-TR" sz="2200" dirty="0" smtClean="0"/>
              <a:t> varlığını keşfettiğinde, </a:t>
            </a:r>
            <a:r>
              <a:rPr lang="tr-TR" sz="2200" b="1" i="1" dirty="0" smtClean="0"/>
              <a:t>device </a:t>
            </a:r>
            <a:r>
              <a:rPr lang="tr-TR" sz="2200" b="1" i="1" dirty="0" err="1" smtClean="0"/>
              <a:t>description</a:t>
            </a:r>
            <a:r>
              <a:rPr lang="tr-TR" sz="2200" b="1" i="1" dirty="0" smtClean="0"/>
              <a:t> </a:t>
            </a:r>
            <a:r>
              <a:rPr lang="tr-TR" sz="2200" dirty="0" smtClean="0"/>
              <a:t>, yeni  cihaz ile ilgili önemli bilgileri  sağlamak için transfer edilir.</a:t>
            </a:r>
          </a:p>
          <a:p>
            <a:pPr algn="just"/>
            <a:r>
              <a:rPr lang="tr-TR" sz="2200" b="1" i="1" dirty="0" smtClean="0"/>
              <a:t>Device </a:t>
            </a:r>
            <a:r>
              <a:rPr lang="tr-TR" sz="2200" b="1" i="1" dirty="0" err="1" smtClean="0"/>
              <a:t>description</a:t>
            </a:r>
            <a:r>
              <a:rPr lang="tr-TR" sz="2200" b="1" i="1" dirty="0" smtClean="0"/>
              <a:t> </a:t>
            </a:r>
            <a:r>
              <a:rPr lang="tr-TR" sz="2200" dirty="0" smtClean="0"/>
              <a:t>, beş kısımdan oluşur.</a:t>
            </a:r>
          </a:p>
          <a:p>
            <a:pPr algn="just"/>
            <a:r>
              <a:rPr lang="tr-TR" sz="2200" b="1" i="1" u="sng" dirty="0" err="1" smtClean="0"/>
              <a:t>Node</a:t>
            </a:r>
            <a:r>
              <a:rPr lang="tr-TR" sz="2200" b="1" i="1" u="sng" dirty="0" smtClean="0"/>
              <a:t> </a:t>
            </a:r>
            <a:r>
              <a:rPr lang="tr-TR" sz="2200" b="1" i="1" u="sng" dirty="0" err="1" smtClean="0"/>
              <a:t>descriptor</a:t>
            </a:r>
            <a:r>
              <a:rPr lang="tr-TR" sz="2200" u="sng" dirty="0" smtClean="0"/>
              <a:t>: </a:t>
            </a:r>
            <a:r>
              <a:rPr lang="tr-TR" sz="2200" dirty="0" smtClean="0"/>
              <a:t>Düğümün  mantıksal tipi (koordinatör, </a:t>
            </a:r>
            <a:r>
              <a:rPr lang="tr-TR" sz="2200" dirty="0" err="1" smtClean="0"/>
              <a:t>router</a:t>
            </a:r>
            <a:r>
              <a:rPr lang="tr-TR" sz="2200" dirty="0" smtClean="0"/>
              <a:t> veya son device), üretici kodu gibi bilgileri sağlar.</a:t>
            </a:r>
            <a:endParaRPr lang="tr-TR" sz="2200" u="sng" dirty="0" smtClean="0"/>
          </a:p>
          <a:p>
            <a:pPr algn="just"/>
            <a:r>
              <a:rPr lang="tr-TR" sz="2200" b="1" i="1" u="sng" dirty="0" err="1" smtClean="0"/>
              <a:t>Node</a:t>
            </a:r>
            <a:r>
              <a:rPr lang="tr-TR" sz="2200" b="1" i="1" u="sng" dirty="0" smtClean="0"/>
              <a:t> </a:t>
            </a:r>
            <a:r>
              <a:rPr lang="tr-TR" sz="2200" b="1" i="1" u="sng" dirty="0" err="1" smtClean="0"/>
              <a:t>power</a:t>
            </a:r>
            <a:r>
              <a:rPr lang="tr-TR" sz="2200" b="1" i="1" u="sng" dirty="0" smtClean="0"/>
              <a:t> </a:t>
            </a:r>
            <a:r>
              <a:rPr lang="tr-TR" sz="2200" b="1" i="1" u="sng" dirty="0" err="1" smtClean="0"/>
              <a:t>descriptor</a:t>
            </a:r>
            <a:r>
              <a:rPr lang="tr-TR" sz="2200" b="1" i="1" u="sng" dirty="0" smtClean="0"/>
              <a:t>:</a:t>
            </a:r>
            <a:r>
              <a:rPr lang="tr-TR" sz="2200" i="1" dirty="0" err="1" smtClean="0"/>
              <a:t>Device’ınbatarya</a:t>
            </a:r>
            <a:r>
              <a:rPr lang="tr-TR" sz="2200" dirty="0" smtClean="0"/>
              <a:t> gücünün olup olmadığını ve  bataryanın mevcut  seviyesini belirlemeyi sağlar.</a:t>
            </a:r>
          </a:p>
          <a:p>
            <a:pPr algn="just"/>
            <a:r>
              <a:rPr lang="tr-TR" sz="2200" b="1" u="sng" dirty="0" err="1" smtClean="0"/>
              <a:t>Simple</a:t>
            </a:r>
            <a:r>
              <a:rPr lang="tr-TR" sz="2200" b="1" u="sng" dirty="0" smtClean="0"/>
              <a:t> </a:t>
            </a:r>
            <a:r>
              <a:rPr lang="tr-TR" sz="2200" b="1" u="sng" dirty="0" err="1" smtClean="0"/>
              <a:t>descriptor</a:t>
            </a:r>
            <a:r>
              <a:rPr lang="tr-TR" sz="2200" dirty="0" smtClean="0"/>
              <a:t>: Profile </a:t>
            </a:r>
            <a:r>
              <a:rPr lang="tr-TR" sz="2200" dirty="0" err="1" smtClean="0"/>
              <a:t>İdentifier</a:t>
            </a:r>
            <a:r>
              <a:rPr lang="tr-TR" sz="2200" dirty="0" smtClean="0"/>
              <a:t> ve  </a:t>
            </a:r>
            <a:r>
              <a:rPr lang="tr-TR" sz="2200" dirty="0" err="1" smtClean="0"/>
              <a:t>Clusterler</a:t>
            </a:r>
            <a:r>
              <a:rPr lang="tr-TR" sz="2200" dirty="0" smtClean="0"/>
              <a:t> </a:t>
            </a:r>
            <a:r>
              <a:rPr lang="tr-TR" sz="2200" dirty="0" err="1" smtClean="0"/>
              <a:t>Simple</a:t>
            </a:r>
            <a:r>
              <a:rPr lang="tr-TR" sz="2200" dirty="0" smtClean="0"/>
              <a:t> </a:t>
            </a:r>
            <a:r>
              <a:rPr lang="tr-TR" sz="2200" dirty="0" err="1" smtClean="0"/>
              <a:t>descriptor’larda</a:t>
            </a:r>
            <a:r>
              <a:rPr lang="tr-TR" sz="2200" dirty="0" smtClean="0"/>
              <a:t>  sağlanır.</a:t>
            </a:r>
          </a:p>
          <a:p>
            <a:pPr algn="just"/>
            <a:r>
              <a:rPr lang="tr-TR" sz="2200" b="1" u="sng" dirty="0" err="1" smtClean="0"/>
              <a:t>Complex</a:t>
            </a:r>
            <a:r>
              <a:rPr lang="tr-TR" sz="2200" b="1" u="sng" dirty="0" smtClean="0"/>
              <a:t> </a:t>
            </a:r>
            <a:r>
              <a:rPr lang="tr-TR" sz="2200" b="1" dirty="0" err="1" smtClean="0"/>
              <a:t>descriptor</a:t>
            </a:r>
            <a:r>
              <a:rPr lang="tr-TR" sz="2200" b="1" dirty="0" smtClean="0"/>
              <a:t>: </a:t>
            </a:r>
            <a:r>
              <a:rPr lang="tr-TR" sz="2200" dirty="0" smtClean="0"/>
              <a:t>Device </a:t>
            </a:r>
            <a:r>
              <a:rPr lang="tr-TR" sz="2200" dirty="0" err="1" smtClean="0"/>
              <a:t>description’un</a:t>
            </a:r>
            <a:r>
              <a:rPr lang="tr-TR" sz="2200" dirty="0" smtClean="0"/>
              <a:t> </a:t>
            </a:r>
            <a:r>
              <a:rPr lang="tr-TR" sz="2200" dirty="0" err="1" smtClean="0"/>
              <a:t>opsiyonel</a:t>
            </a:r>
            <a:r>
              <a:rPr lang="tr-TR" sz="2200" dirty="0" smtClean="0"/>
              <a:t> bir parçasıdır. ve device model ismi ve seri numarası gibi bilgiler ihtiva eder. </a:t>
            </a:r>
            <a:endParaRPr lang="tr-TR" sz="2200" u="sng" dirty="0" smtClean="0"/>
          </a:p>
          <a:p>
            <a:pPr algn="just"/>
            <a:r>
              <a:rPr lang="tr-TR" sz="2200" b="1" u="sng" dirty="0" err="1" smtClean="0"/>
              <a:t>User</a:t>
            </a:r>
            <a:r>
              <a:rPr lang="tr-TR" sz="2200" b="1" u="sng" dirty="0" smtClean="0"/>
              <a:t> </a:t>
            </a:r>
            <a:r>
              <a:rPr lang="tr-TR" sz="2200" b="1" u="sng" dirty="0" err="1" smtClean="0"/>
              <a:t>descriptor</a:t>
            </a:r>
            <a:r>
              <a:rPr lang="tr-TR" sz="2200" b="1" u="sng" dirty="0" smtClean="0"/>
              <a:t>:  </a:t>
            </a:r>
            <a:r>
              <a:rPr lang="tr-TR" sz="2200" dirty="0" smtClean="0"/>
              <a:t>Device ile  ilgili </a:t>
            </a:r>
            <a:r>
              <a:rPr lang="tr-TR" sz="2200" dirty="0" err="1" smtClean="0"/>
              <a:t>herhangibir</a:t>
            </a:r>
            <a:r>
              <a:rPr lang="tr-TR" sz="2200" dirty="0" smtClean="0"/>
              <a:t> ek bilgi </a:t>
            </a:r>
            <a:r>
              <a:rPr lang="tr-TR" sz="2200" dirty="0" err="1" smtClean="0"/>
              <a:t>user</a:t>
            </a:r>
            <a:r>
              <a:rPr lang="tr-TR" sz="2200" dirty="0" smtClean="0"/>
              <a:t> </a:t>
            </a:r>
            <a:r>
              <a:rPr lang="tr-TR" sz="2200" dirty="0" err="1" smtClean="0"/>
              <a:t>descriptor</a:t>
            </a:r>
            <a:r>
              <a:rPr lang="tr-TR" sz="2200" dirty="0" smtClean="0"/>
              <a:t>  ile verilebilir. </a:t>
            </a:r>
            <a:r>
              <a:rPr lang="tr-TR" sz="2200" b="1" i="1" dirty="0" err="1" smtClean="0"/>
              <a:t>User</a:t>
            </a:r>
            <a:r>
              <a:rPr lang="tr-TR" sz="2200" b="1" i="1" dirty="0" smtClean="0"/>
              <a:t> </a:t>
            </a:r>
            <a:r>
              <a:rPr lang="tr-TR" sz="2200" b="1" i="1" dirty="0" err="1" smtClean="0"/>
              <a:t>descriptor</a:t>
            </a:r>
            <a:r>
              <a:rPr lang="tr-TR" sz="2200" b="1" i="1" dirty="0" smtClean="0"/>
              <a:t> </a:t>
            </a:r>
            <a:r>
              <a:rPr lang="tr-TR" sz="2200" dirty="0" smtClean="0"/>
              <a:t>16 ASCII karaktere kadar olabilir. Örneğin; bir ışık kontrol uygulamasında, bir salonda,  duvara monte edilmiş salon anahtarının kullanıcı </a:t>
            </a:r>
            <a:r>
              <a:rPr lang="tr-TR" sz="2200" dirty="0" err="1" smtClean="0"/>
              <a:t>descriptor</a:t>
            </a:r>
            <a:r>
              <a:rPr lang="tr-TR" sz="2200" dirty="0" smtClean="0"/>
              <a:t> alanında </a:t>
            </a:r>
            <a:r>
              <a:rPr lang="tr-TR" sz="2200" b="1" i="1" dirty="0" err="1" smtClean="0"/>
              <a:t>Hall</a:t>
            </a:r>
            <a:r>
              <a:rPr lang="tr-TR" sz="2200" b="1" i="1" dirty="0" smtClean="0"/>
              <a:t> </a:t>
            </a:r>
            <a:r>
              <a:rPr lang="tr-TR" sz="2200" b="1" i="1" dirty="0" err="1" smtClean="0"/>
              <a:t>switch</a:t>
            </a:r>
            <a:r>
              <a:rPr lang="tr-TR" sz="2200" dirty="0" smtClean="0"/>
              <a:t> okunabilir.</a:t>
            </a:r>
          </a:p>
        </p:txBody>
      </p:sp>
      <p:sp>
        <p:nvSpPr>
          <p:cNvPr id="2" name="Slayt Numarası Yer Tutucusu 1"/>
          <p:cNvSpPr>
            <a:spLocks noGrp="1"/>
          </p:cNvSpPr>
          <p:nvPr>
            <p:ph type="sldNum" sz="quarter" idx="12"/>
          </p:nvPr>
        </p:nvSpPr>
        <p:spPr/>
        <p:txBody>
          <a:bodyPr/>
          <a:lstStyle/>
          <a:p>
            <a:fld id="{F302176B-0E47-46AC-8F43-DAB4B8A37D06}"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994122"/>
          </a:xfrm>
        </p:spPr>
        <p:txBody>
          <a:bodyPr>
            <a:normAutofit fontScale="90000"/>
          </a:bodyPr>
          <a:lstStyle/>
          <a:p>
            <a:r>
              <a:rPr lang="tr-TR" dirty="0" err="1" smtClean="0"/>
              <a:t>Application</a:t>
            </a:r>
            <a:r>
              <a:rPr lang="tr-TR" dirty="0" smtClean="0"/>
              <a:t> </a:t>
            </a:r>
            <a:r>
              <a:rPr lang="tr-TR" dirty="0" err="1" smtClean="0"/>
              <a:t>Layer</a:t>
            </a:r>
            <a:r>
              <a:rPr lang="tr-TR" dirty="0" smtClean="0"/>
              <a:t/>
            </a:r>
            <a:br>
              <a:rPr lang="tr-TR" dirty="0" smtClean="0"/>
            </a:br>
            <a:r>
              <a:rPr lang="tr-TR" dirty="0" smtClean="0"/>
              <a:t>(Uygulama Katmanı)</a:t>
            </a:r>
            <a:endParaRPr lang="tr-TR" dirty="0"/>
          </a:p>
        </p:txBody>
      </p:sp>
      <p:sp>
        <p:nvSpPr>
          <p:cNvPr id="3" name="2 İçerik Yer Tutucusu"/>
          <p:cNvSpPr>
            <a:spLocks noGrp="1"/>
          </p:cNvSpPr>
          <p:nvPr>
            <p:ph idx="1"/>
          </p:nvPr>
        </p:nvSpPr>
        <p:spPr/>
        <p:txBody>
          <a:bodyPr>
            <a:normAutofit fontScale="92500" lnSpcReduction="10000"/>
          </a:bodyPr>
          <a:lstStyle/>
          <a:p>
            <a:pPr algn="just"/>
            <a:r>
              <a:rPr lang="tr-TR" dirty="0" smtClean="0"/>
              <a:t>Bilindiği üzere </a:t>
            </a:r>
            <a:r>
              <a:rPr lang="tr-TR" dirty="0"/>
              <a:t>ZigBee cihazlar üzerlerinde birden fazla fiziksel özellikler barındırabilirler. </a:t>
            </a:r>
            <a:endParaRPr lang="tr-TR" dirty="0" smtClean="0"/>
          </a:p>
          <a:p>
            <a:pPr algn="just"/>
            <a:r>
              <a:rPr lang="tr-TR" dirty="0" smtClean="0"/>
              <a:t>Örneğin </a:t>
            </a:r>
            <a:r>
              <a:rPr lang="tr-TR" dirty="0"/>
              <a:t>termostat, lamba anahtarı ve uzaktan kumanda bir ZigBee cihazın üzerinde aynı anda bulunabilir ve cihazın radyo ünitesini ortak kullanabilirler. Dahası bu özelliğe sahip cihazlar birbirleri ile bağlantı kurup kendilerine uygun birimleri keşfedip kullanabilirler. </a:t>
            </a:r>
            <a:endParaRPr lang="tr-TR" dirty="0" smtClean="0"/>
          </a:p>
          <a:p>
            <a:pPr algn="just"/>
            <a:r>
              <a:rPr lang="tr-TR" dirty="0" smtClean="0"/>
              <a:t>Bu </a:t>
            </a:r>
            <a:r>
              <a:rPr lang="tr-TR" dirty="0" err="1" smtClean="0"/>
              <a:t>ZigBee’de</a:t>
            </a:r>
            <a:r>
              <a:rPr lang="tr-TR" dirty="0" smtClean="0"/>
              <a:t> </a:t>
            </a:r>
            <a:r>
              <a:rPr lang="tr-TR" dirty="0" err="1" smtClean="0"/>
              <a:t>application</a:t>
            </a:r>
            <a:r>
              <a:rPr lang="tr-TR" dirty="0" smtClean="0"/>
              <a:t> </a:t>
            </a:r>
            <a:r>
              <a:rPr lang="tr-TR" dirty="0"/>
              <a:t>(APPL) katmanın görev alanına girer.</a:t>
            </a:r>
          </a:p>
          <a:p>
            <a:pPr lvl="0" algn="just"/>
            <a:endParaRPr lang="tr-TR" dirty="0"/>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476673"/>
            <a:ext cx="8229600" cy="2664296"/>
          </a:xfrm>
        </p:spPr>
        <p:txBody>
          <a:bodyPr>
            <a:normAutofit fontScale="92500" lnSpcReduction="10000"/>
          </a:bodyPr>
          <a:lstStyle/>
          <a:p>
            <a:pPr algn="just"/>
            <a:r>
              <a:rPr lang="tr-TR" sz="2200" dirty="0" err="1" smtClean="0"/>
              <a:t>ZigBee</a:t>
            </a:r>
            <a:r>
              <a:rPr lang="tr-TR" sz="2200" dirty="0" smtClean="0"/>
              <a:t> 2006 için </a:t>
            </a:r>
            <a:r>
              <a:rPr lang="tr-TR" sz="2200" b="1" i="1" dirty="0" err="1" smtClean="0"/>
              <a:t>Node</a:t>
            </a:r>
            <a:r>
              <a:rPr lang="tr-TR" sz="2200" b="1" i="1" dirty="0" smtClean="0"/>
              <a:t> </a:t>
            </a:r>
            <a:r>
              <a:rPr lang="tr-TR" sz="2200" b="1" i="1" dirty="0" err="1" smtClean="0"/>
              <a:t>descriptor</a:t>
            </a:r>
            <a:r>
              <a:rPr lang="tr-TR" sz="2200" b="1" i="1" dirty="0" smtClean="0"/>
              <a:t>  </a:t>
            </a:r>
            <a:r>
              <a:rPr lang="tr-TR" sz="2200" dirty="0" smtClean="0"/>
              <a:t>alanı aşağıdaki şekilde görülmektedir. </a:t>
            </a:r>
            <a:r>
              <a:rPr lang="tr-TR" sz="2200" b="1" i="1" dirty="0" err="1" smtClean="0"/>
              <a:t>Node</a:t>
            </a:r>
            <a:r>
              <a:rPr lang="tr-TR" sz="2200" b="1" i="1" dirty="0" smtClean="0"/>
              <a:t> </a:t>
            </a:r>
            <a:r>
              <a:rPr lang="tr-TR" sz="2200" b="1" i="1" dirty="0" err="1" smtClean="0"/>
              <a:t>descriptor</a:t>
            </a:r>
            <a:r>
              <a:rPr lang="tr-TR" sz="2200" b="1" i="1" dirty="0" smtClean="0"/>
              <a:t>  </a:t>
            </a:r>
            <a:r>
              <a:rPr lang="tr-TR" sz="2200" dirty="0" smtClean="0"/>
              <a:t>device </a:t>
            </a:r>
            <a:r>
              <a:rPr lang="tr-TR" sz="2200" dirty="0" err="1" smtClean="0"/>
              <a:t>descriptions’ların</a:t>
            </a:r>
            <a:r>
              <a:rPr lang="tr-TR" sz="2200" dirty="0" smtClean="0"/>
              <a:t> zorunlu bir parçasıdır. Mantıksal tip bir, </a:t>
            </a:r>
            <a:r>
              <a:rPr lang="tr-TR" sz="2200" dirty="0" err="1" smtClean="0"/>
              <a:t>Zigbee</a:t>
            </a:r>
            <a:r>
              <a:rPr lang="tr-TR" sz="2200" dirty="0" smtClean="0"/>
              <a:t> koordinatör, </a:t>
            </a:r>
            <a:r>
              <a:rPr lang="tr-TR" sz="2200" dirty="0" err="1" smtClean="0"/>
              <a:t>router</a:t>
            </a:r>
            <a:r>
              <a:rPr lang="tr-TR" sz="2200" dirty="0" smtClean="0"/>
              <a:t> veya bir son device olabilir.</a:t>
            </a:r>
          </a:p>
          <a:p>
            <a:pPr algn="just"/>
            <a:r>
              <a:rPr lang="tr-TR" sz="2200" dirty="0" smtClean="0"/>
              <a:t>Sunucu maskesi (Server mask) alanı, bu düğümün sistem sunucu özellikleri ile ilgili bilgi sağlar.  Bir sunucu, ağdaki  diğer cihazlara özel hizmet veren bir cihazdır. </a:t>
            </a:r>
          </a:p>
          <a:p>
            <a:pPr algn="just"/>
            <a:r>
              <a:rPr lang="tr-TR" sz="2000" dirty="0" smtClean="0"/>
              <a:t>Bir </a:t>
            </a:r>
            <a:r>
              <a:rPr lang="tr-TR" sz="2000" dirty="0" err="1" smtClean="0"/>
              <a:t>ZigBee</a:t>
            </a:r>
            <a:r>
              <a:rPr lang="tr-TR" sz="2000" dirty="0" smtClean="0"/>
              <a:t> ağı birincil keşif önbellek aygıtı olabilir. Bu cihaz bu tür düğüm tanımlayıcı ve bazı diğer cihazların güç tanımlayıcı olarak tanımlayıcıları saklamak için kullanılan bir </a:t>
            </a:r>
            <a:r>
              <a:rPr lang="tr-TR" sz="2000" dirty="0" err="1" smtClean="0"/>
              <a:t>ZigBee</a:t>
            </a:r>
            <a:r>
              <a:rPr lang="tr-TR" sz="2000" dirty="0" smtClean="0"/>
              <a:t> koordinatör veya yönlendiricidir.</a:t>
            </a:r>
            <a:endParaRPr lang="tr-TR" sz="2000" dirty="0"/>
          </a:p>
        </p:txBody>
      </p:sp>
      <p:pic>
        <p:nvPicPr>
          <p:cNvPr id="1028" name="Picture 4"/>
          <p:cNvPicPr>
            <a:picLocks noChangeAspect="1" noChangeArrowheads="1"/>
          </p:cNvPicPr>
          <p:nvPr/>
        </p:nvPicPr>
        <p:blipFill>
          <a:blip r:embed="rId2" cstate="print"/>
          <a:srcRect/>
          <a:stretch>
            <a:fillRect/>
          </a:stretch>
        </p:blipFill>
        <p:spPr bwMode="auto">
          <a:xfrm>
            <a:off x="827584" y="3212976"/>
            <a:ext cx="7391400" cy="3097907"/>
          </a:xfrm>
          <a:prstGeom prst="rect">
            <a:avLst/>
          </a:prstGeom>
          <a:noFill/>
          <a:ln w="9525">
            <a:noFill/>
            <a:miter lim="800000"/>
            <a:headEnd/>
            <a:tailEnd/>
          </a:ln>
        </p:spPr>
      </p:pic>
      <p:sp>
        <p:nvSpPr>
          <p:cNvPr id="2" name="Slayt Numarası Yer Tutucusu 1"/>
          <p:cNvSpPr>
            <a:spLocks noGrp="1"/>
          </p:cNvSpPr>
          <p:nvPr>
            <p:ph type="sldNum" sz="quarter" idx="12"/>
          </p:nvPr>
        </p:nvSpPr>
        <p:spPr/>
        <p:txBody>
          <a:bodyPr/>
          <a:lstStyle/>
          <a:p>
            <a:fld id="{F302176B-0E47-46AC-8F43-DAB4B8A37D06}"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274042"/>
          </a:xfrm>
        </p:spPr>
        <p:txBody>
          <a:bodyPr>
            <a:noAutofit/>
          </a:bodyPr>
          <a:lstStyle/>
          <a:p>
            <a:r>
              <a:rPr lang="tr-TR" sz="2800" dirty="0" err="1" smtClean="0">
                <a:solidFill>
                  <a:srgbClr val="FF0000"/>
                </a:solidFill>
              </a:rPr>
              <a:t>Node</a:t>
            </a:r>
            <a:r>
              <a:rPr lang="tr-TR" sz="2800" dirty="0" smtClean="0">
                <a:solidFill>
                  <a:srgbClr val="FF0000"/>
                </a:solidFill>
              </a:rPr>
              <a:t> </a:t>
            </a:r>
            <a:r>
              <a:rPr lang="tr-TR" sz="2800" dirty="0" err="1" smtClean="0">
                <a:solidFill>
                  <a:srgbClr val="FF0000"/>
                </a:solidFill>
              </a:rPr>
              <a:t>power</a:t>
            </a:r>
            <a:r>
              <a:rPr lang="tr-TR" sz="2800" dirty="0" smtClean="0">
                <a:solidFill>
                  <a:srgbClr val="FF0000"/>
                </a:solidFill>
              </a:rPr>
              <a:t> </a:t>
            </a:r>
            <a:r>
              <a:rPr lang="tr-TR" sz="2800" dirty="0" err="1" smtClean="0">
                <a:solidFill>
                  <a:srgbClr val="FF0000"/>
                </a:solidFill>
              </a:rPr>
              <a:t>descriptor</a:t>
            </a:r>
            <a:endParaRPr lang="tr-TR" sz="2800" dirty="0">
              <a:solidFill>
                <a:srgbClr val="FF0000"/>
              </a:solidFill>
            </a:endParaRPr>
          </a:p>
        </p:txBody>
      </p:sp>
      <p:sp>
        <p:nvSpPr>
          <p:cNvPr id="4" name="3 Metin kutusu"/>
          <p:cNvSpPr txBox="1"/>
          <p:nvPr/>
        </p:nvSpPr>
        <p:spPr>
          <a:xfrm>
            <a:off x="395536" y="764704"/>
            <a:ext cx="8424936" cy="2862322"/>
          </a:xfrm>
          <a:prstGeom prst="rect">
            <a:avLst/>
          </a:prstGeom>
          <a:noFill/>
        </p:spPr>
        <p:txBody>
          <a:bodyPr wrap="square" rtlCol="0">
            <a:spAutoFit/>
          </a:bodyPr>
          <a:lstStyle/>
          <a:p>
            <a:pPr>
              <a:buFont typeface="Arial" pitchFamily="34" charset="0"/>
              <a:buChar char="•"/>
            </a:pPr>
            <a:r>
              <a:rPr lang="tr-TR" dirty="0" smtClean="0"/>
              <a:t>Bir  düğüm  boşta çalışırken (iş yapmazken)   alıcı </a:t>
            </a:r>
            <a:r>
              <a:rPr lang="tr-TR" dirty="0" err="1" smtClean="0"/>
              <a:t>modu</a:t>
            </a:r>
            <a:r>
              <a:rPr lang="tr-TR" dirty="0" smtClean="0"/>
              <a:t> AÇIK şekilde kalabilirler. Bu pille çalışan cihazlar için uygun bir seçenek olmayabilir. </a:t>
            </a:r>
          </a:p>
          <a:p>
            <a:pPr>
              <a:buFont typeface="Arial" pitchFamily="34" charset="0"/>
              <a:buChar char="•"/>
            </a:pPr>
            <a:r>
              <a:rPr lang="tr-TR" dirty="0" smtClean="0"/>
              <a:t>Alternatif olarak, cihaz alıcı devrelerini kapatabilir ve periyodik zamanlarda aktif edebilir. </a:t>
            </a:r>
          </a:p>
          <a:p>
            <a:pPr>
              <a:buFont typeface="Arial" pitchFamily="34" charset="0"/>
              <a:buChar char="•"/>
            </a:pPr>
            <a:r>
              <a:rPr lang="tr-TR" dirty="0" smtClean="0"/>
              <a:t> Diğer seçenek bir mesaj almak için bir ihtiyaç olduğunda harici bir tetikleyici tarafından alıcıyı açmaktır.</a:t>
            </a:r>
          </a:p>
          <a:p>
            <a:pPr>
              <a:buFont typeface="Arial" pitchFamily="34" charset="0"/>
              <a:buChar char="•"/>
            </a:pPr>
            <a:r>
              <a:rPr lang="tr-TR" dirty="0" smtClean="0"/>
              <a:t>Düğüm  birden çok güç kullanılabilir güç  kaynaklarına sahip olabilir. Mevcut her güç kaynağı için, mevcut güç kaynakları alanında karşılık gelen bitler lojik 1 ‘e ayarlanır.</a:t>
            </a:r>
          </a:p>
          <a:p>
            <a:pPr>
              <a:buFont typeface="Arial" pitchFamily="34" charset="0"/>
              <a:buChar char="•"/>
            </a:pPr>
            <a:r>
              <a:rPr lang="tr-TR" dirty="0" smtClean="0"/>
              <a:t> Örneğin,  Düğümde hem  ana güç ve  hem de şarj edilebilir pil  varsa , mevcut güç kaynakları alanında 0011 okuyacaktır. Güncel Mevcut kaynak, mevcut güç kaynağı alanında belirtilir.</a:t>
            </a:r>
          </a:p>
        </p:txBody>
      </p:sp>
      <p:pic>
        <p:nvPicPr>
          <p:cNvPr id="2050" name="Picture 2"/>
          <p:cNvPicPr>
            <a:picLocks noChangeAspect="1" noChangeArrowheads="1"/>
          </p:cNvPicPr>
          <p:nvPr/>
        </p:nvPicPr>
        <p:blipFill>
          <a:blip r:embed="rId2" cstate="print"/>
          <a:srcRect/>
          <a:stretch>
            <a:fillRect/>
          </a:stretch>
        </p:blipFill>
        <p:spPr bwMode="auto">
          <a:xfrm>
            <a:off x="755576" y="3789040"/>
            <a:ext cx="6762928" cy="2604889"/>
          </a:xfrm>
          <a:prstGeom prst="rect">
            <a:avLst/>
          </a:prstGeom>
          <a:noFill/>
          <a:ln w="9525">
            <a:noFill/>
            <a:miter lim="800000"/>
            <a:headEnd/>
            <a:tailEnd/>
          </a:ln>
        </p:spPr>
      </p:pic>
      <p:sp>
        <p:nvSpPr>
          <p:cNvPr id="3" name="Slayt Numarası Yer Tutucusu 2"/>
          <p:cNvSpPr>
            <a:spLocks noGrp="1"/>
          </p:cNvSpPr>
          <p:nvPr>
            <p:ph type="sldNum" sz="quarter" idx="12"/>
          </p:nvPr>
        </p:nvSpPr>
        <p:spPr/>
        <p:txBody>
          <a:bodyPr/>
          <a:lstStyle/>
          <a:p>
            <a:fld id="{F302176B-0E47-46AC-8F43-DAB4B8A37D06}"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346050"/>
          </a:xfrm>
        </p:spPr>
        <p:txBody>
          <a:bodyPr>
            <a:normAutofit fontScale="90000"/>
          </a:bodyPr>
          <a:lstStyle/>
          <a:p>
            <a:r>
              <a:rPr lang="tr-TR" sz="3200" b="1" i="1" dirty="0" err="1" smtClean="0"/>
              <a:t>Simple</a:t>
            </a:r>
            <a:r>
              <a:rPr lang="tr-TR" sz="3200" b="1" i="1" dirty="0" smtClean="0"/>
              <a:t> </a:t>
            </a:r>
            <a:r>
              <a:rPr lang="tr-TR" sz="3200" b="1" i="1" dirty="0" err="1" smtClean="0"/>
              <a:t>descriptor</a:t>
            </a:r>
            <a:r>
              <a:rPr lang="tr-TR" sz="3200" b="1" i="1" dirty="0" smtClean="0"/>
              <a:t> </a:t>
            </a:r>
            <a:r>
              <a:rPr lang="tr-TR" sz="3200" b="1" i="1" dirty="0" err="1" smtClean="0"/>
              <a:t>field</a:t>
            </a:r>
            <a:endParaRPr lang="tr-TR" sz="3200" b="1" i="1" dirty="0"/>
          </a:p>
        </p:txBody>
      </p:sp>
      <p:pic>
        <p:nvPicPr>
          <p:cNvPr id="3074" name="Picture 2"/>
          <p:cNvPicPr>
            <a:picLocks noChangeAspect="1" noChangeArrowheads="1"/>
          </p:cNvPicPr>
          <p:nvPr/>
        </p:nvPicPr>
        <p:blipFill>
          <a:blip r:embed="rId2" cstate="print"/>
          <a:srcRect/>
          <a:stretch>
            <a:fillRect/>
          </a:stretch>
        </p:blipFill>
        <p:spPr bwMode="auto">
          <a:xfrm>
            <a:off x="1547664" y="836712"/>
            <a:ext cx="5758954" cy="3567012"/>
          </a:xfrm>
          <a:prstGeom prst="rect">
            <a:avLst/>
          </a:prstGeom>
          <a:noFill/>
          <a:ln w="9525">
            <a:noFill/>
            <a:miter lim="800000"/>
            <a:headEnd/>
            <a:tailEnd/>
          </a:ln>
        </p:spPr>
      </p:pic>
      <p:sp>
        <p:nvSpPr>
          <p:cNvPr id="3" name="Slayt Numarası Yer Tutucusu 2"/>
          <p:cNvSpPr>
            <a:spLocks noGrp="1"/>
          </p:cNvSpPr>
          <p:nvPr>
            <p:ph type="sldNum" sz="quarter" idx="12"/>
          </p:nvPr>
        </p:nvSpPr>
        <p:spPr/>
        <p:txBody>
          <a:bodyPr/>
          <a:lstStyle/>
          <a:p>
            <a:fld id="{F302176B-0E47-46AC-8F43-DAB4B8A37D06}" type="slidenum">
              <a:rPr lang="tr-TR" smtClean="0"/>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346050"/>
          </a:xfrm>
        </p:spPr>
        <p:txBody>
          <a:bodyPr>
            <a:normAutofit fontScale="90000"/>
          </a:bodyPr>
          <a:lstStyle/>
          <a:p>
            <a:r>
              <a:rPr lang="tr-TR" sz="3200" dirty="0" err="1" smtClean="0">
                <a:solidFill>
                  <a:srgbClr val="FF0000"/>
                </a:solidFill>
              </a:rPr>
              <a:t>Binding</a:t>
            </a:r>
            <a:r>
              <a:rPr lang="tr-TR" sz="3200" dirty="0" smtClean="0">
                <a:solidFill>
                  <a:srgbClr val="FF0000"/>
                </a:solidFill>
              </a:rPr>
              <a:t> (Bağlanma) tabloları</a:t>
            </a:r>
            <a:endParaRPr lang="tr-TR" sz="3200" dirty="0">
              <a:solidFill>
                <a:srgbClr val="FF0000"/>
              </a:solidFill>
            </a:endParaRPr>
          </a:p>
        </p:txBody>
      </p:sp>
      <p:sp>
        <p:nvSpPr>
          <p:cNvPr id="3" name="2 İçerik Yer Tutucusu"/>
          <p:cNvSpPr>
            <a:spLocks noGrp="1"/>
          </p:cNvSpPr>
          <p:nvPr>
            <p:ph idx="1"/>
          </p:nvPr>
        </p:nvSpPr>
        <p:spPr>
          <a:xfrm>
            <a:off x="251520" y="692697"/>
            <a:ext cx="8435280" cy="2304255"/>
          </a:xfrm>
        </p:spPr>
        <p:txBody>
          <a:bodyPr>
            <a:normAutofit/>
          </a:bodyPr>
          <a:lstStyle/>
          <a:p>
            <a:pPr marL="173038" indent="-173038" algn="just"/>
            <a:r>
              <a:rPr lang="tr-TR" sz="1600" dirty="0" smtClean="0"/>
              <a:t>Şekilde, </a:t>
            </a:r>
            <a:r>
              <a:rPr lang="tr-TR" sz="1600" dirty="0" err="1" smtClean="0"/>
              <a:t>Binding</a:t>
            </a:r>
            <a:r>
              <a:rPr lang="tr-TR" sz="1600" dirty="0" smtClean="0"/>
              <a:t>  yapıları ilişkisinde </a:t>
            </a:r>
            <a:r>
              <a:rPr lang="tr-TR" sz="1600" dirty="0" err="1" smtClean="0"/>
              <a:t>cluster</a:t>
            </a:r>
            <a:r>
              <a:rPr lang="tr-TR" sz="1600" dirty="0" smtClean="0"/>
              <a:t> </a:t>
            </a:r>
            <a:r>
              <a:rPr lang="tr-TR" sz="1600" dirty="0" err="1" smtClean="0"/>
              <a:t>ID’lerin</a:t>
            </a:r>
            <a:r>
              <a:rPr lang="tr-TR" sz="1600" dirty="0" smtClean="0"/>
              <a:t> kullanımı görülmektedir. </a:t>
            </a:r>
          </a:p>
          <a:p>
            <a:pPr marL="173038" indent="-173038" algn="just"/>
            <a:r>
              <a:rPr lang="tr-TR" sz="1600" dirty="0" err="1" smtClean="0"/>
              <a:t>Binding</a:t>
            </a:r>
            <a:r>
              <a:rPr lang="tr-TR" sz="1600" dirty="0" smtClean="0"/>
              <a:t> (Bağlama)’</a:t>
            </a:r>
            <a:r>
              <a:rPr lang="tr-TR" sz="1600" dirty="0" err="1" smtClean="0"/>
              <a:t>ler</a:t>
            </a:r>
            <a:r>
              <a:rPr lang="tr-TR" sz="1600" dirty="0" smtClean="0"/>
              <a:t> ilgili uygulamalar arasındaki mantıksal bağlantıları oluşturma işlemidir. </a:t>
            </a:r>
          </a:p>
          <a:p>
            <a:pPr marL="173038" indent="-173038" algn="just"/>
            <a:r>
              <a:rPr lang="tr-TR" sz="1600" dirty="0" smtClean="0"/>
              <a:t>Bir </a:t>
            </a:r>
            <a:r>
              <a:rPr lang="tr-TR" sz="1600" dirty="0" err="1" smtClean="0"/>
              <a:t>binding</a:t>
            </a:r>
            <a:r>
              <a:rPr lang="tr-TR" sz="1600" dirty="0" smtClean="0"/>
              <a:t> tablosundaki mantıksal ilişkili </a:t>
            </a:r>
            <a:r>
              <a:rPr lang="tr-TR" sz="1600" dirty="0" err="1" smtClean="0"/>
              <a:t>device’lar</a:t>
            </a:r>
            <a:r>
              <a:rPr lang="tr-TR" sz="1600" dirty="0" smtClean="0"/>
              <a:t>,  </a:t>
            </a:r>
            <a:r>
              <a:rPr lang="tr-TR" sz="1600" dirty="0" err="1" smtClean="0"/>
              <a:t>bound</a:t>
            </a:r>
            <a:r>
              <a:rPr lang="tr-TR" sz="1600" dirty="0" smtClean="0"/>
              <a:t> device  (bağlı </a:t>
            </a:r>
            <a:r>
              <a:rPr lang="tr-TR" sz="1600" dirty="0" err="1" smtClean="0"/>
              <a:t>device’lar</a:t>
            </a:r>
            <a:r>
              <a:rPr lang="tr-TR" sz="1600" dirty="0" smtClean="0"/>
              <a:t>) olarak bilinir. </a:t>
            </a:r>
          </a:p>
          <a:p>
            <a:pPr marL="173038" indent="-173038" algn="just"/>
            <a:r>
              <a:rPr lang="tr-TR" sz="1600" dirty="0" smtClean="0"/>
              <a:t>Bu örnekte, iki duvar anahtarları aynı radyoyu (yani aynı bir düğümün haberleşme  sürecini)  paylaşır. Bu nedenle her iki anahtar bir IEEE adresi ve ağ adresini paylaşır.</a:t>
            </a:r>
          </a:p>
          <a:p>
            <a:pPr algn="just"/>
            <a:endParaRPr lang="tr-TR" sz="1600" dirty="0" smtClean="0"/>
          </a:p>
        </p:txBody>
      </p:sp>
      <p:pic>
        <p:nvPicPr>
          <p:cNvPr id="4098" name="Picture 2"/>
          <p:cNvPicPr>
            <a:picLocks noChangeAspect="1" noChangeArrowheads="1"/>
          </p:cNvPicPr>
          <p:nvPr/>
        </p:nvPicPr>
        <p:blipFill>
          <a:blip r:embed="rId2" cstate="print"/>
          <a:srcRect/>
          <a:stretch>
            <a:fillRect/>
          </a:stretch>
        </p:blipFill>
        <p:spPr bwMode="auto">
          <a:xfrm>
            <a:off x="2843808" y="2132856"/>
            <a:ext cx="6098132" cy="4479394"/>
          </a:xfrm>
          <a:prstGeom prst="rect">
            <a:avLst/>
          </a:prstGeom>
          <a:noFill/>
          <a:ln w="9525">
            <a:noFill/>
            <a:miter lim="800000"/>
            <a:headEnd/>
            <a:tailEnd/>
          </a:ln>
        </p:spPr>
      </p:pic>
      <p:sp>
        <p:nvSpPr>
          <p:cNvPr id="5" name="4 Metin kutusu"/>
          <p:cNvSpPr txBox="1"/>
          <p:nvPr/>
        </p:nvSpPr>
        <p:spPr>
          <a:xfrm>
            <a:off x="0" y="3068960"/>
            <a:ext cx="2627784" cy="369332"/>
          </a:xfrm>
          <a:prstGeom prst="rect">
            <a:avLst/>
          </a:prstGeom>
          <a:noFill/>
        </p:spPr>
        <p:txBody>
          <a:bodyPr wrap="square" rtlCol="0">
            <a:spAutoFit/>
          </a:bodyPr>
          <a:lstStyle/>
          <a:p>
            <a:endParaRPr lang="tr-TR" dirty="0"/>
          </a:p>
        </p:txBody>
      </p:sp>
      <p:sp>
        <p:nvSpPr>
          <p:cNvPr id="6" name="5 Metin kutusu"/>
          <p:cNvSpPr txBox="1"/>
          <p:nvPr/>
        </p:nvSpPr>
        <p:spPr>
          <a:xfrm>
            <a:off x="251520" y="2276872"/>
            <a:ext cx="2664296" cy="3139321"/>
          </a:xfrm>
          <a:prstGeom prst="rect">
            <a:avLst/>
          </a:prstGeom>
          <a:noFill/>
        </p:spPr>
        <p:txBody>
          <a:bodyPr wrap="square" rtlCol="0">
            <a:spAutoFit/>
          </a:bodyPr>
          <a:lstStyle/>
          <a:p>
            <a:r>
              <a:rPr lang="tr-TR" dirty="0" smtClean="0"/>
              <a:t>Anahtarlar farklı </a:t>
            </a:r>
            <a:r>
              <a:rPr lang="tr-TR" dirty="0" err="1" smtClean="0"/>
              <a:t>endpoint</a:t>
            </a:r>
            <a:r>
              <a:rPr lang="tr-TR" dirty="0" smtClean="0"/>
              <a:t> adresleri ile ayırt edilir. Her bir anahtarın  kendi </a:t>
            </a:r>
            <a:r>
              <a:rPr lang="tr-TR" dirty="0" err="1" smtClean="0"/>
              <a:t>application</a:t>
            </a:r>
            <a:r>
              <a:rPr lang="tr-TR" dirty="0" smtClean="0"/>
              <a:t> </a:t>
            </a:r>
            <a:r>
              <a:rPr lang="tr-TR" dirty="0" err="1" smtClean="0"/>
              <a:t>object’i</a:t>
            </a:r>
            <a:r>
              <a:rPr lang="tr-TR" dirty="0" smtClean="0"/>
              <a:t>  (uygulama nesnesi)  olabilir. </a:t>
            </a:r>
          </a:p>
          <a:p>
            <a:r>
              <a:rPr lang="tr-TR" dirty="0" smtClean="0"/>
              <a:t>Her uygulama nesnesine, karşılık gelen </a:t>
            </a:r>
            <a:r>
              <a:rPr lang="tr-TR" dirty="0" err="1" smtClean="0"/>
              <a:t>endpoint</a:t>
            </a:r>
            <a:r>
              <a:rPr lang="tr-TR" dirty="0" smtClean="0"/>
              <a:t>  adresi üzerinden bağımsız olarak erişilebilir.</a:t>
            </a:r>
          </a:p>
          <a:p>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23</a:t>
            </a:fld>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7544" y="692696"/>
            <a:ext cx="8229600" cy="5544616"/>
          </a:xfrm>
        </p:spPr>
        <p:txBody>
          <a:bodyPr>
            <a:normAutofit fontScale="77500" lnSpcReduction="20000"/>
          </a:bodyPr>
          <a:lstStyle/>
          <a:p>
            <a:pPr marL="173038" indent="-173038" algn="just"/>
            <a:r>
              <a:rPr lang="tr-TR" sz="2300" dirty="0" smtClean="0"/>
              <a:t>Bu iki anahtarlar üç ayrı  lambayı kontrol. Her üç  lambada  tek bir radyoya bağlıdır ve her lambanın benzersiz bir uç adresi vardır vardır.</a:t>
            </a:r>
          </a:p>
          <a:p>
            <a:pPr marL="173038" indent="-173038" algn="just"/>
            <a:r>
              <a:rPr lang="tr-TR" sz="2300" dirty="0" smtClean="0"/>
              <a:t>Bir </a:t>
            </a:r>
            <a:r>
              <a:rPr lang="tr-TR" sz="2300" dirty="0" err="1" smtClean="0"/>
              <a:t>cluster</a:t>
            </a:r>
            <a:r>
              <a:rPr lang="tr-TR" sz="2300" dirty="0" smtClean="0"/>
              <a:t> bir </a:t>
            </a:r>
            <a:r>
              <a:rPr lang="tr-TR" sz="2300" b="1" i="1" u="sng" dirty="0" err="1" smtClean="0"/>
              <a:t>input</a:t>
            </a:r>
            <a:r>
              <a:rPr lang="tr-TR" sz="2300" b="1" i="1" u="sng" dirty="0" smtClean="0"/>
              <a:t> </a:t>
            </a:r>
            <a:r>
              <a:rPr lang="tr-TR" sz="2300" b="1" i="1" u="sng" dirty="0" err="1" smtClean="0"/>
              <a:t>cluster</a:t>
            </a:r>
            <a:r>
              <a:rPr lang="tr-TR" sz="2300" b="1" i="1" u="sng" dirty="0" smtClean="0"/>
              <a:t> </a:t>
            </a:r>
            <a:r>
              <a:rPr lang="tr-TR" sz="2300" b="1" u="sng" dirty="0" smtClean="0"/>
              <a:t> </a:t>
            </a:r>
            <a:r>
              <a:rPr lang="tr-TR" sz="2300" dirty="0" smtClean="0"/>
              <a:t>veya </a:t>
            </a:r>
            <a:r>
              <a:rPr lang="tr-TR" sz="2300" b="1" dirty="0" smtClean="0"/>
              <a:t> </a:t>
            </a:r>
            <a:r>
              <a:rPr lang="tr-TR" sz="2300" b="1" i="1" u="sng" dirty="0" err="1" smtClean="0"/>
              <a:t>output</a:t>
            </a:r>
            <a:r>
              <a:rPr lang="tr-TR" sz="2300" b="1" i="1" u="sng" dirty="0" smtClean="0"/>
              <a:t> </a:t>
            </a:r>
            <a:r>
              <a:rPr lang="tr-TR" sz="2300" b="1" i="1" u="sng" dirty="0" err="1" smtClean="0"/>
              <a:t>cluster</a:t>
            </a:r>
            <a:r>
              <a:rPr lang="tr-TR" sz="2300" b="1" i="1" u="sng" dirty="0" smtClean="0"/>
              <a:t> olabilir. </a:t>
            </a:r>
            <a:r>
              <a:rPr lang="tr-TR" sz="2300" dirty="0" smtClean="0"/>
              <a:t> </a:t>
            </a:r>
            <a:r>
              <a:rPr lang="tr-TR" sz="2300" dirty="0" err="1" smtClean="0"/>
              <a:t>Binding</a:t>
            </a:r>
            <a:r>
              <a:rPr lang="tr-TR" sz="2300" dirty="0" smtClean="0"/>
              <a:t> prosesinde,  her iki device  kesin olarak benzer </a:t>
            </a:r>
            <a:r>
              <a:rPr lang="tr-TR" sz="2300" dirty="0" err="1" smtClean="0"/>
              <a:t>cluster</a:t>
            </a:r>
            <a:r>
              <a:rPr lang="tr-TR" sz="2300" dirty="0" smtClean="0"/>
              <a:t> </a:t>
            </a:r>
            <a:r>
              <a:rPr lang="tr-TR" sz="2300" dirty="0" err="1" smtClean="0"/>
              <a:t>ID’sine</a:t>
            </a:r>
            <a:r>
              <a:rPr lang="tr-TR" sz="2300" dirty="0" smtClean="0"/>
              <a:t> sahipse fakat birisi </a:t>
            </a:r>
            <a:r>
              <a:rPr lang="tr-TR" sz="2300" i="1" dirty="0" err="1" smtClean="0"/>
              <a:t>input</a:t>
            </a:r>
            <a:r>
              <a:rPr lang="tr-TR" sz="2300" i="1" dirty="0" smtClean="0"/>
              <a:t> </a:t>
            </a:r>
            <a:r>
              <a:rPr lang="tr-TR" sz="2300" i="1" dirty="0" err="1" smtClean="0"/>
              <a:t>cluster</a:t>
            </a:r>
            <a:r>
              <a:rPr lang="tr-TR" sz="2300" dirty="0" smtClean="0"/>
              <a:t>, diğeri </a:t>
            </a:r>
            <a:r>
              <a:rPr lang="tr-TR" sz="2300" i="1" dirty="0" err="1" smtClean="0"/>
              <a:t>output</a:t>
            </a:r>
            <a:r>
              <a:rPr lang="tr-TR" sz="2300" i="1" dirty="0" smtClean="0"/>
              <a:t> </a:t>
            </a:r>
            <a:r>
              <a:rPr lang="tr-TR" sz="2300" i="1" dirty="0" err="1" smtClean="0"/>
              <a:t>cluster</a:t>
            </a:r>
            <a:r>
              <a:rPr lang="tr-TR" sz="2300" i="1" dirty="0" smtClean="0"/>
              <a:t> </a:t>
            </a:r>
            <a:r>
              <a:rPr lang="tr-TR" sz="2300" dirty="0" smtClean="0"/>
              <a:t>ise , bu iki device eşleştirilir.</a:t>
            </a:r>
            <a:r>
              <a:rPr lang="tr-TR" sz="2300" b="1" i="1" u="sng" dirty="0" smtClean="0"/>
              <a:t> </a:t>
            </a:r>
          </a:p>
          <a:p>
            <a:pPr marL="173038" indent="-173038" algn="just"/>
            <a:r>
              <a:rPr lang="tr-TR" sz="2300" dirty="0" err="1" smtClean="0"/>
              <a:t>Endpoint</a:t>
            </a:r>
            <a:r>
              <a:rPr lang="tr-TR" sz="2300" dirty="0" smtClean="0"/>
              <a:t> 1’dekiduvar anahtarı,ve endpoint1’deki lamba kesin olarak benzer </a:t>
            </a:r>
            <a:r>
              <a:rPr lang="tr-TR" sz="2300" dirty="0" err="1" smtClean="0"/>
              <a:t>clusterID’ler</a:t>
            </a:r>
            <a:r>
              <a:rPr lang="tr-TR" sz="2300" dirty="0" smtClean="0"/>
              <a:t> sahiptir ve </a:t>
            </a:r>
            <a:r>
              <a:rPr lang="tr-TR" sz="2300" dirty="0" err="1" smtClean="0"/>
              <a:t>böylellikle</a:t>
            </a:r>
            <a:r>
              <a:rPr lang="tr-TR" sz="2300" dirty="0" smtClean="0"/>
              <a:t> </a:t>
            </a:r>
            <a:r>
              <a:rPr lang="tr-TR" sz="2300" dirty="0" err="1" smtClean="0"/>
              <a:t>bound</a:t>
            </a:r>
            <a:r>
              <a:rPr lang="tr-TR" sz="2300" dirty="0" smtClean="0"/>
              <a:t> device(bağlantı </a:t>
            </a:r>
            <a:r>
              <a:rPr lang="tr-TR" sz="2300" dirty="0" err="1" smtClean="0"/>
              <a:t>device’ı</a:t>
            </a:r>
            <a:r>
              <a:rPr lang="tr-TR" sz="2300" dirty="0" smtClean="0"/>
              <a:t>)  olabilirler.</a:t>
            </a:r>
          </a:p>
          <a:p>
            <a:pPr marL="173038" indent="-173038" algn="just"/>
            <a:r>
              <a:rPr lang="tr-TR" sz="2300" dirty="0" err="1" smtClean="0"/>
              <a:t>Endpoint</a:t>
            </a:r>
            <a:r>
              <a:rPr lang="tr-TR" sz="2300" dirty="0" smtClean="0"/>
              <a:t> 2 deki duvar anahtarı  hem </a:t>
            </a:r>
            <a:r>
              <a:rPr lang="tr-TR" sz="2300" dirty="0" err="1" smtClean="0"/>
              <a:t>endpoint</a:t>
            </a:r>
            <a:r>
              <a:rPr lang="tr-TR" sz="2300" dirty="0" smtClean="0"/>
              <a:t> 2’deki </a:t>
            </a:r>
            <a:r>
              <a:rPr lang="tr-TR" sz="2300" dirty="0" err="1" smtClean="0"/>
              <a:t>hemde</a:t>
            </a:r>
            <a:r>
              <a:rPr lang="tr-TR" sz="2300" dirty="0" smtClean="0"/>
              <a:t> </a:t>
            </a:r>
            <a:r>
              <a:rPr lang="tr-TR" sz="2300" dirty="0" err="1" smtClean="0"/>
              <a:t>endpoint</a:t>
            </a:r>
            <a:r>
              <a:rPr lang="tr-TR" sz="2300" dirty="0" smtClean="0"/>
              <a:t> 3’deki lambalara bağlanabilirler. Bu mantıksal linklere ilişkin bilgiler </a:t>
            </a:r>
            <a:r>
              <a:rPr lang="tr-TR" sz="2300" b="1" i="1" dirty="0" err="1" smtClean="0"/>
              <a:t>binding</a:t>
            </a:r>
            <a:r>
              <a:rPr lang="tr-TR" sz="2300" b="1" i="1" dirty="0" smtClean="0"/>
              <a:t> tablolarında </a:t>
            </a:r>
            <a:r>
              <a:rPr lang="tr-TR" sz="2300" dirty="0" smtClean="0"/>
              <a:t>saklanır. </a:t>
            </a:r>
          </a:p>
          <a:p>
            <a:pPr marL="173038" indent="-173038" algn="just"/>
            <a:r>
              <a:rPr lang="tr-TR" sz="2300" dirty="0" smtClean="0"/>
              <a:t>Bu bağlantılar </a:t>
            </a:r>
            <a:r>
              <a:rPr lang="tr-TR" sz="2300" dirty="0" err="1" smtClean="0"/>
              <a:t>instal</a:t>
            </a:r>
            <a:r>
              <a:rPr lang="tr-TR" sz="2300" dirty="0" smtClean="0"/>
              <a:t> edici tarafından yaratılabilir. Örneğin montajcı, biri duvar anahtarında diğeri lambada olmak üzere iki tane fiziksel butonu, onların kendi arasında bir </a:t>
            </a:r>
            <a:r>
              <a:rPr lang="tr-TR" sz="2300" dirty="0" err="1" smtClean="0"/>
              <a:t>binding</a:t>
            </a:r>
            <a:r>
              <a:rPr lang="tr-TR" sz="2300" dirty="0" smtClean="0"/>
              <a:t> tablosuna göre ilişkilendirilmesini zorlayabilir. Bu durumda , </a:t>
            </a:r>
            <a:r>
              <a:rPr lang="tr-TR" sz="2300" dirty="0" err="1" smtClean="0"/>
              <a:t>binding</a:t>
            </a:r>
            <a:r>
              <a:rPr lang="tr-TR" sz="2300" dirty="0" smtClean="0"/>
              <a:t> tablosunda bu iki </a:t>
            </a:r>
            <a:r>
              <a:rPr lang="tr-TR" sz="2300" dirty="0" err="1" smtClean="0"/>
              <a:t>device’la</a:t>
            </a:r>
            <a:r>
              <a:rPr lang="tr-TR" sz="2300" dirty="0" smtClean="0"/>
              <a:t> ilgili olarak bir giriş oluşturulacaktır.</a:t>
            </a:r>
          </a:p>
          <a:p>
            <a:pPr marL="173038" indent="-173038" algn="just"/>
            <a:r>
              <a:rPr lang="tr-TR" sz="2300" dirty="0" smtClean="0"/>
              <a:t>Daha spesifik olarak, duvar anahtarı düğmesine basarak , </a:t>
            </a:r>
            <a:r>
              <a:rPr lang="tr-TR" sz="2300" b="1" i="1" dirty="0" err="1" smtClean="0"/>
              <a:t>end</a:t>
            </a:r>
            <a:r>
              <a:rPr lang="tr-TR" sz="2300" b="1" i="1" dirty="0" smtClean="0"/>
              <a:t> device </a:t>
            </a:r>
            <a:r>
              <a:rPr lang="tr-TR" sz="2300" b="1" i="1" dirty="0" err="1" smtClean="0"/>
              <a:t>bind</a:t>
            </a:r>
            <a:r>
              <a:rPr lang="tr-TR" sz="2300" b="1" i="1" dirty="0" smtClean="0"/>
              <a:t> </a:t>
            </a:r>
            <a:r>
              <a:rPr lang="tr-TR" sz="2300" b="1" i="1" dirty="0" err="1" smtClean="0"/>
              <a:t>request</a:t>
            </a:r>
            <a:r>
              <a:rPr lang="tr-TR" sz="2300" b="1" i="1" dirty="0" smtClean="0"/>
              <a:t>  </a:t>
            </a:r>
            <a:r>
              <a:rPr lang="tr-TR" sz="2300" dirty="0" smtClean="0"/>
              <a:t>(uç cihaz bağlama isteği  - Bu komut bir sonraki bölümde ele alınacak </a:t>
            </a:r>
            <a:r>
              <a:rPr lang="tr-TR" sz="2300" dirty="0" err="1" smtClean="0"/>
              <a:t>ZigBee</a:t>
            </a:r>
            <a:r>
              <a:rPr lang="tr-TR" sz="2300" dirty="0" smtClean="0"/>
              <a:t> cihaz profilinin bir parçasıdır. ) komutunun  </a:t>
            </a:r>
            <a:r>
              <a:rPr lang="tr-TR" sz="2300" dirty="0" err="1" smtClean="0"/>
              <a:t>zigBee</a:t>
            </a:r>
            <a:r>
              <a:rPr lang="tr-TR" sz="2300" dirty="0" smtClean="0"/>
              <a:t> koordinatöre  iletimi başlatılır. Alınan bu komuttan sonra , </a:t>
            </a:r>
            <a:r>
              <a:rPr lang="tr-TR" sz="2300" dirty="0" err="1" smtClean="0"/>
              <a:t>ZigBee</a:t>
            </a:r>
            <a:r>
              <a:rPr lang="tr-TR" sz="2300" dirty="0" smtClean="0"/>
              <a:t> koordinatörü  lambadan  </a:t>
            </a:r>
            <a:r>
              <a:rPr lang="tr-TR" sz="2300" b="1" i="1" dirty="0" err="1" smtClean="0"/>
              <a:t>end</a:t>
            </a:r>
            <a:r>
              <a:rPr lang="tr-TR" sz="2300" b="1" i="1" dirty="0" smtClean="0"/>
              <a:t> device  </a:t>
            </a:r>
            <a:r>
              <a:rPr lang="tr-TR" sz="2300" b="1" i="1" dirty="0" err="1" smtClean="0"/>
              <a:t>bind</a:t>
            </a:r>
            <a:r>
              <a:rPr lang="tr-TR" sz="2300" b="1" i="1" dirty="0" smtClean="0"/>
              <a:t> </a:t>
            </a:r>
            <a:r>
              <a:rPr lang="tr-TR" sz="2300" b="1" i="1" dirty="0" err="1" smtClean="0"/>
              <a:t>request</a:t>
            </a:r>
            <a:r>
              <a:rPr lang="tr-TR" sz="2300" b="1" i="1" dirty="0" smtClean="0"/>
              <a:t>  </a:t>
            </a:r>
            <a:r>
              <a:rPr lang="tr-TR" sz="2300" dirty="0" smtClean="0"/>
              <a:t>bağlama isteği komutunu almak için birkaç periyot süre bekler.  Eğer  ikinci  bağlantı isteği time </a:t>
            </a:r>
            <a:r>
              <a:rPr lang="tr-TR" sz="2300" dirty="0" err="1" smtClean="0"/>
              <a:t>out</a:t>
            </a:r>
            <a:r>
              <a:rPr lang="tr-TR" sz="2300" dirty="0" smtClean="0"/>
              <a:t> süresinden önce ulaşırsa, </a:t>
            </a:r>
            <a:r>
              <a:rPr lang="tr-TR" sz="2300" dirty="0" err="1" smtClean="0"/>
              <a:t>ZigbEE</a:t>
            </a:r>
            <a:r>
              <a:rPr lang="tr-TR" sz="2300" dirty="0" smtClean="0"/>
              <a:t> koordinatör bu </a:t>
            </a:r>
            <a:r>
              <a:rPr lang="tr-TR" sz="2300" dirty="0" err="1" smtClean="0"/>
              <a:t>deviceları</a:t>
            </a:r>
            <a:r>
              <a:rPr lang="tr-TR" sz="2300" dirty="0" smtClean="0"/>
              <a:t> profil  </a:t>
            </a:r>
            <a:r>
              <a:rPr lang="tr-TR" sz="2300" dirty="0" err="1" smtClean="0"/>
              <a:t>identifer</a:t>
            </a:r>
            <a:r>
              <a:rPr lang="tr-TR" sz="2300" dirty="0" smtClean="0"/>
              <a:t> ve onların  </a:t>
            </a:r>
            <a:r>
              <a:rPr lang="tr-TR" sz="2300" dirty="0" err="1" smtClean="0"/>
              <a:t>input</a:t>
            </a:r>
            <a:r>
              <a:rPr lang="tr-TR" sz="2300" dirty="0" smtClean="0"/>
              <a:t>/</a:t>
            </a:r>
            <a:r>
              <a:rPr lang="tr-TR" sz="2300" dirty="0" err="1" smtClean="0"/>
              <a:t>output</a:t>
            </a:r>
            <a:r>
              <a:rPr lang="tr-TR" sz="2300" dirty="0" smtClean="0"/>
              <a:t> </a:t>
            </a:r>
            <a:r>
              <a:rPr lang="tr-TR" sz="2300" dirty="0" err="1" smtClean="0"/>
              <a:t>cluster</a:t>
            </a:r>
            <a:r>
              <a:rPr lang="tr-TR" sz="2300" dirty="0" smtClean="0"/>
              <a:t> listelerine  göre eşleştirir. Bu işlem </a:t>
            </a:r>
            <a:r>
              <a:rPr lang="tr-TR" sz="2300" i="1" dirty="0" smtClean="0"/>
              <a:t> </a:t>
            </a:r>
            <a:r>
              <a:rPr lang="tr-TR" sz="2300" b="1" i="1" dirty="0" err="1" smtClean="0"/>
              <a:t>simple</a:t>
            </a:r>
            <a:r>
              <a:rPr lang="tr-TR" sz="2300" b="1" i="1" dirty="0" smtClean="0"/>
              <a:t> </a:t>
            </a:r>
            <a:r>
              <a:rPr lang="tr-TR" sz="2300" b="1" i="1" dirty="0" err="1" smtClean="0"/>
              <a:t>binding</a:t>
            </a:r>
            <a:r>
              <a:rPr lang="tr-TR" sz="2300" b="1" i="1" dirty="0" smtClean="0"/>
              <a:t> </a:t>
            </a:r>
            <a:r>
              <a:rPr lang="tr-TR" sz="2300" b="1" i="1" dirty="0" err="1" smtClean="0"/>
              <a:t>mechanism</a:t>
            </a:r>
            <a:r>
              <a:rPr lang="tr-TR" sz="2300" b="1" i="1" dirty="0" smtClean="0"/>
              <a:t> </a:t>
            </a:r>
            <a:r>
              <a:rPr lang="tr-TR" sz="2300" i="1" dirty="0" smtClean="0"/>
              <a:t>olarak bilinir. </a:t>
            </a:r>
            <a:r>
              <a:rPr lang="tr-TR" sz="2300" dirty="0" smtClean="0"/>
              <a:t> </a:t>
            </a:r>
            <a:r>
              <a:rPr lang="tr-TR" sz="2300" dirty="0" err="1" smtClean="0"/>
              <a:t>Simple</a:t>
            </a:r>
            <a:r>
              <a:rPr lang="tr-TR" sz="2300" dirty="0" smtClean="0"/>
              <a:t> </a:t>
            </a:r>
            <a:r>
              <a:rPr lang="tr-TR" sz="2300" dirty="0" err="1" smtClean="0"/>
              <a:t>binding’te</a:t>
            </a:r>
            <a:r>
              <a:rPr lang="tr-TR" sz="2300" dirty="0" smtClean="0"/>
              <a:t> , kullanıcı müdahalesi device çiftlerini tanımlamak için kullanılır.</a:t>
            </a:r>
          </a:p>
          <a:p>
            <a:endParaRPr lang="tr-TR" sz="2100" dirty="0" smtClean="0"/>
          </a:p>
          <a:p>
            <a:endParaRPr lang="tr-TR" sz="1800" dirty="0"/>
          </a:p>
        </p:txBody>
      </p:sp>
      <p:sp>
        <p:nvSpPr>
          <p:cNvPr id="2" name="Slayt Numarası Yer Tutucusu 1"/>
          <p:cNvSpPr>
            <a:spLocks noGrp="1"/>
          </p:cNvSpPr>
          <p:nvPr>
            <p:ph type="sldNum" sz="quarter" idx="12"/>
          </p:nvPr>
        </p:nvSpPr>
        <p:spPr/>
        <p:txBody>
          <a:bodyPr/>
          <a:lstStyle/>
          <a:p>
            <a:fld id="{F302176B-0E47-46AC-8F43-DAB4B8A37D06}" type="slidenum">
              <a:rPr lang="tr-TR" smtClean="0"/>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Binding</a:t>
            </a:r>
            <a:endParaRPr lang="tr-TR" dirty="0"/>
          </a:p>
        </p:txBody>
      </p:sp>
      <p:pic>
        <p:nvPicPr>
          <p:cNvPr id="4" name="3 İçerik Yer Tutucusu"/>
          <p:cNvPicPr>
            <a:picLocks noGrp="1"/>
          </p:cNvPicPr>
          <p:nvPr>
            <p:ph idx="1"/>
          </p:nvPr>
        </p:nvPicPr>
        <p:blipFill>
          <a:blip r:embed="rId2" cstate="print"/>
          <a:srcRect/>
          <a:stretch>
            <a:fillRect/>
          </a:stretch>
        </p:blipFill>
        <p:spPr bwMode="auto">
          <a:xfrm>
            <a:off x="2285956" y="1600200"/>
            <a:ext cx="4572088" cy="4525963"/>
          </a:xfrm>
          <a:prstGeom prst="rect">
            <a:avLst/>
          </a:prstGeom>
          <a:noFill/>
          <a:ln w="9525">
            <a:noFill/>
            <a:miter lim="800000"/>
            <a:headEnd/>
            <a:tailEnd/>
          </a:ln>
        </p:spPr>
      </p:pic>
      <p:sp>
        <p:nvSpPr>
          <p:cNvPr id="3" name="Slayt Numarası Yer Tutucusu 2"/>
          <p:cNvSpPr>
            <a:spLocks noGrp="1"/>
          </p:cNvSpPr>
          <p:nvPr>
            <p:ph type="sldNum" sz="quarter" idx="12"/>
          </p:nvPr>
        </p:nvSpPr>
        <p:spPr/>
        <p:txBody>
          <a:bodyPr/>
          <a:lstStyle/>
          <a:p>
            <a:fld id="{F302176B-0E47-46AC-8F43-DAB4B8A37D06}"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Binding</a:t>
            </a:r>
            <a:endParaRPr lang="tr-TR" dirty="0"/>
          </a:p>
        </p:txBody>
      </p:sp>
      <p:sp>
        <p:nvSpPr>
          <p:cNvPr id="3" name="2 İçerik Yer Tutucusu"/>
          <p:cNvSpPr>
            <a:spLocks noGrp="1"/>
          </p:cNvSpPr>
          <p:nvPr>
            <p:ph idx="1"/>
          </p:nvPr>
        </p:nvSpPr>
        <p:spPr/>
        <p:txBody>
          <a:bodyPr/>
          <a:lstStyle/>
          <a:p>
            <a:pPr lvl="0" algn="just"/>
            <a:r>
              <a:rPr lang="tr-TR" dirty="0"/>
              <a:t>Bir cihaz üzerindeki farklı </a:t>
            </a:r>
            <a:r>
              <a:rPr lang="tr-TR" dirty="0" smtClean="0"/>
              <a:t>EP (</a:t>
            </a:r>
            <a:r>
              <a:rPr lang="tr-TR" dirty="0" err="1" smtClean="0"/>
              <a:t>Endpoint</a:t>
            </a:r>
            <a:r>
              <a:rPr lang="tr-TR" dirty="0" smtClean="0"/>
              <a:t>) </a:t>
            </a:r>
            <a:r>
              <a:rPr lang="tr-TR" dirty="0"/>
              <a:t>‘ler aynı işi yapmak için tanımlanabilirler (Şekil 2)</a:t>
            </a:r>
          </a:p>
          <a:p>
            <a:pPr lvl="0" algn="just"/>
            <a:r>
              <a:rPr lang="tr-TR" dirty="0"/>
              <a:t>Bir cihaz üzerindeki farklı numaralı ancak aynı görevi yapan EP ‘</a:t>
            </a:r>
            <a:r>
              <a:rPr lang="tr-TR" dirty="0" err="1"/>
              <a:t>lere</a:t>
            </a:r>
            <a:r>
              <a:rPr lang="tr-TR" dirty="0"/>
              <a:t> farklı cihazlar bağlanabilir. (Şekil 2)</a:t>
            </a:r>
          </a:p>
          <a:p>
            <a:pPr lvl="0" algn="just"/>
            <a:r>
              <a:rPr lang="tr-TR" dirty="0"/>
              <a:t>Bir cihaza birden farklı cihaz bağlanabilir. </a:t>
            </a:r>
            <a:r>
              <a:rPr lang="tr-TR" dirty="0" smtClean="0"/>
              <a:t> (</a:t>
            </a:r>
            <a:r>
              <a:rPr lang="tr-TR" dirty="0"/>
              <a:t>Şekil 2)</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Şekil 2</a:t>
            </a:r>
            <a:endParaRPr lang="tr-TR" dirty="0"/>
          </a:p>
        </p:txBody>
      </p:sp>
      <p:pic>
        <p:nvPicPr>
          <p:cNvPr id="4" name="3 İçerik Yer Tutucusu"/>
          <p:cNvPicPr>
            <a:picLocks noGrp="1"/>
          </p:cNvPicPr>
          <p:nvPr>
            <p:ph idx="1"/>
          </p:nvPr>
        </p:nvPicPr>
        <p:blipFill>
          <a:blip r:embed="rId2" cstate="print"/>
          <a:srcRect/>
          <a:stretch>
            <a:fillRect/>
          </a:stretch>
        </p:blipFill>
        <p:spPr bwMode="auto">
          <a:xfrm>
            <a:off x="2349808" y="1600200"/>
            <a:ext cx="4444383" cy="4525963"/>
          </a:xfrm>
          <a:prstGeom prst="rect">
            <a:avLst/>
          </a:prstGeom>
          <a:noFill/>
          <a:ln w="9525">
            <a:noFill/>
            <a:miter lim="800000"/>
            <a:headEnd/>
            <a:tailEnd/>
          </a:ln>
        </p:spPr>
      </p:pic>
      <p:sp>
        <p:nvSpPr>
          <p:cNvPr id="3" name="Slayt Numarası Yer Tutucusu 2"/>
          <p:cNvSpPr>
            <a:spLocks noGrp="1"/>
          </p:cNvSpPr>
          <p:nvPr>
            <p:ph type="sldNum" sz="quarter" idx="12"/>
          </p:nvPr>
        </p:nvSpPr>
        <p:spPr/>
        <p:txBody>
          <a:bodyPr/>
          <a:lstStyle/>
          <a:p>
            <a:fld id="{F302176B-0E47-46AC-8F43-DAB4B8A37D06}"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Binding</a:t>
            </a:r>
            <a:endParaRPr lang="tr-TR" dirty="0"/>
          </a:p>
        </p:txBody>
      </p:sp>
      <p:sp>
        <p:nvSpPr>
          <p:cNvPr id="3" name="2 İçerik Yer Tutucusu"/>
          <p:cNvSpPr>
            <a:spLocks noGrp="1"/>
          </p:cNvSpPr>
          <p:nvPr>
            <p:ph idx="1"/>
          </p:nvPr>
        </p:nvSpPr>
        <p:spPr/>
        <p:txBody>
          <a:bodyPr>
            <a:normAutofit fontScale="92500" lnSpcReduction="20000"/>
          </a:bodyPr>
          <a:lstStyle/>
          <a:p>
            <a:pPr lvl="0" algn="just"/>
            <a:r>
              <a:rPr lang="tr-TR" dirty="0"/>
              <a:t>Peki o zaman bu EP bilgileri nerede tutuluyor ve cihazlar bu EP ‘leri nasıl keşfediyorlar? </a:t>
            </a:r>
            <a:endParaRPr lang="tr-TR" dirty="0" smtClean="0"/>
          </a:p>
          <a:p>
            <a:pPr lvl="0" algn="just"/>
            <a:r>
              <a:rPr lang="tr-TR" dirty="0" smtClean="0"/>
              <a:t>Eğer </a:t>
            </a:r>
            <a:r>
              <a:rPr lang="tr-TR" dirty="0"/>
              <a:t>bir kaynak cihaz hangi hedef cihazlara ve hedef EP ‘</a:t>
            </a:r>
            <a:r>
              <a:rPr lang="tr-TR" dirty="0" err="1"/>
              <a:t>lere</a:t>
            </a:r>
            <a:r>
              <a:rPr lang="tr-TR" dirty="0"/>
              <a:t> bağlanacağını kendi üzerinde tutuyor ve göndereceği paketi bunlara göre hazırlıyorsa buna </a:t>
            </a:r>
            <a:r>
              <a:rPr lang="tr-TR" b="1" dirty="0"/>
              <a:t>“</a:t>
            </a:r>
            <a:r>
              <a:rPr lang="tr-TR" b="1" dirty="0" err="1"/>
              <a:t>Direct</a:t>
            </a:r>
            <a:r>
              <a:rPr lang="tr-TR" b="1" dirty="0"/>
              <a:t> </a:t>
            </a:r>
            <a:r>
              <a:rPr lang="tr-TR" b="1" dirty="0" err="1"/>
              <a:t>Binding</a:t>
            </a:r>
            <a:r>
              <a:rPr lang="tr-TR" dirty="0"/>
              <a:t>” veya “</a:t>
            </a:r>
            <a:r>
              <a:rPr lang="tr-TR" b="1" dirty="0" err="1"/>
              <a:t>Source</a:t>
            </a:r>
            <a:r>
              <a:rPr lang="tr-TR" b="1" dirty="0"/>
              <a:t> </a:t>
            </a:r>
            <a:r>
              <a:rPr lang="tr-TR" b="1" dirty="0" err="1"/>
              <a:t>Binding</a:t>
            </a:r>
            <a:r>
              <a:rPr lang="tr-TR" dirty="0"/>
              <a:t>” denir. (Şekil 3</a:t>
            </a:r>
            <a:r>
              <a:rPr lang="tr-TR" dirty="0" smtClean="0"/>
              <a:t>) </a:t>
            </a:r>
          </a:p>
          <a:p>
            <a:pPr lvl="0" algn="just"/>
            <a:r>
              <a:rPr lang="tr-TR" dirty="0" smtClean="0"/>
              <a:t>Ancak </a:t>
            </a:r>
            <a:r>
              <a:rPr lang="tr-TR" dirty="0"/>
              <a:t>bunun birkaç dezavantajı vardır. Mesela kaynak cihazda hafıza durumu ve dolayısı ile maliyet problemi, kaynak cihazın ölmesi ile buradaki bilgilerin kaybolması gibi </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28</a:t>
            </a:fld>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Şekil 3</a:t>
            </a:r>
            <a:endParaRPr lang="tr-TR" dirty="0"/>
          </a:p>
        </p:txBody>
      </p:sp>
      <p:pic>
        <p:nvPicPr>
          <p:cNvPr id="4" name="3 İçerik Yer Tutucusu"/>
          <p:cNvPicPr>
            <a:picLocks noGrp="1"/>
          </p:cNvPicPr>
          <p:nvPr>
            <p:ph idx="1"/>
          </p:nvPr>
        </p:nvPicPr>
        <p:blipFill>
          <a:blip r:embed="rId2" cstate="print"/>
          <a:srcRect/>
          <a:stretch>
            <a:fillRect/>
          </a:stretch>
        </p:blipFill>
        <p:spPr bwMode="auto">
          <a:xfrm>
            <a:off x="1292175" y="2257896"/>
            <a:ext cx="6559650" cy="3210571"/>
          </a:xfrm>
          <a:prstGeom prst="rect">
            <a:avLst/>
          </a:prstGeom>
          <a:noFill/>
          <a:ln w="9525">
            <a:noFill/>
            <a:miter lim="800000"/>
            <a:headEnd/>
            <a:tailEnd/>
          </a:ln>
        </p:spPr>
      </p:pic>
      <p:sp>
        <p:nvSpPr>
          <p:cNvPr id="3" name="Slayt Numarası Yer Tutucusu 2"/>
          <p:cNvSpPr>
            <a:spLocks noGrp="1"/>
          </p:cNvSpPr>
          <p:nvPr>
            <p:ph type="sldNum" sz="quarter" idx="12"/>
          </p:nvPr>
        </p:nvSpPr>
        <p:spPr/>
        <p:txBody>
          <a:bodyPr/>
          <a:lstStyle/>
          <a:p>
            <a:fld id="{F302176B-0E47-46AC-8F43-DAB4B8A37D06}" type="slidenum">
              <a:rPr lang="tr-TR" smtClean="0"/>
              <a:pPr/>
              <a:t>29</a:t>
            </a:fld>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8229600" cy="418058"/>
          </a:xfrm>
        </p:spPr>
        <p:txBody>
          <a:bodyPr>
            <a:noAutofit/>
          </a:bodyPr>
          <a:lstStyle/>
          <a:p>
            <a:r>
              <a:rPr lang="tr-TR" sz="2800" dirty="0" err="1" smtClean="0">
                <a:solidFill>
                  <a:srgbClr val="FF0000"/>
                </a:solidFill>
              </a:rPr>
              <a:t>ZigBEE</a:t>
            </a:r>
            <a:r>
              <a:rPr lang="tr-TR" sz="2800" dirty="0" smtClean="0">
                <a:solidFill>
                  <a:srgbClr val="FF0000"/>
                </a:solidFill>
              </a:rPr>
              <a:t>  </a:t>
            </a:r>
            <a:r>
              <a:rPr lang="tr-TR" sz="2800" dirty="0" err="1" smtClean="0">
                <a:solidFill>
                  <a:srgbClr val="FF0000"/>
                </a:solidFill>
              </a:rPr>
              <a:t>Application</a:t>
            </a:r>
            <a:r>
              <a:rPr lang="tr-TR" sz="2800" dirty="0" smtClean="0">
                <a:solidFill>
                  <a:srgbClr val="FF0000"/>
                </a:solidFill>
              </a:rPr>
              <a:t> </a:t>
            </a:r>
            <a:r>
              <a:rPr lang="tr-TR" sz="2800" dirty="0" err="1" smtClean="0">
                <a:solidFill>
                  <a:srgbClr val="FF0000"/>
                </a:solidFill>
              </a:rPr>
              <a:t>Layer</a:t>
            </a:r>
            <a:r>
              <a:rPr lang="tr-TR" sz="2800" dirty="0" smtClean="0">
                <a:solidFill>
                  <a:srgbClr val="FF0000"/>
                </a:solidFill>
              </a:rPr>
              <a:t> (APL -Uygulama Katmanı)</a:t>
            </a:r>
            <a:endParaRPr lang="tr-TR" sz="2800" dirty="0">
              <a:solidFill>
                <a:srgbClr val="FF0000"/>
              </a:solidFill>
            </a:endParaRPr>
          </a:p>
        </p:txBody>
      </p:sp>
      <p:sp>
        <p:nvSpPr>
          <p:cNvPr id="3" name="İçerik Yer Tutucusu 2"/>
          <p:cNvSpPr>
            <a:spLocks noGrp="1"/>
          </p:cNvSpPr>
          <p:nvPr>
            <p:ph idx="1"/>
          </p:nvPr>
        </p:nvSpPr>
        <p:spPr>
          <a:xfrm>
            <a:off x="179512" y="908721"/>
            <a:ext cx="8784976" cy="1800200"/>
          </a:xfrm>
        </p:spPr>
        <p:txBody>
          <a:bodyPr>
            <a:normAutofit fontScale="85000" lnSpcReduction="10000"/>
          </a:bodyPr>
          <a:lstStyle/>
          <a:p>
            <a:pPr marL="0" indent="0">
              <a:buNone/>
            </a:pPr>
            <a:r>
              <a:rPr lang="tr-TR" sz="2400" dirty="0" err="1" smtClean="0"/>
              <a:t>ZigBEE</a:t>
            </a:r>
            <a:r>
              <a:rPr lang="tr-TR" sz="2400" dirty="0" smtClean="0"/>
              <a:t> kablosuz </a:t>
            </a:r>
            <a:r>
              <a:rPr lang="tr-TR" sz="2400" dirty="0" err="1" smtClean="0"/>
              <a:t>sensör</a:t>
            </a:r>
            <a:r>
              <a:rPr lang="tr-TR" sz="2400" dirty="0" smtClean="0"/>
              <a:t> ağların en yukarıdaki katmanı  APL katmanıdır.Uygulama </a:t>
            </a:r>
            <a:r>
              <a:rPr lang="tr-TR" sz="2400" dirty="0" err="1" smtClean="0"/>
              <a:t>lar</a:t>
            </a:r>
            <a:r>
              <a:rPr lang="tr-TR" sz="2400" dirty="0" smtClean="0"/>
              <a:t> seviyesinde iletişim için, protokol desteği sağlayan APL katmanı  Üç kısımdan oluşur.</a:t>
            </a:r>
          </a:p>
          <a:p>
            <a:pPr>
              <a:buNone/>
            </a:pPr>
            <a:r>
              <a:rPr lang="tr-TR" sz="2400" dirty="0" smtClean="0">
                <a:solidFill>
                  <a:schemeClr val="accent2">
                    <a:lumMod val="60000"/>
                    <a:lumOff val="40000"/>
                  </a:schemeClr>
                </a:solidFill>
              </a:rPr>
              <a:t>	1-  APS (</a:t>
            </a:r>
            <a:r>
              <a:rPr lang="tr-TR" sz="2400" dirty="0" err="1" smtClean="0">
                <a:solidFill>
                  <a:schemeClr val="accent2">
                    <a:lumMod val="60000"/>
                    <a:lumOff val="40000"/>
                  </a:schemeClr>
                </a:solidFill>
              </a:rPr>
              <a:t>Application</a:t>
            </a:r>
            <a:r>
              <a:rPr lang="tr-TR" sz="2400" dirty="0" smtClean="0">
                <a:solidFill>
                  <a:schemeClr val="accent2">
                    <a:lumMod val="60000"/>
                    <a:lumOff val="40000"/>
                  </a:schemeClr>
                </a:solidFill>
              </a:rPr>
              <a:t> </a:t>
            </a:r>
            <a:r>
              <a:rPr lang="tr-TR" sz="2400" dirty="0" err="1" smtClean="0">
                <a:solidFill>
                  <a:schemeClr val="accent2">
                    <a:lumMod val="60000"/>
                    <a:lumOff val="40000"/>
                  </a:schemeClr>
                </a:solidFill>
              </a:rPr>
              <a:t>Support</a:t>
            </a:r>
            <a:r>
              <a:rPr lang="tr-TR" sz="2400" dirty="0" smtClean="0">
                <a:solidFill>
                  <a:schemeClr val="accent2">
                    <a:lumMod val="60000"/>
                    <a:lumOff val="40000"/>
                  </a:schemeClr>
                </a:solidFill>
              </a:rPr>
              <a:t> </a:t>
            </a:r>
            <a:r>
              <a:rPr lang="tr-TR" sz="2400" dirty="0" err="1" smtClean="0">
                <a:solidFill>
                  <a:schemeClr val="accent2">
                    <a:lumMod val="60000"/>
                    <a:lumOff val="40000"/>
                  </a:schemeClr>
                </a:solidFill>
              </a:rPr>
              <a:t>SubLayer</a:t>
            </a:r>
            <a:r>
              <a:rPr lang="tr-TR" sz="2400" dirty="0" smtClean="0">
                <a:solidFill>
                  <a:schemeClr val="accent2">
                    <a:lumMod val="60000"/>
                    <a:lumOff val="40000"/>
                  </a:schemeClr>
                </a:solidFill>
              </a:rPr>
              <a:t>)</a:t>
            </a:r>
          </a:p>
          <a:p>
            <a:pPr>
              <a:buNone/>
            </a:pPr>
            <a:r>
              <a:rPr lang="tr-TR" sz="2400" dirty="0" smtClean="0"/>
              <a:t>	</a:t>
            </a:r>
            <a:r>
              <a:rPr lang="tr-TR" sz="2400" dirty="0" smtClean="0">
                <a:solidFill>
                  <a:schemeClr val="tx2">
                    <a:lumMod val="60000"/>
                    <a:lumOff val="40000"/>
                  </a:schemeClr>
                </a:solidFill>
              </a:rPr>
              <a:t>2- </a:t>
            </a:r>
            <a:r>
              <a:rPr lang="tr-TR" sz="2400" dirty="0" err="1" smtClean="0">
                <a:solidFill>
                  <a:schemeClr val="tx2">
                    <a:lumMod val="60000"/>
                    <a:lumOff val="40000"/>
                  </a:schemeClr>
                </a:solidFill>
              </a:rPr>
              <a:t>Zigbee</a:t>
            </a:r>
            <a:r>
              <a:rPr lang="tr-TR" sz="2400" dirty="0" smtClean="0">
                <a:solidFill>
                  <a:schemeClr val="tx2">
                    <a:lumMod val="60000"/>
                    <a:lumOff val="40000"/>
                  </a:schemeClr>
                </a:solidFill>
              </a:rPr>
              <a:t> Device </a:t>
            </a:r>
            <a:r>
              <a:rPr lang="tr-TR" sz="2400" dirty="0" err="1" smtClean="0">
                <a:solidFill>
                  <a:schemeClr val="tx2">
                    <a:lumMod val="60000"/>
                    <a:lumOff val="40000"/>
                  </a:schemeClr>
                </a:solidFill>
              </a:rPr>
              <a:t>Objecs</a:t>
            </a:r>
            <a:r>
              <a:rPr lang="tr-TR" sz="2400" dirty="0" smtClean="0">
                <a:solidFill>
                  <a:schemeClr val="tx2">
                    <a:lumMod val="60000"/>
                    <a:lumOff val="40000"/>
                  </a:schemeClr>
                </a:solidFill>
              </a:rPr>
              <a:t> </a:t>
            </a:r>
            <a:r>
              <a:rPr lang="tr-TR" sz="2400" dirty="0">
                <a:solidFill>
                  <a:schemeClr val="tx2">
                    <a:lumMod val="60000"/>
                    <a:lumOff val="40000"/>
                  </a:schemeClr>
                </a:solidFill>
              </a:rPr>
              <a:t>(ZDO) </a:t>
            </a:r>
            <a:endParaRPr lang="tr-TR" sz="2400" dirty="0" smtClean="0">
              <a:solidFill>
                <a:schemeClr val="tx2">
                  <a:lumMod val="60000"/>
                  <a:lumOff val="40000"/>
                </a:schemeClr>
              </a:solidFill>
            </a:endParaRPr>
          </a:p>
          <a:p>
            <a:pPr>
              <a:buNone/>
            </a:pPr>
            <a:r>
              <a:rPr lang="tr-TR" sz="2400" dirty="0" smtClean="0"/>
              <a:t>	</a:t>
            </a:r>
            <a:r>
              <a:rPr lang="tr-TR" sz="2400" dirty="0" smtClean="0">
                <a:solidFill>
                  <a:srgbClr val="00B050"/>
                </a:solidFill>
              </a:rPr>
              <a:t>3- </a:t>
            </a:r>
            <a:r>
              <a:rPr lang="tr-TR" sz="2400" dirty="0" err="1" smtClean="0">
                <a:solidFill>
                  <a:srgbClr val="00B050"/>
                </a:solidFill>
              </a:rPr>
              <a:t>Application</a:t>
            </a:r>
            <a:r>
              <a:rPr lang="tr-TR" sz="2400" dirty="0" smtClean="0">
                <a:solidFill>
                  <a:srgbClr val="00B050"/>
                </a:solidFill>
              </a:rPr>
              <a:t> </a:t>
            </a:r>
            <a:r>
              <a:rPr lang="tr-TR" sz="2400" dirty="0" err="1" smtClean="0">
                <a:solidFill>
                  <a:srgbClr val="00B050"/>
                </a:solidFill>
              </a:rPr>
              <a:t>Framework</a:t>
            </a:r>
            <a:r>
              <a:rPr lang="tr-TR" sz="2400" dirty="0" smtClean="0">
                <a:solidFill>
                  <a:srgbClr val="00B050"/>
                </a:solidFill>
              </a:rPr>
              <a:t>.</a:t>
            </a:r>
          </a:p>
          <a:p>
            <a:pPr>
              <a:buNone/>
            </a:pPr>
            <a:endParaRPr lang="tr-TR" sz="2400" dirty="0" smtClean="0"/>
          </a:p>
        </p:txBody>
      </p:sp>
      <p:pic>
        <p:nvPicPr>
          <p:cNvPr id="1041" name="Picture 17"/>
          <p:cNvPicPr>
            <a:picLocks noChangeAspect="1" noChangeArrowheads="1"/>
          </p:cNvPicPr>
          <p:nvPr/>
        </p:nvPicPr>
        <p:blipFill>
          <a:blip r:embed="rId2" cstate="print"/>
          <a:srcRect/>
          <a:stretch>
            <a:fillRect/>
          </a:stretch>
        </p:blipFill>
        <p:spPr bwMode="auto">
          <a:xfrm>
            <a:off x="899592" y="2924944"/>
            <a:ext cx="7086600" cy="3752850"/>
          </a:xfrm>
          <a:prstGeom prst="rect">
            <a:avLst/>
          </a:prstGeom>
          <a:noFill/>
          <a:ln w="9525">
            <a:noFill/>
            <a:miter lim="800000"/>
            <a:headEnd/>
            <a:tailEnd/>
          </a:ln>
        </p:spPr>
      </p:pic>
      <p:sp>
        <p:nvSpPr>
          <p:cNvPr id="4" name="Slayt Numarası Yer Tutucusu 3"/>
          <p:cNvSpPr>
            <a:spLocks noGrp="1"/>
          </p:cNvSpPr>
          <p:nvPr>
            <p:ph type="sldNum" sz="quarter" idx="12"/>
          </p:nvPr>
        </p:nvSpPr>
        <p:spPr/>
        <p:txBody>
          <a:bodyPr/>
          <a:lstStyle/>
          <a:p>
            <a:fld id="{F302176B-0E47-46AC-8F43-DAB4B8A37D06}" type="slidenum">
              <a:rPr lang="tr-TR" smtClean="0"/>
              <a:pPr/>
              <a:t>3</a:t>
            </a:fld>
            <a:endParaRPr lang="tr-TR"/>
          </a:p>
        </p:txBody>
      </p:sp>
    </p:spTree>
    <p:extLst>
      <p:ext uri="{BB962C8B-B14F-4D97-AF65-F5344CB8AC3E}">
        <p14:creationId xmlns:p14="http://schemas.microsoft.com/office/powerpoint/2010/main" val="1300846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Binding</a:t>
            </a:r>
            <a:endParaRPr lang="tr-TR" dirty="0"/>
          </a:p>
        </p:txBody>
      </p:sp>
      <p:sp>
        <p:nvSpPr>
          <p:cNvPr id="3" name="2 İçerik Yer Tutucusu"/>
          <p:cNvSpPr>
            <a:spLocks noGrp="1"/>
          </p:cNvSpPr>
          <p:nvPr>
            <p:ph idx="1"/>
          </p:nvPr>
        </p:nvSpPr>
        <p:spPr/>
        <p:txBody>
          <a:bodyPr>
            <a:normAutofit fontScale="92500" lnSpcReduction="10000"/>
          </a:bodyPr>
          <a:lstStyle/>
          <a:p>
            <a:pPr lvl="0" algn="just"/>
            <a:r>
              <a:rPr lang="tr-TR" dirty="0"/>
              <a:t>“</a:t>
            </a:r>
            <a:r>
              <a:rPr lang="tr-TR" b="1" dirty="0" err="1"/>
              <a:t>Direct</a:t>
            </a:r>
            <a:r>
              <a:rPr lang="tr-TR" b="1" dirty="0"/>
              <a:t> (</a:t>
            </a:r>
            <a:r>
              <a:rPr lang="tr-TR" b="1" dirty="0" err="1"/>
              <a:t>Source</a:t>
            </a:r>
            <a:r>
              <a:rPr lang="tr-TR" b="1" dirty="0"/>
              <a:t>) </a:t>
            </a:r>
            <a:r>
              <a:rPr lang="tr-TR" b="1" dirty="0" err="1"/>
              <a:t>Binding</a:t>
            </a:r>
            <a:r>
              <a:rPr lang="tr-TR" dirty="0"/>
              <a:t>”  işleminin dezavantajlarını yok etmenin yöntemlerinden biri “</a:t>
            </a:r>
            <a:r>
              <a:rPr lang="tr-TR" dirty="0" err="1"/>
              <a:t>binding</a:t>
            </a:r>
            <a:r>
              <a:rPr lang="tr-TR" dirty="0"/>
              <a:t> </a:t>
            </a:r>
            <a:r>
              <a:rPr lang="tr-TR" dirty="0" err="1"/>
              <a:t>cache</a:t>
            </a:r>
            <a:r>
              <a:rPr lang="tr-TR" dirty="0"/>
              <a:t>” kullanmaktır. Bu </a:t>
            </a:r>
            <a:r>
              <a:rPr lang="tr-TR" dirty="0" err="1"/>
              <a:t>cache</a:t>
            </a:r>
            <a:r>
              <a:rPr lang="tr-TR" dirty="0"/>
              <a:t> yapı ise bir veya birkaç “</a:t>
            </a:r>
            <a:r>
              <a:rPr lang="tr-TR" b="1" dirty="0"/>
              <a:t>aracı (</a:t>
            </a:r>
            <a:r>
              <a:rPr lang="tr-TR" b="1" dirty="0" err="1"/>
              <a:t>intermediary</a:t>
            </a:r>
            <a:r>
              <a:rPr lang="tr-TR" b="1" dirty="0"/>
              <a:t>) cihaz</a:t>
            </a:r>
            <a:r>
              <a:rPr lang="tr-TR" dirty="0"/>
              <a:t>” da tutulabilinir. </a:t>
            </a:r>
            <a:endParaRPr lang="tr-TR" dirty="0" smtClean="0"/>
          </a:p>
          <a:p>
            <a:pPr lvl="0" algn="just"/>
            <a:r>
              <a:rPr lang="tr-TR" dirty="0" smtClean="0"/>
              <a:t>Bunlar </a:t>
            </a:r>
            <a:r>
              <a:rPr lang="tr-TR" dirty="0" err="1"/>
              <a:t>binding</a:t>
            </a:r>
            <a:r>
              <a:rPr lang="tr-TR" dirty="0"/>
              <a:t> işlemleri için bir </a:t>
            </a:r>
            <a:r>
              <a:rPr lang="tr-TR" dirty="0" err="1"/>
              <a:t>look</a:t>
            </a:r>
            <a:r>
              <a:rPr lang="tr-TR" dirty="0"/>
              <a:t>-up </a:t>
            </a:r>
            <a:r>
              <a:rPr lang="tr-TR" dirty="0" err="1"/>
              <a:t>table</a:t>
            </a:r>
            <a:r>
              <a:rPr lang="tr-TR" dirty="0"/>
              <a:t> barındırırlar. (Şekil 4). </a:t>
            </a:r>
            <a:endParaRPr lang="tr-TR" dirty="0" smtClean="0"/>
          </a:p>
          <a:p>
            <a:pPr lvl="0" algn="just"/>
            <a:r>
              <a:rPr lang="tr-TR" dirty="0" smtClean="0"/>
              <a:t>Gerekli </a:t>
            </a:r>
            <a:r>
              <a:rPr lang="tr-TR" dirty="0"/>
              <a:t>sorgulama ve bağlama işlemi bu aracı cihaz(lar) üzerinden gerçeklenir. Buna </a:t>
            </a:r>
            <a:r>
              <a:rPr lang="tr-TR" b="1" dirty="0"/>
              <a:t>“</a:t>
            </a:r>
            <a:r>
              <a:rPr lang="tr-TR" b="1" dirty="0" err="1"/>
              <a:t>Indreect</a:t>
            </a:r>
            <a:r>
              <a:rPr lang="tr-TR" b="1" dirty="0"/>
              <a:t> </a:t>
            </a:r>
            <a:r>
              <a:rPr lang="tr-TR" b="1" dirty="0" err="1"/>
              <a:t>Binding</a:t>
            </a:r>
            <a:r>
              <a:rPr lang="tr-TR" b="1" dirty="0"/>
              <a:t>” </a:t>
            </a:r>
            <a:r>
              <a:rPr lang="tr-TR" dirty="0"/>
              <a:t>denir.</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Şekil 4</a:t>
            </a:r>
            <a:endParaRPr lang="tr-TR" dirty="0"/>
          </a:p>
        </p:txBody>
      </p:sp>
      <p:pic>
        <p:nvPicPr>
          <p:cNvPr id="4" name="3 İçerik Yer Tutucusu"/>
          <p:cNvPicPr>
            <a:picLocks noGrp="1"/>
          </p:cNvPicPr>
          <p:nvPr>
            <p:ph idx="1"/>
          </p:nvPr>
        </p:nvPicPr>
        <p:blipFill>
          <a:blip r:embed="rId2" cstate="print"/>
          <a:srcRect/>
          <a:stretch>
            <a:fillRect/>
          </a:stretch>
        </p:blipFill>
        <p:spPr bwMode="auto">
          <a:xfrm>
            <a:off x="1088775" y="1655121"/>
            <a:ext cx="6966450" cy="4416121"/>
          </a:xfrm>
          <a:prstGeom prst="rect">
            <a:avLst/>
          </a:prstGeom>
          <a:noFill/>
          <a:ln w="9525">
            <a:noFill/>
            <a:miter lim="800000"/>
            <a:headEnd/>
            <a:tailEnd/>
          </a:ln>
        </p:spPr>
      </p:pic>
      <p:sp>
        <p:nvSpPr>
          <p:cNvPr id="3" name="Slayt Numarası Yer Tutucusu 2"/>
          <p:cNvSpPr>
            <a:spLocks noGrp="1"/>
          </p:cNvSpPr>
          <p:nvPr>
            <p:ph type="sldNum" sz="quarter" idx="12"/>
          </p:nvPr>
        </p:nvSpPr>
        <p:spPr/>
        <p:txBody>
          <a:bodyPr/>
          <a:lstStyle/>
          <a:p>
            <a:fld id="{F302176B-0E47-46AC-8F43-DAB4B8A37D06}" type="slidenum">
              <a:rPr lang="tr-TR" smtClean="0"/>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err="1" smtClean="0"/>
              <a:t>Binding</a:t>
            </a:r>
            <a:endParaRPr lang="tr-TR" dirty="0"/>
          </a:p>
        </p:txBody>
      </p:sp>
      <p:sp>
        <p:nvSpPr>
          <p:cNvPr id="3" name="2 İçerik Yer Tutucusu"/>
          <p:cNvSpPr>
            <a:spLocks noGrp="1"/>
          </p:cNvSpPr>
          <p:nvPr>
            <p:ph idx="1"/>
          </p:nvPr>
        </p:nvSpPr>
        <p:spPr/>
        <p:txBody>
          <a:bodyPr>
            <a:normAutofit lnSpcReduction="10000"/>
          </a:bodyPr>
          <a:lstStyle/>
          <a:p>
            <a:pPr lvl="0" algn="just"/>
            <a:r>
              <a:rPr lang="tr-TR" dirty="0"/>
              <a:t>Hiç şüphesiz “</a:t>
            </a:r>
            <a:r>
              <a:rPr lang="tr-TR" dirty="0" err="1"/>
              <a:t>Indrect</a:t>
            </a:r>
            <a:r>
              <a:rPr lang="tr-TR" dirty="0"/>
              <a:t> </a:t>
            </a:r>
            <a:r>
              <a:rPr lang="tr-TR" dirty="0" err="1"/>
              <a:t>Binding</a:t>
            </a:r>
            <a:r>
              <a:rPr lang="tr-TR" dirty="0"/>
              <a:t>” iletişime ek bir yük getirecektir. Çünkü tüm mesajlar burada haritalanacaktır ancak bu da diğer cihazlardaki hafıza ve maliyet problemini ortadan kaldıracaktır. </a:t>
            </a:r>
            <a:endParaRPr lang="tr-TR" dirty="0" smtClean="0"/>
          </a:p>
          <a:p>
            <a:pPr lvl="0" algn="just"/>
            <a:r>
              <a:rPr lang="tr-TR" dirty="0" smtClean="0"/>
              <a:t>Öte </a:t>
            </a:r>
            <a:r>
              <a:rPr lang="tr-TR" dirty="0"/>
              <a:t>taraftan bir cihaz yer değiştirse veya yerine yenisi gelse diğer EP ‘lerin adreslerini bilmek zorunda olmadığından daha esnek bir yapı oluşturulabilinir. </a:t>
            </a:r>
          </a:p>
          <a:p>
            <a:pPr algn="just"/>
            <a:endParaRPr lang="tr-TR"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32</a:t>
            </a:fld>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solidFill>
                  <a:srgbClr val="FF0000"/>
                </a:solidFill>
              </a:rPr>
              <a:t>ZDO ve ZDP</a:t>
            </a:r>
            <a:br>
              <a:rPr lang="tr-TR" dirty="0" smtClean="0">
                <a:solidFill>
                  <a:srgbClr val="FF0000"/>
                </a:solidFill>
              </a:rPr>
            </a:br>
            <a:r>
              <a:rPr lang="tr-TR" sz="3100" dirty="0" smtClean="0">
                <a:solidFill>
                  <a:srgbClr val="FF0000"/>
                </a:solidFill>
              </a:rPr>
              <a:t>(</a:t>
            </a:r>
            <a:r>
              <a:rPr lang="tr-TR" sz="3100" dirty="0" err="1" smtClean="0">
                <a:solidFill>
                  <a:srgbClr val="FF0000"/>
                </a:solidFill>
              </a:rPr>
              <a:t>ZigBee</a:t>
            </a:r>
            <a:r>
              <a:rPr lang="tr-TR" sz="3100" dirty="0" smtClean="0">
                <a:solidFill>
                  <a:srgbClr val="FF0000"/>
                </a:solidFill>
              </a:rPr>
              <a:t>  Device </a:t>
            </a:r>
            <a:r>
              <a:rPr lang="tr-TR" sz="3100" dirty="0" err="1" smtClean="0">
                <a:solidFill>
                  <a:srgbClr val="FF0000"/>
                </a:solidFill>
              </a:rPr>
              <a:t>Object</a:t>
            </a:r>
            <a:r>
              <a:rPr lang="tr-TR" sz="3100" dirty="0" smtClean="0">
                <a:solidFill>
                  <a:srgbClr val="FF0000"/>
                </a:solidFill>
              </a:rPr>
              <a:t> </a:t>
            </a:r>
            <a:r>
              <a:rPr lang="tr-TR" sz="3100" dirty="0" err="1" smtClean="0">
                <a:solidFill>
                  <a:srgbClr val="FF0000"/>
                </a:solidFill>
              </a:rPr>
              <a:t>and</a:t>
            </a:r>
            <a:r>
              <a:rPr lang="tr-TR" sz="3100" dirty="0" smtClean="0">
                <a:solidFill>
                  <a:srgbClr val="FF0000"/>
                </a:solidFill>
              </a:rPr>
              <a:t> </a:t>
            </a:r>
            <a:r>
              <a:rPr lang="tr-TR" sz="3100" dirty="0" err="1" smtClean="0">
                <a:solidFill>
                  <a:srgbClr val="FF0000"/>
                </a:solidFill>
              </a:rPr>
              <a:t>Zigbee</a:t>
            </a:r>
            <a:r>
              <a:rPr lang="tr-TR" sz="3100" dirty="0" smtClean="0">
                <a:solidFill>
                  <a:srgbClr val="FF0000"/>
                </a:solidFill>
              </a:rPr>
              <a:t> Device </a:t>
            </a:r>
            <a:r>
              <a:rPr lang="tr-TR" sz="3100" dirty="0" err="1" smtClean="0">
                <a:solidFill>
                  <a:srgbClr val="FF0000"/>
                </a:solidFill>
              </a:rPr>
              <a:t>Profiles</a:t>
            </a:r>
            <a:r>
              <a:rPr lang="tr-TR" sz="3100" dirty="0" smtClean="0">
                <a:solidFill>
                  <a:srgbClr val="FF0000"/>
                </a:solidFill>
              </a:rPr>
              <a:t>)</a:t>
            </a:r>
            <a:endParaRPr lang="tr-TR" sz="3100" dirty="0">
              <a:solidFill>
                <a:srgbClr val="FF0000"/>
              </a:solidFill>
            </a:endParaRPr>
          </a:p>
        </p:txBody>
      </p:sp>
      <p:sp>
        <p:nvSpPr>
          <p:cNvPr id="3" name="2 İçerik Yer Tutucusu"/>
          <p:cNvSpPr>
            <a:spLocks noGrp="1"/>
          </p:cNvSpPr>
          <p:nvPr>
            <p:ph idx="1"/>
          </p:nvPr>
        </p:nvSpPr>
        <p:spPr/>
        <p:txBody>
          <a:bodyPr/>
          <a:lstStyle/>
          <a:p>
            <a:pPr lvl="0" algn="just"/>
            <a:endParaRPr lang="tr-TR" dirty="0" smtClean="0"/>
          </a:p>
          <a:p>
            <a:pPr lvl="0" algn="just"/>
            <a:r>
              <a:rPr lang="tr-TR" dirty="0" smtClean="0"/>
              <a:t>Daha </a:t>
            </a:r>
            <a:r>
              <a:rPr lang="tr-TR" dirty="0"/>
              <a:t>önce bahsedilen “</a:t>
            </a:r>
            <a:r>
              <a:rPr lang="tr-TR" dirty="0" err="1"/>
              <a:t>Binding</a:t>
            </a:r>
            <a:r>
              <a:rPr lang="tr-TR" dirty="0"/>
              <a:t>” işlemlerinin yönetimleri </a:t>
            </a:r>
            <a:r>
              <a:rPr lang="tr-TR" dirty="0" smtClean="0"/>
              <a:t>EP (</a:t>
            </a:r>
            <a:r>
              <a:rPr lang="tr-TR" dirty="0" err="1" smtClean="0"/>
              <a:t>Endpoint</a:t>
            </a:r>
            <a:r>
              <a:rPr lang="tr-TR" dirty="0" smtClean="0"/>
              <a:t>) </a:t>
            </a:r>
            <a:r>
              <a:rPr lang="tr-TR" dirty="0"/>
              <a:t>0 ‘da tanımlı ZDO tarafından yapılır. </a:t>
            </a:r>
            <a:endParaRPr lang="tr-TR" dirty="0" smtClean="0"/>
          </a:p>
          <a:p>
            <a:pPr lvl="0" algn="just"/>
            <a:endParaRPr lang="tr-TR" dirty="0" smtClean="0"/>
          </a:p>
          <a:p>
            <a:pPr lvl="0" algn="just"/>
            <a:r>
              <a:rPr lang="tr-TR" dirty="0" smtClean="0"/>
              <a:t>ZDO </a:t>
            </a:r>
            <a:r>
              <a:rPr lang="tr-TR" dirty="0"/>
              <a:t>‘</a:t>
            </a:r>
            <a:r>
              <a:rPr lang="tr-TR" dirty="0" err="1"/>
              <a:t>nun</a:t>
            </a:r>
            <a:r>
              <a:rPr lang="tr-TR" dirty="0"/>
              <a:t> kullandığı </a:t>
            </a:r>
            <a:r>
              <a:rPr lang="tr-TR" dirty="0" err="1"/>
              <a:t>cluster</a:t>
            </a:r>
            <a:r>
              <a:rPr lang="tr-TR" dirty="0"/>
              <a:t> ‘lar ise ZigBee Device Profile (ZDP) tarafından tanımlanır.</a:t>
            </a:r>
          </a:p>
        </p:txBody>
      </p:sp>
      <p:sp>
        <p:nvSpPr>
          <p:cNvPr id="4" name="Slayt Numarası Yer Tutucusu 3"/>
          <p:cNvSpPr>
            <a:spLocks noGrp="1"/>
          </p:cNvSpPr>
          <p:nvPr>
            <p:ph type="sldNum" sz="quarter" idx="12"/>
          </p:nvPr>
        </p:nvSpPr>
        <p:spPr/>
        <p:txBody>
          <a:bodyPr/>
          <a:lstStyle/>
          <a:p>
            <a:fld id="{F302176B-0E47-46AC-8F43-DAB4B8A37D06}" type="slidenum">
              <a:rPr lang="tr-TR" smtClean="0"/>
              <a:pPr/>
              <a:t>33</a:t>
            </a:fld>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418058"/>
          </a:xfrm>
        </p:spPr>
        <p:txBody>
          <a:bodyPr>
            <a:normAutofit fontScale="90000"/>
          </a:bodyPr>
          <a:lstStyle/>
          <a:p>
            <a:r>
              <a:rPr lang="tr-TR" sz="2800" dirty="0" err="1" smtClean="0">
                <a:solidFill>
                  <a:srgbClr val="FF0000"/>
                </a:solidFill>
              </a:rPr>
              <a:t>Zigbee</a:t>
            </a:r>
            <a:r>
              <a:rPr lang="tr-TR" sz="2800" dirty="0" smtClean="0">
                <a:solidFill>
                  <a:srgbClr val="FF0000"/>
                </a:solidFill>
              </a:rPr>
              <a:t> Device </a:t>
            </a:r>
            <a:r>
              <a:rPr lang="tr-TR" sz="2800" dirty="0" err="1" smtClean="0">
                <a:solidFill>
                  <a:srgbClr val="FF0000"/>
                </a:solidFill>
              </a:rPr>
              <a:t>Objects</a:t>
            </a:r>
            <a:r>
              <a:rPr lang="tr-TR" sz="2800" dirty="0" smtClean="0">
                <a:solidFill>
                  <a:srgbClr val="FF0000"/>
                </a:solidFill>
              </a:rPr>
              <a:t> (ZDO)</a:t>
            </a:r>
            <a:endParaRPr lang="tr-TR" sz="2800" dirty="0">
              <a:solidFill>
                <a:srgbClr val="FF0000"/>
              </a:solidFill>
            </a:endParaRPr>
          </a:p>
        </p:txBody>
      </p:sp>
      <p:pic>
        <p:nvPicPr>
          <p:cNvPr id="1026" name="Picture 2"/>
          <p:cNvPicPr>
            <a:picLocks noChangeAspect="1" noChangeArrowheads="1"/>
          </p:cNvPicPr>
          <p:nvPr/>
        </p:nvPicPr>
        <p:blipFill>
          <a:blip r:embed="rId2" cstate="print"/>
          <a:srcRect/>
          <a:stretch>
            <a:fillRect/>
          </a:stretch>
        </p:blipFill>
        <p:spPr bwMode="auto">
          <a:xfrm>
            <a:off x="1187624" y="692696"/>
            <a:ext cx="6297052" cy="2808312"/>
          </a:xfrm>
          <a:prstGeom prst="rect">
            <a:avLst/>
          </a:prstGeom>
          <a:noFill/>
          <a:ln w="9525">
            <a:noFill/>
            <a:miter lim="800000"/>
            <a:headEnd/>
            <a:tailEnd/>
          </a:ln>
        </p:spPr>
      </p:pic>
      <p:sp>
        <p:nvSpPr>
          <p:cNvPr id="6" name="5 Metin kutusu"/>
          <p:cNvSpPr txBox="1"/>
          <p:nvPr/>
        </p:nvSpPr>
        <p:spPr>
          <a:xfrm>
            <a:off x="323528" y="3573017"/>
            <a:ext cx="8640960" cy="3139321"/>
          </a:xfrm>
          <a:prstGeom prst="rect">
            <a:avLst/>
          </a:prstGeom>
          <a:noFill/>
        </p:spPr>
        <p:txBody>
          <a:bodyPr wrap="square" rtlCol="0">
            <a:spAutoFit/>
          </a:bodyPr>
          <a:lstStyle/>
          <a:p>
            <a:r>
              <a:rPr lang="tr-TR" dirty="0" smtClean="0"/>
              <a:t>ZDO,  APS, NWK ve Güvenlik Servis Sağlayıcısının  (SSP) başlatılması için sorumludur. </a:t>
            </a:r>
            <a:r>
              <a:rPr lang="tr-TR" dirty="0" err="1" smtClean="0"/>
              <a:t>Application</a:t>
            </a:r>
            <a:r>
              <a:rPr lang="tr-TR" dirty="0" smtClean="0"/>
              <a:t> </a:t>
            </a:r>
            <a:r>
              <a:rPr lang="tr-TR" dirty="0" err="1" smtClean="0"/>
              <a:t>Framework</a:t>
            </a:r>
            <a:r>
              <a:rPr lang="tr-TR" dirty="0" smtClean="0"/>
              <a:t> de tanımlanmış olan </a:t>
            </a:r>
            <a:r>
              <a:rPr lang="tr-TR" b="1" i="1" dirty="0" err="1" smtClean="0"/>
              <a:t>Applications</a:t>
            </a:r>
            <a:r>
              <a:rPr lang="tr-TR" b="1" i="1" dirty="0" smtClean="0"/>
              <a:t>  </a:t>
            </a:r>
            <a:r>
              <a:rPr lang="tr-TR" b="1" i="1" dirty="0" err="1" smtClean="0"/>
              <a:t>profiles’lara</a:t>
            </a:r>
            <a:r>
              <a:rPr lang="tr-TR" b="1" i="1" dirty="0" smtClean="0"/>
              <a:t>  </a:t>
            </a:r>
            <a:r>
              <a:rPr lang="tr-TR" dirty="0" smtClean="0"/>
              <a:t>benzer olarak  ZDO içinde de  tanımlanan bir profil vardır.  </a:t>
            </a:r>
          </a:p>
          <a:p>
            <a:r>
              <a:rPr lang="tr-TR" dirty="0" smtClean="0"/>
              <a:t>Bunlara </a:t>
            </a:r>
            <a:r>
              <a:rPr lang="tr-TR" b="1" i="1" u="sng" dirty="0" err="1" smtClean="0"/>
              <a:t>ZigBee</a:t>
            </a:r>
            <a:r>
              <a:rPr lang="tr-TR" b="1" i="1" u="sng" dirty="0" smtClean="0"/>
              <a:t> Device Profile (ZDP</a:t>
            </a:r>
            <a:r>
              <a:rPr lang="tr-TR" u="sng" dirty="0" smtClean="0"/>
              <a:t>), ya da sadece </a:t>
            </a:r>
            <a:r>
              <a:rPr lang="tr-TR" b="1" i="1" u="sng" dirty="0" smtClean="0"/>
              <a:t>Device </a:t>
            </a:r>
            <a:r>
              <a:rPr lang="tr-TR" b="1" i="1" u="sng" dirty="0" err="1" smtClean="0"/>
              <a:t>Profiles</a:t>
            </a:r>
            <a:r>
              <a:rPr lang="tr-TR" b="1" i="1" u="sng" dirty="0" smtClean="0"/>
              <a:t> </a:t>
            </a:r>
            <a:r>
              <a:rPr lang="tr-TR" u="sng" dirty="0" smtClean="0"/>
              <a:t>denir</a:t>
            </a:r>
            <a:r>
              <a:rPr lang="tr-TR" dirty="0" smtClean="0"/>
              <a:t>.</a:t>
            </a:r>
          </a:p>
          <a:p>
            <a:pPr>
              <a:buFont typeface="Arial" pitchFamily="34" charset="0"/>
              <a:buChar char="•"/>
            </a:pPr>
            <a:r>
              <a:rPr lang="tr-TR" dirty="0" smtClean="0"/>
              <a:t> </a:t>
            </a:r>
            <a:r>
              <a:rPr lang="tr-TR" b="1" i="1" dirty="0" smtClean="0"/>
              <a:t>Device </a:t>
            </a:r>
            <a:r>
              <a:rPr lang="tr-TR" b="1" i="1" dirty="0" err="1" smtClean="0"/>
              <a:t>Profiles</a:t>
            </a:r>
            <a:r>
              <a:rPr lang="tr-TR" b="1" i="1" dirty="0" smtClean="0"/>
              <a:t>,  </a:t>
            </a:r>
            <a:r>
              <a:rPr lang="tr-TR" dirty="0" smtClean="0"/>
              <a:t>device tanımlamalarını ve kümeleri içerir, anca device </a:t>
            </a:r>
            <a:r>
              <a:rPr lang="tr-TR" dirty="0" err="1" smtClean="0"/>
              <a:t>profiles</a:t>
            </a:r>
            <a:r>
              <a:rPr lang="tr-TR" dirty="0" smtClean="0"/>
              <a:t> kümeleri </a:t>
            </a:r>
            <a:r>
              <a:rPr lang="tr-TR" dirty="0" err="1" smtClean="0"/>
              <a:t>attribute’ları</a:t>
            </a:r>
            <a:r>
              <a:rPr lang="tr-TR" dirty="0" smtClean="0"/>
              <a:t> bulundurmaz.</a:t>
            </a:r>
          </a:p>
          <a:p>
            <a:pPr>
              <a:buFont typeface="Arial" pitchFamily="34" charset="0"/>
              <a:buChar char="•"/>
            </a:pPr>
            <a:r>
              <a:rPr lang="tr-TR" dirty="0" smtClean="0"/>
              <a:t>ZDO kendisi  </a:t>
            </a:r>
            <a:r>
              <a:rPr lang="tr-TR" dirty="0" err="1" smtClean="0"/>
              <a:t>konfigisaryon</a:t>
            </a:r>
            <a:r>
              <a:rPr lang="tr-TR" dirty="0" smtClean="0"/>
              <a:t> </a:t>
            </a:r>
            <a:r>
              <a:rPr lang="tr-TR" dirty="0" err="1" smtClean="0"/>
              <a:t>attribute’larına</a:t>
            </a:r>
            <a:r>
              <a:rPr lang="tr-TR" dirty="0" smtClean="0"/>
              <a:t> sahiptir.  ancak bu </a:t>
            </a:r>
            <a:r>
              <a:rPr lang="tr-TR" dirty="0" err="1" smtClean="0"/>
              <a:t>attribute’lar</a:t>
            </a:r>
            <a:r>
              <a:rPr lang="tr-TR" dirty="0" smtClean="0"/>
              <a:t> device </a:t>
            </a:r>
            <a:r>
              <a:rPr lang="tr-TR" dirty="0" err="1" smtClean="0"/>
              <a:t>profilesa</a:t>
            </a:r>
            <a:r>
              <a:rPr lang="tr-TR" dirty="0" smtClean="0"/>
              <a:t> dahil değildir. </a:t>
            </a:r>
          </a:p>
          <a:p>
            <a:pPr>
              <a:buFont typeface="Arial" pitchFamily="34" charset="0"/>
              <a:buChar char="•"/>
            </a:pPr>
            <a:r>
              <a:rPr lang="tr-TR" b="1" i="1" dirty="0" smtClean="0"/>
              <a:t>Device </a:t>
            </a:r>
            <a:r>
              <a:rPr lang="tr-TR" b="1" i="1" dirty="0" err="1" smtClean="0"/>
              <a:t>Profiles</a:t>
            </a:r>
            <a:r>
              <a:rPr lang="tr-TR" b="1" i="1" dirty="0" smtClean="0"/>
              <a:t> </a:t>
            </a:r>
            <a:r>
              <a:rPr lang="tr-TR" dirty="0" smtClean="0"/>
              <a:t>ve herhangi bir </a:t>
            </a:r>
            <a:r>
              <a:rPr lang="tr-TR" b="1" i="1" dirty="0" err="1" smtClean="0"/>
              <a:t>application</a:t>
            </a:r>
            <a:r>
              <a:rPr lang="tr-TR" b="1" i="1" dirty="0" smtClean="0"/>
              <a:t> </a:t>
            </a:r>
            <a:r>
              <a:rPr lang="tr-TR" b="1" i="1" dirty="0" err="1" smtClean="0"/>
              <a:t>profiles</a:t>
            </a:r>
            <a:r>
              <a:rPr lang="tr-TR" b="1" i="1" dirty="0" smtClean="0"/>
              <a:t> </a:t>
            </a:r>
            <a:r>
              <a:rPr lang="tr-TR" dirty="0" smtClean="0"/>
              <a:t>arasındaki diğer bir fark </a:t>
            </a:r>
            <a:r>
              <a:rPr lang="tr-TR" b="1" i="1" dirty="0" err="1" smtClean="0"/>
              <a:t>DeviceProfiles</a:t>
            </a:r>
            <a:r>
              <a:rPr lang="tr-TR" b="1" i="1" dirty="0" smtClean="0"/>
              <a:t> </a:t>
            </a:r>
            <a:r>
              <a:rPr lang="tr-TR" dirty="0" smtClean="0"/>
              <a:t> tüm </a:t>
            </a:r>
            <a:r>
              <a:rPr lang="tr-TR" dirty="0" err="1" smtClean="0"/>
              <a:t>ZigBee</a:t>
            </a:r>
            <a:r>
              <a:rPr lang="tr-TR" dirty="0" smtClean="0"/>
              <a:t> cihazlar tarafından desteklenen özellikleri tanımladığı halde,  </a:t>
            </a:r>
            <a:r>
              <a:rPr lang="tr-TR" b="1" i="1" dirty="0" err="1" smtClean="0"/>
              <a:t>application</a:t>
            </a:r>
            <a:r>
              <a:rPr lang="tr-TR" b="1" i="1" dirty="0" smtClean="0"/>
              <a:t> </a:t>
            </a:r>
            <a:r>
              <a:rPr lang="tr-TR" b="1" i="1" dirty="0" err="1" smtClean="0"/>
              <a:t>profiles</a:t>
            </a:r>
            <a:r>
              <a:rPr lang="tr-TR" b="1" i="1" dirty="0" smtClean="0"/>
              <a:t>, </a:t>
            </a:r>
            <a:r>
              <a:rPr lang="tr-TR" dirty="0" smtClean="0"/>
              <a:t>belirli bir uygulama için yaratılmış olmasıdır.</a:t>
            </a:r>
          </a:p>
        </p:txBody>
      </p:sp>
      <p:sp>
        <p:nvSpPr>
          <p:cNvPr id="3" name="Slayt Numarası Yer Tutucusu 2"/>
          <p:cNvSpPr>
            <a:spLocks noGrp="1"/>
          </p:cNvSpPr>
          <p:nvPr>
            <p:ph type="sldNum" sz="quarter" idx="12"/>
          </p:nvPr>
        </p:nvSpPr>
        <p:spPr/>
        <p:txBody>
          <a:bodyPr/>
          <a:lstStyle/>
          <a:p>
            <a:fld id="{F302176B-0E47-46AC-8F43-DAB4B8A37D06}" type="slidenum">
              <a:rPr lang="tr-TR" smtClean="0"/>
              <a:pPr/>
              <a:t>34</a:t>
            </a:fld>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346050"/>
          </a:xfrm>
        </p:spPr>
        <p:txBody>
          <a:bodyPr>
            <a:normAutofit fontScale="90000"/>
          </a:bodyPr>
          <a:lstStyle/>
          <a:p>
            <a:r>
              <a:rPr lang="tr-TR" dirty="0" smtClean="0"/>
              <a:t>ZDO</a:t>
            </a:r>
            <a:endParaRPr lang="tr-TR" dirty="0"/>
          </a:p>
        </p:txBody>
      </p:sp>
      <p:sp>
        <p:nvSpPr>
          <p:cNvPr id="3" name="2 İçerik Yer Tutucusu"/>
          <p:cNvSpPr>
            <a:spLocks noGrp="1"/>
          </p:cNvSpPr>
          <p:nvPr>
            <p:ph idx="1"/>
          </p:nvPr>
        </p:nvSpPr>
        <p:spPr>
          <a:xfrm>
            <a:off x="457200" y="836712"/>
            <a:ext cx="8229600" cy="5289451"/>
          </a:xfrm>
        </p:spPr>
        <p:txBody>
          <a:bodyPr>
            <a:normAutofit lnSpcReduction="10000"/>
          </a:bodyPr>
          <a:lstStyle/>
          <a:p>
            <a:r>
              <a:rPr lang="tr-TR" sz="1800" b="1" i="1" dirty="0" smtClean="0"/>
              <a:t>Device profile, </a:t>
            </a:r>
            <a:r>
              <a:rPr lang="tr-TR" sz="1800" dirty="0" err="1" smtClean="0"/>
              <a:t>herbiri</a:t>
            </a:r>
            <a:r>
              <a:rPr lang="tr-TR" sz="1800" dirty="0" smtClean="0"/>
              <a:t> yalnızca bir </a:t>
            </a:r>
            <a:r>
              <a:rPr lang="tr-TR" sz="1800" dirty="0" err="1" smtClean="0"/>
              <a:t>device’ı</a:t>
            </a:r>
            <a:r>
              <a:rPr lang="tr-TR" sz="1800" dirty="0" smtClean="0"/>
              <a:t> tarif eder. </a:t>
            </a:r>
            <a:r>
              <a:rPr lang="tr-TR" sz="1800" b="1" i="1" dirty="0" smtClean="0"/>
              <a:t>Device </a:t>
            </a:r>
            <a:r>
              <a:rPr lang="tr-TR" sz="1800" b="1" i="1" dirty="0" err="1" smtClean="0"/>
              <a:t>profiles</a:t>
            </a:r>
            <a:r>
              <a:rPr lang="tr-TR" sz="1800" b="1" i="1" dirty="0" smtClean="0"/>
              <a:t> , </a:t>
            </a:r>
            <a:r>
              <a:rPr lang="tr-TR" sz="1800" dirty="0" smtClean="0"/>
              <a:t>bir cihazın keşfi için  destek sağladığı gibi</a:t>
            </a:r>
            <a:r>
              <a:rPr lang="tr-TR" sz="1800" b="1" i="1" dirty="0" smtClean="0"/>
              <a:t>, </a:t>
            </a:r>
            <a:r>
              <a:rPr lang="tr-TR" sz="1800" dirty="0" smtClean="0"/>
              <a:t>aynı zamanda </a:t>
            </a:r>
            <a:r>
              <a:rPr lang="tr-TR" sz="1800" dirty="0" err="1" smtClean="0"/>
              <a:t>binding</a:t>
            </a:r>
            <a:r>
              <a:rPr lang="tr-TR" sz="1800" dirty="0" smtClean="0"/>
              <a:t> </a:t>
            </a:r>
            <a:r>
              <a:rPr lang="tr-TR" sz="1800" dirty="0" err="1" smtClean="0"/>
              <a:t>managment</a:t>
            </a:r>
            <a:r>
              <a:rPr lang="tr-TR" sz="1800" dirty="0" smtClean="0"/>
              <a:t> gibi  servis (hizmetlerin) keşfini de sağlar. </a:t>
            </a:r>
          </a:p>
          <a:p>
            <a:r>
              <a:rPr lang="tr-TR" sz="1800" dirty="0" smtClean="0"/>
              <a:t>Cihaz keşfi </a:t>
            </a:r>
            <a:r>
              <a:rPr lang="tr-TR" sz="1800" b="1" i="1" dirty="0" smtClean="0"/>
              <a:t>(Device </a:t>
            </a:r>
            <a:r>
              <a:rPr lang="tr-TR" sz="1800" b="1" i="1" dirty="0" err="1" smtClean="0"/>
              <a:t>discovery</a:t>
            </a:r>
            <a:r>
              <a:rPr lang="tr-TR" sz="1800" b="1" i="1" dirty="0" smtClean="0"/>
              <a:t>), </a:t>
            </a:r>
            <a:r>
              <a:rPr lang="tr-TR" sz="1800" dirty="0" err="1" smtClean="0"/>
              <a:t>PAN’daki</a:t>
            </a:r>
            <a:r>
              <a:rPr lang="tr-TR" sz="1800" dirty="0" smtClean="0"/>
              <a:t> </a:t>
            </a:r>
            <a:r>
              <a:rPr lang="tr-TR" sz="1800" b="1" i="1" dirty="0" smtClean="0"/>
              <a:t> </a:t>
            </a:r>
            <a:r>
              <a:rPr lang="tr-TR" sz="1800" dirty="0" smtClean="0"/>
              <a:t>diğer cihazların kimliğini belirleme yeteneğidir.</a:t>
            </a:r>
          </a:p>
          <a:p>
            <a:r>
              <a:rPr lang="tr-TR" sz="1800" dirty="0" smtClean="0"/>
              <a:t> Servis </a:t>
            </a:r>
            <a:r>
              <a:rPr lang="tr-TR" sz="1800" dirty="0" err="1" smtClean="0"/>
              <a:t>keşifinde</a:t>
            </a:r>
            <a:r>
              <a:rPr lang="tr-TR" sz="1800" dirty="0" smtClean="0"/>
              <a:t> </a:t>
            </a:r>
            <a:r>
              <a:rPr lang="tr-TR" sz="1800" b="1" i="1" dirty="0" smtClean="0"/>
              <a:t>(Service </a:t>
            </a:r>
            <a:r>
              <a:rPr lang="tr-TR" sz="1800" b="1" i="1" dirty="0" err="1" smtClean="0"/>
              <a:t>Discovery</a:t>
            </a:r>
            <a:r>
              <a:rPr lang="tr-TR" sz="1800" b="1" i="1" dirty="0" smtClean="0"/>
              <a:t>), </a:t>
            </a:r>
            <a:r>
              <a:rPr lang="tr-TR" sz="1800" dirty="0" smtClean="0"/>
              <a:t>device  ağdaki başka bir cihazdan, onun kendi profile tanımlayıcısı gibi veya </a:t>
            </a:r>
            <a:r>
              <a:rPr lang="tr-TR" sz="1800" dirty="0" err="1" smtClean="0"/>
              <a:t>ZigBee</a:t>
            </a:r>
            <a:r>
              <a:rPr lang="tr-TR" sz="1800" dirty="0" smtClean="0"/>
              <a:t> </a:t>
            </a:r>
            <a:r>
              <a:rPr lang="tr-TR" sz="1800" dirty="0" err="1" smtClean="0"/>
              <a:t>descriptor</a:t>
            </a:r>
            <a:r>
              <a:rPr lang="tr-TR" sz="1800" dirty="0" smtClean="0"/>
              <a:t> (düğüm tanımlama veya </a:t>
            </a:r>
            <a:r>
              <a:rPr lang="tr-TR" sz="1800" dirty="0" err="1" smtClean="0"/>
              <a:t>simple</a:t>
            </a:r>
            <a:r>
              <a:rPr lang="tr-TR" sz="1800" dirty="0" smtClean="0"/>
              <a:t> </a:t>
            </a:r>
            <a:r>
              <a:rPr lang="tr-TR" sz="1800" dirty="0" err="1" smtClean="0"/>
              <a:t>descriptor</a:t>
            </a:r>
            <a:r>
              <a:rPr lang="tr-TR" sz="1800" dirty="0" smtClean="0"/>
              <a:t>)  gibi ayrıntılı bilgi vermesini talep eder.</a:t>
            </a:r>
          </a:p>
          <a:p>
            <a:r>
              <a:rPr lang="tr-TR" sz="1800" dirty="0" smtClean="0"/>
              <a:t>Device başka bir  </a:t>
            </a:r>
            <a:r>
              <a:rPr lang="tr-TR" sz="1800" dirty="0" err="1" smtClean="0"/>
              <a:t>device’tan</a:t>
            </a:r>
            <a:r>
              <a:rPr lang="tr-TR" sz="1800" dirty="0" smtClean="0"/>
              <a:t>  giriş ve çıkış kümelerinin listesini talep edebilir.  Bu küme listesi, </a:t>
            </a:r>
            <a:r>
              <a:rPr lang="tr-TR" sz="1800" dirty="0" err="1" smtClean="0"/>
              <a:t>device’ları</a:t>
            </a:r>
            <a:r>
              <a:rPr lang="tr-TR" sz="1800" dirty="0" smtClean="0"/>
              <a:t> </a:t>
            </a:r>
            <a:r>
              <a:rPr lang="tr-TR" sz="1800" dirty="0" err="1" smtClean="0"/>
              <a:t>binding</a:t>
            </a:r>
            <a:r>
              <a:rPr lang="tr-TR" sz="1800" dirty="0" smtClean="0"/>
              <a:t> prosedürüne göre eşleştirme işleminde kullanılabilir. </a:t>
            </a:r>
          </a:p>
          <a:p>
            <a:r>
              <a:rPr lang="tr-TR" sz="1800" b="1" i="1" dirty="0" smtClean="0"/>
              <a:t>Device profile </a:t>
            </a:r>
            <a:r>
              <a:rPr lang="tr-TR" sz="1800" dirty="0" smtClean="0"/>
              <a:t>istemci veya sunucu olarak </a:t>
            </a:r>
            <a:r>
              <a:rPr lang="tr-TR" sz="1800" dirty="0" err="1" smtClean="0"/>
              <a:t>konfigüre</a:t>
            </a:r>
            <a:r>
              <a:rPr lang="tr-TR" sz="1800" dirty="0" smtClean="0"/>
              <a:t> edilebilir. </a:t>
            </a:r>
            <a:r>
              <a:rPr lang="tr-TR" sz="1800" b="1" i="1" dirty="0" smtClean="0"/>
              <a:t>İstemci</a:t>
            </a:r>
            <a:r>
              <a:rPr lang="tr-TR" sz="1800" dirty="0" smtClean="0"/>
              <a:t> </a:t>
            </a:r>
            <a:r>
              <a:rPr lang="tr-TR" sz="1800" b="1" i="1" dirty="0" smtClean="0"/>
              <a:t>device</a:t>
            </a:r>
            <a:r>
              <a:rPr lang="tr-TR" sz="1800" dirty="0" smtClean="0"/>
              <a:t>, </a:t>
            </a:r>
            <a:r>
              <a:rPr lang="tr-TR" sz="1800" dirty="0" err="1" smtClean="0"/>
              <a:t>binding</a:t>
            </a:r>
            <a:r>
              <a:rPr lang="tr-TR" sz="1800" dirty="0" smtClean="0"/>
              <a:t> veya device </a:t>
            </a:r>
            <a:r>
              <a:rPr lang="tr-TR" sz="1800" dirty="0" err="1" smtClean="0"/>
              <a:t>discovery</a:t>
            </a:r>
            <a:r>
              <a:rPr lang="tr-TR" sz="1800" dirty="0" smtClean="0"/>
              <a:t> keşfi gibi hizmetleri isteyebilir.  Bu istekleri ve servisleri karşılayan </a:t>
            </a:r>
            <a:r>
              <a:rPr lang="tr-TR" sz="1800" dirty="0" err="1" smtClean="0"/>
              <a:t>device’lar</a:t>
            </a:r>
            <a:r>
              <a:rPr lang="tr-TR" sz="1800" dirty="0" smtClean="0"/>
              <a:t> ise </a:t>
            </a:r>
            <a:r>
              <a:rPr lang="tr-TR" sz="1800" b="1" i="1" dirty="0" smtClean="0"/>
              <a:t>sunucu device </a:t>
            </a:r>
            <a:r>
              <a:rPr lang="tr-TR" sz="1800" dirty="0" smtClean="0"/>
              <a:t>rolündedir.</a:t>
            </a:r>
          </a:p>
          <a:p>
            <a:r>
              <a:rPr lang="tr-TR" sz="1800" dirty="0" smtClean="0"/>
              <a:t>Servislerde  </a:t>
            </a:r>
            <a:r>
              <a:rPr lang="tr-TR" sz="1800" b="1" i="1" dirty="0" err="1" smtClean="0"/>
              <a:t>client</a:t>
            </a:r>
            <a:r>
              <a:rPr lang="tr-TR" sz="1800" b="1" i="1" dirty="0" smtClean="0"/>
              <a:t> </a:t>
            </a:r>
            <a:r>
              <a:rPr lang="tr-TR" sz="1800" b="1" i="1" dirty="0" err="1" smtClean="0"/>
              <a:t>services</a:t>
            </a:r>
            <a:r>
              <a:rPr lang="tr-TR" sz="1800" b="1" i="1" dirty="0" smtClean="0"/>
              <a:t>, server </a:t>
            </a:r>
            <a:r>
              <a:rPr lang="tr-TR" sz="1800" b="1" i="1" dirty="0" err="1" smtClean="0"/>
              <a:t>services</a:t>
            </a:r>
            <a:r>
              <a:rPr lang="tr-TR" sz="1800" b="1" i="1" dirty="0" smtClean="0"/>
              <a:t> </a:t>
            </a:r>
            <a:r>
              <a:rPr lang="tr-TR" sz="1800" dirty="0" smtClean="0"/>
              <a:t>olarak ikiye ayrılır. Bu servislerin her </a:t>
            </a:r>
            <a:r>
              <a:rPr lang="tr-TR" sz="1800" dirty="0" err="1" smtClean="0"/>
              <a:t>ikiside</a:t>
            </a:r>
            <a:r>
              <a:rPr lang="tr-TR" sz="1800" dirty="0" smtClean="0"/>
              <a:t>,tekil </a:t>
            </a:r>
            <a:r>
              <a:rPr lang="tr-TR" sz="1800" dirty="0" err="1" smtClean="0"/>
              <a:t>Cluster</a:t>
            </a:r>
            <a:r>
              <a:rPr lang="tr-TR" sz="1800" dirty="0" smtClean="0"/>
              <a:t> </a:t>
            </a:r>
            <a:r>
              <a:rPr lang="tr-TR" sz="1800" dirty="0" err="1" smtClean="0"/>
              <a:t>tanımlayısıyla</a:t>
            </a:r>
            <a:r>
              <a:rPr lang="tr-TR" sz="1800" dirty="0" smtClean="0"/>
              <a:t> (</a:t>
            </a:r>
            <a:r>
              <a:rPr lang="tr-TR" sz="1800" dirty="0" err="1" smtClean="0"/>
              <a:t>ClusterIDs</a:t>
            </a:r>
            <a:r>
              <a:rPr lang="tr-TR" sz="1800" dirty="0" smtClean="0"/>
              <a:t>)  komut formunda sağlanır. Örneğin;  Device </a:t>
            </a:r>
            <a:r>
              <a:rPr lang="tr-TR" sz="1800" dirty="0" err="1" smtClean="0"/>
              <a:t>profile’daki</a:t>
            </a:r>
            <a:r>
              <a:rPr lang="tr-TR" sz="1800" dirty="0" smtClean="0"/>
              <a:t> </a:t>
            </a:r>
            <a:r>
              <a:rPr lang="tr-TR" sz="1800" b="1" i="1" dirty="0" smtClean="0"/>
              <a:t>0x0002 </a:t>
            </a:r>
            <a:r>
              <a:rPr lang="tr-TR" sz="1800" b="1" i="1" dirty="0" err="1" smtClean="0"/>
              <a:t>clusterID</a:t>
            </a:r>
            <a:r>
              <a:rPr lang="tr-TR" sz="1800" b="1" i="1" dirty="0" smtClean="0"/>
              <a:t> ,  </a:t>
            </a:r>
            <a:r>
              <a:rPr lang="tr-TR" sz="1800" b="1" i="1" dirty="0" err="1" smtClean="0">
                <a:solidFill>
                  <a:srgbClr val="FF0000"/>
                </a:solidFill>
              </a:rPr>
              <a:t>node</a:t>
            </a:r>
            <a:r>
              <a:rPr lang="tr-TR" sz="1800" b="1" i="1" dirty="0" smtClean="0">
                <a:solidFill>
                  <a:srgbClr val="FF0000"/>
                </a:solidFill>
              </a:rPr>
              <a:t> </a:t>
            </a:r>
            <a:r>
              <a:rPr lang="tr-TR" sz="1800" b="1" i="1" dirty="0" err="1" smtClean="0">
                <a:solidFill>
                  <a:srgbClr val="FF0000"/>
                </a:solidFill>
              </a:rPr>
              <a:t>descriptor</a:t>
            </a:r>
            <a:r>
              <a:rPr lang="tr-TR" sz="1800" b="1" i="1" dirty="0" smtClean="0">
                <a:solidFill>
                  <a:srgbClr val="FF0000"/>
                </a:solidFill>
              </a:rPr>
              <a:t>  </a:t>
            </a:r>
            <a:r>
              <a:rPr lang="tr-TR" sz="1800" b="1" i="1" dirty="0" err="1" smtClean="0">
                <a:solidFill>
                  <a:srgbClr val="FF0000"/>
                </a:solidFill>
              </a:rPr>
              <a:t>request</a:t>
            </a:r>
            <a:r>
              <a:rPr lang="tr-TR" sz="1800" b="1" i="1" dirty="0" smtClean="0">
                <a:solidFill>
                  <a:srgbClr val="FF0000"/>
                </a:solidFill>
              </a:rPr>
              <a:t>  komutuna </a:t>
            </a:r>
            <a:r>
              <a:rPr lang="tr-TR" sz="1800" dirty="0" smtClean="0"/>
              <a:t>eşdeğerdir.ki bu  bir diğer </a:t>
            </a:r>
            <a:r>
              <a:rPr lang="tr-TR" sz="1800" dirty="0" err="1" smtClean="0"/>
              <a:t>device’ın</a:t>
            </a:r>
            <a:r>
              <a:rPr lang="tr-TR" sz="1800" dirty="0" smtClean="0"/>
              <a:t> </a:t>
            </a:r>
            <a:r>
              <a:rPr lang="tr-TR" sz="1800" dirty="0" err="1" smtClean="0"/>
              <a:t>node</a:t>
            </a:r>
            <a:r>
              <a:rPr lang="tr-TR" sz="1800" dirty="0" smtClean="0"/>
              <a:t> </a:t>
            </a:r>
            <a:r>
              <a:rPr lang="tr-TR" sz="1800" dirty="0" err="1" smtClean="0"/>
              <a:t>descriptor</a:t>
            </a:r>
            <a:r>
              <a:rPr lang="tr-TR" sz="1800" dirty="0" smtClean="0"/>
              <a:t> ihtiyacını karşılamak için istektir.</a:t>
            </a:r>
          </a:p>
          <a:p>
            <a:endParaRPr lang="tr-TR" sz="18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35</a:t>
            </a:fld>
            <a:endParaRPr 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346050"/>
          </a:xfrm>
        </p:spPr>
        <p:txBody>
          <a:bodyPr>
            <a:normAutofit fontScale="90000"/>
          </a:bodyPr>
          <a:lstStyle/>
          <a:p>
            <a:r>
              <a:rPr lang="tr-TR" dirty="0" smtClean="0"/>
              <a:t>ZDO</a:t>
            </a:r>
            <a:endParaRPr lang="tr-TR" dirty="0"/>
          </a:p>
        </p:txBody>
      </p:sp>
      <p:sp>
        <p:nvSpPr>
          <p:cNvPr id="3" name="2 İçerik Yer Tutucusu"/>
          <p:cNvSpPr>
            <a:spLocks noGrp="1"/>
          </p:cNvSpPr>
          <p:nvPr>
            <p:ph idx="1"/>
          </p:nvPr>
        </p:nvSpPr>
        <p:spPr>
          <a:xfrm>
            <a:off x="539552" y="764704"/>
            <a:ext cx="8229600" cy="5544616"/>
          </a:xfrm>
        </p:spPr>
        <p:txBody>
          <a:bodyPr>
            <a:noAutofit/>
          </a:bodyPr>
          <a:lstStyle/>
          <a:p>
            <a:r>
              <a:rPr lang="tr-TR" sz="2000" dirty="0" err="1" smtClean="0"/>
              <a:t>Zigbee</a:t>
            </a:r>
            <a:r>
              <a:rPr lang="tr-TR" sz="2000" dirty="0" smtClean="0"/>
              <a:t> </a:t>
            </a:r>
            <a:r>
              <a:rPr lang="tr-TR" sz="2000" dirty="0" err="1" smtClean="0"/>
              <a:t>Dvice</a:t>
            </a:r>
            <a:r>
              <a:rPr lang="tr-TR" sz="2000" dirty="0" smtClean="0"/>
              <a:t> Profile (ZDP komutları), APS data servisi kullanılarak gönderilir.  </a:t>
            </a:r>
            <a:r>
              <a:rPr lang="tr-TR" sz="2000" dirty="0" err="1" smtClean="0"/>
              <a:t>İk</a:t>
            </a:r>
            <a:r>
              <a:rPr lang="tr-TR" sz="2000" dirty="0" smtClean="0"/>
              <a:t>, ana komut gurubu vardır. İstemci servisleri, sunucu servisleri. </a:t>
            </a:r>
            <a:r>
              <a:rPr lang="tr-TR" sz="2000" dirty="0" err="1" smtClean="0"/>
              <a:t>Herbir</a:t>
            </a:r>
            <a:r>
              <a:rPr lang="tr-TR" sz="2000" dirty="0" smtClean="0"/>
              <a:t> guruptaki ZDP komutları üç kategoriye ayrılır. Device ve servise keşfi,  </a:t>
            </a:r>
            <a:r>
              <a:rPr lang="tr-TR" sz="2000" dirty="0" err="1" smtClean="0"/>
              <a:t>bind</a:t>
            </a:r>
            <a:r>
              <a:rPr lang="tr-TR" sz="2000" dirty="0" smtClean="0"/>
              <a:t> (bağlantı) yönetimi, ve network yönetimi. Bu üç kategorideki komutlar, ZDO ‘da üç </a:t>
            </a:r>
            <a:r>
              <a:rPr lang="tr-TR" sz="2000" dirty="0" err="1" smtClean="0"/>
              <a:t>object</a:t>
            </a:r>
            <a:r>
              <a:rPr lang="tr-TR" sz="2000" dirty="0" smtClean="0"/>
              <a:t> ile tanımlanır. </a:t>
            </a:r>
          </a:p>
          <a:p>
            <a:pPr>
              <a:buNone/>
            </a:pPr>
            <a:r>
              <a:rPr lang="tr-TR" sz="2000" dirty="0" smtClean="0"/>
              <a:t>		</a:t>
            </a:r>
            <a:r>
              <a:rPr lang="tr-TR" sz="2000" i="1" dirty="0" smtClean="0">
                <a:solidFill>
                  <a:srgbClr val="FF0000"/>
                </a:solidFill>
              </a:rPr>
              <a:t>Device ve service keşfi </a:t>
            </a:r>
            <a:r>
              <a:rPr lang="tr-TR" sz="2000" i="1" dirty="0" err="1" smtClean="0">
                <a:solidFill>
                  <a:srgbClr val="FF0000"/>
                </a:solidFill>
              </a:rPr>
              <a:t>object</a:t>
            </a:r>
            <a:r>
              <a:rPr lang="tr-TR" sz="2000" i="1" dirty="0" smtClean="0">
                <a:solidFill>
                  <a:srgbClr val="FF0000"/>
                </a:solidFill>
              </a:rPr>
              <a:t>  (Cihaz ve aygıt keşfi objesi)</a:t>
            </a:r>
          </a:p>
          <a:p>
            <a:pPr>
              <a:buNone/>
            </a:pPr>
            <a:r>
              <a:rPr lang="tr-TR" sz="2000" i="1" dirty="0" smtClean="0">
                <a:solidFill>
                  <a:srgbClr val="FF0000"/>
                </a:solidFill>
              </a:rPr>
              <a:t>		</a:t>
            </a:r>
            <a:r>
              <a:rPr lang="tr-TR" sz="2000" i="1" dirty="0" err="1" smtClean="0">
                <a:solidFill>
                  <a:srgbClr val="FF0000"/>
                </a:solidFill>
              </a:rPr>
              <a:t>Binding</a:t>
            </a:r>
            <a:r>
              <a:rPr lang="tr-TR" sz="2000" i="1" dirty="0" smtClean="0">
                <a:solidFill>
                  <a:srgbClr val="FF0000"/>
                </a:solidFill>
              </a:rPr>
              <a:t> </a:t>
            </a:r>
            <a:r>
              <a:rPr lang="tr-TR" sz="2000" i="1" dirty="0" err="1" smtClean="0">
                <a:solidFill>
                  <a:srgbClr val="FF0000"/>
                </a:solidFill>
              </a:rPr>
              <a:t>managment</a:t>
            </a:r>
            <a:r>
              <a:rPr lang="tr-TR" sz="2000" i="1" dirty="0" smtClean="0">
                <a:solidFill>
                  <a:srgbClr val="FF0000"/>
                </a:solidFill>
              </a:rPr>
              <a:t> </a:t>
            </a:r>
            <a:r>
              <a:rPr lang="tr-TR" sz="2000" i="1" dirty="0" err="1" smtClean="0">
                <a:solidFill>
                  <a:srgbClr val="FF0000"/>
                </a:solidFill>
              </a:rPr>
              <a:t>object</a:t>
            </a:r>
            <a:r>
              <a:rPr lang="tr-TR" sz="2000" i="1" dirty="0" smtClean="0">
                <a:solidFill>
                  <a:srgbClr val="FF0000"/>
                </a:solidFill>
              </a:rPr>
              <a:t>   (Bağlanma Yönetimi Objesi)</a:t>
            </a:r>
          </a:p>
          <a:p>
            <a:pPr>
              <a:buNone/>
            </a:pPr>
            <a:r>
              <a:rPr lang="tr-TR" sz="2000" i="1" dirty="0" smtClean="0">
                <a:solidFill>
                  <a:srgbClr val="FF0000"/>
                </a:solidFill>
              </a:rPr>
              <a:t>		Network </a:t>
            </a:r>
            <a:r>
              <a:rPr lang="tr-TR" sz="2000" i="1" dirty="0" err="1" smtClean="0">
                <a:solidFill>
                  <a:srgbClr val="FF0000"/>
                </a:solidFill>
              </a:rPr>
              <a:t>managment</a:t>
            </a:r>
            <a:r>
              <a:rPr lang="tr-TR" sz="2000" i="1" dirty="0" smtClean="0">
                <a:solidFill>
                  <a:srgbClr val="FF0000"/>
                </a:solidFill>
              </a:rPr>
              <a:t> </a:t>
            </a:r>
            <a:r>
              <a:rPr lang="tr-TR" sz="2000" i="1" dirty="0" err="1" smtClean="0">
                <a:solidFill>
                  <a:srgbClr val="FF0000"/>
                </a:solidFill>
              </a:rPr>
              <a:t>object</a:t>
            </a:r>
            <a:r>
              <a:rPr lang="tr-TR" sz="2000" i="1" dirty="0" smtClean="0">
                <a:solidFill>
                  <a:srgbClr val="FF0000"/>
                </a:solidFill>
              </a:rPr>
              <a:t>  (Ağ Yönetimi  Objesi)</a:t>
            </a:r>
          </a:p>
          <a:p>
            <a:pPr>
              <a:buFont typeface="Arial" charset="0"/>
              <a:buChar char="•"/>
            </a:pPr>
            <a:r>
              <a:rPr lang="tr-TR" sz="2000" dirty="0" smtClean="0"/>
              <a:t>Device ve servis keşfi komutları device, aynı </a:t>
            </a:r>
            <a:r>
              <a:rPr lang="tr-TR" sz="2000" dirty="0" err="1" smtClean="0"/>
              <a:t>networkteki</a:t>
            </a:r>
            <a:r>
              <a:rPr lang="tr-TR" sz="2000" dirty="0" smtClean="0"/>
              <a:t> </a:t>
            </a:r>
            <a:r>
              <a:rPr lang="tr-TR" sz="2000" dirty="0" err="1" smtClean="0"/>
              <a:t>herhangibir</a:t>
            </a:r>
            <a:r>
              <a:rPr lang="tr-TR" sz="2000" dirty="0" smtClean="0"/>
              <a:t> </a:t>
            </a:r>
            <a:r>
              <a:rPr lang="tr-TR" sz="2000" dirty="0" err="1" smtClean="0"/>
              <a:t>device’ın</a:t>
            </a:r>
            <a:r>
              <a:rPr lang="tr-TR" sz="2000" dirty="0" smtClean="0"/>
              <a:t> NWK adresi , </a:t>
            </a:r>
            <a:r>
              <a:rPr lang="tr-TR" sz="2000" dirty="0" err="1" smtClean="0"/>
              <a:t>description</a:t>
            </a:r>
            <a:r>
              <a:rPr lang="tr-TR" sz="2000" dirty="0" smtClean="0"/>
              <a:t> listeleri gibi bilgiler istemesine izin verir..</a:t>
            </a:r>
          </a:p>
          <a:p>
            <a:pPr>
              <a:buFont typeface="Arial" charset="0"/>
              <a:buChar char="•"/>
            </a:pPr>
            <a:r>
              <a:rPr lang="tr-TR" sz="2000" dirty="0" smtClean="0"/>
              <a:t>Bağlanma (</a:t>
            </a:r>
            <a:r>
              <a:rPr lang="tr-TR" sz="2000" dirty="0" err="1" smtClean="0"/>
              <a:t>binding</a:t>
            </a:r>
            <a:r>
              <a:rPr lang="tr-TR" sz="2000" dirty="0" smtClean="0"/>
              <a:t>) yönetme komutları,bir </a:t>
            </a:r>
            <a:r>
              <a:rPr lang="tr-TR" sz="2000" dirty="0" err="1" smtClean="0"/>
              <a:t>device’a</a:t>
            </a:r>
            <a:r>
              <a:rPr lang="tr-TR" sz="2000" dirty="0" smtClean="0"/>
              <a:t>  </a:t>
            </a:r>
            <a:r>
              <a:rPr lang="tr-TR" sz="2000" dirty="0" err="1" smtClean="0"/>
              <a:t>binding</a:t>
            </a:r>
            <a:r>
              <a:rPr lang="tr-TR" sz="2000" dirty="0" smtClean="0"/>
              <a:t> ilişkilerini yaratmak </a:t>
            </a:r>
            <a:r>
              <a:rPr lang="tr-TR" sz="2000" dirty="0" err="1" smtClean="0"/>
              <a:t>veye</a:t>
            </a:r>
            <a:r>
              <a:rPr lang="tr-TR" sz="2000" dirty="0" smtClean="0"/>
              <a:t> bitime ilişkilendirmelerine, </a:t>
            </a:r>
            <a:r>
              <a:rPr lang="tr-TR" sz="2000" dirty="0" err="1" smtClean="0"/>
              <a:t>binding</a:t>
            </a:r>
            <a:r>
              <a:rPr lang="tr-TR" sz="2000" dirty="0" smtClean="0"/>
              <a:t> tablolarını </a:t>
            </a:r>
            <a:r>
              <a:rPr lang="tr-TR" sz="2000" dirty="0" err="1" smtClean="0"/>
              <a:t>hafızalama</a:t>
            </a:r>
            <a:r>
              <a:rPr lang="tr-TR" sz="2000" dirty="0" smtClean="0"/>
              <a:t> veya yedekleme  işlemlerine izin verir.</a:t>
            </a:r>
          </a:p>
          <a:p>
            <a:r>
              <a:rPr lang="tr-TR" sz="2000" dirty="0" smtClean="0"/>
              <a:t>Ağ yönetimi komutları,yakındaki ağları tanımlamak, komşu tabloların içeriğini anlamak ve yönlendirme, ve  ağa birleştirme ve bırakma işlemlerini yönetmek  için kullanılır.</a:t>
            </a:r>
            <a:endParaRPr lang="tr-TR" sz="20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36</a:t>
            </a:fld>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77500" lnSpcReduction="20000"/>
          </a:bodyPr>
          <a:lstStyle/>
          <a:p>
            <a:pPr marL="173038" indent="-173038" algn="just">
              <a:buNone/>
            </a:pPr>
            <a:endParaRPr lang="tr-TR" dirty="0" smtClean="0"/>
          </a:p>
          <a:p>
            <a:pPr marL="173038" indent="-173038" algn="just"/>
            <a:r>
              <a:rPr lang="tr-TR" dirty="0" smtClean="0"/>
              <a:t>Eş Uygulama objeleri (nesneleri )  arasında  veri göndermek ve almak için APSDE-SAP kullanılır (Şekil 3.44). </a:t>
            </a:r>
          </a:p>
          <a:p>
            <a:pPr marL="173038" indent="-173038" algn="just"/>
            <a:r>
              <a:rPr lang="tr-TR" dirty="0" err="1" smtClean="0"/>
              <a:t>ZigBee</a:t>
            </a:r>
            <a:r>
              <a:rPr lang="tr-TR" dirty="0" smtClean="0"/>
              <a:t>  Device Objeleri  (ZDO) , APS alt katmanları ve </a:t>
            </a:r>
            <a:r>
              <a:rPr lang="tr-TR" dirty="0" err="1" smtClean="0"/>
              <a:t>Application</a:t>
            </a:r>
            <a:r>
              <a:rPr lang="tr-TR" dirty="0" smtClean="0"/>
              <a:t> </a:t>
            </a:r>
            <a:r>
              <a:rPr lang="tr-TR" dirty="0" err="1" smtClean="0"/>
              <a:t>Framework</a:t>
            </a:r>
            <a:r>
              <a:rPr lang="tr-TR" dirty="0" smtClean="0"/>
              <a:t> arasında bir </a:t>
            </a:r>
            <a:r>
              <a:rPr lang="tr-TR" dirty="0" err="1" smtClean="0"/>
              <a:t>arayüz</a:t>
            </a:r>
            <a:r>
              <a:rPr lang="tr-TR" dirty="0" smtClean="0"/>
              <a:t> sağlar. ZDO bir </a:t>
            </a:r>
            <a:r>
              <a:rPr lang="tr-TR" dirty="0" err="1" smtClean="0"/>
              <a:t>ZigBee</a:t>
            </a:r>
            <a:r>
              <a:rPr lang="tr-TR" dirty="0" smtClean="0"/>
              <a:t> protokol yığını üzerinde çalışan tüm uygulamalarda ortak olan fonksiyonları içerir. Örneğin, </a:t>
            </a:r>
            <a:r>
              <a:rPr lang="tr-TR" dirty="0" err="1" smtClean="0"/>
              <a:t>ZigBee</a:t>
            </a:r>
            <a:r>
              <a:rPr lang="tr-TR" dirty="0" smtClean="0"/>
              <a:t> koordinatör, </a:t>
            </a:r>
            <a:r>
              <a:rPr lang="tr-TR" dirty="0" err="1" smtClean="0"/>
              <a:t>ZigBee</a:t>
            </a:r>
            <a:r>
              <a:rPr lang="tr-TR" dirty="0" smtClean="0"/>
              <a:t> yönlendirici veya </a:t>
            </a:r>
            <a:r>
              <a:rPr lang="tr-TR" dirty="0" err="1" smtClean="0"/>
              <a:t>ZigBee</a:t>
            </a:r>
            <a:r>
              <a:rPr lang="tr-TR" dirty="0" smtClean="0"/>
              <a:t> uç cihazın üç olası mantıksal tiplerinden birine aygıtı yapılandırmak için ZDO sorumludur.</a:t>
            </a:r>
          </a:p>
          <a:p>
            <a:pPr marL="173038" indent="-173038"/>
            <a:r>
              <a:rPr lang="tr-TR" dirty="0" smtClean="0"/>
              <a:t>ZDO görevlerini gerçekleştirmek için </a:t>
            </a:r>
            <a:r>
              <a:rPr lang="tr-TR" dirty="0" err="1" smtClean="0"/>
              <a:t>primitve</a:t>
            </a:r>
            <a:r>
              <a:rPr lang="tr-TR" dirty="0" smtClean="0"/>
              <a:t> kullanır ve APSME-SAP üzerinden APS alt katmana Yönetim </a:t>
            </a:r>
            <a:r>
              <a:rPr lang="tr-TR" dirty="0" err="1" smtClean="0"/>
              <a:t>entitiye</a:t>
            </a:r>
            <a:r>
              <a:rPr lang="tr-TR" dirty="0" smtClean="0"/>
              <a:t> erişebilir.</a:t>
            </a:r>
          </a:p>
          <a:p>
            <a:endParaRPr lang="tr-TR" dirty="0"/>
          </a:p>
        </p:txBody>
      </p:sp>
      <p:sp>
        <p:nvSpPr>
          <p:cNvPr id="2" name="Slayt Numarası Yer Tutucusu 1"/>
          <p:cNvSpPr>
            <a:spLocks noGrp="1"/>
          </p:cNvSpPr>
          <p:nvPr>
            <p:ph type="sldNum" sz="quarter" idx="12"/>
          </p:nvPr>
        </p:nvSpPr>
        <p:spPr/>
        <p:txBody>
          <a:bodyPr/>
          <a:lstStyle/>
          <a:p>
            <a:fld id="{F302176B-0E47-46AC-8F43-DAB4B8A37D06}" type="slidenum">
              <a:rPr lang="tr-TR" smtClean="0"/>
              <a:pPr/>
              <a:t>37</a:t>
            </a:fld>
            <a:endParaRPr lang="tr-TR"/>
          </a:p>
        </p:txBody>
      </p:sp>
    </p:spTree>
    <p:extLst>
      <p:ext uri="{BB962C8B-B14F-4D97-AF65-F5344CB8AC3E}">
        <p14:creationId xmlns:p14="http://schemas.microsoft.com/office/powerpoint/2010/main" val="41300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490066"/>
          </a:xfrm>
        </p:spPr>
        <p:txBody>
          <a:bodyPr>
            <a:normAutofit fontScale="90000"/>
          </a:bodyPr>
          <a:lstStyle/>
          <a:p>
            <a:r>
              <a:rPr lang="tr-TR" sz="3200" dirty="0" smtClean="0"/>
              <a:t>Standart ve Özel </a:t>
            </a:r>
            <a:r>
              <a:rPr lang="tr-TR" sz="3200" dirty="0" err="1" smtClean="0"/>
              <a:t>Application</a:t>
            </a:r>
            <a:r>
              <a:rPr lang="tr-TR" sz="3200" dirty="0" smtClean="0"/>
              <a:t> </a:t>
            </a:r>
            <a:r>
              <a:rPr lang="tr-TR" sz="3200" dirty="0" err="1" smtClean="0"/>
              <a:t>Profiles</a:t>
            </a:r>
            <a:endParaRPr lang="tr-TR" sz="3200" dirty="0"/>
          </a:p>
        </p:txBody>
      </p:sp>
      <p:sp>
        <p:nvSpPr>
          <p:cNvPr id="3" name="2 İçerik Yer Tutucusu"/>
          <p:cNvSpPr>
            <a:spLocks noGrp="1"/>
          </p:cNvSpPr>
          <p:nvPr>
            <p:ph idx="1"/>
          </p:nvPr>
        </p:nvSpPr>
        <p:spPr>
          <a:xfrm>
            <a:off x="251520" y="836712"/>
            <a:ext cx="8435280" cy="5289451"/>
          </a:xfrm>
        </p:spPr>
        <p:txBody>
          <a:bodyPr>
            <a:normAutofit/>
          </a:bodyPr>
          <a:lstStyle/>
          <a:p>
            <a:pPr algn="just"/>
            <a:r>
              <a:rPr lang="tr-TR" sz="2400" dirty="0" smtClean="0"/>
              <a:t>Birçok durumda, birden çok üreticilerin cihazları arasında birlikte çalışabilirlik önemlidir. Bir ticari bina otomasyon sistemi düşünün. Benzeri aydınlatma kontrolleri ve armatürleri, doluluk </a:t>
            </a:r>
            <a:r>
              <a:rPr lang="tr-TR" sz="2400" dirty="0" err="1" smtClean="0"/>
              <a:t>sensörleri</a:t>
            </a:r>
            <a:r>
              <a:rPr lang="tr-TR" sz="2400" dirty="0" smtClean="0"/>
              <a:t> v.b oluşan sistem çeşitli özel tedarikçilerden sağlanarak  inşa edebilir. Bu gibi durumlarda, bu tür cihazların (ya da alt-seti en azından) kümeleri uyumlu bir dizi şeklinde çalışması  önemlidir.</a:t>
            </a:r>
          </a:p>
          <a:p>
            <a:pPr algn="just"/>
            <a:r>
              <a:rPr lang="tr-TR" sz="2400" dirty="0" err="1" smtClean="0"/>
              <a:t>ZigBee</a:t>
            </a:r>
            <a:r>
              <a:rPr lang="tr-TR" sz="2400" dirty="0" smtClean="0"/>
              <a:t> </a:t>
            </a:r>
            <a:r>
              <a:rPr lang="tr-TR" sz="2400" dirty="0" err="1" smtClean="0"/>
              <a:t>Alliance</a:t>
            </a:r>
            <a:r>
              <a:rPr lang="tr-TR" sz="2400" dirty="0" smtClean="0"/>
              <a:t> birçok uygulama alanlarında standart uygulama profillerinin geniş bir dizisini tanımlar. </a:t>
            </a:r>
            <a:r>
              <a:rPr lang="tr-TR" sz="2400" dirty="0" err="1" smtClean="0"/>
              <a:t>ZigBee</a:t>
            </a:r>
            <a:r>
              <a:rPr lang="tr-TR" sz="2400" dirty="0" smtClean="0"/>
              <a:t> ilgili standart uygulama profilinde yer almayan ek kümeleri (</a:t>
            </a:r>
            <a:r>
              <a:rPr lang="tr-TR" sz="2400" dirty="0" err="1" smtClean="0"/>
              <a:t>Cluster</a:t>
            </a:r>
            <a:r>
              <a:rPr lang="tr-TR" sz="2400" dirty="0" smtClean="0"/>
              <a:t>) aracılığıyla bir standart uygulama profiline özel uzantıları uygulamak için satıcıları da destekler.</a:t>
            </a:r>
          </a:p>
          <a:p>
            <a:pPr algn="just"/>
            <a:endParaRPr lang="tr-TR" sz="2400" dirty="0" smtClean="0"/>
          </a:p>
          <a:p>
            <a:endParaRPr lang="tr-TR" sz="2400" dirty="0"/>
          </a:p>
        </p:txBody>
      </p:sp>
      <p:sp>
        <p:nvSpPr>
          <p:cNvPr id="4" name="Slayt Numarası Yer Tutucusu 3"/>
          <p:cNvSpPr>
            <a:spLocks noGrp="1"/>
          </p:cNvSpPr>
          <p:nvPr>
            <p:ph type="sldNum" sz="quarter" idx="12"/>
          </p:nvPr>
        </p:nvSpPr>
        <p:spPr/>
        <p:txBody>
          <a:bodyPr/>
          <a:lstStyle/>
          <a:p>
            <a:fld id="{F302176B-0E47-46AC-8F43-DAB4B8A37D06}" type="slidenum">
              <a:rPr lang="tr-TR" smtClean="0"/>
              <a:pPr/>
              <a:t>38</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88640"/>
            <a:ext cx="8229600" cy="360040"/>
          </a:xfrm>
        </p:spPr>
        <p:txBody>
          <a:bodyPr>
            <a:noAutofit/>
          </a:bodyPr>
          <a:lstStyle/>
          <a:p>
            <a:r>
              <a:rPr lang="tr-TR" sz="2000" b="1" dirty="0" err="1" smtClean="0">
                <a:solidFill>
                  <a:srgbClr val="FF0000"/>
                </a:solidFill>
              </a:rPr>
              <a:t>Application</a:t>
            </a:r>
            <a:r>
              <a:rPr lang="tr-TR" sz="2000" b="1" dirty="0" smtClean="0">
                <a:solidFill>
                  <a:srgbClr val="FF0000"/>
                </a:solidFill>
              </a:rPr>
              <a:t> </a:t>
            </a:r>
            <a:r>
              <a:rPr lang="tr-TR" sz="2000" b="1" dirty="0" err="1" smtClean="0">
                <a:solidFill>
                  <a:srgbClr val="FF0000"/>
                </a:solidFill>
              </a:rPr>
              <a:t>Support</a:t>
            </a:r>
            <a:r>
              <a:rPr lang="tr-TR" sz="2000" b="1" dirty="0" smtClean="0">
                <a:solidFill>
                  <a:srgbClr val="FF0000"/>
                </a:solidFill>
              </a:rPr>
              <a:t>  </a:t>
            </a:r>
            <a:r>
              <a:rPr lang="tr-TR" sz="2000" b="1" dirty="0" err="1" smtClean="0">
                <a:solidFill>
                  <a:srgbClr val="FF0000"/>
                </a:solidFill>
              </a:rPr>
              <a:t>Sublayer</a:t>
            </a:r>
            <a:r>
              <a:rPr lang="tr-TR" sz="2000" b="1" dirty="0" smtClean="0">
                <a:solidFill>
                  <a:srgbClr val="FF0000"/>
                </a:solidFill>
              </a:rPr>
              <a:t>(APS) (</a:t>
            </a:r>
            <a:r>
              <a:rPr lang="tr-TR" sz="2000" b="1" dirty="0" err="1" smtClean="0">
                <a:solidFill>
                  <a:srgbClr val="FF0000"/>
                </a:solidFill>
              </a:rPr>
              <a:t>Zigbee</a:t>
            </a:r>
            <a:r>
              <a:rPr lang="tr-TR" sz="2000" b="1" dirty="0" smtClean="0">
                <a:solidFill>
                  <a:srgbClr val="FF0000"/>
                </a:solidFill>
              </a:rPr>
              <a:t> Uygulama Destek Alt Katmanı)</a:t>
            </a:r>
            <a:endParaRPr lang="tr-TR" sz="2000" b="1" dirty="0">
              <a:solidFill>
                <a:srgbClr val="FF0000"/>
              </a:solidFill>
            </a:endParaRPr>
          </a:p>
        </p:txBody>
      </p:sp>
      <p:sp>
        <p:nvSpPr>
          <p:cNvPr id="4" name="Dikdörtgen 3"/>
          <p:cNvSpPr/>
          <p:nvPr/>
        </p:nvSpPr>
        <p:spPr>
          <a:xfrm>
            <a:off x="323528" y="620688"/>
            <a:ext cx="8424936" cy="3693319"/>
          </a:xfrm>
          <a:prstGeom prst="rect">
            <a:avLst/>
          </a:prstGeom>
        </p:spPr>
        <p:txBody>
          <a:bodyPr wrap="square">
            <a:spAutoFit/>
          </a:bodyPr>
          <a:lstStyle/>
          <a:p>
            <a:pPr algn="just">
              <a:buFont typeface="Arial" pitchFamily="34" charset="0"/>
              <a:buChar char="•"/>
            </a:pPr>
            <a:r>
              <a:rPr lang="tr-TR" sz="1600" dirty="0" smtClean="0"/>
              <a:t> </a:t>
            </a:r>
            <a:r>
              <a:rPr lang="en-US" sz="1600" dirty="0" smtClean="0"/>
              <a:t> </a:t>
            </a:r>
            <a:r>
              <a:rPr lang="en-US" dirty="0" err="1" smtClean="0"/>
              <a:t>Appl</a:t>
            </a:r>
            <a:r>
              <a:rPr lang="tr-TR" dirty="0" smtClean="0"/>
              <a:t>.</a:t>
            </a:r>
            <a:r>
              <a:rPr lang="en-US" dirty="0" smtClean="0"/>
              <a:t> </a:t>
            </a:r>
            <a:r>
              <a:rPr lang="tr-TR" dirty="0" smtClean="0"/>
              <a:t> S</a:t>
            </a:r>
            <a:r>
              <a:rPr lang="en-US" dirty="0" err="1" smtClean="0"/>
              <a:t>upport</a:t>
            </a:r>
            <a:r>
              <a:rPr lang="en-US" dirty="0" smtClean="0"/>
              <a:t> </a:t>
            </a:r>
            <a:r>
              <a:rPr lang="tr-TR" dirty="0" err="1" smtClean="0"/>
              <a:t>S</a:t>
            </a:r>
            <a:r>
              <a:rPr lang="en-US" dirty="0" err="1" smtClean="0"/>
              <a:t>ublayer</a:t>
            </a:r>
            <a:r>
              <a:rPr lang="tr-TR" dirty="0" smtClean="0"/>
              <a:t> </a:t>
            </a:r>
            <a:r>
              <a:rPr lang="en-US" dirty="0" smtClean="0"/>
              <a:t>(APS)</a:t>
            </a:r>
            <a:r>
              <a:rPr lang="tr-TR" dirty="0" smtClean="0"/>
              <a:t> katmanı, NWK ve APL katmanları arasında bir </a:t>
            </a:r>
            <a:r>
              <a:rPr lang="tr-TR" dirty="0" err="1" smtClean="0"/>
              <a:t>arayüzdür</a:t>
            </a:r>
            <a:r>
              <a:rPr lang="tr-TR" dirty="0" smtClean="0"/>
              <a:t>.</a:t>
            </a:r>
          </a:p>
          <a:p>
            <a:pPr algn="just"/>
            <a:r>
              <a:rPr lang="en-US" dirty="0" smtClean="0"/>
              <a:t> </a:t>
            </a:r>
            <a:endParaRPr lang="tr-TR" dirty="0" smtClean="0"/>
          </a:p>
          <a:p>
            <a:pPr algn="just">
              <a:buFont typeface="Arial" pitchFamily="34" charset="0"/>
              <a:buChar char="•"/>
            </a:pPr>
            <a:r>
              <a:rPr lang="en-US" dirty="0" smtClean="0"/>
              <a:t> </a:t>
            </a:r>
            <a:r>
              <a:rPr lang="en-US" b="1" u="sng" dirty="0" smtClean="0"/>
              <a:t>APSDE</a:t>
            </a:r>
            <a:r>
              <a:rPr lang="tr-TR" b="1" u="sng" dirty="0" smtClean="0"/>
              <a:t>, aynı ağ içerisindeki iki veya daha fazla device arasında Uygulama verilerinin  (</a:t>
            </a:r>
            <a:r>
              <a:rPr lang="tr-TR" b="1" u="sng" dirty="0" err="1" smtClean="0"/>
              <a:t>PDU’larının</a:t>
            </a:r>
            <a:r>
              <a:rPr lang="tr-TR" b="1" u="sng" dirty="0" smtClean="0"/>
              <a:t>) transportu için </a:t>
            </a:r>
            <a:r>
              <a:rPr lang="en-US" b="1" u="sng" dirty="0" smtClean="0"/>
              <a:t> </a:t>
            </a:r>
            <a:r>
              <a:rPr lang="tr-TR" b="1" u="sng" dirty="0" smtClean="0"/>
              <a:t>data iletişim  hizmeti sağlar.</a:t>
            </a:r>
            <a:endParaRPr lang="en-US" b="1" u="sng" dirty="0"/>
          </a:p>
          <a:p>
            <a:pPr algn="just">
              <a:buFont typeface="Arial" pitchFamily="34" charset="0"/>
              <a:buChar char="•"/>
            </a:pPr>
            <a:r>
              <a:rPr lang="tr-TR" dirty="0" smtClean="0"/>
              <a:t> </a:t>
            </a:r>
            <a:r>
              <a:rPr lang="en-US" u="sng" dirty="0" smtClean="0"/>
              <a:t>APSDE</a:t>
            </a:r>
            <a:r>
              <a:rPr lang="tr-TR" u="sng" dirty="0" smtClean="0"/>
              <a:t>, paketlerin parçalanması ve birleştirilmesini ve  güvenilir veri transfer sağlar.</a:t>
            </a:r>
            <a:endParaRPr lang="en-US" u="sng" dirty="0"/>
          </a:p>
          <a:p>
            <a:pPr algn="just">
              <a:buFont typeface="Arial" pitchFamily="34" charset="0"/>
              <a:buChar char="•"/>
            </a:pPr>
            <a:r>
              <a:rPr lang="tr-TR" u="sng" dirty="0" smtClean="0"/>
              <a:t>  APSME cihazların, </a:t>
            </a:r>
            <a:r>
              <a:rPr lang="tr-TR" u="sng" dirty="0"/>
              <a:t>kurulması ve kaldırılması bağlanması, güvenlik hizmetleri </a:t>
            </a:r>
            <a:r>
              <a:rPr lang="tr-TR" u="sng" dirty="0" smtClean="0"/>
              <a:t>sağlar.</a:t>
            </a:r>
            <a:r>
              <a:rPr lang="tr-TR" u="sng" dirty="0"/>
              <a:t> </a:t>
            </a:r>
            <a:r>
              <a:rPr lang="tr-TR" u="sng" dirty="0" smtClean="0"/>
              <a:t>Grup </a:t>
            </a:r>
            <a:r>
              <a:rPr lang="tr-TR" u="sng" dirty="0"/>
              <a:t>adresleri ve aynı zamanda yönetilen nesnelerin bir veritabanını </a:t>
            </a:r>
            <a:r>
              <a:rPr lang="tr-TR" u="sng" dirty="0" smtClean="0"/>
              <a:t>tutar.</a:t>
            </a:r>
          </a:p>
          <a:p>
            <a:pPr algn="just"/>
            <a:endParaRPr lang="tr-TR" u="sng" dirty="0" smtClean="0"/>
          </a:p>
          <a:p>
            <a:pPr algn="just">
              <a:buFont typeface="Arial" pitchFamily="34" charset="0"/>
              <a:buChar char="•"/>
            </a:pPr>
            <a:r>
              <a:rPr lang="tr-TR" u="sng" dirty="0" smtClean="0"/>
              <a:t> APS katmanının sabit ve </a:t>
            </a:r>
            <a:r>
              <a:rPr lang="tr-TR" u="sng" dirty="0" err="1" smtClean="0"/>
              <a:t>attribute’leri</a:t>
            </a:r>
            <a:r>
              <a:rPr lang="tr-TR" u="sng" dirty="0" smtClean="0"/>
              <a:t>  </a:t>
            </a:r>
            <a:r>
              <a:rPr lang="tr-TR" b="1" i="1" u="sng" dirty="0" err="1" smtClean="0"/>
              <a:t>apsc</a:t>
            </a:r>
            <a:r>
              <a:rPr lang="tr-TR" b="1" i="1" u="sng" dirty="0" smtClean="0"/>
              <a:t> </a:t>
            </a:r>
            <a:r>
              <a:rPr lang="tr-TR" u="sng" dirty="0" smtClean="0"/>
              <a:t>ve </a:t>
            </a:r>
            <a:r>
              <a:rPr lang="tr-TR" b="1" i="1" u="sng" dirty="0" err="1" smtClean="0"/>
              <a:t>aps</a:t>
            </a:r>
            <a:r>
              <a:rPr lang="tr-TR" u="sng" dirty="0" smtClean="0"/>
              <a:t> ile başlar.</a:t>
            </a:r>
          </a:p>
          <a:p>
            <a:pPr algn="just">
              <a:buFont typeface="Arial" pitchFamily="34" charset="0"/>
              <a:buChar char="•"/>
            </a:pPr>
            <a:r>
              <a:rPr lang="tr-TR" u="sng" dirty="0" smtClean="0">
                <a:solidFill>
                  <a:srgbClr val="FF0000"/>
                </a:solidFill>
              </a:rPr>
              <a:t>APS </a:t>
            </a:r>
            <a:r>
              <a:rPr lang="tr-TR" u="sng" dirty="0" err="1" smtClean="0">
                <a:solidFill>
                  <a:srgbClr val="FF0000"/>
                </a:solidFill>
              </a:rPr>
              <a:t>altkatmanı</a:t>
            </a:r>
            <a:r>
              <a:rPr lang="tr-TR" u="sng" dirty="0" smtClean="0">
                <a:solidFill>
                  <a:srgbClr val="FF0000"/>
                </a:solidFill>
              </a:rPr>
              <a:t> diğer katmanlarla benzer yapıdadır. Data ve </a:t>
            </a:r>
            <a:r>
              <a:rPr lang="tr-TR" u="sng" dirty="0" err="1" smtClean="0">
                <a:solidFill>
                  <a:srgbClr val="FF0000"/>
                </a:solidFill>
              </a:rPr>
              <a:t>Managment</a:t>
            </a:r>
            <a:r>
              <a:rPr lang="tr-TR" u="sng" dirty="0" smtClean="0">
                <a:solidFill>
                  <a:srgbClr val="FF0000"/>
                </a:solidFill>
              </a:rPr>
              <a:t> servislerini destekler.</a:t>
            </a:r>
          </a:p>
          <a:p>
            <a:pPr algn="just">
              <a:buFont typeface="Arial" pitchFamily="34" charset="0"/>
              <a:buChar char="•"/>
            </a:pPr>
            <a:r>
              <a:rPr lang="tr-TR" u="sng" dirty="0" smtClean="0">
                <a:solidFill>
                  <a:srgbClr val="FF0000"/>
                </a:solidFill>
              </a:rPr>
              <a:t>APS data servisi;  APSDE tarafından sağlanır ve  buna APSDE-SAP üzerinden erişilir. </a:t>
            </a:r>
          </a:p>
          <a:p>
            <a:pPr algn="just"/>
            <a:r>
              <a:rPr lang="tr-TR" u="sng" dirty="0" err="1" smtClean="0">
                <a:solidFill>
                  <a:srgbClr val="FF0000"/>
                </a:solidFill>
              </a:rPr>
              <a:t>APSME’e</a:t>
            </a:r>
            <a:r>
              <a:rPr lang="tr-TR" u="sng" dirty="0" smtClean="0">
                <a:solidFill>
                  <a:srgbClr val="FF0000"/>
                </a:solidFill>
              </a:rPr>
              <a:t> erişim APSME-SAP iledir.</a:t>
            </a:r>
          </a:p>
        </p:txBody>
      </p:sp>
      <p:pic>
        <p:nvPicPr>
          <p:cNvPr id="1026" name="Picture 2"/>
          <p:cNvPicPr>
            <a:picLocks noChangeAspect="1" noChangeArrowheads="1"/>
          </p:cNvPicPr>
          <p:nvPr/>
        </p:nvPicPr>
        <p:blipFill>
          <a:blip r:embed="rId2" cstate="print"/>
          <a:srcRect/>
          <a:stretch>
            <a:fillRect/>
          </a:stretch>
        </p:blipFill>
        <p:spPr bwMode="auto">
          <a:xfrm>
            <a:off x="2339752" y="4293096"/>
            <a:ext cx="4829175" cy="2333625"/>
          </a:xfrm>
          <a:prstGeom prst="rect">
            <a:avLst/>
          </a:prstGeom>
          <a:noFill/>
          <a:ln w="9525">
            <a:noFill/>
            <a:miter lim="800000"/>
            <a:headEnd/>
            <a:tailEnd/>
          </a:ln>
        </p:spPr>
      </p:pic>
      <p:sp>
        <p:nvSpPr>
          <p:cNvPr id="3" name="Slayt Numarası Yer Tutucusu 2"/>
          <p:cNvSpPr>
            <a:spLocks noGrp="1"/>
          </p:cNvSpPr>
          <p:nvPr>
            <p:ph type="sldNum" sz="quarter" idx="12"/>
          </p:nvPr>
        </p:nvSpPr>
        <p:spPr/>
        <p:txBody>
          <a:bodyPr/>
          <a:lstStyle/>
          <a:p>
            <a:fld id="{F302176B-0E47-46AC-8F43-DAB4B8A37D06}" type="slidenum">
              <a:rPr lang="tr-TR" smtClean="0"/>
              <a:pPr/>
              <a:t>4</a:t>
            </a:fld>
            <a:endParaRPr lang="tr-TR"/>
          </a:p>
        </p:txBody>
      </p:sp>
    </p:spTree>
    <p:extLst>
      <p:ext uri="{BB962C8B-B14F-4D97-AF65-F5344CB8AC3E}">
        <p14:creationId xmlns:p14="http://schemas.microsoft.com/office/powerpoint/2010/main" val="2748653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etin kutusu"/>
          <p:cNvSpPr txBox="1"/>
          <p:nvPr/>
        </p:nvSpPr>
        <p:spPr>
          <a:xfrm>
            <a:off x="395536" y="620688"/>
            <a:ext cx="8352928" cy="5324535"/>
          </a:xfrm>
          <a:prstGeom prst="rect">
            <a:avLst/>
          </a:prstGeom>
          <a:noFill/>
        </p:spPr>
        <p:txBody>
          <a:bodyPr wrap="square" rtlCol="0">
            <a:spAutoFit/>
          </a:bodyPr>
          <a:lstStyle/>
          <a:p>
            <a:pPr algn="just">
              <a:buFont typeface="Arial" pitchFamily="34" charset="0"/>
              <a:buChar char="•"/>
            </a:pPr>
            <a:r>
              <a:rPr lang="tr-TR" sz="2000" dirty="0" smtClean="0"/>
              <a:t>APSME , 3 adet görevi başarmak için  </a:t>
            </a:r>
            <a:r>
              <a:rPr lang="tr-TR" sz="2000" dirty="0" err="1" smtClean="0"/>
              <a:t>primitivleri</a:t>
            </a:r>
            <a:r>
              <a:rPr lang="tr-TR" sz="2000" dirty="0" smtClean="0"/>
              <a:t> barındırır. </a:t>
            </a:r>
          </a:p>
          <a:p>
            <a:pPr algn="just"/>
            <a:r>
              <a:rPr lang="tr-TR" sz="2000" dirty="0" smtClean="0"/>
              <a:t>Bu görevler; </a:t>
            </a:r>
          </a:p>
          <a:p>
            <a:pPr algn="just"/>
            <a:r>
              <a:rPr lang="tr-TR" sz="2000" dirty="0" smtClean="0"/>
              <a:t>	</a:t>
            </a:r>
            <a:r>
              <a:rPr lang="tr-TR" sz="2000" u="sng" dirty="0" smtClean="0"/>
              <a:t>APS </a:t>
            </a:r>
            <a:r>
              <a:rPr lang="tr-TR" sz="2000" u="sng" dirty="0" err="1" smtClean="0"/>
              <a:t>information</a:t>
            </a:r>
            <a:r>
              <a:rPr lang="tr-TR" sz="2000" u="sng" dirty="0" smtClean="0"/>
              <a:t> </a:t>
            </a:r>
            <a:r>
              <a:rPr lang="tr-TR" sz="2000" u="sng" dirty="0" err="1" smtClean="0"/>
              <a:t>Base</a:t>
            </a:r>
            <a:r>
              <a:rPr lang="tr-TR" sz="2000" u="sng" dirty="0" smtClean="0"/>
              <a:t> (AIB)</a:t>
            </a:r>
            <a:r>
              <a:rPr lang="tr-TR" sz="2000" u="sng" dirty="0" err="1" smtClean="0"/>
              <a:t>yi</a:t>
            </a:r>
            <a:r>
              <a:rPr lang="tr-TR" sz="2000" u="sng" dirty="0" smtClean="0"/>
              <a:t> yönetmek., </a:t>
            </a:r>
          </a:p>
          <a:p>
            <a:pPr algn="just"/>
            <a:r>
              <a:rPr lang="tr-TR" sz="2000" dirty="0" smtClean="0"/>
              <a:t>		</a:t>
            </a:r>
            <a:r>
              <a:rPr lang="tr-TR" sz="2000" u="sng" dirty="0" err="1" smtClean="0"/>
              <a:t>Binding</a:t>
            </a:r>
            <a:r>
              <a:rPr lang="tr-TR" sz="2000" u="sng" dirty="0" smtClean="0"/>
              <a:t> (bağlama-eşleştirmeyi) yönetmek </a:t>
            </a:r>
          </a:p>
          <a:p>
            <a:pPr algn="just"/>
            <a:r>
              <a:rPr lang="tr-TR" sz="2000" dirty="0" smtClean="0"/>
              <a:t>				</a:t>
            </a:r>
            <a:r>
              <a:rPr lang="tr-TR" sz="2000" u="sng" dirty="0" smtClean="0"/>
              <a:t> Gurup yönetimi. </a:t>
            </a:r>
          </a:p>
          <a:p>
            <a:pPr algn="just">
              <a:buFont typeface="Arial" pitchFamily="34" charset="0"/>
              <a:buChar char="•"/>
            </a:pPr>
            <a:r>
              <a:rPr lang="tr-TR" sz="2000" dirty="0" err="1" smtClean="0"/>
              <a:t>Binding</a:t>
            </a:r>
            <a:r>
              <a:rPr lang="tr-TR" sz="2000" dirty="0" smtClean="0"/>
              <a:t> (bağlanma) </a:t>
            </a:r>
            <a:r>
              <a:rPr lang="tr-TR" sz="2000" dirty="0" err="1" smtClean="0"/>
              <a:t>primitivleri</a:t>
            </a:r>
            <a:r>
              <a:rPr lang="tr-TR" sz="2000" dirty="0" smtClean="0"/>
              <a:t> </a:t>
            </a:r>
            <a:r>
              <a:rPr lang="tr-TR" sz="2000" u="sng" dirty="0" smtClean="0"/>
              <a:t>(</a:t>
            </a:r>
            <a:r>
              <a:rPr lang="tr-TR" sz="2000" i="1" u="sng" dirty="0" smtClean="0"/>
              <a:t>APSME-BIND.</a:t>
            </a:r>
            <a:r>
              <a:rPr lang="tr-TR" sz="2000" i="1" u="sng" dirty="0" err="1" smtClean="0"/>
              <a:t>request</a:t>
            </a:r>
            <a:r>
              <a:rPr lang="tr-TR" sz="2000" i="1" u="sng" dirty="0" smtClean="0"/>
              <a:t>, APSME-UNBIND.</a:t>
            </a:r>
            <a:r>
              <a:rPr lang="tr-TR" sz="2000" i="1" u="sng" dirty="0" err="1" smtClean="0"/>
              <a:t>request</a:t>
            </a:r>
            <a:r>
              <a:rPr lang="tr-TR" sz="2000" i="1" u="sng" dirty="0" smtClean="0"/>
              <a:t>)  </a:t>
            </a:r>
            <a:r>
              <a:rPr lang="tr-TR" sz="2000" i="1" dirty="0" smtClean="0"/>
              <a:t>iki </a:t>
            </a:r>
            <a:r>
              <a:rPr lang="tr-TR" sz="2000" i="1" dirty="0" err="1" smtClean="0"/>
              <a:t>device’taki</a:t>
            </a:r>
            <a:r>
              <a:rPr lang="tr-TR" sz="2000" i="1" dirty="0" smtClean="0"/>
              <a:t> lokal </a:t>
            </a:r>
            <a:r>
              <a:rPr lang="tr-TR" sz="2000" i="1" dirty="0" err="1" smtClean="0"/>
              <a:t>binding</a:t>
            </a:r>
            <a:r>
              <a:rPr lang="tr-TR" sz="2000" i="1" dirty="0" smtClean="0"/>
              <a:t> tablolarına giriş yapılarak, yüksek katmanlar arasında bağlantı isteğini karşılamak içindir. Veya bağlantıyı koparmak içindir.</a:t>
            </a:r>
          </a:p>
          <a:p>
            <a:pPr algn="just"/>
            <a:endParaRPr lang="tr-TR" sz="2000" i="1" dirty="0" smtClean="0"/>
          </a:p>
          <a:p>
            <a:pPr algn="just">
              <a:buFont typeface="Arial" pitchFamily="34" charset="0"/>
              <a:buChar char="•"/>
            </a:pPr>
            <a:r>
              <a:rPr lang="tr-TR" sz="2000" i="1" dirty="0" err="1" smtClean="0"/>
              <a:t>Unicast</a:t>
            </a:r>
            <a:r>
              <a:rPr lang="tr-TR" sz="2000" i="1" dirty="0" smtClean="0"/>
              <a:t>, </a:t>
            </a:r>
            <a:r>
              <a:rPr lang="tr-TR" sz="2000" i="1" dirty="0" err="1" smtClean="0"/>
              <a:t>Multicast</a:t>
            </a:r>
            <a:r>
              <a:rPr lang="tr-TR" sz="2000" i="1" dirty="0" smtClean="0"/>
              <a:t>, </a:t>
            </a:r>
            <a:r>
              <a:rPr lang="tr-TR" sz="2000" i="1" dirty="0" err="1" smtClean="0"/>
              <a:t>Broadcast</a:t>
            </a:r>
            <a:r>
              <a:rPr lang="tr-TR" sz="2000" i="1" dirty="0" smtClean="0"/>
              <a:t> mesajlaşmadan sonra, APS katmanı Endirekt adreslemeyi de  destekler.  </a:t>
            </a:r>
            <a:r>
              <a:rPr lang="tr-TR" sz="2000" b="1" i="1" u="sng" dirty="0" smtClean="0"/>
              <a:t>Endirekt adresleme</a:t>
            </a:r>
            <a:r>
              <a:rPr lang="tr-TR" sz="2000" i="1" u="sng" dirty="0" smtClean="0"/>
              <a:t>, kaynakları </a:t>
            </a:r>
            <a:r>
              <a:rPr lang="tr-TR" sz="2000" i="1" u="sng" dirty="0" err="1" smtClean="0"/>
              <a:t>limilti</a:t>
            </a:r>
            <a:r>
              <a:rPr lang="tr-TR" sz="2000" i="1" u="sng" dirty="0" smtClean="0"/>
              <a:t> olan,  ağdaki başka bir device ile onun hedef adresini bilmeden iletişime zorunlu olan  düğümler için kullanılır. Endirekt iletişimde  kaynak device  </a:t>
            </a:r>
            <a:r>
              <a:rPr lang="tr-TR" sz="2000" i="1" u="sng" dirty="0" err="1" smtClean="0"/>
              <a:t>ZigBEE</a:t>
            </a:r>
            <a:r>
              <a:rPr lang="tr-TR" sz="2000" i="1" u="sng" dirty="0" smtClean="0"/>
              <a:t> </a:t>
            </a:r>
            <a:r>
              <a:rPr lang="tr-TR" sz="2000" i="1" u="sng" dirty="0" err="1" smtClean="0"/>
              <a:t>coordinatörle</a:t>
            </a:r>
            <a:r>
              <a:rPr lang="tr-TR" sz="2000" i="1" u="sng" dirty="0" smtClean="0"/>
              <a:t> iletişim yapar.  </a:t>
            </a:r>
          </a:p>
          <a:p>
            <a:pPr algn="just">
              <a:buFont typeface="Arial" pitchFamily="34" charset="0"/>
              <a:buChar char="•"/>
            </a:pPr>
            <a:r>
              <a:rPr lang="tr-TR" sz="2000" i="1" dirty="0" smtClean="0"/>
              <a:t>ZC onun </a:t>
            </a:r>
            <a:r>
              <a:rPr lang="tr-TR" sz="2000" i="1" dirty="0" err="1" smtClean="0"/>
              <a:t>binding</a:t>
            </a:r>
            <a:r>
              <a:rPr lang="tr-TR" sz="2000" i="1" dirty="0" smtClean="0"/>
              <a:t> (bağlanma) tablosundan, kaynak adresini, </a:t>
            </a:r>
            <a:r>
              <a:rPr lang="tr-TR" sz="2000" i="1" dirty="0" err="1" smtClean="0"/>
              <a:t>endpoint</a:t>
            </a:r>
            <a:r>
              <a:rPr lang="tr-TR" sz="2000" i="1" dirty="0" smtClean="0"/>
              <a:t> adresini, </a:t>
            </a:r>
            <a:r>
              <a:rPr lang="tr-TR" sz="2000" i="1" dirty="0" err="1" smtClean="0"/>
              <a:t>ClusterID’sini</a:t>
            </a:r>
            <a:r>
              <a:rPr lang="tr-TR" sz="2000" i="1" dirty="0" smtClean="0"/>
              <a:t> araştırır mesajı ilgili hedef adrese ve </a:t>
            </a:r>
            <a:r>
              <a:rPr lang="tr-TR" sz="2000" i="1" dirty="0" err="1" smtClean="0"/>
              <a:t>endpoint’e</a:t>
            </a:r>
            <a:r>
              <a:rPr lang="tr-TR" sz="2000" i="1" dirty="0" smtClean="0"/>
              <a:t> yönlendirir.</a:t>
            </a:r>
            <a:endParaRPr lang="tr-TR" sz="2000" i="1" dirty="0"/>
          </a:p>
        </p:txBody>
      </p:sp>
      <p:sp>
        <p:nvSpPr>
          <p:cNvPr id="2" name="Slayt Numarası Yer Tutucusu 1"/>
          <p:cNvSpPr>
            <a:spLocks noGrp="1"/>
          </p:cNvSpPr>
          <p:nvPr>
            <p:ph type="sldNum" sz="quarter" idx="12"/>
          </p:nvPr>
        </p:nvSpPr>
        <p:spPr/>
        <p:txBody>
          <a:bodyPr/>
          <a:lstStyle/>
          <a:p>
            <a:fld id="{F302176B-0E47-46AC-8F43-DAB4B8A37D06}" type="slidenum">
              <a:rPr lang="tr-TR" smtClean="0"/>
              <a:pPr/>
              <a:t>5</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850106"/>
          </a:xfrm>
        </p:spPr>
        <p:txBody>
          <a:bodyPr/>
          <a:lstStyle/>
          <a:p>
            <a:r>
              <a:rPr lang="tr-TR" dirty="0" smtClean="0"/>
              <a:t>APSE-DATA.</a:t>
            </a:r>
            <a:r>
              <a:rPr lang="tr-TR" dirty="0" err="1" smtClean="0"/>
              <a:t>request</a:t>
            </a:r>
            <a:endParaRPr lang="tr-TR"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462319" y="1052736"/>
            <a:ext cx="8219361" cy="5073427"/>
          </a:xfrm>
          <a:prstGeom prst="rect">
            <a:avLst/>
          </a:prstGeom>
          <a:noFill/>
          <a:ln w="9525">
            <a:noFill/>
            <a:miter lim="800000"/>
            <a:headEnd/>
            <a:tailEnd/>
          </a:ln>
        </p:spPr>
      </p:pic>
      <p:sp>
        <p:nvSpPr>
          <p:cNvPr id="3" name="Slayt Numarası Yer Tutucusu 2"/>
          <p:cNvSpPr>
            <a:spLocks noGrp="1"/>
          </p:cNvSpPr>
          <p:nvPr>
            <p:ph type="sldNum" sz="quarter" idx="12"/>
          </p:nvPr>
        </p:nvSpPr>
        <p:spPr/>
        <p:txBody>
          <a:bodyPr/>
          <a:lstStyle/>
          <a:p>
            <a:fld id="{F302176B-0E47-46AC-8F43-DAB4B8A37D06}"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95536" y="188640"/>
            <a:ext cx="8229600" cy="648072"/>
          </a:xfrm>
        </p:spPr>
        <p:txBody>
          <a:bodyPr>
            <a:normAutofit fontScale="90000"/>
          </a:bodyPr>
          <a:lstStyle/>
          <a:p>
            <a:r>
              <a:rPr lang="tr-TR" dirty="0" smtClean="0"/>
              <a:t>APS katmanı Çerçeve Formatları</a:t>
            </a:r>
            <a:endParaRPr lang="tr-TR" dirty="0"/>
          </a:p>
        </p:txBody>
      </p:sp>
      <p:pic>
        <p:nvPicPr>
          <p:cNvPr id="2051" name="Picture 3"/>
          <p:cNvPicPr>
            <a:picLocks noChangeAspect="1" noChangeArrowheads="1"/>
          </p:cNvPicPr>
          <p:nvPr/>
        </p:nvPicPr>
        <p:blipFill>
          <a:blip r:embed="rId2" cstate="print"/>
          <a:srcRect/>
          <a:stretch>
            <a:fillRect/>
          </a:stretch>
        </p:blipFill>
        <p:spPr bwMode="auto">
          <a:xfrm>
            <a:off x="323528" y="764704"/>
            <a:ext cx="8496944" cy="5892468"/>
          </a:xfrm>
          <a:prstGeom prst="rect">
            <a:avLst/>
          </a:prstGeom>
          <a:noFill/>
          <a:ln w="9525">
            <a:noFill/>
            <a:miter lim="800000"/>
            <a:headEnd/>
            <a:tailEnd/>
          </a:ln>
        </p:spPr>
      </p:pic>
      <p:sp>
        <p:nvSpPr>
          <p:cNvPr id="3" name="Slayt Numarası Yer Tutucusu 2"/>
          <p:cNvSpPr>
            <a:spLocks noGrp="1"/>
          </p:cNvSpPr>
          <p:nvPr>
            <p:ph type="sldNum" sz="quarter" idx="12"/>
          </p:nvPr>
        </p:nvSpPr>
        <p:spPr/>
        <p:txBody>
          <a:bodyPr/>
          <a:lstStyle/>
          <a:p>
            <a:fld id="{F302176B-0E47-46AC-8F43-DAB4B8A37D06}" type="slidenum">
              <a:rPr lang="tr-TR" smtClean="0"/>
              <a:pPr/>
              <a:t>7</a:t>
            </a:fld>
            <a:endParaRPr lang="tr-TR"/>
          </a:p>
        </p:txBody>
      </p:sp>
    </p:spTree>
    <p:extLst>
      <p:ext uri="{BB962C8B-B14F-4D97-AF65-F5344CB8AC3E}">
        <p14:creationId xmlns:p14="http://schemas.microsoft.com/office/powerpoint/2010/main" val="2996992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188640"/>
            <a:ext cx="8229600" cy="504056"/>
          </a:xfrm>
        </p:spPr>
        <p:txBody>
          <a:bodyPr>
            <a:normAutofit fontScale="90000"/>
          </a:bodyPr>
          <a:lstStyle/>
          <a:p>
            <a:r>
              <a:rPr lang="tr-TR" b="1" dirty="0" smtClean="0"/>
              <a:t/>
            </a:r>
            <a:br>
              <a:rPr lang="tr-TR" b="1" dirty="0" smtClean="0"/>
            </a:br>
            <a:r>
              <a:rPr lang="tr-TR" sz="3100" b="1" dirty="0" err="1" smtClean="0">
                <a:solidFill>
                  <a:srgbClr val="00B050"/>
                </a:solidFill>
              </a:rPr>
              <a:t>Application</a:t>
            </a:r>
            <a:r>
              <a:rPr lang="tr-TR" sz="3100" b="1" dirty="0" smtClean="0">
                <a:solidFill>
                  <a:srgbClr val="00B050"/>
                </a:solidFill>
              </a:rPr>
              <a:t> </a:t>
            </a:r>
            <a:r>
              <a:rPr lang="tr-TR" sz="3100" b="1" dirty="0" err="1" smtClean="0">
                <a:solidFill>
                  <a:srgbClr val="00B050"/>
                </a:solidFill>
              </a:rPr>
              <a:t>Framework</a:t>
            </a:r>
            <a:r>
              <a:rPr lang="tr-TR" sz="3100" dirty="0" smtClean="0">
                <a:solidFill>
                  <a:srgbClr val="00B050"/>
                </a:solidFill>
              </a:rPr>
              <a:t/>
            </a:r>
            <a:br>
              <a:rPr lang="tr-TR" sz="3100" dirty="0" smtClean="0">
                <a:solidFill>
                  <a:srgbClr val="00B050"/>
                </a:solidFill>
              </a:rPr>
            </a:br>
            <a:endParaRPr lang="tr-TR" sz="3100" dirty="0">
              <a:solidFill>
                <a:srgbClr val="00B050"/>
              </a:solidFill>
            </a:endParaRPr>
          </a:p>
        </p:txBody>
      </p:sp>
      <p:sp>
        <p:nvSpPr>
          <p:cNvPr id="3" name="2 İçerik Yer Tutucusu"/>
          <p:cNvSpPr>
            <a:spLocks noGrp="1"/>
          </p:cNvSpPr>
          <p:nvPr>
            <p:ph idx="1"/>
          </p:nvPr>
        </p:nvSpPr>
        <p:spPr>
          <a:xfrm>
            <a:off x="251520" y="764704"/>
            <a:ext cx="8373616" cy="3096344"/>
          </a:xfrm>
        </p:spPr>
        <p:txBody>
          <a:bodyPr>
            <a:noAutofit/>
          </a:bodyPr>
          <a:lstStyle/>
          <a:p>
            <a:pPr marL="173038" indent="-173038" algn="just"/>
            <a:r>
              <a:rPr lang="tr-TR" sz="1800" dirty="0" err="1" smtClean="0"/>
              <a:t>ZigBee</a:t>
            </a:r>
            <a:r>
              <a:rPr lang="tr-TR" sz="1800" dirty="0" smtClean="0"/>
              <a:t> </a:t>
            </a:r>
            <a:r>
              <a:rPr lang="tr-TR" sz="1800" b="1" i="1" dirty="0" err="1" smtClean="0"/>
              <a:t>Application</a:t>
            </a:r>
            <a:r>
              <a:rPr lang="tr-TR" sz="1800" b="1" i="1" dirty="0" smtClean="0"/>
              <a:t> </a:t>
            </a:r>
            <a:r>
              <a:rPr lang="tr-TR" sz="1800" b="1" i="1" dirty="0" err="1" smtClean="0"/>
              <a:t>Framework</a:t>
            </a:r>
            <a:r>
              <a:rPr lang="tr-TR" sz="1800" dirty="0" smtClean="0"/>
              <a:t>, </a:t>
            </a:r>
            <a:r>
              <a:rPr lang="tr-TR" sz="1800" dirty="0" err="1" smtClean="0"/>
              <a:t>ZigBee</a:t>
            </a:r>
            <a:r>
              <a:rPr lang="tr-TR" sz="1800" dirty="0" smtClean="0"/>
              <a:t> </a:t>
            </a:r>
            <a:r>
              <a:rPr lang="tr-TR" sz="1800" dirty="0" err="1" smtClean="0"/>
              <a:t>device’lardaki</a:t>
            </a:r>
            <a:r>
              <a:rPr lang="tr-TR" sz="1800" dirty="0" smtClean="0"/>
              <a:t> , üreticiler tarafından tanımlanmış </a:t>
            </a:r>
            <a:r>
              <a:rPr lang="tr-TR" sz="1800" b="1" u="sng" dirty="0" err="1" smtClean="0"/>
              <a:t>Application</a:t>
            </a:r>
            <a:r>
              <a:rPr lang="tr-TR" sz="1800" b="1" u="sng" dirty="0" smtClean="0"/>
              <a:t> Objelerinin (uygulama nesneleri) </a:t>
            </a:r>
            <a:r>
              <a:rPr lang="tr-TR" sz="1800" dirty="0" smtClean="0"/>
              <a:t>barındırıldığı ortamdır. </a:t>
            </a:r>
          </a:p>
          <a:p>
            <a:pPr marL="173038" indent="-173038" algn="just"/>
            <a:r>
              <a:rPr lang="tr-TR" sz="1800" dirty="0" err="1" smtClean="0"/>
              <a:t>Application</a:t>
            </a:r>
            <a:r>
              <a:rPr lang="tr-TR" sz="1800" dirty="0" smtClean="0"/>
              <a:t> </a:t>
            </a:r>
            <a:r>
              <a:rPr lang="tr-TR" sz="1800" dirty="0" err="1" smtClean="0"/>
              <a:t>Framework</a:t>
            </a:r>
            <a:r>
              <a:rPr lang="tr-TR" sz="1800" dirty="0" smtClean="0"/>
              <a:t> içinde, </a:t>
            </a:r>
            <a:r>
              <a:rPr lang="tr-TR" sz="1800" b="1" i="1" dirty="0" err="1" smtClean="0"/>
              <a:t>Application</a:t>
            </a:r>
            <a:r>
              <a:rPr lang="tr-TR" sz="1800" b="1" i="1" dirty="0" smtClean="0"/>
              <a:t> Objeleri</a:t>
            </a:r>
            <a:r>
              <a:rPr lang="tr-TR" sz="1800" dirty="0" smtClean="0"/>
              <a:t> APSDE-SAP üzerinden veri gönderir ve alır. </a:t>
            </a:r>
            <a:r>
              <a:rPr lang="tr-TR" sz="1800" i="1" u="sng" dirty="0" err="1" smtClean="0"/>
              <a:t>Application</a:t>
            </a:r>
            <a:r>
              <a:rPr lang="tr-TR" sz="1800" i="1" u="sng" dirty="0" smtClean="0"/>
              <a:t> Objelerinin Kontrol ve yönetimi ZDO genel </a:t>
            </a:r>
            <a:r>
              <a:rPr lang="tr-TR" sz="1800" i="1" u="sng" dirty="0" err="1" smtClean="0"/>
              <a:t>arayüzleri</a:t>
            </a:r>
            <a:r>
              <a:rPr lang="tr-TR" sz="1800" i="1" u="sng" dirty="0" smtClean="0"/>
              <a:t>  aracılığıyla gerçekleştirilir.</a:t>
            </a:r>
            <a:r>
              <a:rPr lang="tr-TR" sz="1800" dirty="0" smtClean="0"/>
              <a:t>  </a:t>
            </a:r>
          </a:p>
          <a:p>
            <a:pPr marL="173038" indent="-173038" algn="just"/>
            <a:r>
              <a:rPr lang="tr-TR" sz="1800" dirty="0" smtClean="0"/>
              <a:t>APSDE - SAP tarafından sağlanan veri servisi ,veri aktarımı için </a:t>
            </a:r>
            <a:r>
              <a:rPr lang="tr-TR" sz="1800" u="sng" dirty="0" err="1" smtClean="0"/>
              <a:t>request</a:t>
            </a:r>
            <a:r>
              <a:rPr lang="tr-TR" sz="1800" u="sng" dirty="0" smtClean="0"/>
              <a:t> (İstek), </a:t>
            </a:r>
            <a:r>
              <a:rPr lang="tr-TR" sz="1800" u="sng" dirty="0" err="1" smtClean="0"/>
              <a:t>confirm</a:t>
            </a:r>
            <a:r>
              <a:rPr lang="tr-TR" sz="1800" u="sng" dirty="0" smtClean="0"/>
              <a:t> (onaylamak), tepki (</a:t>
            </a:r>
            <a:r>
              <a:rPr lang="tr-TR" sz="1800" u="sng" dirty="0" err="1" smtClean="0"/>
              <a:t>response</a:t>
            </a:r>
            <a:r>
              <a:rPr lang="tr-TR" sz="1800" u="sng" dirty="0" smtClean="0"/>
              <a:t>) ve gösterge(</a:t>
            </a:r>
            <a:r>
              <a:rPr lang="tr-TR" sz="1800" u="sng" dirty="0" err="1" smtClean="0"/>
              <a:t>indication</a:t>
            </a:r>
            <a:r>
              <a:rPr lang="tr-TR" sz="1800" u="sng" dirty="0" smtClean="0"/>
              <a:t>) </a:t>
            </a:r>
            <a:r>
              <a:rPr lang="tr-TR" sz="1800" u="sng" dirty="0" err="1" smtClean="0"/>
              <a:t>primitivi’i</a:t>
            </a:r>
            <a:r>
              <a:rPr lang="tr-TR" sz="1800" dirty="0" smtClean="0"/>
              <a:t> içerir.  </a:t>
            </a:r>
            <a:r>
              <a:rPr lang="tr-TR" sz="1800" dirty="0" err="1" smtClean="0"/>
              <a:t>Request</a:t>
            </a:r>
            <a:r>
              <a:rPr lang="tr-TR" sz="1800" dirty="0" smtClean="0"/>
              <a:t> </a:t>
            </a:r>
            <a:r>
              <a:rPr lang="tr-TR" sz="1800" dirty="0" err="1" smtClean="0"/>
              <a:t>primitiv’i</a:t>
            </a:r>
            <a:r>
              <a:rPr lang="tr-TR" sz="1800" dirty="0" smtClean="0"/>
              <a:t>,  eş </a:t>
            </a:r>
            <a:r>
              <a:rPr lang="tr-TR" sz="1800" dirty="0" err="1" smtClean="0"/>
              <a:t>Application</a:t>
            </a:r>
            <a:r>
              <a:rPr lang="tr-TR" sz="1800" dirty="0" smtClean="0"/>
              <a:t> Obje varlıkları arasında  veri transferini destekler. </a:t>
            </a:r>
          </a:p>
          <a:p>
            <a:pPr marL="173038" indent="-173038" algn="just"/>
            <a:r>
              <a:rPr lang="tr-TR" sz="1800" dirty="0" err="1" smtClean="0"/>
              <a:t>Application</a:t>
            </a:r>
            <a:r>
              <a:rPr lang="tr-TR" sz="1800" dirty="0" smtClean="0"/>
              <a:t> </a:t>
            </a:r>
            <a:r>
              <a:rPr lang="tr-TR" sz="1800" dirty="0" err="1" smtClean="0"/>
              <a:t>object’lari</a:t>
            </a:r>
            <a:r>
              <a:rPr lang="tr-TR" sz="1800" dirty="0" smtClean="0"/>
              <a:t>  tekbir </a:t>
            </a:r>
            <a:r>
              <a:rPr lang="tr-TR" sz="1800" dirty="0" err="1" smtClean="0"/>
              <a:t>Zigbee</a:t>
            </a:r>
            <a:r>
              <a:rPr lang="tr-TR" sz="1800" dirty="0" smtClean="0"/>
              <a:t> </a:t>
            </a:r>
            <a:r>
              <a:rPr lang="tr-TR" sz="1800" dirty="0" err="1" smtClean="0"/>
              <a:t>device’ta</a:t>
            </a:r>
            <a:r>
              <a:rPr lang="tr-TR" sz="1800" dirty="0" smtClean="0"/>
              <a:t> tanımlanmış farklı uygulama tiplerini (veya profillerini) tanımlayabilir.</a:t>
            </a:r>
          </a:p>
          <a:p>
            <a:pPr marL="173038" indent="-173038" algn="just">
              <a:buNone/>
            </a:pPr>
            <a:endParaRPr lang="tr-TR" sz="2400" dirty="0" smtClean="0"/>
          </a:p>
        </p:txBody>
      </p:sp>
      <p:pic>
        <p:nvPicPr>
          <p:cNvPr id="4" name="Picture 17"/>
          <p:cNvPicPr>
            <a:picLocks noChangeAspect="1" noChangeArrowheads="1"/>
          </p:cNvPicPr>
          <p:nvPr/>
        </p:nvPicPr>
        <p:blipFill>
          <a:blip r:embed="rId2" cstate="print"/>
          <a:srcRect/>
          <a:stretch>
            <a:fillRect/>
          </a:stretch>
        </p:blipFill>
        <p:spPr bwMode="auto">
          <a:xfrm>
            <a:off x="539552" y="3717032"/>
            <a:ext cx="7920880" cy="2898128"/>
          </a:xfrm>
          <a:prstGeom prst="rect">
            <a:avLst/>
          </a:prstGeom>
          <a:noFill/>
          <a:ln w="9525">
            <a:noFill/>
            <a:miter lim="800000"/>
            <a:headEnd/>
            <a:tailEnd/>
          </a:ln>
        </p:spPr>
      </p:pic>
      <p:sp>
        <p:nvSpPr>
          <p:cNvPr id="5" name="Slayt Numarası Yer Tutucusu 4"/>
          <p:cNvSpPr>
            <a:spLocks noGrp="1"/>
          </p:cNvSpPr>
          <p:nvPr>
            <p:ph type="sldNum" sz="quarter" idx="12"/>
          </p:nvPr>
        </p:nvSpPr>
        <p:spPr/>
        <p:txBody>
          <a:bodyPr/>
          <a:lstStyle/>
          <a:p>
            <a:fld id="{F302176B-0E47-46AC-8F43-DAB4B8A37D06}"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23528" y="692696"/>
            <a:ext cx="8496944" cy="5577483"/>
          </a:xfrm>
        </p:spPr>
        <p:txBody>
          <a:bodyPr>
            <a:normAutofit fontScale="92500"/>
          </a:bodyPr>
          <a:lstStyle/>
          <a:p>
            <a:pPr algn="just"/>
            <a:r>
              <a:rPr lang="tr-TR" sz="2400" dirty="0" smtClean="0"/>
              <a:t>Bir </a:t>
            </a:r>
            <a:r>
              <a:rPr lang="tr-TR" sz="2400" dirty="0" err="1" smtClean="0"/>
              <a:t>Zigbee</a:t>
            </a:r>
            <a:r>
              <a:rPr lang="tr-TR" sz="2400" dirty="0" smtClean="0"/>
              <a:t> </a:t>
            </a:r>
            <a:r>
              <a:rPr lang="tr-TR" sz="2400" dirty="0" err="1" smtClean="0"/>
              <a:t>device’taki</a:t>
            </a:r>
            <a:r>
              <a:rPr lang="tr-TR" sz="2400" dirty="0" smtClean="0"/>
              <a:t> özel </a:t>
            </a:r>
            <a:r>
              <a:rPr lang="tr-TR" sz="2400" dirty="0" err="1" smtClean="0"/>
              <a:t>application</a:t>
            </a:r>
            <a:r>
              <a:rPr lang="tr-TR" sz="2400" dirty="0" smtClean="0"/>
              <a:t> </a:t>
            </a:r>
            <a:r>
              <a:rPr lang="tr-TR" sz="2400" dirty="0" err="1" smtClean="0"/>
              <a:t>objecet’lerini</a:t>
            </a:r>
            <a:r>
              <a:rPr lang="tr-TR" sz="2400" dirty="0" smtClean="0"/>
              <a:t> </a:t>
            </a:r>
            <a:r>
              <a:rPr lang="tr-TR" sz="2400" dirty="0" err="1" smtClean="0"/>
              <a:t>Endpointler</a:t>
            </a:r>
            <a:r>
              <a:rPr lang="tr-TR" sz="2400" dirty="0" smtClean="0"/>
              <a:t> (8 bit</a:t>
            </a:r>
            <a:r>
              <a:rPr lang="en-US" sz="2400" dirty="0" smtClean="0"/>
              <a:t>) a</a:t>
            </a:r>
            <a:r>
              <a:rPr lang="tr-TR" sz="2400" dirty="0" err="1" smtClean="0"/>
              <a:t>dresler</a:t>
            </a:r>
            <a:r>
              <a:rPr lang="tr-TR" sz="2400" dirty="0" smtClean="0"/>
              <a:t>.</a:t>
            </a:r>
          </a:p>
          <a:p>
            <a:pPr algn="just">
              <a:buNone/>
            </a:pPr>
            <a:endParaRPr lang="tr-TR" sz="2400" dirty="0" smtClean="0"/>
          </a:p>
          <a:p>
            <a:pPr algn="just"/>
            <a:r>
              <a:rPr lang="tr-TR" sz="2400" dirty="0" smtClean="0"/>
              <a:t>240 adet farklı </a:t>
            </a:r>
            <a:r>
              <a:rPr lang="tr-TR" sz="2400" b="1" i="1" dirty="0" err="1" smtClean="0"/>
              <a:t>Application</a:t>
            </a:r>
            <a:r>
              <a:rPr lang="tr-TR" sz="2400" b="1" i="1" dirty="0" smtClean="0"/>
              <a:t> </a:t>
            </a:r>
            <a:r>
              <a:rPr lang="tr-TR" sz="2400" b="1" i="1" dirty="0" err="1" smtClean="0"/>
              <a:t>Object’</a:t>
            </a:r>
            <a:r>
              <a:rPr lang="tr-TR" sz="2400" dirty="0" err="1" smtClean="0"/>
              <a:t>leri</a:t>
            </a:r>
            <a:r>
              <a:rPr lang="tr-TR" sz="2400" dirty="0" smtClean="0"/>
              <a:t> tanımlanabilir, 1-240 arasındaki endeksler </a:t>
            </a:r>
            <a:r>
              <a:rPr lang="tr-TR" sz="2400" dirty="0" err="1" smtClean="0"/>
              <a:t>herbir</a:t>
            </a:r>
            <a:r>
              <a:rPr lang="tr-TR" sz="2400" dirty="0" smtClean="0"/>
              <a:t> </a:t>
            </a:r>
            <a:r>
              <a:rPr lang="tr-TR" sz="2400" b="1" i="1" dirty="0" err="1" smtClean="0"/>
              <a:t>endpoint</a:t>
            </a:r>
            <a:r>
              <a:rPr lang="tr-TR" sz="2400" dirty="0" smtClean="0"/>
              <a:t> </a:t>
            </a:r>
            <a:r>
              <a:rPr lang="tr-TR" sz="2400" dirty="0" err="1" smtClean="0"/>
              <a:t>arayüzünü</a:t>
            </a:r>
            <a:r>
              <a:rPr lang="tr-TR" sz="2400" dirty="0" smtClean="0"/>
              <a:t> tanımlar. </a:t>
            </a:r>
          </a:p>
          <a:p>
            <a:pPr algn="just"/>
            <a:endParaRPr lang="tr-TR" sz="2400" dirty="0" smtClean="0"/>
          </a:p>
          <a:p>
            <a:pPr algn="just"/>
            <a:r>
              <a:rPr lang="tr-TR" sz="2400" dirty="0" smtClean="0"/>
              <a:t>APSDE-SAP için iki tane </a:t>
            </a:r>
            <a:r>
              <a:rPr lang="tr-TR" sz="2400" dirty="0" err="1" smtClean="0"/>
              <a:t>endpoint</a:t>
            </a:r>
            <a:r>
              <a:rPr lang="tr-TR" sz="2400" dirty="0" smtClean="0"/>
              <a:t> daha tanımlanmıştır ki: </a:t>
            </a:r>
            <a:r>
              <a:rPr lang="tr-TR" sz="2400" dirty="0" err="1" smtClean="0"/>
              <a:t>endpoint</a:t>
            </a:r>
            <a:r>
              <a:rPr lang="tr-TR" sz="2400" dirty="0" smtClean="0"/>
              <a:t> 0 </a:t>
            </a:r>
            <a:r>
              <a:rPr lang="tr-TR" sz="2400" dirty="0" err="1" smtClean="0"/>
              <a:t>ZDO’da</a:t>
            </a:r>
            <a:r>
              <a:rPr lang="tr-TR" sz="2400" dirty="0" smtClean="0"/>
              <a:t> veri </a:t>
            </a:r>
            <a:r>
              <a:rPr lang="tr-TR" sz="2400" dirty="0" err="1" smtClean="0"/>
              <a:t>arayüzü</a:t>
            </a:r>
            <a:r>
              <a:rPr lang="tr-TR" sz="2400" dirty="0" smtClean="0"/>
              <a:t> için </a:t>
            </a:r>
            <a:r>
              <a:rPr lang="tr-TR" sz="2400" dirty="0" err="1" smtClean="0"/>
              <a:t>reserve</a:t>
            </a:r>
            <a:r>
              <a:rPr lang="tr-TR" sz="2400" dirty="0" smtClean="0"/>
              <a:t> edilmiştir. </a:t>
            </a:r>
            <a:r>
              <a:rPr lang="tr-TR" sz="2400" dirty="0" err="1" smtClean="0"/>
              <a:t>Endpoint</a:t>
            </a:r>
            <a:r>
              <a:rPr lang="tr-TR" sz="2400" dirty="0" smtClean="0"/>
              <a:t> 255 ise bütün </a:t>
            </a:r>
            <a:r>
              <a:rPr lang="tr-TR" sz="2400" dirty="0" err="1" smtClean="0"/>
              <a:t>Application</a:t>
            </a:r>
            <a:r>
              <a:rPr lang="tr-TR" sz="2400" dirty="0" smtClean="0"/>
              <a:t> Objelerine </a:t>
            </a:r>
            <a:r>
              <a:rPr lang="tr-TR" sz="2400" dirty="0" err="1" smtClean="0"/>
              <a:t>broadcast</a:t>
            </a:r>
            <a:r>
              <a:rPr lang="tr-TR" sz="2400" dirty="0" smtClean="0"/>
              <a:t> veri transferi için </a:t>
            </a:r>
            <a:r>
              <a:rPr lang="tr-TR" sz="2400" dirty="0" err="1" smtClean="0"/>
              <a:t>reserve</a:t>
            </a:r>
            <a:r>
              <a:rPr lang="tr-TR" sz="2400" dirty="0" smtClean="0"/>
              <a:t> edilmiştir. </a:t>
            </a:r>
          </a:p>
          <a:p>
            <a:pPr algn="just">
              <a:buNone/>
            </a:pPr>
            <a:endParaRPr lang="tr-TR" sz="2400" dirty="0" smtClean="0"/>
          </a:p>
          <a:p>
            <a:pPr algn="just"/>
            <a:r>
              <a:rPr lang="tr-TR" sz="2400" dirty="0" smtClean="0"/>
              <a:t>241-254 arasındaki </a:t>
            </a:r>
            <a:r>
              <a:rPr lang="tr-TR" sz="2400" dirty="0" err="1" smtClean="0"/>
              <a:t>Endpointler</a:t>
            </a:r>
            <a:r>
              <a:rPr lang="tr-TR" sz="2400" dirty="0" smtClean="0"/>
              <a:t> ise gelecekte kullanılmak için </a:t>
            </a:r>
            <a:r>
              <a:rPr lang="tr-TR" sz="2400" dirty="0" err="1" smtClean="0"/>
              <a:t>reserve</a:t>
            </a:r>
            <a:r>
              <a:rPr lang="tr-TR" sz="2400" dirty="0" smtClean="0"/>
              <a:t> edilmiştir. APSDE-SAP tarafından sunulan bu hizmetleri kullanmakla, </a:t>
            </a:r>
            <a:r>
              <a:rPr lang="tr-TR" sz="2400" dirty="0" err="1" smtClean="0"/>
              <a:t>Application</a:t>
            </a:r>
            <a:r>
              <a:rPr lang="tr-TR" sz="2400" dirty="0" smtClean="0"/>
              <a:t> </a:t>
            </a:r>
            <a:r>
              <a:rPr lang="tr-TR" sz="2400" dirty="0" err="1" smtClean="0"/>
              <a:t>Framework</a:t>
            </a:r>
            <a:r>
              <a:rPr lang="tr-TR" sz="2400" dirty="0" smtClean="0"/>
              <a:t>  bir </a:t>
            </a:r>
            <a:r>
              <a:rPr lang="tr-TR" sz="2400" dirty="0" err="1" smtClean="0"/>
              <a:t>Application</a:t>
            </a:r>
            <a:r>
              <a:rPr lang="tr-TR" sz="2400" dirty="0" smtClean="0"/>
              <a:t> </a:t>
            </a:r>
            <a:r>
              <a:rPr lang="tr-TR" sz="2400" dirty="0" err="1" smtClean="0"/>
              <a:t>Object’e</a:t>
            </a:r>
            <a:r>
              <a:rPr lang="tr-TR" sz="2400" dirty="0" smtClean="0"/>
              <a:t>  iki veri hizmetleri sağlar. Bir </a:t>
            </a:r>
            <a:r>
              <a:rPr lang="tr-TR" sz="2400" b="1" i="1" dirty="0" smtClean="0"/>
              <a:t>anahtar değer çifti (KVP) servisi </a:t>
            </a:r>
            <a:r>
              <a:rPr lang="tr-TR" sz="2400" dirty="0" smtClean="0"/>
              <a:t>ve</a:t>
            </a:r>
            <a:r>
              <a:rPr lang="tr-TR" sz="2400" b="1" i="1" dirty="0" smtClean="0"/>
              <a:t> genel bir mesaj </a:t>
            </a:r>
            <a:r>
              <a:rPr lang="tr-TR" sz="2400" dirty="0" smtClean="0"/>
              <a:t>servisi</a:t>
            </a:r>
            <a:r>
              <a:rPr lang="tr-TR" sz="2400" b="1" i="1" dirty="0" smtClean="0"/>
              <a:t>. </a:t>
            </a:r>
            <a:endParaRPr lang="tr-TR" sz="2400" dirty="0" smtClean="0"/>
          </a:p>
          <a:p>
            <a:endParaRPr lang="tr-TR" dirty="0"/>
          </a:p>
        </p:txBody>
      </p:sp>
      <p:sp>
        <p:nvSpPr>
          <p:cNvPr id="2" name="Slayt Numarası Yer Tutucusu 1"/>
          <p:cNvSpPr>
            <a:spLocks noGrp="1"/>
          </p:cNvSpPr>
          <p:nvPr>
            <p:ph type="sldNum" sz="quarter" idx="12"/>
          </p:nvPr>
        </p:nvSpPr>
        <p:spPr/>
        <p:txBody>
          <a:bodyPr/>
          <a:lstStyle/>
          <a:p>
            <a:fld id="{F302176B-0E47-46AC-8F43-DAB4B8A37D06}" type="slidenum">
              <a:rPr lang="tr-TR" smtClean="0"/>
              <a:pPr/>
              <a:t>9</a:t>
            </a:fld>
            <a:endParaRPr 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2071</TotalTime>
  <Words>2881</Words>
  <Application>Microsoft Office PowerPoint</Application>
  <PresentationFormat>Ekran Gösterisi (4:3)</PresentationFormat>
  <Paragraphs>224</Paragraphs>
  <Slides>38</Slides>
  <Notes>1</Notes>
  <HiddenSlides>0</HiddenSlides>
  <MMClips>0</MMClips>
  <ScaleCrop>false</ScaleCrop>
  <HeadingPairs>
    <vt:vector size="4" baseType="variant">
      <vt:variant>
        <vt:lpstr>Tema</vt:lpstr>
      </vt:variant>
      <vt:variant>
        <vt:i4>1</vt:i4>
      </vt:variant>
      <vt:variant>
        <vt:lpstr>Slayt Başlıkları</vt:lpstr>
      </vt:variant>
      <vt:variant>
        <vt:i4>38</vt:i4>
      </vt:variant>
    </vt:vector>
  </HeadingPairs>
  <TitlesOfParts>
    <vt:vector size="39" baseType="lpstr">
      <vt:lpstr>Ofis Teması</vt:lpstr>
      <vt:lpstr>ZigBEE</vt:lpstr>
      <vt:lpstr>Application Layer (Uygulama Katmanı)</vt:lpstr>
      <vt:lpstr>ZigBEE  Application Layer (APL -Uygulama Katmanı)</vt:lpstr>
      <vt:lpstr>Application Support  Sublayer(APS) (Zigbee Uygulama Destek Alt Katmanı)</vt:lpstr>
      <vt:lpstr>PowerPoint Sunusu</vt:lpstr>
      <vt:lpstr>APSE-DATA.request</vt:lpstr>
      <vt:lpstr>APS katmanı Çerçeve Formatları</vt:lpstr>
      <vt:lpstr> Application Framework </vt:lpstr>
      <vt:lpstr>PowerPoint Sunusu</vt:lpstr>
      <vt:lpstr>Düğüm ve Endpoint Adresleme</vt:lpstr>
      <vt:lpstr>PowerPoint Sunusu</vt:lpstr>
      <vt:lpstr>Endpoint</vt:lpstr>
      <vt:lpstr>PowerPoint Sunusu</vt:lpstr>
      <vt:lpstr>PowerPoint Sunusu</vt:lpstr>
      <vt:lpstr>Application profiles (Uygulama Profilleri ) </vt:lpstr>
      <vt:lpstr>PowerPoint Sunusu</vt:lpstr>
      <vt:lpstr>PowerPoint Sunusu</vt:lpstr>
      <vt:lpstr>PowerPoint Sunusu</vt:lpstr>
      <vt:lpstr>PowerPoint Sunusu</vt:lpstr>
      <vt:lpstr>PowerPoint Sunusu</vt:lpstr>
      <vt:lpstr>Node power descriptor</vt:lpstr>
      <vt:lpstr>Simple descriptor field</vt:lpstr>
      <vt:lpstr>Binding (Bağlanma) tabloları</vt:lpstr>
      <vt:lpstr>PowerPoint Sunusu</vt:lpstr>
      <vt:lpstr>Binding</vt:lpstr>
      <vt:lpstr>Binding</vt:lpstr>
      <vt:lpstr>Şekil 2</vt:lpstr>
      <vt:lpstr>Binding</vt:lpstr>
      <vt:lpstr>Şekil 3</vt:lpstr>
      <vt:lpstr>Binding</vt:lpstr>
      <vt:lpstr>Şekil 4</vt:lpstr>
      <vt:lpstr>Binding</vt:lpstr>
      <vt:lpstr>ZDO ve ZDP (ZigBee  Device Object and Zigbee Device Profiles)</vt:lpstr>
      <vt:lpstr>Zigbee Device Objects (ZDO)</vt:lpstr>
      <vt:lpstr>ZDO</vt:lpstr>
      <vt:lpstr>ZDO</vt:lpstr>
      <vt:lpstr>PowerPoint Sunusu</vt:lpstr>
      <vt:lpstr>Standart ve Özel Application Profiles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ZigBEE</dc:title>
  <dc:creator>scorpion</dc:creator>
  <cp:lastModifiedBy>SAİT</cp:lastModifiedBy>
  <cp:revision>333</cp:revision>
  <dcterms:created xsi:type="dcterms:W3CDTF">2013-12-05T21:47:03Z</dcterms:created>
  <dcterms:modified xsi:type="dcterms:W3CDTF">2017-10-03T06:44:13Z</dcterms:modified>
</cp:coreProperties>
</file>