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8454-254F-4CDD-83D5-324DF188501F}" type="datetimeFigureOut">
              <a:rPr lang="tr-TR" smtClean="0"/>
              <a:t>08.04.2013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48AB-F581-4FDB-9FFD-C581D3494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3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A48AB-F581-4FDB-9FFD-C581D3494CA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7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90877" y="1567246"/>
            <a:ext cx="0" cy="670099"/>
          </a:xfrm>
          <a:custGeom>
            <a:avLst/>
            <a:gdLst/>
            <a:ahLst/>
            <a:cxnLst/>
            <a:rect l="l" t="t" r="r" b="b"/>
            <a:pathLst>
              <a:path h="670099">
                <a:moveTo>
                  <a:pt x="0" y="548126"/>
                </a:moveTo>
                <a:lnTo>
                  <a:pt x="0" y="0"/>
                </a:lnTo>
              </a:path>
              <a:path h="670099">
                <a:moveTo>
                  <a:pt x="0" y="670099"/>
                </a:moveTo>
                <a:lnTo>
                  <a:pt x="0" y="548126"/>
                </a:lnTo>
              </a:path>
            </a:pathLst>
          </a:custGeom>
          <a:ln w="7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60413" y="2115372"/>
            <a:ext cx="60990" cy="122038"/>
          </a:xfrm>
          <a:custGeom>
            <a:avLst/>
            <a:gdLst/>
            <a:ahLst/>
            <a:cxnLst/>
            <a:rect l="l" t="t" r="r" b="b"/>
            <a:pathLst>
              <a:path w="60990" h="122038">
                <a:moveTo>
                  <a:pt x="60990" y="0"/>
                </a:moveTo>
                <a:lnTo>
                  <a:pt x="0" y="0"/>
                </a:lnTo>
                <a:lnTo>
                  <a:pt x="30479" y="122038"/>
                </a:lnTo>
                <a:lnTo>
                  <a:pt x="6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60405" y="2115377"/>
            <a:ext cx="60975" cy="122038"/>
          </a:xfrm>
          <a:custGeom>
            <a:avLst/>
            <a:gdLst/>
            <a:ahLst/>
            <a:cxnLst/>
            <a:rect l="l" t="t" r="r" b="b"/>
            <a:pathLst>
              <a:path w="60975" h="122038">
                <a:moveTo>
                  <a:pt x="0" y="0"/>
                </a:moveTo>
                <a:lnTo>
                  <a:pt x="30472" y="122038"/>
                </a:lnTo>
                <a:lnTo>
                  <a:pt x="60975" y="0"/>
                </a:lnTo>
                <a:lnTo>
                  <a:pt x="0" y="0"/>
                </a:lnTo>
                <a:close/>
              </a:path>
            </a:pathLst>
          </a:custGeom>
          <a:ln w="76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890877" y="3168944"/>
            <a:ext cx="0" cy="593837"/>
          </a:xfrm>
          <a:custGeom>
            <a:avLst/>
            <a:gdLst/>
            <a:ahLst/>
            <a:cxnLst/>
            <a:rect l="l" t="t" r="r" b="b"/>
            <a:pathLst>
              <a:path h="593837">
                <a:moveTo>
                  <a:pt x="0" y="471861"/>
                </a:moveTo>
                <a:lnTo>
                  <a:pt x="0" y="0"/>
                </a:lnTo>
              </a:path>
              <a:path h="593837">
                <a:moveTo>
                  <a:pt x="0" y="593837"/>
                </a:moveTo>
                <a:lnTo>
                  <a:pt x="0" y="471861"/>
                </a:lnTo>
              </a:path>
            </a:pathLst>
          </a:custGeom>
          <a:ln w="7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860413" y="3640805"/>
            <a:ext cx="60990" cy="122041"/>
          </a:xfrm>
          <a:custGeom>
            <a:avLst/>
            <a:gdLst/>
            <a:ahLst/>
            <a:cxnLst/>
            <a:rect l="l" t="t" r="r" b="b"/>
            <a:pathLst>
              <a:path w="60990" h="122041">
                <a:moveTo>
                  <a:pt x="60990" y="0"/>
                </a:moveTo>
                <a:lnTo>
                  <a:pt x="0" y="0"/>
                </a:lnTo>
                <a:lnTo>
                  <a:pt x="30479" y="122041"/>
                </a:lnTo>
                <a:lnTo>
                  <a:pt x="6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860405" y="3640801"/>
            <a:ext cx="60975" cy="122041"/>
          </a:xfrm>
          <a:custGeom>
            <a:avLst/>
            <a:gdLst/>
            <a:ahLst/>
            <a:cxnLst/>
            <a:rect l="l" t="t" r="r" b="b"/>
            <a:pathLst>
              <a:path w="60975" h="122041">
                <a:moveTo>
                  <a:pt x="0" y="0"/>
                </a:moveTo>
                <a:lnTo>
                  <a:pt x="30472" y="122041"/>
                </a:lnTo>
                <a:lnTo>
                  <a:pt x="60975" y="0"/>
                </a:lnTo>
                <a:lnTo>
                  <a:pt x="0" y="0"/>
                </a:lnTo>
                <a:close/>
              </a:path>
            </a:pathLst>
          </a:custGeom>
          <a:ln w="76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814665" y="3321473"/>
            <a:ext cx="152453" cy="152560"/>
          </a:xfrm>
          <a:custGeom>
            <a:avLst/>
            <a:gdLst/>
            <a:ahLst/>
            <a:cxnLst/>
            <a:rect l="l" t="t" r="r" b="b"/>
            <a:pathLst>
              <a:path w="152453" h="152560">
                <a:moveTo>
                  <a:pt x="0" y="152560"/>
                </a:moveTo>
                <a:lnTo>
                  <a:pt x="152453" y="0"/>
                </a:lnTo>
              </a:path>
            </a:pathLst>
          </a:custGeom>
          <a:ln w="7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814665" y="1796062"/>
            <a:ext cx="152453" cy="152544"/>
          </a:xfrm>
          <a:custGeom>
            <a:avLst/>
            <a:gdLst/>
            <a:ahLst/>
            <a:cxnLst/>
            <a:rect l="l" t="t" r="r" b="b"/>
            <a:pathLst>
              <a:path w="152453" h="152544">
                <a:moveTo>
                  <a:pt x="0" y="152544"/>
                </a:moveTo>
                <a:lnTo>
                  <a:pt x="152453" y="0"/>
                </a:lnTo>
              </a:path>
            </a:pathLst>
          </a:custGeom>
          <a:ln w="7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679684" y="2687925"/>
            <a:ext cx="593576" cy="0"/>
          </a:xfrm>
          <a:custGeom>
            <a:avLst/>
            <a:gdLst/>
            <a:ahLst/>
            <a:cxnLst/>
            <a:rect l="l" t="t" r="r" b="b"/>
            <a:pathLst>
              <a:path w="593576">
                <a:moveTo>
                  <a:pt x="0" y="0"/>
                </a:moveTo>
                <a:lnTo>
                  <a:pt x="593576" y="0"/>
                </a:lnTo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79655" y="2657413"/>
            <a:ext cx="121980" cy="61008"/>
          </a:xfrm>
          <a:custGeom>
            <a:avLst/>
            <a:gdLst/>
            <a:ahLst/>
            <a:cxnLst/>
            <a:rect l="l" t="t" r="r" b="b"/>
            <a:pathLst>
              <a:path w="121980" h="61008">
                <a:moveTo>
                  <a:pt x="121980" y="61008"/>
                </a:moveTo>
                <a:lnTo>
                  <a:pt x="121980" y="0"/>
                </a:lnTo>
                <a:lnTo>
                  <a:pt x="0" y="30504"/>
                </a:lnTo>
                <a:lnTo>
                  <a:pt x="121980" y="61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679657" y="2657422"/>
            <a:ext cx="121981" cy="61008"/>
          </a:xfrm>
          <a:custGeom>
            <a:avLst/>
            <a:gdLst/>
            <a:ahLst/>
            <a:cxnLst/>
            <a:rect l="l" t="t" r="r" b="b"/>
            <a:pathLst>
              <a:path w="121981" h="61008">
                <a:moveTo>
                  <a:pt x="121981" y="0"/>
                </a:moveTo>
                <a:lnTo>
                  <a:pt x="0" y="30502"/>
                </a:lnTo>
                <a:lnTo>
                  <a:pt x="121981" y="61008"/>
                </a:lnTo>
                <a:lnTo>
                  <a:pt x="121981" y="0"/>
                </a:lnTo>
                <a:close/>
              </a:path>
            </a:pathLst>
          </a:custGeom>
          <a:ln w="76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947997" y="2606572"/>
            <a:ext cx="152484" cy="152541"/>
          </a:xfrm>
          <a:custGeom>
            <a:avLst/>
            <a:gdLst/>
            <a:ahLst/>
            <a:cxnLst/>
            <a:rect l="l" t="t" r="r" b="b"/>
            <a:pathLst>
              <a:path w="152484" h="152541">
                <a:moveTo>
                  <a:pt x="0" y="152541"/>
                </a:moveTo>
                <a:lnTo>
                  <a:pt x="152484" y="0"/>
                </a:lnTo>
              </a:path>
            </a:pathLst>
          </a:custGeom>
          <a:ln w="7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28547" y="2253693"/>
            <a:ext cx="1524690" cy="915250"/>
          </a:xfrm>
          <a:custGeom>
            <a:avLst/>
            <a:gdLst/>
            <a:ahLst/>
            <a:cxnLst/>
            <a:rect l="l" t="t" r="r" b="b"/>
            <a:pathLst>
              <a:path w="1524690" h="915250">
                <a:moveTo>
                  <a:pt x="0" y="0"/>
                </a:moveTo>
                <a:lnTo>
                  <a:pt x="1524690" y="0"/>
                </a:lnTo>
                <a:lnTo>
                  <a:pt x="1524690" y="915250"/>
                </a:lnTo>
                <a:lnTo>
                  <a:pt x="0" y="915250"/>
                </a:lnTo>
                <a:lnTo>
                  <a:pt x="0" y="0"/>
                </a:lnTo>
                <a:close/>
              </a:path>
            </a:pathLst>
          </a:custGeom>
          <a:ln w="76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337" y="662432"/>
            <a:ext cx="8222724" cy="435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8806" y="1422345"/>
            <a:ext cx="7655786" cy="45818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98645"/>
            <a:ext cx="4104643" cy="1639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4873"/>
            <a:ext cx="328085" cy="1489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-textbo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63" Type="http://schemas.openxmlformats.org/officeDocument/2006/relationships/image" Target="../media/image6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66" Type="http://schemas.openxmlformats.org/officeDocument/2006/relationships/image" Target="../media/image66.pn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568" y="1958681"/>
            <a:ext cx="3692630" cy="4571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9662" y="744728"/>
            <a:ext cx="7872730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7839" marR="12700" indent="-1755775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Und</a:t>
            </a:r>
            <a:r>
              <a:rPr lang="tr-TR"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800" b="1" spc="-7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8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dirty="0" smtClean="0">
                <a:solidFill>
                  <a:srgbClr val="232021"/>
                </a:solidFill>
                <a:latin typeface="Arial"/>
                <a:cs typeface="Arial"/>
              </a:rPr>
              <a:t>Öğrenci ve Uygulamacılar İçin Ders kitabı</a:t>
            </a:r>
            <a:endParaRPr lang="tr-TR"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270" y="1604265"/>
            <a:ext cx="8234045" cy="1629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endParaRPr sz="1600" dirty="0" smtClean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635" algn="ctr">
              <a:lnSpc>
                <a:spcPct val="100000"/>
              </a:lnSpc>
            </a:pP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ww</a:t>
            </a: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w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-te</a:t>
            </a:r>
            <a:r>
              <a:rPr sz="1600" b="1" spc="15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x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boo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k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o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algn="ctr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</a:t>
            </a:r>
            <a:r>
              <a:rPr sz="28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Veri Şifreleme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ı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 (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92" y="6630421"/>
            <a:ext cx="7236459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Çeviren: Selman YAKUT</a:t>
            </a:r>
            <a:endParaRPr lang="tr-TR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729" y="4356611"/>
            <a:ext cx="7578725" cy="1988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80670" algn="l"/>
              </a:tabLst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Bit düzeyinde </a:t>
            </a:r>
            <a:r>
              <a:rPr lang="tr-TR" dirty="0">
                <a:latin typeface="Arial" pitchFamily="34" charset="0"/>
                <a:cs typeface="Arial" pitchFamily="34" charset="0"/>
              </a:rPr>
              <a:t>ilk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permutasyon</a:t>
            </a:r>
            <a:r>
              <a:rPr lang="tr-TR" dirty="0">
                <a:latin typeface="Arial" pitchFamily="34" charset="0"/>
                <a:cs typeface="Arial" pitchFamily="34" charset="0"/>
              </a:rPr>
              <a:t>, ardından 16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round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664845" lvl="1" indent="-265430">
              <a:buClr>
                <a:srgbClr val="5C83BE"/>
              </a:buClr>
              <a:buSzPct val="122222"/>
              <a:buFont typeface="Arial"/>
              <a:buAutoNum type="arabicPeriod"/>
              <a:tabLst>
                <a:tab pos="664845" algn="l"/>
              </a:tabLst>
            </a:pP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Düz metin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32</a:t>
            </a:r>
            <a:r>
              <a:rPr sz="1800" spc="-2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bitlik </a:t>
            </a:r>
            <a:r>
              <a:rPr lang="tr-TR" i="1" spc="5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i="1" baseline="-23148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i="1" spc="209" baseline="-23148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pc="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i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i="1" baseline="-23148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i="1" baseline="-23148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baseline="-23148" dirty="0" smtClean="0"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alt parçalarına ayrılır.</a:t>
            </a:r>
            <a:endParaRPr sz="600" dirty="0"/>
          </a:p>
          <a:p>
            <a:pPr marL="399415">
              <a:lnSpc>
                <a:spcPct val="100000"/>
              </a:lnSpc>
            </a:pPr>
            <a:r>
              <a:rPr sz="2200" i="1" spc="-5" dirty="0" smtClean="0">
                <a:solidFill>
                  <a:srgbClr val="5C83BE"/>
                </a:solidFill>
                <a:latin typeface="Arial"/>
                <a:cs typeface="Arial"/>
              </a:rPr>
              <a:t>2</a:t>
            </a:r>
            <a:r>
              <a:rPr sz="2200" i="1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i="1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sz="1800" i="1" spc="-5" dirty="0" err="1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0" baseline="-23148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209" baseline="-23148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fonksiyonuna </a:t>
            </a:r>
            <a:r>
              <a:rPr lang="tr-TR" sz="1800" spc="0" dirty="0" err="1" smtClean="0">
                <a:solidFill>
                  <a:srgbClr val="232021"/>
                </a:solidFill>
                <a:latin typeface="Arial"/>
                <a:cs typeface="Arial"/>
              </a:rPr>
              <a:t>varilir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dirty="0" smtClean="0">
                <a:solidFill>
                  <a:srgbClr val="232021"/>
                </a:solidFill>
                <a:latin typeface="Arial"/>
                <a:cs typeface="Arial"/>
              </a:rPr>
              <a:t>bunun çıkışı </a:t>
            </a:r>
            <a:r>
              <a:rPr lang="tr-TR" i="1" spc="5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i="1" baseline="-23148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800" spc="10" dirty="0" smtClean="0">
                <a:solidFill>
                  <a:srgbClr val="232021"/>
                </a:solidFill>
                <a:latin typeface="Arial"/>
                <a:cs typeface="Arial"/>
              </a:rPr>
              <a:t>ile </a:t>
            </a:r>
            <a:r>
              <a:rPr lang="tr-TR" sz="1800" spc="10" dirty="0" err="1" smtClean="0">
                <a:solidFill>
                  <a:srgbClr val="232021"/>
                </a:solidFill>
                <a:latin typeface="Arial"/>
                <a:cs typeface="Arial"/>
              </a:rPr>
              <a:t>XOR’lanır</a:t>
            </a:r>
            <a:r>
              <a:rPr lang="tr-TR"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baseline="-23148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  <a:p>
            <a:pPr marL="399415">
              <a:lnSpc>
                <a:spcPct val="100000"/>
              </a:lnSpc>
            </a:pPr>
            <a:r>
              <a:rPr sz="2200" spc="-5" dirty="0" smtClean="0">
                <a:solidFill>
                  <a:srgbClr val="5C83BE"/>
                </a:solidFill>
                <a:latin typeface="Arial"/>
                <a:cs typeface="Arial"/>
              </a:rPr>
              <a:t>3</a:t>
            </a:r>
            <a:r>
              <a:rPr sz="2200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Sağ ve sol yarımlar yer değiştirir.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80670" algn="l"/>
              </a:tabLst>
            </a:pPr>
            <a:r>
              <a:rPr lang="tr-TR" spc="-5" dirty="0" err="1" smtClean="0">
                <a:solidFill>
                  <a:srgbClr val="232021"/>
                </a:solidFill>
                <a:latin typeface="Arial"/>
                <a:cs typeface="Arial"/>
              </a:rPr>
              <a:t>Roundlar</a:t>
            </a: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 şöyle ifade edilebilir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5218" y="685799"/>
            <a:ext cx="5114544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5337" y="616205"/>
            <a:ext cx="361442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err="1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eis</a:t>
            </a:r>
            <a:r>
              <a:rPr sz="19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Yapısı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1)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5985" y="1476249"/>
            <a:ext cx="4060190" cy="1433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07645" algn="l"/>
              </a:tabLst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‘in yapısı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800" i="1" spc="-2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i="1" spc="5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-25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i="1" spc="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8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i="1" spc="5" dirty="0" smtClean="0">
                <a:solidFill>
                  <a:srgbClr val="232021"/>
                </a:solidFill>
                <a:latin typeface="Arial"/>
                <a:cs typeface="Arial"/>
              </a:rPr>
              <a:t>yapısıdır.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15"/>
              </a:spcBef>
              <a:buClr>
                <a:srgbClr val="5C83BE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07645" marR="12700" indent="-195580">
              <a:lnSpc>
                <a:spcPct val="1179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07645" algn="l"/>
              </a:tabLst>
            </a:pP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Avantajı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şifreleme ve </a:t>
            </a:r>
            <a:r>
              <a:rPr lang="tr-TR" spc="-20" dirty="0" err="1" smtClean="0">
                <a:solidFill>
                  <a:srgbClr val="232021"/>
                </a:solidFill>
                <a:latin typeface="Arial"/>
                <a:cs typeface="Arial"/>
              </a:rPr>
              <a:t>deşifrelemede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 sadece 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anahtar 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tarifesi farklıdır.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626" y="6010655"/>
            <a:ext cx="2563367" cy="813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1269" y="2340863"/>
            <a:ext cx="5114544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16205"/>
            <a:ext cx="361442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err="1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eis</a:t>
            </a:r>
            <a:r>
              <a:rPr sz="19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Yapısı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2)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550" y="1269930"/>
            <a:ext cx="7007859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179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07645" algn="l"/>
              </a:tabLst>
            </a:pP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10" dirty="0" smtClean="0">
                <a:solidFill>
                  <a:srgbClr val="232021"/>
                </a:solidFill>
                <a:latin typeface="Arial"/>
                <a:cs typeface="Arial"/>
              </a:rPr>
              <a:t>16. </a:t>
            </a:r>
            <a:r>
              <a:rPr lang="tr-TR" spc="10" dirty="0" err="1" smtClean="0">
                <a:solidFill>
                  <a:srgbClr val="232021"/>
                </a:solidFill>
                <a:latin typeface="Arial"/>
                <a:cs typeface="Arial"/>
              </a:rPr>
              <a:t>roundun</a:t>
            </a:r>
            <a:r>
              <a:rPr lang="tr-TR" spc="10" dirty="0" smtClean="0">
                <a:solidFill>
                  <a:srgbClr val="232021"/>
                </a:solidFill>
                <a:latin typeface="Arial"/>
                <a:cs typeface="Arial"/>
              </a:rPr>
              <a:t> sonunda tekrar yer değiştirir</a:t>
            </a:r>
            <a:r>
              <a:rPr lang="tr-TR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386651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S‘e giriş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Güvenliği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4492363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Başlangıç ve Son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Permutasyon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9840" y="1264413"/>
            <a:ext cx="3724260" cy="1037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Bit düzeyinde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Permutasyon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Ters işlemler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5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i="1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1600" i="1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1650" i="1" spc="-15" baseline="25252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1650" i="1" spc="7" baseline="25252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tablolarında gösterilmiştir.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377" y="5221223"/>
            <a:ext cx="3325367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7695" y="2557274"/>
            <a:ext cx="2640068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pc="5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aşlangıç permutasyon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4130" y="2557274"/>
            <a:ext cx="181991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tr-TR" sz="1800" dirty="0" smtClean="0">
                <a:solidFill>
                  <a:srgbClr val="232021"/>
                </a:solidFill>
                <a:latin typeface="Arial"/>
                <a:cs typeface="Arial"/>
              </a:rPr>
              <a:t>Son </a:t>
            </a:r>
            <a:r>
              <a:rPr lang="tr-TR" spc="5" dirty="0">
                <a:solidFill>
                  <a:srgbClr val="232021"/>
                </a:solidFill>
                <a:latin typeface="Arial"/>
                <a:cs typeface="Arial"/>
              </a:rPr>
              <a:t>permutasyon</a:t>
            </a:r>
            <a:endParaRPr lang="tr-T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5549" y="5218176"/>
            <a:ext cx="3118104" cy="136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0389" y="3066288"/>
            <a:ext cx="5254748" cy="1865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7489" y="2410967"/>
            <a:ext cx="0" cy="4322063"/>
          </a:xfrm>
          <a:custGeom>
            <a:avLst/>
            <a:gdLst/>
            <a:ahLst/>
            <a:cxnLst/>
            <a:rect l="l" t="t" r="r" b="b"/>
            <a:pathLst>
              <a:path h="4322063">
                <a:moveTo>
                  <a:pt x="0" y="0"/>
                </a:moveTo>
                <a:lnTo>
                  <a:pt x="0" y="4322063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208407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Fonksiyonu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806" y="1564701"/>
            <a:ext cx="3033259" cy="3314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80670" algn="l"/>
              </a:tabLst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‘in ana işlemleri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80670" algn="l"/>
              </a:tabLst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1800" dirty="0" smtClean="0">
                <a:solidFill>
                  <a:srgbClr val="232021"/>
                </a:solidFill>
                <a:latin typeface="Arial"/>
                <a:cs typeface="Arial"/>
              </a:rPr>
              <a:t>Fonksiyonu girişler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R="124460" algn="ctr">
              <a:lnSpc>
                <a:spcPct val="100000"/>
              </a:lnSpc>
              <a:spcBef>
                <a:spcPts val="445"/>
              </a:spcBef>
            </a:pPr>
            <a:r>
              <a:rPr sz="1800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i="1" spc="-44" baseline="-23148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7" baseline="-23148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i="1" spc="0" baseline="-23148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800" i="1" spc="-240" baseline="-23148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ve round anahtarı</a:t>
            </a:r>
            <a:r>
              <a:rPr sz="18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800" i="1" spc="0" baseline="-23148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endParaRPr sz="1800" baseline="-23148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80670" algn="l"/>
              </a:tabLst>
            </a:pPr>
            <a:r>
              <a:rPr sz="1800" b="1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b="1" spc="-5" dirty="0" smtClean="0">
                <a:solidFill>
                  <a:srgbClr val="232021"/>
                </a:solidFill>
                <a:latin typeface="Arial"/>
                <a:cs typeface="Arial"/>
              </a:rPr>
              <a:t>Adımlar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265430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AutoNum type="arabicPeriod"/>
              <a:tabLst>
                <a:tab pos="664845" algn="l"/>
              </a:tabLst>
            </a:pPr>
            <a:r>
              <a:rPr lang="tr-TR" spc="20" dirty="0" smtClean="0">
                <a:solidFill>
                  <a:srgbClr val="232021"/>
                </a:solidFill>
                <a:latin typeface="Arial"/>
                <a:cs typeface="Arial"/>
              </a:rPr>
              <a:t>genişletilmiş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AutoNum type="arabicPeriod"/>
            </a:pPr>
            <a:endParaRPr sz="600" dirty="0"/>
          </a:p>
          <a:p>
            <a:pPr marL="664845" lvl="1" indent="-265430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AutoNum type="arabicPeriod"/>
              <a:tabLst>
                <a:tab pos="664845" algn="l"/>
              </a:tabLst>
            </a:pPr>
            <a:r>
              <a:rPr lang="tr-TR" sz="1800" spc="-30" dirty="0" smtClean="0">
                <a:solidFill>
                  <a:srgbClr val="232021"/>
                </a:solidFill>
                <a:latin typeface="Arial"/>
                <a:cs typeface="Arial"/>
              </a:rPr>
              <a:t>Round anahtarı ile </a:t>
            </a:r>
            <a:r>
              <a:rPr sz="1800" spc="-3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 dirty="0"/>
          </a:p>
          <a:p>
            <a:pPr marL="399415">
              <a:lnSpc>
                <a:spcPct val="100000"/>
              </a:lnSpc>
            </a:pPr>
            <a:r>
              <a:rPr sz="2200" spc="-5" dirty="0" smtClean="0">
                <a:solidFill>
                  <a:srgbClr val="5C83BE"/>
                </a:solidFill>
                <a:latin typeface="Arial"/>
                <a:cs typeface="Arial"/>
              </a:rPr>
              <a:t>3</a:t>
            </a:r>
            <a:r>
              <a:rPr sz="2200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bo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ub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  <a:p>
            <a:pPr marL="399415">
              <a:lnSpc>
                <a:spcPct val="100000"/>
              </a:lnSpc>
            </a:pPr>
            <a:r>
              <a:rPr sz="2200" spc="-5" dirty="0" smtClean="0">
                <a:solidFill>
                  <a:srgbClr val="5C83BE"/>
                </a:solidFill>
                <a:latin typeface="Arial"/>
                <a:cs typeface="Arial"/>
              </a:rPr>
              <a:t>4</a:t>
            </a:r>
            <a:r>
              <a:rPr sz="2200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spc="-5" dirty="0" err="1" smtClean="0">
                <a:solidFill>
                  <a:srgbClr val="232021"/>
                </a:solidFill>
                <a:latin typeface="Arial"/>
                <a:cs typeface="Arial"/>
              </a:rPr>
              <a:t>Permütasyon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409" y="1115568"/>
            <a:ext cx="3508247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6538" y="2093423"/>
            <a:ext cx="3029711" cy="1128311"/>
          </a:xfrm>
          <a:custGeom>
            <a:avLst/>
            <a:gdLst/>
            <a:ahLst/>
            <a:cxnLst/>
            <a:rect l="l" t="t" r="r" b="b"/>
            <a:pathLst>
              <a:path w="3029711" h="1128311">
                <a:moveTo>
                  <a:pt x="2960544" y="55884"/>
                </a:moveTo>
                <a:lnTo>
                  <a:pt x="2921309" y="48411"/>
                </a:lnTo>
                <a:lnTo>
                  <a:pt x="0" y="1091735"/>
                </a:lnTo>
                <a:lnTo>
                  <a:pt x="12191" y="1128311"/>
                </a:lnTo>
                <a:lnTo>
                  <a:pt x="2936728" y="84899"/>
                </a:lnTo>
                <a:lnTo>
                  <a:pt x="2960544" y="55884"/>
                </a:lnTo>
                <a:close/>
              </a:path>
              <a:path w="3029711" h="1128311">
                <a:moveTo>
                  <a:pt x="3029711" y="31031"/>
                </a:moveTo>
                <a:lnTo>
                  <a:pt x="2868167" y="551"/>
                </a:lnTo>
                <a:lnTo>
                  <a:pt x="2860966" y="0"/>
                </a:lnTo>
                <a:lnTo>
                  <a:pt x="2850983" y="5861"/>
                </a:lnTo>
                <a:lnTo>
                  <a:pt x="2846059" y="20107"/>
                </a:lnTo>
                <a:lnTo>
                  <a:pt x="2850144" y="30494"/>
                </a:lnTo>
                <a:lnTo>
                  <a:pt x="2862071" y="37127"/>
                </a:lnTo>
                <a:lnTo>
                  <a:pt x="2921309" y="48411"/>
                </a:lnTo>
                <a:lnTo>
                  <a:pt x="2987039" y="24935"/>
                </a:lnTo>
                <a:lnTo>
                  <a:pt x="3002279" y="61511"/>
                </a:lnTo>
                <a:lnTo>
                  <a:pt x="3002279" y="63166"/>
                </a:lnTo>
                <a:lnTo>
                  <a:pt x="3029711" y="31031"/>
                </a:lnTo>
                <a:close/>
              </a:path>
              <a:path w="3029711" h="1128311">
                <a:moveTo>
                  <a:pt x="3002279" y="63166"/>
                </a:moveTo>
                <a:lnTo>
                  <a:pt x="3002279" y="61511"/>
                </a:lnTo>
                <a:lnTo>
                  <a:pt x="2936728" y="84899"/>
                </a:lnTo>
                <a:lnTo>
                  <a:pt x="2892198" y="139150"/>
                </a:lnTo>
                <a:lnTo>
                  <a:pt x="2892674" y="150667"/>
                </a:lnTo>
                <a:lnTo>
                  <a:pt x="2901011" y="160927"/>
                </a:lnTo>
                <a:lnTo>
                  <a:pt x="2912437" y="163027"/>
                </a:lnTo>
                <a:lnTo>
                  <a:pt x="2923031" y="155999"/>
                </a:lnTo>
                <a:lnTo>
                  <a:pt x="3002279" y="63166"/>
                </a:lnTo>
                <a:close/>
              </a:path>
              <a:path w="3029711" h="1128311">
                <a:moveTo>
                  <a:pt x="3002279" y="61511"/>
                </a:moveTo>
                <a:lnTo>
                  <a:pt x="2987039" y="24935"/>
                </a:lnTo>
                <a:lnTo>
                  <a:pt x="2921309" y="48411"/>
                </a:lnTo>
                <a:lnTo>
                  <a:pt x="2960544" y="55884"/>
                </a:lnTo>
                <a:lnTo>
                  <a:pt x="2980943" y="31031"/>
                </a:lnTo>
                <a:lnTo>
                  <a:pt x="2990087" y="61511"/>
                </a:lnTo>
                <a:lnTo>
                  <a:pt x="2990087" y="65861"/>
                </a:lnTo>
                <a:lnTo>
                  <a:pt x="3002279" y="61511"/>
                </a:lnTo>
                <a:close/>
              </a:path>
              <a:path w="3029711" h="1128311">
                <a:moveTo>
                  <a:pt x="2990087" y="65861"/>
                </a:moveTo>
                <a:lnTo>
                  <a:pt x="2990087" y="61511"/>
                </a:lnTo>
                <a:lnTo>
                  <a:pt x="2960544" y="55884"/>
                </a:lnTo>
                <a:lnTo>
                  <a:pt x="2936728" y="84899"/>
                </a:lnTo>
                <a:lnTo>
                  <a:pt x="2990087" y="65861"/>
                </a:lnTo>
                <a:close/>
              </a:path>
              <a:path w="3029711" h="1128311">
                <a:moveTo>
                  <a:pt x="2990087" y="61511"/>
                </a:moveTo>
                <a:lnTo>
                  <a:pt x="2980943" y="31031"/>
                </a:lnTo>
                <a:lnTo>
                  <a:pt x="2960544" y="55884"/>
                </a:lnTo>
                <a:lnTo>
                  <a:pt x="2990087" y="61511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2065" y="3077914"/>
            <a:ext cx="2523743" cy="576637"/>
          </a:xfrm>
          <a:custGeom>
            <a:avLst/>
            <a:gdLst/>
            <a:ahLst/>
            <a:cxnLst/>
            <a:rect l="l" t="t" r="r" b="b"/>
            <a:pathLst>
              <a:path w="2523743" h="576637">
                <a:moveTo>
                  <a:pt x="2449216" y="68935"/>
                </a:moveTo>
                <a:lnTo>
                  <a:pt x="2414489" y="57078"/>
                </a:lnTo>
                <a:lnTo>
                  <a:pt x="0" y="537013"/>
                </a:lnTo>
                <a:lnTo>
                  <a:pt x="6095" y="576637"/>
                </a:lnTo>
                <a:lnTo>
                  <a:pt x="2421132" y="93630"/>
                </a:lnTo>
                <a:lnTo>
                  <a:pt x="2449216" y="68935"/>
                </a:lnTo>
                <a:close/>
              </a:path>
              <a:path w="2523743" h="576637">
                <a:moveTo>
                  <a:pt x="2523743" y="52381"/>
                </a:moveTo>
                <a:lnTo>
                  <a:pt x="2368295" y="565"/>
                </a:lnTo>
                <a:lnTo>
                  <a:pt x="2360866" y="0"/>
                </a:lnTo>
                <a:lnTo>
                  <a:pt x="2350286" y="5312"/>
                </a:lnTo>
                <a:lnTo>
                  <a:pt x="2343121" y="17527"/>
                </a:lnTo>
                <a:lnTo>
                  <a:pt x="2346702" y="29450"/>
                </a:lnTo>
                <a:lnTo>
                  <a:pt x="2356103" y="37141"/>
                </a:lnTo>
                <a:lnTo>
                  <a:pt x="2414489" y="57078"/>
                </a:lnTo>
                <a:lnTo>
                  <a:pt x="2484119" y="43237"/>
                </a:lnTo>
                <a:lnTo>
                  <a:pt x="2490215" y="79813"/>
                </a:lnTo>
                <a:lnTo>
                  <a:pt x="2490215" y="82556"/>
                </a:lnTo>
                <a:lnTo>
                  <a:pt x="2523743" y="52381"/>
                </a:lnTo>
                <a:close/>
              </a:path>
              <a:path w="2523743" h="576637">
                <a:moveTo>
                  <a:pt x="2490215" y="82556"/>
                </a:moveTo>
                <a:lnTo>
                  <a:pt x="2490215" y="79813"/>
                </a:lnTo>
                <a:lnTo>
                  <a:pt x="2421132" y="93630"/>
                </a:lnTo>
                <a:lnTo>
                  <a:pt x="2374049" y="135029"/>
                </a:lnTo>
                <a:lnTo>
                  <a:pt x="2369747" y="142963"/>
                </a:lnTo>
                <a:lnTo>
                  <a:pt x="2370552" y="153579"/>
                </a:lnTo>
                <a:lnTo>
                  <a:pt x="2379443" y="165715"/>
                </a:lnTo>
                <a:lnTo>
                  <a:pt x="2390422" y="167771"/>
                </a:lnTo>
                <a:lnTo>
                  <a:pt x="2401823" y="162109"/>
                </a:lnTo>
                <a:lnTo>
                  <a:pt x="2490215" y="82556"/>
                </a:lnTo>
                <a:close/>
              </a:path>
              <a:path w="2523743" h="576637">
                <a:moveTo>
                  <a:pt x="2490215" y="79813"/>
                </a:moveTo>
                <a:lnTo>
                  <a:pt x="2484119" y="43237"/>
                </a:lnTo>
                <a:lnTo>
                  <a:pt x="2414489" y="57078"/>
                </a:lnTo>
                <a:lnTo>
                  <a:pt x="2449216" y="68935"/>
                </a:lnTo>
                <a:lnTo>
                  <a:pt x="2474975" y="46285"/>
                </a:lnTo>
                <a:lnTo>
                  <a:pt x="2481071" y="79813"/>
                </a:lnTo>
                <a:lnTo>
                  <a:pt x="2481071" y="81642"/>
                </a:lnTo>
                <a:lnTo>
                  <a:pt x="2490215" y="79813"/>
                </a:lnTo>
                <a:close/>
              </a:path>
              <a:path w="2523743" h="576637">
                <a:moveTo>
                  <a:pt x="2481071" y="81642"/>
                </a:moveTo>
                <a:lnTo>
                  <a:pt x="2481071" y="79813"/>
                </a:lnTo>
                <a:lnTo>
                  <a:pt x="2449216" y="68935"/>
                </a:lnTo>
                <a:lnTo>
                  <a:pt x="2421132" y="93630"/>
                </a:lnTo>
                <a:lnTo>
                  <a:pt x="2481071" y="81642"/>
                </a:lnTo>
                <a:close/>
              </a:path>
              <a:path w="2523743" h="576637">
                <a:moveTo>
                  <a:pt x="2481071" y="79813"/>
                </a:moveTo>
                <a:lnTo>
                  <a:pt x="2474975" y="46285"/>
                </a:lnTo>
                <a:lnTo>
                  <a:pt x="2449216" y="68935"/>
                </a:lnTo>
                <a:lnTo>
                  <a:pt x="2481071" y="79813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1962" y="4114967"/>
            <a:ext cx="1082039" cy="170991"/>
          </a:xfrm>
          <a:custGeom>
            <a:avLst/>
            <a:gdLst/>
            <a:ahLst/>
            <a:cxnLst/>
            <a:rect l="l" t="t" r="r" b="b"/>
            <a:pathLst>
              <a:path w="1082039" h="170991">
                <a:moveTo>
                  <a:pt x="1006398" y="91645"/>
                </a:moveTo>
                <a:lnTo>
                  <a:pt x="975969" y="71359"/>
                </a:lnTo>
                <a:lnTo>
                  <a:pt x="3047" y="5928"/>
                </a:lnTo>
                <a:lnTo>
                  <a:pt x="0" y="42504"/>
                </a:lnTo>
                <a:lnTo>
                  <a:pt x="974922" y="108069"/>
                </a:lnTo>
                <a:lnTo>
                  <a:pt x="1006398" y="91645"/>
                </a:lnTo>
                <a:close/>
              </a:path>
              <a:path w="1082039" h="170991">
                <a:moveTo>
                  <a:pt x="1045463" y="115283"/>
                </a:moveTo>
                <a:lnTo>
                  <a:pt x="1045463" y="76032"/>
                </a:lnTo>
                <a:lnTo>
                  <a:pt x="1042415" y="112608"/>
                </a:lnTo>
                <a:lnTo>
                  <a:pt x="974922" y="108069"/>
                </a:lnTo>
                <a:lnTo>
                  <a:pt x="910599" y="141632"/>
                </a:lnTo>
                <a:lnTo>
                  <a:pt x="906398" y="151755"/>
                </a:lnTo>
                <a:lnTo>
                  <a:pt x="909724" y="164328"/>
                </a:lnTo>
                <a:lnTo>
                  <a:pt x="919838" y="170991"/>
                </a:lnTo>
                <a:lnTo>
                  <a:pt x="932687" y="170520"/>
                </a:lnTo>
                <a:lnTo>
                  <a:pt x="1045463" y="115283"/>
                </a:lnTo>
                <a:close/>
              </a:path>
              <a:path w="1082039" h="170991">
                <a:moveTo>
                  <a:pt x="1082039" y="97368"/>
                </a:moveTo>
                <a:lnTo>
                  <a:pt x="944879" y="2880"/>
                </a:lnTo>
                <a:lnTo>
                  <a:pt x="944106" y="2391"/>
                </a:lnTo>
                <a:lnTo>
                  <a:pt x="934369" y="0"/>
                </a:lnTo>
                <a:lnTo>
                  <a:pt x="924121" y="4171"/>
                </a:lnTo>
                <a:lnTo>
                  <a:pt x="914658" y="15645"/>
                </a:lnTo>
                <a:lnTo>
                  <a:pt x="915864" y="27172"/>
                </a:lnTo>
                <a:lnTo>
                  <a:pt x="923543" y="36408"/>
                </a:lnTo>
                <a:lnTo>
                  <a:pt x="975969" y="71359"/>
                </a:lnTo>
                <a:lnTo>
                  <a:pt x="1045463" y="76032"/>
                </a:lnTo>
                <a:lnTo>
                  <a:pt x="1045463" y="115283"/>
                </a:lnTo>
                <a:lnTo>
                  <a:pt x="1082039" y="97368"/>
                </a:lnTo>
                <a:close/>
              </a:path>
              <a:path w="1082039" h="170991">
                <a:moveTo>
                  <a:pt x="1036319" y="112198"/>
                </a:moveTo>
                <a:lnTo>
                  <a:pt x="1036319" y="76032"/>
                </a:lnTo>
                <a:lnTo>
                  <a:pt x="1033271" y="109560"/>
                </a:lnTo>
                <a:lnTo>
                  <a:pt x="1006398" y="91645"/>
                </a:lnTo>
                <a:lnTo>
                  <a:pt x="974922" y="108069"/>
                </a:lnTo>
                <a:lnTo>
                  <a:pt x="1036319" y="112198"/>
                </a:lnTo>
                <a:close/>
              </a:path>
              <a:path w="1082039" h="170991">
                <a:moveTo>
                  <a:pt x="1045463" y="76032"/>
                </a:moveTo>
                <a:lnTo>
                  <a:pt x="975969" y="71359"/>
                </a:lnTo>
                <a:lnTo>
                  <a:pt x="1006398" y="91645"/>
                </a:lnTo>
                <a:lnTo>
                  <a:pt x="1036319" y="76032"/>
                </a:lnTo>
                <a:lnTo>
                  <a:pt x="1036319" y="112198"/>
                </a:lnTo>
                <a:lnTo>
                  <a:pt x="1042415" y="112608"/>
                </a:lnTo>
                <a:lnTo>
                  <a:pt x="1045463" y="76032"/>
                </a:lnTo>
                <a:close/>
              </a:path>
              <a:path w="1082039" h="170991">
                <a:moveTo>
                  <a:pt x="1036319" y="76032"/>
                </a:moveTo>
                <a:lnTo>
                  <a:pt x="1006398" y="91645"/>
                </a:lnTo>
                <a:lnTo>
                  <a:pt x="1033271" y="109560"/>
                </a:lnTo>
                <a:lnTo>
                  <a:pt x="1036319" y="76032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9689" y="4696967"/>
            <a:ext cx="2813303" cy="853439"/>
          </a:xfrm>
          <a:custGeom>
            <a:avLst/>
            <a:gdLst/>
            <a:ahLst/>
            <a:cxnLst/>
            <a:rect l="l" t="t" r="r" b="b"/>
            <a:pathLst>
              <a:path w="2813303" h="853439">
                <a:moveTo>
                  <a:pt x="2739877" y="791485"/>
                </a:moveTo>
                <a:lnTo>
                  <a:pt x="2712873" y="763580"/>
                </a:lnTo>
                <a:lnTo>
                  <a:pt x="9143" y="0"/>
                </a:lnTo>
                <a:lnTo>
                  <a:pt x="0" y="36575"/>
                </a:lnTo>
                <a:lnTo>
                  <a:pt x="2703852" y="801031"/>
                </a:lnTo>
                <a:lnTo>
                  <a:pt x="2739877" y="791485"/>
                </a:lnTo>
                <a:close/>
              </a:path>
              <a:path w="2813303" h="853439">
                <a:moveTo>
                  <a:pt x="2782823" y="818819"/>
                </a:moveTo>
                <a:lnTo>
                  <a:pt x="2782823" y="783335"/>
                </a:lnTo>
                <a:lnTo>
                  <a:pt x="2770631" y="819911"/>
                </a:lnTo>
                <a:lnTo>
                  <a:pt x="2703852" y="801031"/>
                </a:lnTo>
                <a:lnTo>
                  <a:pt x="2636668" y="818834"/>
                </a:lnTo>
                <a:lnTo>
                  <a:pt x="2631023" y="828559"/>
                </a:lnTo>
                <a:lnTo>
                  <a:pt x="2632304" y="843516"/>
                </a:lnTo>
                <a:lnTo>
                  <a:pt x="2640668" y="852656"/>
                </a:lnTo>
                <a:lnTo>
                  <a:pt x="2651759" y="853439"/>
                </a:lnTo>
                <a:lnTo>
                  <a:pt x="2782823" y="818819"/>
                </a:lnTo>
                <a:close/>
              </a:path>
              <a:path w="2813303" h="853439">
                <a:moveTo>
                  <a:pt x="2813303" y="810767"/>
                </a:moveTo>
                <a:lnTo>
                  <a:pt x="2697479" y="691895"/>
                </a:lnTo>
                <a:lnTo>
                  <a:pt x="2692050" y="688577"/>
                </a:lnTo>
                <a:lnTo>
                  <a:pt x="2680671" y="688365"/>
                </a:lnTo>
                <a:lnTo>
                  <a:pt x="2667666" y="695109"/>
                </a:lnTo>
                <a:lnTo>
                  <a:pt x="2665584" y="706778"/>
                </a:lnTo>
                <a:lnTo>
                  <a:pt x="2670047" y="719327"/>
                </a:lnTo>
                <a:lnTo>
                  <a:pt x="2712873" y="763580"/>
                </a:lnTo>
                <a:lnTo>
                  <a:pt x="2782823" y="783335"/>
                </a:lnTo>
                <a:lnTo>
                  <a:pt x="2782823" y="818819"/>
                </a:lnTo>
                <a:lnTo>
                  <a:pt x="2813303" y="810767"/>
                </a:lnTo>
                <a:close/>
              </a:path>
              <a:path w="2813303" h="853439">
                <a:moveTo>
                  <a:pt x="2770631" y="819911"/>
                </a:moveTo>
                <a:lnTo>
                  <a:pt x="2770631" y="783335"/>
                </a:lnTo>
                <a:lnTo>
                  <a:pt x="2761487" y="813815"/>
                </a:lnTo>
                <a:lnTo>
                  <a:pt x="2739877" y="791485"/>
                </a:lnTo>
                <a:lnTo>
                  <a:pt x="2703852" y="801031"/>
                </a:lnTo>
                <a:lnTo>
                  <a:pt x="2770631" y="819911"/>
                </a:lnTo>
                <a:close/>
              </a:path>
              <a:path w="2813303" h="853439">
                <a:moveTo>
                  <a:pt x="2782823" y="783335"/>
                </a:moveTo>
                <a:lnTo>
                  <a:pt x="2712873" y="763580"/>
                </a:lnTo>
                <a:lnTo>
                  <a:pt x="2739877" y="791485"/>
                </a:lnTo>
                <a:lnTo>
                  <a:pt x="2770631" y="783335"/>
                </a:lnTo>
                <a:lnTo>
                  <a:pt x="2770631" y="819911"/>
                </a:lnTo>
                <a:lnTo>
                  <a:pt x="2782823" y="783335"/>
                </a:lnTo>
                <a:close/>
              </a:path>
              <a:path w="2813303" h="853439">
                <a:moveTo>
                  <a:pt x="2770631" y="783335"/>
                </a:moveTo>
                <a:lnTo>
                  <a:pt x="2739877" y="791485"/>
                </a:lnTo>
                <a:lnTo>
                  <a:pt x="2761487" y="813815"/>
                </a:lnTo>
                <a:lnTo>
                  <a:pt x="2770631" y="783335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343852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dirty="0" smtClean="0">
                <a:solidFill>
                  <a:srgbClr val="232021"/>
                </a:solidFill>
                <a:latin typeface="Arial"/>
                <a:cs typeface="Arial"/>
              </a:rPr>
              <a:t>Genişletme Fonksiyonu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390" y="1256793"/>
            <a:ext cx="2375535" cy="1091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solidFill>
                  <a:srgbClr val="5C83BE"/>
                </a:solidFill>
                <a:latin typeface="Arial"/>
                <a:cs typeface="Arial"/>
              </a:rPr>
              <a:t>1</a:t>
            </a:r>
            <a:r>
              <a:rPr sz="2200" b="1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b="1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b="1" spc="-5" dirty="0" smtClean="0">
                <a:solidFill>
                  <a:srgbClr val="232021"/>
                </a:solidFill>
                <a:latin typeface="Arial"/>
                <a:cs typeface="Arial"/>
              </a:rPr>
              <a:t>Genişletilmiş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 marL="277495" marR="12700" indent="-265430">
              <a:lnSpc>
                <a:spcPct val="117900"/>
              </a:lnSpc>
              <a:spcBef>
                <a:spcPts val="125"/>
              </a:spcBef>
              <a:buClr>
                <a:srgbClr val="5C83BE"/>
              </a:buClr>
              <a:buSzPct val="122222"/>
              <a:buFont typeface="Arial"/>
              <a:buChar char="•"/>
              <a:tabLst>
                <a:tab pos="277495" algn="l"/>
              </a:tabLst>
            </a:pPr>
            <a:r>
              <a:rPr lang="tr-TR" b="1" spc="5" dirty="0" smtClean="0">
                <a:solidFill>
                  <a:srgbClr val="232021"/>
                </a:solidFill>
                <a:latin typeface="Arial"/>
                <a:cs typeface="Arial"/>
              </a:rPr>
              <a:t>Temel amacı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lang="tr-TR" sz="18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difizyonu</a:t>
            </a:r>
            <a:r>
              <a:rPr lang="tr-TR"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 artırmak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409" y="1115568"/>
            <a:ext cx="3508247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330" y="1456944"/>
            <a:ext cx="3169919" cy="649695"/>
          </a:xfrm>
          <a:custGeom>
            <a:avLst/>
            <a:gdLst/>
            <a:ahLst/>
            <a:cxnLst/>
            <a:rect l="l" t="t" r="r" b="b"/>
            <a:pathLst>
              <a:path w="3169919" h="649695">
                <a:moveTo>
                  <a:pt x="3098117" y="580911"/>
                </a:moveTo>
                <a:lnTo>
                  <a:pt x="3066777" y="554320"/>
                </a:lnTo>
                <a:lnTo>
                  <a:pt x="6095" y="0"/>
                </a:lnTo>
                <a:lnTo>
                  <a:pt x="0" y="36575"/>
                </a:lnTo>
                <a:lnTo>
                  <a:pt x="3062632" y="594231"/>
                </a:lnTo>
                <a:lnTo>
                  <a:pt x="3098117" y="580911"/>
                </a:lnTo>
                <a:close/>
              </a:path>
              <a:path w="3169919" h="649695">
                <a:moveTo>
                  <a:pt x="3136391" y="606193"/>
                </a:moveTo>
                <a:lnTo>
                  <a:pt x="3136391" y="566927"/>
                </a:lnTo>
                <a:lnTo>
                  <a:pt x="3130295" y="606551"/>
                </a:lnTo>
                <a:lnTo>
                  <a:pt x="3062632" y="594231"/>
                </a:lnTo>
                <a:lnTo>
                  <a:pt x="2995972" y="619255"/>
                </a:lnTo>
                <a:lnTo>
                  <a:pt x="2990723" y="628645"/>
                </a:lnTo>
                <a:lnTo>
                  <a:pt x="2992341" y="643031"/>
                </a:lnTo>
                <a:lnTo>
                  <a:pt x="3002618" y="649695"/>
                </a:lnTo>
                <a:lnTo>
                  <a:pt x="3014471" y="649223"/>
                </a:lnTo>
                <a:lnTo>
                  <a:pt x="3136391" y="606193"/>
                </a:lnTo>
                <a:close/>
              </a:path>
              <a:path w="3169919" h="649695">
                <a:moveTo>
                  <a:pt x="3169919" y="594359"/>
                </a:moveTo>
                <a:lnTo>
                  <a:pt x="3044951" y="487679"/>
                </a:lnTo>
                <a:lnTo>
                  <a:pt x="3044775" y="487421"/>
                </a:lnTo>
                <a:lnTo>
                  <a:pt x="3036877" y="482439"/>
                </a:lnTo>
                <a:lnTo>
                  <a:pt x="3026402" y="484620"/>
                </a:lnTo>
                <a:lnTo>
                  <a:pt x="3014719" y="493177"/>
                </a:lnTo>
                <a:lnTo>
                  <a:pt x="3013757" y="505321"/>
                </a:lnTo>
                <a:lnTo>
                  <a:pt x="3020567" y="515111"/>
                </a:lnTo>
                <a:lnTo>
                  <a:pt x="3066777" y="554320"/>
                </a:lnTo>
                <a:lnTo>
                  <a:pt x="3136391" y="566927"/>
                </a:lnTo>
                <a:lnTo>
                  <a:pt x="3136391" y="606193"/>
                </a:lnTo>
                <a:lnTo>
                  <a:pt x="3169919" y="594359"/>
                </a:lnTo>
                <a:close/>
              </a:path>
              <a:path w="3169919" h="649695">
                <a:moveTo>
                  <a:pt x="3127247" y="605996"/>
                </a:moveTo>
                <a:lnTo>
                  <a:pt x="3127247" y="569975"/>
                </a:lnTo>
                <a:lnTo>
                  <a:pt x="3121151" y="600455"/>
                </a:lnTo>
                <a:lnTo>
                  <a:pt x="3098117" y="580911"/>
                </a:lnTo>
                <a:lnTo>
                  <a:pt x="3062632" y="594231"/>
                </a:lnTo>
                <a:lnTo>
                  <a:pt x="3127247" y="605996"/>
                </a:lnTo>
                <a:close/>
              </a:path>
              <a:path w="3169919" h="649695">
                <a:moveTo>
                  <a:pt x="3136391" y="566927"/>
                </a:moveTo>
                <a:lnTo>
                  <a:pt x="3066777" y="554320"/>
                </a:lnTo>
                <a:lnTo>
                  <a:pt x="3098117" y="580911"/>
                </a:lnTo>
                <a:lnTo>
                  <a:pt x="3127247" y="569975"/>
                </a:lnTo>
                <a:lnTo>
                  <a:pt x="3127247" y="605996"/>
                </a:lnTo>
                <a:lnTo>
                  <a:pt x="3130295" y="606551"/>
                </a:lnTo>
                <a:lnTo>
                  <a:pt x="3136391" y="566927"/>
                </a:lnTo>
                <a:close/>
              </a:path>
              <a:path w="3169919" h="649695">
                <a:moveTo>
                  <a:pt x="3127247" y="569975"/>
                </a:moveTo>
                <a:lnTo>
                  <a:pt x="3098117" y="580911"/>
                </a:lnTo>
                <a:lnTo>
                  <a:pt x="3121151" y="600455"/>
                </a:lnTo>
                <a:lnTo>
                  <a:pt x="3127247" y="569975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533" y="5148072"/>
            <a:ext cx="4367784" cy="139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4085" y="2557272"/>
            <a:ext cx="1670300" cy="2157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1545" y="1483961"/>
            <a:ext cx="505967" cy="168610"/>
          </a:xfrm>
          <a:custGeom>
            <a:avLst/>
            <a:gdLst/>
            <a:ahLst/>
            <a:cxnLst/>
            <a:rect l="l" t="t" r="r" b="b"/>
            <a:pathLst>
              <a:path w="505967" h="168610">
                <a:moveTo>
                  <a:pt x="178493" y="20782"/>
                </a:moveTo>
                <a:lnTo>
                  <a:pt x="174554" y="7258"/>
                </a:lnTo>
                <a:lnTo>
                  <a:pt x="164535" y="0"/>
                </a:lnTo>
                <a:lnTo>
                  <a:pt x="152399" y="414"/>
                </a:lnTo>
                <a:lnTo>
                  <a:pt x="0" y="64422"/>
                </a:lnTo>
                <a:lnTo>
                  <a:pt x="33527" y="90765"/>
                </a:lnTo>
                <a:lnTo>
                  <a:pt x="33527" y="88806"/>
                </a:lnTo>
                <a:lnTo>
                  <a:pt x="39623" y="49182"/>
                </a:lnTo>
                <a:lnTo>
                  <a:pt x="108939" y="59149"/>
                </a:lnTo>
                <a:lnTo>
                  <a:pt x="175296" y="31219"/>
                </a:lnTo>
                <a:lnTo>
                  <a:pt x="178493" y="20782"/>
                </a:lnTo>
                <a:close/>
              </a:path>
              <a:path w="505967" h="168610">
                <a:moveTo>
                  <a:pt x="108939" y="59149"/>
                </a:moveTo>
                <a:lnTo>
                  <a:pt x="39623" y="49182"/>
                </a:lnTo>
                <a:lnTo>
                  <a:pt x="33527" y="88806"/>
                </a:lnTo>
                <a:lnTo>
                  <a:pt x="45719" y="90469"/>
                </a:lnTo>
                <a:lnTo>
                  <a:pt x="45719" y="85758"/>
                </a:lnTo>
                <a:lnTo>
                  <a:pt x="48767" y="55278"/>
                </a:lnTo>
                <a:lnTo>
                  <a:pt x="73394" y="74110"/>
                </a:lnTo>
                <a:lnTo>
                  <a:pt x="108939" y="59149"/>
                </a:lnTo>
                <a:close/>
              </a:path>
              <a:path w="505967" h="168610">
                <a:moveTo>
                  <a:pt x="159210" y="146519"/>
                </a:moveTo>
                <a:lnTo>
                  <a:pt x="152399" y="134526"/>
                </a:lnTo>
                <a:lnTo>
                  <a:pt x="105434" y="98611"/>
                </a:lnTo>
                <a:lnTo>
                  <a:pt x="33527" y="88806"/>
                </a:lnTo>
                <a:lnTo>
                  <a:pt x="33527" y="90765"/>
                </a:lnTo>
                <a:lnTo>
                  <a:pt x="128015" y="165006"/>
                </a:lnTo>
                <a:lnTo>
                  <a:pt x="136651" y="168610"/>
                </a:lnTo>
                <a:lnTo>
                  <a:pt x="147844" y="167264"/>
                </a:lnTo>
                <a:lnTo>
                  <a:pt x="158248" y="157871"/>
                </a:lnTo>
                <a:lnTo>
                  <a:pt x="159210" y="146519"/>
                </a:lnTo>
                <a:close/>
              </a:path>
              <a:path w="505967" h="168610">
                <a:moveTo>
                  <a:pt x="73394" y="74110"/>
                </a:moveTo>
                <a:lnTo>
                  <a:pt x="48767" y="55278"/>
                </a:lnTo>
                <a:lnTo>
                  <a:pt x="45719" y="85758"/>
                </a:lnTo>
                <a:lnTo>
                  <a:pt x="73394" y="74110"/>
                </a:lnTo>
                <a:close/>
              </a:path>
              <a:path w="505967" h="168610">
                <a:moveTo>
                  <a:pt x="105434" y="98611"/>
                </a:moveTo>
                <a:lnTo>
                  <a:pt x="73394" y="74110"/>
                </a:lnTo>
                <a:lnTo>
                  <a:pt x="45719" y="85758"/>
                </a:lnTo>
                <a:lnTo>
                  <a:pt x="45719" y="90469"/>
                </a:lnTo>
                <a:lnTo>
                  <a:pt x="105434" y="98611"/>
                </a:lnTo>
                <a:close/>
              </a:path>
              <a:path w="505967" h="168610">
                <a:moveTo>
                  <a:pt x="505967" y="116238"/>
                </a:moveTo>
                <a:lnTo>
                  <a:pt x="108939" y="59149"/>
                </a:lnTo>
                <a:lnTo>
                  <a:pt x="73394" y="74110"/>
                </a:lnTo>
                <a:lnTo>
                  <a:pt x="105434" y="98611"/>
                </a:lnTo>
                <a:lnTo>
                  <a:pt x="502919" y="152814"/>
                </a:lnTo>
                <a:lnTo>
                  <a:pt x="505967" y="116238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1441" y="2249423"/>
            <a:ext cx="582167" cy="262127"/>
          </a:xfrm>
          <a:custGeom>
            <a:avLst/>
            <a:gdLst/>
            <a:ahLst/>
            <a:cxnLst/>
            <a:rect l="l" t="t" r="r" b="b"/>
            <a:pathLst>
              <a:path w="582167" h="262127">
                <a:moveTo>
                  <a:pt x="136249" y="121396"/>
                </a:moveTo>
                <a:lnTo>
                  <a:pt x="134260" y="110971"/>
                </a:lnTo>
                <a:lnTo>
                  <a:pt x="125652" y="101752"/>
                </a:lnTo>
                <a:lnTo>
                  <a:pt x="114226" y="99652"/>
                </a:lnTo>
                <a:lnTo>
                  <a:pt x="103631" y="106679"/>
                </a:lnTo>
                <a:lnTo>
                  <a:pt x="0" y="234695"/>
                </a:lnTo>
                <a:lnTo>
                  <a:pt x="27431" y="239354"/>
                </a:lnTo>
                <a:lnTo>
                  <a:pt x="27431" y="204215"/>
                </a:lnTo>
                <a:lnTo>
                  <a:pt x="89038" y="180896"/>
                </a:lnTo>
                <a:lnTo>
                  <a:pt x="136249" y="121396"/>
                </a:lnTo>
                <a:close/>
              </a:path>
              <a:path w="582167" h="262127">
                <a:moveTo>
                  <a:pt x="89038" y="180896"/>
                </a:moveTo>
                <a:lnTo>
                  <a:pt x="27431" y="204215"/>
                </a:lnTo>
                <a:lnTo>
                  <a:pt x="36575" y="229361"/>
                </a:lnTo>
                <a:lnTo>
                  <a:pt x="36575" y="201167"/>
                </a:lnTo>
                <a:lnTo>
                  <a:pt x="68273" y="207065"/>
                </a:lnTo>
                <a:lnTo>
                  <a:pt x="89038" y="180896"/>
                </a:lnTo>
                <a:close/>
              </a:path>
              <a:path w="582167" h="262127">
                <a:moveTo>
                  <a:pt x="183459" y="241354"/>
                </a:moveTo>
                <a:lnTo>
                  <a:pt x="178276" y="229957"/>
                </a:lnTo>
                <a:lnTo>
                  <a:pt x="167639" y="225551"/>
                </a:lnTo>
                <a:lnTo>
                  <a:pt x="103645" y="213646"/>
                </a:lnTo>
                <a:lnTo>
                  <a:pt x="39623" y="237743"/>
                </a:lnTo>
                <a:lnTo>
                  <a:pt x="27431" y="204215"/>
                </a:lnTo>
                <a:lnTo>
                  <a:pt x="27431" y="239354"/>
                </a:lnTo>
                <a:lnTo>
                  <a:pt x="161543" y="262127"/>
                </a:lnTo>
                <a:lnTo>
                  <a:pt x="169254" y="262084"/>
                </a:lnTo>
                <a:lnTo>
                  <a:pt x="178869" y="254928"/>
                </a:lnTo>
                <a:lnTo>
                  <a:pt x="183459" y="241354"/>
                </a:lnTo>
                <a:close/>
              </a:path>
              <a:path w="582167" h="262127">
                <a:moveTo>
                  <a:pt x="68273" y="207065"/>
                </a:moveTo>
                <a:lnTo>
                  <a:pt x="36575" y="201167"/>
                </a:lnTo>
                <a:lnTo>
                  <a:pt x="48767" y="231647"/>
                </a:lnTo>
                <a:lnTo>
                  <a:pt x="68273" y="207065"/>
                </a:lnTo>
                <a:close/>
              </a:path>
              <a:path w="582167" h="262127">
                <a:moveTo>
                  <a:pt x="103645" y="213646"/>
                </a:moveTo>
                <a:lnTo>
                  <a:pt x="68273" y="207065"/>
                </a:lnTo>
                <a:lnTo>
                  <a:pt x="48767" y="231647"/>
                </a:lnTo>
                <a:lnTo>
                  <a:pt x="36575" y="201167"/>
                </a:lnTo>
                <a:lnTo>
                  <a:pt x="36575" y="229361"/>
                </a:lnTo>
                <a:lnTo>
                  <a:pt x="39623" y="237743"/>
                </a:lnTo>
                <a:lnTo>
                  <a:pt x="103645" y="213646"/>
                </a:lnTo>
                <a:close/>
              </a:path>
              <a:path w="582167" h="262127">
                <a:moveTo>
                  <a:pt x="582167" y="33527"/>
                </a:moveTo>
                <a:lnTo>
                  <a:pt x="566927" y="0"/>
                </a:lnTo>
                <a:lnTo>
                  <a:pt x="89038" y="180896"/>
                </a:lnTo>
                <a:lnTo>
                  <a:pt x="68273" y="207065"/>
                </a:lnTo>
                <a:lnTo>
                  <a:pt x="103645" y="213646"/>
                </a:lnTo>
                <a:lnTo>
                  <a:pt x="582167" y="33527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4493" y="1225298"/>
            <a:ext cx="365125" cy="1463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600" dirty="0" smtClean="0">
                <a:solidFill>
                  <a:srgbClr val="5C83BE"/>
                </a:solidFill>
                <a:latin typeface="Arial"/>
                <a:cs typeface="Arial"/>
              </a:rPr>
              <a:t>!</a:t>
            </a:r>
            <a:endParaRPr sz="9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3577964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spc="-45" dirty="0" smtClean="0">
                <a:solidFill>
                  <a:srgbClr val="232021"/>
                </a:solidFill>
                <a:latin typeface="Arial"/>
                <a:cs typeface="Arial"/>
              </a:rPr>
              <a:t>Round anahtarını ekleme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086" y="2049273"/>
            <a:ext cx="3957320" cy="3557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solidFill>
                  <a:srgbClr val="5C83BE"/>
                </a:solidFill>
                <a:latin typeface="Arial"/>
                <a:cs typeface="Arial"/>
              </a:rPr>
              <a:t>2</a:t>
            </a:r>
            <a:r>
              <a:rPr sz="2200" b="1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b="1" spc="-365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b="1" spc="-5" dirty="0" smtClean="0">
                <a:solidFill>
                  <a:srgbClr val="232021"/>
                </a:solidFill>
                <a:latin typeface="Arial"/>
                <a:cs typeface="Arial"/>
              </a:rPr>
              <a:t>ound anahtarı </a:t>
            </a:r>
            <a:r>
              <a:rPr lang="tr-TR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XOR’lama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 dirty="0"/>
          </a:p>
          <a:p>
            <a:pPr marL="277495" marR="12700" indent="-265430">
              <a:lnSpc>
                <a:spcPct val="1212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77495" algn="l"/>
              </a:tabLst>
            </a:pPr>
            <a:r>
              <a:rPr lang="tr-TR" sz="18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Round anahtarı ile genişletilmiş </a:t>
            </a:r>
            <a:r>
              <a:rPr sz="18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8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‘</a:t>
            </a:r>
            <a:r>
              <a:rPr lang="tr-TR" sz="18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 çıkışı bit düzeyinde </a:t>
            </a:r>
            <a:r>
              <a:rPr lang="tr-TR" sz="18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XOR’lanır</a:t>
            </a:r>
            <a:r>
              <a:rPr lang="tr-TR"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57"/>
              </a:spcBef>
              <a:buClr>
                <a:srgbClr val="5C83BE"/>
              </a:buClr>
              <a:buFont typeface="Arial"/>
              <a:buChar char="•"/>
            </a:pPr>
            <a:endParaRPr sz="1300" dirty="0"/>
          </a:p>
          <a:p>
            <a:pPr marL="277495" marR="55244" indent="-265430">
              <a:lnSpc>
                <a:spcPct val="121300"/>
              </a:lnSpc>
              <a:buClr>
                <a:srgbClr val="5C83BE"/>
              </a:buClr>
              <a:buSzPct val="122222"/>
              <a:buFont typeface="Arial"/>
              <a:buChar char="•"/>
              <a:tabLst>
                <a:tab pos="277495" algn="l"/>
              </a:tabLst>
            </a:pPr>
            <a:r>
              <a:rPr lang="tr-TR" sz="1800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Rund</a:t>
            </a:r>
            <a:r>
              <a:rPr lang="tr-TR"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 anahtarı DES anahtar tarifesi ile başlangıç anahtarından üretilir.                 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ilerideki slaytlarda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409" y="1115568"/>
            <a:ext cx="3508247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2842" y="2319527"/>
            <a:ext cx="3389375" cy="791347"/>
          </a:xfrm>
          <a:custGeom>
            <a:avLst/>
            <a:gdLst/>
            <a:ahLst/>
            <a:cxnLst/>
            <a:rect l="l" t="t" r="r" b="b"/>
            <a:pathLst>
              <a:path w="3389375" h="791347">
                <a:moveTo>
                  <a:pt x="3315695" y="724112"/>
                </a:moveTo>
                <a:lnTo>
                  <a:pt x="3287767" y="698722"/>
                </a:lnTo>
                <a:lnTo>
                  <a:pt x="9143" y="0"/>
                </a:lnTo>
                <a:lnTo>
                  <a:pt x="0" y="39623"/>
                </a:lnTo>
                <a:lnTo>
                  <a:pt x="3281747" y="736023"/>
                </a:lnTo>
                <a:lnTo>
                  <a:pt x="3315695" y="724112"/>
                </a:lnTo>
                <a:close/>
              </a:path>
              <a:path w="3389375" h="791347">
                <a:moveTo>
                  <a:pt x="3355847" y="748577"/>
                </a:moveTo>
                <a:lnTo>
                  <a:pt x="3355847" y="713231"/>
                </a:lnTo>
                <a:lnTo>
                  <a:pt x="3346703" y="749807"/>
                </a:lnTo>
                <a:lnTo>
                  <a:pt x="3281747" y="736023"/>
                </a:lnTo>
                <a:lnTo>
                  <a:pt x="3213632" y="759923"/>
                </a:lnTo>
                <a:lnTo>
                  <a:pt x="3209489" y="769485"/>
                </a:lnTo>
                <a:lnTo>
                  <a:pt x="3212311" y="784227"/>
                </a:lnTo>
                <a:lnTo>
                  <a:pt x="3220494" y="791347"/>
                </a:lnTo>
                <a:lnTo>
                  <a:pt x="3230879" y="789431"/>
                </a:lnTo>
                <a:lnTo>
                  <a:pt x="3355847" y="748577"/>
                </a:lnTo>
                <a:close/>
              </a:path>
              <a:path w="3389375" h="791347">
                <a:moveTo>
                  <a:pt x="3389375" y="737615"/>
                </a:moveTo>
                <a:lnTo>
                  <a:pt x="3267455" y="627887"/>
                </a:lnTo>
                <a:lnTo>
                  <a:pt x="3260715" y="624689"/>
                </a:lnTo>
                <a:lnTo>
                  <a:pt x="3248961" y="624583"/>
                </a:lnTo>
                <a:lnTo>
                  <a:pt x="3238860" y="632266"/>
                </a:lnTo>
                <a:lnTo>
                  <a:pt x="3235473" y="644064"/>
                </a:lnTo>
                <a:lnTo>
                  <a:pt x="3240023" y="655319"/>
                </a:lnTo>
                <a:lnTo>
                  <a:pt x="3287767" y="698722"/>
                </a:lnTo>
                <a:lnTo>
                  <a:pt x="3355847" y="713231"/>
                </a:lnTo>
                <a:lnTo>
                  <a:pt x="3355847" y="748577"/>
                </a:lnTo>
                <a:lnTo>
                  <a:pt x="3389375" y="737615"/>
                </a:lnTo>
                <a:close/>
              </a:path>
              <a:path w="3389375" h="791347">
                <a:moveTo>
                  <a:pt x="3346703" y="749807"/>
                </a:moveTo>
                <a:lnTo>
                  <a:pt x="3346703" y="713231"/>
                </a:lnTo>
                <a:lnTo>
                  <a:pt x="3340607" y="746759"/>
                </a:lnTo>
                <a:lnTo>
                  <a:pt x="3315695" y="724112"/>
                </a:lnTo>
                <a:lnTo>
                  <a:pt x="3281747" y="736023"/>
                </a:lnTo>
                <a:lnTo>
                  <a:pt x="3346703" y="749807"/>
                </a:lnTo>
                <a:close/>
              </a:path>
              <a:path w="3389375" h="791347">
                <a:moveTo>
                  <a:pt x="3355847" y="713231"/>
                </a:moveTo>
                <a:lnTo>
                  <a:pt x="3287767" y="698722"/>
                </a:lnTo>
                <a:lnTo>
                  <a:pt x="3315695" y="724112"/>
                </a:lnTo>
                <a:lnTo>
                  <a:pt x="3346703" y="713231"/>
                </a:lnTo>
                <a:lnTo>
                  <a:pt x="3346703" y="749807"/>
                </a:lnTo>
                <a:lnTo>
                  <a:pt x="3355847" y="713231"/>
                </a:lnTo>
                <a:close/>
              </a:path>
              <a:path w="3389375" h="791347">
                <a:moveTo>
                  <a:pt x="3346703" y="713231"/>
                </a:moveTo>
                <a:lnTo>
                  <a:pt x="3315695" y="724112"/>
                </a:lnTo>
                <a:lnTo>
                  <a:pt x="3340607" y="746759"/>
                </a:lnTo>
                <a:lnTo>
                  <a:pt x="3346703" y="713231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2430145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-B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‘</a:t>
            </a:r>
            <a:r>
              <a:rPr lang="tr-TR" sz="19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ları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6921" y="826008"/>
            <a:ext cx="3508247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8013" y="4075176"/>
            <a:ext cx="2953508" cy="143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6850" y="1386839"/>
            <a:ext cx="2316479" cy="1670303"/>
          </a:xfrm>
          <a:custGeom>
            <a:avLst/>
            <a:gdLst/>
            <a:ahLst/>
            <a:cxnLst/>
            <a:rect l="l" t="t" r="r" b="b"/>
            <a:pathLst>
              <a:path w="2316479" h="1670303">
                <a:moveTo>
                  <a:pt x="2254773" y="1627669"/>
                </a:moveTo>
                <a:lnTo>
                  <a:pt x="2239394" y="1591481"/>
                </a:lnTo>
                <a:lnTo>
                  <a:pt x="24383" y="0"/>
                </a:lnTo>
                <a:lnTo>
                  <a:pt x="0" y="30479"/>
                </a:lnTo>
                <a:lnTo>
                  <a:pt x="2218521" y="1624485"/>
                </a:lnTo>
                <a:lnTo>
                  <a:pt x="2254773" y="1627669"/>
                </a:lnTo>
                <a:close/>
              </a:path>
              <a:path w="2316479" h="1670303">
                <a:moveTo>
                  <a:pt x="2298191" y="1668610"/>
                </a:moveTo>
                <a:lnTo>
                  <a:pt x="2298191" y="1633727"/>
                </a:lnTo>
                <a:lnTo>
                  <a:pt x="2273807" y="1664207"/>
                </a:lnTo>
                <a:lnTo>
                  <a:pt x="2218521" y="1624485"/>
                </a:lnTo>
                <a:lnTo>
                  <a:pt x="2152263" y="1618665"/>
                </a:lnTo>
                <a:lnTo>
                  <a:pt x="2141300" y="1624431"/>
                </a:lnTo>
                <a:lnTo>
                  <a:pt x="2136096" y="1639404"/>
                </a:lnTo>
                <a:lnTo>
                  <a:pt x="2140615" y="1650305"/>
                </a:lnTo>
                <a:lnTo>
                  <a:pt x="2151887" y="1655063"/>
                </a:lnTo>
                <a:lnTo>
                  <a:pt x="2298191" y="1668610"/>
                </a:lnTo>
                <a:close/>
              </a:path>
              <a:path w="2316479" h="1670303">
                <a:moveTo>
                  <a:pt x="2316479" y="1670303"/>
                </a:moveTo>
                <a:lnTo>
                  <a:pt x="2249423" y="1520951"/>
                </a:lnTo>
                <a:lnTo>
                  <a:pt x="2249312" y="1520631"/>
                </a:lnTo>
                <a:lnTo>
                  <a:pt x="2243380" y="1513145"/>
                </a:lnTo>
                <a:lnTo>
                  <a:pt x="2233002" y="1510370"/>
                </a:lnTo>
                <a:lnTo>
                  <a:pt x="2219631" y="1514941"/>
                </a:lnTo>
                <a:lnTo>
                  <a:pt x="2213796" y="1524768"/>
                </a:lnTo>
                <a:lnTo>
                  <a:pt x="2215895" y="1536191"/>
                </a:lnTo>
                <a:lnTo>
                  <a:pt x="2239394" y="1591481"/>
                </a:lnTo>
                <a:lnTo>
                  <a:pt x="2298191" y="1633727"/>
                </a:lnTo>
                <a:lnTo>
                  <a:pt x="2298191" y="1668610"/>
                </a:lnTo>
                <a:lnTo>
                  <a:pt x="2316479" y="1670303"/>
                </a:lnTo>
                <a:close/>
              </a:path>
              <a:path w="2316479" h="1670303">
                <a:moveTo>
                  <a:pt x="2289047" y="1645157"/>
                </a:moveTo>
                <a:lnTo>
                  <a:pt x="2289047" y="1630679"/>
                </a:lnTo>
                <a:lnTo>
                  <a:pt x="2267711" y="1658111"/>
                </a:lnTo>
                <a:lnTo>
                  <a:pt x="2254773" y="1627669"/>
                </a:lnTo>
                <a:lnTo>
                  <a:pt x="2218521" y="1624485"/>
                </a:lnTo>
                <a:lnTo>
                  <a:pt x="2273807" y="1664207"/>
                </a:lnTo>
                <a:lnTo>
                  <a:pt x="2289047" y="1645157"/>
                </a:lnTo>
                <a:close/>
              </a:path>
              <a:path w="2316479" h="1670303">
                <a:moveTo>
                  <a:pt x="2298191" y="1633727"/>
                </a:moveTo>
                <a:lnTo>
                  <a:pt x="2239394" y="1591481"/>
                </a:lnTo>
                <a:lnTo>
                  <a:pt x="2254773" y="1627669"/>
                </a:lnTo>
                <a:lnTo>
                  <a:pt x="2289047" y="1630679"/>
                </a:lnTo>
                <a:lnTo>
                  <a:pt x="2289047" y="1645157"/>
                </a:lnTo>
                <a:lnTo>
                  <a:pt x="2298191" y="1633727"/>
                </a:lnTo>
                <a:close/>
              </a:path>
              <a:path w="2316479" h="1670303">
                <a:moveTo>
                  <a:pt x="2289047" y="1630679"/>
                </a:moveTo>
                <a:lnTo>
                  <a:pt x="2254773" y="1627669"/>
                </a:lnTo>
                <a:lnTo>
                  <a:pt x="2267711" y="1658111"/>
                </a:lnTo>
                <a:lnTo>
                  <a:pt x="2289047" y="1630679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8245" y="5660135"/>
            <a:ext cx="4535423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0206" y="1186689"/>
            <a:ext cx="4571365" cy="2818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solidFill>
                  <a:srgbClr val="5C83BE"/>
                </a:solidFill>
                <a:latin typeface="Arial"/>
                <a:cs typeface="Arial"/>
              </a:rPr>
              <a:t>3</a:t>
            </a:r>
            <a:r>
              <a:rPr sz="2200" b="1" spc="0" dirty="0" smtClean="0">
                <a:solidFill>
                  <a:srgbClr val="5C83BE"/>
                </a:solidFill>
                <a:latin typeface="Arial"/>
                <a:cs typeface="Arial"/>
              </a:rPr>
              <a:t>.</a:t>
            </a:r>
            <a:r>
              <a:rPr sz="2200" b="1" spc="-340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ox</a:t>
            </a:r>
            <a:r>
              <a:rPr sz="1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ub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itution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28"/>
              </a:spcBef>
            </a:pPr>
            <a:endParaRPr sz="800" dirty="0"/>
          </a:p>
          <a:p>
            <a:pPr marL="36576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5760" algn="l"/>
              </a:tabLst>
            </a:pP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 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35" dirty="0" err="1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-1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6576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5760" algn="l"/>
              </a:tabLst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npu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65760" marR="824230" indent="-268605">
              <a:lnSpc>
                <a:spcPct val="119500"/>
              </a:lnSpc>
              <a:spcBef>
                <a:spcPts val="15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65760" algn="l"/>
              </a:tabLst>
            </a:pP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Linner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değildir ve diferansiyel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kriptoanalize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karşı dayanıklıdır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36576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5760" algn="l"/>
              </a:tabLst>
            </a:pP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DES’in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güvenliği için önemi yapılar</a:t>
            </a:r>
            <a:endParaRPr sz="1600" dirty="0">
              <a:latin typeface="Arial"/>
              <a:cs typeface="Arial"/>
            </a:endParaRPr>
          </a:p>
          <a:p>
            <a:pPr marL="365760" marR="12700" indent="-268605">
              <a:lnSpc>
                <a:spcPct val="118400"/>
              </a:lnSpc>
              <a:spcBef>
                <a:spcPts val="204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65760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Bütün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tabloları ve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0" dirty="0" smtClean="0">
                <a:solidFill>
                  <a:srgbClr val="232021"/>
                </a:solidFill>
                <a:latin typeface="Arial"/>
                <a:cs typeface="Arial"/>
              </a:rPr>
              <a:t>tasarlama kriterleri kaynak kitapta verilmiştir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0409" y="1115568"/>
            <a:ext cx="3508247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2586" y="3764279"/>
            <a:ext cx="1956815" cy="1600199"/>
          </a:xfrm>
          <a:custGeom>
            <a:avLst/>
            <a:gdLst/>
            <a:ahLst/>
            <a:cxnLst/>
            <a:rect l="l" t="t" r="r" b="b"/>
            <a:pathLst>
              <a:path w="1956815" h="1600199">
                <a:moveTo>
                  <a:pt x="1900396" y="1552666"/>
                </a:moveTo>
                <a:lnTo>
                  <a:pt x="1887053" y="1516194"/>
                </a:lnTo>
                <a:lnTo>
                  <a:pt x="24383" y="0"/>
                </a:lnTo>
                <a:lnTo>
                  <a:pt x="0" y="30479"/>
                </a:lnTo>
                <a:lnTo>
                  <a:pt x="1863072" y="1547003"/>
                </a:lnTo>
                <a:lnTo>
                  <a:pt x="1900396" y="1552666"/>
                </a:lnTo>
                <a:close/>
              </a:path>
              <a:path w="1956815" h="1600199">
                <a:moveTo>
                  <a:pt x="1941575" y="1597612"/>
                </a:moveTo>
                <a:lnTo>
                  <a:pt x="1941575" y="1560575"/>
                </a:lnTo>
                <a:lnTo>
                  <a:pt x="1917191" y="1591055"/>
                </a:lnTo>
                <a:lnTo>
                  <a:pt x="1863072" y="1547003"/>
                </a:lnTo>
                <a:lnTo>
                  <a:pt x="1792263" y="1536258"/>
                </a:lnTo>
                <a:lnTo>
                  <a:pt x="1783192" y="1543429"/>
                </a:lnTo>
                <a:lnTo>
                  <a:pt x="1779259" y="1556965"/>
                </a:lnTo>
                <a:lnTo>
                  <a:pt x="1783344" y="1568362"/>
                </a:lnTo>
                <a:lnTo>
                  <a:pt x="1795271" y="1572767"/>
                </a:lnTo>
                <a:lnTo>
                  <a:pt x="1941575" y="1597612"/>
                </a:lnTo>
                <a:close/>
              </a:path>
              <a:path w="1956815" h="1600199">
                <a:moveTo>
                  <a:pt x="1932431" y="1572005"/>
                </a:moveTo>
                <a:lnTo>
                  <a:pt x="1932431" y="1557527"/>
                </a:lnTo>
                <a:lnTo>
                  <a:pt x="1911095" y="1581911"/>
                </a:lnTo>
                <a:lnTo>
                  <a:pt x="1900396" y="1552666"/>
                </a:lnTo>
                <a:lnTo>
                  <a:pt x="1863072" y="1547003"/>
                </a:lnTo>
                <a:lnTo>
                  <a:pt x="1917191" y="1591055"/>
                </a:lnTo>
                <a:lnTo>
                  <a:pt x="1932431" y="1572005"/>
                </a:lnTo>
                <a:close/>
              </a:path>
              <a:path w="1956815" h="1600199">
                <a:moveTo>
                  <a:pt x="1956815" y="1600199"/>
                </a:moveTo>
                <a:lnTo>
                  <a:pt x="1898903" y="1444751"/>
                </a:lnTo>
                <a:lnTo>
                  <a:pt x="1893363" y="1437231"/>
                </a:lnTo>
                <a:lnTo>
                  <a:pt x="1882849" y="1433631"/>
                </a:lnTo>
                <a:lnTo>
                  <a:pt x="1869111" y="1436907"/>
                </a:lnTo>
                <a:lnTo>
                  <a:pt x="1863276" y="1446375"/>
                </a:lnTo>
                <a:lnTo>
                  <a:pt x="1865375" y="1456943"/>
                </a:lnTo>
                <a:lnTo>
                  <a:pt x="1887053" y="1516194"/>
                </a:lnTo>
                <a:lnTo>
                  <a:pt x="1941575" y="1560575"/>
                </a:lnTo>
                <a:lnTo>
                  <a:pt x="1941575" y="1597612"/>
                </a:lnTo>
                <a:lnTo>
                  <a:pt x="1956815" y="1600199"/>
                </a:lnTo>
                <a:close/>
              </a:path>
              <a:path w="1956815" h="1600199">
                <a:moveTo>
                  <a:pt x="1941575" y="1560575"/>
                </a:moveTo>
                <a:lnTo>
                  <a:pt x="1887053" y="1516194"/>
                </a:lnTo>
                <a:lnTo>
                  <a:pt x="1900396" y="1552666"/>
                </a:lnTo>
                <a:lnTo>
                  <a:pt x="1932431" y="1557527"/>
                </a:lnTo>
                <a:lnTo>
                  <a:pt x="1932431" y="1572005"/>
                </a:lnTo>
                <a:lnTo>
                  <a:pt x="1941575" y="1560575"/>
                </a:lnTo>
                <a:close/>
              </a:path>
              <a:path w="1956815" h="1600199">
                <a:moveTo>
                  <a:pt x="1932431" y="1557527"/>
                </a:moveTo>
                <a:lnTo>
                  <a:pt x="1900396" y="1552666"/>
                </a:lnTo>
                <a:lnTo>
                  <a:pt x="1911095" y="1581911"/>
                </a:lnTo>
                <a:lnTo>
                  <a:pt x="1932431" y="1557527"/>
                </a:lnTo>
                <a:close/>
              </a:path>
            </a:pathLst>
          </a:custGeom>
          <a:solidFill>
            <a:srgbClr val="007A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5337" y="616205"/>
            <a:ext cx="2539365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permütasyonu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5550" y="1204977"/>
            <a:ext cx="4983480" cy="2729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22222"/>
              <a:buFont typeface="Arial"/>
              <a:buAutoNum type="arabicPeriod" startAt="4"/>
              <a:tabLst>
                <a:tab pos="280670" algn="l"/>
              </a:tabLst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ut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tion</a:t>
            </a:r>
            <a:r>
              <a:rPr sz="18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2"/>
              </a:spcBef>
              <a:buClr>
                <a:srgbClr val="5C83BE"/>
              </a:buClr>
              <a:buFont typeface="Arial"/>
              <a:buAutoNum type="arabicPeriod" startAt="4"/>
            </a:pPr>
            <a:endParaRPr sz="600" dirty="0"/>
          </a:p>
          <a:p>
            <a:pPr marL="664845" lvl="1" indent="-26543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düzeyinde </a:t>
            </a:r>
            <a:r>
              <a:rPr lang="tr-TR" sz="1600" spc="-35" dirty="0" err="1" smtClean="0">
                <a:solidFill>
                  <a:srgbClr val="232021"/>
                </a:solidFill>
                <a:latin typeface="Arial"/>
                <a:cs typeface="Arial"/>
              </a:rPr>
              <a:t>permütasyon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26543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Difizyon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tanıtımı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664845" marR="12700" lvl="1" indent="-265430">
              <a:lnSpc>
                <a:spcPct val="118400"/>
              </a:lnSpc>
              <a:spcBef>
                <a:spcPts val="204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0" dirty="0" smtClean="0">
                <a:solidFill>
                  <a:srgbClr val="232021"/>
                </a:solidFill>
                <a:latin typeface="Arial"/>
                <a:cs typeface="Arial"/>
              </a:rPr>
              <a:t>bitlerinin çıkışı  bir sonraki </a:t>
            </a:r>
            <a:r>
              <a:rPr lang="tr-TR" sz="1600" spc="-30" dirty="0" err="1" smtClean="0">
                <a:solidFill>
                  <a:srgbClr val="232021"/>
                </a:solidFill>
                <a:latin typeface="Arial"/>
                <a:cs typeface="Arial"/>
              </a:rPr>
              <a:t>roundda</a:t>
            </a:r>
            <a:r>
              <a:rPr lang="tr-TR" sz="1600" spc="-30" dirty="0" smtClean="0">
                <a:solidFill>
                  <a:srgbClr val="232021"/>
                </a:solidFill>
                <a:latin typeface="Arial"/>
                <a:cs typeface="Arial"/>
              </a:rPr>
              <a:t> bir çok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etkiler</a:t>
            </a:r>
            <a:endParaRPr sz="1600" dirty="0">
              <a:latin typeface="Arial"/>
              <a:cs typeface="Arial"/>
            </a:endParaRPr>
          </a:p>
          <a:p>
            <a:pPr marL="664845" marR="15240" lvl="1" indent="-265430">
              <a:lnSpc>
                <a:spcPct val="122200"/>
              </a:lnSpc>
              <a:spcBef>
                <a:spcPts val="17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difizyonu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lar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5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rounddan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sonra her bit düz metnin ve anahtarın fonksiyonu olduğunu garanti eder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7637" y="4212335"/>
            <a:ext cx="2511551" cy="143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235521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du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9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86917"/>
            <a:ext cx="594550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48 bitlik her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10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50" i="1" baseline="-20202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50" i="1" spc="217" baseline="-2020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alt anahtarı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orijinal 56 bitlik anahtardan oluşur.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295" y="2178051"/>
            <a:ext cx="7314805" cy="2852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'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te anahtar boyutu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burada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lang="tr-TR" sz="1600" b="1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anahtar</a:t>
            </a:r>
            <a:r>
              <a:rPr sz="1600" b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8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1600" spc="-15" dirty="0" smtClean="0">
                <a:solidFill>
                  <a:srgbClr val="232021"/>
                </a:solidFill>
                <a:latin typeface="Arial"/>
                <a:cs typeface="Arial"/>
              </a:rPr>
              <a:t> biti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3295" y="4309367"/>
            <a:ext cx="6573520" cy="600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İlk </a:t>
            </a:r>
            <a:r>
              <a:rPr lang="tr-TR" sz="1600" b="1" spc="5" dirty="0" err="1" smtClean="0">
                <a:solidFill>
                  <a:srgbClr val="232021"/>
                </a:solidFill>
                <a:latin typeface="Arial"/>
                <a:cs typeface="Arial"/>
              </a:rPr>
              <a:t>permütosyon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seçiminde </a:t>
            </a:r>
            <a:r>
              <a:rPr lang="tr-TR" sz="1600" b="1" spc="5" dirty="0" err="1" smtClean="0">
                <a:solidFill>
                  <a:srgbClr val="232021"/>
                </a:solidFill>
                <a:latin typeface="Arial"/>
                <a:cs typeface="Arial"/>
              </a:rPr>
              <a:t>parity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bitleri kaldırılır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C-1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45"/>
              </a:spcBef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bu kullanılmayan bitler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24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9610" y="2660904"/>
            <a:ext cx="4175759" cy="147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8370" y="5099303"/>
            <a:ext cx="1874520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85754" y="1681481"/>
            <a:ext cx="16065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 smtClean="0">
                <a:solidFill>
                  <a:srgbClr val="F27634"/>
                </a:solidFill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6586" y="1962911"/>
            <a:ext cx="298703" cy="231647"/>
          </a:xfrm>
          <a:custGeom>
            <a:avLst/>
            <a:gdLst/>
            <a:ahLst/>
            <a:cxnLst/>
            <a:rect l="l" t="t" r="r" b="b"/>
            <a:pathLst>
              <a:path w="298703" h="231647">
                <a:moveTo>
                  <a:pt x="78872" y="147454"/>
                </a:moveTo>
                <a:lnTo>
                  <a:pt x="57911" y="118871"/>
                </a:lnTo>
                <a:lnTo>
                  <a:pt x="0" y="231647"/>
                </a:lnTo>
                <a:lnTo>
                  <a:pt x="64007" y="220719"/>
                </a:lnTo>
                <a:lnTo>
                  <a:pt x="64007" y="158495"/>
                </a:lnTo>
                <a:lnTo>
                  <a:pt x="78872" y="147454"/>
                </a:lnTo>
                <a:close/>
              </a:path>
              <a:path w="298703" h="231647">
                <a:moveTo>
                  <a:pt x="101871" y="178817"/>
                </a:moveTo>
                <a:lnTo>
                  <a:pt x="78872" y="147454"/>
                </a:lnTo>
                <a:lnTo>
                  <a:pt x="64007" y="158495"/>
                </a:lnTo>
                <a:lnTo>
                  <a:pt x="88391" y="188975"/>
                </a:lnTo>
                <a:lnTo>
                  <a:pt x="101871" y="178817"/>
                </a:lnTo>
                <a:close/>
              </a:path>
              <a:path w="298703" h="231647">
                <a:moveTo>
                  <a:pt x="124967" y="210311"/>
                </a:moveTo>
                <a:lnTo>
                  <a:pt x="101871" y="178817"/>
                </a:lnTo>
                <a:lnTo>
                  <a:pt x="88391" y="188975"/>
                </a:lnTo>
                <a:lnTo>
                  <a:pt x="64007" y="158495"/>
                </a:lnTo>
                <a:lnTo>
                  <a:pt x="64007" y="220719"/>
                </a:lnTo>
                <a:lnTo>
                  <a:pt x="124967" y="210311"/>
                </a:lnTo>
                <a:close/>
              </a:path>
              <a:path w="298703" h="231647">
                <a:moveTo>
                  <a:pt x="298703" y="30479"/>
                </a:moveTo>
                <a:lnTo>
                  <a:pt x="277367" y="0"/>
                </a:lnTo>
                <a:lnTo>
                  <a:pt x="78872" y="147454"/>
                </a:lnTo>
                <a:lnTo>
                  <a:pt x="101871" y="178817"/>
                </a:lnTo>
                <a:lnTo>
                  <a:pt x="298703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7697" y="2063495"/>
            <a:ext cx="1005839" cy="432815"/>
          </a:xfrm>
          <a:custGeom>
            <a:avLst/>
            <a:gdLst/>
            <a:ahLst/>
            <a:cxnLst/>
            <a:rect l="l" t="t" r="r" b="b"/>
            <a:pathLst>
              <a:path w="1005839" h="432815">
                <a:moveTo>
                  <a:pt x="502919" y="0"/>
                </a:moveTo>
                <a:lnTo>
                  <a:pt x="461725" y="721"/>
                </a:lnTo>
                <a:lnTo>
                  <a:pt x="421437" y="2849"/>
                </a:lnTo>
                <a:lnTo>
                  <a:pt x="382188" y="6326"/>
                </a:lnTo>
                <a:lnTo>
                  <a:pt x="344107" y="11094"/>
                </a:lnTo>
                <a:lnTo>
                  <a:pt x="271969" y="24277"/>
                </a:lnTo>
                <a:lnTo>
                  <a:pt x="206069" y="41940"/>
                </a:lnTo>
                <a:lnTo>
                  <a:pt x="147446" y="63626"/>
                </a:lnTo>
                <a:lnTo>
                  <a:pt x="97145" y="88879"/>
                </a:lnTo>
                <a:lnTo>
                  <a:pt x="56208" y="117241"/>
                </a:lnTo>
                <a:lnTo>
                  <a:pt x="25676" y="148254"/>
                </a:lnTo>
                <a:lnTo>
                  <a:pt x="6592" y="181462"/>
                </a:lnTo>
                <a:lnTo>
                  <a:pt x="0" y="216407"/>
                </a:lnTo>
                <a:lnTo>
                  <a:pt x="1669" y="234069"/>
                </a:lnTo>
                <a:lnTo>
                  <a:pt x="25676" y="284561"/>
                </a:lnTo>
                <a:lnTo>
                  <a:pt x="56208" y="315574"/>
                </a:lnTo>
                <a:lnTo>
                  <a:pt x="97145" y="343936"/>
                </a:lnTo>
                <a:lnTo>
                  <a:pt x="147446" y="369188"/>
                </a:lnTo>
                <a:lnTo>
                  <a:pt x="206069" y="390875"/>
                </a:lnTo>
                <a:lnTo>
                  <a:pt x="271969" y="408538"/>
                </a:lnTo>
                <a:lnTo>
                  <a:pt x="344107" y="421721"/>
                </a:lnTo>
                <a:lnTo>
                  <a:pt x="382188" y="426489"/>
                </a:lnTo>
                <a:lnTo>
                  <a:pt x="421437" y="429966"/>
                </a:lnTo>
                <a:lnTo>
                  <a:pt x="461725" y="432093"/>
                </a:lnTo>
                <a:lnTo>
                  <a:pt x="502919" y="432815"/>
                </a:lnTo>
                <a:lnTo>
                  <a:pt x="544114" y="432093"/>
                </a:lnTo>
                <a:lnTo>
                  <a:pt x="584402" y="429966"/>
                </a:lnTo>
                <a:lnTo>
                  <a:pt x="623651" y="426489"/>
                </a:lnTo>
                <a:lnTo>
                  <a:pt x="661732" y="421721"/>
                </a:lnTo>
                <a:lnTo>
                  <a:pt x="733869" y="408538"/>
                </a:lnTo>
                <a:lnTo>
                  <a:pt x="799770" y="390875"/>
                </a:lnTo>
                <a:lnTo>
                  <a:pt x="858392" y="369188"/>
                </a:lnTo>
                <a:lnTo>
                  <a:pt x="908694" y="343936"/>
                </a:lnTo>
                <a:lnTo>
                  <a:pt x="949631" y="315574"/>
                </a:lnTo>
                <a:lnTo>
                  <a:pt x="980163" y="284561"/>
                </a:lnTo>
                <a:lnTo>
                  <a:pt x="999247" y="251353"/>
                </a:lnTo>
                <a:lnTo>
                  <a:pt x="1005839" y="216407"/>
                </a:lnTo>
                <a:lnTo>
                  <a:pt x="1004170" y="198746"/>
                </a:lnTo>
                <a:lnTo>
                  <a:pt x="980163" y="148254"/>
                </a:lnTo>
                <a:lnTo>
                  <a:pt x="949631" y="117241"/>
                </a:lnTo>
                <a:lnTo>
                  <a:pt x="908694" y="88879"/>
                </a:lnTo>
                <a:lnTo>
                  <a:pt x="858392" y="63626"/>
                </a:lnTo>
                <a:lnTo>
                  <a:pt x="799770" y="41940"/>
                </a:lnTo>
                <a:lnTo>
                  <a:pt x="733869" y="24277"/>
                </a:lnTo>
                <a:lnTo>
                  <a:pt x="661732" y="11094"/>
                </a:lnTo>
                <a:lnTo>
                  <a:pt x="623651" y="6326"/>
                </a:lnTo>
                <a:lnTo>
                  <a:pt x="584402" y="2849"/>
                </a:lnTo>
                <a:lnTo>
                  <a:pt x="544114" y="721"/>
                </a:lnTo>
                <a:lnTo>
                  <a:pt x="502919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386651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‘e giriş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‘in iç yapısı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‘in Güvenliği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0786" y="688848"/>
            <a:ext cx="3928871" cy="561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16205"/>
            <a:ext cx="235521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du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9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194309"/>
            <a:ext cx="5105789" cy="3487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</a:t>
            </a:r>
            <a:r>
              <a:rPr lang="tr-TR" sz="1600" i="1" spc="-35" dirty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1650" i="1" baseline="-20202" dirty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lang="tr-TR" sz="1650" i="1" spc="-225" baseline="-2020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1600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-10" dirty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1650" i="1" spc="7" baseline="-20202" dirty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denilen 2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8-b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20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 iki parçaya ayrılır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64"/>
              </a:spcBef>
              <a:buClr>
                <a:srgbClr val="5C83BE"/>
              </a:buClr>
              <a:buFont typeface="Arial"/>
              <a:buChar char="•"/>
            </a:pPr>
            <a:endParaRPr sz="1300" dirty="0"/>
          </a:p>
          <a:p>
            <a:pPr marL="356870" marR="162560" indent="-344805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b="1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b="1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9 </a:t>
            </a:r>
            <a:r>
              <a:rPr sz="1600" b="1" i="1" spc="-2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numaralı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roundlarda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bir bit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sila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kaydırılır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99"/>
              </a:spcBef>
              <a:buClr>
                <a:srgbClr val="5C83BE"/>
              </a:buClr>
              <a:buFont typeface="Arial"/>
              <a:buChar char="•"/>
            </a:pPr>
            <a:endParaRPr sz="1300" dirty="0"/>
          </a:p>
          <a:p>
            <a:pPr marL="356870" marR="13335" indent="-344805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Diğer bütün </a:t>
            </a:r>
            <a:r>
              <a:rPr lang="tr-TR"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roundlarda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her iki parça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iki bit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sola  kaydırılır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8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356870" indent="-344805"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runddaki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anahtar değeri o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rounddaki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her iki anahtar yarısını kullanarak elde edilir. </a:t>
            </a:r>
            <a:r>
              <a:rPr lang="tr-TR" sz="1600" b="1" spc="-35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lang="en-US"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00" b="1" i="1" spc="-35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en-US" sz="1650" b="1" i="1" baseline="-20202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en-US"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50" b="1" i="1" spc="-232" baseline="-2020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alt anahtarı </a:t>
            </a:r>
            <a:r>
              <a:rPr lang="en-US" sz="1600" b="1" i="1" spc="-5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b="1" spc="-55" dirty="0" smtClean="0">
                <a:solidFill>
                  <a:srgbClr val="232021"/>
                </a:solidFill>
                <a:latin typeface="Arial"/>
                <a:cs typeface="Arial"/>
              </a:rPr>
              <a:t>’</a:t>
            </a:r>
            <a:r>
              <a:rPr lang="tr-TR" sz="1600" b="1" spc="-55" dirty="0" err="1" smtClean="0">
                <a:solidFill>
                  <a:srgbClr val="232021"/>
                </a:solidFill>
                <a:latin typeface="Arial"/>
                <a:cs typeface="Arial"/>
              </a:rPr>
              <a:t>nın</a:t>
            </a:r>
            <a:r>
              <a:rPr lang="tr-TR" sz="1600" b="1" spc="-55" dirty="0" smtClean="0">
                <a:solidFill>
                  <a:srgbClr val="232021"/>
                </a:solidFill>
                <a:latin typeface="Arial"/>
                <a:cs typeface="Arial"/>
              </a:rPr>
              <a:t> bir </a:t>
            </a:r>
            <a:r>
              <a:rPr lang="tr-TR" sz="1600" b="1" spc="-55" dirty="0" err="1" smtClean="0">
                <a:solidFill>
                  <a:srgbClr val="232021"/>
                </a:solidFill>
                <a:latin typeface="Arial"/>
                <a:cs typeface="Arial"/>
              </a:rPr>
              <a:t>permütasyonudur</a:t>
            </a:r>
            <a:r>
              <a:rPr lang="en-US" sz="160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lang="en-US" sz="1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289" y="6189984"/>
            <a:ext cx="4389120" cy="640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döndürmelerin toplam sayısı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45"/>
              </a:spcBef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4 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 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 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spc="-30" dirty="0" smtClean="0">
                <a:solidFill>
                  <a:srgbClr val="232021"/>
                </a:solidFill>
                <a:latin typeface="Gulim"/>
                <a:cs typeface="Gulim"/>
              </a:rPr>
              <a:t>⇒</a:t>
            </a:r>
            <a:r>
              <a:rPr sz="1400" spc="-20" dirty="0" smtClean="0">
                <a:solidFill>
                  <a:srgbClr val="232021"/>
                </a:solidFill>
                <a:latin typeface="Gulim"/>
                <a:cs typeface="Gulim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50" i="1" spc="22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50" i="1" spc="-22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sz="1650" i="1" spc="-225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50" i="1" spc="22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50" i="1" spc="-22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50" i="1" spc="-60" baseline="-20202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8013" y="4788408"/>
            <a:ext cx="1658108" cy="1274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386651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S‘e giriş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Güvenliği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0850" y="682751"/>
            <a:ext cx="4166615" cy="594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2288" y="616205"/>
            <a:ext cx="1828411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289" y="921436"/>
            <a:ext cx="4130040" cy="6021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314960" indent="-195580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endParaRPr lang="tr-TR" sz="1600" b="1" spc="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07645" marR="314960" indent="-195580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5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ste</a:t>
            </a:r>
            <a:r>
              <a:rPr sz="16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şifrelemede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için sadece anahtar tarifesi değiştirilir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07645" marR="628650" indent="-195580">
              <a:lnSpc>
                <a:spcPct val="118400"/>
              </a:lnSpc>
              <a:spcBef>
                <a:spcPts val="26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Aynı 16 anahtar sırası ters çevrilerek üretilir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lang="tr-TR"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Ters anahtar üretme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07645" marR="207645" indent="0">
              <a:lnSpc>
                <a:spcPts val="2420"/>
              </a:lnSpc>
              <a:spcBef>
                <a:spcPts val="85"/>
              </a:spcBef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sz="1650" i="1" spc="-225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50" i="1" spc="202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yapılarak ilk anahtar üretilebilir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07645" marR="18415" indent="0">
              <a:lnSpc>
                <a:spcPct val="125600"/>
              </a:lnSpc>
              <a:spcBef>
                <a:spcPts val="10"/>
              </a:spcBef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roundda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anahtar üretim işlemlerinin tersi yapılır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 dirty="0"/>
          </a:p>
          <a:p>
            <a:pPr marL="588645" lvl="1" indent="-18923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rounda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döndürme yok.</a:t>
            </a:r>
            <a:endParaRPr sz="1600" dirty="0">
              <a:latin typeface="Arial"/>
              <a:cs typeface="Arial"/>
            </a:endParaRPr>
          </a:p>
          <a:p>
            <a:pPr marL="588645" marR="137160" lvl="1" indent="-189230">
              <a:lnSpc>
                <a:spcPct val="118400"/>
              </a:lnSpc>
              <a:spcBef>
                <a:spcPts val="204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roundda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bir bit sağa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kaydır.</a:t>
            </a:r>
            <a:endParaRPr sz="1600" dirty="0">
              <a:latin typeface="Arial"/>
              <a:cs typeface="Arial"/>
            </a:endParaRPr>
          </a:p>
          <a:p>
            <a:pPr marL="588645" marR="453390" lvl="1" indent="-189230">
              <a:lnSpc>
                <a:spcPct val="1195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Diğer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roundlard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iki bit sağa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kaydırılır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386651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S‘e giriş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S‘in Güvenliği</a:t>
            </a:r>
            <a:endParaRPr lang="tr-TR"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616205"/>
            <a:ext cx="3301373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‘in Güvenliği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553973"/>
            <a:ext cx="7193915" cy="4043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b="1" spc="-60" dirty="0" smtClean="0">
                <a:solidFill>
                  <a:srgbClr val="232021"/>
                </a:solidFill>
                <a:latin typeface="Arial"/>
                <a:cs typeface="Arial"/>
              </a:rPr>
              <a:t>DES önerildikten sonra iki önemli eleştiri yapıldı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704215" lvl="1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AutoNum type="arabicPeriod"/>
              <a:tabLst>
                <a:tab pos="70421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uzayı çok küçük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</a:t>
            </a:r>
            <a:r>
              <a:rPr sz="1650" spc="-22" baseline="25252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50" spc="0" baseline="25252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50" spc="202" baseline="2525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anahtar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704215" marR="577850" lvl="1" indent="-304800">
              <a:lnSpc>
                <a:spcPct val="118400"/>
              </a:lnSpc>
              <a:spcBef>
                <a:spcPts val="204"/>
              </a:spcBef>
              <a:buClr>
                <a:srgbClr val="5C83BE"/>
              </a:buClr>
              <a:buSzPct val="118750"/>
              <a:buFont typeface="Arial"/>
              <a:buAutoNum type="arabicPeriod"/>
              <a:tabLst>
                <a:tab pos="70421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-bo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tasarlama kriterleri gizli tutuldu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sadece NSA tarafından bilinen herhangi bir gizlenmiş sayısal saldırı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i="1" spc="-10" dirty="0" err="1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1600" i="1" spc="-15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1600" i="1" spc="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i="1" spc="-10" dirty="0" err="1">
                <a:solidFill>
                  <a:srgbClr val="232021"/>
                </a:solidFill>
                <a:latin typeface="Arial"/>
                <a:cs typeface="Arial"/>
              </a:rPr>
              <a:t>door</a:t>
            </a:r>
            <a:r>
              <a:rPr lang="tr-TR" sz="1600" i="1" spc="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 var mı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AutoNum type="arabicPeriod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AutoNum type="arabicPeriod"/>
            </a:pPr>
            <a:endParaRPr sz="1000" dirty="0"/>
          </a:p>
          <a:p>
            <a:pPr lvl="1">
              <a:lnSpc>
                <a:spcPts val="1000"/>
              </a:lnSpc>
              <a:spcBef>
                <a:spcPts val="81"/>
              </a:spcBef>
              <a:buClr>
                <a:srgbClr val="5C83BE"/>
              </a:buClr>
              <a:buFont typeface="Arial"/>
              <a:buAutoNum type="arabicPeriod"/>
            </a:pPr>
            <a:endParaRPr sz="1000" dirty="0"/>
          </a:p>
          <a:p>
            <a:pPr marL="317500" marR="349250" indent="-304800" algn="just">
              <a:lnSpc>
                <a:spcPct val="1222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b="1" spc="-60" dirty="0" smtClean="0">
                <a:solidFill>
                  <a:srgbClr val="232021"/>
                </a:solidFill>
                <a:latin typeface="Arial"/>
                <a:cs typeface="Arial"/>
              </a:rPr>
              <a:t>Sayısal </a:t>
            </a:r>
            <a:r>
              <a:rPr lang="tr-TR" sz="1600" b="1" spc="-6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b="1" spc="-60" dirty="0" smtClean="0">
                <a:solidFill>
                  <a:srgbClr val="232021"/>
                </a:solidFill>
                <a:latin typeface="Arial"/>
                <a:cs typeface="Arial"/>
              </a:rPr>
              <a:t>aldırı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yayınlandığı koşullarda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linner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ve diferansiyel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kriptoanalize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oldukça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dayanıklıydı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Bu IBM ve NASA'nın 15 yıldır bu saldırılardan haberdar olmuştu demektir!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17500" marR="507365">
              <a:lnSpc>
                <a:spcPct val="125000"/>
              </a:lnSpc>
              <a:spcBef>
                <a:spcPts val="25"/>
              </a:spcBef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Şimdiye kadar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DES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gerçekçi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senaryolarla </a:t>
            </a:r>
            <a:r>
              <a:rPr lang="tr-TR" sz="1600" dirty="0" err="1" smtClean="0">
                <a:latin typeface="Arial" pitchFamily="34" charset="0"/>
                <a:cs typeface="Arial" pitchFamily="34" charset="0"/>
              </a:rPr>
              <a:t>DES’i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kırabilen bilinen analitik bir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saldırı yoktur.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b="1" dirty="0">
                <a:latin typeface="Arial" pitchFamily="34" charset="0"/>
                <a:cs typeface="Arial" pitchFamily="34" charset="0"/>
              </a:rPr>
              <a:t>Ayrıntılı anahtar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arama: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Şifresiz-şifreli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her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(x,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y)çifti için deneme.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939" y="5639820"/>
            <a:ext cx="4941071" cy="294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50" spc="7" baseline="25252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50" spc="0" baseline="25252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50" spc="202" baseline="2525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anahtar vardır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50" i="1" spc="0" baseline="-20202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sz="1650" i="1" spc="60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şartı sağlayana kadar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0025" y="5639312"/>
            <a:ext cx="14668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1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1861" y="5950717"/>
            <a:ext cx="48831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 smtClean="0">
                <a:solidFill>
                  <a:srgbClr val="232021"/>
                </a:solidFill>
                <a:latin typeface="Gulim"/>
                <a:cs typeface="Gulim"/>
              </a:rPr>
              <a:t>⇒</a:t>
            </a:r>
            <a:r>
              <a:rPr sz="1600" spc="-85" dirty="0" smtClean="0">
                <a:solidFill>
                  <a:srgbClr val="232021"/>
                </a:solidFill>
                <a:latin typeface="Gulim"/>
                <a:cs typeface="Gulim"/>
              </a:rPr>
              <a:t>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Nispeten kolay bugünün bilgisayar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teknolojisiyle!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5406763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üzerindeki saldırıların tarihi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425" y="1134872"/>
            <a:ext cx="45656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0911" y="1134872"/>
            <a:ext cx="326707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ropo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25" y="1531113"/>
            <a:ext cx="4775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0911" y="1531113"/>
            <a:ext cx="62230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&amp;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He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(under-)e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25" y="1927353"/>
            <a:ext cx="4775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11" y="1927353"/>
            <a:ext cx="669861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&amp;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mir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propo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eren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</a:t>
            </a:r>
            <a:r>
              <a:rPr sz="1650" spc="-22" baseline="25252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50" spc="0" baseline="25252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50" spc="-15" baseline="2525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ho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phe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425" y="2323593"/>
            <a:ext cx="4775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0911" y="2262633"/>
            <a:ext cx="621792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000"/>
              </a:lnSpc>
            </a:pP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propo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erag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requ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36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$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000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425" y="3024634"/>
            <a:ext cx="4775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0911" y="3024634"/>
            <a:ext cx="55708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propo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 </a:t>
            </a:r>
            <a:r>
              <a:rPr sz="1600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</a:t>
            </a:r>
            <a:r>
              <a:rPr sz="1650" spc="-22" baseline="25252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50" spc="0" baseline="25252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50" spc="202" baseline="2525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pher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7425" y="3420874"/>
            <a:ext cx="9226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0911" y="3420874"/>
            <a:ext cx="52139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I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bro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425" y="3817115"/>
            <a:ext cx="944244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0911" y="3817115"/>
            <a:ext cx="513524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bro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7425" y="4213355"/>
            <a:ext cx="8528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0906" y="4150932"/>
            <a:ext cx="7208520" cy="930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56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bro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Dee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Cra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ron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ounda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180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$25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da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erag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(requ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enge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7425" y="5219196"/>
            <a:ext cx="9226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0911" y="5158236"/>
            <a:ext cx="3970654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bro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min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p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Cra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7425" y="5920237"/>
            <a:ext cx="9956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2006-200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8685" y="1042416"/>
            <a:ext cx="8641076" cy="579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50911" y="5859276"/>
            <a:ext cx="7042784" cy="9283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5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urab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ope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 dirty="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$1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2164" y="1042416"/>
            <a:ext cx="0" cy="5791199"/>
          </a:xfrm>
          <a:custGeom>
            <a:avLst/>
            <a:gdLst/>
            <a:ahLst/>
            <a:cxnLst/>
            <a:rect l="l" t="t" r="r" b="b"/>
            <a:pathLst>
              <a:path h="5791199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685" y="143865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8685" y="183489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8685" y="223113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8685" y="293217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8685" y="332841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8685" y="372465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8685" y="412089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8685" y="5126735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685" y="5827776"/>
            <a:ext cx="8641076" cy="0"/>
          </a:xfrm>
          <a:custGeom>
            <a:avLst/>
            <a:gdLst/>
            <a:ahLst/>
            <a:cxnLst/>
            <a:rect l="l" t="t" r="r" b="b"/>
            <a:pathLst>
              <a:path w="8641076">
                <a:moveTo>
                  <a:pt x="0" y="0"/>
                </a:moveTo>
                <a:lnTo>
                  <a:pt x="8641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489691"/>
            <a:ext cx="7461250" cy="970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marR="12700" indent="-304800">
              <a:lnSpc>
                <a:spcPct val="1222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DES’in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anahtar uzunluğunu etkili bir sayı olan 112 çıkarmak için DES algoritmasının üç defa kullanılmasına dayanır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Çoklu şifreleme ve anahtar uzunlukları hakkında daha fazla bilgi kaynak kitaptadır.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4745232"/>
            <a:ext cx="6029325" cy="1650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‘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in alternatif versiyonu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4"/>
              </a:spcBef>
              <a:buClr>
                <a:srgbClr val="5C83BE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3175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Avantajı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50" i="1" spc="7" baseline="-20202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50" i="1" spc="0" baseline="-20202" dirty="0" smtClean="0">
                <a:solidFill>
                  <a:srgbClr val="232021"/>
                </a:solidFill>
                <a:latin typeface="Arial"/>
                <a:cs typeface="Arial"/>
              </a:rPr>
              <a:t>3 </a:t>
            </a:r>
            <a:r>
              <a:rPr sz="1650" i="1" spc="-225" baseline="-2020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seçilirse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performans tek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gibidir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Günümüzde daha pratik bir saldırı yok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Birçok eski uygulamalarda kullanılır.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banka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sistemleri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337" y="616205"/>
            <a:ext cx="252730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dirty="0" smtClean="0">
                <a:solidFill>
                  <a:srgbClr val="232021"/>
                </a:solidFill>
                <a:latin typeface="Arial"/>
                <a:cs typeface="Arial"/>
              </a:rPr>
              <a:t>Üçlü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– 3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6797" y="3102863"/>
            <a:ext cx="4392164" cy="1399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6121" y="2749295"/>
            <a:ext cx="2965704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3362" y="4715255"/>
            <a:ext cx="2965704" cy="432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16205"/>
            <a:ext cx="264922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4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4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 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44989" y="1691639"/>
          <a:ext cx="7632185" cy="349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063"/>
                <a:gridCol w="981452"/>
                <a:gridCol w="1904999"/>
                <a:gridCol w="3090671"/>
              </a:tblGrid>
              <a:tr h="399287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gor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I/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eng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087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ndae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020" marR="422275">
                        <a:lnSpc>
                          <a:spcPct val="126299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rep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'', 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andar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le 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(e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</a:pP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0444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0444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erpen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0444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0444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386651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S‘e giriş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Güvenliği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5816600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Şifrelemede </a:t>
            </a:r>
            <a:r>
              <a:rPr lang="tr-TR" sz="1900" b="1" spc="-10" smtClean="0">
                <a:solidFill>
                  <a:srgbClr val="232021"/>
                </a:solidFill>
                <a:latin typeface="Arial"/>
                <a:cs typeface="Arial"/>
              </a:rPr>
              <a:t>DES’in sınıflandırılması</a:t>
            </a:r>
            <a:endParaRPr lang="tr-TR"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7257" y="1578863"/>
            <a:ext cx="1801367" cy="432815"/>
          </a:xfrm>
          <a:custGeom>
            <a:avLst/>
            <a:gdLst/>
            <a:ahLst/>
            <a:cxnLst/>
            <a:rect l="l" t="t" r="r" b="b"/>
            <a:pathLst>
              <a:path w="1801367" h="432815">
                <a:moveTo>
                  <a:pt x="289559" y="0"/>
                </a:moveTo>
                <a:lnTo>
                  <a:pt x="242937" y="2849"/>
                </a:lnTo>
                <a:lnTo>
                  <a:pt x="198583" y="11094"/>
                </a:lnTo>
                <a:lnTo>
                  <a:pt x="157118" y="24277"/>
                </a:lnTo>
                <a:lnTo>
                  <a:pt x="119164" y="41940"/>
                </a:lnTo>
                <a:lnTo>
                  <a:pt x="85343" y="63626"/>
                </a:lnTo>
                <a:lnTo>
                  <a:pt x="56278" y="88879"/>
                </a:lnTo>
                <a:lnTo>
                  <a:pt x="22955" y="132445"/>
                </a:lnTo>
                <a:lnTo>
                  <a:pt x="3828" y="181462"/>
                </a:lnTo>
                <a:lnTo>
                  <a:pt x="0" y="216407"/>
                </a:lnTo>
                <a:lnTo>
                  <a:pt x="970" y="234069"/>
                </a:lnTo>
                <a:lnTo>
                  <a:pt x="14898" y="284561"/>
                </a:lnTo>
                <a:lnTo>
                  <a:pt x="43722" y="330115"/>
                </a:lnTo>
                <a:lnTo>
                  <a:pt x="85343" y="369188"/>
                </a:lnTo>
                <a:lnTo>
                  <a:pt x="119164" y="390875"/>
                </a:lnTo>
                <a:lnTo>
                  <a:pt x="157118" y="408538"/>
                </a:lnTo>
                <a:lnTo>
                  <a:pt x="198583" y="421721"/>
                </a:lnTo>
                <a:lnTo>
                  <a:pt x="242937" y="429966"/>
                </a:lnTo>
                <a:lnTo>
                  <a:pt x="289559" y="432815"/>
                </a:lnTo>
                <a:lnTo>
                  <a:pt x="1511807" y="432815"/>
                </a:lnTo>
                <a:lnTo>
                  <a:pt x="1558430" y="429966"/>
                </a:lnTo>
                <a:lnTo>
                  <a:pt x="1602784" y="421721"/>
                </a:lnTo>
                <a:lnTo>
                  <a:pt x="1644249" y="408538"/>
                </a:lnTo>
                <a:lnTo>
                  <a:pt x="1682203" y="390875"/>
                </a:lnTo>
                <a:lnTo>
                  <a:pt x="1716023" y="369188"/>
                </a:lnTo>
                <a:lnTo>
                  <a:pt x="1745089" y="343936"/>
                </a:lnTo>
                <a:lnTo>
                  <a:pt x="1778412" y="300370"/>
                </a:lnTo>
                <a:lnTo>
                  <a:pt x="1797539" y="251353"/>
                </a:lnTo>
                <a:lnTo>
                  <a:pt x="1801367" y="216407"/>
                </a:lnTo>
                <a:lnTo>
                  <a:pt x="1800397" y="198746"/>
                </a:lnTo>
                <a:lnTo>
                  <a:pt x="1786469" y="148254"/>
                </a:lnTo>
                <a:lnTo>
                  <a:pt x="1757645" y="102700"/>
                </a:lnTo>
                <a:lnTo>
                  <a:pt x="1716023" y="63626"/>
                </a:lnTo>
                <a:lnTo>
                  <a:pt x="1682203" y="41940"/>
                </a:lnTo>
                <a:lnTo>
                  <a:pt x="1644249" y="24277"/>
                </a:lnTo>
                <a:lnTo>
                  <a:pt x="1602784" y="11094"/>
                </a:lnTo>
                <a:lnTo>
                  <a:pt x="1558430" y="2849"/>
                </a:lnTo>
                <a:lnTo>
                  <a:pt x="1511807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4714" y="1645921"/>
            <a:ext cx="112141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olog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8938" y="2657855"/>
            <a:ext cx="1798319" cy="432815"/>
          </a:xfrm>
          <a:custGeom>
            <a:avLst/>
            <a:gdLst/>
            <a:ahLst/>
            <a:cxnLst/>
            <a:rect l="l" t="t" r="r" b="b"/>
            <a:pathLst>
              <a:path w="1798319" h="432815">
                <a:moveTo>
                  <a:pt x="289559" y="0"/>
                </a:moveTo>
                <a:lnTo>
                  <a:pt x="242197" y="2849"/>
                </a:lnTo>
                <a:lnTo>
                  <a:pt x="197412" y="11094"/>
                </a:lnTo>
                <a:lnTo>
                  <a:pt x="155774" y="24277"/>
                </a:lnTo>
                <a:lnTo>
                  <a:pt x="117847" y="41940"/>
                </a:lnTo>
                <a:lnTo>
                  <a:pt x="84200" y="63626"/>
                </a:lnTo>
                <a:lnTo>
                  <a:pt x="55400" y="88879"/>
                </a:lnTo>
                <a:lnTo>
                  <a:pt x="22526" y="132445"/>
                </a:lnTo>
                <a:lnTo>
                  <a:pt x="3745" y="181462"/>
                </a:lnTo>
                <a:lnTo>
                  <a:pt x="0" y="216407"/>
                </a:lnTo>
                <a:lnTo>
                  <a:pt x="948" y="234069"/>
                </a:lnTo>
                <a:lnTo>
                  <a:pt x="14606" y="284561"/>
                </a:lnTo>
                <a:lnTo>
                  <a:pt x="42994" y="330115"/>
                </a:lnTo>
                <a:lnTo>
                  <a:pt x="84200" y="369188"/>
                </a:lnTo>
                <a:lnTo>
                  <a:pt x="117847" y="390875"/>
                </a:lnTo>
                <a:lnTo>
                  <a:pt x="155774" y="408538"/>
                </a:lnTo>
                <a:lnTo>
                  <a:pt x="197412" y="421721"/>
                </a:lnTo>
                <a:lnTo>
                  <a:pt x="242197" y="429966"/>
                </a:lnTo>
                <a:lnTo>
                  <a:pt x="289559" y="432815"/>
                </a:lnTo>
                <a:lnTo>
                  <a:pt x="1508759" y="432815"/>
                </a:lnTo>
                <a:lnTo>
                  <a:pt x="1556122" y="429966"/>
                </a:lnTo>
                <a:lnTo>
                  <a:pt x="1600907" y="421721"/>
                </a:lnTo>
                <a:lnTo>
                  <a:pt x="1642545" y="408538"/>
                </a:lnTo>
                <a:lnTo>
                  <a:pt x="1680472" y="390875"/>
                </a:lnTo>
                <a:lnTo>
                  <a:pt x="1714118" y="369188"/>
                </a:lnTo>
                <a:lnTo>
                  <a:pt x="1742919" y="343936"/>
                </a:lnTo>
                <a:lnTo>
                  <a:pt x="1775793" y="300370"/>
                </a:lnTo>
                <a:lnTo>
                  <a:pt x="1794573" y="251353"/>
                </a:lnTo>
                <a:lnTo>
                  <a:pt x="1798319" y="216407"/>
                </a:lnTo>
                <a:lnTo>
                  <a:pt x="1797371" y="198746"/>
                </a:lnTo>
                <a:lnTo>
                  <a:pt x="1783713" y="148254"/>
                </a:lnTo>
                <a:lnTo>
                  <a:pt x="1755325" y="102700"/>
                </a:lnTo>
                <a:lnTo>
                  <a:pt x="1714118" y="63626"/>
                </a:lnTo>
                <a:lnTo>
                  <a:pt x="1680472" y="41940"/>
                </a:lnTo>
                <a:lnTo>
                  <a:pt x="1642545" y="24277"/>
                </a:lnTo>
                <a:lnTo>
                  <a:pt x="1600907" y="11094"/>
                </a:lnTo>
                <a:lnTo>
                  <a:pt x="1556122" y="2849"/>
                </a:lnTo>
                <a:lnTo>
                  <a:pt x="1508759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3137" y="2724914"/>
            <a:ext cx="14020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5474" y="2657855"/>
            <a:ext cx="1801367" cy="432815"/>
          </a:xfrm>
          <a:custGeom>
            <a:avLst/>
            <a:gdLst/>
            <a:ahLst/>
            <a:cxnLst/>
            <a:rect l="l" t="t" r="r" b="b"/>
            <a:pathLst>
              <a:path w="1801367" h="432815">
                <a:moveTo>
                  <a:pt x="289559" y="0"/>
                </a:moveTo>
                <a:lnTo>
                  <a:pt x="242937" y="2849"/>
                </a:lnTo>
                <a:lnTo>
                  <a:pt x="198583" y="11094"/>
                </a:lnTo>
                <a:lnTo>
                  <a:pt x="157118" y="24277"/>
                </a:lnTo>
                <a:lnTo>
                  <a:pt x="119164" y="41940"/>
                </a:lnTo>
                <a:lnTo>
                  <a:pt x="85343" y="63626"/>
                </a:lnTo>
                <a:lnTo>
                  <a:pt x="56278" y="88879"/>
                </a:lnTo>
                <a:lnTo>
                  <a:pt x="22955" y="132445"/>
                </a:lnTo>
                <a:lnTo>
                  <a:pt x="3828" y="181462"/>
                </a:lnTo>
                <a:lnTo>
                  <a:pt x="0" y="216407"/>
                </a:lnTo>
                <a:lnTo>
                  <a:pt x="970" y="234069"/>
                </a:lnTo>
                <a:lnTo>
                  <a:pt x="14898" y="284561"/>
                </a:lnTo>
                <a:lnTo>
                  <a:pt x="43722" y="330115"/>
                </a:lnTo>
                <a:lnTo>
                  <a:pt x="85343" y="369188"/>
                </a:lnTo>
                <a:lnTo>
                  <a:pt x="119164" y="390875"/>
                </a:lnTo>
                <a:lnTo>
                  <a:pt x="157118" y="408538"/>
                </a:lnTo>
                <a:lnTo>
                  <a:pt x="198583" y="421721"/>
                </a:lnTo>
                <a:lnTo>
                  <a:pt x="242937" y="429966"/>
                </a:lnTo>
                <a:lnTo>
                  <a:pt x="289559" y="432815"/>
                </a:lnTo>
                <a:lnTo>
                  <a:pt x="1511807" y="432815"/>
                </a:lnTo>
                <a:lnTo>
                  <a:pt x="1558430" y="429966"/>
                </a:lnTo>
                <a:lnTo>
                  <a:pt x="1602784" y="421721"/>
                </a:lnTo>
                <a:lnTo>
                  <a:pt x="1644249" y="408538"/>
                </a:lnTo>
                <a:lnTo>
                  <a:pt x="1682203" y="390875"/>
                </a:lnTo>
                <a:lnTo>
                  <a:pt x="1716023" y="369188"/>
                </a:lnTo>
                <a:lnTo>
                  <a:pt x="1745089" y="343936"/>
                </a:lnTo>
                <a:lnTo>
                  <a:pt x="1778412" y="300370"/>
                </a:lnTo>
                <a:lnTo>
                  <a:pt x="1797539" y="251353"/>
                </a:lnTo>
                <a:lnTo>
                  <a:pt x="1801367" y="216407"/>
                </a:lnTo>
                <a:lnTo>
                  <a:pt x="1800397" y="198746"/>
                </a:lnTo>
                <a:lnTo>
                  <a:pt x="1786469" y="148254"/>
                </a:lnTo>
                <a:lnTo>
                  <a:pt x="1757645" y="102700"/>
                </a:lnTo>
                <a:lnTo>
                  <a:pt x="1716023" y="63626"/>
                </a:lnTo>
                <a:lnTo>
                  <a:pt x="1682203" y="41940"/>
                </a:lnTo>
                <a:lnTo>
                  <a:pt x="1644249" y="24277"/>
                </a:lnTo>
                <a:lnTo>
                  <a:pt x="1602784" y="11094"/>
                </a:lnTo>
                <a:lnTo>
                  <a:pt x="1558430" y="2849"/>
                </a:lnTo>
                <a:lnTo>
                  <a:pt x="1511807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2723" y="2724914"/>
            <a:ext cx="139890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anal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2890" y="2011679"/>
            <a:ext cx="0" cy="286511"/>
          </a:xfrm>
          <a:custGeom>
            <a:avLst/>
            <a:gdLst/>
            <a:ahLst/>
            <a:cxnLst/>
            <a:rect l="l" t="t" r="r" b="b"/>
            <a:pathLst>
              <a:path h="286511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1521" y="2298191"/>
            <a:ext cx="3599687" cy="0"/>
          </a:xfrm>
          <a:custGeom>
            <a:avLst/>
            <a:gdLst/>
            <a:ahLst/>
            <a:cxnLst/>
            <a:rect l="l" t="t" r="r" b="b"/>
            <a:pathLst>
              <a:path w="3599687">
                <a:moveTo>
                  <a:pt x="0" y="0"/>
                </a:moveTo>
                <a:lnTo>
                  <a:pt x="35996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1897" y="2292095"/>
            <a:ext cx="76199" cy="365759"/>
          </a:xfrm>
          <a:custGeom>
            <a:avLst/>
            <a:gdLst/>
            <a:ahLst/>
            <a:cxnLst/>
            <a:rect l="l" t="t" r="r" b="b"/>
            <a:pathLst>
              <a:path w="76199" h="365759">
                <a:moveTo>
                  <a:pt x="76199" y="289559"/>
                </a:moveTo>
                <a:lnTo>
                  <a:pt x="0" y="289559"/>
                </a:lnTo>
                <a:lnTo>
                  <a:pt x="33527" y="354036"/>
                </a:lnTo>
                <a:lnTo>
                  <a:pt x="33527" y="301751"/>
                </a:lnTo>
                <a:lnTo>
                  <a:pt x="39623" y="307847"/>
                </a:lnTo>
                <a:lnTo>
                  <a:pt x="42671" y="301751"/>
                </a:lnTo>
                <a:lnTo>
                  <a:pt x="42671" y="359409"/>
                </a:lnTo>
                <a:lnTo>
                  <a:pt x="76199" y="289559"/>
                </a:lnTo>
                <a:close/>
              </a:path>
              <a:path w="76199" h="365759">
                <a:moveTo>
                  <a:pt x="42671" y="289559"/>
                </a:moveTo>
                <a:lnTo>
                  <a:pt x="42671" y="6095"/>
                </a:lnTo>
                <a:lnTo>
                  <a:pt x="39623" y="0"/>
                </a:lnTo>
                <a:lnTo>
                  <a:pt x="33527" y="6095"/>
                </a:lnTo>
                <a:lnTo>
                  <a:pt x="33527" y="289559"/>
                </a:lnTo>
                <a:lnTo>
                  <a:pt x="42671" y="289559"/>
                </a:lnTo>
                <a:close/>
              </a:path>
              <a:path w="76199" h="365759">
                <a:moveTo>
                  <a:pt x="42671" y="359409"/>
                </a:moveTo>
                <a:lnTo>
                  <a:pt x="42671" y="301751"/>
                </a:lnTo>
                <a:lnTo>
                  <a:pt x="39623" y="307847"/>
                </a:lnTo>
                <a:lnTo>
                  <a:pt x="33527" y="301751"/>
                </a:lnTo>
                <a:lnTo>
                  <a:pt x="33527" y="354036"/>
                </a:lnTo>
                <a:lnTo>
                  <a:pt x="39623" y="365759"/>
                </a:lnTo>
                <a:lnTo>
                  <a:pt x="42671" y="359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4633" y="2292095"/>
            <a:ext cx="76199" cy="365759"/>
          </a:xfrm>
          <a:custGeom>
            <a:avLst/>
            <a:gdLst/>
            <a:ahLst/>
            <a:cxnLst/>
            <a:rect l="l" t="t" r="r" b="b"/>
            <a:pathLst>
              <a:path w="76199" h="365759">
                <a:moveTo>
                  <a:pt x="76199" y="289559"/>
                </a:moveTo>
                <a:lnTo>
                  <a:pt x="0" y="289559"/>
                </a:lnTo>
                <a:lnTo>
                  <a:pt x="33527" y="359409"/>
                </a:lnTo>
                <a:lnTo>
                  <a:pt x="33527" y="301751"/>
                </a:lnTo>
                <a:lnTo>
                  <a:pt x="36575" y="307847"/>
                </a:lnTo>
                <a:lnTo>
                  <a:pt x="42671" y="301751"/>
                </a:lnTo>
                <a:lnTo>
                  <a:pt x="42671" y="354036"/>
                </a:lnTo>
                <a:lnTo>
                  <a:pt x="76199" y="289559"/>
                </a:lnTo>
                <a:close/>
              </a:path>
              <a:path w="76199" h="365759">
                <a:moveTo>
                  <a:pt x="42671" y="289559"/>
                </a:moveTo>
                <a:lnTo>
                  <a:pt x="42671" y="6095"/>
                </a:lnTo>
                <a:lnTo>
                  <a:pt x="36575" y="0"/>
                </a:lnTo>
                <a:lnTo>
                  <a:pt x="33527" y="6095"/>
                </a:lnTo>
                <a:lnTo>
                  <a:pt x="33527" y="289559"/>
                </a:lnTo>
                <a:lnTo>
                  <a:pt x="42671" y="289559"/>
                </a:lnTo>
                <a:close/>
              </a:path>
              <a:path w="76199" h="365759">
                <a:moveTo>
                  <a:pt x="42671" y="354036"/>
                </a:moveTo>
                <a:lnTo>
                  <a:pt x="42671" y="301751"/>
                </a:lnTo>
                <a:lnTo>
                  <a:pt x="36575" y="307847"/>
                </a:lnTo>
                <a:lnTo>
                  <a:pt x="33527" y="301751"/>
                </a:lnTo>
                <a:lnTo>
                  <a:pt x="33527" y="359409"/>
                </a:lnTo>
                <a:lnTo>
                  <a:pt x="36575" y="365759"/>
                </a:lnTo>
                <a:lnTo>
                  <a:pt x="42671" y="354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0749" y="3895344"/>
            <a:ext cx="1801364" cy="432815"/>
          </a:xfrm>
          <a:custGeom>
            <a:avLst/>
            <a:gdLst/>
            <a:ahLst/>
            <a:cxnLst/>
            <a:rect l="l" t="t" r="r" b="b"/>
            <a:pathLst>
              <a:path w="1801364" h="432815">
                <a:moveTo>
                  <a:pt x="289559" y="0"/>
                </a:moveTo>
                <a:lnTo>
                  <a:pt x="242937" y="2849"/>
                </a:lnTo>
                <a:lnTo>
                  <a:pt x="198583" y="11094"/>
                </a:lnTo>
                <a:lnTo>
                  <a:pt x="157118" y="24277"/>
                </a:lnTo>
                <a:lnTo>
                  <a:pt x="119164" y="41940"/>
                </a:lnTo>
                <a:lnTo>
                  <a:pt x="85343" y="63626"/>
                </a:lnTo>
                <a:lnTo>
                  <a:pt x="56278" y="88879"/>
                </a:lnTo>
                <a:lnTo>
                  <a:pt x="22955" y="132445"/>
                </a:lnTo>
                <a:lnTo>
                  <a:pt x="3828" y="181462"/>
                </a:lnTo>
                <a:lnTo>
                  <a:pt x="0" y="216407"/>
                </a:lnTo>
                <a:lnTo>
                  <a:pt x="970" y="234069"/>
                </a:lnTo>
                <a:lnTo>
                  <a:pt x="14898" y="284561"/>
                </a:lnTo>
                <a:lnTo>
                  <a:pt x="43722" y="330115"/>
                </a:lnTo>
                <a:lnTo>
                  <a:pt x="85343" y="369188"/>
                </a:lnTo>
                <a:lnTo>
                  <a:pt x="119164" y="390875"/>
                </a:lnTo>
                <a:lnTo>
                  <a:pt x="157118" y="408538"/>
                </a:lnTo>
                <a:lnTo>
                  <a:pt x="198583" y="421721"/>
                </a:lnTo>
                <a:lnTo>
                  <a:pt x="242937" y="429966"/>
                </a:lnTo>
                <a:lnTo>
                  <a:pt x="289559" y="432815"/>
                </a:lnTo>
                <a:lnTo>
                  <a:pt x="1511804" y="432815"/>
                </a:lnTo>
                <a:lnTo>
                  <a:pt x="1559167" y="429966"/>
                </a:lnTo>
                <a:lnTo>
                  <a:pt x="1603952" y="421721"/>
                </a:lnTo>
                <a:lnTo>
                  <a:pt x="1645590" y="408538"/>
                </a:lnTo>
                <a:lnTo>
                  <a:pt x="1683517" y="390875"/>
                </a:lnTo>
                <a:lnTo>
                  <a:pt x="1717163" y="369188"/>
                </a:lnTo>
                <a:lnTo>
                  <a:pt x="1745964" y="343936"/>
                </a:lnTo>
                <a:lnTo>
                  <a:pt x="1778838" y="300370"/>
                </a:lnTo>
                <a:lnTo>
                  <a:pt x="1797618" y="251353"/>
                </a:lnTo>
                <a:lnTo>
                  <a:pt x="1801364" y="216407"/>
                </a:lnTo>
                <a:lnTo>
                  <a:pt x="1800416" y="198746"/>
                </a:lnTo>
                <a:lnTo>
                  <a:pt x="1786758" y="148254"/>
                </a:lnTo>
                <a:lnTo>
                  <a:pt x="1758370" y="102700"/>
                </a:lnTo>
                <a:lnTo>
                  <a:pt x="1717163" y="63626"/>
                </a:lnTo>
                <a:lnTo>
                  <a:pt x="1683517" y="41940"/>
                </a:lnTo>
                <a:lnTo>
                  <a:pt x="1645590" y="24277"/>
                </a:lnTo>
                <a:lnTo>
                  <a:pt x="1603952" y="11094"/>
                </a:lnTo>
                <a:lnTo>
                  <a:pt x="1559167" y="2849"/>
                </a:lnTo>
                <a:lnTo>
                  <a:pt x="1511804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7031" y="3997963"/>
            <a:ext cx="152209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spc="-6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 C</a:t>
            </a:r>
            <a:r>
              <a:rPr sz="1400" spc="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8082" y="3895344"/>
            <a:ext cx="1798319" cy="432815"/>
          </a:xfrm>
          <a:custGeom>
            <a:avLst/>
            <a:gdLst/>
            <a:ahLst/>
            <a:cxnLst/>
            <a:rect l="l" t="t" r="r" b="b"/>
            <a:pathLst>
              <a:path w="1798319" h="432815">
                <a:moveTo>
                  <a:pt x="289559" y="0"/>
                </a:moveTo>
                <a:lnTo>
                  <a:pt x="242197" y="2849"/>
                </a:lnTo>
                <a:lnTo>
                  <a:pt x="197412" y="11094"/>
                </a:lnTo>
                <a:lnTo>
                  <a:pt x="155774" y="24277"/>
                </a:lnTo>
                <a:lnTo>
                  <a:pt x="117847" y="41940"/>
                </a:lnTo>
                <a:lnTo>
                  <a:pt x="84200" y="63626"/>
                </a:lnTo>
                <a:lnTo>
                  <a:pt x="55400" y="88879"/>
                </a:lnTo>
                <a:lnTo>
                  <a:pt x="22526" y="132445"/>
                </a:lnTo>
                <a:lnTo>
                  <a:pt x="3745" y="181462"/>
                </a:lnTo>
                <a:lnTo>
                  <a:pt x="0" y="216407"/>
                </a:lnTo>
                <a:lnTo>
                  <a:pt x="948" y="234069"/>
                </a:lnTo>
                <a:lnTo>
                  <a:pt x="14606" y="284561"/>
                </a:lnTo>
                <a:lnTo>
                  <a:pt x="42994" y="330115"/>
                </a:lnTo>
                <a:lnTo>
                  <a:pt x="84200" y="369188"/>
                </a:lnTo>
                <a:lnTo>
                  <a:pt x="117847" y="390875"/>
                </a:lnTo>
                <a:lnTo>
                  <a:pt x="155774" y="408538"/>
                </a:lnTo>
                <a:lnTo>
                  <a:pt x="197412" y="421721"/>
                </a:lnTo>
                <a:lnTo>
                  <a:pt x="242197" y="429966"/>
                </a:lnTo>
                <a:lnTo>
                  <a:pt x="289559" y="432815"/>
                </a:lnTo>
                <a:lnTo>
                  <a:pt x="1508759" y="432815"/>
                </a:lnTo>
                <a:lnTo>
                  <a:pt x="1556122" y="429966"/>
                </a:lnTo>
                <a:lnTo>
                  <a:pt x="1600907" y="421721"/>
                </a:lnTo>
                <a:lnTo>
                  <a:pt x="1642545" y="408538"/>
                </a:lnTo>
                <a:lnTo>
                  <a:pt x="1680472" y="390875"/>
                </a:lnTo>
                <a:lnTo>
                  <a:pt x="1714118" y="369188"/>
                </a:lnTo>
                <a:lnTo>
                  <a:pt x="1742919" y="343936"/>
                </a:lnTo>
                <a:lnTo>
                  <a:pt x="1775793" y="300370"/>
                </a:lnTo>
                <a:lnTo>
                  <a:pt x="1794573" y="251353"/>
                </a:lnTo>
                <a:lnTo>
                  <a:pt x="1798319" y="216407"/>
                </a:lnTo>
                <a:lnTo>
                  <a:pt x="1797371" y="198746"/>
                </a:lnTo>
                <a:lnTo>
                  <a:pt x="1783713" y="148254"/>
                </a:lnTo>
                <a:lnTo>
                  <a:pt x="1755325" y="102700"/>
                </a:lnTo>
                <a:lnTo>
                  <a:pt x="1714118" y="63626"/>
                </a:lnTo>
                <a:lnTo>
                  <a:pt x="1680472" y="41940"/>
                </a:lnTo>
                <a:lnTo>
                  <a:pt x="1642545" y="24277"/>
                </a:lnTo>
                <a:lnTo>
                  <a:pt x="1600907" y="11094"/>
                </a:lnTo>
                <a:lnTo>
                  <a:pt x="1556122" y="2849"/>
                </a:lnTo>
                <a:lnTo>
                  <a:pt x="1508759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12072" y="3997963"/>
            <a:ext cx="161099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4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spc="-6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9321" y="3892295"/>
            <a:ext cx="1801367" cy="432815"/>
          </a:xfrm>
          <a:custGeom>
            <a:avLst/>
            <a:gdLst/>
            <a:ahLst/>
            <a:cxnLst/>
            <a:rect l="l" t="t" r="r" b="b"/>
            <a:pathLst>
              <a:path w="1801367" h="432815">
                <a:moveTo>
                  <a:pt x="289559" y="0"/>
                </a:moveTo>
                <a:lnTo>
                  <a:pt x="242937" y="2849"/>
                </a:lnTo>
                <a:lnTo>
                  <a:pt x="198583" y="11094"/>
                </a:lnTo>
                <a:lnTo>
                  <a:pt x="157118" y="24277"/>
                </a:lnTo>
                <a:lnTo>
                  <a:pt x="119164" y="41940"/>
                </a:lnTo>
                <a:lnTo>
                  <a:pt x="85343" y="63626"/>
                </a:lnTo>
                <a:lnTo>
                  <a:pt x="56278" y="88879"/>
                </a:lnTo>
                <a:lnTo>
                  <a:pt x="22955" y="132445"/>
                </a:lnTo>
                <a:lnTo>
                  <a:pt x="3828" y="181462"/>
                </a:lnTo>
                <a:lnTo>
                  <a:pt x="0" y="216407"/>
                </a:lnTo>
                <a:lnTo>
                  <a:pt x="970" y="234069"/>
                </a:lnTo>
                <a:lnTo>
                  <a:pt x="14898" y="284561"/>
                </a:lnTo>
                <a:lnTo>
                  <a:pt x="43722" y="330115"/>
                </a:lnTo>
                <a:lnTo>
                  <a:pt x="85343" y="369188"/>
                </a:lnTo>
                <a:lnTo>
                  <a:pt x="119164" y="390875"/>
                </a:lnTo>
                <a:lnTo>
                  <a:pt x="157118" y="408538"/>
                </a:lnTo>
                <a:lnTo>
                  <a:pt x="198583" y="421721"/>
                </a:lnTo>
                <a:lnTo>
                  <a:pt x="242937" y="429966"/>
                </a:lnTo>
                <a:lnTo>
                  <a:pt x="289559" y="432815"/>
                </a:lnTo>
                <a:lnTo>
                  <a:pt x="1511807" y="432815"/>
                </a:lnTo>
                <a:lnTo>
                  <a:pt x="1559170" y="429966"/>
                </a:lnTo>
                <a:lnTo>
                  <a:pt x="1603955" y="421721"/>
                </a:lnTo>
                <a:lnTo>
                  <a:pt x="1645593" y="408538"/>
                </a:lnTo>
                <a:lnTo>
                  <a:pt x="1683520" y="390875"/>
                </a:lnTo>
                <a:lnTo>
                  <a:pt x="1717166" y="369188"/>
                </a:lnTo>
                <a:lnTo>
                  <a:pt x="1745967" y="343936"/>
                </a:lnTo>
                <a:lnTo>
                  <a:pt x="1778841" y="300370"/>
                </a:lnTo>
                <a:lnTo>
                  <a:pt x="1797621" y="251353"/>
                </a:lnTo>
                <a:lnTo>
                  <a:pt x="1801367" y="216407"/>
                </a:lnTo>
                <a:lnTo>
                  <a:pt x="1800419" y="198746"/>
                </a:lnTo>
                <a:lnTo>
                  <a:pt x="1786761" y="148254"/>
                </a:lnTo>
                <a:lnTo>
                  <a:pt x="1758373" y="102700"/>
                </a:lnTo>
                <a:lnTo>
                  <a:pt x="1717166" y="63626"/>
                </a:lnTo>
                <a:lnTo>
                  <a:pt x="1683520" y="41940"/>
                </a:lnTo>
                <a:lnTo>
                  <a:pt x="1645593" y="24277"/>
                </a:lnTo>
                <a:lnTo>
                  <a:pt x="1603955" y="11094"/>
                </a:lnTo>
                <a:lnTo>
                  <a:pt x="1559170" y="2849"/>
                </a:lnTo>
                <a:lnTo>
                  <a:pt x="1511807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00411" y="3994915"/>
            <a:ext cx="76327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0665" y="3102863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9533" y="3462527"/>
            <a:ext cx="4535420" cy="0"/>
          </a:xfrm>
          <a:custGeom>
            <a:avLst/>
            <a:gdLst/>
            <a:ahLst/>
            <a:cxnLst/>
            <a:rect l="l" t="t" r="r" b="b"/>
            <a:pathLst>
              <a:path w="4535420">
                <a:moveTo>
                  <a:pt x="0" y="0"/>
                </a:moveTo>
                <a:lnTo>
                  <a:pt x="45354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8378" y="3456432"/>
            <a:ext cx="76199" cy="435863"/>
          </a:xfrm>
          <a:custGeom>
            <a:avLst/>
            <a:gdLst/>
            <a:ahLst/>
            <a:cxnLst/>
            <a:rect l="l" t="t" r="r" b="b"/>
            <a:pathLst>
              <a:path w="76199" h="435863">
                <a:moveTo>
                  <a:pt x="76199" y="359663"/>
                </a:moveTo>
                <a:lnTo>
                  <a:pt x="0" y="359663"/>
                </a:lnTo>
                <a:lnTo>
                  <a:pt x="33527" y="429513"/>
                </a:lnTo>
                <a:lnTo>
                  <a:pt x="33527" y="374903"/>
                </a:lnTo>
                <a:lnTo>
                  <a:pt x="36575" y="377951"/>
                </a:lnTo>
                <a:lnTo>
                  <a:pt x="42671" y="374903"/>
                </a:lnTo>
                <a:lnTo>
                  <a:pt x="42671" y="424140"/>
                </a:lnTo>
                <a:lnTo>
                  <a:pt x="76199" y="359663"/>
                </a:lnTo>
                <a:close/>
              </a:path>
              <a:path w="76199" h="435863">
                <a:moveTo>
                  <a:pt x="42671" y="359663"/>
                </a:moveTo>
                <a:lnTo>
                  <a:pt x="42671" y="6095"/>
                </a:lnTo>
                <a:lnTo>
                  <a:pt x="36575" y="0"/>
                </a:lnTo>
                <a:lnTo>
                  <a:pt x="33527" y="6095"/>
                </a:lnTo>
                <a:lnTo>
                  <a:pt x="33527" y="359663"/>
                </a:lnTo>
                <a:lnTo>
                  <a:pt x="42671" y="359663"/>
                </a:lnTo>
                <a:close/>
              </a:path>
              <a:path w="76199" h="435863">
                <a:moveTo>
                  <a:pt x="42671" y="424140"/>
                </a:moveTo>
                <a:lnTo>
                  <a:pt x="42671" y="374903"/>
                </a:lnTo>
                <a:lnTo>
                  <a:pt x="36575" y="377951"/>
                </a:lnTo>
                <a:lnTo>
                  <a:pt x="33527" y="374903"/>
                </a:lnTo>
                <a:lnTo>
                  <a:pt x="33527" y="429513"/>
                </a:lnTo>
                <a:lnTo>
                  <a:pt x="36575" y="435863"/>
                </a:lnTo>
                <a:lnTo>
                  <a:pt x="42671" y="42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089" y="3456432"/>
            <a:ext cx="76199" cy="435863"/>
          </a:xfrm>
          <a:custGeom>
            <a:avLst/>
            <a:gdLst/>
            <a:ahLst/>
            <a:cxnLst/>
            <a:rect l="l" t="t" r="r" b="b"/>
            <a:pathLst>
              <a:path w="76199" h="435863">
                <a:moveTo>
                  <a:pt x="76199" y="359663"/>
                </a:moveTo>
                <a:lnTo>
                  <a:pt x="0" y="359663"/>
                </a:lnTo>
                <a:lnTo>
                  <a:pt x="30479" y="423163"/>
                </a:lnTo>
                <a:lnTo>
                  <a:pt x="30479" y="374903"/>
                </a:lnTo>
                <a:lnTo>
                  <a:pt x="36575" y="377951"/>
                </a:lnTo>
                <a:lnTo>
                  <a:pt x="42671" y="374903"/>
                </a:lnTo>
                <a:lnTo>
                  <a:pt x="42671" y="424140"/>
                </a:lnTo>
                <a:lnTo>
                  <a:pt x="76199" y="359663"/>
                </a:lnTo>
                <a:close/>
              </a:path>
              <a:path w="76199" h="435863">
                <a:moveTo>
                  <a:pt x="42671" y="359663"/>
                </a:moveTo>
                <a:lnTo>
                  <a:pt x="42671" y="6095"/>
                </a:lnTo>
                <a:lnTo>
                  <a:pt x="36575" y="0"/>
                </a:lnTo>
                <a:lnTo>
                  <a:pt x="30479" y="6095"/>
                </a:lnTo>
                <a:lnTo>
                  <a:pt x="30479" y="359663"/>
                </a:lnTo>
                <a:lnTo>
                  <a:pt x="42671" y="359663"/>
                </a:lnTo>
                <a:close/>
              </a:path>
              <a:path w="76199" h="435863">
                <a:moveTo>
                  <a:pt x="42671" y="424140"/>
                </a:moveTo>
                <a:lnTo>
                  <a:pt x="42671" y="374903"/>
                </a:lnTo>
                <a:lnTo>
                  <a:pt x="36575" y="377951"/>
                </a:lnTo>
                <a:lnTo>
                  <a:pt x="30479" y="374903"/>
                </a:lnTo>
                <a:lnTo>
                  <a:pt x="30479" y="423163"/>
                </a:lnTo>
                <a:lnTo>
                  <a:pt x="36575" y="435863"/>
                </a:lnTo>
                <a:lnTo>
                  <a:pt x="42671" y="42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9909" y="3456432"/>
            <a:ext cx="76199" cy="435863"/>
          </a:xfrm>
          <a:custGeom>
            <a:avLst/>
            <a:gdLst/>
            <a:ahLst/>
            <a:cxnLst/>
            <a:rect l="l" t="t" r="r" b="b"/>
            <a:pathLst>
              <a:path w="76199" h="435863">
                <a:moveTo>
                  <a:pt x="76199" y="359663"/>
                </a:moveTo>
                <a:lnTo>
                  <a:pt x="0" y="359663"/>
                </a:lnTo>
                <a:lnTo>
                  <a:pt x="33527" y="424140"/>
                </a:lnTo>
                <a:lnTo>
                  <a:pt x="33527" y="374903"/>
                </a:lnTo>
                <a:lnTo>
                  <a:pt x="39623" y="377951"/>
                </a:lnTo>
                <a:lnTo>
                  <a:pt x="42671" y="374903"/>
                </a:lnTo>
                <a:lnTo>
                  <a:pt x="42671" y="429513"/>
                </a:lnTo>
                <a:lnTo>
                  <a:pt x="76199" y="359663"/>
                </a:lnTo>
                <a:close/>
              </a:path>
              <a:path w="76199" h="435863">
                <a:moveTo>
                  <a:pt x="42671" y="359663"/>
                </a:moveTo>
                <a:lnTo>
                  <a:pt x="42671" y="6095"/>
                </a:lnTo>
                <a:lnTo>
                  <a:pt x="39623" y="0"/>
                </a:lnTo>
                <a:lnTo>
                  <a:pt x="33527" y="6095"/>
                </a:lnTo>
                <a:lnTo>
                  <a:pt x="33527" y="359663"/>
                </a:lnTo>
                <a:lnTo>
                  <a:pt x="42671" y="359663"/>
                </a:lnTo>
                <a:close/>
              </a:path>
              <a:path w="76199" h="435863">
                <a:moveTo>
                  <a:pt x="42671" y="429513"/>
                </a:moveTo>
                <a:lnTo>
                  <a:pt x="42671" y="374903"/>
                </a:lnTo>
                <a:lnTo>
                  <a:pt x="39623" y="377951"/>
                </a:lnTo>
                <a:lnTo>
                  <a:pt x="33527" y="374903"/>
                </a:lnTo>
                <a:lnTo>
                  <a:pt x="33527" y="424140"/>
                </a:lnTo>
                <a:lnTo>
                  <a:pt x="39623" y="435863"/>
                </a:lnTo>
                <a:lnTo>
                  <a:pt x="42671" y="429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8581" y="5117591"/>
            <a:ext cx="1798319" cy="432815"/>
          </a:xfrm>
          <a:custGeom>
            <a:avLst/>
            <a:gdLst/>
            <a:ahLst/>
            <a:cxnLst/>
            <a:rect l="l" t="t" r="r" b="b"/>
            <a:pathLst>
              <a:path w="1798319" h="432815">
                <a:moveTo>
                  <a:pt x="289559" y="0"/>
                </a:moveTo>
                <a:lnTo>
                  <a:pt x="242197" y="2849"/>
                </a:lnTo>
                <a:lnTo>
                  <a:pt x="197412" y="11094"/>
                </a:lnTo>
                <a:lnTo>
                  <a:pt x="155774" y="24277"/>
                </a:lnTo>
                <a:lnTo>
                  <a:pt x="117847" y="41940"/>
                </a:lnTo>
                <a:lnTo>
                  <a:pt x="84200" y="63626"/>
                </a:lnTo>
                <a:lnTo>
                  <a:pt x="55400" y="88879"/>
                </a:lnTo>
                <a:lnTo>
                  <a:pt x="22526" y="132445"/>
                </a:lnTo>
                <a:lnTo>
                  <a:pt x="3745" y="181462"/>
                </a:lnTo>
                <a:lnTo>
                  <a:pt x="0" y="216407"/>
                </a:lnTo>
                <a:lnTo>
                  <a:pt x="948" y="234069"/>
                </a:lnTo>
                <a:lnTo>
                  <a:pt x="14606" y="284561"/>
                </a:lnTo>
                <a:lnTo>
                  <a:pt x="42994" y="330115"/>
                </a:lnTo>
                <a:lnTo>
                  <a:pt x="84200" y="369188"/>
                </a:lnTo>
                <a:lnTo>
                  <a:pt x="117847" y="390875"/>
                </a:lnTo>
                <a:lnTo>
                  <a:pt x="155774" y="408538"/>
                </a:lnTo>
                <a:lnTo>
                  <a:pt x="197412" y="421721"/>
                </a:lnTo>
                <a:lnTo>
                  <a:pt x="242197" y="429966"/>
                </a:lnTo>
                <a:lnTo>
                  <a:pt x="289559" y="432815"/>
                </a:lnTo>
                <a:lnTo>
                  <a:pt x="1508759" y="432815"/>
                </a:lnTo>
                <a:lnTo>
                  <a:pt x="1556122" y="429966"/>
                </a:lnTo>
                <a:lnTo>
                  <a:pt x="1600907" y="421721"/>
                </a:lnTo>
                <a:lnTo>
                  <a:pt x="1642545" y="408538"/>
                </a:lnTo>
                <a:lnTo>
                  <a:pt x="1680472" y="390875"/>
                </a:lnTo>
                <a:lnTo>
                  <a:pt x="1714118" y="369188"/>
                </a:lnTo>
                <a:lnTo>
                  <a:pt x="1742919" y="343936"/>
                </a:lnTo>
                <a:lnTo>
                  <a:pt x="1775793" y="300370"/>
                </a:lnTo>
                <a:lnTo>
                  <a:pt x="1794573" y="251353"/>
                </a:lnTo>
                <a:lnTo>
                  <a:pt x="1798319" y="216407"/>
                </a:lnTo>
                <a:lnTo>
                  <a:pt x="1797371" y="198746"/>
                </a:lnTo>
                <a:lnTo>
                  <a:pt x="1783713" y="148254"/>
                </a:lnTo>
                <a:lnTo>
                  <a:pt x="1755325" y="102700"/>
                </a:lnTo>
                <a:lnTo>
                  <a:pt x="1714118" y="63626"/>
                </a:lnTo>
                <a:lnTo>
                  <a:pt x="1680472" y="41940"/>
                </a:lnTo>
                <a:lnTo>
                  <a:pt x="1642545" y="24277"/>
                </a:lnTo>
                <a:lnTo>
                  <a:pt x="1600907" y="11094"/>
                </a:lnTo>
                <a:lnTo>
                  <a:pt x="1556122" y="2849"/>
                </a:lnTo>
                <a:lnTo>
                  <a:pt x="1508759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2982" y="5220212"/>
            <a:ext cx="111696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Bl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4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phe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2865" y="5117591"/>
            <a:ext cx="1798319" cy="432815"/>
          </a:xfrm>
          <a:custGeom>
            <a:avLst/>
            <a:gdLst/>
            <a:ahLst/>
            <a:cxnLst/>
            <a:rect l="l" t="t" r="r" b="b"/>
            <a:pathLst>
              <a:path w="1798319" h="432815">
                <a:moveTo>
                  <a:pt x="289559" y="0"/>
                </a:moveTo>
                <a:lnTo>
                  <a:pt x="242197" y="2849"/>
                </a:lnTo>
                <a:lnTo>
                  <a:pt x="197412" y="11094"/>
                </a:lnTo>
                <a:lnTo>
                  <a:pt x="155774" y="24277"/>
                </a:lnTo>
                <a:lnTo>
                  <a:pt x="117847" y="41940"/>
                </a:lnTo>
                <a:lnTo>
                  <a:pt x="84200" y="63626"/>
                </a:lnTo>
                <a:lnTo>
                  <a:pt x="55400" y="88879"/>
                </a:lnTo>
                <a:lnTo>
                  <a:pt x="22526" y="132445"/>
                </a:lnTo>
                <a:lnTo>
                  <a:pt x="3745" y="181462"/>
                </a:lnTo>
                <a:lnTo>
                  <a:pt x="0" y="216407"/>
                </a:lnTo>
                <a:lnTo>
                  <a:pt x="948" y="234069"/>
                </a:lnTo>
                <a:lnTo>
                  <a:pt x="14606" y="284561"/>
                </a:lnTo>
                <a:lnTo>
                  <a:pt x="42994" y="330115"/>
                </a:lnTo>
                <a:lnTo>
                  <a:pt x="84200" y="369188"/>
                </a:lnTo>
                <a:lnTo>
                  <a:pt x="117847" y="390875"/>
                </a:lnTo>
                <a:lnTo>
                  <a:pt x="155774" y="408538"/>
                </a:lnTo>
                <a:lnTo>
                  <a:pt x="197412" y="421721"/>
                </a:lnTo>
                <a:lnTo>
                  <a:pt x="242197" y="429966"/>
                </a:lnTo>
                <a:lnTo>
                  <a:pt x="289559" y="432815"/>
                </a:lnTo>
                <a:lnTo>
                  <a:pt x="1508759" y="432815"/>
                </a:lnTo>
                <a:lnTo>
                  <a:pt x="1556122" y="429966"/>
                </a:lnTo>
                <a:lnTo>
                  <a:pt x="1600907" y="421721"/>
                </a:lnTo>
                <a:lnTo>
                  <a:pt x="1642545" y="408538"/>
                </a:lnTo>
                <a:lnTo>
                  <a:pt x="1680472" y="390875"/>
                </a:lnTo>
                <a:lnTo>
                  <a:pt x="1714118" y="369188"/>
                </a:lnTo>
                <a:lnTo>
                  <a:pt x="1742919" y="343936"/>
                </a:lnTo>
                <a:lnTo>
                  <a:pt x="1775793" y="300370"/>
                </a:lnTo>
                <a:lnTo>
                  <a:pt x="1794573" y="251353"/>
                </a:lnTo>
                <a:lnTo>
                  <a:pt x="1798319" y="216407"/>
                </a:lnTo>
                <a:lnTo>
                  <a:pt x="1797371" y="198746"/>
                </a:lnTo>
                <a:lnTo>
                  <a:pt x="1783713" y="148254"/>
                </a:lnTo>
                <a:lnTo>
                  <a:pt x="1755325" y="102700"/>
                </a:lnTo>
                <a:lnTo>
                  <a:pt x="1714118" y="63626"/>
                </a:lnTo>
                <a:lnTo>
                  <a:pt x="1680472" y="41940"/>
                </a:lnTo>
                <a:lnTo>
                  <a:pt x="1642545" y="24277"/>
                </a:lnTo>
                <a:lnTo>
                  <a:pt x="1600907" y="11094"/>
                </a:lnTo>
                <a:lnTo>
                  <a:pt x="1556122" y="2849"/>
                </a:lnTo>
                <a:lnTo>
                  <a:pt x="1508759" y="0"/>
                </a:lnTo>
                <a:lnTo>
                  <a:pt x="2895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40216" y="5220212"/>
            <a:ext cx="125412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4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4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40389" y="4325111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1164" y="4684776"/>
            <a:ext cx="2377436" cy="0"/>
          </a:xfrm>
          <a:custGeom>
            <a:avLst/>
            <a:gdLst/>
            <a:ahLst/>
            <a:cxnLst/>
            <a:rect l="l" t="t" r="r" b="b"/>
            <a:pathLst>
              <a:path w="2377436">
                <a:moveTo>
                  <a:pt x="0" y="0"/>
                </a:moveTo>
                <a:lnTo>
                  <a:pt x="237743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589" y="4678679"/>
            <a:ext cx="76199" cy="438911"/>
          </a:xfrm>
          <a:custGeom>
            <a:avLst/>
            <a:gdLst/>
            <a:ahLst/>
            <a:cxnLst/>
            <a:rect l="l" t="t" r="r" b="b"/>
            <a:pathLst>
              <a:path w="76199" h="438911">
                <a:moveTo>
                  <a:pt x="76199" y="362711"/>
                </a:moveTo>
                <a:lnTo>
                  <a:pt x="0" y="362711"/>
                </a:lnTo>
                <a:lnTo>
                  <a:pt x="33527" y="432561"/>
                </a:lnTo>
                <a:lnTo>
                  <a:pt x="33527" y="374903"/>
                </a:lnTo>
                <a:lnTo>
                  <a:pt x="36575" y="377951"/>
                </a:lnTo>
                <a:lnTo>
                  <a:pt x="42671" y="374903"/>
                </a:lnTo>
                <a:lnTo>
                  <a:pt x="42671" y="427188"/>
                </a:lnTo>
                <a:lnTo>
                  <a:pt x="76199" y="362711"/>
                </a:lnTo>
                <a:close/>
              </a:path>
              <a:path w="76199" h="438911">
                <a:moveTo>
                  <a:pt x="42671" y="362711"/>
                </a:moveTo>
                <a:lnTo>
                  <a:pt x="42671" y="6095"/>
                </a:lnTo>
                <a:lnTo>
                  <a:pt x="36575" y="0"/>
                </a:lnTo>
                <a:lnTo>
                  <a:pt x="33527" y="6095"/>
                </a:lnTo>
                <a:lnTo>
                  <a:pt x="33527" y="362711"/>
                </a:lnTo>
                <a:lnTo>
                  <a:pt x="42671" y="362711"/>
                </a:lnTo>
                <a:close/>
              </a:path>
              <a:path w="76199" h="438911">
                <a:moveTo>
                  <a:pt x="42671" y="427188"/>
                </a:moveTo>
                <a:lnTo>
                  <a:pt x="42671" y="374903"/>
                </a:lnTo>
                <a:lnTo>
                  <a:pt x="36575" y="377951"/>
                </a:lnTo>
                <a:lnTo>
                  <a:pt x="33527" y="374903"/>
                </a:lnTo>
                <a:lnTo>
                  <a:pt x="33527" y="432561"/>
                </a:lnTo>
                <a:lnTo>
                  <a:pt x="36575" y="438911"/>
                </a:lnTo>
                <a:lnTo>
                  <a:pt x="42671" y="42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8977" y="4678679"/>
            <a:ext cx="76199" cy="438911"/>
          </a:xfrm>
          <a:custGeom>
            <a:avLst/>
            <a:gdLst/>
            <a:ahLst/>
            <a:cxnLst/>
            <a:rect l="l" t="t" r="r" b="b"/>
            <a:pathLst>
              <a:path w="76199" h="438911">
                <a:moveTo>
                  <a:pt x="76199" y="362711"/>
                </a:moveTo>
                <a:lnTo>
                  <a:pt x="0" y="362711"/>
                </a:lnTo>
                <a:lnTo>
                  <a:pt x="33527" y="427188"/>
                </a:lnTo>
                <a:lnTo>
                  <a:pt x="33527" y="374903"/>
                </a:lnTo>
                <a:lnTo>
                  <a:pt x="39623" y="377951"/>
                </a:lnTo>
                <a:lnTo>
                  <a:pt x="42671" y="374903"/>
                </a:lnTo>
                <a:lnTo>
                  <a:pt x="42671" y="432561"/>
                </a:lnTo>
                <a:lnTo>
                  <a:pt x="76199" y="362711"/>
                </a:lnTo>
                <a:close/>
              </a:path>
              <a:path w="76199" h="438911">
                <a:moveTo>
                  <a:pt x="42671" y="362711"/>
                </a:moveTo>
                <a:lnTo>
                  <a:pt x="42671" y="6095"/>
                </a:lnTo>
                <a:lnTo>
                  <a:pt x="39623" y="0"/>
                </a:lnTo>
                <a:lnTo>
                  <a:pt x="33527" y="6095"/>
                </a:lnTo>
                <a:lnTo>
                  <a:pt x="33527" y="362711"/>
                </a:lnTo>
                <a:lnTo>
                  <a:pt x="42671" y="362711"/>
                </a:lnTo>
                <a:close/>
              </a:path>
              <a:path w="76199" h="438911">
                <a:moveTo>
                  <a:pt x="42671" y="432561"/>
                </a:moveTo>
                <a:lnTo>
                  <a:pt x="42671" y="374903"/>
                </a:lnTo>
                <a:lnTo>
                  <a:pt x="39623" y="377951"/>
                </a:lnTo>
                <a:lnTo>
                  <a:pt x="33527" y="374903"/>
                </a:lnTo>
                <a:lnTo>
                  <a:pt x="33527" y="427188"/>
                </a:lnTo>
                <a:lnTo>
                  <a:pt x="39623" y="438911"/>
                </a:lnTo>
                <a:lnTo>
                  <a:pt x="42671" y="432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34421" y="5580888"/>
            <a:ext cx="774191" cy="841247"/>
          </a:xfrm>
          <a:custGeom>
            <a:avLst/>
            <a:gdLst/>
            <a:ahLst/>
            <a:cxnLst/>
            <a:rect l="l" t="t" r="r" b="b"/>
            <a:pathLst>
              <a:path w="774191" h="841247">
                <a:moveTo>
                  <a:pt x="475487" y="182879"/>
                </a:moveTo>
                <a:lnTo>
                  <a:pt x="0" y="0"/>
                </a:lnTo>
                <a:lnTo>
                  <a:pt x="137159" y="490727"/>
                </a:lnTo>
                <a:lnTo>
                  <a:pt x="198119" y="435259"/>
                </a:lnTo>
                <a:lnTo>
                  <a:pt x="198119" y="332231"/>
                </a:lnTo>
                <a:lnTo>
                  <a:pt x="313943" y="228599"/>
                </a:lnTo>
                <a:lnTo>
                  <a:pt x="364016" y="284309"/>
                </a:lnTo>
                <a:lnTo>
                  <a:pt x="475487" y="182879"/>
                </a:lnTo>
                <a:close/>
              </a:path>
              <a:path w="774191" h="841247">
                <a:moveTo>
                  <a:pt x="364016" y="284309"/>
                </a:moveTo>
                <a:lnTo>
                  <a:pt x="313943" y="228599"/>
                </a:lnTo>
                <a:lnTo>
                  <a:pt x="198119" y="332231"/>
                </a:lnTo>
                <a:lnTo>
                  <a:pt x="249413" y="388587"/>
                </a:lnTo>
                <a:lnTo>
                  <a:pt x="364016" y="284309"/>
                </a:lnTo>
                <a:close/>
              </a:path>
              <a:path w="774191" h="841247">
                <a:moveTo>
                  <a:pt x="249413" y="388587"/>
                </a:moveTo>
                <a:lnTo>
                  <a:pt x="198119" y="332231"/>
                </a:lnTo>
                <a:lnTo>
                  <a:pt x="198119" y="435259"/>
                </a:lnTo>
                <a:lnTo>
                  <a:pt x="249413" y="388587"/>
                </a:lnTo>
                <a:close/>
              </a:path>
              <a:path w="774191" h="841247">
                <a:moveTo>
                  <a:pt x="774191" y="740663"/>
                </a:moveTo>
                <a:lnTo>
                  <a:pt x="364016" y="284309"/>
                </a:lnTo>
                <a:lnTo>
                  <a:pt x="249413" y="388587"/>
                </a:lnTo>
                <a:lnTo>
                  <a:pt x="661415" y="841247"/>
                </a:lnTo>
                <a:lnTo>
                  <a:pt x="774191" y="740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57464" y="6219957"/>
            <a:ext cx="3261857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000" b="1" spc="-5" dirty="0" smtClean="0">
                <a:solidFill>
                  <a:srgbClr val="F27634"/>
                </a:solidFill>
                <a:latin typeface="Arial"/>
                <a:cs typeface="Arial"/>
              </a:rPr>
              <a:t>DES burada yer alır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16205"/>
            <a:ext cx="3730363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5" dirty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erçekleri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910" y="1700277"/>
            <a:ext cx="7491590" cy="4897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uzunluktaki veri bloklarını şifreler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ct val="119500"/>
              </a:lnSpc>
              <a:spcBef>
                <a:spcPts val="15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Lu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şifreleme yapısını temel alarak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IBM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tarafından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ona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ge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(ulusal güvenlik acentesi)’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etkisiyle geliştirildi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ve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algoritmasının tasarlama kriterleri yayınlanmadı.</a:t>
            </a:r>
            <a:endParaRPr sz="1600" dirty="0">
              <a:latin typeface="Arial"/>
              <a:cs typeface="Arial"/>
            </a:endParaRPr>
          </a:p>
          <a:p>
            <a:pPr marL="207645" marR="986155" indent="-195580">
              <a:lnSpc>
                <a:spcPct val="118400"/>
              </a:lnSpc>
              <a:spcBef>
                <a:spcPts val="26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Günümüzde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ona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andard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hn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olarak ifade edilen </a:t>
            </a:r>
            <a:r>
              <a:rPr lang="en-US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Nat</a:t>
            </a:r>
            <a:r>
              <a:rPr lang="en-US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en-US"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lang="en-US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en-US" sz="1600" b="1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en-US" sz="16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00" b="1" spc="-10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en-US" sz="1600" b="1" dirty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en-US" sz="1600" b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en-US" sz="1600" b="1" spc="-10" dirty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lang="en-US" sz="1600" b="1" dirty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lang="en-US" sz="1600" b="1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lang="en-US" sz="1600" b="1" spc="-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00" b="1" spc="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en-US" sz="1600" b="1" spc="-10" dirty="0">
                <a:solidFill>
                  <a:srgbClr val="232021"/>
                </a:solidFill>
                <a:latin typeface="Arial"/>
                <a:cs typeface="Arial"/>
              </a:rPr>
              <a:t>ta</a:t>
            </a:r>
            <a:r>
              <a:rPr lang="en-US" sz="1600" b="1" dirty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lang="en-US" sz="1600" b="1" spc="-1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en-US" sz="1600" b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en-US" sz="1600" b="1" dirty="0">
                <a:solidFill>
                  <a:srgbClr val="232021"/>
                </a:solidFill>
                <a:latin typeface="Arial"/>
                <a:cs typeface="Arial"/>
              </a:rPr>
              <a:t>ds</a:t>
            </a:r>
            <a:r>
              <a:rPr lang="en-US" sz="1600" b="1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rgbClr val="232021"/>
                </a:solidFill>
                <a:latin typeface="Arial"/>
                <a:cs typeface="Arial"/>
              </a:rPr>
              <a:t>(N</a:t>
            </a:r>
            <a:r>
              <a:rPr lang="en-US" sz="1600" spc="-20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en-US" sz="1600" spc="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en-US" sz="160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tarafından </a:t>
            </a:r>
            <a:r>
              <a:rPr lang="en-US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197</a:t>
            </a:r>
            <a:r>
              <a:rPr lang="en-US" sz="1600" b="1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 de standartlaştırıldı.</a:t>
            </a:r>
            <a:r>
              <a:rPr lang="en-US" sz="16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Son 30 yılın en popüler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k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yapısıdır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Bugüne kadar en çok çalışılan simetrik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algoritmadır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Günümüzde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b="1" spc="-35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lang="tr-TR"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 anahtar uzunluğu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 güvenli değildir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Fakat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güvenli bir şifreleme yapısı oluşturmuştur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ve kullanımı hala yaygın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2000 yılında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andar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yer değiştirmiştir.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Daha detaylı bilgi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 in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graph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bakabilirsiniz.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616205"/>
            <a:ext cx="7235563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ck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 Temelleri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si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si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30453"/>
            <a:ext cx="7759065" cy="4888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marR="134620" indent="-304800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aud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hannon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Güçlü şifreleme algoritmaları inşa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edilebilmek için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iki temel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işlem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vardır 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: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704215" marR="350520" lvl="1" indent="-304800" algn="just">
              <a:lnSpc>
                <a:spcPct val="118400"/>
              </a:lnSpc>
              <a:spcBef>
                <a:spcPts val="265"/>
              </a:spcBef>
              <a:buClr>
                <a:srgbClr val="5C83BE"/>
              </a:buClr>
              <a:buSzPct val="118750"/>
              <a:buFont typeface="Arial"/>
              <a:buAutoNum type="arabicPeriod"/>
              <a:tabLst>
                <a:tab pos="70421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(karıştırma)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bir şifreleme işleminde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şifreli metin ile anahtar arasında bir ilişki olmamalıdır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.</a:t>
            </a:r>
            <a:endParaRPr sz="1600" dirty="0">
              <a:latin typeface="Arial"/>
              <a:cs typeface="Arial"/>
            </a:endParaRPr>
          </a:p>
          <a:p>
            <a:pPr marL="704215" marR="252729" indent="0">
              <a:lnSpc>
                <a:spcPct val="125000"/>
              </a:lnSpc>
              <a:spcBef>
                <a:spcPts val="25"/>
              </a:spcBef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Günümüzde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işlemini sağlayan en yaygın yapı, AES ve </a:t>
            </a:r>
            <a:r>
              <a:rPr lang="tr-TR" sz="1600" spc="-5" dirty="0" err="1" smtClean="0">
                <a:solidFill>
                  <a:srgbClr val="232021"/>
                </a:solidFill>
                <a:latin typeface="Arial"/>
                <a:cs typeface="Arial"/>
              </a:rPr>
              <a:t>DES’te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 yer alan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ub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(yer değiştirme)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işlemidir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704215" marR="387350" lvl="1" indent="-304800" algn="just">
              <a:lnSpc>
                <a:spcPct val="122300"/>
              </a:lnSpc>
              <a:buClr>
                <a:srgbClr val="5C83BE"/>
              </a:buClr>
              <a:buSzPct val="118750"/>
              <a:buFont typeface="Arial"/>
              <a:buAutoNum type="arabicPeriod" startAt="2"/>
              <a:tabLst>
                <a:tab pos="70421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(yayma)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abit yaklaşımları engellemek amacıyla düz metindeki bir sembolün şifreli metindeki bir çok sembolü etkilemesi işlemidir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704215" marR="320040" indent="0">
              <a:lnSpc>
                <a:spcPts val="2420"/>
              </a:lnSpc>
              <a:spcBef>
                <a:spcPts val="145"/>
              </a:spcBef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Basit bir difüzyon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elemanı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DES içinde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sıklıkla kullanılan, </a:t>
            </a:r>
            <a:r>
              <a:rPr lang="tr-TR" sz="1600" b="1" dirty="0">
                <a:latin typeface="Arial" pitchFamily="34" charset="0"/>
                <a:cs typeface="Arial" pitchFamily="34" charset="0"/>
              </a:rPr>
              <a:t>bit </a:t>
            </a:r>
            <a:r>
              <a:rPr lang="tr-TR" sz="1600" b="1" dirty="0" err="1" smtClean="0">
                <a:latin typeface="Arial" pitchFamily="34" charset="0"/>
                <a:cs typeface="Arial" pitchFamily="34" charset="0"/>
              </a:rPr>
              <a:t>permutasyon</a:t>
            </a:r>
            <a:r>
              <a:rPr lang="tr-TR" sz="1600" dirty="0" err="1" smtClean="0">
                <a:latin typeface="Arial" pitchFamily="34" charset="0"/>
                <a:cs typeface="Arial" pitchFamily="34" charset="0"/>
              </a:rPr>
              <a:t>udur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950"/>
              </a:lnSpc>
              <a:spcBef>
                <a:spcPts val="5"/>
              </a:spcBef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317500" marR="12700" indent="-304800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İki işlemde kendi başlarına güvenliği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sağlayamazlar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Buradaki amaç bu iki işlemi  art arda kullanarak güvenli şifreler oluşturmaktır.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2284095" cy="36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Ürün Şifreler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951" y="1857173"/>
            <a:ext cx="6367780" cy="2312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marR="12700" indent="-304800">
              <a:lnSpc>
                <a:spcPct val="1195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 smtClean="0">
                <a:latin typeface="Arial" pitchFamily="34" charset="0"/>
                <a:cs typeface="Arial" pitchFamily="34" charset="0"/>
              </a:rPr>
              <a:t>Bu gün kullanılan blok şifrelerin çoğu bu yapıları tekrar tekrar giriş verisine uygulayan round denilen yapılardan oluşur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  <a:spcBef>
                <a:spcPts val="68"/>
              </a:spcBef>
              <a:buClr>
                <a:srgbClr val="5C83BE"/>
              </a:buClr>
              <a:buFont typeface="Arial"/>
              <a:buChar char="•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317500" marR="309245" indent="-30480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Mükemmel difüzyon ulaşabilirsiniz:</a:t>
            </a:r>
            <a:r>
              <a:rPr lang="tr-TR" sz="1600" b="1" dirty="0">
                <a:latin typeface="Arial" pitchFamily="34" charset="0"/>
                <a:cs typeface="Arial" pitchFamily="34" charset="0"/>
              </a:rPr>
              <a:t> E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ğer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düz metindeki bir biti değiştirdiğinizde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ortalama olarak </a:t>
            </a:r>
            <a:r>
              <a:rPr lang="tr-TR" sz="1600" b="1" spc="-35" dirty="0" smtClean="0">
                <a:solidFill>
                  <a:srgbClr val="232021"/>
                </a:solidFill>
                <a:latin typeface="Arial"/>
                <a:cs typeface="Arial"/>
              </a:rPr>
              <a:t>çıkış bitlerinin yarısını değiştiriyorsa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1750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5341" y="1548383"/>
            <a:ext cx="60960" cy="2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821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1437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1437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5341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109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8013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7053" y="1572767"/>
            <a:ext cx="54864" cy="54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821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3629" y="1703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3629" y="1947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4989" y="1706879"/>
            <a:ext cx="1094231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2877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4653" y="2026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4653" y="2033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1229" y="2033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9581" y="2023872"/>
            <a:ext cx="652272" cy="48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3629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0205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0205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3421" y="2066544"/>
            <a:ext cx="408432" cy="48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87533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7533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3485" y="2072639"/>
            <a:ext cx="664463" cy="67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7197" y="2023872"/>
            <a:ext cx="36576" cy="115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4989" y="2017776"/>
            <a:ext cx="1094231" cy="499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5965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89997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6573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9997" y="2532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9101" y="2517648"/>
            <a:ext cx="97536" cy="30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70541" y="2545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5405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3357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0413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37469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01021" y="2517648"/>
            <a:ext cx="408431" cy="48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0749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94925" y="2554223"/>
            <a:ext cx="597408" cy="24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60685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97261" y="2572511"/>
            <a:ext cx="195072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9933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0541" y="2612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4445" y="2618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8829" y="2578607"/>
            <a:ext cx="603504" cy="426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18013" y="2618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3005" y="2548127"/>
            <a:ext cx="85343" cy="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01021" y="2615183"/>
            <a:ext cx="603503" cy="182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1581" y="2517648"/>
            <a:ext cx="42671" cy="1158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44989" y="2511551"/>
            <a:ext cx="1094231" cy="2621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21645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64317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0893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00893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3357" y="2773679"/>
            <a:ext cx="73152" cy="182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70413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64317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64317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58221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52125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2125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27741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21645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15549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91165" y="2868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85069" y="2791967"/>
            <a:ext cx="60959" cy="91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4989" y="2773679"/>
            <a:ext cx="1094231" cy="2499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98557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22813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22813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43693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05821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33837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1373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76637" y="3017520"/>
            <a:ext cx="396240" cy="426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87533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18013" y="3048000"/>
            <a:ext cx="231648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9181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24109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47197" y="3093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47325" y="3054095"/>
            <a:ext cx="408432" cy="548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81437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35005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83773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97389" y="3023616"/>
            <a:ext cx="670560" cy="1036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16717" y="3017520"/>
            <a:ext cx="73152" cy="1097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44989" y="3017520"/>
            <a:ext cx="1094231" cy="4876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58349" y="3502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83901" y="3508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53293" y="3514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58349" y="3520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47197" y="3520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58349" y="3526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47197" y="3526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64445" y="3532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6365" y="3538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97261" y="3538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61853" y="3538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46157" y="3499103"/>
            <a:ext cx="627887" cy="548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11917" y="3550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91165" y="3547871"/>
            <a:ext cx="188975" cy="121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33837" y="35570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83773" y="3575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64445" y="3587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71581" y="3587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8349" y="3593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82733" y="3553967"/>
            <a:ext cx="603504" cy="426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2669" y="3593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65485" y="3593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32669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11917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54589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59389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14253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11917" y="36057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54589" y="36057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60813" y="3505200"/>
            <a:ext cx="725424" cy="1097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48493" y="3611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76509" y="3611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03485" y="3614928"/>
            <a:ext cx="36576" cy="60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07117" y="3614928"/>
            <a:ext cx="249936" cy="60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75341" y="3617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18013" y="3608832"/>
            <a:ext cx="280416" cy="121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197" y="3499103"/>
            <a:ext cx="73152" cy="1219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44989" y="3499103"/>
            <a:ext cx="1094231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31373" y="3709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82605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97261" y="3712464"/>
            <a:ext cx="146304" cy="426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19181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85069" y="3755135"/>
            <a:ext cx="73152" cy="243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46029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46029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33837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27741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27741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03357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97261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87533" y="3712464"/>
            <a:ext cx="12191" cy="13411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97261" y="38435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66781" y="3779520"/>
            <a:ext cx="60959" cy="853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81437" y="3907535"/>
            <a:ext cx="24383" cy="121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81437" y="3992879"/>
            <a:ext cx="24383" cy="182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81437" y="4078223"/>
            <a:ext cx="24383" cy="182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44989" y="4151376"/>
            <a:ext cx="1094231" cy="32918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68077" y="4477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68077" y="4483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604653" y="4474464"/>
            <a:ext cx="73152" cy="121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665613" y="4483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95965" y="4483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68077" y="4489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22813" y="4495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89869" y="4495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122813" y="4501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89869" y="4501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19309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75341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42397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06989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16717" y="4474464"/>
            <a:ext cx="30480" cy="3657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41101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89869" y="4507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63149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16717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41101" y="4474464"/>
            <a:ext cx="67055" cy="4267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83773" y="4514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16845" y="4474464"/>
            <a:ext cx="408432" cy="4876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99725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16717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83773" y="4520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799725" y="4526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30205" y="4517135"/>
            <a:ext cx="195071" cy="121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19181" y="4526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110621" y="4526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83773" y="4526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19181" y="4532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10621" y="4532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19181" y="4538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10621" y="4538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19181" y="4544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19181" y="4550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04525" y="4550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177677" y="4550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19181" y="4556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04525" y="4556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22941" y="4523232"/>
            <a:ext cx="359663" cy="4267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57053" y="4562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33837" y="4562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19181" y="4562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57053" y="4568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19181" y="4568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98429" y="4575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98429" y="4581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66909" y="4480559"/>
            <a:ext cx="670560" cy="1097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86237" y="4517135"/>
            <a:ext cx="97535" cy="731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69373" y="4916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311789" y="4916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44989" y="4474464"/>
            <a:ext cx="1094231" cy="4815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97389" y="4953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33965" y="4959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26445" y="4965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226445" y="4971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48621" y="4956047"/>
            <a:ext cx="91440" cy="3047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33965" y="4983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33965" y="4989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47197" y="4989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41101" y="4956047"/>
            <a:ext cx="103632" cy="3657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20349" y="4989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147197" y="4995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220349" y="4995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64445" y="4949952"/>
            <a:ext cx="591312" cy="6095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24109" y="5007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65485" y="4992623"/>
            <a:ext cx="60959" cy="1828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214253" y="5007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24109" y="5013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14253" y="5013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141101" y="5020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214253" y="5020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141101" y="5026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35005" y="5010911"/>
            <a:ext cx="85343" cy="2438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208157" y="5032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135005" y="5038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52253" y="5004815"/>
            <a:ext cx="609600" cy="4267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19309" y="5044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35005" y="5044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19309" y="5050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781437" y="5050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35005" y="5050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33965" y="5056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781437" y="5056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27869" y="5062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28909" y="5062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336429" y="4986528"/>
            <a:ext cx="725424" cy="8534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22813" y="5053584"/>
            <a:ext cx="18288" cy="1828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83773" y="5035296"/>
            <a:ext cx="30479" cy="365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44989" y="4949952"/>
            <a:ext cx="1094231" cy="4267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781437" y="54711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24109" y="54711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775341" y="5474208"/>
            <a:ext cx="67056" cy="1828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30205" y="54894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30205" y="549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24109" y="55016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18013" y="5507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11917" y="5513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05821" y="5532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787533" y="5550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781437" y="5556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775341" y="5562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750957" y="5568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50957" y="5492496"/>
            <a:ext cx="54864" cy="8534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436497" y="4572000"/>
            <a:ext cx="5574791" cy="69494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37538" y="5218176"/>
            <a:ext cx="115823" cy="432815"/>
          </a:xfrm>
          <a:custGeom>
            <a:avLst/>
            <a:gdLst/>
            <a:ahLst/>
            <a:cxnLst/>
            <a:rect l="l" t="t" r="r" b="b"/>
            <a:pathLst>
              <a:path w="115823" h="432815">
                <a:moveTo>
                  <a:pt x="115823" y="115823"/>
                </a:moveTo>
                <a:lnTo>
                  <a:pt x="57911" y="0"/>
                </a:lnTo>
                <a:lnTo>
                  <a:pt x="0" y="115823"/>
                </a:lnTo>
                <a:lnTo>
                  <a:pt x="39623" y="115823"/>
                </a:lnTo>
                <a:lnTo>
                  <a:pt x="39623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5823" y="115823"/>
                </a:lnTo>
                <a:close/>
              </a:path>
              <a:path w="115823" h="432815">
                <a:moveTo>
                  <a:pt x="76199" y="115823"/>
                </a:moveTo>
                <a:lnTo>
                  <a:pt x="76199" y="97535"/>
                </a:lnTo>
                <a:lnTo>
                  <a:pt x="39623" y="97535"/>
                </a:lnTo>
                <a:lnTo>
                  <a:pt x="39623" y="115823"/>
                </a:lnTo>
                <a:lnTo>
                  <a:pt x="76199" y="115823"/>
                </a:lnTo>
                <a:close/>
              </a:path>
              <a:path w="115823" h="432815">
                <a:moveTo>
                  <a:pt x="76199" y="432815"/>
                </a:moveTo>
                <a:lnTo>
                  <a:pt x="76199" y="115823"/>
                </a:lnTo>
                <a:lnTo>
                  <a:pt x="39623" y="115823"/>
                </a:lnTo>
                <a:lnTo>
                  <a:pt x="39623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90209" y="5218176"/>
            <a:ext cx="115823" cy="432815"/>
          </a:xfrm>
          <a:custGeom>
            <a:avLst/>
            <a:gdLst/>
            <a:ahLst/>
            <a:cxnLst/>
            <a:rect l="l" t="t" r="r" b="b"/>
            <a:pathLst>
              <a:path w="115823" h="432815">
                <a:moveTo>
                  <a:pt x="115823" y="115823"/>
                </a:moveTo>
                <a:lnTo>
                  <a:pt x="57911" y="0"/>
                </a:lnTo>
                <a:lnTo>
                  <a:pt x="0" y="115823"/>
                </a:lnTo>
                <a:lnTo>
                  <a:pt x="39623" y="115823"/>
                </a:lnTo>
                <a:lnTo>
                  <a:pt x="39623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5823" y="115823"/>
                </a:lnTo>
                <a:close/>
              </a:path>
              <a:path w="115823" h="432815">
                <a:moveTo>
                  <a:pt x="76199" y="115823"/>
                </a:moveTo>
                <a:lnTo>
                  <a:pt x="76199" y="97535"/>
                </a:lnTo>
                <a:lnTo>
                  <a:pt x="39623" y="97535"/>
                </a:lnTo>
                <a:lnTo>
                  <a:pt x="39623" y="115823"/>
                </a:lnTo>
                <a:lnTo>
                  <a:pt x="76199" y="115823"/>
                </a:lnTo>
                <a:close/>
              </a:path>
              <a:path w="115823" h="432815">
                <a:moveTo>
                  <a:pt x="76199" y="432815"/>
                </a:moveTo>
                <a:lnTo>
                  <a:pt x="76199" y="115823"/>
                </a:lnTo>
                <a:lnTo>
                  <a:pt x="39623" y="115823"/>
                </a:lnTo>
                <a:lnTo>
                  <a:pt x="39623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112129" y="5218176"/>
            <a:ext cx="115823" cy="432815"/>
          </a:xfrm>
          <a:custGeom>
            <a:avLst/>
            <a:gdLst/>
            <a:ahLst/>
            <a:cxnLst/>
            <a:rect l="l" t="t" r="r" b="b"/>
            <a:pathLst>
              <a:path w="115823" h="432815">
                <a:moveTo>
                  <a:pt x="115823" y="115823"/>
                </a:moveTo>
                <a:lnTo>
                  <a:pt x="57911" y="0"/>
                </a:lnTo>
                <a:lnTo>
                  <a:pt x="0" y="115823"/>
                </a:lnTo>
                <a:lnTo>
                  <a:pt x="39623" y="115823"/>
                </a:lnTo>
                <a:lnTo>
                  <a:pt x="39623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5823" y="115823"/>
                </a:lnTo>
                <a:close/>
              </a:path>
              <a:path w="115823" h="432815">
                <a:moveTo>
                  <a:pt x="76199" y="115823"/>
                </a:moveTo>
                <a:lnTo>
                  <a:pt x="76199" y="97535"/>
                </a:lnTo>
                <a:lnTo>
                  <a:pt x="39623" y="97535"/>
                </a:lnTo>
                <a:lnTo>
                  <a:pt x="39623" y="115823"/>
                </a:lnTo>
                <a:lnTo>
                  <a:pt x="76199" y="115823"/>
                </a:lnTo>
                <a:close/>
              </a:path>
              <a:path w="115823" h="432815">
                <a:moveTo>
                  <a:pt x="76199" y="432815"/>
                </a:moveTo>
                <a:lnTo>
                  <a:pt x="76199" y="115823"/>
                </a:lnTo>
                <a:lnTo>
                  <a:pt x="39623" y="115823"/>
                </a:lnTo>
                <a:lnTo>
                  <a:pt x="39623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40729" y="5218176"/>
            <a:ext cx="112775" cy="432815"/>
          </a:xfrm>
          <a:custGeom>
            <a:avLst/>
            <a:gdLst/>
            <a:ahLst/>
            <a:cxnLst/>
            <a:rect l="l" t="t" r="r" b="b"/>
            <a:pathLst>
              <a:path w="112775" h="432815">
                <a:moveTo>
                  <a:pt x="112775" y="115823"/>
                </a:moveTo>
                <a:lnTo>
                  <a:pt x="54863" y="0"/>
                </a:lnTo>
                <a:lnTo>
                  <a:pt x="0" y="115823"/>
                </a:lnTo>
                <a:lnTo>
                  <a:pt x="36575" y="115823"/>
                </a:lnTo>
                <a:lnTo>
                  <a:pt x="36575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2775" y="115823"/>
                </a:lnTo>
                <a:close/>
              </a:path>
              <a:path w="112775" h="432815">
                <a:moveTo>
                  <a:pt x="76199" y="115823"/>
                </a:moveTo>
                <a:lnTo>
                  <a:pt x="76199" y="97535"/>
                </a:lnTo>
                <a:lnTo>
                  <a:pt x="36575" y="97535"/>
                </a:lnTo>
                <a:lnTo>
                  <a:pt x="36575" y="115823"/>
                </a:lnTo>
                <a:lnTo>
                  <a:pt x="76199" y="115823"/>
                </a:lnTo>
                <a:close/>
              </a:path>
              <a:path w="112775" h="432815">
                <a:moveTo>
                  <a:pt x="76199" y="432815"/>
                </a:moveTo>
                <a:lnTo>
                  <a:pt x="76199" y="115823"/>
                </a:lnTo>
                <a:lnTo>
                  <a:pt x="36575" y="115823"/>
                </a:lnTo>
                <a:lnTo>
                  <a:pt x="36575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645529" y="5218176"/>
            <a:ext cx="115823" cy="432815"/>
          </a:xfrm>
          <a:custGeom>
            <a:avLst/>
            <a:gdLst/>
            <a:ahLst/>
            <a:cxnLst/>
            <a:rect l="l" t="t" r="r" b="b"/>
            <a:pathLst>
              <a:path w="115823" h="432815">
                <a:moveTo>
                  <a:pt x="115823" y="115823"/>
                </a:moveTo>
                <a:lnTo>
                  <a:pt x="57911" y="0"/>
                </a:lnTo>
                <a:lnTo>
                  <a:pt x="0" y="115823"/>
                </a:lnTo>
                <a:lnTo>
                  <a:pt x="39623" y="115823"/>
                </a:lnTo>
                <a:lnTo>
                  <a:pt x="39623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5823" y="115823"/>
                </a:lnTo>
                <a:close/>
              </a:path>
              <a:path w="115823" h="432815">
                <a:moveTo>
                  <a:pt x="76199" y="115823"/>
                </a:moveTo>
                <a:lnTo>
                  <a:pt x="76199" y="97535"/>
                </a:lnTo>
                <a:lnTo>
                  <a:pt x="39623" y="97535"/>
                </a:lnTo>
                <a:lnTo>
                  <a:pt x="39623" y="115823"/>
                </a:lnTo>
                <a:lnTo>
                  <a:pt x="76199" y="115823"/>
                </a:lnTo>
                <a:close/>
              </a:path>
              <a:path w="115823" h="432815">
                <a:moveTo>
                  <a:pt x="76199" y="432815"/>
                </a:moveTo>
                <a:lnTo>
                  <a:pt x="76199" y="115823"/>
                </a:lnTo>
                <a:lnTo>
                  <a:pt x="39623" y="115823"/>
                </a:lnTo>
                <a:lnTo>
                  <a:pt x="39623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898514" y="5218176"/>
            <a:ext cx="112775" cy="432815"/>
          </a:xfrm>
          <a:custGeom>
            <a:avLst/>
            <a:gdLst/>
            <a:ahLst/>
            <a:cxnLst/>
            <a:rect l="l" t="t" r="r" b="b"/>
            <a:pathLst>
              <a:path w="112775" h="432815">
                <a:moveTo>
                  <a:pt x="112775" y="115823"/>
                </a:moveTo>
                <a:lnTo>
                  <a:pt x="54863" y="0"/>
                </a:lnTo>
                <a:lnTo>
                  <a:pt x="0" y="115823"/>
                </a:lnTo>
                <a:lnTo>
                  <a:pt x="36575" y="115823"/>
                </a:lnTo>
                <a:lnTo>
                  <a:pt x="36575" y="97535"/>
                </a:lnTo>
                <a:lnTo>
                  <a:pt x="76199" y="97535"/>
                </a:lnTo>
                <a:lnTo>
                  <a:pt x="76199" y="115823"/>
                </a:lnTo>
                <a:lnTo>
                  <a:pt x="112775" y="115823"/>
                </a:lnTo>
                <a:close/>
              </a:path>
              <a:path w="112775" h="432815">
                <a:moveTo>
                  <a:pt x="76199" y="115823"/>
                </a:moveTo>
                <a:lnTo>
                  <a:pt x="76199" y="97535"/>
                </a:lnTo>
                <a:lnTo>
                  <a:pt x="36575" y="97535"/>
                </a:lnTo>
                <a:lnTo>
                  <a:pt x="36575" y="115823"/>
                </a:lnTo>
                <a:lnTo>
                  <a:pt x="76199" y="115823"/>
                </a:lnTo>
                <a:close/>
              </a:path>
              <a:path w="112775" h="432815">
                <a:moveTo>
                  <a:pt x="76199" y="432815"/>
                </a:moveTo>
                <a:lnTo>
                  <a:pt x="76199" y="115823"/>
                </a:lnTo>
                <a:lnTo>
                  <a:pt x="36575" y="115823"/>
                </a:lnTo>
                <a:lnTo>
                  <a:pt x="36575" y="432815"/>
                </a:lnTo>
                <a:lnTo>
                  <a:pt x="76199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3060700" y="5718052"/>
            <a:ext cx="1759346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800" spc="10" dirty="0" smtClean="0">
                <a:solidFill>
                  <a:srgbClr val="F27634"/>
                </a:solidFill>
                <a:latin typeface="Arial"/>
                <a:cs typeface="Arial"/>
              </a:rPr>
              <a:t>Tek bit değişti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7782455" y="5718052"/>
            <a:ext cx="183144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pc="10" dirty="0" smtClean="0">
                <a:solidFill>
                  <a:srgbClr val="F27634"/>
                </a:solidFill>
                <a:latin typeface="Arial"/>
                <a:cs typeface="Arial"/>
              </a:rPr>
              <a:t>Bir çok bit değişti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4987930" y="5852159"/>
            <a:ext cx="2590799" cy="57911"/>
          </a:xfrm>
          <a:custGeom>
            <a:avLst/>
            <a:gdLst/>
            <a:ahLst/>
            <a:cxnLst/>
            <a:rect l="l" t="t" r="r" b="b"/>
            <a:pathLst>
              <a:path w="2590799" h="57911">
                <a:moveTo>
                  <a:pt x="112775" y="30479"/>
                </a:moveTo>
                <a:lnTo>
                  <a:pt x="112775" y="0"/>
                </a:lnTo>
                <a:lnTo>
                  <a:pt x="0" y="0"/>
                </a:lnTo>
                <a:lnTo>
                  <a:pt x="0" y="30479"/>
                </a:lnTo>
                <a:lnTo>
                  <a:pt x="112775" y="30479"/>
                </a:lnTo>
                <a:close/>
              </a:path>
              <a:path w="2590799" h="57911">
                <a:moveTo>
                  <a:pt x="313943" y="30479"/>
                </a:moveTo>
                <a:lnTo>
                  <a:pt x="313943" y="0"/>
                </a:lnTo>
                <a:lnTo>
                  <a:pt x="198119" y="0"/>
                </a:lnTo>
                <a:lnTo>
                  <a:pt x="198119" y="30479"/>
                </a:lnTo>
                <a:lnTo>
                  <a:pt x="313943" y="30479"/>
                </a:lnTo>
                <a:close/>
              </a:path>
              <a:path w="2590799" h="57911">
                <a:moveTo>
                  <a:pt x="512063" y="30479"/>
                </a:moveTo>
                <a:lnTo>
                  <a:pt x="512063" y="0"/>
                </a:lnTo>
                <a:lnTo>
                  <a:pt x="399287" y="0"/>
                </a:lnTo>
                <a:lnTo>
                  <a:pt x="399287" y="30479"/>
                </a:lnTo>
                <a:lnTo>
                  <a:pt x="512063" y="30479"/>
                </a:lnTo>
                <a:close/>
              </a:path>
              <a:path w="2590799" h="57911">
                <a:moveTo>
                  <a:pt x="713231" y="30479"/>
                </a:moveTo>
                <a:lnTo>
                  <a:pt x="713231" y="0"/>
                </a:lnTo>
                <a:lnTo>
                  <a:pt x="600455" y="0"/>
                </a:lnTo>
                <a:lnTo>
                  <a:pt x="600455" y="30479"/>
                </a:lnTo>
                <a:lnTo>
                  <a:pt x="713231" y="30479"/>
                </a:lnTo>
                <a:close/>
              </a:path>
              <a:path w="2590799" h="57911">
                <a:moveTo>
                  <a:pt x="914399" y="30479"/>
                </a:moveTo>
                <a:lnTo>
                  <a:pt x="914399" y="0"/>
                </a:lnTo>
                <a:lnTo>
                  <a:pt x="798575" y="0"/>
                </a:lnTo>
                <a:lnTo>
                  <a:pt x="798575" y="30479"/>
                </a:lnTo>
                <a:lnTo>
                  <a:pt x="914399" y="30479"/>
                </a:lnTo>
                <a:close/>
              </a:path>
              <a:path w="2590799" h="57911">
                <a:moveTo>
                  <a:pt x="1112519" y="30479"/>
                </a:moveTo>
                <a:lnTo>
                  <a:pt x="1112519" y="0"/>
                </a:lnTo>
                <a:lnTo>
                  <a:pt x="999743" y="0"/>
                </a:lnTo>
                <a:lnTo>
                  <a:pt x="999743" y="30479"/>
                </a:lnTo>
                <a:lnTo>
                  <a:pt x="1112519" y="30479"/>
                </a:lnTo>
                <a:close/>
              </a:path>
              <a:path w="2590799" h="57911">
                <a:moveTo>
                  <a:pt x="1313687" y="30479"/>
                </a:moveTo>
                <a:lnTo>
                  <a:pt x="1313687" y="0"/>
                </a:lnTo>
                <a:lnTo>
                  <a:pt x="1197863" y="0"/>
                </a:lnTo>
                <a:lnTo>
                  <a:pt x="1197863" y="30479"/>
                </a:lnTo>
                <a:lnTo>
                  <a:pt x="1313687" y="30479"/>
                </a:lnTo>
                <a:close/>
              </a:path>
              <a:path w="2590799" h="57911">
                <a:moveTo>
                  <a:pt x="1514855" y="30479"/>
                </a:moveTo>
                <a:lnTo>
                  <a:pt x="1514855" y="0"/>
                </a:lnTo>
                <a:lnTo>
                  <a:pt x="1399031" y="0"/>
                </a:lnTo>
                <a:lnTo>
                  <a:pt x="1399031" y="30479"/>
                </a:lnTo>
                <a:lnTo>
                  <a:pt x="1514855" y="30479"/>
                </a:lnTo>
                <a:close/>
              </a:path>
              <a:path w="2590799" h="57911">
                <a:moveTo>
                  <a:pt x="1712975" y="30479"/>
                </a:moveTo>
                <a:lnTo>
                  <a:pt x="1712975" y="0"/>
                </a:lnTo>
                <a:lnTo>
                  <a:pt x="1600199" y="0"/>
                </a:lnTo>
                <a:lnTo>
                  <a:pt x="1600199" y="30479"/>
                </a:lnTo>
                <a:lnTo>
                  <a:pt x="1712975" y="30479"/>
                </a:lnTo>
                <a:close/>
              </a:path>
              <a:path w="2590799" h="57911">
                <a:moveTo>
                  <a:pt x="1914143" y="30479"/>
                </a:moveTo>
                <a:lnTo>
                  <a:pt x="1914143" y="0"/>
                </a:lnTo>
                <a:lnTo>
                  <a:pt x="1798319" y="0"/>
                </a:lnTo>
                <a:lnTo>
                  <a:pt x="1798319" y="30479"/>
                </a:lnTo>
                <a:lnTo>
                  <a:pt x="1914143" y="30479"/>
                </a:lnTo>
                <a:close/>
              </a:path>
              <a:path w="2590799" h="57911">
                <a:moveTo>
                  <a:pt x="2112263" y="30479"/>
                </a:moveTo>
                <a:lnTo>
                  <a:pt x="2112263" y="0"/>
                </a:lnTo>
                <a:lnTo>
                  <a:pt x="1999487" y="0"/>
                </a:lnTo>
                <a:lnTo>
                  <a:pt x="1999487" y="30479"/>
                </a:lnTo>
                <a:lnTo>
                  <a:pt x="2112263" y="30479"/>
                </a:lnTo>
                <a:close/>
              </a:path>
              <a:path w="2590799" h="57911">
                <a:moveTo>
                  <a:pt x="2313431" y="30479"/>
                </a:moveTo>
                <a:lnTo>
                  <a:pt x="2313431" y="0"/>
                </a:lnTo>
                <a:lnTo>
                  <a:pt x="2200655" y="0"/>
                </a:lnTo>
                <a:lnTo>
                  <a:pt x="2200655" y="30479"/>
                </a:lnTo>
                <a:lnTo>
                  <a:pt x="2313431" y="30479"/>
                </a:lnTo>
                <a:close/>
              </a:path>
              <a:path w="2590799" h="57911">
                <a:moveTo>
                  <a:pt x="2514599" y="30479"/>
                </a:moveTo>
                <a:lnTo>
                  <a:pt x="2514599" y="0"/>
                </a:lnTo>
                <a:lnTo>
                  <a:pt x="2398775" y="0"/>
                </a:lnTo>
                <a:lnTo>
                  <a:pt x="2398775" y="30479"/>
                </a:lnTo>
                <a:lnTo>
                  <a:pt x="2514599" y="30479"/>
                </a:lnTo>
                <a:close/>
              </a:path>
              <a:path w="2590799" h="57911">
                <a:moveTo>
                  <a:pt x="2590799" y="15239"/>
                </a:moveTo>
                <a:lnTo>
                  <a:pt x="2505455" y="-27431"/>
                </a:lnTo>
                <a:lnTo>
                  <a:pt x="2505455" y="0"/>
                </a:lnTo>
                <a:lnTo>
                  <a:pt x="2514599" y="0"/>
                </a:lnTo>
                <a:lnTo>
                  <a:pt x="2514599" y="53339"/>
                </a:lnTo>
                <a:lnTo>
                  <a:pt x="2590799" y="15239"/>
                </a:lnTo>
                <a:close/>
              </a:path>
              <a:path w="2590799" h="57911">
                <a:moveTo>
                  <a:pt x="2514599" y="53339"/>
                </a:moveTo>
                <a:lnTo>
                  <a:pt x="2514599" y="30479"/>
                </a:lnTo>
                <a:lnTo>
                  <a:pt x="2505455" y="30479"/>
                </a:lnTo>
                <a:lnTo>
                  <a:pt x="2505455" y="57911"/>
                </a:lnTo>
                <a:lnTo>
                  <a:pt x="2514599" y="533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200657"/>
            <a:ext cx="4118610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S‘e giriş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Algoritmasına</a:t>
            </a:r>
            <a:r>
              <a:rPr lang="tr-TR"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 genel bakış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S‘in Güvenliği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16205"/>
            <a:ext cx="3973829" cy="138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21052"/>
              <a:buFont typeface="Arial"/>
              <a:buChar char="•"/>
              <a:tabLst>
                <a:tab pos="393700" algn="l"/>
              </a:tabLst>
            </a:pP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832485" algn="ctr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 marR="951865" algn="r">
              <a:lnSpc>
                <a:spcPct val="100000"/>
              </a:lnSpc>
              <a:spcBef>
                <a:spcPts val="350"/>
              </a:spcBef>
            </a:pPr>
            <a:r>
              <a:rPr sz="1650" spc="5" dirty="0" smtClean="0">
                <a:latin typeface="Times New Roman"/>
                <a:cs typeface="Times New Roman"/>
              </a:rPr>
              <a:t>64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3264474"/>
            <a:ext cx="6517518" cy="3231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420" algn="ctr">
              <a:lnSpc>
                <a:spcPct val="100000"/>
              </a:lnSpc>
            </a:pPr>
            <a:r>
              <a:rPr sz="1650" spc="5" dirty="0" smtClean="0">
                <a:latin typeface="Times New Roman"/>
                <a:cs typeface="Times New Roman"/>
              </a:rPr>
              <a:t>64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73"/>
              </a:spcBef>
            </a:pPr>
            <a:endParaRPr sz="1400" dirty="0"/>
          </a:p>
          <a:p>
            <a:pPr marR="816610" algn="ctr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uzunluktaki blokları şifreler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bitlik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anahtar değeri kullanır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Simetrik şifreleme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şifreleme ve deşifreleme içim aynı anahtar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kullanılır.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Aynı işlemleri yapan 16 round kullanılır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Her roundda kullanılan farklı alt anahtarlar başlangıç anahtarından üretilir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7623" y="2482788"/>
            <a:ext cx="16129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5472" y="2359395"/>
            <a:ext cx="239395" cy="264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 smtClean="0">
                <a:latin typeface="Times New Roman"/>
                <a:cs typeface="Times New Roman"/>
              </a:rPr>
              <a:t>56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026" y="2449812"/>
            <a:ext cx="77470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00" dirty="0" smtClean="0">
                <a:latin typeface="Times New Roman"/>
                <a:cs typeface="Times New Roman"/>
              </a:rPr>
              <a:t>DES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92218" y="551688"/>
            <a:ext cx="2383535" cy="5163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1521" y="1185672"/>
            <a:ext cx="2447543" cy="1008887"/>
          </a:xfrm>
          <a:custGeom>
            <a:avLst/>
            <a:gdLst/>
            <a:ahLst/>
            <a:cxnLst/>
            <a:rect l="l" t="t" r="r" b="b"/>
            <a:pathLst>
              <a:path w="2447543" h="1008887">
                <a:moveTo>
                  <a:pt x="0" y="1008887"/>
                </a:moveTo>
                <a:lnTo>
                  <a:pt x="244754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8369" y="3273551"/>
            <a:ext cx="2520695" cy="1801367"/>
          </a:xfrm>
          <a:custGeom>
            <a:avLst/>
            <a:gdLst/>
            <a:ahLst/>
            <a:cxnLst/>
            <a:rect l="l" t="t" r="r" b="b"/>
            <a:pathLst>
              <a:path w="2520695" h="1801367">
                <a:moveTo>
                  <a:pt x="0" y="0"/>
                </a:moveTo>
                <a:lnTo>
                  <a:pt x="2520695" y="1801367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1445</Words>
  <Application>Microsoft Office PowerPoint</Application>
  <PresentationFormat>Özel</PresentationFormat>
  <Paragraphs>367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Office Theme</vt:lpstr>
      <vt:lpstr>PowerPoint Sunusu</vt:lpstr>
      <vt:lpstr>Ünite içeriği</vt:lpstr>
      <vt:lpstr>Ünite içeriği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selman</cp:lastModifiedBy>
  <cp:revision>28</cp:revision>
  <dcterms:created xsi:type="dcterms:W3CDTF">2013-03-08T15:31:18Z</dcterms:created>
  <dcterms:modified xsi:type="dcterms:W3CDTF">2013-04-08T16:51:06Z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2010-12-06T00:00:00Z</vt:filetime>
  </property>
  <property fmtid="{D5CDD505-2E9C-101B-9397-08002B2CF9AE}" pid="3" name="LastSaved">
    <vt:filetime>2013-03-08T00:00:00Z</vt:filetime>
  </property>
</Properties>
</file>