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2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4/9/2013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4/9/2013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4/9/2013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4/9/2013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4/9/2013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5342" y="662432"/>
            <a:ext cx="8222714" cy="4359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0233" y="1468629"/>
            <a:ext cx="7532932" cy="376745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73872" y="6886453"/>
            <a:ext cx="4101565" cy="1639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rs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andin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0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ry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i="1" spc="-10" dirty="0" smtClean="0">
                <a:solidFill>
                  <a:srgbClr val="232021"/>
                </a:solidFill>
                <a:latin typeface="Arial"/>
                <a:cs typeface="Arial"/>
              </a:rPr>
              <a:t>aph</a:t>
            </a:r>
            <a:r>
              <a:rPr sz="10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i="1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0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0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0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0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000" spc="1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000" spc="0" dirty="0" smtClean="0">
                <a:solidFill>
                  <a:srgbClr val="232021"/>
                </a:solidFill>
                <a:latin typeface="Arial"/>
                <a:cs typeface="Arial"/>
              </a:rPr>
              <a:t>zl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4/9/2013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709" y="6944873"/>
            <a:ext cx="328050" cy="1489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‹#›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hyperlink" Target="http://www.crypto-text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1465" y="1792223"/>
            <a:ext cx="341375" cy="8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241425" y="1877567"/>
            <a:ext cx="682751" cy="85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924437" y="1962911"/>
            <a:ext cx="1024127" cy="85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604397" y="2048255"/>
            <a:ext cx="1365503" cy="85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287405" y="2133600"/>
            <a:ext cx="1706879" cy="85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967365" y="2218944"/>
            <a:ext cx="2048255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650373" y="2304288"/>
            <a:ext cx="2389632" cy="853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24821" y="2389632"/>
            <a:ext cx="2636520" cy="853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30917" y="2474976"/>
            <a:ext cx="2654807" cy="853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55301" y="2560320"/>
            <a:ext cx="2651760" cy="85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476637" y="2645664"/>
            <a:ext cx="2654807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01021" y="2731007"/>
            <a:ext cx="2651760" cy="853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22357" y="2816351"/>
            <a:ext cx="2654807" cy="853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546741" y="2901695"/>
            <a:ext cx="2651760" cy="853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8077" y="2987039"/>
            <a:ext cx="2654807" cy="853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592461" y="3072383"/>
            <a:ext cx="2651760" cy="853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613797" y="3157727"/>
            <a:ext cx="2654807" cy="853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8181" y="3243072"/>
            <a:ext cx="2651760" cy="853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659517" y="3328415"/>
            <a:ext cx="2654807" cy="853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683901" y="3413759"/>
            <a:ext cx="2651760" cy="853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705237" y="3499103"/>
            <a:ext cx="2654807" cy="853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29621" y="3584447"/>
            <a:ext cx="2651760" cy="853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750957" y="3669791"/>
            <a:ext cx="2654807" cy="853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775341" y="3755135"/>
            <a:ext cx="2651760" cy="8534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796677" y="3840479"/>
            <a:ext cx="2654807" cy="853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821061" y="3925823"/>
            <a:ext cx="2651760" cy="853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842397" y="4011167"/>
            <a:ext cx="2654807" cy="8534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866781" y="4096511"/>
            <a:ext cx="2651760" cy="853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888117" y="4181855"/>
            <a:ext cx="2654807" cy="8534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912501" y="4267200"/>
            <a:ext cx="2651760" cy="853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933837" y="4352544"/>
            <a:ext cx="2654807" cy="853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958221" y="4437888"/>
            <a:ext cx="2651760" cy="8534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979557" y="4523232"/>
            <a:ext cx="2654807" cy="8534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2003941" y="4608576"/>
            <a:ext cx="2651760" cy="8534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2025277" y="4693920"/>
            <a:ext cx="2654807" cy="8534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2049661" y="4779264"/>
            <a:ext cx="2651760" cy="8534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070997" y="4864608"/>
            <a:ext cx="2654807" cy="8534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2095381" y="4949952"/>
            <a:ext cx="2651760" cy="8534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116717" y="5035296"/>
            <a:ext cx="2654807" cy="8534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2141101" y="5120640"/>
            <a:ext cx="2651760" cy="8534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162437" y="5205984"/>
            <a:ext cx="2654807" cy="8534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186821" y="5291328"/>
            <a:ext cx="2651760" cy="8534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208157" y="5376671"/>
            <a:ext cx="2654807" cy="8534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232541" y="5462015"/>
            <a:ext cx="2651760" cy="8534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2253877" y="5547359"/>
            <a:ext cx="2648708" cy="8534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278261" y="5632703"/>
            <a:ext cx="2554223" cy="8534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2299597" y="5718047"/>
            <a:ext cx="2215895" cy="8534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323981" y="5803391"/>
            <a:ext cx="1871472" cy="8534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2345317" y="5888735"/>
            <a:ext cx="1533144" cy="8534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369701" y="5974079"/>
            <a:ext cx="1188719" cy="8534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2391037" y="6059423"/>
            <a:ext cx="850391" cy="8534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2415421" y="6144767"/>
            <a:ext cx="505968" cy="12801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2634375" y="1105409"/>
            <a:ext cx="5652135" cy="747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Und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3200" b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3200" b="1" spc="-2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32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3200" b="1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3200" b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3200" b="1" spc="-9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3200" b="1" spc="-2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3200" b="1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3200" b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3200" b="1" spc="-5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3200" dirty="0">
              <a:latin typeface="Arial"/>
              <a:cs typeface="Arial"/>
            </a:endParaRPr>
          </a:p>
          <a:p>
            <a:pPr marL="1445260">
              <a:lnSpc>
                <a:spcPct val="100000"/>
              </a:lnSpc>
              <a:spcBef>
                <a:spcPts val="40"/>
              </a:spcBef>
            </a:pPr>
            <a:r>
              <a:rPr sz="1600" b="1" dirty="0" smtClean="0">
                <a:solidFill>
                  <a:srgbClr val="232021"/>
                </a:solidFill>
                <a:latin typeface="Arial"/>
                <a:cs typeface="Arial"/>
              </a:rPr>
              <a:t>by</a:t>
            </a:r>
            <a:r>
              <a:rPr sz="1600" b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16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Ja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z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69327" y="2085849"/>
            <a:ext cx="7338695" cy="19615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080" algn="ctr">
              <a:lnSpc>
                <a:spcPct val="100000"/>
              </a:lnSpc>
            </a:pPr>
            <a:r>
              <a:rPr sz="1600" b="1" spc="20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www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.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c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r</a:t>
            </a:r>
            <a:r>
              <a:rPr sz="1600" b="1" spc="-80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y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p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-text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boo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k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.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c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  <a:hlinkClick r:id="rId54"/>
              </a:rPr>
              <a:t>om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0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 indent="0" algn="ctr">
              <a:lnSpc>
                <a:spcPct val="100000"/>
              </a:lnSpc>
            </a:pP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Ch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3200" b="1" spc="-2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3200" b="1" spc="-15" dirty="0" smtClean="0">
                <a:solidFill>
                  <a:srgbClr val="232021"/>
                </a:solidFill>
                <a:latin typeface="Arial"/>
                <a:cs typeface="Arial"/>
              </a:rPr>
              <a:t>er 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3200" b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3200" b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Th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3200" b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3200" b="1" spc="-12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3200" b="1" spc="-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3200" b="1" spc="-4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ced</a:t>
            </a:r>
            <a:r>
              <a:rPr sz="3200" b="1" spc="8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3200" b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3200" b="1" spc="-9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3200" b="1" spc="-2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3200" b="1" spc="-1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3200" b="1" spc="-5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32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3200" b="1" spc="-2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3200" b="1" spc="-30" dirty="0" smtClean="0">
                <a:solidFill>
                  <a:srgbClr val="232021"/>
                </a:solidFill>
                <a:latin typeface="Arial"/>
                <a:cs typeface="Arial"/>
              </a:rPr>
              <a:t>nd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3200" b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3200" b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3200" b="1" spc="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3200" b="1" spc="-12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3200" b="1" spc="-20" dirty="0" smtClean="0">
                <a:solidFill>
                  <a:srgbClr val="232021"/>
                </a:solidFill>
                <a:latin typeface="Arial"/>
                <a:cs typeface="Arial"/>
              </a:rPr>
              <a:t>ES</a:t>
            </a:r>
            <a:r>
              <a:rPr sz="3200" b="1" spc="-15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51435" algn="ctr"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74382" y="6511549"/>
            <a:ext cx="739140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tr-TR" sz="1600" b="1" spc="-25" dirty="0">
                <a:solidFill>
                  <a:srgbClr val="232021"/>
                </a:solidFill>
                <a:latin typeface="Arial"/>
                <a:cs typeface="Arial"/>
              </a:rPr>
              <a:t>Çeviren: Selman YAKUT</a:t>
            </a:r>
            <a:endParaRPr lang="tr-TR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327088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S‘in iç yapısı</a:t>
            </a:r>
            <a:endParaRPr lang="tr-TR" sz="2000" b="1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2930" y="1996440"/>
            <a:ext cx="4532376" cy="3794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3295" y="1468629"/>
            <a:ext cx="4038205" cy="337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800" i="1" spc="7" baseline="-20833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800" spc="7" baseline="-20833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round için round fonksiyonu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10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3295" y="6132072"/>
            <a:ext cx="591185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No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Son roundda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20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40" dirty="0" err="1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Co</a:t>
            </a:r>
            <a:r>
              <a:rPr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25" dirty="0" err="1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dönüşümü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çıkarılmıştır.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797" y="576578"/>
            <a:ext cx="3885303" cy="328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Ba</a:t>
            </a:r>
            <a:r>
              <a:rPr lang="tr-TR" sz="2000" b="1" spc="-70" dirty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b="1" spc="6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Değiştirme katmanı</a:t>
            </a:r>
            <a:endParaRPr lang="tr-TR" sz="20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1" y="1415350"/>
            <a:ext cx="6248400" cy="406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marR="561340" lvl="1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25" dirty="0">
                <a:solidFill>
                  <a:srgbClr val="232021"/>
                </a:solidFill>
                <a:latin typeface="Arial"/>
                <a:cs typeface="Arial"/>
              </a:rPr>
              <a:t>Ba</a:t>
            </a:r>
            <a:r>
              <a:rPr lang="tr-TR" sz="1600" spc="-70" dirty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lang="tr-TR" sz="1600" spc="-1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1600" spc="6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25" dirty="0">
                <a:solidFill>
                  <a:srgbClr val="232021"/>
                </a:solidFill>
                <a:latin typeface="Arial"/>
                <a:cs typeface="Arial"/>
              </a:rPr>
              <a:t>Değiştirme </a:t>
            </a:r>
            <a:r>
              <a:rPr lang="tr-TR" sz="1600" spc="-25" dirty="0" smtClean="0">
                <a:solidFill>
                  <a:srgbClr val="232021"/>
                </a:solidFill>
                <a:latin typeface="Arial"/>
                <a:cs typeface="Arial"/>
              </a:rPr>
              <a:t>katmanı</a:t>
            </a:r>
            <a:r>
              <a:rPr lang="tr-TR" sz="1600" dirty="0" smtClean="0"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aşağıdaki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özelliklere sahip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-B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tan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oluşur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950" dirty="0"/>
          </a:p>
          <a:p>
            <a:pPr marL="396240">
              <a:lnSpc>
                <a:spcPct val="100000"/>
              </a:lnSpc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lar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0"/>
              </a:spcBef>
            </a:pPr>
            <a:endParaRPr sz="65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aynıdır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AES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‘teki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nonlineer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tek elemanlardır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  <a:spcBef>
                <a:spcPts val="420"/>
              </a:spcBef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ub(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i="1" spc="-44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B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ub(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i="1" spc="-7" baseline="-20833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≠</a:t>
            </a:r>
            <a:r>
              <a:rPr sz="1600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ub(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104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err="1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i="1" spc="-7" baseline="-20833" dirty="0" err="1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;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5" dirty="0" err="1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0" dirty="0" err="1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için</a:t>
            </a:r>
            <a:endParaRPr sz="1600" dirty="0">
              <a:latin typeface="Arial"/>
              <a:cs typeface="Arial"/>
            </a:endParaRPr>
          </a:p>
          <a:p>
            <a:pPr marL="588645" marR="18415" lvl="1" indent="-192405">
              <a:lnSpc>
                <a:spcPct val="118400"/>
              </a:lnSpc>
              <a:spcBef>
                <a:spcPts val="24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dirty="0" smtClean="0">
                <a:latin typeface="Arial"/>
                <a:cs typeface="Arial"/>
              </a:rPr>
              <a:t>Giriş ve çıkış baytları bire bir haritalanır</a:t>
            </a:r>
            <a:endParaRPr sz="1600" dirty="0">
              <a:latin typeface="Arial"/>
              <a:cs typeface="Arial"/>
            </a:endParaRPr>
          </a:p>
          <a:p>
            <a:pPr marL="643255">
              <a:lnSpc>
                <a:spcPct val="100000"/>
              </a:lnSpc>
              <a:spcBef>
                <a:spcPts val="480"/>
              </a:spcBef>
            </a:pPr>
            <a:r>
              <a:rPr sz="1600" dirty="0" smtClean="0">
                <a:solidFill>
                  <a:srgbClr val="232021"/>
                </a:solidFill>
                <a:latin typeface="Symbol"/>
                <a:cs typeface="Symbol"/>
              </a:rPr>
              <a:t></a:t>
            </a:r>
            <a:r>
              <a:rPr sz="1600" spc="2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‘</a:t>
            </a:r>
            <a:r>
              <a:rPr lang="tr-TR"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lar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bire bir ters çevrilebilir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20"/>
              </a:spcBef>
            </a:pPr>
            <a:endParaRPr sz="1100" dirty="0"/>
          </a:p>
          <a:p>
            <a:pPr marL="207645" marR="28067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Yazılım uygulamalarında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genellikle tablolara bakılarak gerçekleştirilir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5901" y="710182"/>
            <a:ext cx="4127500" cy="6344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3553" y="832103"/>
            <a:ext cx="2328671" cy="146303"/>
          </a:xfrm>
          <a:custGeom>
            <a:avLst/>
            <a:gdLst/>
            <a:ahLst/>
            <a:cxnLst/>
            <a:rect l="l" t="t" r="r" b="b"/>
            <a:pathLst>
              <a:path w="2328671" h="146303">
                <a:moveTo>
                  <a:pt x="2328671" y="143255"/>
                </a:moveTo>
                <a:lnTo>
                  <a:pt x="2328671" y="3047"/>
                </a:lnTo>
                <a:lnTo>
                  <a:pt x="2325623" y="0"/>
                </a:lnTo>
                <a:lnTo>
                  <a:pt x="3047" y="0"/>
                </a:lnTo>
                <a:lnTo>
                  <a:pt x="0" y="3047"/>
                </a:lnTo>
                <a:lnTo>
                  <a:pt x="0" y="143255"/>
                </a:lnTo>
                <a:lnTo>
                  <a:pt x="3047" y="146303"/>
                </a:lnTo>
                <a:lnTo>
                  <a:pt x="6095" y="146303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316479" y="12191"/>
                </a:lnTo>
                <a:lnTo>
                  <a:pt x="2316479" y="6095"/>
                </a:lnTo>
                <a:lnTo>
                  <a:pt x="2322575" y="12191"/>
                </a:lnTo>
                <a:lnTo>
                  <a:pt x="2322575" y="146303"/>
                </a:lnTo>
                <a:lnTo>
                  <a:pt x="2325623" y="146303"/>
                </a:lnTo>
                <a:lnTo>
                  <a:pt x="2328671" y="143255"/>
                </a:lnTo>
                <a:close/>
              </a:path>
              <a:path w="2328671" h="146303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328671" h="146303">
                <a:moveTo>
                  <a:pt x="12191" y="134111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34111"/>
                </a:lnTo>
                <a:lnTo>
                  <a:pt x="12191" y="134111"/>
                </a:lnTo>
                <a:close/>
              </a:path>
              <a:path w="2328671" h="146303">
                <a:moveTo>
                  <a:pt x="2322575" y="134111"/>
                </a:moveTo>
                <a:lnTo>
                  <a:pt x="6095" y="134111"/>
                </a:lnTo>
                <a:lnTo>
                  <a:pt x="12191" y="140207"/>
                </a:lnTo>
                <a:lnTo>
                  <a:pt x="12191" y="146303"/>
                </a:lnTo>
                <a:lnTo>
                  <a:pt x="2316479" y="146303"/>
                </a:lnTo>
                <a:lnTo>
                  <a:pt x="2316479" y="140207"/>
                </a:lnTo>
                <a:lnTo>
                  <a:pt x="2322575" y="134111"/>
                </a:lnTo>
                <a:close/>
              </a:path>
              <a:path w="2328671" h="146303">
                <a:moveTo>
                  <a:pt x="12191" y="146303"/>
                </a:moveTo>
                <a:lnTo>
                  <a:pt x="12191" y="140207"/>
                </a:lnTo>
                <a:lnTo>
                  <a:pt x="6095" y="134111"/>
                </a:lnTo>
                <a:lnTo>
                  <a:pt x="6095" y="146303"/>
                </a:lnTo>
                <a:lnTo>
                  <a:pt x="12191" y="146303"/>
                </a:lnTo>
                <a:close/>
              </a:path>
              <a:path w="2328671" h="146303">
                <a:moveTo>
                  <a:pt x="2322575" y="12191"/>
                </a:moveTo>
                <a:lnTo>
                  <a:pt x="2316479" y="6095"/>
                </a:lnTo>
                <a:lnTo>
                  <a:pt x="2316479" y="12191"/>
                </a:lnTo>
                <a:lnTo>
                  <a:pt x="2322575" y="12191"/>
                </a:lnTo>
                <a:close/>
              </a:path>
              <a:path w="2328671" h="146303">
                <a:moveTo>
                  <a:pt x="2322575" y="134111"/>
                </a:moveTo>
                <a:lnTo>
                  <a:pt x="2322575" y="12191"/>
                </a:lnTo>
                <a:lnTo>
                  <a:pt x="2316479" y="12191"/>
                </a:lnTo>
                <a:lnTo>
                  <a:pt x="2316479" y="134111"/>
                </a:lnTo>
                <a:lnTo>
                  <a:pt x="2322575" y="134111"/>
                </a:lnTo>
                <a:close/>
              </a:path>
              <a:path w="2328671" h="146303">
                <a:moveTo>
                  <a:pt x="2322575" y="146303"/>
                </a:moveTo>
                <a:lnTo>
                  <a:pt x="2322575" y="134111"/>
                </a:lnTo>
                <a:lnTo>
                  <a:pt x="2316479" y="140207"/>
                </a:lnTo>
                <a:lnTo>
                  <a:pt x="2316479" y="146303"/>
                </a:lnTo>
                <a:lnTo>
                  <a:pt x="2322575" y="1463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11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6" y="622555"/>
            <a:ext cx="3044564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Difüzyon katmanı</a:t>
            </a:r>
            <a:endParaRPr lang="tr-TR" sz="20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506729"/>
            <a:ext cx="6718300" cy="3561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1600" spc="-15" dirty="0">
                <a:solidFill>
                  <a:srgbClr val="232021"/>
                </a:solidFill>
                <a:latin typeface="Arial"/>
                <a:cs typeface="Arial"/>
              </a:rPr>
              <a:t>Difüzyon katmanı</a:t>
            </a:r>
            <a:endParaRPr lang="tr-TR" sz="16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496695" indent="-148463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Bütün giriş ifade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bitleri üzerinde difüzyonu sağlar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400"/>
              </a:lnSpc>
              <a:spcBef>
                <a:spcPts val="8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İki alt katmandan oluşur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Satır Kaydırma Alt Katmanı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bayt seviyesinde veri değişimi</a:t>
            </a:r>
            <a:endParaRPr sz="1600" dirty="0">
              <a:latin typeface="Arial"/>
              <a:cs typeface="Arial"/>
            </a:endParaRPr>
          </a:p>
          <a:p>
            <a:pPr marL="588645" marR="12700" lvl="1" indent="-192405">
              <a:lnSpc>
                <a:spcPct val="118400"/>
              </a:lnSpc>
              <a:spcBef>
                <a:spcPts val="18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Sütun Karıştırma Alt Katmanı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4 baytlık blokları içeren matris işlemleri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1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1100" dirty="0"/>
          </a:p>
          <a:p>
            <a:pPr marL="1496695" marR="2273935" indent="-148463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İfade matrisleri üzerinde yapılan lineer işlemler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18300" y="196850"/>
            <a:ext cx="3975100" cy="693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3553" y="981455"/>
            <a:ext cx="2328671" cy="883919"/>
          </a:xfrm>
          <a:custGeom>
            <a:avLst/>
            <a:gdLst/>
            <a:ahLst/>
            <a:cxnLst/>
            <a:rect l="l" t="t" r="r" b="b"/>
            <a:pathLst>
              <a:path w="2328671" h="883919">
                <a:moveTo>
                  <a:pt x="2328671" y="880871"/>
                </a:moveTo>
                <a:lnTo>
                  <a:pt x="2328671" y="3047"/>
                </a:lnTo>
                <a:lnTo>
                  <a:pt x="2325623" y="0"/>
                </a:lnTo>
                <a:lnTo>
                  <a:pt x="3047" y="0"/>
                </a:lnTo>
                <a:lnTo>
                  <a:pt x="0" y="3047"/>
                </a:lnTo>
                <a:lnTo>
                  <a:pt x="0" y="880871"/>
                </a:lnTo>
                <a:lnTo>
                  <a:pt x="3047" y="883919"/>
                </a:lnTo>
                <a:lnTo>
                  <a:pt x="6095" y="883919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316479" y="12191"/>
                </a:lnTo>
                <a:lnTo>
                  <a:pt x="2316479" y="6095"/>
                </a:lnTo>
                <a:lnTo>
                  <a:pt x="2322575" y="12191"/>
                </a:lnTo>
                <a:lnTo>
                  <a:pt x="2322575" y="883919"/>
                </a:lnTo>
                <a:lnTo>
                  <a:pt x="2325623" y="883919"/>
                </a:lnTo>
                <a:lnTo>
                  <a:pt x="2328671" y="880871"/>
                </a:lnTo>
                <a:close/>
              </a:path>
              <a:path w="2328671" h="88391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328671" h="883919">
                <a:moveTo>
                  <a:pt x="12191" y="871727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871727"/>
                </a:lnTo>
                <a:lnTo>
                  <a:pt x="12191" y="871727"/>
                </a:lnTo>
                <a:close/>
              </a:path>
              <a:path w="2328671" h="883919">
                <a:moveTo>
                  <a:pt x="2322575" y="871727"/>
                </a:moveTo>
                <a:lnTo>
                  <a:pt x="6095" y="871727"/>
                </a:lnTo>
                <a:lnTo>
                  <a:pt x="12191" y="877823"/>
                </a:lnTo>
                <a:lnTo>
                  <a:pt x="12191" y="883919"/>
                </a:lnTo>
                <a:lnTo>
                  <a:pt x="2316479" y="883919"/>
                </a:lnTo>
                <a:lnTo>
                  <a:pt x="2316479" y="877823"/>
                </a:lnTo>
                <a:lnTo>
                  <a:pt x="2322575" y="871727"/>
                </a:lnTo>
                <a:close/>
              </a:path>
              <a:path w="2328671" h="883919">
                <a:moveTo>
                  <a:pt x="12191" y="883919"/>
                </a:moveTo>
                <a:lnTo>
                  <a:pt x="12191" y="877823"/>
                </a:lnTo>
                <a:lnTo>
                  <a:pt x="6095" y="871727"/>
                </a:lnTo>
                <a:lnTo>
                  <a:pt x="6095" y="883919"/>
                </a:lnTo>
                <a:lnTo>
                  <a:pt x="12191" y="883919"/>
                </a:lnTo>
                <a:close/>
              </a:path>
              <a:path w="2328671" h="883919">
                <a:moveTo>
                  <a:pt x="2322575" y="12191"/>
                </a:moveTo>
                <a:lnTo>
                  <a:pt x="2316479" y="6095"/>
                </a:lnTo>
                <a:lnTo>
                  <a:pt x="2316479" y="12191"/>
                </a:lnTo>
                <a:lnTo>
                  <a:pt x="2322575" y="12191"/>
                </a:lnTo>
                <a:close/>
              </a:path>
              <a:path w="2328671" h="883919">
                <a:moveTo>
                  <a:pt x="2322575" y="871727"/>
                </a:moveTo>
                <a:lnTo>
                  <a:pt x="2322575" y="12191"/>
                </a:lnTo>
                <a:lnTo>
                  <a:pt x="2316479" y="12191"/>
                </a:lnTo>
                <a:lnTo>
                  <a:pt x="2316479" y="871727"/>
                </a:lnTo>
                <a:lnTo>
                  <a:pt x="2322575" y="871727"/>
                </a:lnTo>
                <a:close/>
              </a:path>
              <a:path w="2328671" h="883919">
                <a:moveTo>
                  <a:pt x="2322575" y="883919"/>
                </a:moveTo>
                <a:lnTo>
                  <a:pt x="2322575" y="871727"/>
                </a:lnTo>
                <a:lnTo>
                  <a:pt x="2316479" y="877823"/>
                </a:lnTo>
                <a:lnTo>
                  <a:pt x="2316479" y="883919"/>
                </a:lnTo>
                <a:lnTo>
                  <a:pt x="2322575" y="8839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2502" y="196850"/>
            <a:ext cx="4660898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5337" y="622555"/>
            <a:ext cx="350176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Satır kaydırma alt katmanı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0" y="1468629"/>
            <a:ext cx="4495799" cy="1024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İfade matrisinin satırları dönel şekilde sıralanır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927100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Giriş matrisi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00" y="4045337"/>
            <a:ext cx="124968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Çıkış matrisi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3553" y="981455"/>
            <a:ext cx="2328671" cy="883919"/>
          </a:xfrm>
          <a:custGeom>
            <a:avLst/>
            <a:gdLst/>
            <a:ahLst/>
            <a:cxnLst/>
            <a:rect l="l" t="t" r="r" b="b"/>
            <a:pathLst>
              <a:path w="2328671" h="883919">
                <a:moveTo>
                  <a:pt x="2328671" y="880871"/>
                </a:moveTo>
                <a:lnTo>
                  <a:pt x="2328671" y="3047"/>
                </a:lnTo>
                <a:lnTo>
                  <a:pt x="2325623" y="0"/>
                </a:lnTo>
                <a:lnTo>
                  <a:pt x="3047" y="0"/>
                </a:lnTo>
                <a:lnTo>
                  <a:pt x="0" y="3047"/>
                </a:lnTo>
                <a:lnTo>
                  <a:pt x="0" y="880871"/>
                </a:lnTo>
                <a:lnTo>
                  <a:pt x="3047" y="883919"/>
                </a:lnTo>
                <a:lnTo>
                  <a:pt x="6095" y="883919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316479" y="12191"/>
                </a:lnTo>
                <a:lnTo>
                  <a:pt x="2316479" y="6095"/>
                </a:lnTo>
                <a:lnTo>
                  <a:pt x="2322575" y="12191"/>
                </a:lnTo>
                <a:lnTo>
                  <a:pt x="2322575" y="883919"/>
                </a:lnTo>
                <a:lnTo>
                  <a:pt x="2325623" y="883919"/>
                </a:lnTo>
                <a:lnTo>
                  <a:pt x="2328671" y="880871"/>
                </a:lnTo>
                <a:close/>
              </a:path>
              <a:path w="2328671" h="88391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328671" h="883919">
                <a:moveTo>
                  <a:pt x="12191" y="871727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871727"/>
                </a:lnTo>
                <a:lnTo>
                  <a:pt x="12191" y="871727"/>
                </a:lnTo>
                <a:close/>
              </a:path>
              <a:path w="2328671" h="883919">
                <a:moveTo>
                  <a:pt x="2322575" y="871727"/>
                </a:moveTo>
                <a:lnTo>
                  <a:pt x="6095" y="871727"/>
                </a:lnTo>
                <a:lnTo>
                  <a:pt x="12191" y="877823"/>
                </a:lnTo>
                <a:lnTo>
                  <a:pt x="12191" y="883919"/>
                </a:lnTo>
                <a:lnTo>
                  <a:pt x="2316479" y="883919"/>
                </a:lnTo>
                <a:lnTo>
                  <a:pt x="2316479" y="877823"/>
                </a:lnTo>
                <a:lnTo>
                  <a:pt x="2322575" y="871727"/>
                </a:lnTo>
                <a:close/>
              </a:path>
              <a:path w="2328671" h="883919">
                <a:moveTo>
                  <a:pt x="12191" y="883919"/>
                </a:moveTo>
                <a:lnTo>
                  <a:pt x="12191" y="877823"/>
                </a:lnTo>
                <a:lnTo>
                  <a:pt x="6095" y="871727"/>
                </a:lnTo>
                <a:lnTo>
                  <a:pt x="6095" y="883919"/>
                </a:lnTo>
                <a:lnTo>
                  <a:pt x="12191" y="883919"/>
                </a:lnTo>
                <a:close/>
              </a:path>
              <a:path w="2328671" h="883919">
                <a:moveTo>
                  <a:pt x="2322575" y="12191"/>
                </a:moveTo>
                <a:lnTo>
                  <a:pt x="2316479" y="6095"/>
                </a:lnTo>
                <a:lnTo>
                  <a:pt x="2316479" y="12191"/>
                </a:lnTo>
                <a:lnTo>
                  <a:pt x="2322575" y="12191"/>
                </a:lnTo>
                <a:close/>
              </a:path>
              <a:path w="2328671" h="883919">
                <a:moveTo>
                  <a:pt x="2322575" y="871727"/>
                </a:moveTo>
                <a:lnTo>
                  <a:pt x="2322575" y="12191"/>
                </a:lnTo>
                <a:lnTo>
                  <a:pt x="2316479" y="12191"/>
                </a:lnTo>
                <a:lnTo>
                  <a:pt x="2316479" y="871727"/>
                </a:lnTo>
                <a:lnTo>
                  <a:pt x="2322575" y="871727"/>
                </a:lnTo>
                <a:close/>
              </a:path>
              <a:path w="2328671" h="883919">
                <a:moveTo>
                  <a:pt x="2322575" y="883919"/>
                </a:moveTo>
                <a:lnTo>
                  <a:pt x="2322575" y="871727"/>
                </a:lnTo>
                <a:lnTo>
                  <a:pt x="2316479" y="877823"/>
                </a:lnTo>
                <a:lnTo>
                  <a:pt x="2316479" y="883919"/>
                </a:lnTo>
                <a:lnTo>
                  <a:pt x="2322575" y="8839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28793" y="993647"/>
            <a:ext cx="2298191" cy="50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2697" y="987551"/>
            <a:ext cx="2310383" cy="521207"/>
          </a:xfrm>
          <a:custGeom>
            <a:avLst/>
            <a:gdLst/>
            <a:ahLst/>
            <a:cxnLst/>
            <a:rect l="l" t="t" r="r" b="b"/>
            <a:pathLst>
              <a:path w="2310383" h="521207">
                <a:moveTo>
                  <a:pt x="2310383" y="518159"/>
                </a:moveTo>
                <a:lnTo>
                  <a:pt x="2310383" y="3047"/>
                </a:lnTo>
                <a:lnTo>
                  <a:pt x="2307335" y="0"/>
                </a:lnTo>
                <a:lnTo>
                  <a:pt x="3047" y="0"/>
                </a:lnTo>
                <a:lnTo>
                  <a:pt x="0" y="3047"/>
                </a:lnTo>
                <a:lnTo>
                  <a:pt x="0" y="518159"/>
                </a:lnTo>
                <a:lnTo>
                  <a:pt x="3047" y="521207"/>
                </a:lnTo>
                <a:lnTo>
                  <a:pt x="6095" y="521207"/>
                </a:lnTo>
                <a:lnTo>
                  <a:pt x="6095" y="12191"/>
                </a:lnTo>
                <a:lnTo>
                  <a:pt x="15239" y="6095"/>
                </a:lnTo>
                <a:lnTo>
                  <a:pt x="15239" y="12191"/>
                </a:lnTo>
                <a:lnTo>
                  <a:pt x="2298191" y="12191"/>
                </a:lnTo>
                <a:lnTo>
                  <a:pt x="2298191" y="6095"/>
                </a:lnTo>
                <a:lnTo>
                  <a:pt x="2304287" y="12191"/>
                </a:lnTo>
                <a:lnTo>
                  <a:pt x="2304287" y="521207"/>
                </a:lnTo>
                <a:lnTo>
                  <a:pt x="2307335" y="521207"/>
                </a:lnTo>
                <a:lnTo>
                  <a:pt x="2310383" y="518159"/>
                </a:lnTo>
                <a:close/>
              </a:path>
              <a:path w="2310383" h="521207">
                <a:moveTo>
                  <a:pt x="15239" y="12191"/>
                </a:moveTo>
                <a:lnTo>
                  <a:pt x="15239" y="6095"/>
                </a:lnTo>
                <a:lnTo>
                  <a:pt x="6095" y="12191"/>
                </a:lnTo>
                <a:lnTo>
                  <a:pt x="15239" y="12191"/>
                </a:lnTo>
                <a:close/>
              </a:path>
              <a:path w="2310383" h="521207">
                <a:moveTo>
                  <a:pt x="15239" y="509015"/>
                </a:moveTo>
                <a:lnTo>
                  <a:pt x="15239" y="12191"/>
                </a:lnTo>
                <a:lnTo>
                  <a:pt x="6095" y="12191"/>
                </a:lnTo>
                <a:lnTo>
                  <a:pt x="6095" y="509015"/>
                </a:lnTo>
                <a:lnTo>
                  <a:pt x="15239" y="509015"/>
                </a:lnTo>
                <a:close/>
              </a:path>
              <a:path w="2310383" h="521207">
                <a:moveTo>
                  <a:pt x="2304287" y="509015"/>
                </a:moveTo>
                <a:lnTo>
                  <a:pt x="6095" y="509015"/>
                </a:lnTo>
                <a:lnTo>
                  <a:pt x="15239" y="515111"/>
                </a:lnTo>
                <a:lnTo>
                  <a:pt x="15239" y="521207"/>
                </a:lnTo>
                <a:lnTo>
                  <a:pt x="2298191" y="521207"/>
                </a:lnTo>
                <a:lnTo>
                  <a:pt x="2298191" y="515111"/>
                </a:lnTo>
                <a:lnTo>
                  <a:pt x="2304287" y="509015"/>
                </a:lnTo>
                <a:close/>
              </a:path>
              <a:path w="2310383" h="521207">
                <a:moveTo>
                  <a:pt x="15239" y="521207"/>
                </a:moveTo>
                <a:lnTo>
                  <a:pt x="15239" y="515111"/>
                </a:lnTo>
                <a:lnTo>
                  <a:pt x="6095" y="509015"/>
                </a:lnTo>
                <a:lnTo>
                  <a:pt x="6095" y="521207"/>
                </a:lnTo>
                <a:lnTo>
                  <a:pt x="15239" y="521207"/>
                </a:lnTo>
                <a:close/>
              </a:path>
              <a:path w="2310383" h="521207">
                <a:moveTo>
                  <a:pt x="2304287" y="12191"/>
                </a:moveTo>
                <a:lnTo>
                  <a:pt x="2298191" y="6095"/>
                </a:lnTo>
                <a:lnTo>
                  <a:pt x="2298191" y="12191"/>
                </a:lnTo>
                <a:lnTo>
                  <a:pt x="2304287" y="12191"/>
                </a:lnTo>
                <a:close/>
              </a:path>
              <a:path w="2310383" h="521207">
                <a:moveTo>
                  <a:pt x="2304287" y="509015"/>
                </a:moveTo>
                <a:lnTo>
                  <a:pt x="2304287" y="12191"/>
                </a:lnTo>
                <a:lnTo>
                  <a:pt x="2298191" y="12191"/>
                </a:lnTo>
                <a:lnTo>
                  <a:pt x="2298191" y="509015"/>
                </a:lnTo>
                <a:lnTo>
                  <a:pt x="2304287" y="509015"/>
                </a:lnTo>
                <a:close/>
              </a:path>
              <a:path w="2310383" h="521207">
                <a:moveTo>
                  <a:pt x="2304287" y="521207"/>
                </a:moveTo>
                <a:lnTo>
                  <a:pt x="2304287" y="509015"/>
                </a:lnTo>
                <a:lnTo>
                  <a:pt x="2298191" y="515111"/>
                </a:lnTo>
                <a:lnTo>
                  <a:pt x="2298191" y="521207"/>
                </a:lnTo>
                <a:lnTo>
                  <a:pt x="2304287" y="521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6101" y="4135700"/>
            <a:ext cx="1676400" cy="1260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2260">
              <a:lnSpc>
                <a:spcPct val="100000"/>
              </a:lnSpc>
            </a:pP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ayma yok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← </a:t>
            </a:r>
            <a:r>
              <a:rPr sz="1600" spc="-2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sola bir kayma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← </a:t>
            </a:r>
            <a:r>
              <a:rPr sz="1600" spc="-2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sola iki kayma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← </a:t>
            </a:r>
            <a:r>
              <a:rPr sz="1600" spc="-2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sola üç kayma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8433"/>
              </p:ext>
            </p:extLst>
          </p:nvPr>
        </p:nvGraphicFramePr>
        <p:xfrm>
          <a:off x="2336799" y="2254250"/>
          <a:ext cx="2002532" cy="1341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871"/>
                <a:gridCol w="501395"/>
                <a:gridCol w="499871"/>
                <a:gridCol w="501395"/>
              </a:tblGrid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9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52861"/>
              </p:ext>
            </p:extLst>
          </p:nvPr>
        </p:nvGraphicFramePr>
        <p:xfrm>
          <a:off x="2319019" y="4051811"/>
          <a:ext cx="2002532" cy="1341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871"/>
                <a:gridCol w="501395"/>
                <a:gridCol w="499871"/>
                <a:gridCol w="501395"/>
              </a:tblGrid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9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3768555" cy="358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Sütun </a:t>
            </a:r>
            <a:r>
              <a:rPr lang="tr-TR" sz="1900" b="1" spc="5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arıştırma </a:t>
            </a:r>
            <a:r>
              <a:rPr lang="tr-TR" sz="1900" b="1" spc="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1900" b="1" spc="5" dirty="0" smtClean="0">
                <a:solidFill>
                  <a:srgbClr val="232021"/>
                </a:solidFill>
                <a:latin typeface="Arial"/>
                <a:cs typeface="Arial"/>
              </a:rPr>
              <a:t>lt Katmanı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1" y="1415350"/>
            <a:ext cx="5410200" cy="1687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marR="573405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İfade matrisindeki her bir satırı karıştıran lineer dönüşüm.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1100" dirty="0"/>
          </a:p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Sütundaki her dört bayt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4x4’lük bir matrisin çarpımıdır ve vektör olarak ele alınabilir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1" y="5042412"/>
            <a:ext cx="5410200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>
              <a:lnSpc>
                <a:spcPct val="100000"/>
              </a:lnSpc>
            </a:pP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burada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he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ade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gösterimde verilmiştir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20"/>
              </a:spcBef>
            </a:pPr>
            <a:endParaRPr sz="1100" dirty="0"/>
          </a:p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Bütün aritmetik işlemler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ld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‘de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(2</a:t>
            </a:r>
            <a:r>
              <a:rPr sz="1800" spc="0" baseline="25462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yapılır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7700" y="120650"/>
            <a:ext cx="4965699" cy="716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3553" y="981455"/>
            <a:ext cx="2328671" cy="883919"/>
          </a:xfrm>
          <a:custGeom>
            <a:avLst/>
            <a:gdLst/>
            <a:ahLst/>
            <a:cxnLst/>
            <a:rect l="l" t="t" r="r" b="b"/>
            <a:pathLst>
              <a:path w="2328671" h="883919">
                <a:moveTo>
                  <a:pt x="2328671" y="880871"/>
                </a:moveTo>
                <a:lnTo>
                  <a:pt x="2328671" y="3047"/>
                </a:lnTo>
                <a:lnTo>
                  <a:pt x="2325623" y="0"/>
                </a:lnTo>
                <a:lnTo>
                  <a:pt x="3047" y="0"/>
                </a:lnTo>
                <a:lnTo>
                  <a:pt x="0" y="3047"/>
                </a:lnTo>
                <a:lnTo>
                  <a:pt x="0" y="880871"/>
                </a:lnTo>
                <a:lnTo>
                  <a:pt x="3047" y="883919"/>
                </a:lnTo>
                <a:lnTo>
                  <a:pt x="6095" y="883919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316479" y="12191"/>
                </a:lnTo>
                <a:lnTo>
                  <a:pt x="2316479" y="6095"/>
                </a:lnTo>
                <a:lnTo>
                  <a:pt x="2322575" y="12191"/>
                </a:lnTo>
                <a:lnTo>
                  <a:pt x="2322575" y="883919"/>
                </a:lnTo>
                <a:lnTo>
                  <a:pt x="2325623" y="883919"/>
                </a:lnTo>
                <a:lnTo>
                  <a:pt x="2328671" y="880871"/>
                </a:lnTo>
                <a:close/>
              </a:path>
              <a:path w="2328671" h="88391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328671" h="883919">
                <a:moveTo>
                  <a:pt x="12191" y="871727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871727"/>
                </a:lnTo>
                <a:lnTo>
                  <a:pt x="12191" y="871727"/>
                </a:lnTo>
                <a:close/>
              </a:path>
              <a:path w="2328671" h="883919">
                <a:moveTo>
                  <a:pt x="2322575" y="871727"/>
                </a:moveTo>
                <a:lnTo>
                  <a:pt x="6095" y="871727"/>
                </a:lnTo>
                <a:lnTo>
                  <a:pt x="12191" y="877823"/>
                </a:lnTo>
                <a:lnTo>
                  <a:pt x="12191" y="883919"/>
                </a:lnTo>
                <a:lnTo>
                  <a:pt x="2316479" y="883919"/>
                </a:lnTo>
                <a:lnTo>
                  <a:pt x="2316479" y="877823"/>
                </a:lnTo>
                <a:lnTo>
                  <a:pt x="2322575" y="871727"/>
                </a:lnTo>
                <a:close/>
              </a:path>
              <a:path w="2328671" h="883919">
                <a:moveTo>
                  <a:pt x="12191" y="883919"/>
                </a:moveTo>
                <a:lnTo>
                  <a:pt x="12191" y="877823"/>
                </a:lnTo>
                <a:lnTo>
                  <a:pt x="6095" y="871727"/>
                </a:lnTo>
                <a:lnTo>
                  <a:pt x="6095" y="883919"/>
                </a:lnTo>
                <a:lnTo>
                  <a:pt x="12191" y="883919"/>
                </a:lnTo>
                <a:close/>
              </a:path>
              <a:path w="2328671" h="883919">
                <a:moveTo>
                  <a:pt x="2322575" y="12191"/>
                </a:moveTo>
                <a:lnTo>
                  <a:pt x="2316479" y="6095"/>
                </a:lnTo>
                <a:lnTo>
                  <a:pt x="2316479" y="12191"/>
                </a:lnTo>
                <a:lnTo>
                  <a:pt x="2322575" y="12191"/>
                </a:lnTo>
                <a:close/>
              </a:path>
              <a:path w="2328671" h="883919">
                <a:moveTo>
                  <a:pt x="2322575" y="871727"/>
                </a:moveTo>
                <a:lnTo>
                  <a:pt x="2322575" y="12191"/>
                </a:lnTo>
                <a:lnTo>
                  <a:pt x="2316479" y="12191"/>
                </a:lnTo>
                <a:lnTo>
                  <a:pt x="2316479" y="871727"/>
                </a:lnTo>
                <a:lnTo>
                  <a:pt x="2322575" y="871727"/>
                </a:lnTo>
                <a:close/>
              </a:path>
              <a:path w="2328671" h="883919">
                <a:moveTo>
                  <a:pt x="2322575" y="883919"/>
                </a:moveTo>
                <a:lnTo>
                  <a:pt x="2322575" y="871727"/>
                </a:lnTo>
                <a:lnTo>
                  <a:pt x="2316479" y="877823"/>
                </a:lnTo>
                <a:lnTo>
                  <a:pt x="2316479" y="883919"/>
                </a:lnTo>
                <a:lnTo>
                  <a:pt x="2322575" y="8839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28793" y="1463039"/>
            <a:ext cx="2298191" cy="390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2697" y="1453895"/>
            <a:ext cx="2310383" cy="405383"/>
          </a:xfrm>
          <a:custGeom>
            <a:avLst/>
            <a:gdLst/>
            <a:ahLst/>
            <a:cxnLst/>
            <a:rect l="l" t="t" r="r" b="b"/>
            <a:pathLst>
              <a:path w="2310383" h="405383">
                <a:moveTo>
                  <a:pt x="2310383" y="402335"/>
                </a:moveTo>
                <a:lnTo>
                  <a:pt x="2310383" y="3047"/>
                </a:lnTo>
                <a:lnTo>
                  <a:pt x="2307335" y="0"/>
                </a:lnTo>
                <a:lnTo>
                  <a:pt x="3047" y="0"/>
                </a:lnTo>
                <a:lnTo>
                  <a:pt x="0" y="3047"/>
                </a:lnTo>
                <a:lnTo>
                  <a:pt x="0" y="402335"/>
                </a:lnTo>
                <a:lnTo>
                  <a:pt x="3047" y="405383"/>
                </a:lnTo>
                <a:lnTo>
                  <a:pt x="6095" y="405383"/>
                </a:lnTo>
                <a:lnTo>
                  <a:pt x="6095" y="15239"/>
                </a:lnTo>
                <a:lnTo>
                  <a:pt x="15239" y="9143"/>
                </a:lnTo>
                <a:lnTo>
                  <a:pt x="15239" y="15239"/>
                </a:lnTo>
                <a:lnTo>
                  <a:pt x="2298191" y="15239"/>
                </a:lnTo>
                <a:lnTo>
                  <a:pt x="2298191" y="9143"/>
                </a:lnTo>
                <a:lnTo>
                  <a:pt x="2304287" y="15239"/>
                </a:lnTo>
                <a:lnTo>
                  <a:pt x="2304287" y="405383"/>
                </a:lnTo>
                <a:lnTo>
                  <a:pt x="2307335" y="405383"/>
                </a:lnTo>
                <a:lnTo>
                  <a:pt x="2310383" y="402335"/>
                </a:lnTo>
                <a:close/>
              </a:path>
              <a:path w="2310383" h="405383">
                <a:moveTo>
                  <a:pt x="15239" y="15239"/>
                </a:moveTo>
                <a:lnTo>
                  <a:pt x="15239" y="9143"/>
                </a:lnTo>
                <a:lnTo>
                  <a:pt x="6095" y="15239"/>
                </a:lnTo>
                <a:lnTo>
                  <a:pt x="15239" y="15239"/>
                </a:lnTo>
                <a:close/>
              </a:path>
              <a:path w="2310383" h="405383">
                <a:moveTo>
                  <a:pt x="15239" y="393191"/>
                </a:moveTo>
                <a:lnTo>
                  <a:pt x="15239" y="15239"/>
                </a:lnTo>
                <a:lnTo>
                  <a:pt x="6095" y="15239"/>
                </a:lnTo>
                <a:lnTo>
                  <a:pt x="6095" y="393191"/>
                </a:lnTo>
                <a:lnTo>
                  <a:pt x="15239" y="393191"/>
                </a:lnTo>
                <a:close/>
              </a:path>
              <a:path w="2310383" h="405383">
                <a:moveTo>
                  <a:pt x="2304287" y="393191"/>
                </a:moveTo>
                <a:lnTo>
                  <a:pt x="6095" y="393191"/>
                </a:lnTo>
                <a:lnTo>
                  <a:pt x="15239" y="399287"/>
                </a:lnTo>
                <a:lnTo>
                  <a:pt x="15239" y="405383"/>
                </a:lnTo>
                <a:lnTo>
                  <a:pt x="2298191" y="405383"/>
                </a:lnTo>
                <a:lnTo>
                  <a:pt x="2298191" y="399287"/>
                </a:lnTo>
                <a:lnTo>
                  <a:pt x="2304287" y="393191"/>
                </a:lnTo>
                <a:close/>
              </a:path>
              <a:path w="2310383" h="405383">
                <a:moveTo>
                  <a:pt x="15239" y="405383"/>
                </a:moveTo>
                <a:lnTo>
                  <a:pt x="15239" y="399287"/>
                </a:lnTo>
                <a:lnTo>
                  <a:pt x="6095" y="393191"/>
                </a:lnTo>
                <a:lnTo>
                  <a:pt x="6095" y="405383"/>
                </a:lnTo>
                <a:lnTo>
                  <a:pt x="15239" y="405383"/>
                </a:lnTo>
                <a:close/>
              </a:path>
              <a:path w="2310383" h="405383">
                <a:moveTo>
                  <a:pt x="2304287" y="15239"/>
                </a:moveTo>
                <a:lnTo>
                  <a:pt x="2298191" y="9143"/>
                </a:lnTo>
                <a:lnTo>
                  <a:pt x="2298191" y="15239"/>
                </a:lnTo>
                <a:lnTo>
                  <a:pt x="2304287" y="15239"/>
                </a:lnTo>
                <a:close/>
              </a:path>
              <a:path w="2310383" h="405383">
                <a:moveTo>
                  <a:pt x="2304287" y="393191"/>
                </a:moveTo>
                <a:lnTo>
                  <a:pt x="2304287" y="15239"/>
                </a:lnTo>
                <a:lnTo>
                  <a:pt x="2298191" y="15239"/>
                </a:lnTo>
                <a:lnTo>
                  <a:pt x="2298191" y="393191"/>
                </a:lnTo>
                <a:lnTo>
                  <a:pt x="2304287" y="393191"/>
                </a:lnTo>
                <a:close/>
              </a:path>
              <a:path w="2310383" h="405383">
                <a:moveTo>
                  <a:pt x="2304287" y="405383"/>
                </a:moveTo>
                <a:lnTo>
                  <a:pt x="2304287" y="393191"/>
                </a:lnTo>
                <a:lnTo>
                  <a:pt x="2298191" y="399287"/>
                </a:lnTo>
                <a:lnTo>
                  <a:pt x="2298191" y="405383"/>
                </a:lnTo>
                <a:lnTo>
                  <a:pt x="2304287" y="405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0110" y="3897379"/>
            <a:ext cx="344170" cy="361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 smtClean="0">
                <a:solidFill>
                  <a:srgbClr val="232021"/>
                </a:solidFill>
                <a:latin typeface="Arial"/>
                <a:cs typeface="Arial"/>
              </a:rPr>
              <a:t>10</a:t>
            </a:r>
            <a:r>
              <a:rPr sz="13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625" spc="7" baseline="-20634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endParaRPr sz="2625" baseline="-20634" dirty="0">
              <a:latin typeface="Symbol"/>
              <a:cs typeface="Symbo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1758" y="3763267"/>
            <a:ext cx="112395" cy="275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8407" y="4235707"/>
            <a:ext cx="3245485" cy="275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200910" algn="l"/>
              </a:tabLst>
            </a:pPr>
            <a:r>
              <a:rPr sz="1750" spc="65" dirty="0" smtClean="0">
                <a:solidFill>
                  <a:srgbClr val="232021"/>
                </a:solidFill>
                <a:latin typeface="Symbol"/>
                <a:cs typeface="Symbol"/>
              </a:rPr>
              <a:t></a:t>
            </a:r>
            <a:r>
              <a:rPr sz="2625" i="1" spc="-7" baseline="1428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300" spc="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3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50" spc="5" dirty="0" smtClean="0">
                <a:solidFill>
                  <a:srgbClr val="232021"/>
                </a:solidFill>
                <a:latin typeface="Symbol"/>
                <a:cs typeface="Symbol"/>
              </a:rPr>
              <a:t></a:t>
            </a:r>
            <a:r>
              <a:rPr sz="1750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	</a:t>
            </a:r>
            <a:r>
              <a:rPr sz="2625" spc="0" baseline="12698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2625" spc="217" baseline="12698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2625" spc="7" baseline="1587" dirty="0" smtClean="0">
                <a:solidFill>
                  <a:srgbClr val="232021"/>
                </a:solidFill>
                <a:latin typeface="Symbol"/>
                <a:cs typeface="Symbol"/>
              </a:rPr>
              <a:t></a:t>
            </a:r>
            <a:r>
              <a:rPr sz="2625" spc="7" baseline="1587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625" spc="112" baseline="1587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750" spc="5" dirty="0" smtClean="0">
                <a:solidFill>
                  <a:srgbClr val="232021"/>
                </a:solidFill>
                <a:latin typeface="Symbol"/>
                <a:cs typeface="Symbol"/>
              </a:rPr>
              <a:t></a:t>
            </a:r>
            <a:r>
              <a:rPr sz="1750" spc="-28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625" i="1" spc="-217" baseline="1428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300" spc="10" dirty="0" smtClean="0">
                <a:solidFill>
                  <a:srgbClr val="232021"/>
                </a:solidFill>
                <a:latin typeface="Arial"/>
                <a:cs typeface="Arial"/>
              </a:rPr>
              <a:t>15</a:t>
            </a:r>
            <a:r>
              <a:rPr sz="13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50" spc="5" dirty="0" smtClean="0">
                <a:solidFill>
                  <a:srgbClr val="232021"/>
                </a:solidFill>
                <a:latin typeface="Symbol"/>
                <a:cs typeface="Symbol"/>
              </a:rPr>
              <a:t></a:t>
            </a:r>
            <a:endParaRPr sz="1750" dirty="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5100" y="3988819"/>
            <a:ext cx="319405" cy="275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r>
              <a:rPr sz="1750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750" spc="7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625" spc="7" baseline="1587" dirty="0" smtClean="0">
                <a:solidFill>
                  <a:srgbClr val="232021"/>
                </a:solidFill>
                <a:latin typeface="Symbol"/>
                <a:cs typeface="Symbol"/>
              </a:rPr>
              <a:t></a:t>
            </a:r>
            <a:endParaRPr sz="2625" baseline="1587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5546" y="3671827"/>
            <a:ext cx="2239645" cy="833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98450" algn="r">
              <a:lnSpc>
                <a:spcPts val="1555"/>
              </a:lnSpc>
            </a:pPr>
            <a:r>
              <a:rPr sz="1750" spc="0" dirty="0" smtClean="0">
                <a:solidFill>
                  <a:srgbClr val="232021"/>
                </a:solidFill>
                <a:latin typeface="Symbol"/>
                <a:cs typeface="Symbol"/>
              </a:rPr>
              <a:t></a:t>
            </a:r>
            <a:endParaRPr sz="1750" dirty="0">
              <a:latin typeface="Symbol"/>
              <a:cs typeface="Symbol"/>
            </a:endParaRPr>
          </a:p>
          <a:p>
            <a:pPr marL="12700">
              <a:lnSpc>
                <a:spcPts val="1910"/>
              </a:lnSpc>
              <a:tabLst>
                <a:tab pos="591185" algn="l"/>
                <a:tab pos="1036319" algn="l"/>
                <a:tab pos="1490345" algn="l"/>
              </a:tabLst>
            </a:pPr>
            <a:r>
              <a:rPr sz="2625" spc="7" baseline="-36507" dirty="0" smtClean="0">
                <a:solidFill>
                  <a:srgbClr val="232021"/>
                </a:solidFill>
                <a:latin typeface="Symbol"/>
                <a:cs typeface="Symbol"/>
              </a:rPr>
              <a:t></a:t>
            </a:r>
            <a:r>
              <a:rPr sz="2625" spc="7" baseline="-36507" dirty="0" smtClean="0">
                <a:solidFill>
                  <a:srgbClr val="232021"/>
                </a:solidFill>
                <a:latin typeface="Times New Roman"/>
                <a:cs typeface="Times New Roman"/>
              </a:rPr>
              <a:t>	</a:t>
            </a:r>
            <a:r>
              <a:rPr sz="175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spc="5" dirty="0" smtClean="0">
                <a:solidFill>
                  <a:srgbClr val="232021"/>
                </a:solidFill>
                <a:latin typeface="Arial"/>
                <a:cs typeface="Arial"/>
              </a:rPr>
              <a:t>1	</a:t>
            </a:r>
            <a:r>
              <a:rPr sz="175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spc="5" dirty="0" smtClean="0">
                <a:solidFill>
                  <a:srgbClr val="232021"/>
                </a:solidFill>
                <a:latin typeface="Arial"/>
                <a:cs typeface="Arial"/>
              </a:rPr>
              <a:t>2	</a:t>
            </a:r>
            <a:r>
              <a:rPr sz="175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spc="5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750" spc="-3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625" spc="7" baseline="19047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r>
              <a:rPr sz="2625" spc="7" baseline="19047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625" spc="112" baseline="19047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750" i="1" spc="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4"/>
              </a:spcBef>
            </a:pPr>
            <a:endParaRPr sz="550" dirty="0"/>
          </a:p>
          <a:p>
            <a:pPr marL="12700">
              <a:lnSpc>
                <a:spcPct val="100000"/>
              </a:lnSpc>
              <a:tabLst>
                <a:tab pos="591185" algn="l"/>
                <a:tab pos="1048385" algn="l"/>
              </a:tabLst>
            </a:pPr>
            <a:r>
              <a:rPr sz="2625" spc="7" baseline="-11111" dirty="0" smtClean="0">
                <a:solidFill>
                  <a:srgbClr val="232021"/>
                </a:solidFill>
                <a:latin typeface="Symbol"/>
                <a:cs typeface="Symbol"/>
              </a:rPr>
              <a:t></a:t>
            </a:r>
            <a:r>
              <a:rPr sz="2625" spc="-419" baseline="-11111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75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spc="5" dirty="0" smtClean="0">
                <a:solidFill>
                  <a:srgbClr val="232021"/>
                </a:solidFill>
                <a:latin typeface="Arial"/>
                <a:cs typeface="Arial"/>
              </a:rPr>
              <a:t>3	</a:t>
            </a:r>
            <a:r>
              <a:rPr sz="175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spc="5" dirty="0" smtClean="0">
                <a:solidFill>
                  <a:srgbClr val="232021"/>
                </a:solidFill>
                <a:latin typeface="Arial"/>
                <a:cs typeface="Arial"/>
              </a:rPr>
              <a:t>1	</a:t>
            </a:r>
            <a:r>
              <a:rPr sz="175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spc="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8553" y="3845563"/>
            <a:ext cx="715010" cy="278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25" spc="7" baseline="20634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r>
              <a:rPr sz="2625" spc="7" baseline="20634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625" spc="7" baseline="42857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625" spc="-67" baseline="42857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625" spc="7" baseline="19047" dirty="0" smtClean="0">
                <a:solidFill>
                  <a:srgbClr val="232021"/>
                </a:solidFill>
                <a:latin typeface="Symbol"/>
                <a:cs typeface="Symbol"/>
              </a:rPr>
              <a:t></a:t>
            </a:r>
            <a:r>
              <a:rPr sz="175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spc="5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7492" y="3897379"/>
            <a:ext cx="243204" cy="361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300" spc="-7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625" spc="7" baseline="-20634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endParaRPr sz="2625" baseline="-20634" dirty="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8407" y="3982723"/>
            <a:ext cx="112395" cy="275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 smtClean="0">
                <a:solidFill>
                  <a:srgbClr val="232021"/>
                </a:solidFill>
                <a:latin typeface="Symbol"/>
                <a:cs typeface="Symbol"/>
              </a:rPr>
              <a:t>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8407" y="3763267"/>
            <a:ext cx="283210" cy="357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50" spc="65" dirty="0" smtClean="0">
                <a:solidFill>
                  <a:srgbClr val="232021"/>
                </a:solidFill>
                <a:latin typeface="Symbol"/>
                <a:cs typeface="Symbol"/>
              </a:rPr>
              <a:t></a:t>
            </a:r>
            <a:r>
              <a:rPr sz="2625" i="1" spc="15" baseline="-19047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endParaRPr sz="2625" baseline="-19047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29996"/>
              </p:ext>
            </p:extLst>
          </p:nvPr>
        </p:nvGraphicFramePr>
        <p:xfrm>
          <a:off x="1745707" y="3141840"/>
          <a:ext cx="3270757" cy="693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347"/>
                <a:gridCol w="577212"/>
                <a:gridCol w="457202"/>
                <a:gridCol w="470916"/>
                <a:gridCol w="994732"/>
                <a:gridCol w="153348"/>
              </a:tblGrid>
              <a:tr h="369048">
                <a:tc>
                  <a:txBody>
                    <a:bodyPr/>
                    <a:lstStyle/>
                    <a:p>
                      <a:pPr marL="25400">
                        <a:lnSpc>
                          <a:spcPts val="1760"/>
                        </a:lnSpc>
                      </a:pPr>
                      <a:r>
                        <a:rPr sz="1750" spc="6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</a:t>
                      </a:r>
                      <a:r>
                        <a:rPr sz="2625" i="1" spc="-22" baseline="4761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950" spc="0" baseline="-128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950" spc="-75" baseline="-128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</a:t>
                      </a:r>
                      <a:endParaRPr sz="1750" dirty="0">
                        <a:latin typeface="Symbol"/>
                        <a:cs typeface="Symbol"/>
                      </a:endParaRPr>
                    </a:p>
                    <a:p>
                      <a:pPr marL="25400">
                        <a:lnSpc>
                          <a:spcPts val="815"/>
                        </a:lnSpc>
                        <a:tabLst>
                          <a:tab pos="415290" algn="l"/>
                        </a:tabLst>
                      </a:pP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r>
                        <a:rPr sz="1750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endParaRPr sz="1750" dirty="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845"/>
                        </a:lnSpc>
                      </a:pPr>
                      <a:r>
                        <a:rPr sz="2625" baseline="-4761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</a:t>
                      </a:r>
                      <a:r>
                        <a:rPr sz="2625" spc="-390" baseline="-4761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50">
                        <a:latin typeface="Arial"/>
                        <a:cs typeface="Arial"/>
                      </a:endParaRPr>
                    </a:p>
                    <a:p>
                      <a:pPr marL="114935">
                        <a:lnSpc>
                          <a:spcPts val="850"/>
                        </a:lnSpc>
                      </a:pP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endParaRPr sz="175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1820"/>
                        </a:lnSpc>
                      </a:pP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spc="4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625" spc="0" baseline="-4761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</a:t>
                      </a:r>
                      <a:r>
                        <a:rPr sz="2625" spc="0" baseline="-4761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25" spc="112" baseline="-4761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25" spc="0" baseline="-3174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</a:t>
                      </a:r>
                      <a:r>
                        <a:rPr sz="2625" spc="82" baseline="-3174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i="1" spc="-6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spc="0" baseline="-17094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50" baseline="-17094">
                        <a:latin typeface="Arial"/>
                        <a:cs typeface="Arial"/>
                      </a:endParaRPr>
                    </a:p>
                    <a:p>
                      <a:pPr marL="17780" algn="ctr">
                        <a:lnSpc>
                          <a:spcPts val="875"/>
                        </a:lnSpc>
                      </a:pP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r>
                        <a:rPr sz="1750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75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25" spc="0" baseline="1587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endParaRPr sz="2625" baseline="1587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1760"/>
                        </a:lnSpc>
                      </a:pP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</a:t>
                      </a:r>
                      <a:endParaRPr sz="1750">
                        <a:latin typeface="Symbol"/>
                        <a:cs typeface="Symbol"/>
                      </a:endParaRPr>
                    </a:p>
                    <a:p>
                      <a:pPr marL="41275">
                        <a:lnSpc>
                          <a:spcPts val="815"/>
                        </a:lnSpc>
                      </a:pP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endParaRPr sz="175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</a:tr>
              <a:tr h="32488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625" baseline="3174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r>
                        <a:rPr sz="2625" spc="-352" baseline="3174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25" i="1" spc="-165" baseline="1428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300" spc="-9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25" spc="0" baseline="3174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endParaRPr sz="2625" baseline="3174" dirty="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2625" baseline="-11111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r>
                        <a:rPr sz="2625" spc="-240" baseline="-11111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spc="4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625" spc="0" baseline="-11111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r>
                        <a:rPr sz="2625" spc="0" baseline="-11111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25" spc="112" baseline="-11111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25" spc="0" baseline="-9523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r>
                        <a:rPr sz="2625" spc="82" baseline="-9523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i="1" spc="-6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spc="0" baseline="-17094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950" baseline="-1709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endParaRPr sz="1750" dirty="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6" y="622555"/>
            <a:ext cx="365416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Anahtar Ekleme Alt Katmanı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301" y="2431798"/>
            <a:ext cx="4495800" cy="2449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Girişler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16-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bayt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ifade matrisi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16-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bayt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i="1" spc="10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i="1" baseline="-20833" dirty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alt anahtarı</a:t>
            </a:r>
            <a:endParaRPr sz="1800" baseline="-20833" dirty="0">
              <a:latin typeface="Arial"/>
              <a:cs typeface="Arial"/>
            </a:endParaRPr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400"/>
              </a:lnSpc>
              <a:spcBef>
                <a:spcPts val="8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Çıkış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C </a:t>
            </a:r>
            <a:r>
              <a:rPr sz="1600" spc="0" dirty="0" smtClean="0">
                <a:solidFill>
                  <a:srgbClr val="232021"/>
                </a:solidFill>
                <a:latin typeface="Symbol"/>
                <a:cs typeface="Symbol"/>
              </a:rPr>
              <a:t></a:t>
            </a:r>
            <a:r>
              <a:rPr sz="1600" spc="2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endParaRPr sz="1800" baseline="-20833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11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Alt anahtarlar anahtar tarifesinde üretilir.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1500" y="196850"/>
            <a:ext cx="5041900" cy="708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3553" y="2212847"/>
            <a:ext cx="2328671" cy="289559"/>
          </a:xfrm>
          <a:custGeom>
            <a:avLst/>
            <a:gdLst/>
            <a:ahLst/>
            <a:cxnLst/>
            <a:rect l="l" t="t" r="r" b="b"/>
            <a:pathLst>
              <a:path w="2328671" h="289559">
                <a:moveTo>
                  <a:pt x="2328671" y="286511"/>
                </a:moveTo>
                <a:lnTo>
                  <a:pt x="2328671" y="3047"/>
                </a:lnTo>
                <a:lnTo>
                  <a:pt x="2325623" y="0"/>
                </a:lnTo>
                <a:lnTo>
                  <a:pt x="3047" y="0"/>
                </a:lnTo>
                <a:lnTo>
                  <a:pt x="0" y="3047"/>
                </a:lnTo>
                <a:lnTo>
                  <a:pt x="0" y="286511"/>
                </a:lnTo>
                <a:lnTo>
                  <a:pt x="3047" y="289559"/>
                </a:lnTo>
                <a:lnTo>
                  <a:pt x="6095" y="289559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316479" y="12191"/>
                </a:lnTo>
                <a:lnTo>
                  <a:pt x="2316479" y="6095"/>
                </a:lnTo>
                <a:lnTo>
                  <a:pt x="2322575" y="12191"/>
                </a:lnTo>
                <a:lnTo>
                  <a:pt x="2322575" y="289559"/>
                </a:lnTo>
                <a:lnTo>
                  <a:pt x="2325623" y="289559"/>
                </a:lnTo>
                <a:lnTo>
                  <a:pt x="2328671" y="286511"/>
                </a:lnTo>
                <a:close/>
              </a:path>
              <a:path w="2328671" h="28955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2328671" h="289559">
                <a:moveTo>
                  <a:pt x="12191" y="277367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277367"/>
                </a:lnTo>
                <a:lnTo>
                  <a:pt x="12191" y="277367"/>
                </a:lnTo>
                <a:close/>
              </a:path>
              <a:path w="2328671" h="289559">
                <a:moveTo>
                  <a:pt x="2322575" y="277367"/>
                </a:moveTo>
                <a:lnTo>
                  <a:pt x="6095" y="277367"/>
                </a:lnTo>
                <a:lnTo>
                  <a:pt x="12191" y="283463"/>
                </a:lnTo>
                <a:lnTo>
                  <a:pt x="12191" y="289559"/>
                </a:lnTo>
                <a:lnTo>
                  <a:pt x="2316479" y="289559"/>
                </a:lnTo>
                <a:lnTo>
                  <a:pt x="2316479" y="283463"/>
                </a:lnTo>
                <a:lnTo>
                  <a:pt x="2322575" y="277367"/>
                </a:lnTo>
                <a:close/>
              </a:path>
              <a:path w="2328671" h="289559">
                <a:moveTo>
                  <a:pt x="12191" y="289559"/>
                </a:moveTo>
                <a:lnTo>
                  <a:pt x="12191" y="283463"/>
                </a:lnTo>
                <a:lnTo>
                  <a:pt x="6095" y="277367"/>
                </a:lnTo>
                <a:lnTo>
                  <a:pt x="6095" y="289559"/>
                </a:lnTo>
                <a:lnTo>
                  <a:pt x="12191" y="289559"/>
                </a:lnTo>
                <a:close/>
              </a:path>
              <a:path w="2328671" h="289559">
                <a:moveTo>
                  <a:pt x="2322575" y="12191"/>
                </a:moveTo>
                <a:lnTo>
                  <a:pt x="2316479" y="6095"/>
                </a:lnTo>
                <a:lnTo>
                  <a:pt x="2316479" y="12191"/>
                </a:lnTo>
                <a:lnTo>
                  <a:pt x="2322575" y="12191"/>
                </a:lnTo>
                <a:close/>
              </a:path>
              <a:path w="2328671" h="289559">
                <a:moveTo>
                  <a:pt x="2322575" y="277367"/>
                </a:moveTo>
                <a:lnTo>
                  <a:pt x="2322575" y="12191"/>
                </a:lnTo>
                <a:lnTo>
                  <a:pt x="2316479" y="12191"/>
                </a:lnTo>
                <a:lnTo>
                  <a:pt x="2316479" y="277367"/>
                </a:lnTo>
                <a:lnTo>
                  <a:pt x="2322575" y="277367"/>
                </a:lnTo>
                <a:close/>
              </a:path>
              <a:path w="2328671" h="289559">
                <a:moveTo>
                  <a:pt x="2322575" y="289559"/>
                </a:moveTo>
                <a:lnTo>
                  <a:pt x="2322575" y="277367"/>
                </a:lnTo>
                <a:lnTo>
                  <a:pt x="2316479" y="283463"/>
                </a:lnTo>
                <a:lnTo>
                  <a:pt x="2316479" y="289559"/>
                </a:lnTo>
                <a:lnTo>
                  <a:pt x="2322575" y="2895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228256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20" dirty="0">
                <a:solidFill>
                  <a:srgbClr val="232021"/>
                </a:solidFill>
                <a:latin typeface="Arial"/>
                <a:cs typeface="Arial"/>
              </a:rPr>
              <a:t>Anahtar Tarifesi</a:t>
            </a:r>
            <a:endParaRPr lang="tr-TR"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4" y="1468629"/>
            <a:ext cx="7314806" cy="1031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Alt Anahtarlar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128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/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/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256-b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lang="tr-TR"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lik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giriş anahtarlarından yenilemeli olarak üretilir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400"/>
              </a:lnSpc>
              <a:spcBef>
                <a:spcPts val="8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Her </a:t>
            </a:r>
            <a:r>
              <a:rPr lang="tr-TR"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roundun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 bir alt anahtarı vardır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artı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‘in başlangıcındaki anahtar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295" y="5126232"/>
            <a:ext cx="6200140" cy="17000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>
                <a:latin typeface="Arial" pitchFamily="34" charset="0"/>
                <a:cs typeface="Arial" pitchFamily="34" charset="0"/>
              </a:rPr>
              <a:t>Anahtar beyazlatma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ng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Alt Anahtar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‘in hem giriş hem de çıkışında kullanılır</a:t>
            </a:r>
            <a:endParaRPr sz="1600" dirty="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  <a:spcBef>
                <a:spcPts val="420"/>
              </a:spcBef>
            </a:pPr>
            <a:r>
              <a:rPr sz="1600" dirty="0" smtClean="0">
                <a:solidFill>
                  <a:srgbClr val="232021"/>
                </a:solidFill>
                <a:latin typeface="Symbol"/>
                <a:cs typeface="Symbol"/>
              </a:rPr>
              <a:t></a:t>
            </a:r>
            <a:r>
              <a:rPr sz="1600" spc="2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#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ub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#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round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+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>
              <a:latin typeface="Arial" pitchFamily="34" charset="0"/>
              <a:cs typeface="Arial" pitchFamily="34" charset="0"/>
            </a:endParaRPr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>
                <a:latin typeface="Arial" pitchFamily="34" charset="0"/>
                <a:cs typeface="Arial" pitchFamily="34" charset="0"/>
              </a:rPr>
              <a:t>Farklı anahtar boyutları için farklı anahtar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tarifeleri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vardır.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92866" y="3202812"/>
          <a:ext cx="6095995" cy="1484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96"/>
                <a:gridCol w="3047999"/>
              </a:tblGrid>
              <a:tr h="371855">
                <a:tc>
                  <a:txBody>
                    <a:bodyPr/>
                    <a:lstStyle/>
                    <a:p>
                      <a:pPr marL="718185">
                        <a:lnSpc>
                          <a:spcPct val="100000"/>
                        </a:lnSpc>
                      </a:pP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600" b="1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spc="-4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600" b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ts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</a:pP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6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600" b="1" spc="-8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600" spc="-13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2356300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20" dirty="0">
                <a:solidFill>
                  <a:srgbClr val="232021"/>
                </a:solidFill>
                <a:latin typeface="Arial"/>
                <a:cs typeface="Arial"/>
              </a:rPr>
              <a:t>Anahtar Tarifesi</a:t>
            </a:r>
            <a:endParaRPr lang="tr-TR"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506729"/>
            <a:ext cx="395668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Örnek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hedu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128-b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700" y="1856232"/>
            <a:ext cx="3692025" cy="5427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8264" y="2532382"/>
            <a:ext cx="322743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Kelime-tabanlı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spc="-8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kelime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8265" y="3210623"/>
            <a:ext cx="3596640" cy="650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alt anahtar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10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40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43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şeklinde depolanır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4605" y="4325620"/>
            <a:ext cx="3667760" cy="914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endParaRPr lang="tr-TR" sz="1600" spc="0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İlk alt anahtar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…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sz="1600" i="1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orijinal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anahtarıdır.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22555"/>
            <a:ext cx="243496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20" dirty="0" smtClean="0">
                <a:solidFill>
                  <a:srgbClr val="232021"/>
                </a:solidFill>
                <a:latin typeface="Arial"/>
                <a:cs typeface="Arial"/>
              </a:rPr>
              <a:t>Anahtar Tarifesi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01" y="1468629"/>
            <a:ext cx="7543799" cy="4615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fonksiyonu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ro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kendi dört giriş baytını dönmeli kaydırır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 bayt düzeyinde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yer değiştirme işlemi yapar.</a:t>
            </a:r>
            <a:endParaRPr sz="1600" dirty="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  <a:spcBef>
                <a:spcPts val="420"/>
              </a:spcBef>
            </a:pPr>
            <a:r>
              <a:rPr sz="1600" dirty="0" smtClean="0">
                <a:solidFill>
                  <a:srgbClr val="232021"/>
                </a:solidFill>
                <a:latin typeface="Symbol"/>
                <a:cs typeface="Symbol"/>
              </a:rPr>
              <a:t></a:t>
            </a:r>
            <a:r>
              <a:rPr sz="1600" spc="2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non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near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20"/>
              </a:spcBef>
            </a:pPr>
            <a:endParaRPr sz="1100" dirty="0"/>
          </a:p>
          <a:p>
            <a:pPr marL="207645" marR="2477135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Round sabiti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‘</a:t>
            </a:r>
            <a:r>
              <a:rPr lang="tr-TR"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ler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sadece en sola eklenir ve her round için değişir: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300"/>
              </a:lnSpc>
              <a:spcBef>
                <a:spcPts val="16"/>
              </a:spcBef>
              <a:buClr>
                <a:srgbClr val="5C83BE"/>
              </a:buClr>
              <a:buFont typeface="Arial"/>
              <a:buChar char="•"/>
            </a:pPr>
            <a:endParaRPr sz="1300" dirty="0"/>
          </a:p>
          <a:p>
            <a:pPr marL="927100" marR="4311650" indent="0" algn="just">
              <a:lnSpc>
                <a:spcPct val="140600"/>
              </a:lnSpc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RC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25462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800" spc="150" baseline="2546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(00000001)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2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RC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25462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800" spc="150" baseline="2546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(00000010)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2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RC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25462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800" spc="150" baseline="2546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(00000100)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endParaRPr sz="1800" baseline="-20833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6"/>
              </a:spcBef>
            </a:pPr>
            <a:endParaRPr sz="550" dirty="0"/>
          </a:p>
          <a:p>
            <a:pPr marL="927100" marR="6427470" algn="just">
              <a:lnSpc>
                <a:spcPct val="100000"/>
              </a:lnSpc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927100" marR="4198620" algn="just">
              <a:lnSpc>
                <a:spcPct val="100000"/>
              </a:lnSpc>
              <a:spcBef>
                <a:spcPts val="480"/>
              </a:spcBef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RC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[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]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spc="0" baseline="25462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r>
              <a:rPr sz="1800" spc="150" baseline="25462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(00110110)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endParaRPr sz="1800" baseline="-20833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800" i="1" spc="0" baseline="25462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ld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‘ deki elemanları gösterir</a:t>
            </a:r>
            <a:endParaRPr sz="16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420"/>
              </a:spcBef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daha fazla bilgi için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Chap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Under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i="1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Cr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ograph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9300" y="1990091"/>
            <a:ext cx="3594100" cy="4531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18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19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3815079" cy="3576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algoritmasına genel bakış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S‘in iç yapısı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Ba</a:t>
            </a:r>
            <a:r>
              <a:rPr lang="tr-TR" sz="2000" spc="-7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Değiştirme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Difüzyon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Anahtar Ekleme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Anahtar tarifesi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Deşifreleme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Pratik konular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3815079" cy="3576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2000" spc="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 smtClean="0">
                <a:solidFill>
                  <a:srgbClr val="232021"/>
                </a:solidFill>
                <a:latin typeface="Arial"/>
                <a:cs typeface="Arial"/>
              </a:rPr>
              <a:t>algoritmasına genel bakış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20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‘in iç yapısı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sz="2000" spc="-2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000" spc="-70" dirty="0" err="1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000" spc="-15" dirty="0" err="1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2000" spc="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Değiştirme katmanı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Difüzyon katmanı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Anahtar Ekleme katmanı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Anahtar tarifesi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Deşifreleme 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Pratik konular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6" y="622555"/>
            <a:ext cx="1825364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Deşifreleme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lang="tr-TR"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1648" y="1797813"/>
            <a:ext cx="4879452" cy="41902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10" dirty="0" err="1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yapısına dayanmaz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900" dirty="0"/>
          </a:p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Symbol"/>
                <a:cs typeface="Symbol"/>
              </a:rPr>
              <a:t></a:t>
            </a:r>
            <a:r>
              <a:rPr sz="1600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lang="tr-TR" sz="1600" spc="60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lang="tr-TR" sz="1600" spc="6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Deşifreleme için bütün katmanlar ters çevrilir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Sütun Karıştırma katmanı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→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-20" dirty="0">
                <a:solidFill>
                  <a:srgbClr val="232021"/>
                </a:solidFill>
                <a:latin typeface="Arial"/>
                <a:cs typeface="Arial"/>
              </a:rPr>
              <a:t>Sütun Karıştırma </a:t>
            </a:r>
            <a:r>
              <a:rPr lang="tr-TR"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katmanın tersi</a:t>
            </a:r>
            <a:endParaRPr sz="1000" b="1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400"/>
              </a:lnSpc>
              <a:spcBef>
                <a:spcPts val="8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Satır Kaydırma katmanı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→</a:t>
            </a:r>
            <a:r>
              <a:rPr lang="tr-TR" sz="16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5" dirty="0">
                <a:solidFill>
                  <a:srgbClr val="232021"/>
                </a:solidFill>
                <a:latin typeface="Arial"/>
                <a:cs typeface="Arial"/>
              </a:rPr>
              <a:t>Satır Kaydırma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katmanın tersi</a:t>
            </a:r>
            <a:endParaRPr sz="1600" b="1" dirty="0">
              <a:latin typeface="Arial"/>
              <a:cs typeface="Arial"/>
            </a:endParaRPr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spcBef>
                <a:spcPts val="60"/>
              </a:spcBef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588645" marR="691515" lvl="1" indent="-192405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Bayt Yer Değiştirme katmanı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→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5" dirty="0">
                <a:solidFill>
                  <a:srgbClr val="232021"/>
                </a:solidFill>
                <a:latin typeface="Arial"/>
                <a:cs typeface="Arial"/>
              </a:rPr>
              <a:t>Bayt Yer Değiştirme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katmanın tersi</a:t>
            </a:r>
            <a:endParaRPr sz="1600" b="1" dirty="0">
              <a:latin typeface="Arial"/>
              <a:cs typeface="Arial"/>
            </a:endParaRPr>
          </a:p>
          <a:p>
            <a:pPr lvl="1">
              <a:lnSpc>
                <a:spcPts val="500"/>
              </a:lnSpc>
              <a:spcBef>
                <a:spcPts val="40"/>
              </a:spcBef>
              <a:buClr>
                <a:srgbClr val="5C83BE"/>
              </a:buClr>
              <a:buFont typeface="Arial"/>
              <a:buChar char="•"/>
            </a:pPr>
            <a:endParaRPr sz="5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600" spc="-20" dirty="0">
                <a:solidFill>
                  <a:srgbClr val="232021"/>
                </a:solidFill>
                <a:latin typeface="Arial"/>
                <a:cs typeface="Arial"/>
              </a:rPr>
              <a:t>Anahtar Ekleme </a:t>
            </a:r>
            <a:r>
              <a:rPr lang="tr-TR" sz="1600" spc="-20" dirty="0" smtClean="0">
                <a:solidFill>
                  <a:srgbClr val="232021"/>
                </a:solidFill>
                <a:latin typeface="Arial"/>
                <a:cs typeface="Arial"/>
              </a:rPr>
              <a:t>alt katmanı kendi tersidir</a:t>
            </a:r>
            <a:endParaRPr lang="tr-TR"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900" y="979425"/>
            <a:ext cx="4902081" cy="638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20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21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6" y="622555"/>
            <a:ext cx="190156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Deşifreleme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lang="tr-TR"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286" y="1480821"/>
            <a:ext cx="7988414" cy="963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lvl="1" indent="-195580"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-20" dirty="0">
                <a:solidFill>
                  <a:srgbClr val="232021"/>
                </a:solidFill>
                <a:latin typeface="Arial"/>
                <a:cs typeface="Arial"/>
              </a:rPr>
              <a:t>Sütun Karıştırma katmanın </a:t>
            </a:r>
            <a:r>
              <a:rPr lang="tr-TR"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tersi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Sütun karıştırma işlemlerinin tersini almak için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ifade matrisinin her sütunu</a:t>
            </a:r>
            <a:endParaRPr sz="1600" dirty="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  <a:spcBef>
                <a:spcPts val="420"/>
              </a:spcBef>
            </a:pP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b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he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4x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b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10" dirty="0" smtClean="0">
                <a:solidFill>
                  <a:srgbClr val="232021"/>
                </a:solidFill>
                <a:latin typeface="Arial"/>
                <a:cs typeface="Arial"/>
              </a:rPr>
              <a:t>ters matrislerle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çarpılmalı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örneğin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286" y="4384043"/>
            <a:ext cx="6969759" cy="129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43255">
              <a:lnSpc>
                <a:spcPct val="100000"/>
              </a:lnSpc>
            </a:pP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burada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he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ade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gösterimde verilmiştir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20"/>
              </a:spcBef>
            </a:pPr>
            <a:endParaRPr sz="1100" dirty="0"/>
          </a:p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Yine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bütün aritmetik işlemler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ld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5" dirty="0" smtClean="0">
                <a:solidFill>
                  <a:srgbClr val="232021"/>
                </a:solidFill>
                <a:latin typeface="Arial"/>
                <a:cs typeface="Arial"/>
              </a:rPr>
              <a:t>G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(2</a:t>
            </a:r>
            <a:r>
              <a:rPr sz="2400" spc="-15" baseline="24305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içindedir.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5275" y="3517648"/>
            <a:ext cx="246379" cy="361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3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625" spc="7" baseline="-20634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endParaRPr sz="2625" baseline="-2063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9387" y="3383536"/>
            <a:ext cx="112395" cy="275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1082" y="3855977"/>
            <a:ext cx="1020444" cy="275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25" spc="-37" baseline="12698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2625" i="1" spc="15" baseline="12698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625" i="1" spc="-277" baseline="12698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625" spc="7" baseline="1587" dirty="0" smtClean="0">
                <a:solidFill>
                  <a:srgbClr val="232021"/>
                </a:solidFill>
                <a:latin typeface="Symbol"/>
                <a:cs typeface="Symbol"/>
              </a:rPr>
              <a:t></a:t>
            </a:r>
            <a:r>
              <a:rPr sz="2625" spc="7" baseline="1587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625" spc="112" baseline="1587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750" spc="65" dirty="0" smtClean="0">
                <a:solidFill>
                  <a:srgbClr val="232021"/>
                </a:solidFill>
                <a:latin typeface="Symbol"/>
                <a:cs typeface="Symbol"/>
              </a:rPr>
              <a:t></a:t>
            </a:r>
            <a:r>
              <a:rPr sz="2625" i="1" spc="-37" baseline="14285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300" spc="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3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50" spc="5" dirty="0" smtClean="0">
                <a:solidFill>
                  <a:srgbClr val="232021"/>
                </a:solidFill>
                <a:latin typeface="Symbol"/>
                <a:cs typeface="Symbol"/>
              </a:rPr>
              <a:t>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1977" y="3609089"/>
            <a:ext cx="319405" cy="275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r>
              <a:rPr sz="1750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750" spc="7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625" spc="7" baseline="1587" dirty="0" smtClean="0">
                <a:solidFill>
                  <a:srgbClr val="232021"/>
                </a:solidFill>
                <a:latin typeface="Symbol"/>
                <a:cs typeface="Symbol"/>
              </a:rPr>
              <a:t></a:t>
            </a:r>
            <a:endParaRPr sz="2625" baseline="1587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0019" y="3292096"/>
            <a:ext cx="2392045" cy="833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01625" algn="r">
              <a:lnSpc>
                <a:spcPts val="1555"/>
              </a:lnSpc>
            </a:pPr>
            <a:r>
              <a:rPr sz="1750" spc="0" dirty="0" smtClean="0">
                <a:solidFill>
                  <a:srgbClr val="232021"/>
                </a:solidFill>
                <a:latin typeface="Symbol"/>
                <a:cs typeface="Symbol"/>
              </a:rPr>
              <a:t></a:t>
            </a:r>
            <a:endParaRPr sz="1750" dirty="0">
              <a:latin typeface="Symbol"/>
              <a:cs typeface="Symbol"/>
            </a:endParaRPr>
          </a:p>
          <a:p>
            <a:pPr marL="12700">
              <a:lnSpc>
                <a:spcPts val="1910"/>
              </a:lnSpc>
              <a:tabLst>
                <a:tab pos="631190" algn="l"/>
                <a:tab pos="1109345" algn="l"/>
                <a:tab pos="1609725" algn="l"/>
              </a:tabLst>
            </a:pPr>
            <a:r>
              <a:rPr sz="2625" spc="7" baseline="-36507" dirty="0" smtClean="0">
                <a:solidFill>
                  <a:srgbClr val="232021"/>
                </a:solidFill>
                <a:latin typeface="Symbol"/>
                <a:cs typeface="Symbol"/>
              </a:rPr>
              <a:t></a:t>
            </a:r>
            <a:r>
              <a:rPr sz="2625" spc="7" baseline="-36507" dirty="0" smtClean="0">
                <a:solidFill>
                  <a:srgbClr val="232021"/>
                </a:solidFill>
                <a:latin typeface="Times New Roman"/>
                <a:cs typeface="Times New Roman"/>
              </a:rPr>
              <a:t>	</a:t>
            </a:r>
            <a:r>
              <a:rPr sz="175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spc="5" dirty="0" smtClean="0">
                <a:solidFill>
                  <a:srgbClr val="232021"/>
                </a:solidFill>
                <a:latin typeface="Arial"/>
                <a:cs typeface="Arial"/>
              </a:rPr>
              <a:t>9	</a:t>
            </a:r>
            <a:r>
              <a:rPr sz="1750" spc="-2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i="1" spc="10" dirty="0" smtClean="0">
                <a:solidFill>
                  <a:srgbClr val="232021"/>
                </a:solidFill>
                <a:latin typeface="Arial"/>
                <a:cs typeface="Arial"/>
              </a:rPr>
              <a:t>E	</a:t>
            </a:r>
            <a:r>
              <a:rPr sz="1750" spc="-2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i="1" spc="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750" i="1" spc="-2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625" spc="7" baseline="19047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r>
              <a:rPr sz="2625" spc="7" baseline="19047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625" spc="112" baseline="19047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75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4"/>
              </a:spcBef>
            </a:pPr>
            <a:endParaRPr sz="550" dirty="0"/>
          </a:p>
          <a:p>
            <a:pPr marL="12700">
              <a:lnSpc>
                <a:spcPct val="100000"/>
              </a:lnSpc>
              <a:tabLst>
                <a:tab pos="612775" algn="l"/>
                <a:tab pos="1127760" algn="l"/>
              </a:tabLst>
            </a:pPr>
            <a:r>
              <a:rPr sz="2625" spc="7" baseline="-11111" dirty="0" smtClean="0">
                <a:solidFill>
                  <a:srgbClr val="232021"/>
                </a:solidFill>
                <a:latin typeface="Symbol"/>
                <a:cs typeface="Symbol"/>
              </a:rPr>
              <a:t></a:t>
            </a:r>
            <a:r>
              <a:rPr sz="2625" spc="-390" baseline="-11111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750" spc="-2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i="1" spc="10" dirty="0" smtClean="0">
                <a:solidFill>
                  <a:srgbClr val="232021"/>
                </a:solidFill>
                <a:latin typeface="Arial"/>
                <a:cs typeface="Arial"/>
              </a:rPr>
              <a:t>B	</a:t>
            </a:r>
            <a:r>
              <a:rPr sz="1750" spc="-25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i="1" spc="10" dirty="0" smtClean="0">
                <a:solidFill>
                  <a:srgbClr val="232021"/>
                </a:solidFill>
                <a:latin typeface="Arial"/>
                <a:cs typeface="Arial"/>
              </a:rPr>
              <a:t>D	</a:t>
            </a:r>
            <a:r>
              <a:rPr sz="175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spc="5" dirty="0" smtClean="0">
                <a:solidFill>
                  <a:srgbClr val="232021"/>
                </a:solidFill>
                <a:latin typeface="Arial"/>
                <a:cs typeface="Arial"/>
              </a:rPr>
              <a:t>9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8975" y="3465833"/>
            <a:ext cx="1118235" cy="278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96240" algn="l"/>
              </a:tabLst>
            </a:pPr>
            <a:r>
              <a:rPr sz="2625" spc="202" baseline="20634" dirty="0" smtClean="0">
                <a:solidFill>
                  <a:srgbClr val="232021"/>
                </a:solidFill>
                <a:latin typeface="Symbol"/>
                <a:cs typeface="Symbol"/>
              </a:rPr>
              <a:t></a:t>
            </a:r>
            <a:r>
              <a:rPr sz="1750" i="1" spc="10" dirty="0" smtClean="0">
                <a:solidFill>
                  <a:srgbClr val="232021"/>
                </a:solidFill>
                <a:latin typeface="Arial"/>
                <a:cs typeface="Arial"/>
              </a:rPr>
              <a:t>B	</a:t>
            </a:r>
            <a:r>
              <a:rPr sz="2625" spc="7" baseline="20634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r>
              <a:rPr sz="2625" spc="7" baseline="20634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625" spc="7" baseline="42857" dirty="0" smtClean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625" spc="-67" baseline="42857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625" spc="202" baseline="19047" dirty="0" smtClean="0">
                <a:solidFill>
                  <a:srgbClr val="232021"/>
                </a:solidFill>
                <a:latin typeface="Symbol"/>
                <a:cs typeface="Symbol"/>
              </a:rPr>
              <a:t></a:t>
            </a:r>
            <a:r>
              <a:rPr sz="1750" spc="0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750" i="1" spc="1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endParaRPr sz="1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919" y="3517648"/>
            <a:ext cx="246379" cy="361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300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625" spc="7" baseline="-20634" dirty="0" smtClean="0">
                <a:solidFill>
                  <a:srgbClr val="232021"/>
                </a:solidFill>
                <a:latin typeface="Symbol"/>
                <a:cs typeface="Symbol"/>
              </a:rPr>
              <a:t></a:t>
            </a:r>
            <a:endParaRPr sz="2625" baseline="-20634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8975" y="3855977"/>
            <a:ext cx="496570" cy="275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750" spc="135" dirty="0">
                <a:solidFill>
                  <a:srgbClr val="232021"/>
                </a:solidFill>
                <a:latin typeface="Symbol"/>
                <a:cs typeface="Arial"/>
              </a:rPr>
              <a:t> </a:t>
            </a:r>
            <a:r>
              <a:rPr sz="2625" i="1" spc="-75" baseline="1428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300" spc="10" dirty="0" smtClean="0">
                <a:solidFill>
                  <a:srgbClr val="232021"/>
                </a:solidFill>
                <a:latin typeface="Arial"/>
                <a:cs typeface="Arial"/>
              </a:rPr>
              <a:t>3</a:t>
            </a:r>
            <a:r>
              <a:rPr sz="13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750" spc="5" dirty="0" smtClean="0">
                <a:solidFill>
                  <a:srgbClr val="232021"/>
                </a:solidFill>
                <a:latin typeface="Symbol"/>
                <a:cs typeface="Symbol"/>
              </a:rPr>
              <a:t></a:t>
            </a:r>
            <a:endParaRPr sz="1750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8975" y="3602992"/>
            <a:ext cx="112395" cy="275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 smtClean="0">
                <a:solidFill>
                  <a:srgbClr val="232021"/>
                </a:solidFill>
                <a:latin typeface="Symbol"/>
                <a:cs typeface="Symbol"/>
              </a:rPr>
              <a:t></a:t>
            </a:r>
            <a:endParaRPr sz="1750">
              <a:latin typeface="Symbol"/>
              <a:cs typeface="Symbo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21952"/>
              </p:ext>
            </p:extLst>
          </p:nvPr>
        </p:nvGraphicFramePr>
        <p:xfrm>
          <a:off x="3676275" y="2762110"/>
          <a:ext cx="3337817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251"/>
                <a:gridCol w="604970"/>
                <a:gridCol w="498346"/>
                <a:gridCol w="507603"/>
                <a:gridCol w="553165"/>
                <a:gridCol w="562482"/>
              </a:tblGrid>
              <a:tr h="369048">
                <a:tc>
                  <a:txBody>
                    <a:bodyPr/>
                    <a:lstStyle/>
                    <a:p>
                      <a:pPr marL="25400">
                        <a:lnSpc>
                          <a:spcPts val="1760"/>
                        </a:lnSpc>
                      </a:pPr>
                      <a:r>
                        <a:rPr sz="1750" spc="13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</a:t>
                      </a:r>
                      <a:r>
                        <a:rPr sz="2625" i="1" spc="-89" baseline="4761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950" spc="0" baseline="-128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950" spc="-37" baseline="-128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</a:t>
                      </a:r>
                      <a:endParaRPr sz="1750" dirty="0">
                        <a:latin typeface="Symbol"/>
                        <a:cs typeface="Symbol"/>
                      </a:endParaRPr>
                    </a:p>
                    <a:p>
                      <a:pPr marL="25400">
                        <a:lnSpc>
                          <a:spcPts val="815"/>
                        </a:lnSpc>
                        <a:tabLst>
                          <a:tab pos="408940" algn="l"/>
                        </a:tabLst>
                      </a:pP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r>
                        <a:rPr sz="1750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endParaRPr sz="1750" dirty="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845"/>
                        </a:lnSpc>
                      </a:pPr>
                      <a:r>
                        <a:rPr sz="2625" spc="195" baseline="-4761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</a:t>
                      </a: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750" dirty="0">
                        <a:latin typeface="Arial"/>
                        <a:cs typeface="Arial"/>
                      </a:endParaRPr>
                    </a:p>
                    <a:p>
                      <a:pPr marL="114935">
                        <a:lnSpc>
                          <a:spcPts val="850"/>
                        </a:lnSpc>
                      </a:pP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endParaRPr sz="1750" dirty="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750" spc="-3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750" spc="-3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45"/>
                        </a:lnSpc>
                      </a:pP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750" spc="-15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25" spc="0" baseline="-4761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</a:t>
                      </a:r>
                      <a:endParaRPr sz="2625" baseline="-4761">
                        <a:latin typeface="Symbol"/>
                        <a:cs typeface="Symbol"/>
                      </a:endParaRPr>
                    </a:p>
                    <a:p>
                      <a:pPr marR="60325" algn="r">
                        <a:lnSpc>
                          <a:spcPts val="850"/>
                        </a:lnSpc>
                      </a:pP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endParaRPr sz="175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60"/>
                        </a:lnSpc>
                      </a:pPr>
                      <a:r>
                        <a:rPr sz="1750" spc="6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</a:t>
                      </a:r>
                      <a:r>
                        <a:rPr sz="2625" i="1" spc="-52" baseline="4761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950" spc="0" baseline="-128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950" spc="-37" baseline="-128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</a:t>
                      </a:r>
                      <a:endParaRPr sz="1750">
                        <a:latin typeface="Symbol"/>
                        <a:cs typeface="Symbol"/>
                      </a:endParaRPr>
                    </a:p>
                    <a:p>
                      <a:pPr marL="60325">
                        <a:lnSpc>
                          <a:spcPts val="815"/>
                        </a:lnSpc>
                        <a:tabLst>
                          <a:tab pos="450215" algn="l"/>
                        </a:tabLst>
                      </a:pP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r>
                        <a:rPr sz="1750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750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endParaRPr sz="175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</a:tr>
              <a:tr h="32488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625" baseline="3174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r>
                        <a:rPr sz="2625" spc="-240" baseline="3174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25" i="1" spc="-195" baseline="1428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3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300" spc="-9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25" spc="0" baseline="3174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endParaRPr sz="2625" baseline="3174" dirty="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2625" baseline="-11111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r>
                        <a:rPr sz="2625" spc="-209" baseline="-11111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750" spc="-3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750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750" spc="-3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75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750" i="1" spc="-28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25" spc="0" baseline="-11111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endParaRPr sz="2625" baseline="-11111" dirty="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2625" baseline="3174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</a:t>
                      </a:r>
                      <a:r>
                        <a:rPr sz="2625" spc="-390" baseline="3174" dirty="0" smtClean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25" i="1" spc="-127" baseline="1428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300" spc="-9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25" spc="0" baseline="3174" dirty="0" smtClean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</a:t>
                      </a:r>
                      <a:endParaRPr sz="2625" baseline="3174" dirty="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22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1917198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Deşifreleme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lang="tr-TR"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68629"/>
            <a:ext cx="6458585" cy="1390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lvl="1" indent="-195580"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5" dirty="0">
                <a:solidFill>
                  <a:srgbClr val="232021"/>
                </a:solidFill>
                <a:latin typeface="Arial"/>
                <a:cs typeface="Arial"/>
              </a:rPr>
              <a:t>Satır Kaydırma katmanın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tersi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ifade matrisinin her satırı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tarif edilen şekilde kaydırılır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927100">
              <a:lnSpc>
                <a:spcPct val="100000"/>
              </a:lnSpc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Giriş matrisi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7695" y="4432811"/>
            <a:ext cx="124968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spc="-5" dirty="0" smtClean="0">
                <a:solidFill>
                  <a:srgbClr val="232021"/>
                </a:solidFill>
                <a:latin typeface="Arial"/>
                <a:cs typeface="Arial"/>
              </a:rPr>
              <a:t>Çıkış matrisi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7050" y="4435859"/>
            <a:ext cx="2520950" cy="1260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2260">
              <a:lnSpc>
                <a:spcPct val="100000"/>
              </a:lnSpc>
            </a:pP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ayma yok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L="12700"/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→ </a:t>
            </a:r>
            <a:r>
              <a:rPr sz="1600" spc="-2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sağa bir birim kayma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→ </a:t>
            </a: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sağa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iki </a:t>
            </a: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birim kayma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1600" dirty="0" smtClean="0">
                <a:solidFill>
                  <a:srgbClr val="232021"/>
                </a:solidFill>
                <a:latin typeface="Arial"/>
                <a:cs typeface="Arial"/>
              </a:rPr>
              <a:t>→ </a:t>
            </a: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sağa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üç </a:t>
            </a:r>
            <a:r>
              <a:rPr lang="tr-TR" sz="1600" spc="-10" dirty="0">
                <a:solidFill>
                  <a:srgbClr val="232021"/>
                </a:solidFill>
                <a:latin typeface="Arial"/>
                <a:cs typeface="Arial"/>
              </a:rPr>
              <a:t>birim kayma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41119" y="2513964"/>
          <a:ext cx="2002532" cy="1341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871"/>
                <a:gridCol w="501395"/>
                <a:gridCol w="499871"/>
                <a:gridCol w="501395"/>
              </a:tblGrid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60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60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60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60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60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-9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60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41119" y="4385436"/>
          <a:ext cx="2002532" cy="1341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871"/>
                <a:gridCol w="501395"/>
                <a:gridCol w="499871"/>
                <a:gridCol w="501395"/>
              </a:tblGrid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i="1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-9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200" i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6" y="622555"/>
            <a:ext cx="197776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Deşifreleme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lang="tr-TR"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lvl="1" indent="-195580"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Bayt Yer Değiştirme katmanın tersi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 algn="ctr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ij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po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le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on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ru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9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900" dirty="0"/>
          </a:p>
          <a:p>
            <a:pPr marL="66675" algn="ctr">
              <a:lnSpc>
                <a:spcPct val="100000"/>
              </a:lnSpc>
            </a:pP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800" i="1" spc="104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7" baseline="25462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800" spc="0" baseline="25462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800" i="1" spc="-44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800" spc="7" baseline="25462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800" spc="0" baseline="25462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i="1" spc="-44" baseline="-20833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588645" marR="12700" indent="0">
              <a:lnSpc>
                <a:spcPct val="125000"/>
              </a:lnSpc>
              <a:spcBef>
                <a:spcPts val="480"/>
              </a:spcBef>
            </a:pPr>
            <a:r>
              <a:rPr sz="1600" dirty="0" smtClean="0">
                <a:solidFill>
                  <a:srgbClr val="232021"/>
                </a:solidFill>
                <a:latin typeface="Symbol"/>
                <a:cs typeface="Symbol"/>
              </a:rPr>
              <a:t></a:t>
            </a:r>
            <a:r>
              <a:rPr sz="1600" spc="5" dirty="0" smtClean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Ters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-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deşifreleme için kullanılır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effectLst/>
                <a:latin typeface="Arial" pitchFamily="34" charset="0"/>
                <a:cs typeface="Arial" pitchFamily="34" charset="0"/>
              </a:rPr>
              <a:t>Bu, genellikle bir arama tablosu olarak gerçekleşmiştir.</a:t>
            </a:r>
            <a:endParaRPr sz="5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Deşifreleme anahtar tarifesi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dirty="0" smtClean="0">
                <a:effectLst/>
                <a:latin typeface="Arial" pitchFamily="34" charset="0"/>
                <a:cs typeface="Arial" pitchFamily="34" charset="0"/>
              </a:rPr>
              <a:t>Alt anahtarlara ters sırayla kullanılır (şifreleme ile karşılaştırıldığında).</a:t>
            </a:r>
            <a:endParaRPr sz="600" dirty="0">
              <a:latin typeface="Arial" pitchFamily="34" charset="0"/>
              <a:cs typeface="Arial" pitchFamily="34" charset="0"/>
            </a:endParaRPr>
          </a:p>
          <a:p>
            <a:pPr marL="588645" lvl="1" indent="-192405" algn="ctr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pratikte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şifreleme ve deşifreleme için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aynı anahtar tarifesi kullanılır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588645" marR="18415">
              <a:lnSpc>
                <a:spcPts val="2400"/>
              </a:lnSpc>
              <a:spcBef>
                <a:spcPts val="100"/>
              </a:spcBef>
            </a:pPr>
            <a:r>
              <a:rPr lang="tr-TR" sz="1600" dirty="0" smtClean="0">
                <a:effectLst/>
                <a:latin typeface="Arial" pitchFamily="34" charset="0"/>
                <a:cs typeface="Arial" pitchFamily="34" charset="0"/>
              </a:rPr>
              <a:t>Burada ilk blok şifreleme başlamadan önce tüm alt anahtarların hesaplanması gerekir.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3815079" cy="3576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endParaRPr lang="tr-TR" sz="2000" spc="-25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algoritmasına genel bakış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S‘in iç yapısı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Ba</a:t>
            </a:r>
            <a:r>
              <a:rPr lang="tr-TR" sz="2000" spc="-7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Değiştirme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Difüzyon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Anahtar Ekleme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Anahtar tarifesi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Deşifreleme 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Pratik konular</a:t>
            </a:r>
            <a:endParaRPr lang="tr-TR" sz="20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3561079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Yazılımda Uygulama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68629"/>
            <a:ext cx="7802880" cy="3836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endParaRPr lang="tr-TR" sz="1600" dirty="0" smtClean="0">
              <a:latin typeface="Arial" pitchFamily="34" charset="0"/>
              <a:cs typeface="Arial" pitchFamily="34" charset="0"/>
            </a:endParaRPr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err="1" smtClean="0">
                <a:latin typeface="Arial" pitchFamily="34" charset="0"/>
                <a:cs typeface="Arial" pitchFamily="34" charset="0"/>
              </a:rPr>
              <a:t>AES’in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 önemli bir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gereksinimi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etkili bir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yazılım uygulaması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olmasıdır.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  <a:spcBef>
                <a:spcPts val="60"/>
              </a:spcBef>
              <a:buClr>
                <a:srgbClr val="5C83BE"/>
              </a:buClr>
            </a:pPr>
            <a:endParaRPr lang="tr-TR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  <a:spcBef>
                <a:spcPts val="60"/>
              </a:spcBef>
              <a:buClr>
                <a:srgbClr val="5C83BE"/>
              </a:buClr>
              <a:buFont typeface="Arial"/>
              <a:buChar char="•"/>
            </a:pPr>
            <a:endParaRPr lang="tr-TR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  <a:spcBef>
                <a:spcPts val="60"/>
              </a:spcBef>
              <a:buClr>
                <a:srgbClr val="5C83BE"/>
              </a:buClr>
              <a:buFont typeface="Arial"/>
              <a:buChar char="•"/>
            </a:pPr>
            <a:r>
              <a:rPr lang="tr-TR" sz="1600" dirty="0" smtClean="0">
                <a:latin typeface="Arial" pitchFamily="34" charset="0"/>
                <a:cs typeface="Arial" pitchFamily="34" charset="0"/>
              </a:rPr>
              <a:t> Basit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uygulama iyi 8-bit işlemciler için uygundur.</a:t>
            </a:r>
            <a:r>
              <a:rPr sz="1600" spc="-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1600" spc="-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örneğin</a:t>
            </a:r>
            <a:r>
              <a:rPr sz="1600" spc="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sz="1600" spc="25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ar</a:t>
            </a:r>
            <a:r>
              <a:rPr sz="1600" spc="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sz="1600" spc="-3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ard</a:t>
            </a:r>
            <a:r>
              <a:rPr sz="1600" spc="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sz="1600" spc="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sz="1600" spc="5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32-b</a:t>
            </a:r>
            <a:r>
              <a:rPr sz="1600" spc="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sz="1600" spc="2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veya</a:t>
            </a:r>
          </a:p>
          <a:p>
            <a:pPr>
              <a:lnSpc>
                <a:spcPts val="1000"/>
              </a:lnSpc>
              <a:spcBef>
                <a:spcPts val="60"/>
              </a:spcBef>
              <a:buClr>
                <a:srgbClr val="5C83BE"/>
              </a:buClr>
              <a:buFont typeface="Arial"/>
              <a:buChar char="•"/>
            </a:pPr>
            <a:endParaRPr lang="tr-TR" sz="1600" spc="-10" dirty="0">
              <a:solidFill>
                <a:srgbClr val="23202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  <a:spcBef>
                <a:spcPts val="60"/>
              </a:spcBef>
              <a:buClr>
                <a:srgbClr val="5C83BE"/>
              </a:buClr>
            </a:pPr>
            <a:r>
              <a:rPr lang="tr-TR" sz="1600" spc="-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sz="1600" spc="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64-</a:t>
            </a:r>
            <a:r>
              <a:rPr lang="tr-TR" sz="1600" spc="-10" dirty="0" smtClean="0">
                <a:solidFill>
                  <a:srgbClr val="232021"/>
                </a:solidFill>
                <a:latin typeface="Arial" pitchFamily="34" charset="0"/>
                <a:cs typeface="Arial" pitchFamily="34" charset="0"/>
              </a:rPr>
              <a:t>bitlik  işlemciler için uygun değildir.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1100" dirty="0"/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400"/>
              </a:lnSpc>
              <a:spcBef>
                <a:spcPts val="8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>
                <a:latin typeface="Arial" pitchFamily="34" charset="0"/>
                <a:cs typeface="Arial" pitchFamily="34" charset="0"/>
              </a:rPr>
              <a:t>Tipik GB hızları Modern 64-bit işlemcilerde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1.6 </a:t>
            </a:r>
            <a:r>
              <a:rPr lang="tr-TR" sz="1600" dirty="0" err="1">
                <a:latin typeface="Arial" pitchFamily="34" charset="0"/>
                <a:cs typeface="Arial" pitchFamily="34" charset="0"/>
              </a:rPr>
              <a:t>Gbit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 / </a:t>
            </a:r>
            <a:r>
              <a:rPr lang="tr-TR" sz="1600" dirty="0" err="1" smtClean="0">
                <a:latin typeface="Arial" pitchFamily="34" charset="0"/>
                <a:cs typeface="Arial" pitchFamily="34" charset="0"/>
              </a:rPr>
              <a:t>s’tan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 daha fazladır 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26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6" y="622555"/>
            <a:ext cx="197776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Güvenlik 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15350"/>
            <a:ext cx="6073775" cy="3455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0" marR="262255" indent="-30480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Kaba kuvvet saldırısı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lang="tr-TR"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128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veya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25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6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bitlik anahtarlardan dolayı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kaba kuvvet saldırısı mümkün değildir.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1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sz="1100" dirty="0"/>
          </a:p>
          <a:p>
            <a:pPr marL="317500" marR="151765" indent="-30480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sz="1600" b="1" spc="-8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-5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ca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b="1" spc="9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attacks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r>
              <a:rPr sz="1600" b="1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Kaba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kuvvet </a:t>
            </a:r>
            <a:r>
              <a:rPr lang="tr-TR" sz="1600" dirty="0" err="1" smtClean="0">
                <a:latin typeface="Arial" pitchFamily="34" charset="0"/>
                <a:cs typeface="Arial" pitchFamily="34" charset="0"/>
              </a:rPr>
              <a:t>saldırısındn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daha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iyi olduğu </a:t>
            </a:r>
            <a:r>
              <a:rPr lang="tr-TR" sz="1600" dirty="0">
                <a:latin typeface="Arial" pitchFamily="34" charset="0"/>
                <a:cs typeface="Arial" pitchFamily="34" charset="0"/>
              </a:rPr>
              <a:t>bilinen hiçbir analitik saldırı yoktur.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600" b="1" dirty="0">
              <a:latin typeface="Arial" pitchFamily="34" charset="0"/>
              <a:cs typeface="Arial" pitchFamily="34" charset="0"/>
            </a:endParaRPr>
          </a:p>
          <a:p>
            <a:pPr marL="317500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316865" algn="l"/>
              </a:tabLst>
            </a:pPr>
            <a:r>
              <a:rPr lang="tr-TR" sz="1600" b="1" dirty="0">
                <a:latin typeface="Arial" pitchFamily="34" charset="0"/>
                <a:cs typeface="Arial" pitchFamily="34" charset="0"/>
              </a:rPr>
              <a:t>Yan-kanal saldırıları 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774700" lvl="1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774065" algn="l"/>
              </a:tabLst>
            </a:pPr>
            <a:r>
              <a:rPr lang="tr-TR" sz="1600" dirty="0">
                <a:latin typeface="Arial" pitchFamily="34" charset="0"/>
                <a:cs typeface="Arial" pitchFamily="34" charset="0"/>
              </a:rPr>
              <a:t>Çeşitli yan kanal saldırıları </a:t>
            </a:r>
            <a:r>
              <a:rPr lang="tr-TR" sz="1600" dirty="0" smtClean="0">
                <a:latin typeface="Arial" pitchFamily="34" charset="0"/>
                <a:cs typeface="Arial" pitchFamily="34" charset="0"/>
              </a:rPr>
              <a:t>yayınlanmıştır.</a:t>
            </a:r>
          </a:p>
          <a:p>
            <a:pPr marL="774700" lvl="1" indent="-30480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774065" algn="l"/>
              </a:tabLst>
            </a:pPr>
            <a:r>
              <a:rPr lang="tr-TR" sz="1600" dirty="0" smtClean="0">
                <a:latin typeface="Arial" pitchFamily="34" charset="0"/>
                <a:cs typeface="Arial" pitchFamily="34" charset="0"/>
              </a:rPr>
              <a:t>Şunu belirtmek gerekir ki yan-kanal saldırısı algoritmanın temelleriyle değil uygulamalarıyla yapılır.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3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4072890" cy="3576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b="1" spc="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b="1" spc="-20" dirty="0">
                <a:solidFill>
                  <a:srgbClr val="232021"/>
                </a:solidFill>
                <a:latin typeface="Arial"/>
                <a:cs typeface="Arial"/>
              </a:rPr>
              <a:t>algoritmasına genel bakış</a:t>
            </a:r>
            <a:endParaRPr lang="tr-TR" sz="2000" b="1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S‘in iç yapısı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Ba</a:t>
            </a:r>
            <a:r>
              <a:rPr lang="tr-TR" sz="2000" spc="-7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Değiştirme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Difüzyon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Anahtar Ekleme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Anahtar tarifesi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Deşifreleme 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Pratik konular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4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373036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Bazı Temel Gerçekler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68629"/>
            <a:ext cx="7134859" cy="353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günümüzde en yaygın kullanılan simetrik şifrelemedir.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spcBef>
                <a:spcPts val="60"/>
              </a:spcBef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207645" marR="12700" indent="-195580">
              <a:lnSpc>
                <a:spcPct val="1184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6225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birkaç yıllık seçim süreci sonunda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Na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ona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u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i="1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andard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s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hno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og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i="1" spc="-5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(N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T)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tarafından seçildi.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  <a:buClr>
                <a:srgbClr val="5C83BE"/>
              </a:buClr>
              <a:buFont typeface="Arial"/>
              <a:buChar char="•"/>
            </a:pPr>
            <a:endParaRPr sz="5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marL="262255" indent="-25019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6225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Bütün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adayları için gerekli özellikler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664845" lvl="1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664845" algn="l"/>
              </a:tabLst>
            </a:pPr>
            <a:r>
              <a:rPr sz="1600" b="1" spc="-10" dirty="0" smtClean="0">
                <a:solidFill>
                  <a:srgbClr val="232021"/>
                </a:solidFill>
                <a:latin typeface="Arial"/>
                <a:cs typeface="Arial"/>
              </a:rPr>
              <a:t>128-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t </a:t>
            </a:r>
            <a:r>
              <a:rPr lang="tr-TR" sz="1600" b="1" dirty="0" smtClean="0">
                <a:solidFill>
                  <a:srgbClr val="232021"/>
                </a:solidFill>
                <a:latin typeface="Arial"/>
                <a:cs typeface="Arial"/>
              </a:rPr>
              <a:t>blok uzunluğunda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blok şifreleme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664845" lvl="1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6648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128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ve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25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b="1" spc="0" dirty="0" smtClean="0">
                <a:solidFill>
                  <a:srgbClr val="232021"/>
                </a:solidFill>
                <a:latin typeface="Arial"/>
                <a:cs typeface="Arial"/>
              </a:rPr>
              <a:t>anahtar uzunluklarıyla desteklenmelidir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664845" lvl="1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6648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Yayınlanan diğer algoritmalara göre daha güvenli olmalı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664845" lvl="1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6648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Yazılım ve donanımda </a:t>
            </a:r>
            <a:r>
              <a:rPr lang="tr-TR" sz="1600" b="1" spc="5" dirty="0" smtClean="0">
                <a:solidFill>
                  <a:srgbClr val="232021"/>
                </a:solidFill>
                <a:latin typeface="Arial"/>
                <a:cs typeface="Arial"/>
              </a:rPr>
              <a:t>etkinlik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5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418401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00" b="1" spc="-1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900" b="1" spc="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seçiminin kronolojisi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1468629"/>
            <a:ext cx="6734809" cy="4506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Yeni bir blok şifreye ihtiyaç duyulduğu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tarafından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Ocak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ilan edildi.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4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10" dirty="0" smtClean="0">
                <a:solidFill>
                  <a:srgbClr val="232021"/>
                </a:solidFill>
                <a:latin typeface="Arial"/>
                <a:cs typeface="Arial"/>
              </a:rPr>
              <a:t>aday algoritma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Ağustos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8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'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de kabul edildi.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4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Son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algoritma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Ağustos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1999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 ilan edildi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ar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IB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Corpora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RC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6</a:t>
            </a:r>
            <a:r>
              <a:rPr sz="1600" i="1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Labora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or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ij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ndae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sz="1600" i="1" spc="-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J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Dae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sz="1600" spc="-4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&amp;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V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ij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erpen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3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l.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588645" lvl="1" indent="-19240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588645" algn="l"/>
              </a:tabLst>
            </a:pP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i="1" spc="15" dirty="0" smtClean="0">
                <a:solidFill>
                  <a:srgbClr val="232021"/>
                </a:solidFill>
                <a:latin typeface="Arial"/>
                <a:cs typeface="Arial"/>
              </a:rPr>
              <a:t>w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f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i="1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h</a:t>
            </a:r>
            <a:r>
              <a:rPr sz="1600" i="1" spc="-9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–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 B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00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hne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i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l.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 lvl="1">
              <a:lnSpc>
                <a:spcPts val="14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Ekim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2000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‘de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olarak bilinen</a:t>
            </a:r>
            <a:r>
              <a:rPr lang="tr-TR" sz="1600" spc="-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i="1" spc="-10" dirty="0" err="1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tr-TR" sz="1600" i="1" dirty="0" err="1">
                <a:solidFill>
                  <a:srgbClr val="232021"/>
                </a:solidFill>
                <a:latin typeface="Arial"/>
                <a:cs typeface="Arial"/>
              </a:rPr>
              <a:t>ij</a:t>
            </a:r>
            <a:r>
              <a:rPr lang="tr-TR" sz="1600" i="1" spc="-10" dirty="0" err="1">
                <a:solidFill>
                  <a:srgbClr val="232021"/>
                </a:solidFill>
                <a:latin typeface="Arial"/>
                <a:cs typeface="Arial"/>
              </a:rPr>
              <a:t>ndae</a:t>
            </a:r>
            <a:r>
              <a:rPr lang="tr-TR" sz="1600" i="1" dirty="0" err="1">
                <a:solidFill>
                  <a:srgbClr val="232021"/>
                </a:solidFill>
                <a:latin typeface="Arial"/>
                <a:cs typeface="Arial"/>
              </a:rPr>
              <a:t>l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algoritması seçildi.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4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35" dirty="0" smtClean="0">
                <a:solidFill>
                  <a:srgbClr val="232021"/>
                </a:solidFill>
                <a:latin typeface="Arial"/>
                <a:cs typeface="Arial"/>
              </a:rPr>
              <a:t>Kasım</a:t>
            </a:r>
            <a:r>
              <a:rPr sz="1600" spc="-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200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merika ulusal standartları tarafından onaylandı.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6" y="622555"/>
            <a:ext cx="299479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ES:</a:t>
            </a: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Genel Bakış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5" y="4067051"/>
            <a:ext cx="523367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Round sayısı seçilen anahtar uzunluğuna bağlıdır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9794" y="1441704"/>
            <a:ext cx="2895600" cy="241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6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92866" y="4720716"/>
          <a:ext cx="6095995" cy="148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7996"/>
                <a:gridCol w="3047999"/>
              </a:tblGrid>
              <a:tr h="370331">
                <a:tc>
                  <a:txBody>
                    <a:bodyPr/>
                    <a:lstStyle/>
                    <a:p>
                      <a:pPr marL="718185">
                        <a:lnSpc>
                          <a:spcPct val="100000"/>
                        </a:lnSpc>
                      </a:pP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Ke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600" b="1" spc="-2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ng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spc="-4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600" b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ts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</a:pP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spc="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600" b="1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6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600" b="1" spc="-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ounds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6509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600" spc="-1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6" y="622555"/>
            <a:ext cx="2663563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93700" indent="-381000">
              <a:lnSpc>
                <a:spcPct val="100000"/>
              </a:lnSpc>
              <a:buClr>
                <a:srgbClr val="5C83BE"/>
              </a:buClr>
              <a:buSzPct val="118421"/>
              <a:buFont typeface="Arial"/>
              <a:buChar char="•"/>
              <a:tabLst>
                <a:tab pos="393700" algn="l"/>
              </a:tabLst>
            </a:pPr>
            <a:r>
              <a:rPr sz="1900" b="1" spc="-6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900" b="1" spc="-10" dirty="0" smtClean="0">
                <a:solidFill>
                  <a:srgbClr val="232021"/>
                </a:solidFill>
                <a:latin typeface="Arial"/>
                <a:cs typeface="Arial"/>
              </a:rPr>
              <a:t>ES:</a:t>
            </a:r>
            <a:r>
              <a:rPr sz="1900" b="1" spc="1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900" b="1" spc="-30" dirty="0" smtClean="0">
                <a:solidFill>
                  <a:srgbClr val="232021"/>
                </a:solidFill>
                <a:latin typeface="Arial"/>
                <a:cs typeface="Arial"/>
              </a:rPr>
              <a:t>Genel Bakış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9850" y="0"/>
            <a:ext cx="558355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4301" y="1468629"/>
            <a:ext cx="4038600" cy="1031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10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/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12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/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round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lu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 tekrarlı şifreleme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Clr>
                <a:srgbClr val="5C83BE"/>
              </a:buClr>
              <a:buFont typeface="Arial"/>
              <a:buChar char="•"/>
            </a:pPr>
            <a:endParaRPr sz="1000" dirty="0"/>
          </a:p>
          <a:p>
            <a:pPr>
              <a:lnSpc>
                <a:spcPts val="1400"/>
              </a:lnSpc>
              <a:spcBef>
                <a:spcPts val="80"/>
              </a:spcBef>
              <a:buClr>
                <a:srgbClr val="5C83BE"/>
              </a:buClr>
              <a:buFont typeface="Arial"/>
              <a:buChar char="•"/>
            </a:pPr>
            <a:endParaRPr sz="14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lang="tr-TR" sz="1600" spc="5" dirty="0" smtClean="0">
                <a:solidFill>
                  <a:srgbClr val="232021"/>
                </a:solidFill>
                <a:latin typeface="Arial"/>
                <a:cs typeface="Arial"/>
              </a:rPr>
              <a:t>Her</a:t>
            </a:r>
            <a:r>
              <a:rPr sz="1600" spc="-7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roun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lang="tr-TR" sz="1600" spc="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“La</a:t>
            </a:r>
            <a:r>
              <a:rPr sz="1600" spc="-1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er</a:t>
            </a: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”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(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lang="tr-TR" sz="1600" spc="0" dirty="0" err="1" smtClean="0">
                <a:solidFill>
                  <a:srgbClr val="232021"/>
                </a:solidFill>
                <a:latin typeface="Arial"/>
                <a:cs typeface="Arial"/>
              </a:rPr>
              <a:t>atman’lardan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) oluşur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7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800" b="1" spc="-15" dirty="0" smtClean="0">
                <a:solidFill>
                  <a:srgbClr val="232021"/>
                </a:solidFill>
                <a:latin typeface="Arial"/>
                <a:cs typeface="Arial"/>
              </a:rPr>
              <a:t>Ünite içeriği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398" y="2176274"/>
            <a:ext cx="3815079" cy="3576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2000" spc="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0" dirty="0">
                <a:solidFill>
                  <a:srgbClr val="232021"/>
                </a:solidFill>
                <a:latin typeface="Arial"/>
                <a:cs typeface="Arial"/>
              </a:rPr>
              <a:t>algoritmasına genel bakış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S‘in iç yapısı</a:t>
            </a:r>
            <a:endParaRPr lang="tr-TR" sz="2000" b="1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 smtClean="0">
                <a:solidFill>
                  <a:srgbClr val="232021"/>
                </a:solidFill>
                <a:latin typeface="Arial"/>
                <a:cs typeface="Arial"/>
              </a:rPr>
              <a:t>Ba</a:t>
            </a:r>
            <a:r>
              <a:rPr lang="tr-TR" sz="2000" spc="-70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lang="tr-TR" sz="2000" spc="-1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2000" spc="6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Değiştirme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Difüzyon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Anahtar Ekleme katmanı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731520" lvl="1" indent="-341630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73152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Anahtar tarifesi</a:t>
            </a:r>
            <a:endParaRPr lang="tr-TR" sz="2000" dirty="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15" dirty="0">
                <a:solidFill>
                  <a:srgbClr val="232021"/>
                </a:solidFill>
                <a:latin typeface="Arial"/>
                <a:cs typeface="Arial"/>
              </a:rPr>
              <a:t>Deşifreleme 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0"/>
              </a:spcBef>
              <a:buClr>
                <a:srgbClr val="5C83BE"/>
              </a:buClr>
              <a:buFont typeface="Arial"/>
              <a:buChar char="•"/>
            </a:pPr>
            <a:endParaRPr lang="tr-TR" sz="700" dirty="0"/>
          </a:p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spc="-25" dirty="0">
                <a:solidFill>
                  <a:srgbClr val="232021"/>
                </a:solidFill>
                <a:latin typeface="Arial"/>
                <a:cs typeface="Arial"/>
              </a:rPr>
              <a:t>Pratik konular</a:t>
            </a:r>
            <a:endParaRPr lang="tr-T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9</a:t>
            </a:fld>
            <a:r>
              <a:rPr sz="900" spc="10" dirty="0" smtClean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spc="0" dirty="0" smtClean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5" dirty="0" smtClean="0">
                <a:solidFill>
                  <a:srgbClr val="444479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5337" y="622555"/>
            <a:ext cx="3270885" cy="356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6870" indent="-344805">
              <a:lnSpc>
                <a:spcPct val="100000"/>
              </a:lnSpc>
              <a:buClr>
                <a:srgbClr val="5C83BE"/>
              </a:buClr>
              <a:buSzPct val="120000"/>
              <a:buFont typeface="Arial"/>
              <a:buChar char="•"/>
              <a:tabLst>
                <a:tab pos="356870" algn="l"/>
              </a:tabLst>
            </a:pPr>
            <a:r>
              <a:rPr lang="tr-TR" sz="2000" b="1" spc="-25" dirty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lang="tr-TR" sz="2000" b="1" spc="-15" dirty="0">
                <a:solidFill>
                  <a:srgbClr val="232021"/>
                </a:solidFill>
                <a:latin typeface="Arial"/>
                <a:cs typeface="Arial"/>
              </a:rPr>
              <a:t>S‘in iç yapısı</a:t>
            </a:r>
            <a:endParaRPr lang="tr-TR" sz="20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4" y="2267206"/>
            <a:ext cx="7162406" cy="666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dirty="0" smtClean="0">
                <a:solidFill>
                  <a:srgbClr val="232021"/>
                </a:solidFill>
                <a:latin typeface="Arial"/>
                <a:cs typeface="Arial"/>
              </a:rPr>
              <a:t>bayt temelli bir şifrelemedir.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5C83BE"/>
              </a:buClr>
              <a:buFont typeface="Arial"/>
              <a:buChar char="•"/>
            </a:pPr>
            <a:endParaRPr sz="600" dirty="0"/>
          </a:p>
          <a:p>
            <a:pPr marL="207645" indent="-195580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7645" algn="l"/>
              </a:tabLst>
            </a:pPr>
            <a:r>
              <a:rPr sz="1600" spc="1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(ifade)</a:t>
            </a:r>
            <a:r>
              <a:rPr sz="1600" spc="-2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spc="-40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25" dirty="0" smtClean="0">
                <a:solidFill>
                  <a:srgbClr val="232021"/>
                </a:solidFill>
                <a:latin typeface="Arial"/>
                <a:cs typeface="Arial"/>
              </a:rPr>
              <a:t>matris olarak düzenlenebilir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8367" y="4865627"/>
            <a:ext cx="4757533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0" dirty="0" smtClean="0">
                <a:solidFill>
                  <a:srgbClr val="232021"/>
                </a:solidFill>
                <a:latin typeface="Arial"/>
                <a:cs typeface="Arial"/>
              </a:rPr>
              <a:t>…,</a:t>
            </a:r>
            <a:r>
              <a:rPr sz="1600" i="1" spc="-3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i="1" spc="0" baseline="-20833" dirty="0" smtClean="0">
                <a:solidFill>
                  <a:srgbClr val="232021"/>
                </a:solidFill>
                <a:latin typeface="Arial"/>
                <a:cs typeface="Arial"/>
              </a:rPr>
              <a:t>15</a:t>
            </a:r>
            <a:r>
              <a:rPr sz="1800" i="1" spc="112" baseline="-20833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ile </a:t>
            </a:r>
            <a:r>
              <a:rPr sz="1600" spc="-10" dirty="0" smtClean="0">
                <a:solidFill>
                  <a:srgbClr val="232021"/>
                </a:solidFill>
                <a:latin typeface="Arial"/>
                <a:cs typeface="Arial"/>
              </a:rPr>
              <a:t>16-b</a:t>
            </a:r>
            <a:r>
              <a:rPr lang="tr-TR" sz="1600" spc="-10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spc="-15" dirty="0" err="1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1600" spc="5" dirty="0" err="1" smtClean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lang="tr-TR" sz="1600" dirty="0" err="1" smtClean="0">
                <a:solidFill>
                  <a:srgbClr val="232021"/>
                </a:solidFill>
                <a:latin typeface="Arial"/>
                <a:cs typeface="Arial"/>
              </a:rPr>
              <a:t>lık</a:t>
            </a:r>
            <a:r>
              <a:rPr sz="1600" spc="2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5" dirty="0" smtClean="0">
                <a:solidFill>
                  <a:srgbClr val="232021"/>
                </a:solidFill>
                <a:latin typeface="Arial"/>
                <a:cs typeface="Arial"/>
              </a:rPr>
              <a:t>AE</a:t>
            </a:r>
            <a:r>
              <a:rPr sz="1600" spc="0" dirty="0" smtClean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lang="tr-TR" sz="1600" spc="0" dirty="0" smtClean="0">
                <a:solidFill>
                  <a:srgbClr val="232021"/>
                </a:solidFill>
                <a:latin typeface="Arial"/>
                <a:cs typeface="Arial"/>
              </a:rPr>
              <a:t> giriş verisini oluşturur.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41119" y="3218052"/>
          <a:ext cx="2002532" cy="1341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871"/>
                <a:gridCol w="501395"/>
                <a:gridCol w="499871"/>
                <a:gridCol w="501395"/>
              </a:tblGrid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i="1" spc="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0" baseline="-20833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9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6509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835"/>
                        </a:lnSpc>
                      </a:pPr>
                      <a:r>
                        <a:rPr sz="2400" i="1" spc="7" baseline="15625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0" dirty="0" smtClean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509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20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1331</Words>
  <Application>Microsoft Office PowerPoint</Application>
  <PresentationFormat>Özel</PresentationFormat>
  <Paragraphs>526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27" baseType="lpstr">
      <vt:lpstr>Office Theme</vt:lpstr>
      <vt:lpstr>PowerPoint Sunusu</vt:lpstr>
      <vt:lpstr>Ünite içeriği</vt:lpstr>
      <vt:lpstr>Ünite içeriği</vt:lpstr>
      <vt:lpstr>PowerPoint Sunusu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  <vt:lpstr>PowerPoint Sunusu</vt:lpstr>
      <vt:lpstr>PowerPoint Sunusu</vt:lpstr>
      <vt:lpstr>Ünite içeriği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\376\377\000j\000p\000e\000l\000z\000l</dc:creator>
  <cp:lastModifiedBy>selman</cp:lastModifiedBy>
  <cp:revision>24</cp:revision>
  <dcterms:created xsi:type="dcterms:W3CDTF">2013-03-08T15:46:52Z</dcterms:created>
  <dcterms:modified xsi:type="dcterms:W3CDTF">2013-04-09T06:09:29Z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2009-11-22T00:00:00Z</vt:filetime>
  </property>
  <property fmtid="{D5CDD505-2E9C-101B-9397-08002B2CF9AE}" pid="3" name="LastSaved">
    <vt:filetime>2013-03-08T00:00:00Z</vt:filetime>
  </property>
</Properties>
</file>