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20.03.2020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GİRİŞİMCİLİK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4. 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86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altLang="tr-TR" dirty="0">
                <a:solidFill>
                  <a:srgbClr val="00CC66"/>
                </a:solidFill>
              </a:rPr>
              <a:t>YÖNETSEL BECERİLERE DAYALI SINIFLANDIRMA</a:t>
            </a:r>
            <a:endParaRPr lang="tr-TR" altLang="tr-TR" dirty="0">
              <a:solidFill>
                <a:schemeClr val="hlink"/>
              </a:solidFill>
            </a:endParaRPr>
          </a:p>
          <a:p>
            <a:pPr algn="just">
              <a:spcBef>
                <a:spcPct val="65000"/>
              </a:spcBef>
              <a:buNone/>
            </a:pPr>
            <a:r>
              <a:rPr lang="tr-TR" altLang="tr-TR" dirty="0">
                <a:solidFill>
                  <a:srgbClr val="CC3300"/>
                </a:solidFill>
                <a:latin typeface="Antique Olive" pitchFamily="34" charset="0"/>
              </a:rPr>
              <a:t>ESNAF / ZANAATKAR:</a:t>
            </a:r>
            <a:r>
              <a:rPr lang="tr-TR" altLang="tr-TR" dirty="0">
                <a:solidFill>
                  <a:srgbClr val="6600CC"/>
                </a:solidFill>
                <a:latin typeface="Antique Olive" pitchFamily="34" charset="0"/>
              </a:rPr>
              <a:t> ATALARDAN KALAN TEKNİK BECERİLERE DAYALI </a:t>
            </a:r>
          </a:p>
          <a:p>
            <a:pPr algn="just">
              <a:spcBef>
                <a:spcPct val="65000"/>
              </a:spcBef>
              <a:buNone/>
            </a:pPr>
            <a:r>
              <a:rPr lang="tr-TR" altLang="tr-TR" dirty="0">
                <a:solidFill>
                  <a:srgbClr val="CC3300"/>
                </a:solidFill>
                <a:latin typeface="Antique Olive" pitchFamily="34" charset="0"/>
              </a:rPr>
              <a:t>FIRSATÇI GİRİŞİMCİ:</a:t>
            </a:r>
            <a:r>
              <a:rPr lang="tr-TR" altLang="tr-TR" dirty="0">
                <a:solidFill>
                  <a:srgbClr val="6600CC"/>
                </a:solidFill>
                <a:latin typeface="Antique Olive" pitchFamily="34" charset="0"/>
              </a:rPr>
              <a:t> BÜYÜME ODAKLI STRATEJİK PLAN YAPAN</a:t>
            </a:r>
          </a:p>
          <a:p>
            <a:pPr algn="just"/>
            <a:r>
              <a:rPr lang="tr-TR" altLang="tr-TR" dirty="0">
                <a:solidFill>
                  <a:srgbClr val="00CC66"/>
                </a:solidFill>
              </a:rPr>
              <a:t>ALINAN RİSK DÜZEYİNE DAYALI SINIFLANDIRMA</a:t>
            </a:r>
            <a:endParaRPr lang="tr-TR" altLang="tr-TR" dirty="0">
              <a:solidFill>
                <a:schemeClr val="hlink"/>
              </a:solidFill>
            </a:endParaRPr>
          </a:p>
          <a:p>
            <a:pPr algn="just">
              <a:spcBef>
                <a:spcPct val="80000"/>
              </a:spcBef>
              <a:buNone/>
            </a:pPr>
            <a:r>
              <a:rPr lang="tr-TR" altLang="tr-TR" dirty="0">
                <a:solidFill>
                  <a:srgbClr val="CC3300"/>
                </a:solidFill>
                <a:latin typeface="Antique Olive" pitchFamily="34" charset="0"/>
              </a:rPr>
              <a:t>DİNAMİK GİRİŞİMCİ :</a:t>
            </a:r>
            <a:r>
              <a:rPr lang="tr-TR" altLang="tr-TR" sz="2800" dirty="0">
                <a:solidFill>
                  <a:srgbClr val="800080"/>
                </a:solidFill>
                <a:latin typeface="Antique Olive" pitchFamily="34" charset="0"/>
              </a:rPr>
              <a:t> </a:t>
            </a:r>
            <a:r>
              <a:rPr lang="tr-TR" altLang="tr-TR" dirty="0">
                <a:solidFill>
                  <a:srgbClr val="6600CC"/>
                </a:solidFill>
                <a:latin typeface="Antique Olive" pitchFamily="34" charset="0"/>
              </a:rPr>
              <a:t>PROAKTİF, AGRESİF,  RADİKAL YENİLİKÇİ </a:t>
            </a:r>
          </a:p>
          <a:p>
            <a:pPr algn="just">
              <a:spcBef>
                <a:spcPct val="80000"/>
              </a:spcBef>
              <a:buNone/>
            </a:pPr>
            <a:r>
              <a:rPr lang="tr-TR" altLang="tr-TR" dirty="0">
                <a:solidFill>
                  <a:srgbClr val="CC3300"/>
                </a:solidFill>
                <a:latin typeface="Antique Olive" pitchFamily="34" charset="0"/>
              </a:rPr>
              <a:t>TAKİPÇİ GİRİŞİMCİ :</a:t>
            </a:r>
            <a:r>
              <a:rPr lang="tr-TR" altLang="tr-TR" sz="2800" dirty="0">
                <a:solidFill>
                  <a:srgbClr val="CC3300"/>
                </a:solidFill>
                <a:latin typeface="Antique Olive" pitchFamily="34" charset="0"/>
              </a:rPr>
              <a:t> </a:t>
            </a:r>
            <a:r>
              <a:rPr lang="tr-TR" altLang="tr-TR" dirty="0">
                <a:solidFill>
                  <a:srgbClr val="6600CC"/>
                </a:solidFill>
                <a:latin typeface="Antique Olive" pitchFamily="34" charset="0"/>
              </a:rPr>
              <a:t>REAKTİF, UYUMLU &amp; TEDRİCEN YENİLİKÇİ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622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Girişimcilik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tr-TR" altLang="tr-TR" sz="5100" dirty="0">
                <a:solidFill>
                  <a:srgbClr val="FF0000"/>
                </a:solidFill>
                <a:latin typeface="+mj-lt"/>
              </a:rPr>
              <a:t>FAALİYET SAHASINA VE BÜYÜKLÜĞE DAYALI SINIFLANDIRMA</a:t>
            </a:r>
          </a:p>
          <a:p>
            <a:pPr algn="just">
              <a:spcBef>
                <a:spcPct val="80000"/>
              </a:spcBef>
              <a:buNone/>
            </a:pPr>
            <a:r>
              <a:rPr lang="tr-TR" altLang="tr-TR" sz="5100" dirty="0">
                <a:solidFill>
                  <a:srgbClr val="CC3300"/>
                </a:solidFill>
                <a:latin typeface="+mj-lt"/>
              </a:rPr>
              <a:t>YERELGİRİŞİMCİ :</a:t>
            </a:r>
            <a:r>
              <a:rPr lang="tr-TR" altLang="tr-TR" sz="5100" dirty="0">
                <a:solidFill>
                  <a:srgbClr val="800080"/>
                </a:solidFill>
                <a:latin typeface="+mj-lt"/>
              </a:rPr>
              <a:t> </a:t>
            </a:r>
            <a:endParaRPr lang="tr-TR" altLang="tr-TR" sz="5100" dirty="0" smtClean="0">
              <a:solidFill>
                <a:srgbClr val="800080"/>
              </a:solidFill>
              <a:latin typeface="+mj-lt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tr-TR" altLang="tr-TR" sz="5100" dirty="0" smtClean="0">
                <a:solidFill>
                  <a:srgbClr val="6600CC"/>
                </a:solidFill>
                <a:latin typeface="+mj-lt"/>
              </a:rPr>
              <a:t>SINIRLI </a:t>
            </a:r>
            <a:r>
              <a:rPr lang="tr-TR" altLang="tr-TR" sz="5100" dirty="0">
                <a:solidFill>
                  <a:srgbClr val="6600CC"/>
                </a:solidFill>
                <a:latin typeface="+mj-lt"/>
              </a:rPr>
              <a:t>ÖZ SERMAYE VE PERSONELE </a:t>
            </a:r>
            <a:r>
              <a:rPr lang="tr-TR" altLang="tr-TR" sz="5100" dirty="0" smtClean="0">
                <a:solidFill>
                  <a:srgbClr val="6600CC"/>
                </a:solidFill>
                <a:latin typeface="+mj-lt"/>
              </a:rPr>
              <a:t>SAHİP, KÜÇÜK</a:t>
            </a:r>
            <a:endParaRPr lang="tr-TR" altLang="tr-TR" sz="5100" dirty="0">
              <a:solidFill>
                <a:srgbClr val="6600CC"/>
              </a:solidFill>
              <a:latin typeface="+mj-lt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tr-TR" altLang="tr-TR" sz="5100" dirty="0">
                <a:solidFill>
                  <a:srgbClr val="CC3300"/>
                </a:solidFill>
                <a:latin typeface="+mj-lt"/>
              </a:rPr>
              <a:t>BÖLGESEL GİRİŞİMİCİ: </a:t>
            </a:r>
            <a:endParaRPr lang="tr-TR" altLang="tr-TR" sz="5100" dirty="0" smtClean="0">
              <a:solidFill>
                <a:srgbClr val="CC3300"/>
              </a:solidFill>
              <a:latin typeface="+mj-lt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tr-TR" altLang="tr-TR" sz="5100" dirty="0" smtClean="0">
                <a:solidFill>
                  <a:srgbClr val="6600CC"/>
                </a:solidFill>
                <a:latin typeface="+mj-lt"/>
              </a:rPr>
              <a:t>ARTAN </a:t>
            </a:r>
            <a:r>
              <a:rPr lang="tr-TR" altLang="tr-TR" sz="5100" dirty="0">
                <a:solidFill>
                  <a:srgbClr val="6600CC"/>
                </a:solidFill>
                <a:latin typeface="+mj-lt"/>
              </a:rPr>
              <a:t>PAZAR PAYINA SAHİP, ORTA</a:t>
            </a:r>
            <a:endParaRPr lang="tr-TR" altLang="tr-TR" sz="5100" dirty="0">
              <a:solidFill>
                <a:srgbClr val="CC3300"/>
              </a:solidFill>
              <a:latin typeface="+mj-lt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tr-TR" altLang="tr-TR" sz="5100" dirty="0">
                <a:solidFill>
                  <a:srgbClr val="CC3300"/>
                </a:solidFill>
                <a:latin typeface="+mj-lt"/>
              </a:rPr>
              <a:t>KÜRESEL GİRİŞİMCİ: </a:t>
            </a:r>
            <a:endParaRPr lang="tr-TR" altLang="tr-TR" sz="5100" dirty="0" smtClean="0">
              <a:solidFill>
                <a:srgbClr val="CC3300"/>
              </a:solidFill>
              <a:latin typeface="+mj-lt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tr-TR" altLang="tr-TR" sz="5100" dirty="0" smtClean="0">
                <a:solidFill>
                  <a:srgbClr val="6600CC"/>
                </a:solidFill>
                <a:latin typeface="+mj-lt"/>
              </a:rPr>
              <a:t>BÜYÜK</a:t>
            </a:r>
            <a:r>
              <a:rPr lang="tr-TR" altLang="tr-TR" sz="5100" dirty="0">
                <a:solidFill>
                  <a:srgbClr val="6600CC"/>
                </a:solidFill>
                <a:latin typeface="+mj-lt"/>
              </a:rPr>
              <a:t>, ULUSLARARASI ALANDA FAALİYET </a:t>
            </a:r>
            <a:r>
              <a:rPr lang="tr-TR" altLang="tr-TR" sz="5100" dirty="0" smtClean="0">
                <a:solidFill>
                  <a:srgbClr val="6600CC"/>
                </a:solidFill>
                <a:latin typeface="+mj-lt"/>
              </a:rPr>
              <a:t>GÖSTEREN </a:t>
            </a:r>
            <a:endParaRPr lang="tr-TR" altLang="tr-TR" sz="5100" dirty="0">
              <a:solidFill>
                <a:srgbClr val="6600CC"/>
              </a:solidFill>
              <a:latin typeface="+mj-l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050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ESNAF VE ZANAATKARLARIN ÖZELLİKLERİ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2250" indent="-222250">
              <a:spcBef>
                <a:spcPct val="30000"/>
              </a:spcBef>
            </a:pPr>
            <a:r>
              <a:rPr lang="tr-TR" altLang="tr-TR" dirty="0"/>
              <a:t>Teknik eğitim</a:t>
            </a:r>
            <a:endParaRPr lang="en-US" altLang="tr-TR" dirty="0"/>
          </a:p>
          <a:p>
            <a:pPr marL="222250" indent="-222250">
              <a:spcBef>
                <a:spcPct val="30000"/>
              </a:spcBef>
            </a:pPr>
            <a:r>
              <a:rPr lang="tr-TR" altLang="tr-TR" dirty="0"/>
              <a:t>Atalardan gelen tecrübe</a:t>
            </a:r>
            <a:endParaRPr lang="en-US" altLang="tr-TR" dirty="0"/>
          </a:p>
          <a:p>
            <a:pPr marL="222250" indent="-222250">
              <a:spcBef>
                <a:spcPct val="30000"/>
              </a:spcBef>
            </a:pPr>
            <a:r>
              <a:rPr lang="tr-TR" altLang="tr-TR" dirty="0"/>
              <a:t>Yetki devrine isteksiz</a:t>
            </a:r>
            <a:endParaRPr lang="en-US" altLang="tr-TR" dirty="0"/>
          </a:p>
          <a:p>
            <a:pPr marL="222250" indent="-222250">
              <a:spcBef>
                <a:spcPct val="30000"/>
              </a:spcBef>
            </a:pPr>
            <a:r>
              <a:rPr lang="tr-TR" altLang="tr-TR" dirty="0"/>
              <a:t>Dar stratejik bakış açısı</a:t>
            </a:r>
            <a:endParaRPr lang="en-US" altLang="tr-TR" dirty="0"/>
          </a:p>
          <a:p>
            <a:pPr marL="222250" indent="-222250">
              <a:spcBef>
                <a:spcPct val="30000"/>
              </a:spcBef>
            </a:pPr>
            <a:r>
              <a:rPr lang="tr-TR" altLang="tr-TR" dirty="0"/>
              <a:t>Kişisel satış çabası </a:t>
            </a:r>
          </a:p>
          <a:p>
            <a:pPr marL="222250" indent="-222250">
              <a:spcBef>
                <a:spcPct val="30000"/>
              </a:spcBef>
            </a:pPr>
            <a:r>
              <a:rPr lang="tr-TR" altLang="tr-TR" dirty="0"/>
              <a:t>Kısa vadeli planlama ufku</a:t>
            </a:r>
            <a:endParaRPr lang="en-US" altLang="tr-TR" dirty="0"/>
          </a:p>
          <a:p>
            <a:pPr marL="222250" indent="-222250">
              <a:spcBef>
                <a:spcPct val="30000"/>
              </a:spcBef>
            </a:pPr>
            <a:r>
              <a:rPr lang="tr-TR" altLang="tr-TR" dirty="0"/>
              <a:t>Basit kayıt tutma ve saklama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980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/>
              <a:t>Fırsatçı girişimcinin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2250" indent="-222250">
              <a:spcBef>
                <a:spcPct val="25000"/>
              </a:spcBef>
            </a:pPr>
            <a:r>
              <a:rPr lang="tr-TR" altLang="tr-TR" dirty="0"/>
              <a:t>Geniş tabanlı eğitim</a:t>
            </a:r>
            <a:endParaRPr lang="en-US" altLang="tr-TR" dirty="0"/>
          </a:p>
          <a:p>
            <a:pPr marL="222250" indent="-222250">
              <a:spcBef>
                <a:spcPct val="25000"/>
              </a:spcBef>
            </a:pPr>
            <a:r>
              <a:rPr lang="tr-TR" altLang="tr-TR" dirty="0"/>
              <a:t>Problemlere bilimsel yaklaşım </a:t>
            </a:r>
          </a:p>
          <a:p>
            <a:pPr marL="222250" indent="-222250">
              <a:spcBef>
                <a:spcPct val="25000"/>
              </a:spcBef>
            </a:pPr>
            <a:r>
              <a:rPr lang="tr-TR" altLang="tr-TR" dirty="0"/>
              <a:t>Yetki devrine karşı gönüllülük </a:t>
            </a:r>
          </a:p>
          <a:p>
            <a:pPr marL="222250" indent="-222250">
              <a:spcBef>
                <a:spcPct val="25000"/>
              </a:spcBef>
            </a:pPr>
            <a:r>
              <a:rPr lang="tr-TR" altLang="tr-TR" dirty="0"/>
              <a:t>Stratejiye geniş bakış açısı </a:t>
            </a:r>
          </a:p>
          <a:p>
            <a:pPr marL="222250" indent="-222250">
              <a:spcBef>
                <a:spcPct val="25000"/>
              </a:spcBef>
            </a:pPr>
            <a:r>
              <a:rPr lang="tr-TR" altLang="tr-TR" dirty="0"/>
              <a:t>Farklılaştırılmış Pazar yaklaşımı </a:t>
            </a:r>
          </a:p>
          <a:p>
            <a:pPr marL="222250" indent="-222250">
              <a:spcBef>
                <a:spcPct val="25000"/>
              </a:spcBef>
            </a:pPr>
            <a:r>
              <a:rPr lang="tr-TR" altLang="tr-TR" dirty="0"/>
              <a:t>Uzun vadeli planlama ufku </a:t>
            </a:r>
          </a:p>
          <a:p>
            <a:pPr marL="222250" indent="-222250">
              <a:spcBef>
                <a:spcPct val="25000"/>
              </a:spcBef>
            </a:pPr>
            <a:r>
              <a:rPr lang="tr-TR" altLang="tr-TR" dirty="0"/>
              <a:t>Gelişmiş muhasebe ve finansal kontrol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015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Girişimcilikle ilgili yanlış düşünceler</a:t>
            </a:r>
            <a:r>
              <a:rPr 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90000"/>
              </a:lnSpc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1. </a:t>
            </a:r>
            <a:r>
              <a:rPr lang="tr-T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Başarılı girişimcilik için iyi bir iş fikri yeterlidir. </a:t>
            </a:r>
          </a:p>
          <a:p>
            <a:pPr>
              <a:lnSpc>
                <a:spcPct val="190000"/>
              </a:lnSpc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2. </a:t>
            </a:r>
            <a:r>
              <a:rPr lang="tr-T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Girişimcilik kolaydır.</a:t>
            </a:r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>
              <a:lnSpc>
                <a:spcPct val="190000"/>
              </a:lnSpc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3. </a:t>
            </a:r>
            <a:r>
              <a:rPr lang="tr-T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Girişimcilik çok riskli bir iştir.</a:t>
            </a:r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>
              <a:lnSpc>
                <a:spcPct val="190000"/>
              </a:lnSpc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4. </a:t>
            </a:r>
            <a:r>
              <a:rPr lang="tr-T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Girişimcilik yalnızca KOBİ’ler için geçerlidir. </a:t>
            </a:r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>
              <a:lnSpc>
                <a:spcPct val="190000"/>
              </a:lnSpc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5. </a:t>
            </a:r>
            <a:r>
              <a:rPr lang="tr-T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Girişimci işletmeler ve KOBİ’ler arasında fark yoktur</a:t>
            </a:r>
            <a:endParaRPr 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85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GİRİŞİMCİLİĞİN ÖZELLİKLERİ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30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BENZER (ANCAK FARKLI) KAVRAMLAR </a:t>
            </a:r>
            <a:r>
              <a:rPr lang="tr-TR" dirty="0">
                <a:solidFill>
                  <a:srgbClr val="800080"/>
                </a:solidFill>
                <a:latin typeface="Tahoma" pitchFamily="32" charset="0"/>
              </a:rPr>
              <a:t/>
            </a:r>
            <a:br>
              <a:rPr lang="tr-TR" dirty="0">
                <a:solidFill>
                  <a:srgbClr val="800080"/>
                </a:solidFill>
                <a:latin typeface="Tahoma" pitchFamily="32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ct val="30000"/>
              </a:spcBef>
              <a:buFontTx/>
              <a:buNone/>
            </a:pPr>
            <a:r>
              <a:rPr lang="tr-TR" altLang="tr-TR" sz="3000" dirty="0">
                <a:solidFill>
                  <a:srgbClr val="800080"/>
                </a:solidFill>
                <a:latin typeface="+mj-lt"/>
              </a:rPr>
              <a:t>SAHİPLİK:</a:t>
            </a:r>
          </a:p>
          <a:p>
            <a:pPr algn="just">
              <a:spcBef>
                <a:spcPct val="30000"/>
              </a:spcBef>
              <a:buFontTx/>
              <a:buNone/>
            </a:pPr>
            <a:r>
              <a:rPr lang="tr-TR" altLang="tr-TR" sz="3000" dirty="0">
                <a:solidFill>
                  <a:srgbClr val="9900CC"/>
                </a:solidFill>
                <a:latin typeface="+mj-lt"/>
              </a:rPr>
              <a:t>Kişinin mali varlığının bir kısmını firmanın öz sermaye ve karlılığını güvence altına almak için işletmeye yatırması.</a:t>
            </a:r>
          </a:p>
          <a:p>
            <a:pPr algn="just">
              <a:spcBef>
                <a:spcPct val="30000"/>
              </a:spcBef>
              <a:buFontTx/>
              <a:buNone/>
            </a:pPr>
            <a:r>
              <a:rPr lang="tr-TR" altLang="tr-TR" sz="3000" dirty="0">
                <a:solidFill>
                  <a:srgbClr val="800080"/>
                </a:solidFill>
                <a:latin typeface="+mj-lt"/>
              </a:rPr>
              <a:t>PROFESYONEL YÖNETİCİLİK:</a:t>
            </a:r>
          </a:p>
          <a:p>
            <a:pPr algn="just">
              <a:spcBef>
                <a:spcPct val="30000"/>
              </a:spcBef>
              <a:buFontTx/>
              <a:buNone/>
            </a:pPr>
            <a:r>
              <a:rPr lang="tr-TR" altLang="tr-TR" sz="3000" dirty="0">
                <a:solidFill>
                  <a:srgbClr val="9900CC"/>
                </a:solidFill>
                <a:latin typeface="+mj-lt"/>
              </a:rPr>
              <a:t>    Bir firmanın sahipliğini paylaşmaksızın firmanın bazı faaliyetlerini yönetmek üzere ücret almak</a:t>
            </a:r>
          </a:p>
          <a:p>
            <a:pPr algn="just">
              <a:spcBef>
                <a:spcPct val="30000"/>
              </a:spcBef>
              <a:buFontTx/>
              <a:buNone/>
            </a:pPr>
            <a:r>
              <a:rPr lang="tr-TR" altLang="tr-TR" sz="3000" dirty="0">
                <a:solidFill>
                  <a:srgbClr val="800080"/>
                </a:solidFill>
                <a:latin typeface="+mj-lt"/>
              </a:rPr>
              <a:t>GİRİŞİMCİLİK:</a:t>
            </a:r>
          </a:p>
          <a:p>
            <a:pPr algn="just">
              <a:spcBef>
                <a:spcPct val="30000"/>
              </a:spcBef>
              <a:buFontTx/>
              <a:buNone/>
            </a:pPr>
            <a:r>
              <a:rPr lang="tr-TR" altLang="tr-TR" sz="3000" dirty="0">
                <a:solidFill>
                  <a:srgbClr val="9900CC"/>
                </a:solidFill>
                <a:latin typeface="+mj-lt"/>
              </a:rPr>
              <a:t>     SAHİPLİK+YÖNETİCİLİK+YENİLİKÇİLİK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60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GİRİŞİMCİLERİN PROFESYONEL YÖNETİCİLERLE KARŞILAŞTIRILMASI</a:t>
            </a: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/>
            </a:r>
            <a:b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altLang="tr-TR" sz="2400" u="sng" dirty="0" smtClean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GİRİŞİMCİ                                     PROFESYONEL </a:t>
            </a:r>
            <a:r>
              <a:rPr lang="tr-TR" altLang="tr-TR" sz="2400" u="sng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YÖNETİCİ</a:t>
            </a:r>
            <a:endParaRPr lang="en-US" altLang="tr-TR" sz="2400" u="sng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tr-TR" u="sng" dirty="0">
              <a:solidFill>
                <a:srgbClr val="660066"/>
              </a:solidFill>
              <a:latin typeface="Copperplate Gothic Bold" pitchFamily="34" charset="0"/>
            </a:endParaRPr>
          </a:p>
          <a:p>
            <a:endParaRPr lang="tr-T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8313" y="19494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Kurucu ve organize edici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8313" y="28638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Firmasına bağlı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8313" y="33210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Orta düzeyde risk alıcı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68313" y="37782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Uzun vadeli stratejik düşünce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68313" y="42354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Hayalci 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68313" y="24066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 dirty="0">
                <a:latin typeface="Verdana" pitchFamily="34" charset="0"/>
              </a:rPr>
              <a:t>Başarı arayışında</a:t>
            </a:r>
            <a:endParaRPr kumimoji="0" lang="en-US" altLang="tr-TR" sz="1600" dirty="0">
              <a:latin typeface="Verdana" pitchFamily="34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68313" y="46926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Otoriteyi merkezileştirme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68313" y="51498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Koltuğunda rahat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68313" y="5607050"/>
            <a:ext cx="3951287" cy="336550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Emir verici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670425" y="19494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Koruyucu ve eğitici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670425" y="28638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Mesleğine bağlı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70425" y="33210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Bireysel risk almaktan kaçan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670425" y="37782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 dirty="0">
                <a:latin typeface="Verdana" pitchFamily="34" charset="0"/>
              </a:rPr>
              <a:t>Orta vadeli </a:t>
            </a:r>
            <a:r>
              <a:rPr kumimoji="0" lang="tr-TR" altLang="tr-TR" sz="1600" dirty="0" err="1">
                <a:latin typeface="Verdana" pitchFamily="34" charset="0"/>
              </a:rPr>
              <a:t>operasyonel</a:t>
            </a:r>
            <a:r>
              <a:rPr kumimoji="0" lang="tr-TR" altLang="tr-TR" sz="1600" dirty="0">
                <a:latin typeface="Verdana" pitchFamily="34" charset="0"/>
              </a:rPr>
              <a:t> düşünce</a:t>
            </a:r>
            <a:endParaRPr kumimoji="0" lang="en-US" altLang="tr-TR" sz="1600" dirty="0">
              <a:latin typeface="Verdana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70425" y="42354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Akılcı 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670425" y="24066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Güç arayışında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670425" y="46926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Otoriteyi paylaşıcı ve devredici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670425" y="51498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Geleceği konusunda huzursuz</a:t>
            </a:r>
            <a:endParaRPr kumimoji="0" lang="en-US" altLang="tr-TR" sz="1600">
              <a:latin typeface="Verdana" pitchFamily="3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670425" y="5607050"/>
            <a:ext cx="4222750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tr-TR" altLang="tr-TR" sz="1600">
                <a:latin typeface="Verdana" pitchFamily="34" charset="0"/>
              </a:rPr>
              <a:t>Hem emir verici hem de emir alıcı</a:t>
            </a:r>
            <a:endParaRPr kumimoji="0" lang="en-US" altLang="tr-TR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3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GİRİŞİMCİLERİN MUCİTLERLE KARŞILAŞTIRILMASI</a:t>
            </a:r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/>
            </a:r>
            <a:b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68248"/>
              </p:ext>
            </p:extLst>
          </p:nvPr>
        </p:nvGraphicFramePr>
        <p:xfrm>
          <a:off x="539553" y="1700808"/>
          <a:ext cx="7272807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73"/>
                <a:gridCol w="1180417"/>
                <a:gridCol w="1311574"/>
                <a:gridCol w="1770626"/>
                <a:gridCol w="1698617"/>
              </a:tblGrid>
              <a:tr h="1930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b="1" i="1" dirty="0" smtClean="0"/>
                        <a:t>ÖZELLİK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b="1" i="1" dirty="0" smtClean="0"/>
                        <a:t>EĞİTİM VE BİLGİ DÜZEYİ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b="1" i="1" dirty="0" smtClean="0"/>
                        <a:t>UZMAN OLDUĞU ALAN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0" fontAlgn="base" hangingPunct="0"/>
                      <a:r>
                        <a:rPr kumimoji="1" lang="tr-TR" b="1" i="1" dirty="0" smtClean="0"/>
                        <a:t>RİSK ALMA </a:t>
                      </a:r>
                      <a:endParaRPr lang="tr-TR" dirty="0" smtClean="0"/>
                    </a:p>
                    <a:p>
                      <a:pPr eaLnBrk="0" fontAlgn="base" hangingPunct="0"/>
                      <a:r>
                        <a:rPr kumimoji="1" lang="tr-TR" b="1" i="1" dirty="0" smtClean="0"/>
                        <a:t>DÜZEYİ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b="1" i="1" dirty="0" smtClean="0"/>
                        <a:t>NİHAİ BAŞARI KRİTERİ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</a:tr>
              <a:tr h="1195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MUCİT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ÇOK YÜKSEK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AR-GE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ÇOK YÜKSEK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PATENT SAYISI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</a:tr>
              <a:tr h="1195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GİRİŞİMCİ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ORTA/ YÜKSEK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ÜR-GE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ORTA/ YÜKSEK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tr-TR" dirty="0" smtClean="0"/>
                        <a:t>CİRO 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47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Neden Girişimci Olunur?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522288" y="1454356"/>
            <a:ext cx="8229600" cy="4525963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878138"/>
            <a:ext cx="2373313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2803525" y="2741613"/>
            <a:ext cx="139700" cy="2312987"/>
          </a:xfrm>
          <a:custGeom>
            <a:avLst/>
            <a:gdLst>
              <a:gd name="T0" fmla="*/ 2147483647 w 82"/>
              <a:gd name="T1" fmla="*/ 2147483647 h 1293"/>
              <a:gd name="T2" fmla="*/ 2147483647 w 82"/>
              <a:gd name="T3" fmla="*/ 2147483647 h 1293"/>
              <a:gd name="T4" fmla="*/ 2147483647 w 82"/>
              <a:gd name="T5" fmla="*/ 0 h 1293"/>
              <a:gd name="T6" fmla="*/ 0 w 82"/>
              <a:gd name="T7" fmla="*/ 2147483647 h 1293"/>
              <a:gd name="T8" fmla="*/ 2147483647 w 82"/>
              <a:gd name="T9" fmla="*/ 2147483647 h 1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"/>
              <a:gd name="T16" fmla="*/ 0 h 1293"/>
              <a:gd name="T17" fmla="*/ 82 w 82"/>
              <a:gd name="T18" fmla="*/ 1293 h 1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" h="1293">
                <a:moveTo>
                  <a:pt x="3" y="1211"/>
                </a:moveTo>
                <a:lnTo>
                  <a:pt x="82" y="1293"/>
                </a:lnTo>
                <a:lnTo>
                  <a:pt x="82" y="0"/>
                </a:lnTo>
                <a:lnTo>
                  <a:pt x="0" y="96"/>
                </a:lnTo>
                <a:lnTo>
                  <a:pt x="3" y="1211"/>
                </a:lnTo>
                <a:close/>
              </a:path>
            </a:pathLst>
          </a:custGeom>
          <a:solidFill>
            <a:srgbClr val="FEDE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66863"/>
            <a:ext cx="81549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2878138"/>
            <a:ext cx="23907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16"/>
          <p:cNvSpPr>
            <a:spLocks/>
          </p:cNvSpPr>
          <p:nvPr/>
        </p:nvSpPr>
        <p:spPr bwMode="auto">
          <a:xfrm>
            <a:off x="6119813" y="2728913"/>
            <a:ext cx="146050" cy="2325687"/>
          </a:xfrm>
          <a:custGeom>
            <a:avLst/>
            <a:gdLst>
              <a:gd name="T0" fmla="*/ 2147483647 w 86"/>
              <a:gd name="T1" fmla="*/ 2147483647 h 1300"/>
              <a:gd name="T2" fmla="*/ 0 w 86"/>
              <a:gd name="T3" fmla="*/ 2147483647 h 1300"/>
              <a:gd name="T4" fmla="*/ 2147483647 w 86"/>
              <a:gd name="T5" fmla="*/ 0 h 1300"/>
              <a:gd name="T6" fmla="*/ 2147483647 w 86"/>
              <a:gd name="T7" fmla="*/ 2147483647 h 1300"/>
              <a:gd name="T8" fmla="*/ 2147483647 w 86"/>
              <a:gd name="T9" fmla="*/ 2147483647 h 1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"/>
              <a:gd name="T16" fmla="*/ 0 h 1300"/>
              <a:gd name="T17" fmla="*/ 86 w 86"/>
              <a:gd name="T18" fmla="*/ 1300 h 1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" h="1300">
                <a:moveTo>
                  <a:pt x="86" y="1221"/>
                </a:moveTo>
                <a:lnTo>
                  <a:pt x="0" y="1300"/>
                </a:lnTo>
                <a:lnTo>
                  <a:pt x="3" y="0"/>
                </a:lnTo>
                <a:lnTo>
                  <a:pt x="86" y="93"/>
                </a:lnTo>
                <a:lnTo>
                  <a:pt x="86" y="1221"/>
                </a:lnTo>
                <a:close/>
              </a:path>
            </a:pathLst>
          </a:custGeom>
          <a:solidFill>
            <a:srgbClr val="FEE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878138"/>
            <a:ext cx="237172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9"/>
          <p:cNvSpPr>
            <a:spLocks/>
          </p:cNvSpPr>
          <p:nvPr/>
        </p:nvSpPr>
        <p:spPr bwMode="auto">
          <a:xfrm>
            <a:off x="3213100" y="2728913"/>
            <a:ext cx="2614613" cy="179387"/>
          </a:xfrm>
          <a:custGeom>
            <a:avLst/>
            <a:gdLst>
              <a:gd name="T0" fmla="*/ 2147483647 w 1535"/>
              <a:gd name="T1" fmla="*/ 2147483647 h 100"/>
              <a:gd name="T2" fmla="*/ 0 w 1535"/>
              <a:gd name="T3" fmla="*/ 0 h 100"/>
              <a:gd name="T4" fmla="*/ 2147483647 w 1535"/>
              <a:gd name="T5" fmla="*/ 0 h 100"/>
              <a:gd name="T6" fmla="*/ 2147483647 w 1535"/>
              <a:gd name="T7" fmla="*/ 2147483647 h 100"/>
              <a:gd name="T8" fmla="*/ 2147483647 w 1535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5"/>
              <a:gd name="T16" fmla="*/ 0 h 100"/>
              <a:gd name="T17" fmla="*/ 1535 w 1535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5" h="100">
                <a:moveTo>
                  <a:pt x="86" y="100"/>
                </a:moveTo>
                <a:lnTo>
                  <a:pt x="0" y="0"/>
                </a:lnTo>
                <a:lnTo>
                  <a:pt x="1535" y="0"/>
                </a:lnTo>
                <a:lnTo>
                  <a:pt x="1456" y="97"/>
                </a:lnTo>
                <a:lnTo>
                  <a:pt x="86" y="100"/>
                </a:lnTo>
                <a:close/>
              </a:path>
            </a:pathLst>
          </a:custGeom>
          <a:solidFill>
            <a:srgbClr val="FEE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Freeform 20"/>
          <p:cNvSpPr>
            <a:spLocks/>
          </p:cNvSpPr>
          <p:nvPr/>
        </p:nvSpPr>
        <p:spPr bwMode="auto">
          <a:xfrm>
            <a:off x="3213100" y="4913313"/>
            <a:ext cx="2614613" cy="141287"/>
          </a:xfrm>
          <a:custGeom>
            <a:avLst/>
            <a:gdLst>
              <a:gd name="T0" fmla="*/ 2147483647 w 1535"/>
              <a:gd name="T1" fmla="*/ 0 h 79"/>
              <a:gd name="T2" fmla="*/ 0 w 1535"/>
              <a:gd name="T3" fmla="*/ 2147483647 h 79"/>
              <a:gd name="T4" fmla="*/ 2147483647 w 1535"/>
              <a:gd name="T5" fmla="*/ 2147483647 h 79"/>
              <a:gd name="T6" fmla="*/ 2147483647 w 1535"/>
              <a:gd name="T7" fmla="*/ 0 h 79"/>
              <a:gd name="T8" fmla="*/ 2147483647 w 1535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5"/>
              <a:gd name="T16" fmla="*/ 0 h 79"/>
              <a:gd name="T17" fmla="*/ 1535 w 1535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5" h="79">
                <a:moveTo>
                  <a:pt x="79" y="0"/>
                </a:moveTo>
                <a:lnTo>
                  <a:pt x="0" y="79"/>
                </a:lnTo>
                <a:lnTo>
                  <a:pt x="1535" y="79"/>
                </a:lnTo>
                <a:lnTo>
                  <a:pt x="1456" y="0"/>
                </a:lnTo>
                <a:lnTo>
                  <a:pt x="79" y="0"/>
                </a:lnTo>
                <a:close/>
              </a:path>
            </a:pathLst>
          </a:custGeom>
          <a:solidFill>
            <a:srgbClr val="FEDE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Freeform 21"/>
          <p:cNvSpPr>
            <a:spLocks/>
          </p:cNvSpPr>
          <p:nvPr/>
        </p:nvSpPr>
        <p:spPr bwMode="auto">
          <a:xfrm>
            <a:off x="3206750" y="2736850"/>
            <a:ext cx="147638" cy="2317750"/>
          </a:xfrm>
          <a:custGeom>
            <a:avLst/>
            <a:gdLst>
              <a:gd name="T0" fmla="*/ 2147483647 w 86"/>
              <a:gd name="T1" fmla="*/ 2147483647 h 1296"/>
              <a:gd name="T2" fmla="*/ 0 w 86"/>
              <a:gd name="T3" fmla="*/ 2147483647 h 1296"/>
              <a:gd name="T4" fmla="*/ 0 w 86"/>
              <a:gd name="T5" fmla="*/ 0 h 1296"/>
              <a:gd name="T6" fmla="*/ 2147483647 w 86"/>
              <a:gd name="T7" fmla="*/ 2147483647 h 1296"/>
              <a:gd name="T8" fmla="*/ 2147483647 w 86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"/>
              <a:gd name="T16" fmla="*/ 0 h 1296"/>
              <a:gd name="T17" fmla="*/ 86 w 86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" h="1296">
                <a:moveTo>
                  <a:pt x="82" y="1217"/>
                </a:moveTo>
                <a:lnTo>
                  <a:pt x="0" y="1296"/>
                </a:lnTo>
                <a:lnTo>
                  <a:pt x="0" y="0"/>
                </a:lnTo>
                <a:lnTo>
                  <a:pt x="86" y="96"/>
                </a:lnTo>
                <a:lnTo>
                  <a:pt x="82" y="1217"/>
                </a:lnTo>
                <a:close/>
              </a:path>
            </a:pathLst>
          </a:custGeom>
          <a:solidFill>
            <a:srgbClr val="FEE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>
            <a:off x="5686425" y="2741613"/>
            <a:ext cx="141288" cy="2312987"/>
          </a:xfrm>
          <a:custGeom>
            <a:avLst/>
            <a:gdLst>
              <a:gd name="T0" fmla="*/ 2147483647 w 83"/>
              <a:gd name="T1" fmla="*/ 2147483647 h 1293"/>
              <a:gd name="T2" fmla="*/ 2147483647 w 83"/>
              <a:gd name="T3" fmla="*/ 2147483647 h 1293"/>
              <a:gd name="T4" fmla="*/ 2147483647 w 83"/>
              <a:gd name="T5" fmla="*/ 0 h 1293"/>
              <a:gd name="T6" fmla="*/ 0 w 83"/>
              <a:gd name="T7" fmla="*/ 2147483647 h 1293"/>
              <a:gd name="T8" fmla="*/ 2147483647 w 83"/>
              <a:gd name="T9" fmla="*/ 2147483647 h 1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1293"/>
              <a:gd name="T17" fmla="*/ 83 w 83"/>
              <a:gd name="T18" fmla="*/ 1293 h 1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1293">
                <a:moveTo>
                  <a:pt x="4" y="1211"/>
                </a:moveTo>
                <a:lnTo>
                  <a:pt x="83" y="1293"/>
                </a:lnTo>
                <a:lnTo>
                  <a:pt x="83" y="0"/>
                </a:lnTo>
                <a:lnTo>
                  <a:pt x="0" y="96"/>
                </a:lnTo>
                <a:lnTo>
                  <a:pt x="4" y="1211"/>
                </a:lnTo>
                <a:close/>
              </a:path>
            </a:pathLst>
          </a:custGeom>
          <a:solidFill>
            <a:srgbClr val="FEDE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276350" y="2994025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CC3300"/>
                </a:solidFill>
                <a:latin typeface="Arial" pitchFamily="34" charset="0"/>
              </a:rPr>
              <a:t>Kar</a:t>
            </a:r>
            <a:endParaRPr kumimoji="0" lang="en-US" altLang="tr-TR" sz="1600">
              <a:solidFill>
                <a:srgbClr val="CC3300"/>
              </a:solidFill>
              <a:latin typeface="Arial" pitchFamily="34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801688" y="3511550"/>
            <a:ext cx="1717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Standart ücret ve </a:t>
            </a:r>
            <a:endParaRPr kumimoji="0" lang="en-US" altLang="tr-TR" sz="1600">
              <a:latin typeface="Arial" pitchFamily="34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557213" y="3781425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tr-TR" sz="16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gelir sınırlamalarından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kaçış</a:t>
            </a:r>
            <a:endParaRPr kumimoji="0" lang="en-US" altLang="tr-TR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3819525" y="2994025"/>
            <a:ext cx="1176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CC3300"/>
                </a:solidFill>
                <a:latin typeface="Arial" pitchFamily="34" charset="0"/>
              </a:rPr>
              <a:t>Bağımsızlık</a:t>
            </a: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 </a:t>
            </a:r>
            <a:endParaRPr kumimoji="0" lang="en-US" altLang="tr-TR" sz="1600">
              <a:latin typeface="Arial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3348038" y="3448050"/>
            <a:ext cx="2379662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Kurumların Bürokratik kurallarından ve bunaltıcı denetim </a:t>
            </a:r>
            <a:r>
              <a:rPr kumimoji="0" lang="en-US" altLang="tr-TR" sz="16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kumimoji="0" lang="en-US" altLang="tr-TR" sz="1600">
                <a:solidFill>
                  <a:srgbClr val="000000"/>
                </a:solidFill>
                <a:latin typeface="Arial" pitchFamily="34" charset="0"/>
              </a:rPr>
            </a:b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sisteminden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kaçış</a:t>
            </a:r>
            <a:endParaRPr kumimoji="0" lang="en-US" altLang="tr-TR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4522788" y="4297363"/>
            <a:ext cx="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tr-TR" altLang="tr-TR" sz="1600">
              <a:latin typeface="Arial" pitchFamily="34" charset="0"/>
            </a:endParaRP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6516688" y="3597275"/>
            <a:ext cx="183038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Rutin ve mücadele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Gerektirmeyen iş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tr-TR" altLang="tr-TR" sz="1600">
                <a:solidFill>
                  <a:srgbClr val="000000"/>
                </a:solidFill>
                <a:latin typeface="Arial" pitchFamily="34" charset="0"/>
              </a:rPr>
              <a:t> yaşamından kaçış</a:t>
            </a:r>
            <a:endParaRPr kumimoji="0" lang="en-US" altLang="tr-TR" sz="3600"/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tr-TR" sz="1300">
              <a:latin typeface="Arial" pitchFamily="34" charset="0"/>
            </a:endParaRP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430963" y="4545013"/>
            <a:ext cx="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tr-TR" altLang="tr-TR" sz="1600">
              <a:latin typeface="Arial" pitchFamily="34" charset="0"/>
            </a:endParaRP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2828925" y="1679575"/>
            <a:ext cx="34337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tr-TR" altLang="tr-TR" sz="1800" dirty="0">
                <a:solidFill>
                  <a:srgbClr val="008080"/>
                </a:solidFill>
                <a:latin typeface="Arial" pitchFamily="34" charset="0"/>
              </a:rPr>
              <a:t>Girişimciliğin Sağladıkları</a:t>
            </a:r>
            <a:endParaRPr kumimoji="0" lang="en-US" altLang="tr-TR" sz="1800" dirty="0">
              <a:solidFill>
                <a:srgbClr val="008080"/>
              </a:solidFill>
              <a:latin typeface="Arial" pitchFamily="34" charset="0"/>
            </a:endParaRPr>
          </a:p>
        </p:txBody>
      </p:sp>
      <p:pic>
        <p:nvPicPr>
          <p:cNvPr id="23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2138363"/>
            <a:ext cx="714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4530725" y="2168525"/>
            <a:ext cx="1588" cy="50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4530725" y="2244725"/>
            <a:ext cx="1588" cy="476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4530725" y="2317750"/>
            <a:ext cx="1588" cy="476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4530725" y="2390775"/>
            <a:ext cx="1588" cy="555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>
            <a:off x="4530725" y="2463800"/>
            <a:ext cx="1588" cy="50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4530725" y="2540000"/>
            <a:ext cx="1588" cy="476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" name="Freeform 44"/>
          <p:cNvSpPr>
            <a:spLocks/>
          </p:cNvSpPr>
          <p:nvPr/>
        </p:nvSpPr>
        <p:spPr bwMode="auto">
          <a:xfrm>
            <a:off x="4456113" y="2519363"/>
            <a:ext cx="146050" cy="185737"/>
          </a:xfrm>
          <a:custGeom>
            <a:avLst/>
            <a:gdLst>
              <a:gd name="T0" fmla="*/ 2147483647 w 86"/>
              <a:gd name="T1" fmla="*/ 2147483647 h 104"/>
              <a:gd name="T2" fmla="*/ 0 w 86"/>
              <a:gd name="T3" fmla="*/ 0 h 104"/>
              <a:gd name="T4" fmla="*/ 2147483647 w 86"/>
              <a:gd name="T5" fmla="*/ 2147483647 h 104"/>
              <a:gd name="T6" fmla="*/ 2147483647 w 86"/>
              <a:gd name="T7" fmla="*/ 0 h 104"/>
              <a:gd name="T8" fmla="*/ 2147483647 w 86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"/>
              <a:gd name="T16" fmla="*/ 0 h 104"/>
              <a:gd name="T17" fmla="*/ 86 w 86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" h="104">
                <a:moveTo>
                  <a:pt x="44" y="104"/>
                </a:moveTo>
                <a:lnTo>
                  <a:pt x="0" y="0"/>
                </a:lnTo>
                <a:lnTo>
                  <a:pt x="44" y="24"/>
                </a:lnTo>
                <a:lnTo>
                  <a:pt x="86" y="0"/>
                </a:lnTo>
                <a:lnTo>
                  <a:pt x="44" y="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 flipV="1">
            <a:off x="1631950" y="2551113"/>
            <a:ext cx="1588" cy="492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 flipV="1">
            <a:off x="1631950" y="2476500"/>
            <a:ext cx="1588" cy="50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1631950" y="2403475"/>
            <a:ext cx="1588" cy="50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" name="Freeform 48"/>
          <p:cNvSpPr>
            <a:spLocks/>
          </p:cNvSpPr>
          <p:nvPr/>
        </p:nvSpPr>
        <p:spPr bwMode="auto">
          <a:xfrm>
            <a:off x="1631950" y="2360613"/>
            <a:ext cx="28575" cy="17462"/>
          </a:xfrm>
          <a:custGeom>
            <a:avLst/>
            <a:gdLst>
              <a:gd name="T0" fmla="*/ 0 w 17"/>
              <a:gd name="T1" fmla="*/ 2147483647 h 10"/>
              <a:gd name="T2" fmla="*/ 0 w 17"/>
              <a:gd name="T3" fmla="*/ 0 h 10"/>
              <a:gd name="T4" fmla="*/ 2147483647 w 17"/>
              <a:gd name="T5" fmla="*/ 0 h 10"/>
              <a:gd name="T6" fmla="*/ 0 60000 65536"/>
              <a:gd name="T7" fmla="*/ 0 60000 65536"/>
              <a:gd name="T8" fmla="*/ 0 60000 65536"/>
              <a:gd name="T9" fmla="*/ 0 w 17"/>
              <a:gd name="T10" fmla="*/ 0 h 10"/>
              <a:gd name="T11" fmla="*/ 17 w 17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0">
                <a:moveTo>
                  <a:pt x="0" y="10"/>
                </a:moveTo>
                <a:lnTo>
                  <a:pt x="0" y="0"/>
                </a:lnTo>
                <a:lnTo>
                  <a:pt x="17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168275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1754188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182403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" name="Line 52"/>
          <p:cNvSpPr>
            <a:spLocks noChangeShapeType="1"/>
          </p:cNvSpPr>
          <p:nvPr/>
        </p:nvSpPr>
        <p:spPr bwMode="auto">
          <a:xfrm>
            <a:off x="189388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>
            <a:off x="196532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" name="Line 54"/>
          <p:cNvSpPr>
            <a:spLocks noChangeShapeType="1"/>
          </p:cNvSpPr>
          <p:nvPr/>
        </p:nvSpPr>
        <p:spPr bwMode="auto">
          <a:xfrm>
            <a:off x="203517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" name="Line 55"/>
          <p:cNvSpPr>
            <a:spLocks noChangeShapeType="1"/>
          </p:cNvSpPr>
          <p:nvPr/>
        </p:nvSpPr>
        <p:spPr bwMode="auto">
          <a:xfrm>
            <a:off x="210502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auto">
          <a:xfrm>
            <a:off x="217487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auto">
          <a:xfrm>
            <a:off x="224631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" name="Line 58"/>
          <p:cNvSpPr>
            <a:spLocks noChangeShapeType="1"/>
          </p:cNvSpPr>
          <p:nvPr/>
        </p:nvSpPr>
        <p:spPr bwMode="auto">
          <a:xfrm>
            <a:off x="231616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" name="Line 59"/>
          <p:cNvSpPr>
            <a:spLocks noChangeShapeType="1"/>
          </p:cNvSpPr>
          <p:nvPr/>
        </p:nvSpPr>
        <p:spPr bwMode="auto">
          <a:xfrm>
            <a:off x="238601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" name="Line 60"/>
          <p:cNvSpPr>
            <a:spLocks noChangeShapeType="1"/>
          </p:cNvSpPr>
          <p:nvPr/>
        </p:nvSpPr>
        <p:spPr bwMode="auto">
          <a:xfrm>
            <a:off x="245745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" name="Line 61"/>
          <p:cNvSpPr>
            <a:spLocks noChangeShapeType="1"/>
          </p:cNvSpPr>
          <p:nvPr/>
        </p:nvSpPr>
        <p:spPr bwMode="auto">
          <a:xfrm>
            <a:off x="252730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" name="Line 62"/>
          <p:cNvSpPr>
            <a:spLocks noChangeShapeType="1"/>
          </p:cNvSpPr>
          <p:nvPr/>
        </p:nvSpPr>
        <p:spPr bwMode="auto">
          <a:xfrm>
            <a:off x="259715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" name="Line 63"/>
          <p:cNvSpPr>
            <a:spLocks noChangeShapeType="1"/>
          </p:cNvSpPr>
          <p:nvPr/>
        </p:nvSpPr>
        <p:spPr bwMode="auto">
          <a:xfrm>
            <a:off x="266700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" name="Line 64"/>
          <p:cNvSpPr>
            <a:spLocks noChangeShapeType="1"/>
          </p:cNvSpPr>
          <p:nvPr/>
        </p:nvSpPr>
        <p:spPr bwMode="auto">
          <a:xfrm>
            <a:off x="2738438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" name="Line 65"/>
          <p:cNvSpPr>
            <a:spLocks noChangeShapeType="1"/>
          </p:cNvSpPr>
          <p:nvPr/>
        </p:nvSpPr>
        <p:spPr bwMode="auto">
          <a:xfrm>
            <a:off x="280828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" name="Line 66"/>
          <p:cNvSpPr>
            <a:spLocks noChangeShapeType="1"/>
          </p:cNvSpPr>
          <p:nvPr/>
        </p:nvSpPr>
        <p:spPr bwMode="auto">
          <a:xfrm>
            <a:off x="287813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" name="Line 67"/>
          <p:cNvSpPr>
            <a:spLocks noChangeShapeType="1"/>
          </p:cNvSpPr>
          <p:nvPr/>
        </p:nvSpPr>
        <p:spPr bwMode="auto">
          <a:xfrm>
            <a:off x="294957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" name="Line 68"/>
          <p:cNvSpPr>
            <a:spLocks noChangeShapeType="1"/>
          </p:cNvSpPr>
          <p:nvPr/>
        </p:nvSpPr>
        <p:spPr bwMode="auto">
          <a:xfrm>
            <a:off x="301942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" name="Line 69"/>
          <p:cNvSpPr>
            <a:spLocks noChangeShapeType="1"/>
          </p:cNvSpPr>
          <p:nvPr/>
        </p:nvSpPr>
        <p:spPr bwMode="auto">
          <a:xfrm>
            <a:off x="308927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" name="Line 70"/>
          <p:cNvSpPr>
            <a:spLocks noChangeShapeType="1"/>
          </p:cNvSpPr>
          <p:nvPr/>
        </p:nvSpPr>
        <p:spPr bwMode="auto">
          <a:xfrm>
            <a:off x="315912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" name="Line 71"/>
          <p:cNvSpPr>
            <a:spLocks noChangeShapeType="1"/>
          </p:cNvSpPr>
          <p:nvPr/>
        </p:nvSpPr>
        <p:spPr bwMode="auto">
          <a:xfrm>
            <a:off x="323056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" name="Line 72"/>
          <p:cNvSpPr>
            <a:spLocks noChangeShapeType="1"/>
          </p:cNvSpPr>
          <p:nvPr/>
        </p:nvSpPr>
        <p:spPr bwMode="auto">
          <a:xfrm>
            <a:off x="330041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" name="Line 73"/>
          <p:cNvSpPr>
            <a:spLocks noChangeShapeType="1"/>
          </p:cNvSpPr>
          <p:nvPr/>
        </p:nvSpPr>
        <p:spPr bwMode="auto">
          <a:xfrm>
            <a:off x="337026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>
            <a:off x="3443288" y="2360613"/>
            <a:ext cx="444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" name="Line 75"/>
          <p:cNvSpPr>
            <a:spLocks noChangeShapeType="1"/>
          </p:cNvSpPr>
          <p:nvPr/>
        </p:nvSpPr>
        <p:spPr bwMode="auto">
          <a:xfrm>
            <a:off x="351155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" name="Line 76"/>
          <p:cNvSpPr>
            <a:spLocks noChangeShapeType="1"/>
          </p:cNvSpPr>
          <p:nvPr/>
        </p:nvSpPr>
        <p:spPr bwMode="auto">
          <a:xfrm>
            <a:off x="3581400" y="2360613"/>
            <a:ext cx="492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" name="Line 77"/>
          <p:cNvSpPr>
            <a:spLocks noChangeShapeType="1"/>
          </p:cNvSpPr>
          <p:nvPr/>
        </p:nvSpPr>
        <p:spPr bwMode="auto">
          <a:xfrm>
            <a:off x="3651250" y="2360613"/>
            <a:ext cx="492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" name="Line 78"/>
          <p:cNvSpPr>
            <a:spLocks noChangeShapeType="1"/>
          </p:cNvSpPr>
          <p:nvPr/>
        </p:nvSpPr>
        <p:spPr bwMode="auto">
          <a:xfrm>
            <a:off x="372427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" name="Line 79"/>
          <p:cNvSpPr>
            <a:spLocks noChangeShapeType="1"/>
          </p:cNvSpPr>
          <p:nvPr/>
        </p:nvSpPr>
        <p:spPr bwMode="auto">
          <a:xfrm>
            <a:off x="3794125" y="2360613"/>
            <a:ext cx="444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6" name="Line 80"/>
          <p:cNvSpPr>
            <a:spLocks noChangeShapeType="1"/>
          </p:cNvSpPr>
          <p:nvPr/>
        </p:nvSpPr>
        <p:spPr bwMode="auto">
          <a:xfrm>
            <a:off x="386397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" name="Line 81"/>
          <p:cNvSpPr>
            <a:spLocks noChangeShapeType="1"/>
          </p:cNvSpPr>
          <p:nvPr/>
        </p:nvSpPr>
        <p:spPr bwMode="auto">
          <a:xfrm>
            <a:off x="393541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8" name="Line 82"/>
          <p:cNvSpPr>
            <a:spLocks noChangeShapeType="1"/>
          </p:cNvSpPr>
          <p:nvPr/>
        </p:nvSpPr>
        <p:spPr bwMode="auto">
          <a:xfrm>
            <a:off x="400526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9" name="Line 83"/>
          <p:cNvSpPr>
            <a:spLocks noChangeShapeType="1"/>
          </p:cNvSpPr>
          <p:nvPr/>
        </p:nvSpPr>
        <p:spPr bwMode="auto">
          <a:xfrm>
            <a:off x="407511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414496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1" name="Line 85"/>
          <p:cNvSpPr>
            <a:spLocks noChangeShapeType="1"/>
          </p:cNvSpPr>
          <p:nvPr/>
        </p:nvSpPr>
        <p:spPr bwMode="auto">
          <a:xfrm>
            <a:off x="421640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>
            <a:off x="428625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3" name="Line 87"/>
          <p:cNvSpPr>
            <a:spLocks noChangeShapeType="1"/>
          </p:cNvSpPr>
          <p:nvPr/>
        </p:nvSpPr>
        <p:spPr bwMode="auto">
          <a:xfrm>
            <a:off x="435610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4" name="Line 88"/>
          <p:cNvSpPr>
            <a:spLocks noChangeShapeType="1"/>
          </p:cNvSpPr>
          <p:nvPr/>
        </p:nvSpPr>
        <p:spPr bwMode="auto">
          <a:xfrm>
            <a:off x="442595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5" name="Line 89"/>
          <p:cNvSpPr>
            <a:spLocks noChangeShapeType="1"/>
          </p:cNvSpPr>
          <p:nvPr/>
        </p:nvSpPr>
        <p:spPr bwMode="auto">
          <a:xfrm>
            <a:off x="4497388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6" name="Line 90"/>
          <p:cNvSpPr>
            <a:spLocks noChangeShapeType="1"/>
          </p:cNvSpPr>
          <p:nvPr/>
        </p:nvSpPr>
        <p:spPr bwMode="auto">
          <a:xfrm>
            <a:off x="456723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>
            <a:off x="463708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8" name="Line 92"/>
          <p:cNvSpPr>
            <a:spLocks noChangeShapeType="1"/>
          </p:cNvSpPr>
          <p:nvPr/>
        </p:nvSpPr>
        <p:spPr bwMode="auto">
          <a:xfrm>
            <a:off x="470852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9" name="Line 93"/>
          <p:cNvSpPr>
            <a:spLocks noChangeShapeType="1"/>
          </p:cNvSpPr>
          <p:nvPr/>
        </p:nvSpPr>
        <p:spPr bwMode="auto">
          <a:xfrm>
            <a:off x="477837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0" name="Line 94"/>
          <p:cNvSpPr>
            <a:spLocks noChangeShapeType="1"/>
          </p:cNvSpPr>
          <p:nvPr/>
        </p:nvSpPr>
        <p:spPr bwMode="auto">
          <a:xfrm>
            <a:off x="484822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1" name="Line 95"/>
          <p:cNvSpPr>
            <a:spLocks noChangeShapeType="1"/>
          </p:cNvSpPr>
          <p:nvPr/>
        </p:nvSpPr>
        <p:spPr bwMode="auto">
          <a:xfrm>
            <a:off x="491807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2" name="Line 96"/>
          <p:cNvSpPr>
            <a:spLocks noChangeShapeType="1"/>
          </p:cNvSpPr>
          <p:nvPr/>
        </p:nvSpPr>
        <p:spPr bwMode="auto">
          <a:xfrm>
            <a:off x="498951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3" name="Line 97"/>
          <p:cNvSpPr>
            <a:spLocks noChangeShapeType="1"/>
          </p:cNvSpPr>
          <p:nvPr/>
        </p:nvSpPr>
        <p:spPr bwMode="auto">
          <a:xfrm>
            <a:off x="505936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4" name="Line 98"/>
          <p:cNvSpPr>
            <a:spLocks noChangeShapeType="1"/>
          </p:cNvSpPr>
          <p:nvPr/>
        </p:nvSpPr>
        <p:spPr bwMode="auto">
          <a:xfrm>
            <a:off x="512921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5" name="Line 99"/>
          <p:cNvSpPr>
            <a:spLocks noChangeShapeType="1"/>
          </p:cNvSpPr>
          <p:nvPr/>
        </p:nvSpPr>
        <p:spPr bwMode="auto">
          <a:xfrm>
            <a:off x="520065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6" name="Line 100"/>
          <p:cNvSpPr>
            <a:spLocks noChangeShapeType="1"/>
          </p:cNvSpPr>
          <p:nvPr/>
        </p:nvSpPr>
        <p:spPr bwMode="auto">
          <a:xfrm>
            <a:off x="527050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" name="Line 101"/>
          <p:cNvSpPr>
            <a:spLocks noChangeShapeType="1"/>
          </p:cNvSpPr>
          <p:nvPr/>
        </p:nvSpPr>
        <p:spPr bwMode="auto">
          <a:xfrm>
            <a:off x="534035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8" name="Line 102"/>
          <p:cNvSpPr>
            <a:spLocks noChangeShapeType="1"/>
          </p:cNvSpPr>
          <p:nvPr/>
        </p:nvSpPr>
        <p:spPr bwMode="auto">
          <a:xfrm>
            <a:off x="541020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>
            <a:off x="5481638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0" name="Line 104"/>
          <p:cNvSpPr>
            <a:spLocks noChangeShapeType="1"/>
          </p:cNvSpPr>
          <p:nvPr/>
        </p:nvSpPr>
        <p:spPr bwMode="auto">
          <a:xfrm>
            <a:off x="555148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1" name="Line 105"/>
          <p:cNvSpPr>
            <a:spLocks noChangeShapeType="1"/>
          </p:cNvSpPr>
          <p:nvPr/>
        </p:nvSpPr>
        <p:spPr bwMode="auto">
          <a:xfrm>
            <a:off x="562133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" name="Line 106"/>
          <p:cNvSpPr>
            <a:spLocks noChangeShapeType="1"/>
          </p:cNvSpPr>
          <p:nvPr/>
        </p:nvSpPr>
        <p:spPr bwMode="auto">
          <a:xfrm>
            <a:off x="569277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" name="Line 107"/>
          <p:cNvSpPr>
            <a:spLocks noChangeShapeType="1"/>
          </p:cNvSpPr>
          <p:nvPr/>
        </p:nvSpPr>
        <p:spPr bwMode="auto">
          <a:xfrm>
            <a:off x="576262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" name="Line 108"/>
          <p:cNvSpPr>
            <a:spLocks noChangeShapeType="1"/>
          </p:cNvSpPr>
          <p:nvPr/>
        </p:nvSpPr>
        <p:spPr bwMode="auto">
          <a:xfrm>
            <a:off x="583247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5" name="Line 109"/>
          <p:cNvSpPr>
            <a:spLocks noChangeShapeType="1"/>
          </p:cNvSpPr>
          <p:nvPr/>
        </p:nvSpPr>
        <p:spPr bwMode="auto">
          <a:xfrm>
            <a:off x="590232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" name="Line 110"/>
          <p:cNvSpPr>
            <a:spLocks noChangeShapeType="1"/>
          </p:cNvSpPr>
          <p:nvPr/>
        </p:nvSpPr>
        <p:spPr bwMode="auto">
          <a:xfrm>
            <a:off x="597376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7" name="Line 111"/>
          <p:cNvSpPr>
            <a:spLocks noChangeShapeType="1"/>
          </p:cNvSpPr>
          <p:nvPr/>
        </p:nvSpPr>
        <p:spPr bwMode="auto">
          <a:xfrm>
            <a:off x="604361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8" name="Line 112"/>
          <p:cNvSpPr>
            <a:spLocks noChangeShapeType="1"/>
          </p:cNvSpPr>
          <p:nvPr/>
        </p:nvSpPr>
        <p:spPr bwMode="auto">
          <a:xfrm>
            <a:off x="611346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9" name="Line 113"/>
          <p:cNvSpPr>
            <a:spLocks noChangeShapeType="1"/>
          </p:cNvSpPr>
          <p:nvPr/>
        </p:nvSpPr>
        <p:spPr bwMode="auto">
          <a:xfrm>
            <a:off x="618490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0" name="Line 114"/>
          <p:cNvSpPr>
            <a:spLocks noChangeShapeType="1"/>
          </p:cNvSpPr>
          <p:nvPr/>
        </p:nvSpPr>
        <p:spPr bwMode="auto">
          <a:xfrm>
            <a:off x="625475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1" name="Line 115"/>
          <p:cNvSpPr>
            <a:spLocks noChangeShapeType="1"/>
          </p:cNvSpPr>
          <p:nvPr/>
        </p:nvSpPr>
        <p:spPr bwMode="auto">
          <a:xfrm>
            <a:off x="632460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" name="Line 116"/>
          <p:cNvSpPr>
            <a:spLocks noChangeShapeType="1"/>
          </p:cNvSpPr>
          <p:nvPr/>
        </p:nvSpPr>
        <p:spPr bwMode="auto">
          <a:xfrm>
            <a:off x="639445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" name="Line 117"/>
          <p:cNvSpPr>
            <a:spLocks noChangeShapeType="1"/>
          </p:cNvSpPr>
          <p:nvPr/>
        </p:nvSpPr>
        <p:spPr bwMode="auto">
          <a:xfrm>
            <a:off x="6465888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4" name="Line 118"/>
          <p:cNvSpPr>
            <a:spLocks noChangeShapeType="1"/>
          </p:cNvSpPr>
          <p:nvPr/>
        </p:nvSpPr>
        <p:spPr bwMode="auto">
          <a:xfrm>
            <a:off x="6535738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5" name="Line 119"/>
          <p:cNvSpPr>
            <a:spLocks noChangeShapeType="1"/>
          </p:cNvSpPr>
          <p:nvPr/>
        </p:nvSpPr>
        <p:spPr bwMode="auto">
          <a:xfrm>
            <a:off x="660558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6" name="Line 120"/>
          <p:cNvSpPr>
            <a:spLocks noChangeShapeType="1"/>
          </p:cNvSpPr>
          <p:nvPr/>
        </p:nvSpPr>
        <p:spPr bwMode="auto">
          <a:xfrm>
            <a:off x="6675438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7" name="Line 121"/>
          <p:cNvSpPr>
            <a:spLocks noChangeShapeType="1"/>
          </p:cNvSpPr>
          <p:nvPr/>
        </p:nvSpPr>
        <p:spPr bwMode="auto">
          <a:xfrm>
            <a:off x="6746875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8" name="Line 122"/>
          <p:cNvSpPr>
            <a:spLocks noChangeShapeType="1"/>
          </p:cNvSpPr>
          <p:nvPr/>
        </p:nvSpPr>
        <p:spPr bwMode="auto">
          <a:xfrm>
            <a:off x="681672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6886575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0" name="Line 124"/>
          <p:cNvSpPr>
            <a:spLocks noChangeShapeType="1"/>
          </p:cNvSpPr>
          <p:nvPr/>
        </p:nvSpPr>
        <p:spPr bwMode="auto">
          <a:xfrm>
            <a:off x="695801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1" name="Line 125"/>
          <p:cNvSpPr>
            <a:spLocks noChangeShapeType="1"/>
          </p:cNvSpPr>
          <p:nvPr/>
        </p:nvSpPr>
        <p:spPr bwMode="auto">
          <a:xfrm>
            <a:off x="7027863" y="2360613"/>
            <a:ext cx="46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" name="Line 126"/>
          <p:cNvSpPr>
            <a:spLocks noChangeShapeType="1"/>
          </p:cNvSpPr>
          <p:nvPr/>
        </p:nvSpPr>
        <p:spPr bwMode="auto">
          <a:xfrm>
            <a:off x="709771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3" name="Line 127"/>
          <p:cNvSpPr>
            <a:spLocks noChangeShapeType="1"/>
          </p:cNvSpPr>
          <p:nvPr/>
        </p:nvSpPr>
        <p:spPr bwMode="auto">
          <a:xfrm>
            <a:off x="7167563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4" name="Line 128"/>
          <p:cNvSpPr>
            <a:spLocks noChangeShapeType="1"/>
          </p:cNvSpPr>
          <p:nvPr/>
        </p:nvSpPr>
        <p:spPr bwMode="auto">
          <a:xfrm>
            <a:off x="7239000" y="2360613"/>
            <a:ext cx="46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5" name="Line 129"/>
          <p:cNvSpPr>
            <a:spLocks noChangeShapeType="1"/>
          </p:cNvSpPr>
          <p:nvPr/>
        </p:nvSpPr>
        <p:spPr bwMode="auto">
          <a:xfrm>
            <a:off x="730885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6" name="Line 130"/>
          <p:cNvSpPr>
            <a:spLocks noChangeShapeType="1"/>
          </p:cNvSpPr>
          <p:nvPr/>
        </p:nvSpPr>
        <p:spPr bwMode="auto">
          <a:xfrm>
            <a:off x="7378700" y="2360613"/>
            <a:ext cx="476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7" name="Freeform 131"/>
          <p:cNvSpPr>
            <a:spLocks/>
          </p:cNvSpPr>
          <p:nvPr/>
        </p:nvSpPr>
        <p:spPr bwMode="auto">
          <a:xfrm>
            <a:off x="7450138" y="2360613"/>
            <a:ext cx="41275" cy="4762"/>
          </a:xfrm>
          <a:custGeom>
            <a:avLst/>
            <a:gdLst>
              <a:gd name="T0" fmla="*/ 0 w 24"/>
              <a:gd name="T1" fmla="*/ 0 h 3"/>
              <a:gd name="T2" fmla="*/ 2147483647 w 24"/>
              <a:gd name="T3" fmla="*/ 0 h 3"/>
              <a:gd name="T4" fmla="*/ 2147483647 w 24"/>
              <a:gd name="T5" fmla="*/ 2147483647 h 3"/>
              <a:gd name="T6" fmla="*/ 0 60000 65536"/>
              <a:gd name="T7" fmla="*/ 0 60000 65536"/>
              <a:gd name="T8" fmla="*/ 0 60000 65536"/>
              <a:gd name="T9" fmla="*/ 0 w 24"/>
              <a:gd name="T10" fmla="*/ 0 h 3"/>
              <a:gd name="T11" fmla="*/ 24 w 24"/>
              <a:gd name="T12" fmla="*/ 3 h 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3">
                <a:moveTo>
                  <a:pt x="0" y="0"/>
                </a:moveTo>
                <a:lnTo>
                  <a:pt x="24" y="0"/>
                </a:lnTo>
                <a:lnTo>
                  <a:pt x="24" y="3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8" name="Line 132"/>
          <p:cNvSpPr>
            <a:spLocks noChangeShapeType="1"/>
          </p:cNvSpPr>
          <p:nvPr/>
        </p:nvSpPr>
        <p:spPr bwMode="auto">
          <a:xfrm>
            <a:off x="7491413" y="2390775"/>
            <a:ext cx="1587" cy="50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9" name="Line 133"/>
          <p:cNvSpPr>
            <a:spLocks noChangeShapeType="1"/>
          </p:cNvSpPr>
          <p:nvPr/>
        </p:nvSpPr>
        <p:spPr bwMode="auto">
          <a:xfrm>
            <a:off x="7491413" y="2463800"/>
            <a:ext cx="1587" cy="50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0" name="Line 134"/>
          <p:cNvSpPr>
            <a:spLocks noChangeShapeType="1"/>
          </p:cNvSpPr>
          <p:nvPr/>
        </p:nvSpPr>
        <p:spPr bwMode="auto">
          <a:xfrm>
            <a:off x="7491413" y="2540000"/>
            <a:ext cx="1587" cy="476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1" name="Freeform 135"/>
          <p:cNvSpPr>
            <a:spLocks/>
          </p:cNvSpPr>
          <p:nvPr/>
        </p:nvSpPr>
        <p:spPr bwMode="auto">
          <a:xfrm>
            <a:off x="7419975" y="2532063"/>
            <a:ext cx="141288" cy="184150"/>
          </a:xfrm>
          <a:custGeom>
            <a:avLst/>
            <a:gdLst>
              <a:gd name="T0" fmla="*/ 2147483647 w 83"/>
              <a:gd name="T1" fmla="*/ 2147483647 h 103"/>
              <a:gd name="T2" fmla="*/ 0 w 83"/>
              <a:gd name="T3" fmla="*/ 0 h 103"/>
              <a:gd name="T4" fmla="*/ 2147483647 w 83"/>
              <a:gd name="T5" fmla="*/ 2147483647 h 103"/>
              <a:gd name="T6" fmla="*/ 2147483647 w 83"/>
              <a:gd name="T7" fmla="*/ 0 h 103"/>
              <a:gd name="T8" fmla="*/ 2147483647 w 83"/>
              <a:gd name="T9" fmla="*/ 2147483647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103"/>
              <a:gd name="T17" fmla="*/ 83 w 83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103">
                <a:moveTo>
                  <a:pt x="42" y="103"/>
                </a:moveTo>
                <a:lnTo>
                  <a:pt x="0" y="0"/>
                </a:lnTo>
                <a:lnTo>
                  <a:pt x="42" y="24"/>
                </a:lnTo>
                <a:lnTo>
                  <a:pt x="83" y="0"/>
                </a:lnTo>
                <a:lnTo>
                  <a:pt x="42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2" name="Freeform 136"/>
          <p:cNvSpPr>
            <a:spLocks/>
          </p:cNvSpPr>
          <p:nvPr/>
        </p:nvSpPr>
        <p:spPr bwMode="auto">
          <a:xfrm>
            <a:off x="1560513" y="2519363"/>
            <a:ext cx="141287" cy="185737"/>
          </a:xfrm>
          <a:custGeom>
            <a:avLst/>
            <a:gdLst>
              <a:gd name="T0" fmla="*/ 2147483647 w 83"/>
              <a:gd name="T1" fmla="*/ 2147483647 h 104"/>
              <a:gd name="T2" fmla="*/ 0 w 83"/>
              <a:gd name="T3" fmla="*/ 0 h 104"/>
              <a:gd name="T4" fmla="*/ 2147483647 w 83"/>
              <a:gd name="T5" fmla="*/ 2147483647 h 104"/>
              <a:gd name="T6" fmla="*/ 2147483647 w 83"/>
              <a:gd name="T7" fmla="*/ 0 h 104"/>
              <a:gd name="T8" fmla="*/ 2147483647 w 83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104"/>
              <a:gd name="T17" fmla="*/ 83 w 83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104">
                <a:moveTo>
                  <a:pt x="42" y="104"/>
                </a:moveTo>
                <a:lnTo>
                  <a:pt x="0" y="0"/>
                </a:lnTo>
                <a:lnTo>
                  <a:pt x="42" y="24"/>
                </a:lnTo>
                <a:lnTo>
                  <a:pt x="83" y="0"/>
                </a:lnTo>
                <a:lnTo>
                  <a:pt x="42" y="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3" name="Text Box 139"/>
          <p:cNvSpPr txBox="1">
            <a:spLocks noChangeArrowheads="1"/>
          </p:cNvSpPr>
          <p:nvPr/>
        </p:nvSpPr>
        <p:spPr bwMode="auto">
          <a:xfrm>
            <a:off x="438151" y="5059383"/>
            <a:ext cx="2439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tr-TR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Para kazanmak için</a:t>
            </a:r>
            <a:endParaRPr kumimoji="0" lang="en-US" sz="24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</p:txBody>
      </p:sp>
      <p:sp>
        <p:nvSpPr>
          <p:cNvPr id="124" name="Text Box 140"/>
          <p:cNvSpPr txBox="1">
            <a:spLocks noChangeArrowheads="1"/>
          </p:cNvSpPr>
          <p:nvPr/>
        </p:nvSpPr>
        <p:spPr bwMode="auto">
          <a:xfrm>
            <a:off x="3083615" y="5108464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tr-TR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Kendinin patronu olmak için</a:t>
            </a:r>
            <a:endParaRPr kumimoji="0" lang="en-US" sz="240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</p:txBody>
      </p:sp>
      <p:sp>
        <p:nvSpPr>
          <p:cNvPr id="125" name="Text Box 141"/>
          <p:cNvSpPr txBox="1">
            <a:spLocks noChangeArrowheads="1"/>
          </p:cNvSpPr>
          <p:nvPr/>
        </p:nvSpPr>
        <p:spPr bwMode="auto">
          <a:xfrm>
            <a:off x="6161088" y="5099792"/>
            <a:ext cx="2428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tr-TR" sz="24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Hayattan zevk almak için</a:t>
            </a:r>
            <a:endParaRPr kumimoji="0" 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utoUpdateAnimBg="0"/>
      <p:bldP spid="124" grpId="0" autoUpdateAnimBg="0"/>
      <p:bldP spid="1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GİRİŞİMCİLİK KAVRAMINA GİRİŞ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74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Girişimci olmanın ödülleri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altLang="tr-TR" dirty="0"/>
              <a:t>Yüksek düzey bağımsızlık </a:t>
            </a:r>
          </a:p>
          <a:p>
            <a:r>
              <a:rPr lang="tr-TR" altLang="tr-TR" dirty="0"/>
              <a:t>Çeşitli beceri ve yetenekleri kullanma imkanı</a:t>
            </a:r>
          </a:p>
          <a:p>
            <a:r>
              <a:rPr lang="tr-TR" altLang="tr-TR" dirty="0"/>
              <a:t>Karar alma özgürlüğü </a:t>
            </a:r>
          </a:p>
          <a:p>
            <a:r>
              <a:rPr lang="tr-TR" altLang="tr-TR" dirty="0"/>
              <a:t>Yalnızca kendine ve ailesine karşı sorumluluk </a:t>
            </a:r>
          </a:p>
          <a:p>
            <a:r>
              <a:rPr lang="tr-TR" altLang="tr-TR" dirty="0"/>
              <a:t>Güçlüklerin üstesinden gelme fırsatı </a:t>
            </a:r>
          </a:p>
          <a:p>
            <a:r>
              <a:rPr lang="tr-TR" altLang="tr-TR" dirty="0"/>
              <a:t>Başarı ve gurur duygusu </a:t>
            </a:r>
          </a:p>
          <a:p>
            <a:r>
              <a:rPr lang="tr-TR" altLang="tr-TR" dirty="0"/>
              <a:t>Yüksek finansal başarı potansiyeli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259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Girişimci olmanın güçlükleri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tr-TR" altLang="tr-TR" dirty="0"/>
              <a:t>Değişim ve belirsizlik ortamında rahat olabilmek </a:t>
            </a:r>
          </a:p>
          <a:p>
            <a:pPr algn="just">
              <a:lnSpc>
                <a:spcPct val="80000"/>
              </a:lnSpc>
            </a:pPr>
            <a:r>
              <a:rPr lang="tr-TR" altLang="tr-TR" dirty="0"/>
              <a:t>Çok sayıda karar alabilmek </a:t>
            </a:r>
          </a:p>
          <a:p>
            <a:pPr algn="just">
              <a:lnSpc>
                <a:spcPct val="80000"/>
              </a:lnSpc>
            </a:pPr>
            <a:r>
              <a:rPr lang="tr-TR" altLang="tr-TR" dirty="0"/>
              <a:t>Zor ekonomik seçimlerle karşı karşıya kalabilmek</a:t>
            </a:r>
            <a:endParaRPr lang="en-US" altLang="tr-TR" dirty="0"/>
          </a:p>
          <a:p>
            <a:pPr algn="just">
              <a:lnSpc>
                <a:spcPct val="80000"/>
              </a:lnSpc>
            </a:pPr>
            <a:r>
              <a:rPr lang="tr-TR" altLang="tr-TR" dirty="0"/>
              <a:t>Risk alabilmek</a:t>
            </a:r>
          </a:p>
          <a:p>
            <a:pPr algn="just">
              <a:lnSpc>
                <a:spcPct val="80000"/>
              </a:lnSpc>
            </a:pPr>
            <a:r>
              <a:rPr lang="tr-TR" altLang="tr-TR" dirty="0"/>
              <a:t>Farklı becerilere ve yeteneklere ihtiyaç duymak </a:t>
            </a:r>
          </a:p>
          <a:p>
            <a:pPr algn="just">
              <a:lnSpc>
                <a:spcPct val="80000"/>
              </a:lnSpc>
            </a:pPr>
            <a:r>
              <a:rPr lang="tr-TR" altLang="tr-TR" dirty="0"/>
              <a:t>Başarısızlığa uğrama olasılığına karşı rahat olabilmek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11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KOBİ sahipliğinin dezavantajları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altLang="tr-TR" dirty="0"/>
              <a:t>Kazanç belirsizliği</a:t>
            </a:r>
            <a:endParaRPr lang="en-US" altLang="tr-TR" dirty="0"/>
          </a:p>
          <a:p>
            <a:r>
              <a:rPr lang="tr-TR" altLang="tr-TR" dirty="0"/>
              <a:t>Tüm yatırımı kaybetme riski </a:t>
            </a:r>
          </a:p>
          <a:p>
            <a:r>
              <a:rPr lang="tr-TR" altLang="tr-TR" dirty="0"/>
              <a:t>Uzun saatler ve çok çalışma </a:t>
            </a:r>
          </a:p>
          <a:p>
            <a:r>
              <a:rPr lang="tr-TR" altLang="tr-TR" dirty="0"/>
              <a:t>Kara başlayıncaya kadar düşük yaşam kalitesi </a:t>
            </a:r>
          </a:p>
          <a:p>
            <a:r>
              <a:rPr lang="tr-TR" altLang="tr-TR" dirty="0"/>
              <a:t>Yüksek düzey stres </a:t>
            </a:r>
          </a:p>
          <a:p>
            <a:r>
              <a:rPr lang="tr-TR" altLang="tr-TR" dirty="0"/>
              <a:t>Tam kanuni sorumluluk </a:t>
            </a:r>
          </a:p>
          <a:p>
            <a:r>
              <a:rPr lang="tr-TR" altLang="tr-TR" dirty="0"/>
              <a:t>Hayal kırıklığı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6133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>
                <a:solidFill>
                  <a:srgbClr val="6600FF"/>
                </a:solidFill>
                <a:latin typeface="Copperplate Gothic Bold" pitchFamily="34" charset="0"/>
              </a:rPr>
              <a:t>GİRİŞİMCİ ÖZELLİKLERİ-1</a:t>
            </a:r>
            <a:br>
              <a:rPr lang="tr-TR" altLang="tr-TR" dirty="0">
                <a:solidFill>
                  <a:srgbClr val="6600FF"/>
                </a:solidFill>
                <a:latin typeface="Copperplate Gothic Bold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1. BAŞARI İHTİYACI: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BAŞARILI VE ÜSTÜN OLMAK KONUSUNDA İÇSEL MOTİVASYON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VE ZOR ANCAK BAŞARILABİLİR AMAÇLAR İÇİN ÇALIŞMA ARZUSU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 </a:t>
            </a:r>
            <a:r>
              <a:rPr lang="tr-TR" altLang="tr-TR" sz="3600" dirty="0"/>
              <a:t>2. BAĞIMSIZLIK İHTİYACI: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KENDİ KENDİNİN PATRONU OLMA ARZUSU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3. ÖZGÜVEN</a:t>
            </a:r>
            <a:r>
              <a:rPr lang="tr-TR" altLang="tr-TR" dirty="0"/>
              <a:t>: 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ZORLUKLARI AŞMA YETENEĞİ KONUSUNDA KENDİNDEN EMİN OLMA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08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>
                <a:solidFill>
                  <a:srgbClr val="6600FF"/>
                </a:solidFill>
                <a:latin typeface="Copperplate Gothic Bold" pitchFamily="34" charset="0"/>
              </a:rPr>
              <a:t>GİRİŞİMCİ ÖZELLİKLERİ</a:t>
            </a:r>
            <a:r>
              <a:rPr lang="tr-TR" altLang="tr-TR" sz="4800" dirty="0">
                <a:solidFill>
                  <a:srgbClr val="6600FF"/>
                </a:solidFill>
                <a:latin typeface="Copperplate Gothic Bold" pitchFamily="34" charset="0"/>
              </a:rPr>
              <a:t>- 2</a:t>
            </a:r>
            <a:br>
              <a:rPr lang="tr-TR" altLang="tr-TR" sz="4800" dirty="0">
                <a:solidFill>
                  <a:srgbClr val="6600FF"/>
                </a:solidFill>
                <a:latin typeface="Copperplate Gothic Bold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4. İÇSEL KONTROL İNANCI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GİRİŞİMCİLER GELECEKLERİNİN KENDİ KONTROLLERİNDE OLDUĞUNA , DIŞ FAKTÖRLERDEN ETKİLENMEDİĞİNE İNANIR. 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5. ORTA DÜZEYDE RİSK ALMA EĞİLİMİ </a:t>
            </a:r>
            <a:r>
              <a:rPr lang="tr-TR" altLang="tr-TR" dirty="0"/>
              <a:t>FİNANSAL, SOSYAL VE PSİKOLOJİK HATA İHTİMALLAERİNİ GÖZE ALABİLME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6. BELİRSİZLİĞE KARŞI TAHAMMÜL: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GİRİŞİMCİLER DÜZENSİZLİK VE BELİRSİZLİK ZAMANLARINDA SIKINTILI HİSSETMEZLER, İŞLERİNE STRESSİZ ŞEKİLDE DEVAM EDEBİLİRLER. </a:t>
            </a:r>
            <a:endParaRPr lang="tr-TR" altLang="tr-TR" dirty="0">
              <a:latin typeface="Times New Roman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72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>
                <a:solidFill>
                  <a:srgbClr val="6600FF"/>
                </a:solidFill>
                <a:latin typeface="Copperplate Gothic Bold" pitchFamily="34" charset="0"/>
              </a:rPr>
              <a:t>GİRİŞİMCİ ÖZELLİKLERİ</a:t>
            </a:r>
            <a:r>
              <a:rPr lang="tr-TR" altLang="tr-TR" sz="4800" dirty="0">
                <a:solidFill>
                  <a:srgbClr val="6600FF"/>
                </a:solidFill>
                <a:latin typeface="Copperplate Gothic Bold" pitchFamily="34" charset="0"/>
              </a:rPr>
              <a:t>- 3</a:t>
            </a:r>
            <a:br>
              <a:rPr lang="tr-TR" altLang="tr-TR" sz="4800" dirty="0">
                <a:solidFill>
                  <a:srgbClr val="6600FF"/>
                </a:solidFill>
                <a:latin typeface="Copperplate Gothic Bold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7. ENERJİ DÜZEYİ: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YENİ İŞ KURMA YÜKSEK DÜZEYDE ÇABA GEREKTİRİR. PROFESYONEL YÖNETİCİLER HAFTADA 50 SAATTEN AZ ÇALIŞIRKEN, ÇOĞU GİRİŞİMCİ HAFTADA 60 SAATTEN FAZLA ÇALIŞMAKTADIR. 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8. GEÇEN ZAMANA HASSASİYET: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GİRİŞİMCİLER GERİDE ZAMAN KALMAMIŞ GİBİ SABIRSIZDIR VE ACİLİYET DUYGUSUNA SAHİPTİR. 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sz="3600" dirty="0"/>
              <a:t>9. KURDUKLARI İŞLETMEYE BAĞLILIK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tr-TR" altLang="tr-TR" dirty="0"/>
              <a:t>GİRİŞİMCİLER İÇİN FİRMANIN BÜYÜMESİ AİLE REFAHININ GELİŞMESİNDEN DAHA ÖNEMLİDİR.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382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  <a:t>BAŞARISIZ GİRİŞİMCİLERİN ÖZELLİKLERİ</a:t>
            </a:r>
            <a:br>
              <a:rPr lang="tr-TR" dirty="0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spcBef>
                <a:spcPct val="50000"/>
              </a:spcBef>
              <a:buSzPct val="85000"/>
              <a:buFont typeface="Monotype Sorts" pitchFamily="2" charset="2"/>
              <a:buChar char="k"/>
              <a:defRPr/>
            </a:pPr>
            <a:r>
              <a:rPr lang="tr-TR" sz="2400" dirty="0">
                <a:solidFill>
                  <a:srgbClr val="993366"/>
                </a:solidFill>
                <a:latin typeface="Copperplate Gothic Bold" pitchFamily="34" charset="0"/>
              </a:rPr>
              <a:t>FIRSATLARIN FARKINDA OLSA DA, RİSK ALMAKTAN KAÇINIR</a:t>
            </a:r>
          </a:p>
          <a:p>
            <a:pPr lvl="1">
              <a:spcBef>
                <a:spcPct val="50000"/>
              </a:spcBef>
              <a:buSzPct val="85000"/>
              <a:buFont typeface="Monotype Sorts" pitchFamily="2" charset="2"/>
              <a:buChar char="k"/>
              <a:defRPr/>
            </a:pPr>
            <a:r>
              <a:rPr lang="tr-TR" sz="2400" dirty="0">
                <a:solidFill>
                  <a:srgbClr val="993366"/>
                </a:solidFill>
                <a:latin typeface="Copperplate Gothic Bold" pitchFamily="34" charset="0"/>
              </a:rPr>
              <a:t>RİSKLERİ KÜÇÜMSEYİP YÜKSEK DÜZEY RİSK ALMAKTA TEREDDÜT ETMEZ</a:t>
            </a:r>
          </a:p>
          <a:p>
            <a:pPr lvl="1">
              <a:spcBef>
                <a:spcPct val="50000"/>
              </a:spcBef>
              <a:buSzPct val="85000"/>
              <a:buFont typeface="Monotype Sorts" pitchFamily="2" charset="2"/>
              <a:buChar char="k"/>
              <a:defRPr/>
            </a:pPr>
            <a:r>
              <a:rPr lang="tr-TR" sz="2400" dirty="0">
                <a:solidFill>
                  <a:srgbClr val="993366"/>
                </a:solidFill>
                <a:latin typeface="Copperplate Gothic Bold" pitchFamily="34" charset="0"/>
              </a:rPr>
              <a:t>TEKNİK MESELELERDE YETENEKLİDİR ANCAK STRATEJİK YÖNETİMİ VE PAZARLAMAYI SEVMEZ</a:t>
            </a:r>
          </a:p>
          <a:p>
            <a:pPr lvl="1">
              <a:spcBef>
                <a:spcPct val="50000"/>
              </a:spcBef>
              <a:buSzPct val="85000"/>
              <a:buFont typeface="Monotype Sorts" pitchFamily="2" charset="2"/>
              <a:buChar char="k"/>
              <a:defRPr/>
            </a:pPr>
            <a:r>
              <a:rPr lang="tr-TR" sz="2400" dirty="0">
                <a:solidFill>
                  <a:srgbClr val="993366"/>
                </a:solidFill>
                <a:latin typeface="Copperplate Gothic Bold" pitchFamily="34" charset="0"/>
              </a:rPr>
              <a:t>SERT REKABET ORTAMINDA SIKINTI HİSSEDER</a:t>
            </a:r>
          </a:p>
          <a:p>
            <a:pPr lvl="1">
              <a:spcBef>
                <a:spcPct val="50000"/>
              </a:spcBef>
              <a:buSzPct val="85000"/>
              <a:buFont typeface="Monotype Sorts" pitchFamily="2" charset="2"/>
              <a:buChar char="k"/>
              <a:defRPr/>
            </a:pPr>
            <a:r>
              <a:rPr lang="tr-TR" sz="2400" dirty="0">
                <a:solidFill>
                  <a:srgbClr val="993366"/>
                </a:solidFill>
                <a:latin typeface="Copperplate Gothic Bold" pitchFamily="34" charset="0"/>
              </a:rPr>
              <a:t>UYGULANABİLİR DÜZEYDE YENİLİKÇİ İŞ PLANLARI GELİŞTİRİR ANCAK GEREKLİ SERMAYE VE YÖNETSEL BECERİLERDEN YOKSUNDUR</a:t>
            </a:r>
            <a:endParaRPr lang="tr-TR" sz="2400" dirty="0">
              <a:solidFill>
                <a:srgbClr val="9933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2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95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  <a:t>BAŞARILI GİRİŞİMCİLERİN ÖZELLİKLERİ</a:t>
            </a:r>
            <a:br>
              <a:rPr lang="tr-TR" dirty="0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tr-TR" sz="2000" dirty="0">
                <a:solidFill>
                  <a:srgbClr val="993366"/>
                </a:solidFill>
                <a:latin typeface="Copperplate Gothic Bold" pitchFamily="34" charset="0"/>
              </a:rPr>
              <a:t>SOSYAL İLETİŞİMDE YETENEKLİ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tr-TR" sz="2000" dirty="0">
                <a:solidFill>
                  <a:srgbClr val="993366"/>
                </a:solidFill>
                <a:latin typeface="Copperplate Gothic Bold" pitchFamily="34" charset="0"/>
              </a:rPr>
              <a:t>TEKNİK MESELELERDE YETENEKLİ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tr-TR" sz="2000" dirty="0">
                <a:solidFill>
                  <a:srgbClr val="993366"/>
                </a:solidFill>
                <a:latin typeface="Copperplate Gothic Bold" pitchFamily="34" charset="0"/>
              </a:rPr>
              <a:t>PLANLI, DİSİPLİNLİ, KENDİNİ ADAMIŞ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tr-TR" sz="2000" dirty="0">
                <a:solidFill>
                  <a:srgbClr val="993366"/>
                </a:solidFill>
                <a:latin typeface="Copperplate Gothic Bold" pitchFamily="34" charset="0"/>
              </a:rPr>
              <a:t>DEĞİŞİMLERİN VE FIRSATLARIN FARKINDA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tr-TR" sz="2000" dirty="0">
                <a:solidFill>
                  <a:srgbClr val="993366"/>
                </a:solidFill>
                <a:latin typeface="Copperplate Gothic Bold" pitchFamily="34" charset="0"/>
              </a:rPr>
              <a:t>İŞ KURMA VE BÜYÜTMEDE YETENEKLİ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tr-TR" sz="2000" dirty="0">
                <a:solidFill>
                  <a:srgbClr val="993366"/>
                </a:solidFill>
                <a:latin typeface="Copperplate Gothic Bold" pitchFamily="34" charset="0"/>
              </a:rPr>
              <a:t>TAKIM OYUNU VE LİDERLİKTE YETENEKLİ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4142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b="1" dirty="0">
                <a:solidFill>
                  <a:srgbClr val="0000FF"/>
                </a:solidFill>
                <a:latin typeface="Arial Narrow" pitchFamily="34" charset="0"/>
              </a:rPr>
              <a:t>Başarılı Girişimcilerin Kişisel Nitelikleri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algn="just"/>
            <a:r>
              <a:rPr lang="tr-TR" altLang="tr-TR" dirty="0">
                <a:latin typeface="Arial" pitchFamily="34" charset="0"/>
                <a:cs typeface="Arial" pitchFamily="34" charset="0"/>
              </a:rPr>
              <a:t>Girişimciler ne kadar yetenekli olsalar da</a:t>
            </a:r>
            <a:r>
              <a:rPr lang="en-US" altLang="tr-TR" dirty="0">
                <a:latin typeface="Arial Narrow" pitchFamily="34" charset="0"/>
                <a:cs typeface="Arial" pitchFamily="34" charset="0"/>
              </a:rPr>
              <a:t>,</a:t>
            </a:r>
            <a:r>
              <a:rPr lang="tr-TR" altLang="tr-TR" dirty="0">
                <a:latin typeface="Arial" pitchFamily="34" charset="0"/>
                <a:cs typeface="Arial" pitchFamily="34" charset="0"/>
              </a:rPr>
              <a:t> sıradan işleri sıradan olmayan biçimde iyi yapmak için çok çalışmanın ve disiplinin yerine hiç bir şey geçemez. </a:t>
            </a:r>
            <a:endParaRPr lang="tr-TR" altLang="tr-TR" dirty="0">
              <a:latin typeface="Arial Narrow" pitchFamily="34" charset="0"/>
              <a:cs typeface="Arial" pitchFamily="34" charset="0"/>
            </a:endParaRPr>
          </a:p>
          <a:p>
            <a:endParaRPr lang="tr-TR" dirty="0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014247" y="1484314"/>
            <a:ext cx="7230161" cy="3055906"/>
            <a:chOff x="379" y="1597"/>
            <a:chExt cx="5085" cy="2087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975" y="2391"/>
              <a:ext cx="1278" cy="831"/>
            </a:xfrm>
            <a:custGeom>
              <a:avLst/>
              <a:gdLst>
                <a:gd name="T0" fmla="*/ 1278 w 1278"/>
                <a:gd name="T1" fmla="*/ 332 h 831"/>
                <a:gd name="T2" fmla="*/ 0 w 1278"/>
                <a:gd name="T3" fmla="*/ 0 h 831"/>
                <a:gd name="T4" fmla="*/ 0 w 1278"/>
                <a:gd name="T5" fmla="*/ 499 h 831"/>
                <a:gd name="T6" fmla="*/ 1278 w 1278"/>
                <a:gd name="T7" fmla="*/ 831 h 831"/>
                <a:gd name="T8" fmla="*/ 1278 w 1278"/>
                <a:gd name="T9" fmla="*/ 332 h 8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8"/>
                <a:gd name="T16" fmla="*/ 0 h 831"/>
                <a:gd name="T17" fmla="*/ 1278 w 1278"/>
                <a:gd name="T18" fmla="*/ 831 h 8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8" h="831">
                  <a:moveTo>
                    <a:pt x="1278" y="332"/>
                  </a:moveTo>
                  <a:lnTo>
                    <a:pt x="0" y="0"/>
                  </a:lnTo>
                  <a:lnTo>
                    <a:pt x="0" y="499"/>
                  </a:lnTo>
                  <a:lnTo>
                    <a:pt x="1278" y="831"/>
                  </a:lnTo>
                  <a:lnTo>
                    <a:pt x="1278" y="332"/>
                  </a:lnTo>
                  <a:close/>
                </a:path>
              </a:pathLst>
            </a:custGeom>
            <a:solidFill>
              <a:srgbClr val="806633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975" y="2256"/>
              <a:ext cx="1278" cy="468"/>
            </a:xfrm>
            <a:custGeom>
              <a:avLst/>
              <a:gdLst>
                <a:gd name="T0" fmla="*/ 0 w 1278"/>
                <a:gd name="T1" fmla="*/ 136 h 468"/>
                <a:gd name="T2" fmla="*/ 23 w 1278"/>
                <a:gd name="T3" fmla="*/ 129 h 468"/>
                <a:gd name="T4" fmla="*/ 45 w 1278"/>
                <a:gd name="T5" fmla="*/ 121 h 468"/>
                <a:gd name="T6" fmla="*/ 68 w 1278"/>
                <a:gd name="T7" fmla="*/ 121 h 468"/>
                <a:gd name="T8" fmla="*/ 91 w 1278"/>
                <a:gd name="T9" fmla="*/ 113 h 468"/>
                <a:gd name="T10" fmla="*/ 113 w 1278"/>
                <a:gd name="T11" fmla="*/ 106 h 468"/>
                <a:gd name="T12" fmla="*/ 136 w 1278"/>
                <a:gd name="T13" fmla="*/ 106 h 468"/>
                <a:gd name="T14" fmla="*/ 166 w 1278"/>
                <a:gd name="T15" fmla="*/ 98 h 468"/>
                <a:gd name="T16" fmla="*/ 189 w 1278"/>
                <a:gd name="T17" fmla="*/ 91 h 468"/>
                <a:gd name="T18" fmla="*/ 212 w 1278"/>
                <a:gd name="T19" fmla="*/ 91 h 468"/>
                <a:gd name="T20" fmla="*/ 242 w 1278"/>
                <a:gd name="T21" fmla="*/ 83 h 468"/>
                <a:gd name="T22" fmla="*/ 265 w 1278"/>
                <a:gd name="T23" fmla="*/ 76 h 468"/>
                <a:gd name="T24" fmla="*/ 295 w 1278"/>
                <a:gd name="T25" fmla="*/ 76 h 468"/>
                <a:gd name="T26" fmla="*/ 318 w 1278"/>
                <a:gd name="T27" fmla="*/ 68 h 468"/>
                <a:gd name="T28" fmla="*/ 348 w 1278"/>
                <a:gd name="T29" fmla="*/ 68 h 468"/>
                <a:gd name="T30" fmla="*/ 371 w 1278"/>
                <a:gd name="T31" fmla="*/ 61 h 468"/>
                <a:gd name="T32" fmla="*/ 401 w 1278"/>
                <a:gd name="T33" fmla="*/ 61 h 468"/>
                <a:gd name="T34" fmla="*/ 431 w 1278"/>
                <a:gd name="T35" fmla="*/ 53 h 468"/>
                <a:gd name="T36" fmla="*/ 454 w 1278"/>
                <a:gd name="T37" fmla="*/ 53 h 468"/>
                <a:gd name="T38" fmla="*/ 484 w 1278"/>
                <a:gd name="T39" fmla="*/ 46 h 468"/>
                <a:gd name="T40" fmla="*/ 514 w 1278"/>
                <a:gd name="T41" fmla="*/ 46 h 468"/>
                <a:gd name="T42" fmla="*/ 545 w 1278"/>
                <a:gd name="T43" fmla="*/ 38 h 468"/>
                <a:gd name="T44" fmla="*/ 567 w 1278"/>
                <a:gd name="T45" fmla="*/ 38 h 468"/>
                <a:gd name="T46" fmla="*/ 597 w 1278"/>
                <a:gd name="T47" fmla="*/ 30 h 468"/>
                <a:gd name="T48" fmla="*/ 628 w 1278"/>
                <a:gd name="T49" fmla="*/ 30 h 468"/>
                <a:gd name="T50" fmla="*/ 658 w 1278"/>
                <a:gd name="T51" fmla="*/ 23 h 468"/>
                <a:gd name="T52" fmla="*/ 688 w 1278"/>
                <a:gd name="T53" fmla="*/ 23 h 468"/>
                <a:gd name="T54" fmla="*/ 718 w 1278"/>
                <a:gd name="T55" fmla="*/ 23 h 468"/>
                <a:gd name="T56" fmla="*/ 749 w 1278"/>
                <a:gd name="T57" fmla="*/ 15 h 468"/>
                <a:gd name="T58" fmla="*/ 779 w 1278"/>
                <a:gd name="T59" fmla="*/ 15 h 468"/>
                <a:gd name="T60" fmla="*/ 809 w 1278"/>
                <a:gd name="T61" fmla="*/ 15 h 468"/>
                <a:gd name="T62" fmla="*/ 840 w 1278"/>
                <a:gd name="T63" fmla="*/ 15 h 468"/>
                <a:gd name="T64" fmla="*/ 870 w 1278"/>
                <a:gd name="T65" fmla="*/ 8 h 468"/>
                <a:gd name="T66" fmla="*/ 900 w 1278"/>
                <a:gd name="T67" fmla="*/ 8 h 468"/>
                <a:gd name="T68" fmla="*/ 930 w 1278"/>
                <a:gd name="T69" fmla="*/ 8 h 468"/>
                <a:gd name="T70" fmla="*/ 961 w 1278"/>
                <a:gd name="T71" fmla="*/ 8 h 468"/>
                <a:gd name="T72" fmla="*/ 991 w 1278"/>
                <a:gd name="T73" fmla="*/ 8 h 468"/>
                <a:gd name="T74" fmla="*/ 1021 w 1278"/>
                <a:gd name="T75" fmla="*/ 0 h 468"/>
                <a:gd name="T76" fmla="*/ 1059 w 1278"/>
                <a:gd name="T77" fmla="*/ 0 h 468"/>
                <a:gd name="T78" fmla="*/ 1089 w 1278"/>
                <a:gd name="T79" fmla="*/ 0 h 468"/>
                <a:gd name="T80" fmla="*/ 1119 w 1278"/>
                <a:gd name="T81" fmla="*/ 0 h 468"/>
                <a:gd name="T82" fmla="*/ 1150 w 1278"/>
                <a:gd name="T83" fmla="*/ 0 h 468"/>
                <a:gd name="T84" fmla="*/ 1180 w 1278"/>
                <a:gd name="T85" fmla="*/ 0 h 468"/>
                <a:gd name="T86" fmla="*/ 1210 w 1278"/>
                <a:gd name="T87" fmla="*/ 0 h 468"/>
                <a:gd name="T88" fmla="*/ 1248 w 1278"/>
                <a:gd name="T89" fmla="*/ 0 h 468"/>
                <a:gd name="T90" fmla="*/ 1278 w 1278"/>
                <a:gd name="T91" fmla="*/ 0 h 468"/>
                <a:gd name="T92" fmla="*/ 1278 w 1278"/>
                <a:gd name="T93" fmla="*/ 468 h 468"/>
                <a:gd name="T94" fmla="*/ 0 w 1278"/>
                <a:gd name="T95" fmla="*/ 136 h 4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78"/>
                <a:gd name="T145" fmla="*/ 0 h 468"/>
                <a:gd name="T146" fmla="*/ 1278 w 1278"/>
                <a:gd name="T147" fmla="*/ 468 h 4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78" h="468">
                  <a:moveTo>
                    <a:pt x="0" y="136"/>
                  </a:moveTo>
                  <a:lnTo>
                    <a:pt x="23" y="129"/>
                  </a:lnTo>
                  <a:lnTo>
                    <a:pt x="45" y="121"/>
                  </a:lnTo>
                  <a:lnTo>
                    <a:pt x="68" y="121"/>
                  </a:lnTo>
                  <a:lnTo>
                    <a:pt x="91" y="113"/>
                  </a:lnTo>
                  <a:lnTo>
                    <a:pt x="113" y="106"/>
                  </a:lnTo>
                  <a:lnTo>
                    <a:pt x="136" y="106"/>
                  </a:lnTo>
                  <a:lnTo>
                    <a:pt x="166" y="98"/>
                  </a:lnTo>
                  <a:lnTo>
                    <a:pt x="189" y="91"/>
                  </a:lnTo>
                  <a:lnTo>
                    <a:pt x="212" y="91"/>
                  </a:lnTo>
                  <a:lnTo>
                    <a:pt x="242" y="83"/>
                  </a:lnTo>
                  <a:lnTo>
                    <a:pt x="265" y="76"/>
                  </a:lnTo>
                  <a:lnTo>
                    <a:pt x="295" y="76"/>
                  </a:lnTo>
                  <a:lnTo>
                    <a:pt x="318" y="68"/>
                  </a:lnTo>
                  <a:lnTo>
                    <a:pt x="348" y="68"/>
                  </a:lnTo>
                  <a:lnTo>
                    <a:pt x="371" y="61"/>
                  </a:lnTo>
                  <a:lnTo>
                    <a:pt x="401" y="61"/>
                  </a:lnTo>
                  <a:lnTo>
                    <a:pt x="431" y="53"/>
                  </a:lnTo>
                  <a:lnTo>
                    <a:pt x="454" y="53"/>
                  </a:lnTo>
                  <a:lnTo>
                    <a:pt x="484" y="46"/>
                  </a:lnTo>
                  <a:lnTo>
                    <a:pt x="514" y="46"/>
                  </a:lnTo>
                  <a:lnTo>
                    <a:pt x="545" y="38"/>
                  </a:lnTo>
                  <a:lnTo>
                    <a:pt x="567" y="38"/>
                  </a:lnTo>
                  <a:lnTo>
                    <a:pt x="597" y="30"/>
                  </a:lnTo>
                  <a:lnTo>
                    <a:pt x="628" y="30"/>
                  </a:lnTo>
                  <a:lnTo>
                    <a:pt x="658" y="23"/>
                  </a:lnTo>
                  <a:lnTo>
                    <a:pt x="688" y="23"/>
                  </a:lnTo>
                  <a:lnTo>
                    <a:pt x="718" y="23"/>
                  </a:lnTo>
                  <a:lnTo>
                    <a:pt x="749" y="15"/>
                  </a:lnTo>
                  <a:lnTo>
                    <a:pt x="779" y="15"/>
                  </a:lnTo>
                  <a:lnTo>
                    <a:pt x="809" y="15"/>
                  </a:lnTo>
                  <a:lnTo>
                    <a:pt x="840" y="15"/>
                  </a:lnTo>
                  <a:lnTo>
                    <a:pt x="870" y="8"/>
                  </a:lnTo>
                  <a:lnTo>
                    <a:pt x="900" y="8"/>
                  </a:lnTo>
                  <a:lnTo>
                    <a:pt x="930" y="8"/>
                  </a:lnTo>
                  <a:lnTo>
                    <a:pt x="961" y="8"/>
                  </a:lnTo>
                  <a:lnTo>
                    <a:pt x="991" y="8"/>
                  </a:lnTo>
                  <a:lnTo>
                    <a:pt x="1021" y="0"/>
                  </a:lnTo>
                  <a:lnTo>
                    <a:pt x="1059" y="0"/>
                  </a:lnTo>
                  <a:lnTo>
                    <a:pt x="1089" y="0"/>
                  </a:lnTo>
                  <a:lnTo>
                    <a:pt x="1119" y="0"/>
                  </a:lnTo>
                  <a:lnTo>
                    <a:pt x="1150" y="0"/>
                  </a:lnTo>
                  <a:lnTo>
                    <a:pt x="1180" y="0"/>
                  </a:lnTo>
                  <a:lnTo>
                    <a:pt x="1210" y="0"/>
                  </a:lnTo>
                  <a:lnTo>
                    <a:pt x="1248" y="0"/>
                  </a:lnTo>
                  <a:lnTo>
                    <a:pt x="1278" y="0"/>
                  </a:lnTo>
                  <a:lnTo>
                    <a:pt x="1278" y="4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FCC66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480" y="2663"/>
              <a:ext cx="1785" cy="559"/>
            </a:xfrm>
            <a:custGeom>
              <a:avLst/>
              <a:gdLst>
                <a:gd name="T0" fmla="*/ 1785 w 1785"/>
                <a:gd name="T1" fmla="*/ 60 h 559"/>
                <a:gd name="T2" fmla="*/ 0 w 1785"/>
                <a:gd name="T3" fmla="*/ 0 h 559"/>
                <a:gd name="T4" fmla="*/ 0 w 1785"/>
                <a:gd name="T5" fmla="*/ 499 h 559"/>
                <a:gd name="T6" fmla="*/ 1785 w 1785"/>
                <a:gd name="T7" fmla="*/ 559 h 559"/>
                <a:gd name="T8" fmla="*/ 1785 w 1785"/>
                <a:gd name="T9" fmla="*/ 60 h 5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5"/>
                <a:gd name="T16" fmla="*/ 0 h 559"/>
                <a:gd name="T17" fmla="*/ 1785 w 1785"/>
                <a:gd name="T18" fmla="*/ 559 h 5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5" h="559">
                  <a:moveTo>
                    <a:pt x="1785" y="60"/>
                  </a:moveTo>
                  <a:lnTo>
                    <a:pt x="0" y="0"/>
                  </a:lnTo>
                  <a:lnTo>
                    <a:pt x="0" y="499"/>
                  </a:lnTo>
                  <a:lnTo>
                    <a:pt x="1785" y="559"/>
                  </a:lnTo>
                  <a:lnTo>
                    <a:pt x="1785" y="6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465" y="2392"/>
              <a:ext cx="1793" cy="332"/>
            </a:xfrm>
            <a:custGeom>
              <a:avLst/>
              <a:gdLst>
                <a:gd name="T0" fmla="*/ 0 w 1793"/>
                <a:gd name="T1" fmla="*/ 264 h 332"/>
                <a:gd name="T2" fmla="*/ 8 w 1793"/>
                <a:gd name="T3" fmla="*/ 257 h 332"/>
                <a:gd name="T4" fmla="*/ 8 w 1793"/>
                <a:gd name="T5" fmla="*/ 249 h 332"/>
                <a:gd name="T6" fmla="*/ 16 w 1793"/>
                <a:gd name="T7" fmla="*/ 242 h 332"/>
                <a:gd name="T8" fmla="*/ 23 w 1793"/>
                <a:gd name="T9" fmla="*/ 234 h 332"/>
                <a:gd name="T10" fmla="*/ 31 w 1793"/>
                <a:gd name="T11" fmla="*/ 227 h 332"/>
                <a:gd name="T12" fmla="*/ 38 w 1793"/>
                <a:gd name="T13" fmla="*/ 219 h 332"/>
                <a:gd name="T14" fmla="*/ 46 w 1793"/>
                <a:gd name="T15" fmla="*/ 212 h 332"/>
                <a:gd name="T16" fmla="*/ 53 w 1793"/>
                <a:gd name="T17" fmla="*/ 204 h 332"/>
                <a:gd name="T18" fmla="*/ 61 w 1793"/>
                <a:gd name="T19" fmla="*/ 197 h 332"/>
                <a:gd name="T20" fmla="*/ 61 w 1793"/>
                <a:gd name="T21" fmla="*/ 197 h 332"/>
                <a:gd name="T22" fmla="*/ 69 w 1793"/>
                <a:gd name="T23" fmla="*/ 189 h 332"/>
                <a:gd name="T24" fmla="*/ 84 w 1793"/>
                <a:gd name="T25" fmla="*/ 181 h 332"/>
                <a:gd name="T26" fmla="*/ 91 w 1793"/>
                <a:gd name="T27" fmla="*/ 174 h 332"/>
                <a:gd name="T28" fmla="*/ 106 w 1793"/>
                <a:gd name="T29" fmla="*/ 166 h 332"/>
                <a:gd name="T30" fmla="*/ 114 w 1793"/>
                <a:gd name="T31" fmla="*/ 159 h 332"/>
                <a:gd name="T32" fmla="*/ 129 w 1793"/>
                <a:gd name="T33" fmla="*/ 151 h 332"/>
                <a:gd name="T34" fmla="*/ 137 w 1793"/>
                <a:gd name="T35" fmla="*/ 144 h 332"/>
                <a:gd name="T36" fmla="*/ 152 w 1793"/>
                <a:gd name="T37" fmla="*/ 136 h 332"/>
                <a:gd name="T38" fmla="*/ 167 w 1793"/>
                <a:gd name="T39" fmla="*/ 129 h 332"/>
                <a:gd name="T40" fmla="*/ 182 w 1793"/>
                <a:gd name="T41" fmla="*/ 121 h 332"/>
                <a:gd name="T42" fmla="*/ 197 w 1793"/>
                <a:gd name="T43" fmla="*/ 113 h 332"/>
                <a:gd name="T44" fmla="*/ 212 w 1793"/>
                <a:gd name="T45" fmla="*/ 106 h 332"/>
                <a:gd name="T46" fmla="*/ 227 w 1793"/>
                <a:gd name="T47" fmla="*/ 98 h 332"/>
                <a:gd name="T48" fmla="*/ 243 w 1793"/>
                <a:gd name="T49" fmla="*/ 91 h 332"/>
                <a:gd name="T50" fmla="*/ 258 w 1793"/>
                <a:gd name="T51" fmla="*/ 83 h 332"/>
                <a:gd name="T52" fmla="*/ 273 w 1793"/>
                <a:gd name="T53" fmla="*/ 76 h 332"/>
                <a:gd name="T54" fmla="*/ 296 w 1793"/>
                <a:gd name="T55" fmla="*/ 68 h 332"/>
                <a:gd name="T56" fmla="*/ 311 w 1793"/>
                <a:gd name="T57" fmla="*/ 61 h 332"/>
                <a:gd name="T58" fmla="*/ 326 w 1793"/>
                <a:gd name="T59" fmla="*/ 53 h 332"/>
                <a:gd name="T60" fmla="*/ 326 w 1793"/>
                <a:gd name="T61" fmla="*/ 53 h 332"/>
                <a:gd name="T62" fmla="*/ 348 w 1793"/>
                <a:gd name="T63" fmla="*/ 45 h 332"/>
                <a:gd name="T64" fmla="*/ 364 w 1793"/>
                <a:gd name="T65" fmla="*/ 45 h 332"/>
                <a:gd name="T66" fmla="*/ 386 w 1793"/>
                <a:gd name="T67" fmla="*/ 38 h 332"/>
                <a:gd name="T68" fmla="*/ 409 w 1793"/>
                <a:gd name="T69" fmla="*/ 30 h 332"/>
                <a:gd name="T70" fmla="*/ 424 w 1793"/>
                <a:gd name="T71" fmla="*/ 23 h 332"/>
                <a:gd name="T72" fmla="*/ 447 w 1793"/>
                <a:gd name="T73" fmla="*/ 15 h 332"/>
                <a:gd name="T74" fmla="*/ 469 w 1793"/>
                <a:gd name="T75" fmla="*/ 8 h 332"/>
                <a:gd name="T76" fmla="*/ 492 w 1793"/>
                <a:gd name="T77" fmla="*/ 8 h 332"/>
                <a:gd name="T78" fmla="*/ 515 w 1793"/>
                <a:gd name="T79" fmla="*/ 0 h 332"/>
                <a:gd name="T80" fmla="*/ 1793 w 1793"/>
                <a:gd name="T81" fmla="*/ 332 h 332"/>
                <a:gd name="T82" fmla="*/ 0 w 1793"/>
                <a:gd name="T83" fmla="*/ 264 h 3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93"/>
                <a:gd name="T127" fmla="*/ 0 h 332"/>
                <a:gd name="T128" fmla="*/ 1793 w 1793"/>
                <a:gd name="T129" fmla="*/ 332 h 3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93" h="332">
                  <a:moveTo>
                    <a:pt x="0" y="264"/>
                  </a:moveTo>
                  <a:lnTo>
                    <a:pt x="8" y="257"/>
                  </a:lnTo>
                  <a:lnTo>
                    <a:pt x="8" y="249"/>
                  </a:lnTo>
                  <a:lnTo>
                    <a:pt x="16" y="242"/>
                  </a:lnTo>
                  <a:lnTo>
                    <a:pt x="23" y="234"/>
                  </a:lnTo>
                  <a:lnTo>
                    <a:pt x="31" y="227"/>
                  </a:lnTo>
                  <a:lnTo>
                    <a:pt x="38" y="219"/>
                  </a:lnTo>
                  <a:lnTo>
                    <a:pt x="46" y="212"/>
                  </a:lnTo>
                  <a:lnTo>
                    <a:pt x="53" y="204"/>
                  </a:lnTo>
                  <a:lnTo>
                    <a:pt x="61" y="197"/>
                  </a:lnTo>
                  <a:lnTo>
                    <a:pt x="69" y="189"/>
                  </a:lnTo>
                  <a:lnTo>
                    <a:pt x="84" y="181"/>
                  </a:lnTo>
                  <a:lnTo>
                    <a:pt x="91" y="174"/>
                  </a:lnTo>
                  <a:lnTo>
                    <a:pt x="106" y="166"/>
                  </a:lnTo>
                  <a:lnTo>
                    <a:pt x="114" y="159"/>
                  </a:lnTo>
                  <a:lnTo>
                    <a:pt x="129" y="151"/>
                  </a:lnTo>
                  <a:lnTo>
                    <a:pt x="137" y="144"/>
                  </a:lnTo>
                  <a:lnTo>
                    <a:pt x="152" y="136"/>
                  </a:lnTo>
                  <a:lnTo>
                    <a:pt x="167" y="129"/>
                  </a:lnTo>
                  <a:lnTo>
                    <a:pt x="182" y="121"/>
                  </a:lnTo>
                  <a:lnTo>
                    <a:pt x="197" y="113"/>
                  </a:lnTo>
                  <a:lnTo>
                    <a:pt x="212" y="106"/>
                  </a:lnTo>
                  <a:lnTo>
                    <a:pt x="227" y="98"/>
                  </a:lnTo>
                  <a:lnTo>
                    <a:pt x="243" y="91"/>
                  </a:lnTo>
                  <a:lnTo>
                    <a:pt x="258" y="83"/>
                  </a:lnTo>
                  <a:lnTo>
                    <a:pt x="273" y="76"/>
                  </a:lnTo>
                  <a:lnTo>
                    <a:pt x="296" y="68"/>
                  </a:lnTo>
                  <a:lnTo>
                    <a:pt x="311" y="61"/>
                  </a:lnTo>
                  <a:lnTo>
                    <a:pt x="326" y="53"/>
                  </a:lnTo>
                  <a:lnTo>
                    <a:pt x="348" y="45"/>
                  </a:lnTo>
                  <a:lnTo>
                    <a:pt x="364" y="45"/>
                  </a:lnTo>
                  <a:lnTo>
                    <a:pt x="386" y="38"/>
                  </a:lnTo>
                  <a:lnTo>
                    <a:pt x="409" y="30"/>
                  </a:lnTo>
                  <a:lnTo>
                    <a:pt x="424" y="23"/>
                  </a:lnTo>
                  <a:lnTo>
                    <a:pt x="447" y="15"/>
                  </a:lnTo>
                  <a:lnTo>
                    <a:pt x="469" y="8"/>
                  </a:lnTo>
                  <a:lnTo>
                    <a:pt x="492" y="8"/>
                  </a:lnTo>
                  <a:lnTo>
                    <a:pt x="515" y="0"/>
                  </a:lnTo>
                  <a:lnTo>
                    <a:pt x="1793" y="332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1687" y="2723"/>
              <a:ext cx="1566" cy="733"/>
            </a:xfrm>
            <a:custGeom>
              <a:avLst/>
              <a:gdLst>
                <a:gd name="T0" fmla="*/ 1566 w 1566"/>
                <a:gd name="T1" fmla="*/ 0 h 733"/>
                <a:gd name="T2" fmla="*/ 0 w 1566"/>
                <a:gd name="T3" fmla="*/ 235 h 733"/>
                <a:gd name="T4" fmla="*/ 0 w 1566"/>
                <a:gd name="T5" fmla="*/ 733 h 733"/>
                <a:gd name="T6" fmla="*/ 1566 w 1566"/>
                <a:gd name="T7" fmla="*/ 499 h 733"/>
                <a:gd name="T8" fmla="*/ 1566 w 1566"/>
                <a:gd name="T9" fmla="*/ 0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6"/>
                <a:gd name="T16" fmla="*/ 0 h 733"/>
                <a:gd name="T17" fmla="*/ 1566 w 1566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6" h="733">
                  <a:moveTo>
                    <a:pt x="1566" y="0"/>
                  </a:moveTo>
                  <a:lnTo>
                    <a:pt x="0" y="235"/>
                  </a:lnTo>
                  <a:lnTo>
                    <a:pt x="0" y="733"/>
                  </a:lnTo>
                  <a:lnTo>
                    <a:pt x="1566" y="499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rgbClr val="8080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450" y="2655"/>
              <a:ext cx="1808" cy="801"/>
              <a:chOff x="1331" y="2655"/>
              <a:chExt cx="1808" cy="801"/>
            </a:xfrm>
          </p:grpSpPr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1331" y="2723"/>
                <a:ext cx="242" cy="733"/>
              </a:xfrm>
              <a:custGeom>
                <a:avLst/>
                <a:gdLst>
                  <a:gd name="T0" fmla="*/ 242 w 242"/>
                  <a:gd name="T1" fmla="*/ 235 h 733"/>
                  <a:gd name="T2" fmla="*/ 227 w 242"/>
                  <a:gd name="T3" fmla="*/ 227 h 733"/>
                  <a:gd name="T4" fmla="*/ 212 w 242"/>
                  <a:gd name="T5" fmla="*/ 219 h 733"/>
                  <a:gd name="T6" fmla="*/ 197 w 242"/>
                  <a:gd name="T7" fmla="*/ 212 h 733"/>
                  <a:gd name="T8" fmla="*/ 182 w 242"/>
                  <a:gd name="T9" fmla="*/ 204 h 733"/>
                  <a:gd name="T10" fmla="*/ 167 w 242"/>
                  <a:gd name="T11" fmla="*/ 197 h 733"/>
                  <a:gd name="T12" fmla="*/ 152 w 242"/>
                  <a:gd name="T13" fmla="*/ 189 h 733"/>
                  <a:gd name="T14" fmla="*/ 144 w 242"/>
                  <a:gd name="T15" fmla="*/ 182 h 733"/>
                  <a:gd name="T16" fmla="*/ 129 w 242"/>
                  <a:gd name="T17" fmla="*/ 174 h 733"/>
                  <a:gd name="T18" fmla="*/ 121 w 242"/>
                  <a:gd name="T19" fmla="*/ 167 h 733"/>
                  <a:gd name="T20" fmla="*/ 106 w 242"/>
                  <a:gd name="T21" fmla="*/ 159 h 733"/>
                  <a:gd name="T22" fmla="*/ 99 w 242"/>
                  <a:gd name="T23" fmla="*/ 152 h 733"/>
                  <a:gd name="T24" fmla="*/ 84 w 242"/>
                  <a:gd name="T25" fmla="*/ 144 h 733"/>
                  <a:gd name="T26" fmla="*/ 76 w 242"/>
                  <a:gd name="T27" fmla="*/ 136 h 733"/>
                  <a:gd name="T28" fmla="*/ 68 w 242"/>
                  <a:gd name="T29" fmla="*/ 129 h 733"/>
                  <a:gd name="T30" fmla="*/ 61 w 242"/>
                  <a:gd name="T31" fmla="*/ 121 h 733"/>
                  <a:gd name="T32" fmla="*/ 53 w 242"/>
                  <a:gd name="T33" fmla="*/ 114 h 733"/>
                  <a:gd name="T34" fmla="*/ 46 w 242"/>
                  <a:gd name="T35" fmla="*/ 106 h 733"/>
                  <a:gd name="T36" fmla="*/ 38 w 242"/>
                  <a:gd name="T37" fmla="*/ 99 h 733"/>
                  <a:gd name="T38" fmla="*/ 31 w 242"/>
                  <a:gd name="T39" fmla="*/ 91 h 733"/>
                  <a:gd name="T40" fmla="*/ 23 w 242"/>
                  <a:gd name="T41" fmla="*/ 84 h 733"/>
                  <a:gd name="T42" fmla="*/ 23 w 242"/>
                  <a:gd name="T43" fmla="*/ 68 h 733"/>
                  <a:gd name="T44" fmla="*/ 15 w 242"/>
                  <a:gd name="T45" fmla="*/ 61 h 733"/>
                  <a:gd name="T46" fmla="*/ 15 w 242"/>
                  <a:gd name="T47" fmla="*/ 53 h 733"/>
                  <a:gd name="T48" fmla="*/ 8 w 242"/>
                  <a:gd name="T49" fmla="*/ 46 h 733"/>
                  <a:gd name="T50" fmla="*/ 8 w 242"/>
                  <a:gd name="T51" fmla="*/ 38 h 733"/>
                  <a:gd name="T52" fmla="*/ 0 w 242"/>
                  <a:gd name="T53" fmla="*/ 31 h 733"/>
                  <a:gd name="T54" fmla="*/ 0 w 242"/>
                  <a:gd name="T55" fmla="*/ 23 h 733"/>
                  <a:gd name="T56" fmla="*/ 0 w 242"/>
                  <a:gd name="T57" fmla="*/ 16 h 733"/>
                  <a:gd name="T58" fmla="*/ 0 w 242"/>
                  <a:gd name="T59" fmla="*/ 8 h 733"/>
                  <a:gd name="T60" fmla="*/ 0 w 242"/>
                  <a:gd name="T61" fmla="*/ 0 h 733"/>
                  <a:gd name="T62" fmla="*/ 0 w 242"/>
                  <a:gd name="T63" fmla="*/ 499 h 733"/>
                  <a:gd name="T64" fmla="*/ 0 w 242"/>
                  <a:gd name="T65" fmla="*/ 506 h 733"/>
                  <a:gd name="T66" fmla="*/ 0 w 242"/>
                  <a:gd name="T67" fmla="*/ 514 h 733"/>
                  <a:gd name="T68" fmla="*/ 0 w 242"/>
                  <a:gd name="T69" fmla="*/ 522 h 733"/>
                  <a:gd name="T70" fmla="*/ 0 w 242"/>
                  <a:gd name="T71" fmla="*/ 529 h 733"/>
                  <a:gd name="T72" fmla="*/ 8 w 242"/>
                  <a:gd name="T73" fmla="*/ 537 h 733"/>
                  <a:gd name="T74" fmla="*/ 8 w 242"/>
                  <a:gd name="T75" fmla="*/ 544 h 733"/>
                  <a:gd name="T76" fmla="*/ 15 w 242"/>
                  <a:gd name="T77" fmla="*/ 552 h 733"/>
                  <a:gd name="T78" fmla="*/ 15 w 242"/>
                  <a:gd name="T79" fmla="*/ 559 h 733"/>
                  <a:gd name="T80" fmla="*/ 23 w 242"/>
                  <a:gd name="T81" fmla="*/ 567 h 733"/>
                  <a:gd name="T82" fmla="*/ 23 w 242"/>
                  <a:gd name="T83" fmla="*/ 582 h 733"/>
                  <a:gd name="T84" fmla="*/ 31 w 242"/>
                  <a:gd name="T85" fmla="*/ 590 h 733"/>
                  <a:gd name="T86" fmla="*/ 38 w 242"/>
                  <a:gd name="T87" fmla="*/ 597 h 733"/>
                  <a:gd name="T88" fmla="*/ 46 w 242"/>
                  <a:gd name="T89" fmla="*/ 605 h 733"/>
                  <a:gd name="T90" fmla="*/ 53 w 242"/>
                  <a:gd name="T91" fmla="*/ 612 h 733"/>
                  <a:gd name="T92" fmla="*/ 61 w 242"/>
                  <a:gd name="T93" fmla="*/ 620 h 733"/>
                  <a:gd name="T94" fmla="*/ 68 w 242"/>
                  <a:gd name="T95" fmla="*/ 627 h 733"/>
                  <a:gd name="T96" fmla="*/ 76 w 242"/>
                  <a:gd name="T97" fmla="*/ 635 h 733"/>
                  <a:gd name="T98" fmla="*/ 84 w 242"/>
                  <a:gd name="T99" fmla="*/ 642 h 733"/>
                  <a:gd name="T100" fmla="*/ 99 w 242"/>
                  <a:gd name="T101" fmla="*/ 650 h 733"/>
                  <a:gd name="T102" fmla="*/ 106 w 242"/>
                  <a:gd name="T103" fmla="*/ 658 h 733"/>
                  <a:gd name="T104" fmla="*/ 121 w 242"/>
                  <a:gd name="T105" fmla="*/ 665 h 733"/>
                  <a:gd name="T106" fmla="*/ 129 w 242"/>
                  <a:gd name="T107" fmla="*/ 673 h 733"/>
                  <a:gd name="T108" fmla="*/ 144 w 242"/>
                  <a:gd name="T109" fmla="*/ 680 h 733"/>
                  <a:gd name="T110" fmla="*/ 152 w 242"/>
                  <a:gd name="T111" fmla="*/ 688 h 733"/>
                  <a:gd name="T112" fmla="*/ 167 w 242"/>
                  <a:gd name="T113" fmla="*/ 695 h 733"/>
                  <a:gd name="T114" fmla="*/ 182 w 242"/>
                  <a:gd name="T115" fmla="*/ 703 h 733"/>
                  <a:gd name="T116" fmla="*/ 197 w 242"/>
                  <a:gd name="T117" fmla="*/ 710 h 733"/>
                  <a:gd name="T118" fmla="*/ 212 w 242"/>
                  <a:gd name="T119" fmla="*/ 718 h 733"/>
                  <a:gd name="T120" fmla="*/ 227 w 242"/>
                  <a:gd name="T121" fmla="*/ 726 h 733"/>
                  <a:gd name="T122" fmla="*/ 242 w 242"/>
                  <a:gd name="T123" fmla="*/ 733 h 733"/>
                  <a:gd name="T124" fmla="*/ 242 w 242"/>
                  <a:gd name="T125" fmla="*/ 235 h 73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2"/>
                  <a:gd name="T190" fmla="*/ 0 h 733"/>
                  <a:gd name="T191" fmla="*/ 242 w 242"/>
                  <a:gd name="T192" fmla="*/ 733 h 73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2" h="733">
                    <a:moveTo>
                      <a:pt x="242" y="235"/>
                    </a:moveTo>
                    <a:lnTo>
                      <a:pt x="227" y="227"/>
                    </a:lnTo>
                    <a:lnTo>
                      <a:pt x="212" y="219"/>
                    </a:lnTo>
                    <a:lnTo>
                      <a:pt x="197" y="212"/>
                    </a:lnTo>
                    <a:lnTo>
                      <a:pt x="182" y="204"/>
                    </a:lnTo>
                    <a:lnTo>
                      <a:pt x="167" y="197"/>
                    </a:lnTo>
                    <a:lnTo>
                      <a:pt x="152" y="189"/>
                    </a:lnTo>
                    <a:lnTo>
                      <a:pt x="144" y="182"/>
                    </a:lnTo>
                    <a:lnTo>
                      <a:pt x="129" y="174"/>
                    </a:lnTo>
                    <a:lnTo>
                      <a:pt x="121" y="167"/>
                    </a:lnTo>
                    <a:lnTo>
                      <a:pt x="106" y="159"/>
                    </a:lnTo>
                    <a:lnTo>
                      <a:pt x="99" y="152"/>
                    </a:lnTo>
                    <a:lnTo>
                      <a:pt x="84" y="144"/>
                    </a:lnTo>
                    <a:lnTo>
                      <a:pt x="76" y="136"/>
                    </a:lnTo>
                    <a:lnTo>
                      <a:pt x="68" y="129"/>
                    </a:lnTo>
                    <a:lnTo>
                      <a:pt x="61" y="121"/>
                    </a:lnTo>
                    <a:lnTo>
                      <a:pt x="53" y="114"/>
                    </a:lnTo>
                    <a:lnTo>
                      <a:pt x="46" y="106"/>
                    </a:lnTo>
                    <a:lnTo>
                      <a:pt x="38" y="99"/>
                    </a:lnTo>
                    <a:lnTo>
                      <a:pt x="31" y="91"/>
                    </a:lnTo>
                    <a:lnTo>
                      <a:pt x="23" y="84"/>
                    </a:lnTo>
                    <a:lnTo>
                      <a:pt x="23" y="68"/>
                    </a:lnTo>
                    <a:lnTo>
                      <a:pt x="15" y="61"/>
                    </a:lnTo>
                    <a:lnTo>
                      <a:pt x="15" y="53"/>
                    </a:lnTo>
                    <a:lnTo>
                      <a:pt x="8" y="46"/>
                    </a:lnTo>
                    <a:lnTo>
                      <a:pt x="8" y="38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499"/>
                    </a:lnTo>
                    <a:lnTo>
                      <a:pt x="0" y="506"/>
                    </a:lnTo>
                    <a:lnTo>
                      <a:pt x="0" y="514"/>
                    </a:lnTo>
                    <a:lnTo>
                      <a:pt x="0" y="522"/>
                    </a:lnTo>
                    <a:lnTo>
                      <a:pt x="0" y="529"/>
                    </a:lnTo>
                    <a:lnTo>
                      <a:pt x="8" y="537"/>
                    </a:lnTo>
                    <a:lnTo>
                      <a:pt x="8" y="544"/>
                    </a:lnTo>
                    <a:lnTo>
                      <a:pt x="15" y="552"/>
                    </a:lnTo>
                    <a:lnTo>
                      <a:pt x="15" y="559"/>
                    </a:lnTo>
                    <a:lnTo>
                      <a:pt x="23" y="567"/>
                    </a:lnTo>
                    <a:lnTo>
                      <a:pt x="23" y="582"/>
                    </a:lnTo>
                    <a:lnTo>
                      <a:pt x="31" y="590"/>
                    </a:lnTo>
                    <a:lnTo>
                      <a:pt x="38" y="597"/>
                    </a:lnTo>
                    <a:lnTo>
                      <a:pt x="46" y="605"/>
                    </a:lnTo>
                    <a:lnTo>
                      <a:pt x="53" y="612"/>
                    </a:lnTo>
                    <a:lnTo>
                      <a:pt x="61" y="620"/>
                    </a:lnTo>
                    <a:lnTo>
                      <a:pt x="68" y="627"/>
                    </a:lnTo>
                    <a:lnTo>
                      <a:pt x="76" y="635"/>
                    </a:lnTo>
                    <a:lnTo>
                      <a:pt x="84" y="642"/>
                    </a:lnTo>
                    <a:lnTo>
                      <a:pt x="99" y="650"/>
                    </a:lnTo>
                    <a:lnTo>
                      <a:pt x="106" y="658"/>
                    </a:lnTo>
                    <a:lnTo>
                      <a:pt x="121" y="665"/>
                    </a:lnTo>
                    <a:lnTo>
                      <a:pt x="129" y="673"/>
                    </a:lnTo>
                    <a:lnTo>
                      <a:pt x="144" y="680"/>
                    </a:lnTo>
                    <a:lnTo>
                      <a:pt x="152" y="688"/>
                    </a:lnTo>
                    <a:lnTo>
                      <a:pt x="167" y="695"/>
                    </a:lnTo>
                    <a:lnTo>
                      <a:pt x="182" y="703"/>
                    </a:lnTo>
                    <a:lnTo>
                      <a:pt x="197" y="710"/>
                    </a:lnTo>
                    <a:lnTo>
                      <a:pt x="212" y="718"/>
                    </a:lnTo>
                    <a:lnTo>
                      <a:pt x="227" y="726"/>
                    </a:lnTo>
                    <a:lnTo>
                      <a:pt x="242" y="733"/>
                    </a:lnTo>
                    <a:lnTo>
                      <a:pt x="242" y="235"/>
                    </a:lnTo>
                    <a:close/>
                  </a:path>
                </a:pathLst>
              </a:custGeom>
              <a:solidFill>
                <a:srgbClr val="8080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1331" y="2655"/>
                <a:ext cx="1808" cy="303"/>
              </a:xfrm>
              <a:custGeom>
                <a:avLst/>
                <a:gdLst>
                  <a:gd name="T0" fmla="*/ 242 w 1808"/>
                  <a:gd name="T1" fmla="*/ 303 h 303"/>
                  <a:gd name="T2" fmla="*/ 227 w 1808"/>
                  <a:gd name="T3" fmla="*/ 295 h 303"/>
                  <a:gd name="T4" fmla="*/ 212 w 1808"/>
                  <a:gd name="T5" fmla="*/ 287 h 303"/>
                  <a:gd name="T6" fmla="*/ 197 w 1808"/>
                  <a:gd name="T7" fmla="*/ 280 h 303"/>
                  <a:gd name="T8" fmla="*/ 182 w 1808"/>
                  <a:gd name="T9" fmla="*/ 272 h 303"/>
                  <a:gd name="T10" fmla="*/ 167 w 1808"/>
                  <a:gd name="T11" fmla="*/ 265 h 303"/>
                  <a:gd name="T12" fmla="*/ 152 w 1808"/>
                  <a:gd name="T13" fmla="*/ 257 h 303"/>
                  <a:gd name="T14" fmla="*/ 144 w 1808"/>
                  <a:gd name="T15" fmla="*/ 250 h 303"/>
                  <a:gd name="T16" fmla="*/ 129 w 1808"/>
                  <a:gd name="T17" fmla="*/ 242 h 303"/>
                  <a:gd name="T18" fmla="*/ 121 w 1808"/>
                  <a:gd name="T19" fmla="*/ 235 h 303"/>
                  <a:gd name="T20" fmla="*/ 106 w 1808"/>
                  <a:gd name="T21" fmla="*/ 227 h 303"/>
                  <a:gd name="T22" fmla="*/ 99 w 1808"/>
                  <a:gd name="T23" fmla="*/ 220 h 303"/>
                  <a:gd name="T24" fmla="*/ 84 w 1808"/>
                  <a:gd name="T25" fmla="*/ 212 h 303"/>
                  <a:gd name="T26" fmla="*/ 76 w 1808"/>
                  <a:gd name="T27" fmla="*/ 204 h 303"/>
                  <a:gd name="T28" fmla="*/ 68 w 1808"/>
                  <a:gd name="T29" fmla="*/ 197 h 303"/>
                  <a:gd name="T30" fmla="*/ 61 w 1808"/>
                  <a:gd name="T31" fmla="*/ 189 h 303"/>
                  <a:gd name="T32" fmla="*/ 53 w 1808"/>
                  <a:gd name="T33" fmla="*/ 182 h 303"/>
                  <a:gd name="T34" fmla="*/ 46 w 1808"/>
                  <a:gd name="T35" fmla="*/ 174 h 303"/>
                  <a:gd name="T36" fmla="*/ 38 w 1808"/>
                  <a:gd name="T37" fmla="*/ 167 h 303"/>
                  <a:gd name="T38" fmla="*/ 31 w 1808"/>
                  <a:gd name="T39" fmla="*/ 159 h 303"/>
                  <a:gd name="T40" fmla="*/ 31 w 1808"/>
                  <a:gd name="T41" fmla="*/ 159 h 303"/>
                  <a:gd name="T42" fmla="*/ 23 w 1808"/>
                  <a:gd name="T43" fmla="*/ 152 h 303"/>
                  <a:gd name="T44" fmla="*/ 23 w 1808"/>
                  <a:gd name="T45" fmla="*/ 136 h 303"/>
                  <a:gd name="T46" fmla="*/ 15 w 1808"/>
                  <a:gd name="T47" fmla="*/ 129 h 303"/>
                  <a:gd name="T48" fmla="*/ 15 w 1808"/>
                  <a:gd name="T49" fmla="*/ 121 h 303"/>
                  <a:gd name="T50" fmla="*/ 8 w 1808"/>
                  <a:gd name="T51" fmla="*/ 114 h 303"/>
                  <a:gd name="T52" fmla="*/ 8 w 1808"/>
                  <a:gd name="T53" fmla="*/ 106 h 303"/>
                  <a:gd name="T54" fmla="*/ 0 w 1808"/>
                  <a:gd name="T55" fmla="*/ 99 h 303"/>
                  <a:gd name="T56" fmla="*/ 0 w 1808"/>
                  <a:gd name="T57" fmla="*/ 91 h 303"/>
                  <a:gd name="T58" fmla="*/ 0 w 1808"/>
                  <a:gd name="T59" fmla="*/ 84 h 303"/>
                  <a:gd name="T60" fmla="*/ 0 w 1808"/>
                  <a:gd name="T61" fmla="*/ 76 h 303"/>
                  <a:gd name="T62" fmla="*/ 0 w 1808"/>
                  <a:gd name="T63" fmla="*/ 68 h 303"/>
                  <a:gd name="T64" fmla="*/ 0 w 1808"/>
                  <a:gd name="T65" fmla="*/ 61 h 303"/>
                  <a:gd name="T66" fmla="*/ 0 w 1808"/>
                  <a:gd name="T67" fmla="*/ 53 h 303"/>
                  <a:gd name="T68" fmla="*/ 0 w 1808"/>
                  <a:gd name="T69" fmla="*/ 46 h 303"/>
                  <a:gd name="T70" fmla="*/ 0 w 1808"/>
                  <a:gd name="T71" fmla="*/ 31 h 303"/>
                  <a:gd name="T72" fmla="*/ 8 w 1808"/>
                  <a:gd name="T73" fmla="*/ 23 h 303"/>
                  <a:gd name="T74" fmla="*/ 8 w 1808"/>
                  <a:gd name="T75" fmla="*/ 16 h 303"/>
                  <a:gd name="T76" fmla="*/ 15 w 1808"/>
                  <a:gd name="T77" fmla="*/ 8 h 303"/>
                  <a:gd name="T78" fmla="*/ 15 w 1808"/>
                  <a:gd name="T79" fmla="*/ 0 h 303"/>
                  <a:gd name="T80" fmla="*/ 1808 w 1808"/>
                  <a:gd name="T81" fmla="*/ 68 h 303"/>
                  <a:gd name="T82" fmla="*/ 242 w 1808"/>
                  <a:gd name="T83" fmla="*/ 303 h 30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808"/>
                  <a:gd name="T127" fmla="*/ 0 h 303"/>
                  <a:gd name="T128" fmla="*/ 1808 w 1808"/>
                  <a:gd name="T129" fmla="*/ 303 h 30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808" h="303">
                    <a:moveTo>
                      <a:pt x="242" y="303"/>
                    </a:moveTo>
                    <a:lnTo>
                      <a:pt x="227" y="295"/>
                    </a:lnTo>
                    <a:lnTo>
                      <a:pt x="212" y="287"/>
                    </a:lnTo>
                    <a:lnTo>
                      <a:pt x="197" y="280"/>
                    </a:lnTo>
                    <a:lnTo>
                      <a:pt x="182" y="272"/>
                    </a:lnTo>
                    <a:lnTo>
                      <a:pt x="167" y="265"/>
                    </a:lnTo>
                    <a:lnTo>
                      <a:pt x="152" y="257"/>
                    </a:lnTo>
                    <a:lnTo>
                      <a:pt x="144" y="250"/>
                    </a:lnTo>
                    <a:lnTo>
                      <a:pt x="129" y="242"/>
                    </a:lnTo>
                    <a:lnTo>
                      <a:pt x="121" y="235"/>
                    </a:lnTo>
                    <a:lnTo>
                      <a:pt x="106" y="227"/>
                    </a:lnTo>
                    <a:lnTo>
                      <a:pt x="99" y="220"/>
                    </a:lnTo>
                    <a:lnTo>
                      <a:pt x="84" y="212"/>
                    </a:lnTo>
                    <a:lnTo>
                      <a:pt x="76" y="204"/>
                    </a:lnTo>
                    <a:lnTo>
                      <a:pt x="68" y="197"/>
                    </a:lnTo>
                    <a:lnTo>
                      <a:pt x="61" y="189"/>
                    </a:lnTo>
                    <a:lnTo>
                      <a:pt x="53" y="182"/>
                    </a:lnTo>
                    <a:lnTo>
                      <a:pt x="46" y="174"/>
                    </a:lnTo>
                    <a:lnTo>
                      <a:pt x="38" y="167"/>
                    </a:lnTo>
                    <a:lnTo>
                      <a:pt x="31" y="159"/>
                    </a:lnTo>
                    <a:lnTo>
                      <a:pt x="23" y="152"/>
                    </a:lnTo>
                    <a:lnTo>
                      <a:pt x="23" y="136"/>
                    </a:lnTo>
                    <a:lnTo>
                      <a:pt x="15" y="129"/>
                    </a:lnTo>
                    <a:lnTo>
                      <a:pt x="15" y="121"/>
                    </a:lnTo>
                    <a:lnTo>
                      <a:pt x="8" y="114"/>
                    </a:lnTo>
                    <a:lnTo>
                      <a:pt x="8" y="106"/>
                    </a:lnTo>
                    <a:lnTo>
                      <a:pt x="0" y="99"/>
                    </a:lnTo>
                    <a:lnTo>
                      <a:pt x="0" y="91"/>
                    </a:lnTo>
                    <a:lnTo>
                      <a:pt x="0" y="84"/>
                    </a:lnTo>
                    <a:lnTo>
                      <a:pt x="0" y="76"/>
                    </a:lnTo>
                    <a:lnTo>
                      <a:pt x="0" y="68"/>
                    </a:lnTo>
                    <a:lnTo>
                      <a:pt x="0" y="61"/>
                    </a:lnTo>
                    <a:lnTo>
                      <a:pt x="0" y="53"/>
                    </a:lnTo>
                    <a:lnTo>
                      <a:pt x="0" y="46"/>
                    </a:lnTo>
                    <a:lnTo>
                      <a:pt x="0" y="31"/>
                    </a:lnTo>
                    <a:lnTo>
                      <a:pt x="8" y="23"/>
                    </a:lnTo>
                    <a:lnTo>
                      <a:pt x="8" y="16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1808" y="68"/>
                    </a:lnTo>
                    <a:lnTo>
                      <a:pt x="242" y="303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141" y="2688"/>
              <a:ext cx="1112" cy="869"/>
            </a:xfrm>
            <a:custGeom>
              <a:avLst/>
              <a:gdLst>
                <a:gd name="T0" fmla="*/ 1112 w 1112"/>
                <a:gd name="T1" fmla="*/ 0 h 869"/>
                <a:gd name="T2" fmla="*/ 0 w 1112"/>
                <a:gd name="T3" fmla="*/ 371 h 869"/>
                <a:gd name="T4" fmla="*/ 0 w 1112"/>
                <a:gd name="T5" fmla="*/ 869 h 869"/>
                <a:gd name="T6" fmla="*/ 1112 w 1112"/>
                <a:gd name="T7" fmla="*/ 499 h 869"/>
                <a:gd name="T8" fmla="*/ 1112 w 1112"/>
                <a:gd name="T9" fmla="*/ 0 h 8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2"/>
                <a:gd name="T16" fmla="*/ 0 h 869"/>
                <a:gd name="T17" fmla="*/ 1112 w 1112"/>
                <a:gd name="T18" fmla="*/ 869 h 8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2" h="869">
                  <a:moveTo>
                    <a:pt x="1112" y="0"/>
                  </a:moveTo>
                  <a:lnTo>
                    <a:pt x="0" y="371"/>
                  </a:lnTo>
                  <a:lnTo>
                    <a:pt x="0" y="869"/>
                  </a:lnTo>
                  <a:lnTo>
                    <a:pt x="1112" y="499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6600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1692" y="2723"/>
              <a:ext cx="1566" cy="869"/>
              <a:chOff x="1573" y="2723"/>
              <a:chExt cx="1566" cy="869"/>
            </a:xfrm>
          </p:grpSpPr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1573" y="2958"/>
                <a:ext cx="454" cy="634"/>
              </a:xfrm>
              <a:custGeom>
                <a:avLst/>
                <a:gdLst>
                  <a:gd name="T0" fmla="*/ 454 w 454"/>
                  <a:gd name="T1" fmla="*/ 136 h 634"/>
                  <a:gd name="T2" fmla="*/ 424 w 454"/>
                  <a:gd name="T3" fmla="*/ 128 h 634"/>
                  <a:gd name="T4" fmla="*/ 401 w 454"/>
                  <a:gd name="T5" fmla="*/ 120 h 634"/>
                  <a:gd name="T6" fmla="*/ 379 w 454"/>
                  <a:gd name="T7" fmla="*/ 120 h 634"/>
                  <a:gd name="T8" fmla="*/ 356 w 454"/>
                  <a:gd name="T9" fmla="*/ 113 h 634"/>
                  <a:gd name="T10" fmla="*/ 333 w 454"/>
                  <a:gd name="T11" fmla="*/ 105 h 634"/>
                  <a:gd name="T12" fmla="*/ 311 w 454"/>
                  <a:gd name="T13" fmla="*/ 98 h 634"/>
                  <a:gd name="T14" fmla="*/ 311 w 454"/>
                  <a:gd name="T15" fmla="*/ 98 h 634"/>
                  <a:gd name="T16" fmla="*/ 288 w 454"/>
                  <a:gd name="T17" fmla="*/ 98 h 634"/>
                  <a:gd name="T18" fmla="*/ 265 w 454"/>
                  <a:gd name="T19" fmla="*/ 90 h 634"/>
                  <a:gd name="T20" fmla="*/ 242 w 454"/>
                  <a:gd name="T21" fmla="*/ 83 h 634"/>
                  <a:gd name="T22" fmla="*/ 220 w 454"/>
                  <a:gd name="T23" fmla="*/ 75 h 634"/>
                  <a:gd name="T24" fmla="*/ 197 w 454"/>
                  <a:gd name="T25" fmla="*/ 68 h 634"/>
                  <a:gd name="T26" fmla="*/ 182 w 454"/>
                  <a:gd name="T27" fmla="*/ 68 h 634"/>
                  <a:gd name="T28" fmla="*/ 159 w 454"/>
                  <a:gd name="T29" fmla="*/ 60 h 634"/>
                  <a:gd name="T30" fmla="*/ 137 w 454"/>
                  <a:gd name="T31" fmla="*/ 52 h 634"/>
                  <a:gd name="T32" fmla="*/ 121 w 454"/>
                  <a:gd name="T33" fmla="*/ 45 h 634"/>
                  <a:gd name="T34" fmla="*/ 99 w 454"/>
                  <a:gd name="T35" fmla="*/ 37 h 634"/>
                  <a:gd name="T36" fmla="*/ 84 w 454"/>
                  <a:gd name="T37" fmla="*/ 30 h 634"/>
                  <a:gd name="T38" fmla="*/ 84 w 454"/>
                  <a:gd name="T39" fmla="*/ 30 h 634"/>
                  <a:gd name="T40" fmla="*/ 69 w 454"/>
                  <a:gd name="T41" fmla="*/ 22 h 634"/>
                  <a:gd name="T42" fmla="*/ 46 w 454"/>
                  <a:gd name="T43" fmla="*/ 22 h 634"/>
                  <a:gd name="T44" fmla="*/ 31 w 454"/>
                  <a:gd name="T45" fmla="*/ 15 h 634"/>
                  <a:gd name="T46" fmla="*/ 16 w 454"/>
                  <a:gd name="T47" fmla="*/ 7 h 634"/>
                  <a:gd name="T48" fmla="*/ 0 w 454"/>
                  <a:gd name="T49" fmla="*/ 0 h 634"/>
                  <a:gd name="T50" fmla="*/ 0 w 454"/>
                  <a:gd name="T51" fmla="*/ 498 h 634"/>
                  <a:gd name="T52" fmla="*/ 16 w 454"/>
                  <a:gd name="T53" fmla="*/ 506 h 634"/>
                  <a:gd name="T54" fmla="*/ 31 w 454"/>
                  <a:gd name="T55" fmla="*/ 513 h 634"/>
                  <a:gd name="T56" fmla="*/ 46 w 454"/>
                  <a:gd name="T57" fmla="*/ 521 h 634"/>
                  <a:gd name="T58" fmla="*/ 69 w 454"/>
                  <a:gd name="T59" fmla="*/ 521 h 634"/>
                  <a:gd name="T60" fmla="*/ 84 w 454"/>
                  <a:gd name="T61" fmla="*/ 528 h 634"/>
                  <a:gd name="T62" fmla="*/ 84 w 454"/>
                  <a:gd name="T63" fmla="*/ 528 h 634"/>
                  <a:gd name="T64" fmla="*/ 99 w 454"/>
                  <a:gd name="T65" fmla="*/ 536 h 634"/>
                  <a:gd name="T66" fmla="*/ 121 w 454"/>
                  <a:gd name="T67" fmla="*/ 543 h 634"/>
                  <a:gd name="T68" fmla="*/ 137 w 454"/>
                  <a:gd name="T69" fmla="*/ 551 h 634"/>
                  <a:gd name="T70" fmla="*/ 159 w 454"/>
                  <a:gd name="T71" fmla="*/ 558 h 634"/>
                  <a:gd name="T72" fmla="*/ 182 w 454"/>
                  <a:gd name="T73" fmla="*/ 566 h 634"/>
                  <a:gd name="T74" fmla="*/ 197 w 454"/>
                  <a:gd name="T75" fmla="*/ 566 h 634"/>
                  <a:gd name="T76" fmla="*/ 220 w 454"/>
                  <a:gd name="T77" fmla="*/ 574 h 634"/>
                  <a:gd name="T78" fmla="*/ 242 w 454"/>
                  <a:gd name="T79" fmla="*/ 581 h 634"/>
                  <a:gd name="T80" fmla="*/ 265 w 454"/>
                  <a:gd name="T81" fmla="*/ 589 h 634"/>
                  <a:gd name="T82" fmla="*/ 288 w 454"/>
                  <a:gd name="T83" fmla="*/ 596 h 634"/>
                  <a:gd name="T84" fmla="*/ 311 w 454"/>
                  <a:gd name="T85" fmla="*/ 596 h 634"/>
                  <a:gd name="T86" fmla="*/ 311 w 454"/>
                  <a:gd name="T87" fmla="*/ 596 h 634"/>
                  <a:gd name="T88" fmla="*/ 333 w 454"/>
                  <a:gd name="T89" fmla="*/ 604 h 634"/>
                  <a:gd name="T90" fmla="*/ 356 w 454"/>
                  <a:gd name="T91" fmla="*/ 611 h 634"/>
                  <a:gd name="T92" fmla="*/ 379 w 454"/>
                  <a:gd name="T93" fmla="*/ 619 h 634"/>
                  <a:gd name="T94" fmla="*/ 401 w 454"/>
                  <a:gd name="T95" fmla="*/ 619 h 634"/>
                  <a:gd name="T96" fmla="*/ 424 w 454"/>
                  <a:gd name="T97" fmla="*/ 626 h 634"/>
                  <a:gd name="T98" fmla="*/ 454 w 454"/>
                  <a:gd name="T99" fmla="*/ 634 h 634"/>
                  <a:gd name="T100" fmla="*/ 454 w 454"/>
                  <a:gd name="T101" fmla="*/ 136 h 63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54"/>
                  <a:gd name="T154" fmla="*/ 0 h 634"/>
                  <a:gd name="T155" fmla="*/ 454 w 454"/>
                  <a:gd name="T156" fmla="*/ 634 h 63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54" h="634">
                    <a:moveTo>
                      <a:pt x="454" y="136"/>
                    </a:moveTo>
                    <a:lnTo>
                      <a:pt x="424" y="128"/>
                    </a:lnTo>
                    <a:lnTo>
                      <a:pt x="401" y="120"/>
                    </a:lnTo>
                    <a:lnTo>
                      <a:pt x="379" y="120"/>
                    </a:lnTo>
                    <a:lnTo>
                      <a:pt x="356" y="113"/>
                    </a:lnTo>
                    <a:lnTo>
                      <a:pt x="333" y="105"/>
                    </a:lnTo>
                    <a:lnTo>
                      <a:pt x="311" y="98"/>
                    </a:lnTo>
                    <a:lnTo>
                      <a:pt x="288" y="98"/>
                    </a:lnTo>
                    <a:lnTo>
                      <a:pt x="265" y="90"/>
                    </a:lnTo>
                    <a:lnTo>
                      <a:pt x="242" y="83"/>
                    </a:lnTo>
                    <a:lnTo>
                      <a:pt x="220" y="75"/>
                    </a:lnTo>
                    <a:lnTo>
                      <a:pt x="197" y="68"/>
                    </a:lnTo>
                    <a:lnTo>
                      <a:pt x="182" y="68"/>
                    </a:lnTo>
                    <a:lnTo>
                      <a:pt x="159" y="60"/>
                    </a:lnTo>
                    <a:lnTo>
                      <a:pt x="137" y="52"/>
                    </a:lnTo>
                    <a:lnTo>
                      <a:pt x="121" y="45"/>
                    </a:lnTo>
                    <a:lnTo>
                      <a:pt x="99" y="37"/>
                    </a:lnTo>
                    <a:lnTo>
                      <a:pt x="84" y="30"/>
                    </a:lnTo>
                    <a:lnTo>
                      <a:pt x="69" y="22"/>
                    </a:lnTo>
                    <a:lnTo>
                      <a:pt x="46" y="22"/>
                    </a:lnTo>
                    <a:lnTo>
                      <a:pt x="31" y="15"/>
                    </a:lnTo>
                    <a:lnTo>
                      <a:pt x="16" y="7"/>
                    </a:lnTo>
                    <a:lnTo>
                      <a:pt x="0" y="0"/>
                    </a:lnTo>
                    <a:lnTo>
                      <a:pt x="0" y="498"/>
                    </a:lnTo>
                    <a:lnTo>
                      <a:pt x="16" y="506"/>
                    </a:lnTo>
                    <a:lnTo>
                      <a:pt x="31" y="513"/>
                    </a:lnTo>
                    <a:lnTo>
                      <a:pt x="46" y="521"/>
                    </a:lnTo>
                    <a:lnTo>
                      <a:pt x="69" y="521"/>
                    </a:lnTo>
                    <a:lnTo>
                      <a:pt x="84" y="528"/>
                    </a:lnTo>
                    <a:lnTo>
                      <a:pt x="99" y="536"/>
                    </a:lnTo>
                    <a:lnTo>
                      <a:pt x="121" y="543"/>
                    </a:lnTo>
                    <a:lnTo>
                      <a:pt x="137" y="551"/>
                    </a:lnTo>
                    <a:lnTo>
                      <a:pt x="159" y="558"/>
                    </a:lnTo>
                    <a:lnTo>
                      <a:pt x="182" y="566"/>
                    </a:lnTo>
                    <a:lnTo>
                      <a:pt x="197" y="566"/>
                    </a:lnTo>
                    <a:lnTo>
                      <a:pt x="220" y="574"/>
                    </a:lnTo>
                    <a:lnTo>
                      <a:pt x="242" y="581"/>
                    </a:lnTo>
                    <a:lnTo>
                      <a:pt x="265" y="589"/>
                    </a:lnTo>
                    <a:lnTo>
                      <a:pt x="288" y="596"/>
                    </a:lnTo>
                    <a:lnTo>
                      <a:pt x="311" y="596"/>
                    </a:lnTo>
                    <a:lnTo>
                      <a:pt x="333" y="604"/>
                    </a:lnTo>
                    <a:lnTo>
                      <a:pt x="356" y="611"/>
                    </a:lnTo>
                    <a:lnTo>
                      <a:pt x="379" y="619"/>
                    </a:lnTo>
                    <a:lnTo>
                      <a:pt x="401" y="619"/>
                    </a:lnTo>
                    <a:lnTo>
                      <a:pt x="424" y="626"/>
                    </a:lnTo>
                    <a:lnTo>
                      <a:pt x="454" y="634"/>
                    </a:lnTo>
                    <a:lnTo>
                      <a:pt x="454" y="136"/>
                    </a:lnTo>
                    <a:close/>
                  </a:path>
                </a:pathLst>
              </a:custGeom>
              <a:solidFill>
                <a:srgbClr val="6600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1573" y="2723"/>
                <a:ext cx="1566" cy="371"/>
              </a:xfrm>
              <a:custGeom>
                <a:avLst/>
                <a:gdLst>
                  <a:gd name="T0" fmla="*/ 454 w 1566"/>
                  <a:gd name="T1" fmla="*/ 371 h 371"/>
                  <a:gd name="T2" fmla="*/ 424 w 1566"/>
                  <a:gd name="T3" fmla="*/ 363 h 371"/>
                  <a:gd name="T4" fmla="*/ 401 w 1566"/>
                  <a:gd name="T5" fmla="*/ 355 h 371"/>
                  <a:gd name="T6" fmla="*/ 379 w 1566"/>
                  <a:gd name="T7" fmla="*/ 355 h 371"/>
                  <a:gd name="T8" fmla="*/ 356 w 1566"/>
                  <a:gd name="T9" fmla="*/ 348 h 371"/>
                  <a:gd name="T10" fmla="*/ 333 w 1566"/>
                  <a:gd name="T11" fmla="*/ 340 h 371"/>
                  <a:gd name="T12" fmla="*/ 311 w 1566"/>
                  <a:gd name="T13" fmla="*/ 333 h 371"/>
                  <a:gd name="T14" fmla="*/ 311 w 1566"/>
                  <a:gd name="T15" fmla="*/ 333 h 371"/>
                  <a:gd name="T16" fmla="*/ 288 w 1566"/>
                  <a:gd name="T17" fmla="*/ 333 h 371"/>
                  <a:gd name="T18" fmla="*/ 265 w 1566"/>
                  <a:gd name="T19" fmla="*/ 325 h 371"/>
                  <a:gd name="T20" fmla="*/ 242 w 1566"/>
                  <a:gd name="T21" fmla="*/ 318 h 371"/>
                  <a:gd name="T22" fmla="*/ 220 w 1566"/>
                  <a:gd name="T23" fmla="*/ 310 h 371"/>
                  <a:gd name="T24" fmla="*/ 197 w 1566"/>
                  <a:gd name="T25" fmla="*/ 303 h 371"/>
                  <a:gd name="T26" fmla="*/ 182 w 1566"/>
                  <a:gd name="T27" fmla="*/ 303 h 371"/>
                  <a:gd name="T28" fmla="*/ 159 w 1566"/>
                  <a:gd name="T29" fmla="*/ 295 h 371"/>
                  <a:gd name="T30" fmla="*/ 137 w 1566"/>
                  <a:gd name="T31" fmla="*/ 287 h 371"/>
                  <a:gd name="T32" fmla="*/ 121 w 1566"/>
                  <a:gd name="T33" fmla="*/ 280 h 371"/>
                  <a:gd name="T34" fmla="*/ 99 w 1566"/>
                  <a:gd name="T35" fmla="*/ 272 h 371"/>
                  <a:gd name="T36" fmla="*/ 84 w 1566"/>
                  <a:gd name="T37" fmla="*/ 265 h 371"/>
                  <a:gd name="T38" fmla="*/ 84 w 1566"/>
                  <a:gd name="T39" fmla="*/ 265 h 371"/>
                  <a:gd name="T40" fmla="*/ 69 w 1566"/>
                  <a:gd name="T41" fmla="*/ 257 h 371"/>
                  <a:gd name="T42" fmla="*/ 46 w 1566"/>
                  <a:gd name="T43" fmla="*/ 257 h 371"/>
                  <a:gd name="T44" fmla="*/ 31 w 1566"/>
                  <a:gd name="T45" fmla="*/ 250 h 371"/>
                  <a:gd name="T46" fmla="*/ 16 w 1566"/>
                  <a:gd name="T47" fmla="*/ 242 h 371"/>
                  <a:gd name="T48" fmla="*/ 0 w 1566"/>
                  <a:gd name="T49" fmla="*/ 235 h 371"/>
                  <a:gd name="T50" fmla="*/ 1566 w 1566"/>
                  <a:gd name="T51" fmla="*/ 0 h 371"/>
                  <a:gd name="T52" fmla="*/ 454 w 1566"/>
                  <a:gd name="T53" fmla="*/ 371 h 37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66"/>
                  <a:gd name="T82" fmla="*/ 0 h 371"/>
                  <a:gd name="T83" fmla="*/ 1566 w 1566"/>
                  <a:gd name="T84" fmla="*/ 371 h 37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66" h="371">
                    <a:moveTo>
                      <a:pt x="454" y="371"/>
                    </a:moveTo>
                    <a:lnTo>
                      <a:pt x="424" y="363"/>
                    </a:lnTo>
                    <a:lnTo>
                      <a:pt x="401" y="355"/>
                    </a:lnTo>
                    <a:lnTo>
                      <a:pt x="379" y="355"/>
                    </a:lnTo>
                    <a:lnTo>
                      <a:pt x="356" y="348"/>
                    </a:lnTo>
                    <a:lnTo>
                      <a:pt x="333" y="340"/>
                    </a:lnTo>
                    <a:lnTo>
                      <a:pt x="311" y="333"/>
                    </a:lnTo>
                    <a:lnTo>
                      <a:pt x="288" y="333"/>
                    </a:lnTo>
                    <a:lnTo>
                      <a:pt x="265" y="325"/>
                    </a:lnTo>
                    <a:lnTo>
                      <a:pt x="242" y="318"/>
                    </a:lnTo>
                    <a:lnTo>
                      <a:pt x="220" y="310"/>
                    </a:lnTo>
                    <a:lnTo>
                      <a:pt x="197" y="303"/>
                    </a:lnTo>
                    <a:lnTo>
                      <a:pt x="182" y="303"/>
                    </a:lnTo>
                    <a:lnTo>
                      <a:pt x="159" y="295"/>
                    </a:lnTo>
                    <a:lnTo>
                      <a:pt x="137" y="287"/>
                    </a:lnTo>
                    <a:lnTo>
                      <a:pt x="121" y="280"/>
                    </a:lnTo>
                    <a:lnTo>
                      <a:pt x="99" y="272"/>
                    </a:lnTo>
                    <a:lnTo>
                      <a:pt x="84" y="265"/>
                    </a:lnTo>
                    <a:lnTo>
                      <a:pt x="69" y="257"/>
                    </a:lnTo>
                    <a:lnTo>
                      <a:pt x="46" y="257"/>
                    </a:lnTo>
                    <a:lnTo>
                      <a:pt x="31" y="250"/>
                    </a:lnTo>
                    <a:lnTo>
                      <a:pt x="16" y="242"/>
                    </a:lnTo>
                    <a:lnTo>
                      <a:pt x="0" y="235"/>
                    </a:lnTo>
                    <a:lnTo>
                      <a:pt x="1566" y="0"/>
                    </a:lnTo>
                    <a:lnTo>
                      <a:pt x="454" y="371"/>
                    </a:lnTo>
                    <a:close/>
                  </a:path>
                </a:pathLst>
              </a:custGeom>
              <a:solidFill>
                <a:srgbClr val="CC00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3" y="2256"/>
              <a:ext cx="1566" cy="1008"/>
              <a:chOff x="3139" y="2256"/>
              <a:chExt cx="1566" cy="1008"/>
            </a:xfrm>
          </p:grpSpPr>
          <p:sp>
            <p:nvSpPr>
              <p:cNvPr id="35" name="Freeform 21"/>
              <p:cNvSpPr>
                <a:spLocks/>
              </p:cNvSpPr>
              <p:nvPr/>
            </p:nvSpPr>
            <p:spPr bwMode="auto">
              <a:xfrm>
                <a:off x="3139" y="2297"/>
                <a:ext cx="1" cy="967"/>
              </a:xfrm>
              <a:custGeom>
                <a:avLst/>
                <a:gdLst>
                  <a:gd name="T0" fmla="*/ 0 w 1"/>
                  <a:gd name="T1" fmla="*/ 468 h 967"/>
                  <a:gd name="T2" fmla="*/ 0 w 1"/>
                  <a:gd name="T3" fmla="*/ 0 h 967"/>
                  <a:gd name="T4" fmla="*/ 0 w 1"/>
                  <a:gd name="T5" fmla="*/ 499 h 967"/>
                  <a:gd name="T6" fmla="*/ 0 w 1"/>
                  <a:gd name="T7" fmla="*/ 967 h 967"/>
                  <a:gd name="T8" fmla="*/ 0 w 1"/>
                  <a:gd name="T9" fmla="*/ 468 h 9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967"/>
                  <a:gd name="T17" fmla="*/ 1 w 1"/>
                  <a:gd name="T18" fmla="*/ 967 h 9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967">
                    <a:moveTo>
                      <a:pt x="0" y="468"/>
                    </a:moveTo>
                    <a:lnTo>
                      <a:pt x="0" y="0"/>
                    </a:lnTo>
                    <a:lnTo>
                      <a:pt x="0" y="499"/>
                    </a:lnTo>
                    <a:lnTo>
                      <a:pt x="0" y="967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003366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" name="Freeform 22"/>
              <p:cNvSpPr>
                <a:spLocks/>
              </p:cNvSpPr>
              <p:nvPr/>
            </p:nvSpPr>
            <p:spPr bwMode="auto">
              <a:xfrm>
                <a:off x="3139" y="2256"/>
                <a:ext cx="1566" cy="468"/>
              </a:xfrm>
              <a:custGeom>
                <a:avLst/>
                <a:gdLst>
                  <a:gd name="T0" fmla="*/ 0 w 1566"/>
                  <a:gd name="T1" fmla="*/ 0 h 468"/>
                  <a:gd name="T2" fmla="*/ 31 w 1566"/>
                  <a:gd name="T3" fmla="*/ 0 h 468"/>
                  <a:gd name="T4" fmla="*/ 61 w 1566"/>
                  <a:gd name="T5" fmla="*/ 0 h 468"/>
                  <a:gd name="T6" fmla="*/ 91 w 1566"/>
                  <a:gd name="T7" fmla="*/ 0 h 468"/>
                  <a:gd name="T8" fmla="*/ 121 w 1566"/>
                  <a:gd name="T9" fmla="*/ 0 h 468"/>
                  <a:gd name="T10" fmla="*/ 159 w 1566"/>
                  <a:gd name="T11" fmla="*/ 0 h 468"/>
                  <a:gd name="T12" fmla="*/ 189 w 1566"/>
                  <a:gd name="T13" fmla="*/ 0 h 468"/>
                  <a:gd name="T14" fmla="*/ 220 w 1566"/>
                  <a:gd name="T15" fmla="*/ 0 h 468"/>
                  <a:gd name="T16" fmla="*/ 250 w 1566"/>
                  <a:gd name="T17" fmla="*/ 0 h 468"/>
                  <a:gd name="T18" fmla="*/ 280 w 1566"/>
                  <a:gd name="T19" fmla="*/ 8 h 468"/>
                  <a:gd name="T20" fmla="*/ 310 w 1566"/>
                  <a:gd name="T21" fmla="*/ 8 h 468"/>
                  <a:gd name="T22" fmla="*/ 341 w 1566"/>
                  <a:gd name="T23" fmla="*/ 8 h 468"/>
                  <a:gd name="T24" fmla="*/ 371 w 1566"/>
                  <a:gd name="T25" fmla="*/ 8 h 468"/>
                  <a:gd name="T26" fmla="*/ 409 w 1566"/>
                  <a:gd name="T27" fmla="*/ 8 h 468"/>
                  <a:gd name="T28" fmla="*/ 439 w 1566"/>
                  <a:gd name="T29" fmla="*/ 15 h 468"/>
                  <a:gd name="T30" fmla="*/ 469 w 1566"/>
                  <a:gd name="T31" fmla="*/ 15 h 468"/>
                  <a:gd name="T32" fmla="*/ 499 w 1566"/>
                  <a:gd name="T33" fmla="*/ 15 h 468"/>
                  <a:gd name="T34" fmla="*/ 530 w 1566"/>
                  <a:gd name="T35" fmla="*/ 15 h 468"/>
                  <a:gd name="T36" fmla="*/ 560 w 1566"/>
                  <a:gd name="T37" fmla="*/ 23 h 468"/>
                  <a:gd name="T38" fmla="*/ 590 w 1566"/>
                  <a:gd name="T39" fmla="*/ 23 h 468"/>
                  <a:gd name="T40" fmla="*/ 613 w 1566"/>
                  <a:gd name="T41" fmla="*/ 23 h 468"/>
                  <a:gd name="T42" fmla="*/ 643 w 1566"/>
                  <a:gd name="T43" fmla="*/ 30 h 468"/>
                  <a:gd name="T44" fmla="*/ 673 w 1566"/>
                  <a:gd name="T45" fmla="*/ 30 h 468"/>
                  <a:gd name="T46" fmla="*/ 704 w 1566"/>
                  <a:gd name="T47" fmla="*/ 38 h 468"/>
                  <a:gd name="T48" fmla="*/ 734 w 1566"/>
                  <a:gd name="T49" fmla="*/ 38 h 468"/>
                  <a:gd name="T50" fmla="*/ 764 w 1566"/>
                  <a:gd name="T51" fmla="*/ 46 h 468"/>
                  <a:gd name="T52" fmla="*/ 795 w 1566"/>
                  <a:gd name="T53" fmla="*/ 46 h 468"/>
                  <a:gd name="T54" fmla="*/ 817 w 1566"/>
                  <a:gd name="T55" fmla="*/ 53 h 468"/>
                  <a:gd name="T56" fmla="*/ 847 w 1566"/>
                  <a:gd name="T57" fmla="*/ 53 h 468"/>
                  <a:gd name="T58" fmla="*/ 878 w 1566"/>
                  <a:gd name="T59" fmla="*/ 61 h 468"/>
                  <a:gd name="T60" fmla="*/ 900 w 1566"/>
                  <a:gd name="T61" fmla="*/ 61 h 468"/>
                  <a:gd name="T62" fmla="*/ 931 w 1566"/>
                  <a:gd name="T63" fmla="*/ 68 h 468"/>
                  <a:gd name="T64" fmla="*/ 953 w 1566"/>
                  <a:gd name="T65" fmla="*/ 68 h 468"/>
                  <a:gd name="T66" fmla="*/ 984 w 1566"/>
                  <a:gd name="T67" fmla="*/ 76 h 468"/>
                  <a:gd name="T68" fmla="*/ 1006 w 1566"/>
                  <a:gd name="T69" fmla="*/ 76 h 468"/>
                  <a:gd name="T70" fmla="*/ 1037 w 1566"/>
                  <a:gd name="T71" fmla="*/ 83 h 468"/>
                  <a:gd name="T72" fmla="*/ 1059 w 1566"/>
                  <a:gd name="T73" fmla="*/ 91 h 468"/>
                  <a:gd name="T74" fmla="*/ 1090 w 1566"/>
                  <a:gd name="T75" fmla="*/ 91 h 468"/>
                  <a:gd name="T76" fmla="*/ 1112 w 1566"/>
                  <a:gd name="T77" fmla="*/ 98 h 468"/>
                  <a:gd name="T78" fmla="*/ 1135 w 1566"/>
                  <a:gd name="T79" fmla="*/ 106 h 468"/>
                  <a:gd name="T80" fmla="*/ 1158 w 1566"/>
                  <a:gd name="T81" fmla="*/ 106 h 468"/>
                  <a:gd name="T82" fmla="*/ 1188 w 1566"/>
                  <a:gd name="T83" fmla="*/ 113 h 468"/>
                  <a:gd name="T84" fmla="*/ 1211 w 1566"/>
                  <a:gd name="T85" fmla="*/ 121 h 468"/>
                  <a:gd name="T86" fmla="*/ 1233 w 1566"/>
                  <a:gd name="T87" fmla="*/ 121 h 468"/>
                  <a:gd name="T88" fmla="*/ 1256 w 1566"/>
                  <a:gd name="T89" fmla="*/ 129 h 468"/>
                  <a:gd name="T90" fmla="*/ 1279 w 1566"/>
                  <a:gd name="T91" fmla="*/ 136 h 468"/>
                  <a:gd name="T92" fmla="*/ 1301 w 1566"/>
                  <a:gd name="T93" fmla="*/ 144 h 468"/>
                  <a:gd name="T94" fmla="*/ 1324 w 1566"/>
                  <a:gd name="T95" fmla="*/ 144 h 468"/>
                  <a:gd name="T96" fmla="*/ 1339 w 1566"/>
                  <a:gd name="T97" fmla="*/ 151 h 468"/>
                  <a:gd name="T98" fmla="*/ 1362 w 1566"/>
                  <a:gd name="T99" fmla="*/ 159 h 468"/>
                  <a:gd name="T100" fmla="*/ 1385 w 1566"/>
                  <a:gd name="T101" fmla="*/ 166 h 468"/>
                  <a:gd name="T102" fmla="*/ 1400 w 1566"/>
                  <a:gd name="T103" fmla="*/ 174 h 468"/>
                  <a:gd name="T104" fmla="*/ 1422 w 1566"/>
                  <a:gd name="T105" fmla="*/ 181 h 468"/>
                  <a:gd name="T106" fmla="*/ 1445 w 1566"/>
                  <a:gd name="T107" fmla="*/ 181 h 468"/>
                  <a:gd name="T108" fmla="*/ 1460 w 1566"/>
                  <a:gd name="T109" fmla="*/ 189 h 468"/>
                  <a:gd name="T110" fmla="*/ 1483 w 1566"/>
                  <a:gd name="T111" fmla="*/ 197 h 468"/>
                  <a:gd name="T112" fmla="*/ 1498 w 1566"/>
                  <a:gd name="T113" fmla="*/ 204 h 468"/>
                  <a:gd name="T114" fmla="*/ 1513 w 1566"/>
                  <a:gd name="T115" fmla="*/ 212 h 468"/>
                  <a:gd name="T116" fmla="*/ 1528 w 1566"/>
                  <a:gd name="T117" fmla="*/ 219 h 468"/>
                  <a:gd name="T118" fmla="*/ 1551 w 1566"/>
                  <a:gd name="T119" fmla="*/ 227 h 468"/>
                  <a:gd name="T120" fmla="*/ 1566 w 1566"/>
                  <a:gd name="T121" fmla="*/ 234 h 468"/>
                  <a:gd name="T122" fmla="*/ 0 w 1566"/>
                  <a:gd name="T123" fmla="*/ 468 h 468"/>
                  <a:gd name="T124" fmla="*/ 0 w 1566"/>
                  <a:gd name="T125" fmla="*/ 0 h 46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566"/>
                  <a:gd name="T190" fmla="*/ 0 h 468"/>
                  <a:gd name="T191" fmla="*/ 1566 w 1566"/>
                  <a:gd name="T192" fmla="*/ 468 h 46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566" h="468">
                    <a:moveTo>
                      <a:pt x="0" y="0"/>
                    </a:moveTo>
                    <a:lnTo>
                      <a:pt x="31" y="0"/>
                    </a:lnTo>
                    <a:lnTo>
                      <a:pt x="61" y="0"/>
                    </a:lnTo>
                    <a:lnTo>
                      <a:pt x="91" y="0"/>
                    </a:lnTo>
                    <a:lnTo>
                      <a:pt x="121" y="0"/>
                    </a:lnTo>
                    <a:lnTo>
                      <a:pt x="159" y="0"/>
                    </a:lnTo>
                    <a:lnTo>
                      <a:pt x="189" y="0"/>
                    </a:lnTo>
                    <a:lnTo>
                      <a:pt x="220" y="0"/>
                    </a:lnTo>
                    <a:lnTo>
                      <a:pt x="250" y="0"/>
                    </a:lnTo>
                    <a:lnTo>
                      <a:pt x="280" y="8"/>
                    </a:lnTo>
                    <a:lnTo>
                      <a:pt x="310" y="8"/>
                    </a:lnTo>
                    <a:lnTo>
                      <a:pt x="341" y="8"/>
                    </a:lnTo>
                    <a:lnTo>
                      <a:pt x="371" y="8"/>
                    </a:lnTo>
                    <a:lnTo>
                      <a:pt x="409" y="8"/>
                    </a:lnTo>
                    <a:lnTo>
                      <a:pt x="439" y="15"/>
                    </a:lnTo>
                    <a:lnTo>
                      <a:pt x="469" y="15"/>
                    </a:lnTo>
                    <a:lnTo>
                      <a:pt x="499" y="15"/>
                    </a:lnTo>
                    <a:lnTo>
                      <a:pt x="530" y="15"/>
                    </a:lnTo>
                    <a:lnTo>
                      <a:pt x="560" y="23"/>
                    </a:lnTo>
                    <a:lnTo>
                      <a:pt x="590" y="23"/>
                    </a:lnTo>
                    <a:lnTo>
                      <a:pt x="613" y="23"/>
                    </a:lnTo>
                    <a:lnTo>
                      <a:pt x="643" y="30"/>
                    </a:lnTo>
                    <a:lnTo>
                      <a:pt x="673" y="30"/>
                    </a:lnTo>
                    <a:lnTo>
                      <a:pt x="704" y="38"/>
                    </a:lnTo>
                    <a:lnTo>
                      <a:pt x="734" y="38"/>
                    </a:lnTo>
                    <a:lnTo>
                      <a:pt x="764" y="46"/>
                    </a:lnTo>
                    <a:lnTo>
                      <a:pt x="795" y="46"/>
                    </a:lnTo>
                    <a:lnTo>
                      <a:pt x="817" y="53"/>
                    </a:lnTo>
                    <a:lnTo>
                      <a:pt x="847" y="53"/>
                    </a:lnTo>
                    <a:lnTo>
                      <a:pt x="878" y="61"/>
                    </a:lnTo>
                    <a:lnTo>
                      <a:pt x="900" y="61"/>
                    </a:lnTo>
                    <a:lnTo>
                      <a:pt x="931" y="68"/>
                    </a:lnTo>
                    <a:lnTo>
                      <a:pt x="953" y="68"/>
                    </a:lnTo>
                    <a:lnTo>
                      <a:pt x="984" y="76"/>
                    </a:lnTo>
                    <a:lnTo>
                      <a:pt x="1006" y="76"/>
                    </a:lnTo>
                    <a:lnTo>
                      <a:pt x="1037" y="83"/>
                    </a:lnTo>
                    <a:lnTo>
                      <a:pt x="1059" y="91"/>
                    </a:lnTo>
                    <a:lnTo>
                      <a:pt x="1090" y="91"/>
                    </a:lnTo>
                    <a:lnTo>
                      <a:pt x="1112" y="98"/>
                    </a:lnTo>
                    <a:lnTo>
                      <a:pt x="1135" y="106"/>
                    </a:lnTo>
                    <a:lnTo>
                      <a:pt x="1158" y="106"/>
                    </a:lnTo>
                    <a:lnTo>
                      <a:pt x="1188" y="113"/>
                    </a:lnTo>
                    <a:lnTo>
                      <a:pt x="1211" y="121"/>
                    </a:lnTo>
                    <a:lnTo>
                      <a:pt x="1233" y="121"/>
                    </a:lnTo>
                    <a:lnTo>
                      <a:pt x="1256" y="129"/>
                    </a:lnTo>
                    <a:lnTo>
                      <a:pt x="1279" y="136"/>
                    </a:lnTo>
                    <a:lnTo>
                      <a:pt x="1301" y="144"/>
                    </a:lnTo>
                    <a:lnTo>
                      <a:pt x="1324" y="144"/>
                    </a:lnTo>
                    <a:lnTo>
                      <a:pt x="1339" y="151"/>
                    </a:lnTo>
                    <a:lnTo>
                      <a:pt x="1362" y="159"/>
                    </a:lnTo>
                    <a:lnTo>
                      <a:pt x="1385" y="166"/>
                    </a:lnTo>
                    <a:lnTo>
                      <a:pt x="1400" y="174"/>
                    </a:lnTo>
                    <a:lnTo>
                      <a:pt x="1422" y="181"/>
                    </a:lnTo>
                    <a:lnTo>
                      <a:pt x="1445" y="181"/>
                    </a:lnTo>
                    <a:lnTo>
                      <a:pt x="1460" y="189"/>
                    </a:lnTo>
                    <a:lnTo>
                      <a:pt x="1483" y="197"/>
                    </a:lnTo>
                    <a:lnTo>
                      <a:pt x="1498" y="204"/>
                    </a:lnTo>
                    <a:lnTo>
                      <a:pt x="1513" y="212"/>
                    </a:lnTo>
                    <a:lnTo>
                      <a:pt x="1528" y="219"/>
                    </a:lnTo>
                    <a:lnTo>
                      <a:pt x="1551" y="227"/>
                    </a:lnTo>
                    <a:lnTo>
                      <a:pt x="1566" y="234"/>
                    </a:lnTo>
                    <a:lnTo>
                      <a:pt x="0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33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3258" y="2489"/>
              <a:ext cx="1566" cy="733"/>
            </a:xfrm>
            <a:custGeom>
              <a:avLst/>
              <a:gdLst>
                <a:gd name="T0" fmla="*/ 0 w 1566"/>
                <a:gd name="T1" fmla="*/ 234 h 733"/>
                <a:gd name="T2" fmla="*/ 1566 w 1566"/>
                <a:gd name="T3" fmla="*/ 0 h 733"/>
                <a:gd name="T4" fmla="*/ 1566 w 1566"/>
                <a:gd name="T5" fmla="*/ 499 h 733"/>
                <a:gd name="T6" fmla="*/ 0 w 1566"/>
                <a:gd name="T7" fmla="*/ 733 h 733"/>
                <a:gd name="T8" fmla="*/ 0 w 1566"/>
                <a:gd name="T9" fmla="*/ 234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6"/>
                <a:gd name="T16" fmla="*/ 0 h 733"/>
                <a:gd name="T17" fmla="*/ 1566 w 1566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6" h="733">
                  <a:moveTo>
                    <a:pt x="0" y="234"/>
                  </a:moveTo>
                  <a:lnTo>
                    <a:pt x="1566" y="0"/>
                  </a:lnTo>
                  <a:lnTo>
                    <a:pt x="1566" y="499"/>
                  </a:lnTo>
                  <a:lnTo>
                    <a:pt x="0" y="733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80331A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141" y="2717"/>
              <a:ext cx="2920" cy="967"/>
            </a:xfrm>
            <a:custGeom>
              <a:avLst/>
              <a:gdLst>
                <a:gd name="T0" fmla="*/ 2913 w 2920"/>
                <a:gd name="T1" fmla="*/ 31 h 967"/>
                <a:gd name="T2" fmla="*/ 2897 w 2920"/>
                <a:gd name="T3" fmla="*/ 68 h 967"/>
                <a:gd name="T4" fmla="*/ 2867 w 2920"/>
                <a:gd name="T5" fmla="*/ 114 h 967"/>
                <a:gd name="T6" fmla="*/ 2822 w 2920"/>
                <a:gd name="T7" fmla="*/ 152 h 967"/>
                <a:gd name="T8" fmla="*/ 2761 w 2920"/>
                <a:gd name="T9" fmla="*/ 189 h 967"/>
                <a:gd name="T10" fmla="*/ 2693 w 2920"/>
                <a:gd name="T11" fmla="*/ 227 h 967"/>
                <a:gd name="T12" fmla="*/ 2610 w 2920"/>
                <a:gd name="T13" fmla="*/ 257 h 967"/>
                <a:gd name="T14" fmla="*/ 2512 w 2920"/>
                <a:gd name="T15" fmla="*/ 295 h 967"/>
                <a:gd name="T16" fmla="*/ 2413 w 2920"/>
                <a:gd name="T17" fmla="*/ 325 h 967"/>
                <a:gd name="T18" fmla="*/ 2300 w 2920"/>
                <a:gd name="T19" fmla="*/ 355 h 967"/>
                <a:gd name="T20" fmla="*/ 2171 w 2920"/>
                <a:gd name="T21" fmla="*/ 378 h 967"/>
                <a:gd name="T22" fmla="*/ 2043 w 2920"/>
                <a:gd name="T23" fmla="*/ 401 h 967"/>
                <a:gd name="T24" fmla="*/ 1907 w 2920"/>
                <a:gd name="T25" fmla="*/ 416 h 967"/>
                <a:gd name="T26" fmla="*/ 1785 w 2920"/>
                <a:gd name="T27" fmla="*/ 431 h 967"/>
                <a:gd name="T28" fmla="*/ 1642 w 2920"/>
                <a:gd name="T29" fmla="*/ 446 h 967"/>
                <a:gd name="T30" fmla="*/ 1483 w 2920"/>
                <a:gd name="T31" fmla="*/ 454 h 967"/>
                <a:gd name="T32" fmla="*/ 1332 w 2920"/>
                <a:gd name="T33" fmla="*/ 461 h 967"/>
                <a:gd name="T34" fmla="*/ 1173 w 2920"/>
                <a:gd name="T35" fmla="*/ 469 h 967"/>
                <a:gd name="T36" fmla="*/ 1014 w 2920"/>
                <a:gd name="T37" fmla="*/ 469 h 967"/>
                <a:gd name="T38" fmla="*/ 855 w 2920"/>
                <a:gd name="T39" fmla="*/ 461 h 967"/>
                <a:gd name="T40" fmla="*/ 704 w 2920"/>
                <a:gd name="T41" fmla="*/ 454 h 967"/>
                <a:gd name="T42" fmla="*/ 552 w 2920"/>
                <a:gd name="T43" fmla="*/ 446 h 967"/>
                <a:gd name="T44" fmla="*/ 401 w 2920"/>
                <a:gd name="T45" fmla="*/ 431 h 967"/>
                <a:gd name="T46" fmla="*/ 265 w 2920"/>
                <a:gd name="T47" fmla="*/ 408 h 967"/>
                <a:gd name="T48" fmla="*/ 129 w 2920"/>
                <a:gd name="T49" fmla="*/ 393 h 967"/>
                <a:gd name="T50" fmla="*/ 0 w 2920"/>
                <a:gd name="T51" fmla="*/ 371 h 967"/>
                <a:gd name="T52" fmla="*/ 99 w 2920"/>
                <a:gd name="T53" fmla="*/ 884 h 967"/>
                <a:gd name="T54" fmla="*/ 235 w 2920"/>
                <a:gd name="T55" fmla="*/ 907 h 967"/>
                <a:gd name="T56" fmla="*/ 379 w 2920"/>
                <a:gd name="T57" fmla="*/ 922 h 967"/>
                <a:gd name="T58" fmla="*/ 522 w 2920"/>
                <a:gd name="T59" fmla="*/ 937 h 967"/>
                <a:gd name="T60" fmla="*/ 674 w 2920"/>
                <a:gd name="T61" fmla="*/ 952 h 967"/>
                <a:gd name="T62" fmla="*/ 825 w 2920"/>
                <a:gd name="T63" fmla="*/ 960 h 967"/>
                <a:gd name="T64" fmla="*/ 984 w 2920"/>
                <a:gd name="T65" fmla="*/ 967 h 967"/>
                <a:gd name="T66" fmla="*/ 1143 w 2920"/>
                <a:gd name="T67" fmla="*/ 967 h 967"/>
                <a:gd name="T68" fmla="*/ 1301 w 2920"/>
                <a:gd name="T69" fmla="*/ 960 h 967"/>
                <a:gd name="T70" fmla="*/ 1453 w 2920"/>
                <a:gd name="T71" fmla="*/ 960 h 967"/>
                <a:gd name="T72" fmla="*/ 1611 w 2920"/>
                <a:gd name="T73" fmla="*/ 945 h 967"/>
                <a:gd name="T74" fmla="*/ 1755 w 2920"/>
                <a:gd name="T75" fmla="*/ 937 h 967"/>
                <a:gd name="T76" fmla="*/ 1907 w 2920"/>
                <a:gd name="T77" fmla="*/ 914 h 967"/>
                <a:gd name="T78" fmla="*/ 2012 w 2920"/>
                <a:gd name="T79" fmla="*/ 899 h 967"/>
                <a:gd name="T80" fmla="*/ 2149 w 2920"/>
                <a:gd name="T81" fmla="*/ 884 h 967"/>
                <a:gd name="T82" fmla="*/ 2270 w 2920"/>
                <a:gd name="T83" fmla="*/ 854 h 967"/>
                <a:gd name="T84" fmla="*/ 2391 w 2920"/>
                <a:gd name="T85" fmla="*/ 831 h 967"/>
                <a:gd name="T86" fmla="*/ 2497 w 2920"/>
                <a:gd name="T87" fmla="*/ 801 h 967"/>
                <a:gd name="T88" fmla="*/ 2595 w 2920"/>
                <a:gd name="T89" fmla="*/ 763 h 967"/>
                <a:gd name="T90" fmla="*/ 2678 w 2920"/>
                <a:gd name="T91" fmla="*/ 733 h 967"/>
                <a:gd name="T92" fmla="*/ 2746 w 2920"/>
                <a:gd name="T93" fmla="*/ 695 h 967"/>
                <a:gd name="T94" fmla="*/ 2807 w 2920"/>
                <a:gd name="T95" fmla="*/ 658 h 967"/>
                <a:gd name="T96" fmla="*/ 2860 w 2920"/>
                <a:gd name="T97" fmla="*/ 620 h 967"/>
                <a:gd name="T98" fmla="*/ 2890 w 2920"/>
                <a:gd name="T99" fmla="*/ 582 h 967"/>
                <a:gd name="T100" fmla="*/ 2913 w 2920"/>
                <a:gd name="T101" fmla="*/ 537 h 967"/>
                <a:gd name="T102" fmla="*/ 2920 w 2920"/>
                <a:gd name="T103" fmla="*/ 499 h 9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920"/>
                <a:gd name="T157" fmla="*/ 0 h 967"/>
                <a:gd name="T158" fmla="*/ 2920 w 2920"/>
                <a:gd name="T159" fmla="*/ 967 h 9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920" h="967">
                  <a:moveTo>
                    <a:pt x="2920" y="0"/>
                  </a:moveTo>
                  <a:lnTo>
                    <a:pt x="2920" y="8"/>
                  </a:lnTo>
                  <a:lnTo>
                    <a:pt x="2920" y="16"/>
                  </a:lnTo>
                  <a:lnTo>
                    <a:pt x="2913" y="23"/>
                  </a:lnTo>
                  <a:lnTo>
                    <a:pt x="2913" y="31"/>
                  </a:lnTo>
                  <a:lnTo>
                    <a:pt x="2913" y="38"/>
                  </a:lnTo>
                  <a:lnTo>
                    <a:pt x="2905" y="46"/>
                  </a:lnTo>
                  <a:lnTo>
                    <a:pt x="2905" y="53"/>
                  </a:lnTo>
                  <a:lnTo>
                    <a:pt x="2897" y="61"/>
                  </a:lnTo>
                  <a:lnTo>
                    <a:pt x="2897" y="68"/>
                  </a:lnTo>
                  <a:lnTo>
                    <a:pt x="2890" y="84"/>
                  </a:lnTo>
                  <a:lnTo>
                    <a:pt x="2882" y="91"/>
                  </a:lnTo>
                  <a:lnTo>
                    <a:pt x="2882" y="99"/>
                  </a:lnTo>
                  <a:lnTo>
                    <a:pt x="2875" y="106"/>
                  </a:lnTo>
                  <a:lnTo>
                    <a:pt x="2867" y="114"/>
                  </a:lnTo>
                  <a:lnTo>
                    <a:pt x="2860" y="121"/>
                  </a:lnTo>
                  <a:lnTo>
                    <a:pt x="2844" y="129"/>
                  </a:lnTo>
                  <a:lnTo>
                    <a:pt x="2837" y="136"/>
                  </a:lnTo>
                  <a:lnTo>
                    <a:pt x="2829" y="144"/>
                  </a:lnTo>
                  <a:lnTo>
                    <a:pt x="2822" y="152"/>
                  </a:lnTo>
                  <a:lnTo>
                    <a:pt x="2807" y="159"/>
                  </a:lnTo>
                  <a:lnTo>
                    <a:pt x="2799" y="167"/>
                  </a:lnTo>
                  <a:lnTo>
                    <a:pt x="2784" y="174"/>
                  </a:lnTo>
                  <a:lnTo>
                    <a:pt x="2776" y="182"/>
                  </a:lnTo>
                  <a:lnTo>
                    <a:pt x="2761" y="189"/>
                  </a:lnTo>
                  <a:lnTo>
                    <a:pt x="2746" y="197"/>
                  </a:lnTo>
                  <a:lnTo>
                    <a:pt x="2739" y="204"/>
                  </a:lnTo>
                  <a:lnTo>
                    <a:pt x="2723" y="212"/>
                  </a:lnTo>
                  <a:lnTo>
                    <a:pt x="2708" y="219"/>
                  </a:lnTo>
                  <a:lnTo>
                    <a:pt x="2693" y="227"/>
                  </a:lnTo>
                  <a:lnTo>
                    <a:pt x="2678" y="235"/>
                  </a:lnTo>
                  <a:lnTo>
                    <a:pt x="2663" y="242"/>
                  </a:lnTo>
                  <a:lnTo>
                    <a:pt x="2640" y="250"/>
                  </a:lnTo>
                  <a:lnTo>
                    <a:pt x="2625" y="257"/>
                  </a:lnTo>
                  <a:lnTo>
                    <a:pt x="2610" y="257"/>
                  </a:lnTo>
                  <a:lnTo>
                    <a:pt x="2595" y="265"/>
                  </a:lnTo>
                  <a:lnTo>
                    <a:pt x="2572" y="272"/>
                  </a:lnTo>
                  <a:lnTo>
                    <a:pt x="2557" y="280"/>
                  </a:lnTo>
                  <a:lnTo>
                    <a:pt x="2534" y="287"/>
                  </a:lnTo>
                  <a:lnTo>
                    <a:pt x="2512" y="295"/>
                  </a:lnTo>
                  <a:lnTo>
                    <a:pt x="2497" y="303"/>
                  </a:lnTo>
                  <a:lnTo>
                    <a:pt x="2474" y="303"/>
                  </a:lnTo>
                  <a:lnTo>
                    <a:pt x="2451" y="310"/>
                  </a:lnTo>
                  <a:lnTo>
                    <a:pt x="2436" y="318"/>
                  </a:lnTo>
                  <a:lnTo>
                    <a:pt x="2413" y="325"/>
                  </a:lnTo>
                  <a:lnTo>
                    <a:pt x="2391" y="333"/>
                  </a:lnTo>
                  <a:lnTo>
                    <a:pt x="2368" y="333"/>
                  </a:lnTo>
                  <a:lnTo>
                    <a:pt x="2345" y="340"/>
                  </a:lnTo>
                  <a:lnTo>
                    <a:pt x="2323" y="348"/>
                  </a:lnTo>
                  <a:lnTo>
                    <a:pt x="2300" y="355"/>
                  </a:lnTo>
                  <a:lnTo>
                    <a:pt x="2270" y="355"/>
                  </a:lnTo>
                  <a:lnTo>
                    <a:pt x="2247" y="363"/>
                  </a:lnTo>
                  <a:lnTo>
                    <a:pt x="2224" y="371"/>
                  </a:lnTo>
                  <a:lnTo>
                    <a:pt x="2202" y="371"/>
                  </a:lnTo>
                  <a:lnTo>
                    <a:pt x="2171" y="378"/>
                  </a:lnTo>
                  <a:lnTo>
                    <a:pt x="2149" y="386"/>
                  </a:lnTo>
                  <a:lnTo>
                    <a:pt x="2118" y="386"/>
                  </a:lnTo>
                  <a:lnTo>
                    <a:pt x="2096" y="393"/>
                  </a:lnTo>
                  <a:lnTo>
                    <a:pt x="2065" y="393"/>
                  </a:lnTo>
                  <a:lnTo>
                    <a:pt x="2043" y="401"/>
                  </a:lnTo>
                  <a:lnTo>
                    <a:pt x="2012" y="401"/>
                  </a:lnTo>
                  <a:lnTo>
                    <a:pt x="1990" y="408"/>
                  </a:lnTo>
                  <a:lnTo>
                    <a:pt x="1959" y="408"/>
                  </a:lnTo>
                  <a:lnTo>
                    <a:pt x="1929" y="416"/>
                  </a:lnTo>
                  <a:lnTo>
                    <a:pt x="1907" y="416"/>
                  </a:lnTo>
                  <a:lnTo>
                    <a:pt x="1876" y="423"/>
                  </a:lnTo>
                  <a:lnTo>
                    <a:pt x="1846" y="423"/>
                  </a:lnTo>
                  <a:lnTo>
                    <a:pt x="1816" y="431"/>
                  </a:lnTo>
                  <a:lnTo>
                    <a:pt x="1785" y="431"/>
                  </a:lnTo>
                  <a:lnTo>
                    <a:pt x="1755" y="439"/>
                  </a:lnTo>
                  <a:lnTo>
                    <a:pt x="1725" y="439"/>
                  </a:lnTo>
                  <a:lnTo>
                    <a:pt x="1702" y="439"/>
                  </a:lnTo>
                  <a:lnTo>
                    <a:pt x="1672" y="446"/>
                  </a:lnTo>
                  <a:lnTo>
                    <a:pt x="1642" y="446"/>
                  </a:lnTo>
                  <a:lnTo>
                    <a:pt x="1611" y="446"/>
                  </a:lnTo>
                  <a:lnTo>
                    <a:pt x="1581" y="454"/>
                  </a:lnTo>
                  <a:lnTo>
                    <a:pt x="1551" y="454"/>
                  </a:lnTo>
                  <a:lnTo>
                    <a:pt x="1521" y="454"/>
                  </a:lnTo>
                  <a:lnTo>
                    <a:pt x="1483" y="454"/>
                  </a:lnTo>
                  <a:lnTo>
                    <a:pt x="1453" y="461"/>
                  </a:lnTo>
                  <a:lnTo>
                    <a:pt x="1422" y="461"/>
                  </a:lnTo>
                  <a:lnTo>
                    <a:pt x="1392" y="461"/>
                  </a:lnTo>
                  <a:lnTo>
                    <a:pt x="1362" y="461"/>
                  </a:lnTo>
                  <a:lnTo>
                    <a:pt x="1332" y="461"/>
                  </a:lnTo>
                  <a:lnTo>
                    <a:pt x="1301" y="461"/>
                  </a:lnTo>
                  <a:lnTo>
                    <a:pt x="1271" y="469"/>
                  </a:lnTo>
                  <a:lnTo>
                    <a:pt x="1233" y="469"/>
                  </a:lnTo>
                  <a:lnTo>
                    <a:pt x="1203" y="469"/>
                  </a:lnTo>
                  <a:lnTo>
                    <a:pt x="1173" y="469"/>
                  </a:lnTo>
                  <a:lnTo>
                    <a:pt x="1143" y="469"/>
                  </a:lnTo>
                  <a:lnTo>
                    <a:pt x="1112" y="469"/>
                  </a:lnTo>
                  <a:lnTo>
                    <a:pt x="1082" y="469"/>
                  </a:lnTo>
                  <a:lnTo>
                    <a:pt x="1044" y="469"/>
                  </a:lnTo>
                  <a:lnTo>
                    <a:pt x="1014" y="469"/>
                  </a:lnTo>
                  <a:lnTo>
                    <a:pt x="984" y="469"/>
                  </a:lnTo>
                  <a:lnTo>
                    <a:pt x="953" y="469"/>
                  </a:lnTo>
                  <a:lnTo>
                    <a:pt x="923" y="461"/>
                  </a:lnTo>
                  <a:lnTo>
                    <a:pt x="893" y="461"/>
                  </a:lnTo>
                  <a:lnTo>
                    <a:pt x="855" y="461"/>
                  </a:lnTo>
                  <a:lnTo>
                    <a:pt x="825" y="461"/>
                  </a:lnTo>
                  <a:lnTo>
                    <a:pt x="795" y="461"/>
                  </a:lnTo>
                  <a:lnTo>
                    <a:pt x="764" y="461"/>
                  </a:lnTo>
                  <a:lnTo>
                    <a:pt x="734" y="454"/>
                  </a:lnTo>
                  <a:lnTo>
                    <a:pt x="704" y="454"/>
                  </a:lnTo>
                  <a:lnTo>
                    <a:pt x="674" y="454"/>
                  </a:lnTo>
                  <a:lnTo>
                    <a:pt x="643" y="454"/>
                  </a:lnTo>
                  <a:lnTo>
                    <a:pt x="613" y="446"/>
                  </a:lnTo>
                  <a:lnTo>
                    <a:pt x="583" y="446"/>
                  </a:lnTo>
                  <a:lnTo>
                    <a:pt x="552" y="446"/>
                  </a:lnTo>
                  <a:lnTo>
                    <a:pt x="522" y="439"/>
                  </a:lnTo>
                  <a:lnTo>
                    <a:pt x="492" y="439"/>
                  </a:lnTo>
                  <a:lnTo>
                    <a:pt x="462" y="439"/>
                  </a:lnTo>
                  <a:lnTo>
                    <a:pt x="431" y="431"/>
                  </a:lnTo>
                  <a:lnTo>
                    <a:pt x="401" y="431"/>
                  </a:lnTo>
                  <a:lnTo>
                    <a:pt x="379" y="423"/>
                  </a:lnTo>
                  <a:lnTo>
                    <a:pt x="348" y="423"/>
                  </a:lnTo>
                  <a:lnTo>
                    <a:pt x="318" y="416"/>
                  </a:lnTo>
                  <a:lnTo>
                    <a:pt x="288" y="416"/>
                  </a:lnTo>
                  <a:lnTo>
                    <a:pt x="265" y="408"/>
                  </a:lnTo>
                  <a:lnTo>
                    <a:pt x="235" y="408"/>
                  </a:lnTo>
                  <a:lnTo>
                    <a:pt x="205" y="401"/>
                  </a:lnTo>
                  <a:lnTo>
                    <a:pt x="182" y="401"/>
                  </a:lnTo>
                  <a:lnTo>
                    <a:pt x="152" y="393"/>
                  </a:lnTo>
                  <a:lnTo>
                    <a:pt x="129" y="393"/>
                  </a:lnTo>
                  <a:lnTo>
                    <a:pt x="99" y="386"/>
                  </a:lnTo>
                  <a:lnTo>
                    <a:pt x="76" y="386"/>
                  </a:lnTo>
                  <a:lnTo>
                    <a:pt x="46" y="378"/>
                  </a:lnTo>
                  <a:lnTo>
                    <a:pt x="23" y="371"/>
                  </a:lnTo>
                  <a:lnTo>
                    <a:pt x="0" y="371"/>
                  </a:lnTo>
                  <a:lnTo>
                    <a:pt x="0" y="869"/>
                  </a:lnTo>
                  <a:lnTo>
                    <a:pt x="23" y="869"/>
                  </a:lnTo>
                  <a:lnTo>
                    <a:pt x="46" y="877"/>
                  </a:lnTo>
                  <a:lnTo>
                    <a:pt x="76" y="884"/>
                  </a:lnTo>
                  <a:lnTo>
                    <a:pt x="99" y="884"/>
                  </a:lnTo>
                  <a:lnTo>
                    <a:pt x="129" y="892"/>
                  </a:lnTo>
                  <a:lnTo>
                    <a:pt x="152" y="892"/>
                  </a:lnTo>
                  <a:lnTo>
                    <a:pt x="182" y="899"/>
                  </a:lnTo>
                  <a:lnTo>
                    <a:pt x="205" y="899"/>
                  </a:lnTo>
                  <a:lnTo>
                    <a:pt x="235" y="907"/>
                  </a:lnTo>
                  <a:lnTo>
                    <a:pt x="265" y="907"/>
                  </a:lnTo>
                  <a:lnTo>
                    <a:pt x="288" y="914"/>
                  </a:lnTo>
                  <a:lnTo>
                    <a:pt x="318" y="914"/>
                  </a:lnTo>
                  <a:lnTo>
                    <a:pt x="348" y="922"/>
                  </a:lnTo>
                  <a:lnTo>
                    <a:pt x="379" y="922"/>
                  </a:lnTo>
                  <a:lnTo>
                    <a:pt x="401" y="929"/>
                  </a:lnTo>
                  <a:lnTo>
                    <a:pt x="431" y="929"/>
                  </a:lnTo>
                  <a:lnTo>
                    <a:pt x="462" y="937"/>
                  </a:lnTo>
                  <a:lnTo>
                    <a:pt x="492" y="937"/>
                  </a:lnTo>
                  <a:lnTo>
                    <a:pt x="522" y="937"/>
                  </a:lnTo>
                  <a:lnTo>
                    <a:pt x="552" y="945"/>
                  </a:lnTo>
                  <a:lnTo>
                    <a:pt x="583" y="945"/>
                  </a:lnTo>
                  <a:lnTo>
                    <a:pt x="613" y="945"/>
                  </a:lnTo>
                  <a:lnTo>
                    <a:pt x="643" y="952"/>
                  </a:lnTo>
                  <a:lnTo>
                    <a:pt x="674" y="952"/>
                  </a:lnTo>
                  <a:lnTo>
                    <a:pt x="704" y="952"/>
                  </a:lnTo>
                  <a:lnTo>
                    <a:pt x="734" y="952"/>
                  </a:lnTo>
                  <a:lnTo>
                    <a:pt x="764" y="960"/>
                  </a:lnTo>
                  <a:lnTo>
                    <a:pt x="795" y="960"/>
                  </a:lnTo>
                  <a:lnTo>
                    <a:pt x="825" y="960"/>
                  </a:lnTo>
                  <a:lnTo>
                    <a:pt x="855" y="960"/>
                  </a:lnTo>
                  <a:lnTo>
                    <a:pt x="893" y="960"/>
                  </a:lnTo>
                  <a:lnTo>
                    <a:pt x="923" y="960"/>
                  </a:lnTo>
                  <a:lnTo>
                    <a:pt x="953" y="967"/>
                  </a:lnTo>
                  <a:lnTo>
                    <a:pt x="984" y="967"/>
                  </a:lnTo>
                  <a:lnTo>
                    <a:pt x="1014" y="967"/>
                  </a:lnTo>
                  <a:lnTo>
                    <a:pt x="1044" y="967"/>
                  </a:lnTo>
                  <a:lnTo>
                    <a:pt x="1082" y="967"/>
                  </a:lnTo>
                  <a:lnTo>
                    <a:pt x="1112" y="967"/>
                  </a:lnTo>
                  <a:lnTo>
                    <a:pt x="1143" y="967"/>
                  </a:lnTo>
                  <a:lnTo>
                    <a:pt x="1173" y="967"/>
                  </a:lnTo>
                  <a:lnTo>
                    <a:pt x="1203" y="967"/>
                  </a:lnTo>
                  <a:lnTo>
                    <a:pt x="1233" y="967"/>
                  </a:lnTo>
                  <a:lnTo>
                    <a:pt x="1271" y="967"/>
                  </a:lnTo>
                  <a:lnTo>
                    <a:pt x="1301" y="960"/>
                  </a:lnTo>
                  <a:lnTo>
                    <a:pt x="1332" y="960"/>
                  </a:lnTo>
                  <a:lnTo>
                    <a:pt x="1362" y="960"/>
                  </a:lnTo>
                  <a:lnTo>
                    <a:pt x="1392" y="960"/>
                  </a:lnTo>
                  <a:lnTo>
                    <a:pt x="1422" y="960"/>
                  </a:lnTo>
                  <a:lnTo>
                    <a:pt x="1453" y="960"/>
                  </a:lnTo>
                  <a:lnTo>
                    <a:pt x="1483" y="952"/>
                  </a:lnTo>
                  <a:lnTo>
                    <a:pt x="1521" y="952"/>
                  </a:lnTo>
                  <a:lnTo>
                    <a:pt x="1551" y="952"/>
                  </a:lnTo>
                  <a:lnTo>
                    <a:pt x="1581" y="952"/>
                  </a:lnTo>
                  <a:lnTo>
                    <a:pt x="1611" y="945"/>
                  </a:lnTo>
                  <a:lnTo>
                    <a:pt x="1642" y="945"/>
                  </a:lnTo>
                  <a:lnTo>
                    <a:pt x="1672" y="945"/>
                  </a:lnTo>
                  <a:lnTo>
                    <a:pt x="1702" y="937"/>
                  </a:lnTo>
                  <a:lnTo>
                    <a:pt x="1725" y="937"/>
                  </a:lnTo>
                  <a:lnTo>
                    <a:pt x="1755" y="937"/>
                  </a:lnTo>
                  <a:lnTo>
                    <a:pt x="1785" y="929"/>
                  </a:lnTo>
                  <a:lnTo>
                    <a:pt x="1816" y="929"/>
                  </a:lnTo>
                  <a:lnTo>
                    <a:pt x="1846" y="922"/>
                  </a:lnTo>
                  <a:lnTo>
                    <a:pt x="1876" y="922"/>
                  </a:lnTo>
                  <a:lnTo>
                    <a:pt x="1907" y="914"/>
                  </a:lnTo>
                  <a:lnTo>
                    <a:pt x="1929" y="914"/>
                  </a:lnTo>
                  <a:lnTo>
                    <a:pt x="1959" y="907"/>
                  </a:lnTo>
                  <a:lnTo>
                    <a:pt x="1990" y="907"/>
                  </a:lnTo>
                  <a:lnTo>
                    <a:pt x="2012" y="899"/>
                  </a:lnTo>
                  <a:lnTo>
                    <a:pt x="2043" y="899"/>
                  </a:lnTo>
                  <a:lnTo>
                    <a:pt x="2065" y="892"/>
                  </a:lnTo>
                  <a:lnTo>
                    <a:pt x="2096" y="892"/>
                  </a:lnTo>
                  <a:lnTo>
                    <a:pt x="2118" y="884"/>
                  </a:lnTo>
                  <a:lnTo>
                    <a:pt x="2149" y="884"/>
                  </a:lnTo>
                  <a:lnTo>
                    <a:pt x="2171" y="877"/>
                  </a:lnTo>
                  <a:lnTo>
                    <a:pt x="2202" y="869"/>
                  </a:lnTo>
                  <a:lnTo>
                    <a:pt x="2224" y="869"/>
                  </a:lnTo>
                  <a:lnTo>
                    <a:pt x="2247" y="861"/>
                  </a:lnTo>
                  <a:lnTo>
                    <a:pt x="2270" y="854"/>
                  </a:lnTo>
                  <a:lnTo>
                    <a:pt x="2300" y="854"/>
                  </a:lnTo>
                  <a:lnTo>
                    <a:pt x="2323" y="846"/>
                  </a:lnTo>
                  <a:lnTo>
                    <a:pt x="2345" y="839"/>
                  </a:lnTo>
                  <a:lnTo>
                    <a:pt x="2368" y="831"/>
                  </a:lnTo>
                  <a:lnTo>
                    <a:pt x="2391" y="831"/>
                  </a:lnTo>
                  <a:lnTo>
                    <a:pt x="2413" y="824"/>
                  </a:lnTo>
                  <a:lnTo>
                    <a:pt x="2436" y="816"/>
                  </a:lnTo>
                  <a:lnTo>
                    <a:pt x="2451" y="809"/>
                  </a:lnTo>
                  <a:lnTo>
                    <a:pt x="2474" y="801"/>
                  </a:lnTo>
                  <a:lnTo>
                    <a:pt x="2497" y="801"/>
                  </a:lnTo>
                  <a:lnTo>
                    <a:pt x="2512" y="793"/>
                  </a:lnTo>
                  <a:lnTo>
                    <a:pt x="2534" y="786"/>
                  </a:lnTo>
                  <a:lnTo>
                    <a:pt x="2557" y="778"/>
                  </a:lnTo>
                  <a:lnTo>
                    <a:pt x="2572" y="771"/>
                  </a:lnTo>
                  <a:lnTo>
                    <a:pt x="2595" y="763"/>
                  </a:lnTo>
                  <a:lnTo>
                    <a:pt x="2610" y="756"/>
                  </a:lnTo>
                  <a:lnTo>
                    <a:pt x="2625" y="756"/>
                  </a:lnTo>
                  <a:lnTo>
                    <a:pt x="2640" y="748"/>
                  </a:lnTo>
                  <a:lnTo>
                    <a:pt x="2663" y="741"/>
                  </a:lnTo>
                  <a:lnTo>
                    <a:pt x="2678" y="733"/>
                  </a:lnTo>
                  <a:lnTo>
                    <a:pt x="2693" y="726"/>
                  </a:lnTo>
                  <a:lnTo>
                    <a:pt x="2708" y="718"/>
                  </a:lnTo>
                  <a:lnTo>
                    <a:pt x="2723" y="710"/>
                  </a:lnTo>
                  <a:lnTo>
                    <a:pt x="2739" y="703"/>
                  </a:lnTo>
                  <a:lnTo>
                    <a:pt x="2746" y="695"/>
                  </a:lnTo>
                  <a:lnTo>
                    <a:pt x="2761" y="688"/>
                  </a:lnTo>
                  <a:lnTo>
                    <a:pt x="2776" y="680"/>
                  </a:lnTo>
                  <a:lnTo>
                    <a:pt x="2784" y="673"/>
                  </a:lnTo>
                  <a:lnTo>
                    <a:pt x="2799" y="665"/>
                  </a:lnTo>
                  <a:lnTo>
                    <a:pt x="2807" y="658"/>
                  </a:lnTo>
                  <a:lnTo>
                    <a:pt x="2822" y="650"/>
                  </a:lnTo>
                  <a:lnTo>
                    <a:pt x="2829" y="642"/>
                  </a:lnTo>
                  <a:lnTo>
                    <a:pt x="2837" y="635"/>
                  </a:lnTo>
                  <a:lnTo>
                    <a:pt x="2844" y="627"/>
                  </a:lnTo>
                  <a:lnTo>
                    <a:pt x="2860" y="620"/>
                  </a:lnTo>
                  <a:lnTo>
                    <a:pt x="2867" y="612"/>
                  </a:lnTo>
                  <a:lnTo>
                    <a:pt x="2875" y="605"/>
                  </a:lnTo>
                  <a:lnTo>
                    <a:pt x="2882" y="597"/>
                  </a:lnTo>
                  <a:lnTo>
                    <a:pt x="2882" y="590"/>
                  </a:lnTo>
                  <a:lnTo>
                    <a:pt x="2890" y="582"/>
                  </a:lnTo>
                  <a:lnTo>
                    <a:pt x="2897" y="567"/>
                  </a:lnTo>
                  <a:lnTo>
                    <a:pt x="2897" y="559"/>
                  </a:lnTo>
                  <a:lnTo>
                    <a:pt x="2905" y="552"/>
                  </a:lnTo>
                  <a:lnTo>
                    <a:pt x="2905" y="544"/>
                  </a:lnTo>
                  <a:lnTo>
                    <a:pt x="2913" y="537"/>
                  </a:lnTo>
                  <a:lnTo>
                    <a:pt x="2913" y="529"/>
                  </a:lnTo>
                  <a:lnTo>
                    <a:pt x="2913" y="522"/>
                  </a:lnTo>
                  <a:lnTo>
                    <a:pt x="2920" y="514"/>
                  </a:lnTo>
                  <a:lnTo>
                    <a:pt x="2920" y="506"/>
                  </a:lnTo>
                  <a:lnTo>
                    <a:pt x="2920" y="499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rgbClr val="6633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2130" y="2484"/>
              <a:ext cx="2920" cy="703"/>
            </a:xfrm>
            <a:custGeom>
              <a:avLst/>
              <a:gdLst>
                <a:gd name="T0" fmla="*/ 2708 w 2920"/>
                <a:gd name="T1" fmla="*/ 15 h 703"/>
                <a:gd name="T2" fmla="*/ 2746 w 2920"/>
                <a:gd name="T3" fmla="*/ 38 h 703"/>
                <a:gd name="T4" fmla="*/ 2784 w 2920"/>
                <a:gd name="T5" fmla="*/ 61 h 703"/>
                <a:gd name="T6" fmla="*/ 2822 w 2920"/>
                <a:gd name="T7" fmla="*/ 83 h 703"/>
                <a:gd name="T8" fmla="*/ 2844 w 2920"/>
                <a:gd name="T9" fmla="*/ 106 h 703"/>
                <a:gd name="T10" fmla="*/ 2875 w 2920"/>
                <a:gd name="T11" fmla="*/ 129 h 703"/>
                <a:gd name="T12" fmla="*/ 2890 w 2920"/>
                <a:gd name="T13" fmla="*/ 151 h 703"/>
                <a:gd name="T14" fmla="*/ 2905 w 2920"/>
                <a:gd name="T15" fmla="*/ 174 h 703"/>
                <a:gd name="T16" fmla="*/ 2913 w 2920"/>
                <a:gd name="T17" fmla="*/ 197 h 703"/>
                <a:gd name="T18" fmla="*/ 2920 w 2920"/>
                <a:gd name="T19" fmla="*/ 227 h 703"/>
                <a:gd name="T20" fmla="*/ 2920 w 2920"/>
                <a:gd name="T21" fmla="*/ 250 h 703"/>
                <a:gd name="T22" fmla="*/ 2913 w 2920"/>
                <a:gd name="T23" fmla="*/ 272 h 703"/>
                <a:gd name="T24" fmla="*/ 2897 w 2920"/>
                <a:gd name="T25" fmla="*/ 295 h 703"/>
                <a:gd name="T26" fmla="*/ 2882 w 2920"/>
                <a:gd name="T27" fmla="*/ 325 h 703"/>
                <a:gd name="T28" fmla="*/ 2867 w 2920"/>
                <a:gd name="T29" fmla="*/ 348 h 703"/>
                <a:gd name="T30" fmla="*/ 2837 w 2920"/>
                <a:gd name="T31" fmla="*/ 370 h 703"/>
                <a:gd name="T32" fmla="*/ 2807 w 2920"/>
                <a:gd name="T33" fmla="*/ 393 h 703"/>
                <a:gd name="T34" fmla="*/ 2776 w 2920"/>
                <a:gd name="T35" fmla="*/ 416 h 703"/>
                <a:gd name="T36" fmla="*/ 2739 w 2920"/>
                <a:gd name="T37" fmla="*/ 438 h 703"/>
                <a:gd name="T38" fmla="*/ 2693 w 2920"/>
                <a:gd name="T39" fmla="*/ 461 h 703"/>
                <a:gd name="T40" fmla="*/ 2640 w 2920"/>
                <a:gd name="T41" fmla="*/ 484 h 703"/>
                <a:gd name="T42" fmla="*/ 2595 w 2920"/>
                <a:gd name="T43" fmla="*/ 499 h 703"/>
                <a:gd name="T44" fmla="*/ 2534 w 2920"/>
                <a:gd name="T45" fmla="*/ 521 h 703"/>
                <a:gd name="T46" fmla="*/ 2474 w 2920"/>
                <a:gd name="T47" fmla="*/ 537 h 703"/>
                <a:gd name="T48" fmla="*/ 2413 w 2920"/>
                <a:gd name="T49" fmla="*/ 559 h 703"/>
                <a:gd name="T50" fmla="*/ 2345 w 2920"/>
                <a:gd name="T51" fmla="*/ 574 h 703"/>
                <a:gd name="T52" fmla="*/ 2300 w 2920"/>
                <a:gd name="T53" fmla="*/ 589 h 703"/>
                <a:gd name="T54" fmla="*/ 2224 w 2920"/>
                <a:gd name="T55" fmla="*/ 605 h 703"/>
                <a:gd name="T56" fmla="*/ 2149 w 2920"/>
                <a:gd name="T57" fmla="*/ 620 h 703"/>
                <a:gd name="T58" fmla="*/ 2065 w 2920"/>
                <a:gd name="T59" fmla="*/ 627 h 703"/>
                <a:gd name="T60" fmla="*/ 1990 w 2920"/>
                <a:gd name="T61" fmla="*/ 642 h 703"/>
                <a:gd name="T62" fmla="*/ 1907 w 2920"/>
                <a:gd name="T63" fmla="*/ 650 h 703"/>
                <a:gd name="T64" fmla="*/ 1816 w 2920"/>
                <a:gd name="T65" fmla="*/ 665 h 703"/>
                <a:gd name="T66" fmla="*/ 1725 w 2920"/>
                <a:gd name="T67" fmla="*/ 673 h 703"/>
                <a:gd name="T68" fmla="*/ 1642 w 2920"/>
                <a:gd name="T69" fmla="*/ 680 h 703"/>
                <a:gd name="T70" fmla="*/ 1551 w 2920"/>
                <a:gd name="T71" fmla="*/ 688 h 703"/>
                <a:gd name="T72" fmla="*/ 1453 w 2920"/>
                <a:gd name="T73" fmla="*/ 695 h 703"/>
                <a:gd name="T74" fmla="*/ 1362 w 2920"/>
                <a:gd name="T75" fmla="*/ 695 h 703"/>
                <a:gd name="T76" fmla="*/ 1271 w 2920"/>
                <a:gd name="T77" fmla="*/ 703 h 703"/>
                <a:gd name="T78" fmla="*/ 1173 w 2920"/>
                <a:gd name="T79" fmla="*/ 703 h 703"/>
                <a:gd name="T80" fmla="*/ 1082 w 2920"/>
                <a:gd name="T81" fmla="*/ 703 h 703"/>
                <a:gd name="T82" fmla="*/ 984 w 2920"/>
                <a:gd name="T83" fmla="*/ 703 h 703"/>
                <a:gd name="T84" fmla="*/ 893 w 2920"/>
                <a:gd name="T85" fmla="*/ 695 h 703"/>
                <a:gd name="T86" fmla="*/ 795 w 2920"/>
                <a:gd name="T87" fmla="*/ 695 h 703"/>
                <a:gd name="T88" fmla="*/ 704 w 2920"/>
                <a:gd name="T89" fmla="*/ 688 h 703"/>
                <a:gd name="T90" fmla="*/ 613 w 2920"/>
                <a:gd name="T91" fmla="*/ 680 h 703"/>
                <a:gd name="T92" fmla="*/ 522 w 2920"/>
                <a:gd name="T93" fmla="*/ 673 h 703"/>
                <a:gd name="T94" fmla="*/ 431 w 2920"/>
                <a:gd name="T95" fmla="*/ 665 h 703"/>
                <a:gd name="T96" fmla="*/ 348 w 2920"/>
                <a:gd name="T97" fmla="*/ 657 h 703"/>
                <a:gd name="T98" fmla="*/ 265 w 2920"/>
                <a:gd name="T99" fmla="*/ 642 h 703"/>
                <a:gd name="T100" fmla="*/ 182 w 2920"/>
                <a:gd name="T101" fmla="*/ 635 h 703"/>
                <a:gd name="T102" fmla="*/ 99 w 2920"/>
                <a:gd name="T103" fmla="*/ 620 h 703"/>
                <a:gd name="T104" fmla="*/ 23 w 2920"/>
                <a:gd name="T105" fmla="*/ 605 h 703"/>
                <a:gd name="T106" fmla="*/ 2678 w 2920"/>
                <a:gd name="T107" fmla="*/ 0 h 70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920"/>
                <a:gd name="T163" fmla="*/ 0 h 703"/>
                <a:gd name="T164" fmla="*/ 2920 w 2920"/>
                <a:gd name="T165" fmla="*/ 703 h 70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920" h="703">
                  <a:moveTo>
                    <a:pt x="2678" y="0"/>
                  </a:moveTo>
                  <a:lnTo>
                    <a:pt x="2693" y="8"/>
                  </a:lnTo>
                  <a:lnTo>
                    <a:pt x="2708" y="15"/>
                  </a:lnTo>
                  <a:lnTo>
                    <a:pt x="2723" y="23"/>
                  </a:lnTo>
                  <a:lnTo>
                    <a:pt x="2739" y="31"/>
                  </a:lnTo>
                  <a:lnTo>
                    <a:pt x="2746" y="38"/>
                  </a:lnTo>
                  <a:lnTo>
                    <a:pt x="2761" y="46"/>
                  </a:lnTo>
                  <a:lnTo>
                    <a:pt x="2776" y="53"/>
                  </a:lnTo>
                  <a:lnTo>
                    <a:pt x="2784" y="61"/>
                  </a:lnTo>
                  <a:lnTo>
                    <a:pt x="2799" y="68"/>
                  </a:lnTo>
                  <a:lnTo>
                    <a:pt x="2807" y="76"/>
                  </a:lnTo>
                  <a:lnTo>
                    <a:pt x="2822" y="83"/>
                  </a:lnTo>
                  <a:lnTo>
                    <a:pt x="2829" y="91"/>
                  </a:lnTo>
                  <a:lnTo>
                    <a:pt x="2837" y="99"/>
                  </a:lnTo>
                  <a:lnTo>
                    <a:pt x="2844" y="106"/>
                  </a:lnTo>
                  <a:lnTo>
                    <a:pt x="2860" y="114"/>
                  </a:lnTo>
                  <a:lnTo>
                    <a:pt x="2867" y="121"/>
                  </a:lnTo>
                  <a:lnTo>
                    <a:pt x="2875" y="129"/>
                  </a:lnTo>
                  <a:lnTo>
                    <a:pt x="2882" y="136"/>
                  </a:lnTo>
                  <a:lnTo>
                    <a:pt x="2882" y="144"/>
                  </a:lnTo>
                  <a:lnTo>
                    <a:pt x="2890" y="151"/>
                  </a:lnTo>
                  <a:lnTo>
                    <a:pt x="2897" y="159"/>
                  </a:lnTo>
                  <a:lnTo>
                    <a:pt x="2897" y="166"/>
                  </a:lnTo>
                  <a:lnTo>
                    <a:pt x="2905" y="174"/>
                  </a:lnTo>
                  <a:lnTo>
                    <a:pt x="2905" y="182"/>
                  </a:lnTo>
                  <a:lnTo>
                    <a:pt x="2913" y="189"/>
                  </a:lnTo>
                  <a:lnTo>
                    <a:pt x="2913" y="197"/>
                  </a:lnTo>
                  <a:lnTo>
                    <a:pt x="2913" y="212"/>
                  </a:lnTo>
                  <a:lnTo>
                    <a:pt x="2920" y="219"/>
                  </a:lnTo>
                  <a:lnTo>
                    <a:pt x="2920" y="227"/>
                  </a:lnTo>
                  <a:lnTo>
                    <a:pt x="2920" y="234"/>
                  </a:lnTo>
                  <a:lnTo>
                    <a:pt x="2920" y="242"/>
                  </a:lnTo>
                  <a:lnTo>
                    <a:pt x="2920" y="250"/>
                  </a:lnTo>
                  <a:lnTo>
                    <a:pt x="2913" y="257"/>
                  </a:lnTo>
                  <a:lnTo>
                    <a:pt x="2913" y="265"/>
                  </a:lnTo>
                  <a:lnTo>
                    <a:pt x="2913" y="272"/>
                  </a:lnTo>
                  <a:lnTo>
                    <a:pt x="2905" y="280"/>
                  </a:lnTo>
                  <a:lnTo>
                    <a:pt x="2905" y="287"/>
                  </a:lnTo>
                  <a:lnTo>
                    <a:pt x="2897" y="295"/>
                  </a:lnTo>
                  <a:lnTo>
                    <a:pt x="2897" y="302"/>
                  </a:lnTo>
                  <a:lnTo>
                    <a:pt x="2890" y="318"/>
                  </a:lnTo>
                  <a:lnTo>
                    <a:pt x="2882" y="325"/>
                  </a:lnTo>
                  <a:lnTo>
                    <a:pt x="2882" y="333"/>
                  </a:lnTo>
                  <a:lnTo>
                    <a:pt x="2875" y="340"/>
                  </a:lnTo>
                  <a:lnTo>
                    <a:pt x="2867" y="348"/>
                  </a:lnTo>
                  <a:lnTo>
                    <a:pt x="2860" y="355"/>
                  </a:lnTo>
                  <a:lnTo>
                    <a:pt x="2844" y="363"/>
                  </a:lnTo>
                  <a:lnTo>
                    <a:pt x="2837" y="370"/>
                  </a:lnTo>
                  <a:lnTo>
                    <a:pt x="2829" y="378"/>
                  </a:lnTo>
                  <a:lnTo>
                    <a:pt x="2822" y="386"/>
                  </a:lnTo>
                  <a:lnTo>
                    <a:pt x="2807" y="393"/>
                  </a:lnTo>
                  <a:lnTo>
                    <a:pt x="2799" y="401"/>
                  </a:lnTo>
                  <a:lnTo>
                    <a:pt x="2784" y="408"/>
                  </a:lnTo>
                  <a:lnTo>
                    <a:pt x="2776" y="416"/>
                  </a:lnTo>
                  <a:lnTo>
                    <a:pt x="2761" y="423"/>
                  </a:lnTo>
                  <a:lnTo>
                    <a:pt x="2746" y="431"/>
                  </a:lnTo>
                  <a:lnTo>
                    <a:pt x="2739" y="438"/>
                  </a:lnTo>
                  <a:lnTo>
                    <a:pt x="2723" y="446"/>
                  </a:lnTo>
                  <a:lnTo>
                    <a:pt x="2708" y="453"/>
                  </a:lnTo>
                  <a:lnTo>
                    <a:pt x="2693" y="461"/>
                  </a:lnTo>
                  <a:lnTo>
                    <a:pt x="2678" y="469"/>
                  </a:lnTo>
                  <a:lnTo>
                    <a:pt x="2663" y="476"/>
                  </a:lnTo>
                  <a:lnTo>
                    <a:pt x="2640" y="484"/>
                  </a:lnTo>
                  <a:lnTo>
                    <a:pt x="2625" y="491"/>
                  </a:lnTo>
                  <a:lnTo>
                    <a:pt x="2610" y="491"/>
                  </a:lnTo>
                  <a:lnTo>
                    <a:pt x="2595" y="499"/>
                  </a:lnTo>
                  <a:lnTo>
                    <a:pt x="2572" y="506"/>
                  </a:lnTo>
                  <a:lnTo>
                    <a:pt x="2557" y="514"/>
                  </a:lnTo>
                  <a:lnTo>
                    <a:pt x="2534" y="521"/>
                  </a:lnTo>
                  <a:lnTo>
                    <a:pt x="2512" y="529"/>
                  </a:lnTo>
                  <a:lnTo>
                    <a:pt x="2497" y="537"/>
                  </a:lnTo>
                  <a:lnTo>
                    <a:pt x="2474" y="537"/>
                  </a:lnTo>
                  <a:lnTo>
                    <a:pt x="2451" y="544"/>
                  </a:lnTo>
                  <a:lnTo>
                    <a:pt x="2436" y="552"/>
                  </a:lnTo>
                  <a:lnTo>
                    <a:pt x="2413" y="559"/>
                  </a:lnTo>
                  <a:lnTo>
                    <a:pt x="2391" y="567"/>
                  </a:lnTo>
                  <a:lnTo>
                    <a:pt x="2368" y="567"/>
                  </a:lnTo>
                  <a:lnTo>
                    <a:pt x="2345" y="574"/>
                  </a:lnTo>
                  <a:lnTo>
                    <a:pt x="2323" y="582"/>
                  </a:lnTo>
                  <a:lnTo>
                    <a:pt x="2300" y="589"/>
                  </a:lnTo>
                  <a:lnTo>
                    <a:pt x="2270" y="589"/>
                  </a:lnTo>
                  <a:lnTo>
                    <a:pt x="2247" y="597"/>
                  </a:lnTo>
                  <a:lnTo>
                    <a:pt x="2224" y="605"/>
                  </a:lnTo>
                  <a:lnTo>
                    <a:pt x="2202" y="605"/>
                  </a:lnTo>
                  <a:lnTo>
                    <a:pt x="2171" y="612"/>
                  </a:lnTo>
                  <a:lnTo>
                    <a:pt x="2149" y="620"/>
                  </a:lnTo>
                  <a:lnTo>
                    <a:pt x="2118" y="620"/>
                  </a:lnTo>
                  <a:lnTo>
                    <a:pt x="2096" y="627"/>
                  </a:lnTo>
                  <a:lnTo>
                    <a:pt x="2065" y="627"/>
                  </a:lnTo>
                  <a:lnTo>
                    <a:pt x="2043" y="635"/>
                  </a:lnTo>
                  <a:lnTo>
                    <a:pt x="2012" y="635"/>
                  </a:lnTo>
                  <a:lnTo>
                    <a:pt x="1990" y="642"/>
                  </a:lnTo>
                  <a:lnTo>
                    <a:pt x="1959" y="642"/>
                  </a:lnTo>
                  <a:lnTo>
                    <a:pt x="1929" y="650"/>
                  </a:lnTo>
                  <a:lnTo>
                    <a:pt x="1907" y="650"/>
                  </a:lnTo>
                  <a:lnTo>
                    <a:pt x="1876" y="657"/>
                  </a:lnTo>
                  <a:lnTo>
                    <a:pt x="1846" y="657"/>
                  </a:lnTo>
                  <a:lnTo>
                    <a:pt x="1816" y="665"/>
                  </a:lnTo>
                  <a:lnTo>
                    <a:pt x="1785" y="665"/>
                  </a:lnTo>
                  <a:lnTo>
                    <a:pt x="1755" y="673"/>
                  </a:lnTo>
                  <a:lnTo>
                    <a:pt x="1725" y="673"/>
                  </a:lnTo>
                  <a:lnTo>
                    <a:pt x="1702" y="673"/>
                  </a:lnTo>
                  <a:lnTo>
                    <a:pt x="1672" y="680"/>
                  </a:lnTo>
                  <a:lnTo>
                    <a:pt x="1642" y="680"/>
                  </a:lnTo>
                  <a:lnTo>
                    <a:pt x="1611" y="680"/>
                  </a:lnTo>
                  <a:lnTo>
                    <a:pt x="1581" y="688"/>
                  </a:lnTo>
                  <a:lnTo>
                    <a:pt x="1551" y="688"/>
                  </a:lnTo>
                  <a:lnTo>
                    <a:pt x="1521" y="688"/>
                  </a:lnTo>
                  <a:lnTo>
                    <a:pt x="1483" y="688"/>
                  </a:lnTo>
                  <a:lnTo>
                    <a:pt x="1453" y="695"/>
                  </a:lnTo>
                  <a:lnTo>
                    <a:pt x="1422" y="695"/>
                  </a:lnTo>
                  <a:lnTo>
                    <a:pt x="1392" y="695"/>
                  </a:lnTo>
                  <a:lnTo>
                    <a:pt x="1362" y="695"/>
                  </a:lnTo>
                  <a:lnTo>
                    <a:pt x="1332" y="695"/>
                  </a:lnTo>
                  <a:lnTo>
                    <a:pt x="1301" y="695"/>
                  </a:lnTo>
                  <a:lnTo>
                    <a:pt x="1271" y="703"/>
                  </a:lnTo>
                  <a:lnTo>
                    <a:pt x="1233" y="703"/>
                  </a:lnTo>
                  <a:lnTo>
                    <a:pt x="1203" y="703"/>
                  </a:lnTo>
                  <a:lnTo>
                    <a:pt x="1173" y="703"/>
                  </a:lnTo>
                  <a:lnTo>
                    <a:pt x="1143" y="703"/>
                  </a:lnTo>
                  <a:lnTo>
                    <a:pt x="1112" y="703"/>
                  </a:lnTo>
                  <a:lnTo>
                    <a:pt x="1082" y="703"/>
                  </a:lnTo>
                  <a:lnTo>
                    <a:pt x="1044" y="703"/>
                  </a:lnTo>
                  <a:lnTo>
                    <a:pt x="1014" y="703"/>
                  </a:lnTo>
                  <a:lnTo>
                    <a:pt x="984" y="703"/>
                  </a:lnTo>
                  <a:lnTo>
                    <a:pt x="953" y="703"/>
                  </a:lnTo>
                  <a:lnTo>
                    <a:pt x="923" y="695"/>
                  </a:lnTo>
                  <a:lnTo>
                    <a:pt x="893" y="695"/>
                  </a:lnTo>
                  <a:lnTo>
                    <a:pt x="855" y="695"/>
                  </a:lnTo>
                  <a:lnTo>
                    <a:pt x="825" y="695"/>
                  </a:lnTo>
                  <a:lnTo>
                    <a:pt x="795" y="695"/>
                  </a:lnTo>
                  <a:lnTo>
                    <a:pt x="764" y="695"/>
                  </a:lnTo>
                  <a:lnTo>
                    <a:pt x="734" y="688"/>
                  </a:lnTo>
                  <a:lnTo>
                    <a:pt x="704" y="688"/>
                  </a:lnTo>
                  <a:lnTo>
                    <a:pt x="674" y="688"/>
                  </a:lnTo>
                  <a:lnTo>
                    <a:pt x="643" y="688"/>
                  </a:lnTo>
                  <a:lnTo>
                    <a:pt x="613" y="680"/>
                  </a:lnTo>
                  <a:lnTo>
                    <a:pt x="583" y="680"/>
                  </a:lnTo>
                  <a:lnTo>
                    <a:pt x="552" y="680"/>
                  </a:lnTo>
                  <a:lnTo>
                    <a:pt x="522" y="673"/>
                  </a:lnTo>
                  <a:lnTo>
                    <a:pt x="492" y="673"/>
                  </a:lnTo>
                  <a:lnTo>
                    <a:pt x="462" y="673"/>
                  </a:lnTo>
                  <a:lnTo>
                    <a:pt x="431" y="665"/>
                  </a:lnTo>
                  <a:lnTo>
                    <a:pt x="401" y="665"/>
                  </a:lnTo>
                  <a:lnTo>
                    <a:pt x="379" y="657"/>
                  </a:lnTo>
                  <a:lnTo>
                    <a:pt x="348" y="657"/>
                  </a:lnTo>
                  <a:lnTo>
                    <a:pt x="318" y="650"/>
                  </a:lnTo>
                  <a:lnTo>
                    <a:pt x="288" y="650"/>
                  </a:lnTo>
                  <a:lnTo>
                    <a:pt x="265" y="642"/>
                  </a:lnTo>
                  <a:lnTo>
                    <a:pt x="235" y="642"/>
                  </a:lnTo>
                  <a:lnTo>
                    <a:pt x="205" y="635"/>
                  </a:lnTo>
                  <a:lnTo>
                    <a:pt x="182" y="635"/>
                  </a:lnTo>
                  <a:lnTo>
                    <a:pt x="152" y="627"/>
                  </a:lnTo>
                  <a:lnTo>
                    <a:pt x="129" y="627"/>
                  </a:lnTo>
                  <a:lnTo>
                    <a:pt x="99" y="620"/>
                  </a:lnTo>
                  <a:lnTo>
                    <a:pt x="76" y="620"/>
                  </a:lnTo>
                  <a:lnTo>
                    <a:pt x="46" y="612"/>
                  </a:lnTo>
                  <a:lnTo>
                    <a:pt x="23" y="605"/>
                  </a:lnTo>
                  <a:lnTo>
                    <a:pt x="0" y="605"/>
                  </a:lnTo>
                  <a:lnTo>
                    <a:pt x="1112" y="234"/>
                  </a:lnTo>
                  <a:lnTo>
                    <a:pt x="2678" y="0"/>
                  </a:lnTo>
                  <a:close/>
                </a:path>
              </a:pathLst>
            </a:custGeom>
            <a:solidFill>
              <a:srgbClr val="CC66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70" y="2920"/>
              <a:ext cx="77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tr-TR" altLang="tr-TR" sz="2000">
                  <a:solidFill>
                    <a:srgbClr val="009999"/>
                  </a:solidFill>
                  <a:latin typeface="Arial" pitchFamily="34" charset="0"/>
                </a:rPr>
                <a:t>Yaratıcılık 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36" y="3101"/>
              <a:ext cx="35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tr-TR" sz="2000">
                  <a:solidFill>
                    <a:srgbClr val="009999"/>
                  </a:solidFill>
                  <a:latin typeface="Arial" pitchFamily="34" charset="0"/>
                </a:rPr>
                <a:t>6.2%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V="1">
              <a:off x="1170" y="3000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379" y="2429"/>
              <a:ext cx="4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tr-TR" altLang="tr-TR" sz="2000">
                  <a:solidFill>
                    <a:srgbClr val="009999"/>
                  </a:solidFill>
                  <a:latin typeface="Arial" pitchFamily="34" charset="0"/>
                </a:rPr>
                <a:t>Kişilik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68" y="2610"/>
              <a:ext cx="44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tr-TR" sz="2000">
                  <a:solidFill>
                    <a:srgbClr val="009999"/>
                  </a:solidFill>
                  <a:latin typeface="Arial" pitchFamily="34" charset="0"/>
                </a:rPr>
                <a:t>10.4%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218" y="261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546" y="1795"/>
              <a:ext cx="86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tr-TR" altLang="tr-TR" sz="2000">
                  <a:solidFill>
                    <a:srgbClr val="009999"/>
                  </a:solidFill>
                  <a:latin typeface="Arial Narrow" pitchFamily="34" charset="0"/>
                </a:rPr>
                <a:t>Başarı ihtiyacı</a:t>
              </a:r>
              <a:endParaRPr kumimoji="0" lang="en-US" altLang="tr-TR" sz="200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1022" y="2006"/>
              <a:ext cx="44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tr-TR" sz="2000">
                  <a:solidFill>
                    <a:srgbClr val="009999"/>
                  </a:solidFill>
                  <a:latin typeface="Arial" pitchFamily="34" charset="0"/>
                </a:rPr>
                <a:t>10.4%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1506" y="21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2274" y="1597"/>
              <a:ext cx="55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tr-TR" altLang="tr-TR" sz="2000">
                  <a:solidFill>
                    <a:srgbClr val="009999"/>
                  </a:solidFill>
                  <a:latin typeface="Arial" pitchFamily="34" charset="0"/>
                </a:rPr>
                <a:t>Liderlik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2442" y="1778"/>
              <a:ext cx="44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tr-TR" sz="2000">
                  <a:solidFill>
                    <a:srgbClr val="009999"/>
                  </a:solidFill>
                  <a:latin typeface="Arial" pitchFamily="34" charset="0"/>
                </a:rPr>
                <a:t>12.5%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2658" y="196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3707" y="1733"/>
              <a:ext cx="72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tr-TR" altLang="tr-TR" sz="2000">
                  <a:solidFill>
                    <a:srgbClr val="009999"/>
                  </a:solidFill>
                  <a:latin typeface="Arial" pitchFamily="34" charset="0"/>
                </a:rPr>
                <a:t>Risk alma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3934" y="1914"/>
              <a:ext cx="44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tr-TR" sz="2000">
                  <a:solidFill>
                    <a:srgbClr val="009999"/>
                  </a:solidFill>
                  <a:latin typeface="Arial" pitchFamily="34" charset="0"/>
                </a:rPr>
                <a:t>16.7%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H="1">
              <a:off x="3810" y="21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" name="Rectangle 51"/>
            <p:cNvSpPr>
              <a:spLocks noChangeArrowheads="1"/>
            </p:cNvSpPr>
            <p:nvPr/>
          </p:nvSpPr>
          <p:spPr bwMode="auto">
            <a:xfrm>
              <a:off x="4737" y="2020"/>
              <a:ext cx="47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tr-TR" altLang="tr-TR" sz="2000">
                  <a:solidFill>
                    <a:srgbClr val="009999"/>
                  </a:solidFill>
                  <a:latin typeface="Arial" pitchFamily="34" charset="0"/>
                </a:rPr>
                <a:t>Enerji 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33" name="Rectangle 52"/>
            <p:cNvSpPr>
              <a:spLocks noChangeArrowheads="1"/>
            </p:cNvSpPr>
            <p:nvPr/>
          </p:nvSpPr>
          <p:spPr bwMode="auto">
            <a:xfrm>
              <a:off x="5023" y="2201"/>
              <a:ext cx="44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tr-TR" sz="2000">
                  <a:solidFill>
                    <a:srgbClr val="009999"/>
                  </a:solidFill>
                  <a:latin typeface="Arial" pitchFamily="34" charset="0"/>
                </a:rPr>
                <a:t>43.8%</a:t>
              </a:r>
              <a:endParaRPr kumimoji="0" lang="en-US" altLang="tr-TR" sz="2000" b="0">
                <a:solidFill>
                  <a:srgbClr val="009999"/>
                </a:solidFill>
                <a:latin typeface="Arial Narrow" pitchFamily="34" charset="0"/>
              </a:endParaRPr>
            </a:p>
          </p:txBody>
        </p:sp>
        <p:sp>
          <p:nvSpPr>
            <p:cNvPr id="34" name="Line 53"/>
            <p:cNvSpPr>
              <a:spLocks noChangeShapeType="1"/>
            </p:cNvSpPr>
            <p:nvPr/>
          </p:nvSpPr>
          <p:spPr bwMode="auto">
            <a:xfrm flipH="1">
              <a:off x="4818" y="24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35095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b="1" dirty="0" err="1"/>
              <a:t>Drucker’a</a:t>
            </a:r>
            <a:r>
              <a:rPr lang="tr-TR" altLang="tr-TR" b="1" dirty="0"/>
              <a:t> göre Çalışkanlığın Önemi: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dirty="0"/>
              <a:t>“Belli bir konuya odaklanıp sebat ve bağlılık ile çaba sarf etmek yetenek, deha ve bilgiden daha değerlidir.</a:t>
            </a:r>
          </a:p>
          <a:p>
            <a:pPr algn="just"/>
            <a:endParaRPr lang="tr-TR" altLang="tr-TR" dirty="0"/>
          </a:p>
          <a:p>
            <a:pPr algn="just"/>
            <a:r>
              <a:rPr lang="tr-TR" altLang="tr-TR" dirty="0"/>
              <a:t>Zaten yeniliği üreten dehadan ziyade belli bir işe odaklanmaktır. </a:t>
            </a:r>
          </a:p>
          <a:p>
            <a:pPr algn="just"/>
            <a:endParaRPr lang="tr-TR" altLang="tr-TR" dirty="0"/>
          </a:p>
          <a:p>
            <a:pPr algn="just"/>
            <a:r>
              <a:rPr lang="tr-TR" altLang="tr-TR" dirty="0"/>
              <a:t>Mesela Edison sadece elektrik alanında yıllarca çalışmış ve yenilikler yapmıştır.”</a:t>
            </a:r>
          </a:p>
          <a:p>
            <a:endParaRPr lang="tr-TR" altLang="tr-TR" dirty="0"/>
          </a:p>
          <a:p>
            <a:pPr>
              <a:buFontTx/>
              <a:buNone/>
            </a:pPr>
            <a:r>
              <a:rPr lang="tr-TR" altLang="tr-TR" dirty="0" err="1"/>
              <a:t>Drucker</a:t>
            </a:r>
            <a:r>
              <a:rPr lang="tr-TR" altLang="tr-TR" dirty="0"/>
              <a:t>, 1998, HBR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04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Girişimciliğin Tarihi Gelişimi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tr-TR" b="1" u="sng" dirty="0" smtClean="0"/>
              <a:t>18. Yüzyıl</a:t>
            </a:r>
          </a:p>
          <a:p>
            <a:pPr algn="just"/>
            <a:endParaRPr lang="tr-TR" b="1" u="sng" dirty="0" smtClean="0"/>
          </a:p>
          <a:p>
            <a:pPr algn="just"/>
            <a:r>
              <a:rPr lang="en-US" altLang="tr-TR" dirty="0" smtClean="0"/>
              <a:t>Richard </a:t>
            </a:r>
            <a:r>
              <a:rPr lang="en-US" altLang="tr-TR" dirty="0" err="1" smtClean="0"/>
              <a:t>Cantillon</a:t>
            </a:r>
            <a:r>
              <a:rPr lang="en-US" altLang="tr-TR" dirty="0" smtClean="0"/>
              <a:t>:</a:t>
            </a:r>
            <a:r>
              <a:rPr lang="tr-TR" altLang="tr-TR" dirty="0" smtClean="0"/>
              <a:t> Girişimci </a:t>
            </a:r>
            <a:r>
              <a:rPr lang="tr-TR" altLang="tr-TR" dirty="0"/>
              <a:t>terimini </a:t>
            </a:r>
            <a:r>
              <a:rPr lang="tr-TR" altLang="tr-TR" dirty="0" smtClean="0"/>
              <a:t>ilk ortaya atan kişidir.</a:t>
            </a:r>
          </a:p>
          <a:p>
            <a:pPr algn="just"/>
            <a:endParaRPr lang="tr-TR" altLang="tr-TR" dirty="0" smtClean="0"/>
          </a:p>
          <a:p>
            <a:pPr algn="just"/>
            <a:r>
              <a:rPr lang="tr-TR" altLang="tr-TR" dirty="0">
                <a:latin typeface="Arial" pitchFamily="34" charset="0"/>
              </a:rPr>
              <a:t>Girişimci risk alıp üretim </a:t>
            </a:r>
            <a:r>
              <a:rPr lang="tr-TR" altLang="tr-TR" dirty="0" smtClean="0">
                <a:latin typeface="Arial" pitchFamily="34" charset="0"/>
              </a:rPr>
              <a:t>faktörlerini organize </a:t>
            </a:r>
            <a:r>
              <a:rPr lang="tr-TR" altLang="tr-TR" dirty="0">
                <a:latin typeface="Arial" pitchFamily="34" charset="0"/>
              </a:rPr>
              <a:t>eder ve yönetir. </a:t>
            </a:r>
            <a:endParaRPr lang="en-US" altLang="tr-TR" dirty="0">
              <a:latin typeface="Arial" pitchFamily="34" charset="0"/>
            </a:endParaRPr>
          </a:p>
          <a:p>
            <a:endParaRPr lang="en-US" altLang="tr-TR" i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0047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  <a:t>GİRİŞİMCİ ÖZELLİKLERİ NASIL GELİŞTİRİLEBİLİR?</a:t>
            </a:r>
            <a:br>
              <a:rPr lang="tr-TR" dirty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500" b="1" dirty="0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  <a:t>DEMOGRAFİ: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YAŞ </a:t>
            </a:r>
            <a:r>
              <a:rPr lang="tr-TR" sz="2200" b="1" dirty="0">
                <a:solidFill>
                  <a:srgbClr val="3333FF"/>
                </a:solidFill>
              </a:rPr>
              <a:t>(30 civarı)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EĞİTİM DÜZEYİ</a:t>
            </a:r>
            <a:r>
              <a:rPr lang="tr-TR" sz="2200" b="1" dirty="0">
                <a:solidFill>
                  <a:srgbClr val="3333FF"/>
                </a:solidFill>
              </a:rPr>
              <a:t> (ulusal ortalamaya yakın)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500" b="1" dirty="0"/>
              <a:t>	</a:t>
            </a:r>
            <a:r>
              <a:rPr lang="tr-TR" sz="2500" b="1" dirty="0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  <a:t>ÇOCUKLUK AİLE ÇEVRESİ:</a:t>
            </a:r>
            <a:endParaRPr lang="tr-TR" sz="2500" b="1" dirty="0">
              <a:solidFill>
                <a:srgbClr val="9933FF"/>
              </a:solidFill>
              <a:latin typeface="Copperplate Gothic Bold" pitchFamily="34" charset="0"/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DOĞUM SIRASI </a:t>
            </a:r>
            <a:r>
              <a:rPr lang="tr-TR" sz="2200" b="1" dirty="0">
                <a:solidFill>
                  <a:srgbClr val="3333FF"/>
                </a:solidFill>
              </a:rPr>
              <a:t>(çoğunlukla ilk çocuk)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AİLENİN MESLEĞİ </a:t>
            </a:r>
            <a:r>
              <a:rPr lang="tr-TR" sz="2200" b="1" dirty="0">
                <a:solidFill>
                  <a:srgbClr val="3333FF"/>
                </a:solidFill>
              </a:rPr>
              <a:t>(çoğunlukla girişimci aile)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SOSYAL STATÜ </a:t>
            </a:r>
            <a:r>
              <a:rPr lang="tr-TR" sz="2200" b="1" dirty="0">
                <a:solidFill>
                  <a:srgbClr val="3333FF"/>
                </a:solidFill>
              </a:rPr>
              <a:t>(önemi yok)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AİLENİN DESTEKÇI DAVRANIŞLARI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  <a:defRPr/>
            </a:pPr>
            <a:r>
              <a:rPr lang="tr-TR" sz="2500" b="1" dirty="0"/>
              <a:t>	</a:t>
            </a:r>
            <a:r>
              <a:rPr lang="tr-TR" sz="2500" b="1" dirty="0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34" charset="0"/>
              </a:rPr>
              <a:t>MESLEKİ GEÇMİŞ: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BELİRLİ BİR SEKTÖRDE ÖZEL BİLGİ VE DENEYİM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BAŞKA İNSANLARI YÖNETMEDE DENEYİM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defRPr/>
            </a:pPr>
            <a:r>
              <a:rPr lang="tr-TR" sz="2200" b="1" dirty="0">
                <a:solidFill>
                  <a:srgbClr val="009999"/>
                </a:solidFill>
              </a:rPr>
              <a:t>HALİ HAZIRDAKİ İŞTEN DUYULAN TATMİNSİZLİK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80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Girişimciliğin Tarihi Gelişimi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u="sng" dirty="0" smtClean="0"/>
              <a:t>19. Yüzyıl</a:t>
            </a:r>
          </a:p>
          <a:p>
            <a:pPr algn="just"/>
            <a:r>
              <a:rPr lang="en-US" altLang="tr-TR" dirty="0" smtClean="0">
                <a:latin typeface="+mj-lt"/>
              </a:rPr>
              <a:t>Jean </a:t>
            </a:r>
            <a:r>
              <a:rPr lang="en-US" altLang="tr-TR" dirty="0">
                <a:latin typeface="+mj-lt"/>
              </a:rPr>
              <a:t>Baptiste </a:t>
            </a:r>
            <a:r>
              <a:rPr lang="en-US" altLang="tr-TR" dirty="0" smtClean="0">
                <a:latin typeface="+mj-lt"/>
              </a:rPr>
              <a:t>Say:</a:t>
            </a:r>
            <a:r>
              <a:rPr lang="tr-TR" altLang="tr-TR" dirty="0" smtClean="0">
                <a:latin typeface="+mj-lt"/>
              </a:rPr>
              <a:t> Girişimcilikten </a:t>
            </a:r>
            <a:r>
              <a:rPr lang="tr-TR" altLang="tr-TR" dirty="0">
                <a:latin typeface="+mj-lt"/>
              </a:rPr>
              <a:t>elde </a:t>
            </a:r>
            <a:r>
              <a:rPr lang="tr-TR" altLang="tr-TR" dirty="0" smtClean="0">
                <a:latin typeface="+mj-lt"/>
              </a:rPr>
              <a:t>edilen riske </a:t>
            </a:r>
            <a:r>
              <a:rPr lang="tr-TR" altLang="tr-TR" dirty="0">
                <a:latin typeface="+mj-lt"/>
              </a:rPr>
              <a:t>dayalı karın finansal sermayeden gelen gelirden farklı olduğunu ileri sürmüştür. </a:t>
            </a:r>
            <a:endParaRPr lang="tr-TR" altLang="tr-TR" dirty="0" smtClean="0">
              <a:latin typeface="+mj-lt"/>
            </a:endParaRPr>
          </a:p>
          <a:p>
            <a:pPr algn="just"/>
            <a:endParaRPr lang="en-US" altLang="tr-TR" dirty="0">
              <a:latin typeface="+mj-lt"/>
            </a:endParaRPr>
          </a:p>
          <a:p>
            <a:pPr algn="just"/>
            <a:r>
              <a:rPr lang="tr-TR" altLang="tr-TR" dirty="0">
                <a:latin typeface="+mj-lt"/>
              </a:rPr>
              <a:t>İşletmeye fon sağlayan kişiler ile yönetsel yeteneklerle risk alıp kar sağlayanlar birbirinden ayrılmıştır. </a:t>
            </a:r>
            <a:endParaRPr lang="en-US" altLang="tr-TR" dirty="0">
              <a:latin typeface="+mj-l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396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Girişimciliğin Tarihi Gelişimi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u="sng" dirty="0" smtClean="0"/>
              <a:t>20. Yüzyıl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tr-TR" b="1" dirty="0">
                <a:latin typeface="+mj-lt"/>
              </a:rPr>
              <a:t>Joseph Schumpeter: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tr-TR" altLang="tr-TR" dirty="0">
                <a:latin typeface="+mj-lt"/>
              </a:rPr>
              <a:t>Girişimciyi yenilikçi olan ve yaratıcı biçimde eskiyi yıkıp yeniyi kuran (yaratıcı yıkım) kişi olarak tanımlamıştır.</a:t>
            </a:r>
            <a:endParaRPr lang="en-US" altLang="tr-TR" dirty="0">
              <a:latin typeface="+mj-lt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tr-TR" b="1" dirty="0">
                <a:latin typeface="+mj-lt"/>
              </a:rPr>
              <a:t>Peter Drucker: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tr-TR" altLang="tr-TR" dirty="0">
                <a:latin typeface="+mj-lt"/>
              </a:rPr>
              <a:t>Girişimciyi fırsatları maksimize eden (</a:t>
            </a:r>
            <a:r>
              <a:rPr lang="tr-TR" altLang="tr-TR" dirty="0" err="1">
                <a:latin typeface="+mj-lt"/>
              </a:rPr>
              <a:t>proaktif</a:t>
            </a:r>
            <a:r>
              <a:rPr lang="tr-TR" altLang="tr-TR" dirty="0">
                <a:latin typeface="+mj-lt"/>
              </a:rPr>
              <a:t>) kişi olarak tanımlamıştır. </a:t>
            </a:r>
            <a:endParaRPr lang="en-US" altLang="tr-TR" dirty="0">
              <a:latin typeface="+mj-l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47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4963" indent="-334963" algn="just" defTabSz="892175"/>
            <a:r>
              <a:rPr lang="tr-TR" altLang="tr-TR" dirty="0"/>
              <a:t>Riskli ve belirsiz bir ortamda </a:t>
            </a:r>
          </a:p>
          <a:p>
            <a:pPr marL="334963" indent="-334963" algn="just" defTabSz="892175"/>
            <a:r>
              <a:rPr lang="tr-TR" altLang="tr-TR" dirty="0"/>
              <a:t>Karlılık ve büyüme amacıyla,</a:t>
            </a:r>
          </a:p>
          <a:p>
            <a:pPr marL="334963" indent="-334963" algn="just" defTabSz="892175"/>
            <a:r>
              <a:rPr lang="tr-TR" altLang="tr-TR" dirty="0"/>
              <a:t>Fırsatları inceleyerek,</a:t>
            </a:r>
          </a:p>
          <a:p>
            <a:pPr marL="334963" indent="-334963" algn="just" defTabSz="892175"/>
            <a:r>
              <a:rPr lang="tr-TR" altLang="tr-TR" dirty="0"/>
              <a:t>Ve fırsatlardan faydalanmak için gerekli kaynakları bir araya </a:t>
            </a:r>
            <a:r>
              <a:rPr lang="tr-TR" altLang="tr-TR" dirty="0" smtClean="0"/>
              <a:t>getirerek,</a:t>
            </a:r>
          </a:p>
          <a:p>
            <a:pPr marL="334963" indent="-334963" algn="just" defTabSz="892175"/>
            <a:r>
              <a:rPr lang="tr-TR" altLang="tr-TR" dirty="0" smtClean="0"/>
              <a:t>Yeni </a:t>
            </a:r>
            <a:r>
              <a:rPr lang="tr-TR" altLang="tr-TR" dirty="0"/>
              <a:t>bir işletme kuran </a:t>
            </a:r>
            <a:r>
              <a:rPr lang="tr-TR" altLang="tr-TR" dirty="0" smtClean="0"/>
              <a:t>kişiye girişimci denir.</a:t>
            </a:r>
            <a:endParaRPr lang="tr-TR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Girişimciler kimlerdir?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9113" lvl="1" indent="-182563" algn="just">
              <a:spcBef>
                <a:spcPct val="100000"/>
              </a:spcBef>
            </a:pPr>
            <a:r>
              <a:rPr lang="tr-TR" altLang="tr-TR" dirty="0"/>
              <a:t> Bir işletmeyi kuran ve çalıştıran kişiler.</a:t>
            </a:r>
          </a:p>
          <a:p>
            <a:pPr marL="519113" lvl="1" indent="-182563" algn="just">
              <a:spcBef>
                <a:spcPct val="100000"/>
              </a:spcBef>
            </a:pPr>
            <a:r>
              <a:rPr lang="tr-TR" altLang="tr-TR" dirty="0"/>
              <a:t> Pazar ihtiyaçlarını keşfeden ve bu ihtiyaçları karşılamada yeni fikirler geliştiren bireyler. </a:t>
            </a:r>
          </a:p>
          <a:p>
            <a:pPr marL="519113" lvl="1" indent="-182563" algn="just">
              <a:spcBef>
                <a:spcPct val="100000"/>
              </a:spcBef>
            </a:pPr>
            <a:r>
              <a:rPr lang="tr-TR" altLang="tr-TR" dirty="0"/>
              <a:t> Değişim, yenilik ve ilerlemeye ivme kazandıran risk alıcılar. </a:t>
            </a:r>
          </a:p>
          <a:p>
            <a:pPr marL="519113" lvl="1" indent="-182563" algn="just">
              <a:spcBef>
                <a:spcPct val="100000"/>
              </a:spcBef>
            </a:pPr>
            <a:r>
              <a:rPr lang="tr-TR" altLang="tr-TR" dirty="0"/>
              <a:t> Tüm aktif sahip/yöneticiler (KOBİ kurucusu ve/veya yöneticisi)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368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2250" indent="-222250" algn="just"/>
            <a:r>
              <a:rPr lang="tr-TR" altLang="tr-TR" dirty="0">
                <a:solidFill>
                  <a:schemeClr val="hlink"/>
                </a:solidFill>
              </a:rPr>
              <a:t>Kurucu</a:t>
            </a:r>
            <a:r>
              <a:rPr lang="en-US" altLang="tr-TR" dirty="0">
                <a:solidFill>
                  <a:schemeClr val="hlink"/>
                </a:solidFill>
              </a:rPr>
              <a:t> (“</a:t>
            </a:r>
            <a:r>
              <a:rPr lang="tr-TR" altLang="tr-TR" dirty="0">
                <a:solidFill>
                  <a:schemeClr val="hlink"/>
                </a:solidFill>
              </a:rPr>
              <a:t>Saf </a:t>
            </a:r>
            <a:r>
              <a:rPr lang="en-US" altLang="tr-TR" dirty="0">
                <a:solidFill>
                  <a:schemeClr val="hlink"/>
                </a:solidFill>
              </a:rPr>
              <a:t>” </a:t>
            </a:r>
            <a:r>
              <a:rPr lang="tr-TR" altLang="tr-TR" dirty="0">
                <a:solidFill>
                  <a:schemeClr val="hlink"/>
                </a:solidFill>
              </a:rPr>
              <a:t>Girişimci</a:t>
            </a:r>
            <a:r>
              <a:rPr lang="en-US" altLang="tr-TR" dirty="0">
                <a:solidFill>
                  <a:schemeClr val="hlink"/>
                </a:solidFill>
              </a:rPr>
              <a:t>)</a:t>
            </a:r>
          </a:p>
          <a:p>
            <a:pPr marL="519113" lvl="1" indent="-182563" algn="just"/>
            <a:r>
              <a:rPr lang="tr-TR" altLang="tr-TR" dirty="0"/>
              <a:t>Yeni bir firmayı hayata geçiren girişimci. </a:t>
            </a:r>
            <a:endParaRPr lang="en-US" altLang="tr-TR" dirty="0"/>
          </a:p>
          <a:p>
            <a:pPr marL="222250" indent="-222250" algn="just"/>
            <a:r>
              <a:rPr lang="tr-TR" altLang="tr-TR" dirty="0">
                <a:solidFill>
                  <a:schemeClr val="hlink"/>
                </a:solidFill>
              </a:rPr>
              <a:t>Yönetsel girişimci</a:t>
            </a:r>
            <a:endParaRPr lang="en-US" altLang="tr-TR" dirty="0">
              <a:solidFill>
                <a:schemeClr val="hlink"/>
              </a:solidFill>
            </a:endParaRPr>
          </a:p>
          <a:p>
            <a:pPr marL="519113" lvl="1" indent="-182563" algn="just"/>
            <a:r>
              <a:rPr lang="tr-TR" altLang="tr-TR" dirty="0"/>
              <a:t> Süregelen bir işletmede yapılan faaliyetleri denetleyen risk alma eğilimi sınırlı sahip/yönetici.</a:t>
            </a:r>
            <a:endParaRPr lang="en-US" altLang="tr-TR" dirty="0"/>
          </a:p>
          <a:p>
            <a:pPr marL="222250" indent="-222250" algn="just"/>
            <a:r>
              <a:rPr lang="en-US" altLang="tr-TR" dirty="0">
                <a:solidFill>
                  <a:schemeClr val="hlink"/>
                </a:solidFill>
              </a:rPr>
              <a:t>Franchisee</a:t>
            </a:r>
          </a:p>
          <a:p>
            <a:pPr marL="519113" lvl="1" indent="-182563" algn="just"/>
            <a:r>
              <a:rPr lang="tr-TR" altLang="tr-TR" dirty="0"/>
              <a:t> Bir </a:t>
            </a:r>
            <a:r>
              <a:rPr lang="en-US" altLang="tr-TR" dirty="0"/>
              <a:t>franchising</a:t>
            </a:r>
            <a:r>
              <a:rPr lang="tr-TR" altLang="tr-TR" dirty="0"/>
              <a:t> işletmesi ile sözleşmeye dayalı olarak işbirliği yapan gücü sınırlı girişimci. </a:t>
            </a:r>
            <a:endParaRPr lang="en-US" altLang="tr-TR" dirty="0"/>
          </a:p>
          <a:p>
            <a:pPr marL="222250" indent="-222250" algn="just"/>
            <a:r>
              <a:rPr lang="tr-TR" altLang="tr-TR" dirty="0">
                <a:solidFill>
                  <a:schemeClr val="hlink"/>
                </a:solidFill>
              </a:rPr>
              <a:t>Girişimci takım</a:t>
            </a:r>
            <a:endParaRPr lang="en-US" altLang="tr-TR" dirty="0">
              <a:solidFill>
                <a:schemeClr val="hlink"/>
              </a:solidFill>
            </a:endParaRPr>
          </a:p>
          <a:p>
            <a:pPr marL="519113" lvl="1" indent="-182563" algn="just"/>
            <a:r>
              <a:rPr lang="tr-TR" altLang="tr-TR" dirty="0"/>
              <a:t> Girişimci olarak çalışan iki veya daha fazla kişi. </a:t>
            </a:r>
            <a:endParaRPr lang="en-US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136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Girişimcilik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tr-TR" dirty="0"/>
              <a:t>1. </a:t>
            </a:r>
            <a:r>
              <a:rPr lang="tr-TR" altLang="tr-TR" dirty="0"/>
              <a:t>İşletme kurma,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altLang="tr-TR" dirty="0" smtClean="0"/>
              <a:t>    Gerekli </a:t>
            </a:r>
            <a:r>
              <a:rPr lang="tr-TR" altLang="tr-TR" dirty="0"/>
              <a:t>kaynakları organize </a:t>
            </a:r>
            <a:r>
              <a:rPr lang="tr-TR" altLang="tr-TR" dirty="0" smtClean="0"/>
              <a:t>ederek, finansal</a:t>
            </a:r>
            <a:r>
              <a:rPr lang="tr-TR" altLang="tr-TR" dirty="0"/>
              <a:t>, psikolojik ve sosyal riskleri </a:t>
            </a:r>
            <a:r>
              <a:rPr lang="tr-TR" altLang="tr-TR" dirty="0" smtClean="0"/>
              <a:t>ve ödülleri </a:t>
            </a:r>
            <a:r>
              <a:rPr lang="tr-TR" altLang="tr-TR" dirty="0"/>
              <a:t>üstlenme </a:t>
            </a:r>
            <a:r>
              <a:rPr lang="tr-TR" altLang="tr-TR" dirty="0" smtClean="0"/>
              <a:t>sürecidir </a:t>
            </a:r>
            <a:r>
              <a:rPr lang="tr-TR" altLang="tr-TR" dirty="0"/>
              <a:t>ve  </a:t>
            </a:r>
            <a:endParaRPr lang="tr-TR" altLang="tr-TR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tr-TR" altLang="tr-TR" sz="32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tr-TR" sz="3200" dirty="0" smtClean="0"/>
              <a:t>2.</a:t>
            </a:r>
            <a:r>
              <a:rPr lang="tr-TR" altLang="tr-TR" sz="3200" dirty="0" smtClean="0"/>
              <a:t> </a:t>
            </a:r>
            <a:r>
              <a:rPr lang="tr-TR" altLang="tr-TR" dirty="0" smtClean="0"/>
              <a:t>Cesur</a:t>
            </a:r>
            <a:r>
              <a:rPr lang="tr-TR" altLang="tr-TR" dirty="0"/>
              <a:t>, yenilikçi, bağımsız ve başarı </a:t>
            </a:r>
            <a:r>
              <a:rPr lang="tr-TR" altLang="tr-TR" dirty="0" smtClean="0"/>
              <a:t>odaklı olmak gibi g</a:t>
            </a:r>
            <a:r>
              <a:rPr lang="tr-TR" altLang="tr-TR" sz="3200" dirty="0" smtClean="0"/>
              <a:t>irişimci </a:t>
            </a:r>
            <a:r>
              <a:rPr lang="tr-TR" altLang="tr-TR" sz="3200" dirty="0"/>
              <a:t>özelliklere sahip olmayı gerektirir. </a:t>
            </a:r>
          </a:p>
          <a:p>
            <a:pPr lvl="2" algn="just">
              <a:lnSpc>
                <a:spcPct val="90000"/>
              </a:lnSpc>
              <a:buFontTx/>
              <a:buNone/>
            </a:pPr>
            <a:endParaRPr lang="en-US" altLang="tr-TR" sz="3200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8145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1108</Words>
  <Application>Microsoft Office PowerPoint</Application>
  <PresentationFormat>Ekran Gösterisi (4:3)</PresentationFormat>
  <Paragraphs>242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Cumba</vt:lpstr>
      <vt:lpstr>GİRİŞİMCİLİK</vt:lpstr>
      <vt:lpstr>GİRİŞİMCİLİK KAVRAMINA GİRİŞ</vt:lpstr>
      <vt:lpstr>Girişimciliğin Tarihi Gelişimi</vt:lpstr>
      <vt:lpstr>Girişimciliğin Tarihi Gelişimi</vt:lpstr>
      <vt:lpstr>Girişimciliğin Tarihi Gelişimi</vt:lpstr>
      <vt:lpstr>Girişimci nedir?</vt:lpstr>
      <vt:lpstr>Girişimciler kimlerdir?</vt:lpstr>
      <vt:lpstr>Girişimci Türleri</vt:lpstr>
      <vt:lpstr>Girişimcilik nedir?</vt:lpstr>
      <vt:lpstr>Girişimcilik Türleri</vt:lpstr>
      <vt:lpstr>Girişimcilik Türleri</vt:lpstr>
      <vt:lpstr>ESNAF VE ZANAATKARLARIN ÖZELLİKLERİ</vt:lpstr>
      <vt:lpstr>Fırsatçı girişimcinin özellikleri</vt:lpstr>
      <vt:lpstr>Girişimcilikle ilgili yanlış düşünceler </vt:lpstr>
      <vt:lpstr>GİRİŞİMCİLİĞİN ÖZELLİKLERİ</vt:lpstr>
      <vt:lpstr>BENZER (ANCAK FARKLI) KAVRAMLAR  </vt:lpstr>
      <vt:lpstr>GİRİŞİMCİLERİN PROFESYONEL YÖNETİCİLERLE KARŞILAŞTIRILMASI </vt:lpstr>
      <vt:lpstr>GİRİŞİMCİLERİN MUCİTLERLE KARŞILAŞTIRILMASI </vt:lpstr>
      <vt:lpstr>Neden Girişimci Olunur?</vt:lpstr>
      <vt:lpstr>Girişimci olmanın ödülleri</vt:lpstr>
      <vt:lpstr>Girişimci olmanın güçlükleri</vt:lpstr>
      <vt:lpstr>KOBİ sahipliğinin dezavantajları</vt:lpstr>
      <vt:lpstr>GİRİŞİMCİ ÖZELLİKLERİ-1 </vt:lpstr>
      <vt:lpstr>GİRİŞİMCİ ÖZELLİKLERİ- 2 </vt:lpstr>
      <vt:lpstr>GİRİŞİMCİ ÖZELLİKLERİ- 3 </vt:lpstr>
      <vt:lpstr>BAŞARISIZ GİRİŞİMCİLERİN ÖZELLİKLERİ </vt:lpstr>
      <vt:lpstr>BAŞARILI GİRİŞİMCİLERİN ÖZELLİKLERİ </vt:lpstr>
      <vt:lpstr>Başarılı Girişimcilerin Kişisel Nitelikleri</vt:lpstr>
      <vt:lpstr>Drucker’a göre Çalışkanlığın Önemi:</vt:lpstr>
      <vt:lpstr>GİRİŞİMCİ ÖZELLİKLERİ NASIL GELİŞTİRİLEBİLİR?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GİRİŞİMCİLİK</dc:title>
  <dc:creator>CE-DR</dc:creator>
  <cp:lastModifiedBy>CE-DR</cp:lastModifiedBy>
  <cp:revision>6</cp:revision>
  <dcterms:created xsi:type="dcterms:W3CDTF">2020-03-20T06:05:38Z</dcterms:created>
  <dcterms:modified xsi:type="dcterms:W3CDTF">2020-03-20T06:55:46Z</dcterms:modified>
</cp:coreProperties>
</file>