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 Üçgen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Başlık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Alt Başlık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grpSp>
        <p:nvGrpSpPr>
          <p:cNvPr id="2" name="Gr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erbest 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Serbest 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Serbest 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Düz Bağlayıcı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Veri Yer Tutucus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19" name="Altbilgi Yer Tutucusu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Köşeli Çift Ayraç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Köşeli Çift Ayraç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23720DD-5B6D-40BF-8493-A6B52D484E6B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Serbest 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Serbest 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Dik Üçgen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Düz Bağlayıcı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Köşeli Çift Ayraç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Köşeli Çift Ayraç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rbest 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Serbest 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Dik Üçgen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Düz Bağlayıcı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Başlık Yer Tutucu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Metin Yer Tutucus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22" name="Altbilgi Yer Tutucusu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2403699"/>
          </a:xfrm>
        </p:spPr>
        <p:txBody>
          <a:bodyPr>
            <a:normAutofit fontScale="90000"/>
          </a:bodyPr>
          <a:lstStyle/>
          <a:p>
            <a:pPr>
              <a:spcBef>
                <a:spcPts val="2500"/>
              </a:spcBef>
            </a:pPr>
            <a:r>
              <a:rPr lang="en-GB" altLang="tr-TR" sz="7300" dirty="0" smtClean="0">
                <a:cs typeface="Lucida Sans Unicode" pitchFamily="34" charset="0"/>
              </a:rPr>
              <a:t>YARATICILIK</a:t>
            </a:r>
            <a:r>
              <a:rPr lang="tr-TR" altLang="tr-TR" sz="7300" dirty="0" smtClean="0">
                <a:cs typeface="Lucida Sans Unicode" pitchFamily="34" charset="0"/>
              </a:rPr>
              <a:t> VE </a:t>
            </a:r>
            <a:r>
              <a:rPr lang="en-GB" altLang="tr-TR" sz="7300" dirty="0" smtClean="0">
                <a:cs typeface="Lucida Sans Unicode" pitchFamily="34" charset="0"/>
              </a:rPr>
              <a:t>YENİLİK</a:t>
            </a:r>
            <a:r>
              <a:rPr lang="tr-TR" altLang="tr-TR" sz="7300" dirty="0">
                <a:cs typeface="Lucida Sans Unicode" pitchFamily="34" charset="0"/>
              </a:rPr>
              <a:t>ÇİLİK</a:t>
            </a:r>
            <a:r>
              <a:rPr lang="en-GB" altLang="tr-TR" dirty="0">
                <a:solidFill>
                  <a:srgbClr val="CCFFCC"/>
                </a:solidFill>
                <a:latin typeface="Comic Sans MS" pitchFamily="66" charset="0"/>
                <a:cs typeface="Lucida Sans Unicode" pitchFamily="34" charset="0"/>
              </a:rPr>
              <a:t/>
            </a:r>
            <a:br>
              <a:rPr lang="en-GB" altLang="tr-TR" dirty="0">
                <a:solidFill>
                  <a:srgbClr val="CCFFCC"/>
                </a:solidFill>
                <a:latin typeface="Comic Sans MS" pitchFamily="66" charset="0"/>
                <a:cs typeface="Lucida Sans Unicode" pitchFamily="34" charset="0"/>
              </a:rPr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37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Fikirler</a:t>
            </a:r>
            <a:r>
              <a:rPr lang="en-GB" altLang="tr-TR" dirty="0"/>
              <a:t> </a:t>
            </a:r>
            <a:r>
              <a:rPr lang="en-GB" altLang="tr-TR" dirty="0" err="1"/>
              <a:t>dosyası</a:t>
            </a:r>
            <a:r>
              <a:rPr lang="en-GB" altLang="tr-TR" dirty="0"/>
              <a:t> </a:t>
            </a:r>
            <a:r>
              <a:rPr lang="en-GB" altLang="tr-TR" dirty="0" err="1"/>
              <a:t>veya</a:t>
            </a:r>
            <a:r>
              <a:rPr lang="en-GB" altLang="tr-TR" dirty="0"/>
              <a:t> </a:t>
            </a:r>
            <a:r>
              <a:rPr lang="en-GB" altLang="tr-TR" dirty="0" err="1"/>
              <a:t>defteri</a:t>
            </a:r>
            <a:r>
              <a:rPr lang="en-GB" altLang="tr-TR" dirty="0"/>
              <a:t> </a:t>
            </a:r>
            <a:r>
              <a:rPr lang="en-GB" altLang="tr-TR" dirty="0" err="1"/>
              <a:t>oluşturun</a:t>
            </a:r>
            <a:endParaRPr lang="en-GB" altLang="tr-TR" dirty="0"/>
          </a:p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tr-TR" altLang="tr-TR" dirty="0"/>
              <a:t>Yeni fikirleri tartışabileceğiniz bir </a:t>
            </a:r>
            <a:r>
              <a:rPr lang="en-GB" altLang="tr-TR" dirty="0" err="1"/>
              <a:t>Tartışma</a:t>
            </a:r>
            <a:r>
              <a:rPr lang="en-GB" altLang="tr-TR" dirty="0"/>
              <a:t> </a:t>
            </a:r>
            <a:r>
              <a:rPr lang="tr-TR" altLang="tr-TR" dirty="0"/>
              <a:t>grubu</a:t>
            </a:r>
            <a:r>
              <a:rPr lang="en-GB" altLang="tr-TR" dirty="0"/>
              <a:t> </a:t>
            </a:r>
            <a:r>
              <a:rPr lang="en-GB" altLang="tr-TR" dirty="0" err="1"/>
              <a:t>geliştirin</a:t>
            </a:r>
            <a:endParaRPr lang="en-GB" altLang="tr-TR" dirty="0"/>
          </a:p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Vazgeçmeden</a:t>
            </a:r>
            <a:r>
              <a:rPr lang="en-GB" altLang="tr-TR" dirty="0"/>
              <a:t> </a:t>
            </a:r>
            <a:r>
              <a:rPr lang="en-GB" altLang="tr-TR" dirty="0" err="1"/>
              <a:t>okuyun</a:t>
            </a:r>
            <a:r>
              <a:rPr lang="en-GB" altLang="tr-TR" dirty="0"/>
              <a:t> </a:t>
            </a:r>
            <a:r>
              <a:rPr lang="tr-TR" altLang="tr-TR" dirty="0"/>
              <a:t>araştırın</a:t>
            </a:r>
          </a:p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Karşıt</a:t>
            </a:r>
            <a:r>
              <a:rPr lang="en-GB" altLang="tr-TR" dirty="0"/>
              <a:t> </a:t>
            </a:r>
            <a:r>
              <a:rPr lang="tr-TR" altLang="tr-TR" dirty="0"/>
              <a:t>fikirleri ve </a:t>
            </a:r>
            <a:r>
              <a:rPr lang="en-GB" altLang="tr-TR" dirty="0" err="1"/>
              <a:t>yönleri</a:t>
            </a:r>
            <a:r>
              <a:rPr lang="en-GB" altLang="tr-TR" dirty="0"/>
              <a:t> de </a:t>
            </a:r>
            <a:r>
              <a:rPr lang="en-GB" altLang="tr-TR" dirty="0" err="1"/>
              <a:t>düşünün</a:t>
            </a:r>
            <a:r>
              <a:rPr lang="en-GB" altLang="tr-TR" dirty="0"/>
              <a:t> </a:t>
            </a:r>
          </a:p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Eski</a:t>
            </a:r>
            <a:r>
              <a:rPr lang="en-GB" altLang="tr-TR" dirty="0"/>
              <a:t> </a:t>
            </a:r>
            <a:r>
              <a:rPr lang="tr-TR" altLang="tr-TR" dirty="0"/>
              <a:t>nesneleri</a:t>
            </a:r>
            <a:r>
              <a:rPr lang="en-GB" altLang="tr-TR" dirty="0"/>
              <a:t> </a:t>
            </a:r>
            <a:r>
              <a:rPr lang="en-GB" altLang="tr-TR" dirty="0" err="1"/>
              <a:t>yeni</a:t>
            </a:r>
            <a:r>
              <a:rPr lang="en-GB" altLang="tr-TR" dirty="0"/>
              <a:t> </a:t>
            </a:r>
            <a:r>
              <a:rPr lang="en-GB" altLang="tr-TR" dirty="0" err="1"/>
              <a:t>yöntemlerle</a:t>
            </a:r>
            <a:r>
              <a:rPr lang="en-GB" altLang="tr-TR" dirty="0"/>
              <a:t> </a:t>
            </a:r>
            <a:r>
              <a:rPr lang="tr-TR" altLang="tr-TR" dirty="0"/>
              <a:t>ve farklı işlerde </a:t>
            </a:r>
            <a:r>
              <a:rPr lang="en-GB" altLang="tr-TR" dirty="0" err="1"/>
              <a:t>kullanmanın</a:t>
            </a:r>
            <a:r>
              <a:rPr lang="en-GB" altLang="tr-TR" dirty="0"/>
              <a:t> </a:t>
            </a:r>
            <a:r>
              <a:rPr lang="en-GB" altLang="tr-TR" dirty="0" err="1"/>
              <a:t>yollarını</a:t>
            </a:r>
            <a:r>
              <a:rPr lang="en-GB" altLang="tr-TR" dirty="0"/>
              <a:t> </a:t>
            </a:r>
            <a:r>
              <a:rPr lang="en-GB" altLang="tr-TR" dirty="0" err="1"/>
              <a:t>arayın</a:t>
            </a:r>
            <a:endParaRPr lang="en-GB" altLang="tr-TR" dirty="0"/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tr-TR" dirty="0" err="1"/>
              <a:t>Kişisel</a:t>
            </a:r>
            <a:r>
              <a:rPr lang="en-GB" altLang="tr-TR" dirty="0"/>
              <a:t> </a:t>
            </a:r>
            <a:r>
              <a:rPr lang="en-GB" altLang="tr-TR" dirty="0" err="1"/>
              <a:t>yaratıcılığı</a:t>
            </a:r>
            <a:r>
              <a:rPr lang="en-GB" altLang="tr-TR" dirty="0"/>
              <a:t> </a:t>
            </a:r>
            <a:r>
              <a:rPr lang="en-GB" altLang="tr-TR" dirty="0" err="1"/>
              <a:t>artırmak</a:t>
            </a:r>
            <a:r>
              <a:rPr lang="tr-TR" altLang="tr-TR" dirty="0"/>
              <a:t> için...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14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3375" indent="-333375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Tek</a:t>
            </a:r>
            <a:r>
              <a:rPr lang="en-GB" altLang="tr-TR" dirty="0"/>
              <a:t> </a:t>
            </a:r>
            <a:r>
              <a:rPr lang="en-GB" altLang="tr-TR" dirty="0" err="1"/>
              <a:t>bir</a:t>
            </a:r>
            <a:r>
              <a:rPr lang="en-GB" altLang="tr-TR" dirty="0"/>
              <a:t> </a:t>
            </a:r>
            <a:r>
              <a:rPr lang="en-GB" altLang="tr-TR" dirty="0" err="1"/>
              <a:t>doğru</a:t>
            </a:r>
            <a:r>
              <a:rPr lang="en-GB" altLang="tr-TR" dirty="0"/>
              <a:t> </a:t>
            </a:r>
            <a:r>
              <a:rPr lang="en-GB" altLang="tr-TR" dirty="0" err="1"/>
              <a:t>aramak</a:t>
            </a:r>
            <a:endParaRPr lang="en-GB" altLang="tr-TR" dirty="0"/>
          </a:p>
          <a:p>
            <a:pPr marL="333375" indent="-333375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Mantıklı</a:t>
            </a:r>
            <a:r>
              <a:rPr lang="en-GB" altLang="tr-TR" dirty="0"/>
              <a:t> </a:t>
            </a:r>
            <a:r>
              <a:rPr lang="en-GB" altLang="tr-TR" dirty="0" err="1"/>
              <a:t>olmaya</a:t>
            </a:r>
            <a:r>
              <a:rPr lang="en-GB" altLang="tr-TR" dirty="0"/>
              <a:t> </a:t>
            </a:r>
            <a:r>
              <a:rPr lang="en-GB" altLang="tr-TR" dirty="0" err="1"/>
              <a:t>odaklanmak</a:t>
            </a:r>
            <a:endParaRPr lang="en-GB" altLang="tr-TR" dirty="0"/>
          </a:p>
          <a:p>
            <a:pPr marL="333375" indent="-333375" defTabSz="449263">
              <a:spcBef>
                <a:spcPts val="700"/>
              </a:spcBef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Körü</a:t>
            </a:r>
            <a:r>
              <a:rPr lang="en-GB" altLang="tr-TR" dirty="0"/>
              <a:t> </a:t>
            </a:r>
            <a:r>
              <a:rPr lang="en-GB" altLang="tr-TR" dirty="0" err="1"/>
              <a:t>körüne</a:t>
            </a:r>
            <a:r>
              <a:rPr lang="en-GB" altLang="tr-TR" dirty="0"/>
              <a:t> </a:t>
            </a:r>
            <a:r>
              <a:rPr lang="en-GB" altLang="tr-TR" dirty="0" err="1"/>
              <a:t>kuralları</a:t>
            </a:r>
            <a:r>
              <a:rPr lang="en-GB" altLang="tr-TR" dirty="0"/>
              <a:t> </a:t>
            </a:r>
            <a:r>
              <a:rPr lang="en-GB" altLang="tr-TR" dirty="0" err="1"/>
              <a:t>izlemek</a:t>
            </a:r>
            <a:endParaRPr lang="en-GB" altLang="tr-TR" dirty="0"/>
          </a:p>
          <a:p>
            <a:pPr marL="333375" indent="-333375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İstikrarlı</a:t>
            </a:r>
            <a:r>
              <a:rPr lang="en-GB" altLang="tr-TR" dirty="0"/>
              <a:t> </a:t>
            </a:r>
            <a:r>
              <a:rPr lang="tr-TR" altLang="tr-TR" dirty="0"/>
              <a:t>ve</a:t>
            </a:r>
            <a:r>
              <a:rPr lang="en-GB" altLang="tr-TR" dirty="0"/>
              <a:t> </a:t>
            </a:r>
            <a:r>
              <a:rPr lang="en-GB" altLang="tr-TR" dirty="0" err="1"/>
              <a:t>pratik</a:t>
            </a:r>
            <a:r>
              <a:rPr lang="en-GB" altLang="tr-TR" dirty="0"/>
              <a:t> </a:t>
            </a:r>
            <a:r>
              <a:rPr lang="en-GB" altLang="tr-TR" dirty="0" err="1"/>
              <a:t>olmak</a:t>
            </a:r>
            <a:endParaRPr lang="en-GB" altLang="tr-TR" dirty="0"/>
          </a:p>
          <a:p>
            <a:pPr marL="333375" indent="-333375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Çok</a:t>
            </a:r>
            <a:r>
              <a:rPr lang="en-GB" altLang="tr-TR" dirty="0"/>
              <a:t> </a:t>
            </a:r>
            <a:r>
              <a:rPr lang="en-GB" altLang="tr-TR" dirty="0" err="1"/>
              <a:t>fazla</a:t>
            </a:r>
            <a:r>
              <a:rPr lang="en-GB" altLang="tr-TR" dirty="0"/>
              <a:t> </a:t>
            </a:r>
            <a:r>
              <a:rPr lang="en-GB" altLang="tr-TR" dirty="0" err="1"/>
              <a:t>uzmanlaşmak</a:t>
            </a:r>
            <a:endParaRPr lang="en-GB" altLang="tr-TR" dirty="0"/>
          </a:p>
          <a:p>
            <a:pPr marL="333375" indent="-333375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Oyunları</a:t>
            </a:r>
            <a:r>
              <a:rPr lang="en-GB" altLang="tr-TR" dirty="0"/>
              <a:t> </a:t>
            </a:r>
            <a:r>
              <a:rPr lang="en-GB" altLang="tr-TR" dirty="0" err="1"/>
              <a:t>saçmalık</a:t>
            </a:r>
            <a:r>
              <a:rPr lang="en-GB" altLang="tr-TR" dirty="0"/>
              <a:t> </a:t>
            </a:r>
            <a:r>
              <a:rPr lang="en-GB" altLang="tr-TR" dirty="0" err="1"/>
              <a:t>olarak</a:t>
            </a:r>
            <a:r>
              <a:rPr lang="en-GB" altLang="tr-TR" dirty="0"/>
              <a:t> </a:t>
            </a:r>
            <a:r>
              <a:rPr lang="en-GB" altLang="tr-TR" dirty="0" err="1"/>
              <a:t>görmek</a:t>
            </a:r>
            <a:r>
              <a:rPr lang="en-GB" altLang="tr-TR" dirty="0"/>
              <a:t> </a:t>
            </a:r>
            <a:endParaRPr lang="tr-TR" altLang="tr-TR" dirty="0"/>
          </a:p>
          <a:p>
            <a:pPr marL="333375" indent="-333375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Belirsizlikten</a:t>
            </a:r>
            <a:r>
              <a:rPr lang="en-GB" altLang="tr-TR" dirty="0"/>
              <a:t> </a:t>
            </a:r>
            <a:r>
              <a:rPr lang="tr-TR" altLang="tr-TR" dirty="0"/>
              <a:t>ve </a:t>
            </a:r>
            <a:r>
              <a:rPr lang="en-GB" altLang="tr-TR" dirty="0" err="1"/>
              <a:t>Hata</a:t>
            </a:r>
            <a:r>
              <a:rPr lang="tr-TR" altLang="tr-TR" dirty="0"/>
              <a:t> yapmaktan </a:t>
            </a:r>
            <a:r>
              <a:rPr lang="en-GB" altLang="tr-TR" dirty="0" err="1"/>
              <a:t>korkmak</a:t>
            </a:r>
            <a:endParaRPr lang="en-GB" altLang="tr-TR" dirty="0"/>
          </a:p>
          <a:p>
            <a:pPr marL="333375" indent="-333375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Aptal</a:t>
            </a:r>
            <a:r>
              <a:rPr lang="en-GB" altLang="tr-TR" dirty="0"/>
              <a:t> </a:t>
            </a:r>
            <a:r>
              <a:rPr lang="en-GB" altLang="tr-TR" dirty="0" err="1"/>
              <a:t>gözükmekten</a:t>
            </a:r>
            <a:r>
              <a:rPr lang="en-GB" altLang="tr-TR" dirty="0"/>
              <a:t> </a:t>
            </a:r>
            <a:r>
              <a:rPr lang="en-GB" altLang="tr-TR" dirty="0" err="1"/>
              <a:t>korkmak</a:t>
            </a:r>
            <a:endParaRPr lang="en-GB" altLang="tr-TR" dirty="0"/>
          </a:p>
          <a:p>
            <a:pPr marL="333375" indent="-333375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tr-TR" altLang="tr-TR" dirty="0"/>
              <a:t>Kendine güvenmemek</a:t>
            </a:r>
            <a:endParaRPr lang="en-GB" altLang="tr-TR" dirty="0"/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 err="1"/>
              <a:t>Yaratıcılığın</a:t>
            </a:r>
            <a:r>
              <a:rPr lang="en-GB" altLang="tr-TR" dirty="0"/>
              <a:t> </a:t>
            </a:r>
            <a:r>
              <a:rPr lang="en-GB" altLang="tr-TR" dirty="0" err="1"/>
              <a:t>önündeki</a:t>
            </a:r>
            <a:r>
              <a:rPr lang="en-GB" altLang="tr-TR" dirty="0"/>
              <a:t> </a:t>
            </a:r>
            <a:r>
              <a:rPr lang="en-GB" altLang="tr-TR" dirty="0" err="1"/>
              <a:t>engeller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131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photos-e.ak.fbcdn.net/hphotos-ak-snc6/196657_277279169047604_1882808362_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731" y="1481138"/>
            <a:ext cx="668853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Aşırı uzmanlaşma!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221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tr-TR" altLang="tr-TR" dirty="0"/>
              <a:t>Sadece girişimcinin değil tüm çalışanların yaratıcılığından yararlanmaya çalışmak,</a:t>
            </a:r>
          </a:p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tr-TR" altLang="tr-TR" dirty="0"/>
              <a:t>Personele örgütsel hedefleri benimsetmek, örnek olmak ve takım ruhu oluşturmak,</a:t>
            </a:r>
          </a:p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tr-TR" altLang="tr-TR" dirty="0"/>
              <a:t>Personele iş üzerinde uzmanlık eğitimi kadar genel kültür ve kişisel gelişim </a:t>
            </a:r>
            <a:r>
              <a:rPr lang="en-GB" altLang="tr-TR" dirty="0" err="1"/>
              <a:t>eğitimi</a:t>
            </a:r>
            <a:r>
              <a:rPr lang="en-GB" altLang="tr-TR" dirty="0"/>
              <a:t> </a:t>
            </a:r>
            <a:r>
              <a:rPr lang="tr-TR" altLang="tr-TR" dirty="0"/>
              <a:t>de </a:t>
            </a:r>
            <a:r>
              <a:rPr lang="en-GB" altLang="tr-TR" dirty="0" err="1"/>
              <a:t>sağlamak</a:t>
            </a:r>
            <a:r>
              <a:rPr lang="tr-TR" altLang="tr-TR" dirty="0"/>
              <a:t>,</a:t>
            </a:r>
          </a:p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tr-TR" altLang="tr-TR" dirty="0"/>
              <a:t>Fikir ve proje geliştiren personele zaman ve para desteği sağlamak,</a:t>
            </a:r>
          </a:p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Hataları</a:t>
            </a:r>
            <a:r>
              <a:rPr lang="en-GB" altLang="tr-TR" dirty="0"/>
              <a:t> </a:t>
            </a:r>
            <a:r>
              <a:rPr lang="tr-TR" altLang="tr-TR" dirty="0"/>
              <a:t>hoş görmek,</a:t>
            </a:r>
            <a:r>
              <a:rPr lang="en-GB" altLang="tr-TR" dirty="0"/>
              <a:t> </a:t>
            </a:r>
            <a:r>
              <a:rPr lang="tr-TR" altLang="tr-TR" dirty="0"/>
              <a:t>Başarıları</a:t>
            </a:r>
            <a:r>
              <a:rPr lang="en-GB" altLang="tr-TR" dirty="0"/>
              <a:t> </a:t>
            </a:r>
            <a:r>
              <a:rPr lang="en-GB" altLang="tr-TR" dirty="0" err="1"/>
              <a:t>ödüllendirmek</a:t>
            </a:r>
            <a:r>
              <a:rPr lang="tr-TR" altLang="tr-TR" dirty="0"/>
              <a:t>.</a:t>
            </a:r>
            <a:endParaRPr lang="en-GB" altLang="tr-TR" dirty="0"/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Personelin kişisel </a:t>
            </a:r>
            <a:r>
              <a:rPr lang="en-GB" altLang="tr-TR" dirty="0" err="1"/>
              <a:t>yaratıcılığı</a:t>
            </a:r>
            <a:r>
              <a:rPr lang="tr-TR" altLang="tr-TR" dirty="0" err="1"/>
              <a:t>nı</a:t>
            </a:r>
            <a:r>
              <a:rPr lang="en-GB" altLang="tr-TR" dirty="0"/>
              <a:t> </a:t>
            </a:r>
            <a:r>
              <a:rPr lang="en-GB" altLang="tr-TR" dirty="0" err="1"/>
              <a:t>geliştirmede</a:t>
            </a:r>
            <a:r>
              <a:rPr lang="en-GB" altLang="tr-TR" dirty="0"/>
              <a:t> </a:t>
            </a:r>
            <a:r>
              <a:rPr lang="tr-TR" altLang="tr-TR" dirty="0"/>
              <a:t>üst yönetime düşenler...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282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 defTabSz="449263">
              <a:spcBef>
                <a:spcPts val="2050"/>
              </a:spcBef>
              <a:buClr>
                <a:srgbClr val="FF0000"/>
              </a:buClr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b="1" dirty="0">
                <a:solidFill>
                  <a:srgbClr val="FF0000"/>
                </a:solidFill>
              </a:rPr>
              <a:t>HER YENİ KURULAN İŞLETME PAZARA YENİ BİR FİKİR VE İŞ YAPMA YAKLAŞIMI GETİRİR</a:t>
            </a:r>
            <a:r>
              <a:rPr lang="en-GB" b="1" dirty="0">
                <a:solidFill>
                  <a:srgbClr val="006699"/>
                </a:solidFill>
              </a:rPr>
              <a:t> </a:t>
            </a:r>
          </a:p>
          <a:p>
            <a:pPr marL="341313" indent="-341313" algn="just" defTabSz="449263">
              <a:spcBef>
                <a:spcPts val="2050"/>
              </a:spcBef>
              <a:buClr>
                <a:srgbClr val="006699"/>
              </a:buClr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b="1" dirty="0">
                <a:solidFill>
                  <a:srgbClr val="006699"/>
                </a:solidFill>
              </a:rPr>
              <a:t>BU YENİ FİKİR HENÜZ ÇÖZÜLMEMİŞ PROBLEMLER VE KEŞFEDİLMEMİŞ FIRSATLARLA İLGİLİ OLMALIDIR.</a:t>
            </a:r>
          </a:p>
          <a:p>
            <a:pPr marL="341313" indent="-341313" algn="just" defTabSz="449263">
              <a:spcBef>
                <a:spcPts val="2050"/>
              </a:spcBef>
              <a:buClr>
                <a:srgbClr val="006699"/>
              </a:buClr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b="1" dirty="0">
                <a:solidFill>
                  <a:srgbClr val="FF0000"/>
                </a:solidFill>
              </a:rPr>
              <a:t>İŞLETMENİN BAŞARISI İSE, HEM İŞ FİKRİNE HEM DE BU FİKRİN UYGULANMASI İÇİN GEREKLİ OLAN KİŞİSEL VE ÖRGÜTSEL İŞ YAPMA BECERİLERİNE BAĞLIDIR.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İYİ BİR İŞ FİKRİ NEDEN ÖNEMLİDİR?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267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just"/>
            <a:r>
              <a:rPr lang="en-GB" altLang="tr-TR" dirty="0" err="1">
                <a:solidFill>
                  <a:srgbClr val="FF3399"/>
                </a:solidFill>
              </a:rPr>
              <a:t>Yaratıcı</a:t>
            </a:r>
            <a:r>
              <a:rPr lang="en-GB" altLang="tr-TR" dirty="0">
                <a:solidFill>
                  <a:srgbClr val="FF3399"/>
                </a:solidFill>
              </a:rPr>
              <a:t> </a:t>
            </a:r>
            <a:r>
              <a:rPr lang="en-GB" altLang="tr-TR" dirty="0" err="1">
                <a:solidFill>
                  <a:srgbClr val="FF3399"/>
                </a:solidFill>
              </a:rPr>
              <a:t>Fikirlerin</a:t>
            </a:r>
            <a:r>
              <a:rPr lang="en-GB" altLang="tr-TR" dirty="0">
                <a:solidFill>
                  <a:srgbClr val="FF3399"/>
                </a:solidFill>
              </a:rPr>
              <a:t> </a:t>
            </a:r>
            <a:r>
              <a:rPr lang="en-GB" altLang="tr-TR" dirty="0" err="1">
                <a:solidFill>
                  <a:srgbClr val="FF3399"/>
                </a:solidFill>
              </a:rPr>
              <a:t>Başarı</a:t>
            </a:r>
            <a:r>
              <a:rPr lang="en-GB" altLang="tr-TR" dirty="0">
                <a:solidFill>
                  <a:srgbClr val="FF3399"/>
                </a:solidFill>
              </a:rPr>
              <a:t> </a:t>
            </a:r>
            <a:r>
              <a:rPr lang="en-GB" altLang="tr-TR" dirty="0" err="1">
                <a:solidFill>
                  <a:srgbClr val="FF3399"/>
                </a:solidFill>
              </a:rPr>
              <a:t>Oranı</a:t>
            </a:r>
            <a:r>
              <a:rPr lang="en-GB" altLang="tr-TR" dirty="0">
                <a:solidFill>
                  <a:srgbClr val="FF3399"/>
                </a:solidFill>
              </a:rPr>
              <a:t>:</a:t>
            </a:r>
            <a:br>
              <a:rPr lang="en-GB" altLang="tr-TR" dirty="0">
                <a:solidFill>
                  <a:srgbClr val="FF3399"/>
                </a:solidFill>
              </a:rPr>
            </a:br>
            <a:r>
              <a:rPr lang="en-GB" altLang="tr-TR" dirty="0">
                <a:solidFill>
                  <a:srgbClr val="FF3399"/>
                </a:solidFill>
              </a:rPr>
              <a:t/>
            </a:r>
            <a:br>
              <a:rPr lang="en-GB" altLang="tr-TR" dirty="0">
                <a:solidFill>
                  <a:srgbClr val="FF3399"/>
                </a:solidFill>
              </a:rPr>
            </a:br>
            <a:r>
              <a:rPr lang="en-GB" altLang="tr-TR" dirty="0">
                <a:solidFill>
                  <a:srgbClr val="009999"/>
                </a:solidFill>
              </a:rPr>
              <a:t>Her 30.000 </a:t>
            </a:r>
            <a:r>
              <a:rPr lang="en-GB" altLang="tr-TR" dirty="0" err="1">
                <a:solidFill>
                  <a:srgbClr val="009999"/>
                </a:solidFill>
              </a:rPr>
              <a:t>yeni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fikirden</a:t>
            </a:r>
            <a:r>
              <a:rPr lang="en-GB" altLang="tr-TR" dirty="0">
                <a:solidFill>
                  <a:srgbClr val="009999"/>
                </a:solidFill>
              </a:rPr>
              <a:t>:</a:t>
            </a:r>
            <a:br>
              <a:rPr lang="en-GB" altLang="tr-TR" dirty="0">
                <a:solidFill>
                  <a:srgbClr val="009999"/>
                </a:solidFill>
              </a:rPr>
            </a:br>
            <a:r>
              <a:rPr lang="en-GB" altLang="tr-TR" dirty="0" err="1">
                <a:solidFill>
                  <a:srgbClr val="009999"/>
                </a:solidFill>
              </a:rPr>
              <a:t>Dördü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gelişme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aşamasına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geçer</a:t>
            </a:r>
            <a:r>
              <a:rPr lang="en-GB" altLang="tr-TR" dirty="0">
                <a:solidFill>
                  <a:srgbClr val="009999"/>
                </a:solidFill>
              </a:rPr>
              <a:t>. </a:t>
            </a:r>
            <a:br>
              <a:rPr lang="en-GB" altLang="tr-TR" dirty="0">
                <a:solidFill>
                  <a:srgbClr val="009999"/>
                </a:solidFill>
              </a:rPr>
            </a:br>
            <a:r>
              <a:rPr lang="en-GB" altLang="tr-TR" dirty="0" err="1">
                <a:solidFill>
                  <a:srgbClr val="009999"/>
                </a:solidFill>
              </a:rPr>
              <a:t>İkisi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uygulamaya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geçer</a:t>
            </a:r>
            <a:r>
              <a:rPr lang="en-GB" altLang="tr-TR" dirty="0">
                <a:solidFill>
                  <a:srgbClr val="009999"/>
                </a:solidFill>
              </a:rPr>
              <a:t>. </a:t>
            </a:r>
            <a:br>
              <a:rPr lang="en-GB" altLang="tr-TR" dirty="0">
                <a:solidFill>
                  <a:srgbClr val="009999"/>
                </a:solidFill>
              </a:rPr>
            </a:br>
            <a:r>
              <a:rPr lang="en-GB" altLang="tr-TR" dirty="0" err="1">
                <a:solidFill>
                  <a:srgbClr val="009999"/>
                </a:solidFill>
              </a:rPr>
              <a:t>Biri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pazarda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başarılı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9999"/>
                </a:solidFill>
              </a:rPr>
              <a:t>olur</a:t>
            </a:r>
            <a:r>
              <a:rPr lang="en-GB" altLang="tr-TR" dirty="0">
                <a:solidFill>
                  <a:srgbClr val="009999"/>
                </a:solidFill>
              </a:rPr>
              <a:t>. </a:t>
            </a:r>
            <a:endParaRPr lang="tr-TR" altLang="tr-TR" dirty="0" smtClean="0">
              <a:solidFill>
                <a:srgbClr val="009999"/>
              </a:solidFill>
            </a:endParaRPr>
          </a:p>
          <a:p>
            <a:pPr marL="0" indent="0" algn="just">
              <a:buNone/>
            </a:pPr>
            <a:endParaRPr lang="tr-TR" altLang="tr-TR" dirty="0" smtClean="0">
              <a:solidFill>
                <a:srgbClr val="009999"/>
              </a:solidFill>
            </a:endParaRPr>
          </a:p>
          <a:p>
            <a:pPr algn="just"/>
            <a:r>
              <a:rPr lang="en-GB" altLang="tr-TR" dirty="0" err="1">
                <a:solidFill>
                  <a:srgbClr val="FF3399"/>
                </a:solidFill>
                <a:cs typeface="Lucida Sans Unicode" pitchFamily="34" charset="0"/>
              </a:rPr>
              <a:t>Ürün</a:t>
            </a:r>
            <a:r>
              <a:rPr lang="en-GB" altLang="tr-TR" dirty="0">
                <a:solidFill>
                  <a:srgbClr val="FF3399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FF3399"/>
                </a:solidFill>
                <a:cs typeface="Lucida Sans Unicode" pitchFamily="34" charset="0"/>
              </a:rPr>
              <a:t>yeniliklerinin</a:t>
            </a:r>
            <a:r>
              <a:rPr lang="en-GB" altLang="tr-TR" dirty="0">
                <a:solidFill>
                  <a:srgbClr val="FF3399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FF3399"/>
                </a:solidFill>
                <a:cs typeface="Lucida Sans Unicode" pitchFamily="34" charset="0"/>
              </a:rPr>
              <a:t>başarı</a:t>
            </a:r>
            <a:r>
              <a:rPr lang="en-GB" altLang="tr-TR" dirty="0">
                <a:solidFill>
                  <a:srgbClr val="FF3399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FF3399"/>
                </a:solidFill>
                <a:cs typeface="Lucida Sans Unicode" pitchFamily="34" charset="0"/>
              </a:rPr>
              <a:t>oranı</a:t>
            </a:r>
            <a:r>
              <a:rPr lang="en-GB" altLang="tr-TR" dirty="0">
                <a:solidFill>
                  <a:srgbClr val="FF3399"/>
                </a:solidFill>
                <a:cs typeface="Lucida Sans Unicode" pitchFamily="34" charset="0"/>
              </a:rPr>
              <a:t>:</a:t>
            </a:r>
            <a:br>
              <a:rPr lang="en-GB" altLang="tr-TR" dirty="0">
                <a:solidFill>
                  <a:srgbClr val="FF3399"/>
                </a:solidFill>
                <a:cs typeface="Lucida Sans Unicode" pitchFamily="34" charset="0"/>
              </a:rPr>
            </a:br>
            <a:r>
              <a:rPr lang="en-GB" altLang="tr-TR" dirty="0">
                <a:solidFill>
                  <a:srgbClr val="009999"/>
                </a:solidFill>
                <a:cs typeface="Lucida Sans Unicode" pitchFamily="34" charset="0"/>
              </a:rPr>
              <a:t/>
            </a:r>
            <a:br>
              <a:rPr lang="en-GB" altLang="tr-TR" dirty="0">
                <a:solidFill>
                  <a:srgbClr val="009999"/>
                </a:solidFill>
                <a:cs typeface="Lucida Sans Unicode" pitchFamily="34" charset="0"/>
              </a:rPr>
            </a:br>
            <a:r>
              <a:rPr lang="en-GB" altLang="tr-TR" dirty="0" err="1">
                <a:solidFill>
                  <a:srgbClr val="009999"/>
                </a:solidFill>
                <a:cs typeface="Lucida Sans Unicode" pitchFamily="34" charset="0"/>
              </a:rPr>
              <a:t>Ortalama</a:t>
            </a:r>
            <a:r>
              <a:rPr lang="en-GB" altLang="tr-TR" dirty="0">
                <a:solidFill>
                  <a:srgbClr val="009999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9999"/>
                </a:solidFill>
                <a:cs typeface="Lucida Sans Unicode" pitchFamily="34" charset="0"/>
              </a:rPr>
              <a:t>olarak</a:t>
            </a:r>
            <a:r>
              <a:rPr lang="en-GB" altLang="tr-TR" dirty="0">
                <a:solidFill>
                  <a:srgbClr val="009999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9999"/>
                </a:solidFill>
                <a:cs typeface="Lucida Sans Unicode" pitchFamily="34" charset="0"/>
              </a:rPr>
              <a:t>yeni</a:t>
            </a:r>
            <a:r>
              <a:rPr lang="en-GB" altLang="tr-TR" dirty="0">
                <a:solidFill>
                  <a:srgbClr val="009999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9999"/>
                </a:solidFill>
                <a:cs typeface="Lucida Sans Unicode" pitchFamily="34" charset="0"/>
              </a:rPr>
              <a:t>ürünler</a:t>
            </a:r>
            <a:r>
              <a:rPr lang="en-GB" altLang="tr-TR" dirty="0">
                <a:solidFill>
                  <a:srgbClr val="009999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9999"/>
                </a:solidFill>
                <a:cs typeface="Lucida Sans Unicode" pitchFamily="34" charset="0"/>
              </a:rPr>
              <a:t>işletmenin</a:t>
            </a:r>
            <a:r>
              <a:rPr lang="en-GB" altLang="tr-TR" dirty="0">
                <a:solidFill>
                  <a:srgbClr val="009999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9999"/>
                </a:solidFill>
                <a:cs typeface="Lucida Sans Unicode" pitchFamily="34" charset="0"/>
              </a:rPr>
              <a:t>tüm</a:t>
            </a:r>
            <a:r>
              <a:rPr lang="en-GB" altLang="tr-TR" dirty="0">
                <a:solidFill>
                  <a:srgbClr val="009999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9999"/>
                </a:solidFill>
                <a:cs typeface="Lucida Sans Unicode" pitchFamily="34" charset="0"/>
              </a:rPr>
              <a:t>satışlarının</a:t>
            </a:r>
            <a:r>
              <a:rPr lang="en-GB" altLang="tr-TR" dirty="0">
                <a:solidFill>
                  <a:srgbClr val="009999"/>
                </a:solidFill>
                <a:cs typeface="Lucida Sans Unicode" pitchFamily="34" charset="0"/>
              </a:rPr>
              <a:t> %40’ını </a:t>
            </a:r>
            <a:r>
              <a:rPr lang="en-GB" altLang="tr-TR" dirty="0" err="1">
                <a:solidFill>
                  <a:srgbClr val="009999"/>
                </a:solidFill>
                <a:cs typeface="Lucida Sans Unicode" pitchFamily="34" charset="0"/>
              </a:rPr>
              <a:t>kapsar</a:t>
            </a:r>
            <a:r>
              <a:rPr lang="en-GB" altLang="tr-TR" dirty="0">
                <a:solidFill>
                  <a:srgbClr val="009999"/>
                </a:solidFill>
                <a:cs typeface="Lucida Sans Unicode" pitchFamily="34" charset="0"/>
              </a:rPr>
              <a:t>.</a:t>
            </a:r>
            <a:r>
              <a:rPr lang="en-GB" altLang="tr-TR" dirty="0">
                <a:solidFill>
                  <a:srgbClr val="FF3399"/>
                </a:solidFill>
                <a:cs typeface="Lucida Sans Unicode" pitchFamily="34" charset="0"/>
              </a:rPr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094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A. </a:t>
            </a:r>
            <a:r>
              <a:rPr lang="tr-TR" dirty="0" err="1" smtClean="0"/>
              <a:t>Eyyüp</a:t>
            </a:r>
            <a:r>
              <a:rPr lang="tr-TR" dirty="0"/>
              <a:t>, Genel İşletme, Nobel Yayın Dağıtım, İstanbul, 2011.</a:t>
            </a:r>
          </a:p>
          <a:p>
            <a:pPr algn="just"/>
            <a:r>
              <a:rPr lang="tr-TR" dirty="0" smtClean="0"/>
              <a:t>A. </a:t>
            </a:r>
            <a:r>
              <a:rPr lang="tr-TR" dirty="0" err="1"/>
              <a:t>Bintuğ</a:t>
            </a:r>
            <a:r>
              <a:rPr lang="tr-TR" dirty="0"/>
              <a:t>, İşletme Yönetimi, Turhan Kitabevi, Ankara, 1990.</a:t>
            </a:r>
          </a:p>
          <a:p>
            <a:pPr algn="just"/>
            <a:r>
              <a:rPr lang="tr-TR" dirty="0" smtClean="0"/>
              <a:t>B. </a:t>
            </a:r>
            <a:r>
              <a:rPr lang="tr-TR" dirty="0" err="1"/>
              <a:t>Bahaettin</a:t>
            </a:r>
            <a:r>
              <a:rPr lang="tr-TR" dirty="0"/>
              <a:t>, Yatırım Projelerinin Hazırlanması ve Değerlendirilmesi, </a:t>
            </a:r>
            <a:r>
              <a:rPr lang="tr-TR" dirty="0" smtClean="0"/>
              <a:t>Nobel Yayın </a:t>
            </a:r>
            <a:r>
              <a:rPr lang="tr-TR" dirty="0"/>
              <a:t>Dağıtım, Ankara, 2003.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171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3375" indent="-333375" algn="just" defTabSz="449263">
              <a:lnSpc>
                <a:spcPct val="90000"/>
              </a:lnSpc>
              <a:spcBef>
                <a:spcPts val="725"/>
              </a:spcBef>
              <a:buClr>
                <a:srgbClr val="FF0066"/>
              </a:buClr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>
                <a:solidFill>
                  <a:srgbClr val="FF0000"/>
                </a:solidFill>
              </a:rPr>
              <a:t>Yaratıcılık</a:t>
            </a:r>
            <a:r>
              <a:rPr lang="en-GB" altLang="tr-TR" dirty="0">
                <a:solidFill>
                  <a:srgbClr val="FF0066"/>
                </a:solidFill>
              </a:rPr>
              <a:t>: </a:t>
            </a:r>
            <a:r>
              <a:rPr lang="en-GB" altLang="tr-TR" dirty="0" err="1">
                <a:solidFill>
                  <a:srgbClr val="008080"/>
                </a:solidFill>
              </a:rPr>
              <a:t>Problemlere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ve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fırsatlara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yeni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bakış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açıları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keşfetme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ve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yeni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fikirler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geliştirme</a:t>
            </a:r>
            <a:r>
              <a:rPr lang="en-GB" altLang="tr-TR" dirty="0">
                <a:solidFill>
                  <a:srgbClr val="008080"/>
                </a:solidFill>
              </a:rPr>
              <a:t>, </a:t>
            </a:r>
            <a:r>
              <a:rPr lang="en-GB" altLang="tr-TR" dirty="0" err="1">
                <a:solidFill>
                  <a:srgbClr val="008080"/>
                </a:solidFill>
              </a:rPr>
              <a:t>çözüm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üretme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ve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uygulayabilme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 smtClean="0">
                <a:solidFill>
                  <a:srgbClr val="008080"/>
                </a:solidFill>
              </a:rPr>
              <a:t>yeteneği</a:t>
            </a:r>
            <a:r>
              <a:rPr lang="tr-TR" altLang="tr-TR" dirty="0" smtClean="0">
                <a:solidFill>
                  <a:srgbClr val="008080"/>
                </a:solidFill>
              </a:rPr>
              <a:t>ne denir.</a:t>
            </a:r>
            <a:r>
              <a:rPr lang="en-GB" altLang="tr-TR" dirty="0" smtClean="0">
                <a:solidFill>
                  <a:srgbClr val="008080"/>
                </a:solidFill>
              </a:rPr>
              <a:t> </a:t>
            </a:r>
            <a:endParaRPr lang="en-GB" altLang="tr-TR" dirty="0">
              <a:solidFill>
                <a:srgbClr val="008080"/>
              </a:solidFill>
            </a:endParaRPr>
          </a:p>
          <a:p>
            <a:pPr marL="333375" indent="-333375" algn="just" defTabSz="449263">
              <a:lnSpc>
                <a:spcPct val="90000"/>
              </a:lnSpc>
              <a:spcBef>
                <a:spcPts val="725"/>
              </a:spcBef>
              <a:buClr>
                <a:srgbClr val="FF0066"/>
              </a:buClr>
              <a:buNone/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endParaRPr lang="en-GB" altLang="tr-TR" dirty="0"/>
          </a:p>
          <a:p>
            <a:pPr marL="333375" indent="-333375" algn="just" defTabSz="449263">
              <a:lnSpc>
                <a:spcPct val="90000"/>
              </a:lnSpc>
              <a:spcBef>
                <a:spcPts val="725"/>
              </a:spcBef>
              <a:buClr>
                <a:srgbClr val="009999"/>
              </a:buClr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>
                <a:solidFill>
                  <a:srgbClr val="FF0000"/>
                </a:solidFill>
              </a:rPr>
              <a:t>Yenilikçilik</a:t>
            </a:r>
            <a:r>
              <a:rPr lang="en-GB" altLang="tr-TR" dirty="0">
                <a:solidFill>
                  <a:srgbClr val="FF0000"/>
                </a:solidFill>
              </a:rPr>
              <a:t>:</a:t>
            </a:r>
            <a:r>
              <a:rPr lang="en-GB" altLang="tr-TR" dirty="0">
                <a:solidFill>
                  <a:srgbClr val="009999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Pazara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standart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ürünler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yerine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yeni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ve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 smtClean="0">
                <a:solidFill>
                  <a:srgbClr val="008080"/>
                </a:solidFill>
              </a:rPr>
              <a:t>farklı</a:t>
            </a:r>
            <a:r>
              <a:rPr lang="tr-TR" altLang="tr-TR" dirty="0" smtClean="0">
                <a:solidFill>
                  <a:srgbClr val="008080"/>
                </a:solidFill>
              </a:rPr>
              <a:t>,</a:t>
            </a:r>
            <a:r>
              <a:rPr lang="en-GB" altLang="tr-TR" dirty="0" smtClean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malzeme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ve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süreçlerle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üretilmiş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farklı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işlev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ve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görüntüde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ürün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ve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hizmetler</a:t>
            </a:r>
            <a:r>
              <a:rPr lang="en-GB" altLang="tr-TR" dirty="0">
                <a:solidFill>
                  <a:srgbClr val="008080"/>
                </a:solidFill>
              </a:rPr>
              <a:t> </a:t>
            </a:r>
            <a:r>
              <a:rPr lang="en-GB" altLang="tr-TR" dirty="0" err="1" smtClean="0">
                <a:solidFill>
                  <a:srgbClr val="008080"/>
                </a:solidFill>
              </a:rPr>
              <a:t>sunmak</a:t>
            </a:r>
            <a:r>
              <a:rPr lang="tr-TR" altLang="tr-TR" dirty="0" smtClean="0">
                <a:solidFill>
                  <a:srgbClr val="008080"/>
                </a:solidFill>
              </a:rPr>
              <a:t>tır.</a:t>
            </a:r>
            <a:endParaRPr lang="en-GB" altLang="tr-TR" dirty="0">
              <a:solidFill>
                <a:srgbClr val="008080"/>
              </a:solidFill>
            </a:endParaRP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b="1" dirty="0"/>
              <a:t>TEMEL TANIMLAR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716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3375" indent="-333375" algn="just" defTabSz="449263">
              <a:lnSpc>
                <a:spcPct val="90000"/>
              </a:lnSpc>
              <a:spcBef>
                <a:spcPts val="725"/>
              </a:spcBef>
              <a:buClr>
                <a:srgbClr val="FF0066"/>
              </a:buClr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>
                <a:solidFill>
                  <a:srgbClr val="000080"/>
                </a:solidFill>
              </a:rPr>
              <a:t>Standart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ve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eski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olandan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yeni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ve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farklı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olana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kaçış</a:t>
            </a:r>
            <a:r>
              <a:rPr lang="en-GB" altLang="tr-TR" dirty="0">
                <a:solidFill>
                  <a:srgbClr val="000080"/>
                </a:solidFill>
              </a:rPr>
              <a:t> hem </a:t>
            </a:r>
            <a:r>
              <a:rPr lang="en-GB" altLang="tr-TR" dirty="0" err="1">
                <a:solidFill>
                  <a:srgbClr val="000080"/>
                </a:solidFill>
              </a:rPr>
              <a:t>müşterinin</a:t>
            </a:r>
            <a:r>
              <a:rPr lang="en-GB" altLang="tr-TR" dirty="0">
                <a:solidFill>
                  <a:srgbClr val="000080"/>
                </a:solidFill>
              </a:rPr>
              <a:t> hem de </a:t>
            </a:r>
            <a:r>
              <a:rPr lang="en-GB" altLang="tr-TR" dirty="0" err="1">
                <a:solidFill>
                  <a:srgbClr val="000080"/>
                </a:solidFill>
              </a:rPr>
              <a:t>ölçek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ekonomilerinden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yararlanamayan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KOBİlerin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ortak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özelliğidir</a:t>
            </a:r>
            <a:r>
              <a:rPr lang="en-GB" altLang="tr-TR" dirty="0">
                <a:solidFill>
                  <a:srgbClr val="000080"/>
                </a:solidFill>
              </a:rPr>
              <a:t>.</a:t>
            </a:r>
          </a:p>
          <a:p>
            <a:pPr marL="333375" indent="-333375" algn="just" defTabSz="449263">
              <a:lnSpc>
                <a:spcPct val="90000"/>
              </a:lnSpc>
              <a:spcBef>
                <a:spcPts val="725"/>
              </a:spcBef>
              <a:buClr>
                <a:srgbClr val="FF0066"/>
              </a:buClr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>
                <a:solidFill>
                  <a:srgbClr val="000080"/>
                </a:solidFill>
              </a:rPr>
              <a:t>Zaten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yenilik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ve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yaratıcılığın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disiplinli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ve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sistematik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bir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süreçle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uygulanması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sonucu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girişimcilik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ortaya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çıkar</a:t>
            </a:r>
            <a:r>
              <a:rPr lang="en-GB" altLang="tr-TR" dirty="0">
                <a:solidFill>
                  <a:srgbClr val="000080"/>
                </a:solidFill>
              </a:rPr>
              <a:t>. </a:t>
            </a:r>
          </a:p>
          <a:p>
            <a:pPr marL="333375" indent="-333375" algn="just" defTabSz="449263">
              <a:lnSpc>
                <a:spcPct val="90000"/>
              </a:lnSpc>
              <a:spcBef>
                <a:spcPts val="725"/>
              </a:spcBef>
              <a:buClr>
                <a:srgbClr val="009999"/>
              </a:buClr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>
                <a:solidFill>
                  <a:srgbClr val="000080"/>
                </a:solidFill>
              </a:rPr>
              <a:t>Başarılı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girişimciler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aynı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anda</a:t>
            </a:r>
            <a:r>
              <a:rPr lang="en-GB" altLang="tr-TR" dirty="0">
                <a:solidFill>
                  <a:srgbClr val="000080"/>
                </a:solidFill>
              </a:rPr>
              <a:t> hem </a:t>
            </a:r>
            <a:r>
              <a:rPr lang="en-GB" altLang="tr-TR" dirty="0" err="1">
                <a:solidFill>
                  <a:srgbClr val="000080"/>
                </a:solidFill>
              </a:rPr>
              <a:t>yaratıcı</a:t>
            </a:r>
            <a:r>
              <a:rPr lang="en-GB" altLang="tr-TR" dirty="0">
                <a:solidFill>
                  <a:srgbClr val="000080"/>
                </a:solidFill>
              </a:rPr>
              <a:t> hem de </a:t>
            </a:r>
            <a:r>
              <a:rPr lang="en-GB" altLang="tr-TR" dirty="0" err="1">
                <a:solidFill>
                  <a:srgbClr val="000080"/>
                </a:solidFill>
              </a:rPr>
              <a:t>rasyonel</a:t>
            </a:r>
            <a:r>
              <a:rPr lang="en-GB" altLang="tr-TR" dirty="0">
                <a:solidFill>
                  <a:srgbClr val="000080"/>
                </a:solidFill>
              </a:rPr>
              <a:t> (</a:t>
            </a:r>
            <a:r>
              <a:rPr lang="en-GB" altLang="tr-TR" dirty="0" err="1">
                <a:solidFill>
                  <a:srgbClr val="000080"/>
                </a:solidFill>
              </a:rPr>
              <a:t>mantıklı-makul</a:t>
            </a:r>
            <a:r>
              <a:rPr lang="en-GB" altLang="tr-TR" dirty="0">
                <a:solidFill>
                  <a:srgbClr val="000080"/>
                </a:solidFill>
              </a:rPr>
              <a:t>) </a:t>
            </a:r>
            <a:r>
              <a:rPr lang="en-GB" altLang="tr-TR" dirty="0" err="1">
                <a:solidFill>
                  <a:srgbClr val="000080"/>
                </a:solidFill>
              </a:rPr>
              <a:t>olabilirler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ve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yaratıcı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fikirlerini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işletmenin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stratejik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faaliyetlerine</a:t>
            </a:r>
            <a:r>
              <a:rPr lang="en-GB" altLang="tr-TR" dirty="0">
                <a:solidFill>
                  <a:srgbClr val="000080"/>
                </a:solidFill>
              </a:rPr>
              <a:t> </a:t>
            </a:r>
            <a:r>
              <a:rPr lang="en-GB" altLang="tr-TR" dirty="0" err="1">
                <a:solidFill>
                  <a:srgbClr val="000080"/>
                </a:solidFill>
              </a:rPr>
              <a:t>uygulayabilirler</a:t>
            </a:r>
            <a:endParaRPr lang="en-GB" altLang="tr-TR" dirty="0">
              <a:solidFill>
                <a:srgbClr val="000080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tr-TR" dirty="0" err="1"/>
              <a:t>Girişimcilikte</a:t>
            </a:r>
            <a:r>
              <a:rPr lang="en-GB" altLang="tr-TR" dirty="0"/>
              <a:t> </a:t>
            </a:r>
            <a:r>
              <a:rPr lang="en-GB" altLang="tr-TR" dirty="0" err="1"/>
              <a:t>Yenilik</a:t>
            </a:r>
            <a:r>
              <a:rPr lang="en-GB" altLang="tr-TR" dirty="0"/>
              <a:t> </a:t>
            </a:r>
            <a:r>
              <a:rPr lang="en-GB" altLang="tr-TR" dirty="0" err="1"/>
              <a:t>ve</a:t>
            </a:r>
            <a:r>
              <a:rPr lang="en-GB" altLang="tr-TR" dirty="0"/>
              <a:t> </a:t>
            </a:r>
            <a:r>
              <a:rPr lang="en-GB" altLang="tr-TR" dirty="0" err="1"/>
              <a:t>Yaratıcılığın</a:t>
            </a:r>
            <a:r>
              <a:rPr lang="en-GB" altLang="tr-TR" dirty="0"/>
              <a:t> </a:t>
            </a:r>
            <a:r>
              <a:rPr lang="en-GB" altLang="tr-TR" dirty="0" err="1"/>
              <a:t>Rolü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516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3375" indent="-323850" defTabSz="449263">
              <a:spcBef>
                <a:spcPts val="1925"/>
              </a:spcBef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Az</a:t>
            </a:r>
            <a:r>
              <a:rPr lang="en-GB" altLang="tr-TR" dirty="0"/>
              <a:t> </a:t>
            </a:r>
            <a:r>
              <a:rPr lang="en-GB" altLang="tr-TR" dirty="0" err="1"/>
              <a:t>bulunurluk</a:t>
            </a:r>
            <a:r>
              <a:rPr lang="en-GB" altLang="tr-TR" dirty="0"/>
              <a:t> (</a:t>
            </a:r>
            <a:r>
              <a:rPr lang="en-GB" altLang="tr-TR" dirty="0" err="1"/>
              <a:t>orijinal</a:t>
            </a:r>
            <a:r>
              <a:rPr lang="en-GB" altLang="tr-TR" dirty="0"/>
              <a:t>)</a:t>
            </a:r>
          </a:p>
          <a:p>
            <a:pPr marL="333375" indent="-323850" defTabSz="449263">
              <a:spcBef>
                <a:spcPts val="1925"/>
              </a:spcBef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Önem</a:t>
            </a:r>
            <a:r>
              <a:rPr lang="en-GB" altLang="tr-TR" dirty="0"/>
              <a:t> (</a:t>
            </a:r>
            <a:r>
              <a:rPr lang="en-GB" altLang="tr-TR" dirty="0" err="1"/>
              <a:t>faydalı</a:t>
            </a:r>
            <a:r>
              <a:rPr lang="en-GB" altLang="tr-TR" dirty="0"/>
              <a:t> - </a:t>
            </a:r>
            <a:r>
              <a:rPr lang="en-GB" altLang="tr-TR" dirty="0" err="1"/>
              <a:t>işlevsel</a:t>
            </a:r>
            <a:r>
              <a:rPr lang="en-GB" altLang="tr-TR" dirty="0"/>
              <a:t>)</a:t>
            </a:r>
          </a:p>
          <a:p>
            <a:pPr marL="333375" indent="-323850" defTabSz="449263">
              <a:spcBef>
                <a:spcPts val="1925"/>
              </a:spcBef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Niyet</a:t>
            </a:r>
            <a:r>
              <a:rPr lang="en-GB" altLang="tr-TR" dirty="0"/>
              <a:t> (</a:t>
            </a:r>
            <a:r>
              <a:rPr lang="en-GB" altLang="tr-TR" dirty="0" err="1"/>
              <a:t>amaca</a:t>
            </a:r>
            <a:r>
              <a:rPr lang="en-GB" altLang="tr-TR" dirty="0"/>
              <a:t> </a:t>
            </a:r>
            <a:r>
              <a:rPr lang="en-GB" altLang="tr-TR" dirty="0" err="1"/>
              <a:t>yönelik</a:t>
            </a:r>
            <a:r>
              <a:rPr lang="en-GB" altLang="tr-TR" dirty="0"/>
              <a:t>)</a:t>
            </a:r>
          </a:p>
          <a:p>
            <a:pPr marL="333375" indent="-323850" defTabSz="449263">
              <a:spcBef>
                <a:spcPts val="1925"/>
              </a:spcBef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Süreklilik</a:t>
            </a:r>
            <a:r>
              <a:rPr lang="en-GB" altLang="tr-TR" dirty="0"/>
              <a:t> (</a:t>
            </a:r>
            <a:r>
              <a:rPr lang="en-GB" altLang="tr-TR" dirty="0" err="1"/>
              <a:t>uygulama</a:t>
            </a:r>
            <a:r>
              <a:rPr lang="en-GB" altLang="tr-TR" dirty="0"/>
              <a:t> </a:t>
            </a:r>
            <a:r>
              <a:rPr lang="en-GB" altLang="tr-TR" dirty="0" err="1"/>
              <a:t>mükemmeliyeti</a:t>
            </a:r>
            <a:r>
              <a:rPr lang="en-GB" altLang="tr-TR" dirty="0"/>
              <a:t>)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b="1" dirty="0"/>
              <a:t>YARATICILIĞIN ÖZELLİKLERİ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805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 defTabSz="449263">
              <a:lnSpc>
                <a:spcPct val="80000"/>
              </a:lnSpc>
              <a:spcBef>
                <a:spcPts val="725"/>
              </a:spcBef>
              <a:buClr>
                <a:srgbClr val="FF00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tr-TR" dirty="0" err="1">
                <a:solidFill>
                  <a:srgbClr val="FF0066"/>
                </a:solidFill>
              </a:rPr>
              <a:t>Zek</a:t>
            </a:r>
            <a:r>
              <a:rPr lang="tr-TR" altLang="tr-TR" dirty="0">
                <a:solidFill>
                  <a:srgbClr val="FF0066"/>
                </a:solidFill>
              </a:rPr>
              <a:t>a</a:t>
            </a:r>
            <a:endParaRPr lang="en-GB" altLang="tr-TR" dirty="0">
              <a:solidFill>
                <a:srgbClr val="FF0066"/>
              </a:solidFill>
            </a:endParaRPr>
          </a:p>
          <a:p>
            <a:pPr marL="341313" indent="-341313" defTabSz="449263">
              <a:lnSpc>
                <a:spcPct val="80000"/>
              </a:lnSpc>
              <a:spcBef>
                <a:spcPts val="725"/>
              </a:spcBef>
              <a:buClr>
                <a:srgbClr val="FF00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tr-TR" dirty="0" err="1">
                <a:solidFill>
                  <a:srgbClr val="FF0066"/>
                </a:solidFill>
              </a:rPr>
              <a:t>Esnek</a:t>
            </a:r>
            <a:r>
              <a:rPr lang="en-GB" altLang="tr-TR" dirty="0">
                <a:solidFill>
                  <a:srgbClr val="FF0066"/>
                </a:solidFill>
              </a:rPr>
              <a:t> </a:t>
            </a:r>
            <a:r>
              <a:rPr lang="en-GB" altLang="tr-TR" dirty="0" err="1">
                <a:solidFill>
                  <a:srgbClr val="FF0066"/>
                </a:solidFill>
              </a:rPr>
              <a:t>düşün</a:t>
            </a:r>
            <a:r>
              <a:rPr lang="tr-TR" altLang="tr-TR" dirty="0">
                <a:solidFill>
                  <a:srgbClr val="FF0066"/>
                </a:solidFill>
              </a:rPr>
              <a:t>ce</a:t>
            </a:r>
            <a:endParaRPr lang="en-GB" altLang="tr-TR" dirty="0">
              <a:solidFill>
                <a:srgbClr val="FF0066"/>
              </a:solidFill>
            </a:endParaRPr>
          </a:p>
          <a:p>
            <a:pPr marL="341313" indent="-341313" defTabSz="449263">
              <a:lnSpc>
                <a:spcPct val="80000"/>
              </a:lnSpc>
              <a:spcBef>
                <a:spcPts val="725"/>
              </a:spcBef>
              <a:buClr>
                <a:srgbClr val="0000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tr-TR" dirty="0" err="1">
                <a:solidFill>
                  <a:srgbClr val="0000FF"/>
                </a:solidFill>
              </a:rPr>
              <a:t>Geniş</a:t>
            </a:r>
            <a:r>
              <a:rPr lang="en-GB" altLang="tr-TR" dirty="0">
                <a:solidFill>
                  <a:srgbClr val="0000FF"/>
                </a:solidFill>
              </a:rPr>
              <a:t> </a:t>
            </a:r>
            <a:r>
              <a:rPr lang="en-GB" altLang="tr-TR" dirty="0" err="1">
                <a:solidFill>
                  <a:srgbClr val="0000FF"/>
                </a:solidFill>
              </a:rPr>
              <a:t>hayal</a:t>
            </a:r>
            <a:r>
              <a:rPr lang="en-GB" altLang="tr-TR" dirty="0">
                <a:solidFill>
                  <a:srgbClr val="0000FF"/>
                </a:solidFill>
              </a:rPr>
              <a:t> </a:t>
            </a:r>
            <a:r>
              <a:rPr lang="en-GB" altLang="tr-TR" dirty="0" err="1">
                <a:solidFill>
                  <a:srgbClr val="0000FF"/>
                </a:solidFill>
              </a:rPr>
              <a:t>gücü</a:t>
            </a:r>
            <a:endParaRPr lang="en-GB" altLang="tr-TR" dirty="0">
              <a:solidFill>
                <a:srgbClr val="0000FF"/>
              </a:solidFill>
            </a:endParaRPr>
          </a:p>
          <a:p>
            <a:pPr marL="341313" indent="-341313" defTabSz="449263">
              <a:lnSpc>
                <a:spcPct val="80000"/>
              </a:lnSpc>
              <a:spcBef>
                <a:spcPts val="725"/>
              </a:spcBef>
              <a:buClr>
                <a:srgbClr val="0000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 dirty="0">
                <a:solidFill>
                  <a:srgbClr val="0000FF"/>
                </a:solidFill>
              </a:rPr>
              <a:t>Kendine güven</a:t>
            </a:r>
            <a:endParaRPr lang="en-GB" altLang="tr-TR" dirty="0">
              <a:solidFill>
                <a:srgbClr val="0000FF"/>
              </a:solidFill>
            </a:endParaRPr>
          </a:p>
          <a:p>
            <a:pPr marL="341313" indent="-341313" defTabSz="449263">
              <a:lnSpc>
                <a:spcPct val="80000"/>
              </a:lnSpc>
              <a:spcBef>
                <a:spcPts val="725"/>
              </a:spcBef>
              <a:buClr>
                <a:srgbClr val="FF00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tr-TR" dirty="0" err="1">
                <a:solidFill>
                  <a:srgbClr val="FF0066"/>
                </a:solidFill>
              </a:rPr>
              <a:t>Zorluklardan</a:t>
            </a:r>
            <a:r>
              <a:rPr lang="en-GB" altLang="tr-TR" dirty="0">
                <a:solidFill>
                  <a:srgbClr val="FF0066"/>
                </a:solidFill>
              </a:rPr>
              <a:t> </a:t>
            </a:r>
            <a:r>
              <a:rPr lang="tr-TR" altLang="tr-TR" dirty="0">
                <a:solidFill>
                  <a:srgbClr val="FF0066"/>
                </a:solidFill>
              </a:rPr>
              <a:t>yılmama</a:t>
            </a:r>
            <a:endParaRPr lang="en-GB" altLang="tr-TR" dirty="0">
              <a:solidFill>
                <a:srgbClr val="FF0066"/>
              </a:solidFill>
            </a:endParaRPr>
          </a:p>
          <a:p>
            <a:pPr marL="341313" indent="-341313" defTabSz="449263">
              <a:lnSpc>
                <a:spcPct val="80000"/>
              </a:lnSpc>
              <a:spcBef>
                <a:spcPts val="725"/>
              </a:spcBef>
              <a:buClr>
                <a:srgbClr val="FF00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 dirty="0">
                <a:solidFill>
                  <a:srgbClr val="FF0066"/>
                </a:solidFill>
              </a:rPr>
              <a:t>D</a:t>
            </a:r>
            <a:r>
              <a:rPr lang="en-GB" altLang="tr-TR" dirty="0" err="1">
                <a:solidFill>
                  <a:srgbClr val="FF0066"/>
                </a:solidFill>
              </a:rPr>
              <a:t>uyarlı</a:t>
            </a:r>
            <a:r>
              <a:rPr lang="tr-TR" altLang="tr-TR" dirty="0">
                <a:solidFill>
                  <a:srgbClr val="FF0066"/>
                </a:solidFill>
              </a:rPr>
              <a:t> ve dışa dönük</a:t>
            </a:r>
            <a:endParaRPr lang="en-GB" altLang="tr-TR" dirty="0">
              <a:solidFill>
                <a:srgbClr val="FF0066"/>
              </a:solidFill>
            </a:endParaRPr>
          </a:p>
          <a:p>
            <a:pPr marL="341313" indent="-341313" defTabSz="449263">
              <a:lnSpc>
                <a:spcPct val="80000"/>
              </a:lnSpc>
              <a:spcBef>
                <a:spcPts val="725"/>
              </a:spcBef>
              <a:buClr>
                <a:srgbClr val="0000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 dirty="0">
                <a:solidFill>
                  <a:srgbClr val="0000FF"/>
                </a:solidFill>
              </a:rPr>
              <a:t>D</a:t>
            </a:r>
            <a:r>
              <a:rPr lang="en-GB" altLang="tr-TR" dirty="0" err="1">
                <a:solidFill>
                  <a:srgbClr val="0000FF"/>
                </a:solidFill>
              </a:rPr>
              <a:t>etaylar</a:t>
            </a:r>
            <a:r>
              <a:rPr lang="tr-TR" altLang="tr-TR" dirty="0">
                <a:solidFill>
                  <a:srgbClr val="0000FF"/>
                </a:solidFill>
              </a:rPr>
              <a:t>a takılmadan büyük resmi görebilme</a:t>
            </a:r>
            <a:r>
              <a:rPr lang="en-GB" altLang="tr-TR" dirty="0">
                <a:solidFill>
                  <a:srgbClr val="0000FF"/>
                </a:solidFill>
              </a:rPr>
              <a:t> </a:t>
            </a:r>
            <a:endParaRPr lang="tr-TR" altLang="tr-TR" dirty="0">
              <a:solidFill>
                <a:srgbClr val="0000FF"/>
              </a:solidFill>
            </a:endParaRPr>
          </a:p>
          <a:p>
            <a:pPr marL="341313" indent="-341313" defTabSz="449263">
              <a:lnSpc>
                <a:spcPct val="80000"/>
              </a:lnSpc>
              <a:spcBef>
                <a:spcPts val="725"/>
              </a:spcBef>
              <a:buClr>
                <a:srgbClr val="0000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tr-TR" dirty="0" err="1">
                <a:solidFill>
                  <a:srgbClr val="0000FF"/>
                </a:solidFill>
              </a:rPr>
              <a:t>Hızla</a:t>
            </a:r>
            <a:r>
              <a:rPr lang="en-GB" altLang="tr-TR" dirty="0">
                <a:solidFill>
                  <a:srgbClr val="0000FF"/>
                </a:solidFill>
              </a:rPr>
              <a:t> </a:t>
            </a:r>
            <a:r>
              <a:rPr lang="tr-TR" altLang="tr-TR" dirty="0">
                <a:solidFill>
                  <a:srgbClr val="0000FF"/>
                </a:solidFill>
              </a:rPr>
              <a:t>çözüm</a:t>
            </a:r>
            <a:r>
              <a:rPr lang="en-GB" altLang="tr-TR" dirty="0">
                <a:solidFill>
                  <a:srgbClr val="0000FF"/>
                </a:solidFill>
              </a:rPr>
              <a:t> </a:t>
            </a:r>
            <a:r>
              <a:rPr lang="tr-TR" altLang="tr-TR" dirty="0">
                <a:solidFill>
                  <a:srgbClr val="0000FF"/>
                </a:solidFill>
              </a:rPr>
              <a:t>alternatifleri </a:t>
            </a:r>
            <a:r>
              <a:rPr lang="en-GB" altLang="tr-TR" dirty="0" err="1">
                <a:solidFill>
                  <a:srgbClr val="0000FF"/>
                </a:solidFill>
              </a:rPr>
              <a:t>üret</a:t>
            </a:r>
            <a:r>
              <a:rPr lang="tr-TR" altLang="tr-TR" dirty="0" err="1">
                <a:solidFill>
                  <a:srgbClr val="0000FF"/>
                </a:solidFill>
              </a:rPr>
              <a:t>ebilme</a:t>
            </a:r>
            <a:endParaRPr lang="tr-TR" altLang="tr-TR" dirty="0">
              <a:solidFill>
                <a:srgbClr val="0000FF"/>
              </a:solidFill>
            </a:endParaRPr>
          </a:p>
          <a:p>
            <a:pPr marL="341313" indent="-341313" defTabSz="449263">
              <a:lnSpc>
                <a:spcPct val="80000"/>
              </a:lnSpc>
              <a:spcBef>
                <a:spcPts val="725"/>
              </a:spcBef>
              <a:buClr>
                <a:srgbClr val="0000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 dirty="0">
                <a:solidFill>
                  <a:srgbClr val="FF0066"/>
                </a:solidFill>
              </a:rPr>
              <a:t>Eksik veri ile çözüme gidebilme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tr-TR" b="1" dirty="0"/>
              <a:t>YARATICI KİŞİLERİN ÖZELLİKLERİ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669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Clr>
                <a:srgbClr val="0000FF"/>
              </a:buClr>
              <a:buFont typeface="Times New Roman" pitchFamily="18" charset="0"/>
              <a:buNone/>
            </a:pPr>
            <a:r>
              <a:rPr lang="en-GB" altLang="tr-TR" sz="5400" dirty="0">
                <a:solidFill>
                  <a:srgbClr val="0000FF"/>
                </a:solidFill>
                <a:latin typeface="Times New Roman" pitchFamily="18" charset="0"/>
                <a:cs typeface="Lucida Sans Unicode" pitchFamily="34" charset="0"/>
              </a:rPr>
              <a:t> </a:t>
            </a:r>
            <a:r>
              <a:rPr lang="en-GB" altLang="tr-TR" sz="5400" dirty="0">
                <a:solidFill>
                  <a:srgbClr val="008080"/>
                </a:solidFill>
                <a:latin typeface="Times New Roman" pitchFamily="18" charset="0"/>
                <a:cs typeface="Lucida Sans Unicode" pitchFamily="34" charset="0"/>
              </a:rPr>
              <a:t>evet !!</a:t>
            </a:r>
          </a:p>
          <a:p>
            <a:pPr algn="just">
              <a:spcBef>
                <a:spcPct val="0"/>
              </a:spcBef>
              <a:buClr>
                <a:srgbClr val="0000FF"/>
              </a:buClr>
              <a:buFont typeface="Tahoma" pitchFamily="34" charset="0"/>
              <a:buChar char="•"/>
            </a:pP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tr-TR" altLang="tr-TR" dirty="0" err="1" smtClean="0">
                <a:solidFill>
                  <a:srgbClr val="0000FF"/>
                </a:solidFill>
                <a:cs typeface="Lucida Sans Unicode" pitchFamily="34" charset="0"/>
              </a:rPr>
              <a:t>Y</a:t>
            </a:r>
            <a:r>
              <a:rPr lang="en-GB" altLang="tr-TR" dirty="0" err="1" smtClean="0">
                <a:solidFill>
                  <a:srgbClr val="0000FF"/>
                </a:solidFill>
                <a:cs typeface="Lucida Sans Unicode" pitchFamily="34" charset="0"/>
              </a:rPr>
              <a:t>eni</a:t>
            </a:r>
            <a:r>
              <a:rPr lang="en-GB" altLang="tr-TR" dirty="0" smtClean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ve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farklı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alternatifleri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değerlendirmek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üzere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geleneksel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düşünme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tr-TR" altLang="tr-TR" dirty="0">
                <a:solidFill>
                  <a:srgbClr val="0000FF"/>
                </a:solidFill>
                <a:cs typeface="Lucida Sans Unicode" pitchFamily="34" charset="0"/>
              </a:rPr>
              <a:t>kalıplarından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uzaklaşarak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…</a:t>
            </a:r>
          </a:p>
          <a:p>
            <a:pPr algn="just">
              <a:spcBef>
                <a:spcPct val="0"/>
              </a:spcBef>
              <a:buClr>
                <a:srgbClr val="0000FF"/>
              </a:buClr>
              <a:buFont typeface="Tahoma" pitchFamily="34" charset="0"/>
              <a:buNone/>
            </a:pPr>
            <a:endParaRPr lang="en-GB" altLang="tr-TR" dirty="0">
              <a:solidFill>
                <a:srgbClr val="0000FF"/>
              </a:solidFill>
              <a:cs typeface="Lucida Sans Unicode" pitchFamily="34" charset="0"/>
            </a:endParaRPr>
          </a:p>
          <a:p>
            <a:pPr algn="just">
              <a:spcBef>
                <a:spcPct val="0"/>
              </a:spcBef>
              <a:buClr>
                <a:srgbClr val="0000FF"/>
              </a:buClr>
              <a:buFont typeface="Tahoma" pitchFamily="34" charset="0"/>
              <a:buChar char="•"/>
            </a:pP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tr-TR" altLang="tr-TR" dirty="0" smtClean="0">
                <a:solidFill>
                  <a:srgbClr val="0000FF"/>
                </a:solidFill>
                <a:cs typeface="Lucida Sans Unicode" pitchFamily="34" charset="0"/>
              </a:rPr>
              <a:t>H</a:t>
            </a:r>
            <a:r>
              <a:rPr lang="en-GB" altLang="tr-TR" dirty="0" err="1" smtClean="0">
                <a:solidFill>
                  <a:srgbClr val="0000FF"/>
                </a:solidFill>
                <a:cs typeface="Lucida Sans Unicode" pitchFamily="34" charset="0"/>
              </a:rPr>
              <a:t>em</a:t>
            </a:r>
            <a:r>
              <a:rPr lang="en-GB" altLang="tr-TR" dirty="0" smtClean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sağ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hem de sol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beyin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fonksiyonlarını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 </a:t>
            </a:r>
            <a:r>
              <a:rPr lang="en-GB" altLang="tr-TR" dirty="0" err="1">
                <a:solidFill>
                  <a:srgbClr val="0000FF"/>
                </a:solidFill>
                <a:cs typeface="Lucida Sans Unicode" pitchFamily="34" charset="0"/>
              </a:rPr>
              <a:t>geliştirerek</a:t>
            </a:r>
            <a:r>
              <a:rPr lang="en-GB" altLang="tr-TR" dirty="0">
                <a:solidFill>
                  <a:srgbClr val="0000FF"/>
                </a:solidFill>
                <a:cs typeface="Lucida Sans Unicode" pitchFamily="34" charset="0"/>
              </a:rPr>
              <a:t>…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tr-TR" dirty="0" err="1"/>
              <a:t>Yaratıcı</a:t>
            </a:r>
            <a:r>
              <a:rPr lang="en-GB" altLang="tr-TR" dirty="0"/>
              <a:t> </a:t>
            </a:r>
            <a:r>
              <a:rPr lang="en-GB" altLang="tr-TR" dirty="0" err="1"/>
              <a:t>olmayı</a:t>
            </a:r>
            <a:r>
              <a:rPr lang="en-GB" altLang="tr-TR" dirty="0"/>
              <a:t> </a:t>
            </a:r>
            <a:r>
              <a:rPr lang="en-GB" altLang="tr-TR" dirty="0" err="1"/>
              <a:t>öğrenebilir</a:t>
            </a:r>
            <a:r>
              <a:rPr lang="en-GB" altLang="tr-TR" dirty="0"/>
              <a:t> </a:t>
            </a:r>
            <a:r>
              <a:rPr lang="en-GB" altLang="tr-TR" dirty="0" err="1"/>
              <a:t>miyiz</a:t>
            </a:r>
            <a:r>
              <a:rPr lang="en-GB" altLang="tr-TR" dirty="0"/>
              <a:t>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436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Lucida Sans Unicode" pitchFamily="34" charset="0"/>
              </a:rPr>
              <a:t>Girişimci</a:t>
            </a:r>
            <a:r>
              <a:rPr lang="tr-TR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Lucida Sans Unicode" pitchFamily="34" charset="0"/>
              </a:rPr>
              <a:t>likte</a:t>
            </a:r>
            <a:r>
              <a:rPr lang="en-GB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Lucida Sans Unicode" pitchFamily="34" charset="0"/>
              </a:rPr>
              <a:t>Beyinin</a:t>
            </a:r>
            <a:r>
              <a:rPr lang="en-GB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Lucida Sans Unicode" pitchFamily="34" charset="0"/>
              </a:rPr>
              <a:t> </a:t>
            </a:r>
            <a:r>
              <a:rPr lang="en-GB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Lucida Sans Unicode" pitchFamily="34" charset="0"/>
              </a:rPr>
              <a:t>Rolü</a:t>
            </a:r>
            <a:r>
              <a:rPr lang="en-GB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Lucida Sans Unicode" pitchFamily="34" charset="0"/>
              </a:rPr>
              <a:t/>
            </a:r>
            <a:br>
              <a:rPr lang="en-GB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Lucida Sans Unicode" pitchFamily="34" charset="0"/>
              </a:rPr>
            </a:br>
            <a:endParaRPr lang="tr-TR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877919" y="5301208"/>
            <a:ext cx="1588" cy="531813"/>
          </a:xfrm>
          <a:prstGeom prst="line">
            <a:avLst/>
          </a:prstGeom>
          <a:noFill/>
          <a:ln w="38160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49519" y="4221088"/>
            <a:ext cx="1588" cy="303213"/>
          </a:xfrm>
          <a:prstGeom prst="line">
            <a:avLst/>
          </a:pr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53694" y="3212976"/>
            <a:ext cx="3019425" cy="990600"/>
          </a:xfrm>
          <a:prstGeom prst="rect">
            <a:avLst/>
          </a:prstGeom>
          <a:solidFill>
            <a:srgbClr val="008080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lIns="92160" tIns="46080" rIns="92160" bIns="4608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125"/>
              </a:spcBef>
              <a:buClr>
                <a:srgbClr val="FFFFCC"/>
              </a:buClr>
              <a:buFontTx/>
              <a:buNone/>
            </a:pP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DÜŞÜNME</a:t>
            </a:r>
            <a:r>
              <a:rPr kumimoji="0" lang="tr-TR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TARZI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</a:t>
            </a:r>
          </a:p>
          <a:p>
            <a:pPr algn="ctr">
              <a:lnSpc>
                <a:spcPct val="90000"/>
              </a:lnSpc>
              <a:spcBef>
                <a:spcPts val="1125"/>
              </a:spcBef>
              <a:buClr>
                <a:srgbClr val="FFFFCC"/>
              </a:buClr>
              <a:buFontTx/>
              <a:buNone/>
            </a:pP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Belirli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bir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amaca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yönelik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,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akılcı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ve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analitik</a:t>
            </a:r>
            <a:endParaRPr kumimoji="0" lang="en-GB" altLang="tr-TR" sz="1800" b="0" dirty="0">
              <a:solidFill>
                <a:srgbClr val="FFFFCC"/>
              </a:solidFill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030319" y="3212976"/>
            <a:ext cx="2859088" cy="990600"/>
          </a:xfrm>
          <a:prstGeom prst="rect">
            <a:avLst/>
          </a:prstGeom>
          <a:solidFill>
            <a:srgbClr val="008080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lIns="92160" tIns="46080" rIns="92160" bIns="4608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125"/>
              </a:spcBef>
              <a:buClr>
                <a:srgbClr val="FFFFCC"/>
              </a:buClr>
              <a:buFontTx/>
              <a:buNone/>
            </a:pP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DÜŞÜNME</a:t>
            </a:r>
            <a:r>
              <a:rPr kumimoji="0" lang="tr-TR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TARZI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</a:t>
            </a:r>
          </a:p>
          <a:p>
            <a:pPr algn="ctr">
              <a:lnSpc>
                <a:spcPct val="90000"/>
              </a:lnSpc>
              <a:spcBef>
                <a:spcPts val="1125"/>
              </a:spcBef>
              <a:buClr>
                <a:srgbClr val="FFFFCC"/>
              </a:buClr>
              <a:buFontTx/>
              <a:buNone/>
            </a:pP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Sadece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vizyona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dayalı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,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sezgisel</a:t>
            </a:r>
            <a:r>
              <a:rPr kumimoji="0" lang="tr-TR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, yaratıcı</a:t>
            </a:r>
            <a:endParaRPr kumimoji="0" lang="en-GB" altLang="tr-TR" sz="1800" b="0" dirty="0">
              <a:solidFill>
                <a:srgbClr val="FFFFCC"/>
              </a:solidFill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734919" y="4941168"/>
            <a:ext cx="2286000" cy="352425"/>
          </a:xfrm>
          <a:prstGeom prst="rect">
            <a:avLst/>
          </a:prstGeom>
          <a:solidFill>
            <a:srgbClr val="008080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lIns="92160" tIns="46080" rIns="92160" bIns="4608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125"/>
              </a:spcBef>
              <a:buClr>
                <a:srgbClr val="FFFFCC"/>
              </a:buClr>
              <a:buFontTx/>
              <a:buNone/>
            </a:pPr>
            <a:r>
              <a:rPr kumimoji="0" lang="en-GB" altLang="tr-TR" sz="1800" b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YENİ İŞ FİKRİ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734919" y="5805264"/>
            <a:ext cx="2286000" cy="600075"/>
          </a:xfrm>
          <a:prstGeom prst="rect">
            <a:avLst/>
          </a:prstGeom>
          <a:solidFill>
            <a:srgbClr val="008080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lIns="92160" tIns="46080" rIns="92160" bIns="4608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125"/>
              </a:spcBef>
              <a:buClr>
                <a:srgbClr val="FFFFCC"/>
              </a:buClr>
              <a:buFontTx/>
              <a:buNone/>
            </a:pP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PLANLAMA VE UYGULAMA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604863" y="2796108"/>
            <a:ext cx="4341813" cy="1588"/>
          </a:xfrm>
          <a:prstGeom prst="line">
            <a:avLst/>
          </a:pr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603276" y="2492896"/>
            <a:ext cx="1588" cy="303213"/>
          </a:xfrm>
          <a:prstGeom prst="line">
            <a:avLst/>
          </a:pr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948264" y="2213642"/>
            <a:ext cx="0" cy="582467"/>
          </a:xfrm>
          <a:prstGeom prst="line">
            <a:avLst/>
          </a:pr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506319" y="2780928"/>
            <a:ext cx="1588" cy="455613"/>
          </a:xfrm>
          <a:prstGeom prst="line">
            <a:avLst/>
          </a:prstGeom>
          <a:noFill/>
          <a:ln w="3816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249519" y="2780928"/>
            <a:ext cx="1588" cy="455613"/>
          </a:xfrm>
          <a:prstGeom prst="line">
            <a:avLst/>
          </a:prstGeom>
          <a:noFill/>
          <a:ln w="3816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3507906" y="4524301"/>
            <a:ext cx="2741613" cy="1588"/>
          </a:xfrm>
          <a:prstGeom prst="line">
            <a:avLst/>
          </a:pr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3506319" y="4221088"/>
            <a:ext cx="1588" cy="303213"/>
          </a:xfrm>
          <a:prstGeom prst="line">
            <a:avLst/>
          </a:prstGeom>
          <a:noFill/>
          <a:ln w="3816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4865219" y="4509120"/>
            <a:ext cx="12700" cy="465138"/>
          </a:xfrm>
          <a:prstGeom prst="line">
            <a:avLst/>
          </a:prstGeom>
          <a:noFill/>
          <a:ln w="3816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7132963" y="1429592"/>
            <a:ext cx="1512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ts val="1500"/>
              </a:spcBef>
              <a:buClr>
                <a:srgbClr val="009999"/>
              </a:buClr>
              <a:buFont typeface="Times New Roman" pitchFamily="18" charset="0"/>
              <a:buNone/>
            </a:pPr>
            <a:r>
              <a:rPr kumimoji="0" lang="en-GB" altLang="tr-TR" sz="2400" dirty="0">
                <a:solidFill>
                  <a:srgbClr val="009999"/>
                </a:solidFill>
                <a:latin typeface="Comic Sans MS" pitchFamily="66" charset="0"/>
                <a:cs typeface="Lucida Sans Unicode" pitchFamily="34" charset="0"/>
              </a:rPr>
              <a:t>SAĞ BEYİN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575667" y="1196752"/>
            <a:ext cx="2286000" cy="1238250"/>
          </a:xfrm>
          <a:prstGeom prst="rect">
            <a:avLst/>
          </a:prstGeom>
          <a:solidFill>
            <a:srgbClr val="008080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lIns="92160" tIns="46080" rIns="92160" bIns="4608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125"/>
              </a:spcBef>
              <a:buClr>
                <a:srgbClr val="FFFFCC"/>
              </a:buClr>
              <a:buFontTx/>
              <a:buNone/>
            </a:pPr>
            <a:r>
              <a:rPr kumimoji="0" lang="tr-TR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TARAMA</a:t>
            </a:r>
            <a:endParaRPr kumimoji="0" lang="en-GB" altLang="tr-TR" sz="1800" b="0" dirty="0">
              <a:solidFill>
                <a:srgbClr val="FFFFCC"/>
              </a:solidFill>
              <a:latin typeface="Arial" pitchFamily="34" charset="0"/>
              <a:cs typeface="Lucida Sans Unicode" pitchFamily="34" charset="0"/>
            </a:endParaRPr>
          </a:p>
          <a:p>
            <a:pPr algn="ctr">
              <a:lnSpc>
                <a:spcPct val="90000"/>
              </a:lnSpc>
              <a:spcBef>
                <a:spcPts val="1125"/>
              </a:spcBef>
              <a:buClr>
                <a:srgbClr val="FFFFCC"/>
              </a:buClr>
              <a:buFontTx/>
              <a:buNone/>
            </a:pP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Sosyal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,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politik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,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ekonomik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alandaki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fırsatlar</a:t>
            </a:r>
            <a:endParaRPr kumimoji="0" lang="en-GB" altLang="tr-TR" sz="1800" b="0" dirty="0">
              <a:solidFill>
                <a:srgbClr val="FFFFCC"/>
              </a:solidFill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5286198" y="1196752"/>
            <a:ext cx="2286000" cy="990600"/>
          </a:xfrm>
          <a:prstGeom prst="rect">
            <a:avLst/>
          </a:prstGeom>
          <a:solidFill>
            <a:srgbClr val="008080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lIns="92160" tIns="46080" rIns="92160" bIns="4608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125"/>
              </a:spcBef>
              <a:buClr>
                <a:srgbClr val="FFFFCC"/>
              </a:buClr>
              <a:buFontTx/>
              <a:buNone/>
            </a:pP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SAHİP OLMA</a:t>
            </a:r>
          </a:p>
          <a:p>
            <a:pPr algn="ctr">
              <a:lnSpc>
                <a:spcPct val="90000"/>
              </a:lnSpc>
              <a:spcBef>
                <a:spcPts val="1125"/>
              </a:spcBef>
              <a:buClr>
                <a:srgbClr val="FFFFCC"/>
              </a:buClr>
              <a:buFontTx/>
              <a:buNone/>
            </a:pP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Kişisel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bilgi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,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beceri</a:t>
            </a:r>
            <a:r>
              <a:rPr kumimoji="0" lang="en-GB" altLang="tr-TR" sz="1800" b="0" dirty="0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, </a:t>
            </a:r>
            <a:r>
              <a:rPr kumimoji="0" lang="en-GB" altLang="tr-TR" sz="1800" b="0" dirty="0" err="1">
                <a:solidFill>
                  <a:srgbClr val="FFFFCC"/>
                </a:solidFill>
                <a:latin typeface="Arial" pitchFamily="34" charset="0"/>
                <a:cs typeface="Lucida Sans Unicode" pitchFamily="34" charset="0"/>
              </a:rPr>
              <a:t>yetenek</a:t>
            </a:r>
            <a:endParaRPr kumimoji="0" lang="en-GB" altLang="tr-TR" sz="1800" b="0" dirty="0">
              <a:solidFill>
                <a:srgbClr val="FFFFCC"/>
              </a:solidFill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7544" y="1391317"/>
            <a:ext cx="1512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ts val="1500"/>
              </a:spcBef>
              <a:buClr>
                <a:srgbClr val="009999"/>
              </a:buClr>
              <a:buFont typeface="Times New Roman" pitchFamily="18" charset="0"/>
              <a:buNone/>
            </a:pPr>
            <a:r>
              <a:rPr kumimoji="0" lang="en-GB" altLang="tr-TR" sz="2400" dirty="0">
                <a:solidFill>
                  <a:srgbClr val="009999"/>
                </a:solidFill>
                <a:latin typeface="Comic Sans MS" pitchFamily="66" charset="0"/>
                <a:cs typeface="Lucida Sans Unicode" pitchFamily="34" charset="0"/>
              </a:rPr>
              <a:t>SOL BEYİN</a:t>
            </a:r>
          </a:p>
        </p:txBody>
      </p:sp>
    </p:spTree>
    <p:extLst>
      <p:ext uri="{BB962C8B-B14F-4D97-AF65-F5344CB8AC3E}">
        <p14:creationId xmlns:p14="http://schemas.microsoft.com/office/powerpoint/2010/main" val="312532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/>
              <a:t>Her zaman, “</a:t>
            </a:r>
            <a:r>
              <a:rPr lang="en-GB" altLang="tr-TR" dirty="0" err="1"/>
              <a:t>daha</a:t>
            </a:r>
            <a:r>
              <a:rPr lang="en-GB" altLang="tr-TR" dirty="0"/>
              <a:t> </a:t>
            </a:r>
            <a:r>
              <a:rPr lang="en-GB" altLang="tr-TR" dirty="0" err="1"/>
              <a:t>iyi</a:t>
            </a:r>
            <a:r>
              <a:rPr lang="en-GB" altLang="tr-TR" dirty="0"/>
              <a:t> </a:t>
            </a:r>
            <a:r>
              <a:rPr lang="en-GB" altLang="tr-TR" dirty="0" err="1"/>
              <a:t>bir</a:t>
            </a:r>
            <a:r>
              <a:rPr lang="en-GB" altLang="tr-TR" dirty="0"/>
              <a:t> </a:t>
            </a:r>
            <a:r>
              <a:rPr lang="tr-TR" altLang="tr-TR" dirty="0"/>
              <a:t>çözüm</a:t>
            </a:r>
            <a:r>
              <a:rPr lang="en-GB" altLang="tr-TR" dirty="0"/>
              <a:t> </a:t>
            </a:r>
            <a:r>
              <a:rPr lang="en-GB" altLang="tr-TR" dirty="0" err="1"/>
              <a:t>var</a:t>
            </a:r>
            <a:r>
              <a:rPr lang="en-GB" altLang="tr-TR" dirty="0"/>
              <a:t> </a:t>
            </a:r>
            <a:r>
              <a:rPr lang="en-GB" altLang="tr-TR" dirty="0" err="1"/>
              <a:t>mı</a:t>
            </a:r>
            <a:r>
              <a:rPr lang="en-GB" altLang="tr-TR" dirty="0"/>
              <a:t>?” </a:t>
            </a:r>
            <a:r>
              <a:rPr lang="en-GB" altLang="tr-TR" dirty="0" err="1"/>
              <a:t>diye</a:t>
            </a:r>
            <a:r>
              <a:rPr lang="en-GB" altLang="tr-TR" dirty="0"/>
              <a:t> </a:t>
            </a:r>
            <a:r>
              <a:rPr lang="en-GB" altLang="tr-TR" dirty="0" err="1"/>
              <a:t>sor</a:t>
            </a:r>
            <a:r>
              <a:rPr lang="tr-TR" altLang="tr-TR" dirty="0" err="1"/>
              <a:t>gularl</a:t>
            </a:r>
            <a:r>
              <a:rPr lang="en-GB" altLang="tr-TR" dirty="0"/>
              <a:t>ar.</a:t>
            </a:r>
          </a:p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Alışkanlıklar</a:t>
            </a:r>
            <a:r>
              <a:rPr lang="en-GB" altLang="tr-TR" dirty="0"/>
              <a:t>, </a:t>
            </a:r>
            <a:r>
              <a:rPr lang="en-GB" altLang="tr-TR" dirty="0" err="1"/>
              <a:t>rutin</a:t>
            </a:r>
            <a:r>
              <a:rPr lang="en-GB" altLang="tr-TR" dirty="0"/>
              <a:t> </a:t>
            </a:r>
            <a:r>
              <a:rPr lang="en-GB" altLang="tr-TR" dirty="0" err="1"/>
              <a:t>unsurlar</a:t>
            </a:r>
            <a:r>
              <a:rPr lang="en-GB" altLang="tr-TR" dirty="0"/>
              <a:t> </a:t>
            </a:r>
            <a:r>
              <a:rPr lang="en-GB" altLang="tr-TR" dirty="0" err="1"/>
              <a:t>ve</a:t>
            </a:r>
            <a:r>
              <a:rPr lang="en-GB" altLang="tr-TR" dirty="0"/>
              <a:t> </a:t>
            </a:r>
            <a:r>
              <a:rPr lang="en-GB" altLang="tr-TR" dirty="0" err="1"/>
              <a:t>geleneklerle</a:t>
            </a:r>
            <a:r>
              <a:rPr lang="en-GB" altLang="tr-TR" dirty="0"/>
              <a:t> </a:t>
            </a:r>
            <a:r>
              <a:rPr lang="en-GB" altLang="tr-TR" dirty="0" err="1"/>
              <a:t>mücadele</a:t>
            </a:r>
            <a:r>
              <a:rPr lang="en-GB" altLang="tr-TR" dirty="0"/>
              <a:t> </a:t>
            </a:r>
            <a:r>
              <a:rPr lang="en-GB" altLang="tr-TR" dirty="0" err="1"/>
              <a:t>eder</a:t>
            </a:r>
            <a:r>
              <a:rPr lang="en-GB" altLang="tr-TR" dirty="0"/>
              <a:t>.</a:t>
            </a:r>
          </a:p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Düşünceli</a:t>
            </a:r>
            <a:r>
              <a:rPr lang="tr-TR" altLang="tr-TR" dirty="0"/>
              <a:t> ve </a:t>
            </a:r>
            <a:r>
              <a:rPr lang="tr-TR" altLang="tr-TR" dirty="0" err="1"/>
              <a:t>hayalperestt</a:t>
            </a:r>
            <a:r>
              <a:rPr lang="en-GB" altLang="tr-TR" dirty="0" err="1"/>
              <a:t>ir</a:t>
            </a:r>
            <a:r>
              <a:rPr lang="tr-TR" altLang="tr-TR" dirty="0" err="1"/>
              <a:t>ler</a:t>
            </a:r>
            <a:r>
              <a:rPr lang="en-GB" altLang="tr-TR" dirty="0"/>
              <a:t>. </a:t>
            </a:r>
          </a:p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Akıl</a:t>
            </a:r>
            <a:r>
              <a:rPr lang="en-GB" altLang="tr-TR" dirty="0"/>
              <a:t> </a:t>
            </a:r>
            <a:r>
              <a:rPr lang="en-GB" altLang="tr-TR" dirty="0" err="1"/>
              <a:t>oyunları</a:t>
            </a:r>
            <a:r>
              <a:rPr lang="en-GB" altLang="tr-TR" dirty="0"/>
              <a:t> </a:t>
            </a:r>
            <a:r>
              <a:rPr lang="en-GB" altLang="tr-TR" dirty="0" err="1"/>
              <a:t>oynar</a:t>
            </a:r>
            <a:r>
              <a:rPr lang="tr-TR" altLang="tr-TR" dirty="0" err="1"/>
              <a:t>lar</a:t>
            </a:r>
            <a:r>
              <a:rPr lang="en-GB" altLang="tr-TR" dirty="0"/>
              <a:t>. </a:t>
            </a:r>
            <a:endParaRPr lang="tr-TR" altLang="tr-TR" dirty="0"/>
          </a:p>
          <a:p>
            <a:pPr marL="333375" indent="-333375" algn="just" defTabSz="449263"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/>
              <a:t>Sorunlara</a:t>
            </a:r>
            <a:r>
              <a:rPr lang="en-GB" altLang="tr-TR" dirty="0"/>
              <a:t> </a:t>
            </a:r>
            <a:r>
              <a:rPr lang="en-GB" altLang="tr-TR" dirty="0" err="1"/>
              <a:t>çözüm</a:t>
            </a:r>
            <a:r>
              <a:rPr lang="tr-TR" altLang="tr-TR" dirty="0"/>
              <a:t> değil sebep üretirler</a:t>
            </a:r>
            <a:r>
              <a:rPr lang="en-GB" altLang="tr-TR" dirty="0"/>
              <a:t>.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tr-TR" dirty="0" err="1"/>
              <a:t>Sağ</a:t>
            </a:r>
            <a:r>
              <a:rPr lang="en-GB" altLang="tr-TR" dirty="0"/>
              <a:t> </a:t>
            </a:r>
            <a:r>
              <a:rPr lang="tr-TR" altLang="tr-TR" dirty="0" err="1"/>
              <a:t>B</a:t>
            </a:r>
            <a:r>
              <a:rPr lang="en-GB" altLang="tr-TR" dirty="0" err="1" smtClean="0"/>
              <a:t>ey</a:t>
            </a:r>
            <a:r>
              <a:rPr lang="tr-TR" altLang="tr-TR" dirty="0" smtClean="0"/>
              <a:t>in Sayesinde</a:t>
            </a:r>
            <a:r>
              <a:rPr lang="en-GB" altLang="tr-TR" dirty="0" smtClean="0"/>
              <a:t> </a:t>
            </a:r>
            <a:r>
              <a:rPr lang="en-GB" altLang="tr-TR" dirty="0" err="1"/>
              <a:t>Yaratıcı</a:t>
            </a:r>
            <a:r>
              <a:rPr lang="en-GB" altLang="tr-TR" dirty="0"/>
              <a:t> </a:t>
            </a:r>
            <a:r>
              <a:rPr lang="en-GB" altLang="tr-TR" dirty="0" err="1"/>
              <a:t>Düşün</a:t>
            </a:r>
            <a:r>
              <a:rPr lang="tr-TR" altLang="tr-TR" dirty="0"/>
              <a:t>enler...</a:t>
            </a:r>
            <a:r>
              <a:rPr lang="en-GB" altLang="tr-TR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426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lvl="1" indent="0" algn="just" defTabSz="449263">
              <a:spcBef>
                <a:spcPts val="1400"/>
              </a:spcBef>
              <a:spcAft>
                <a:spcPts val="525"/>
              </a:spcAft>
              <a:buNone/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err="1" smtClean="0"/>
              <a:t>Sağ</a:t>
            </a:r>
            <a:r>
              <a:rPr lang="en-GB" altLang="tr-TR" dirty="0" smtClean="0"/>
              <a:t> </a:t>
            </a:r>
            <a:r>
              <a:rPr lang="en-GB" altLang="tr-TR" dirty="0" err="1"/>
              <a:t>beyinin</a:t>
            </a:r>
            <a:r>
              <a:rPr lang="en-GB" altLang="tr-TR" dirty="0"/>
              <a:t> </a:t>
            </a:r>
            <a:r>
              <a:rPr lang="en-GB" altLang="tr-TR" dirty="0" err="1"/>
              <a:t>yaratıcı</a:t>
            </a:r>
            <a:r>
              <a:rPr lang="en-GB" altLang="tr-TR" dirty="0"/>
              <a:t> </a:t>
            </a:r>
            <a:r>
              <a:rPr lang="en-GB" altLang="tr-TR" dirty="0" err="1"/>
              <a:t>düşün</a:t>
            </a:r>
            <a:r>
              <a:rPr lang="tr-TR" altLang="tr-TR" dirty="0"/>
              <a:t>me becerisi</a:t>
            </a:r>
            <a:r>
              <a:rPr lang="en-GB" altLang="tr-TR" dirty="0"/>
              <a:t> </a:t>
            </a:r>
            <a:r>
              <a:rPr lang="en-GB" altLang="tr-TR" dirty="0" err="1"/>
              <a:t>farklı</a:t>
            </a:r>
            <a:r>
              <a:rPr lang="en-GB" altLang="tr-TR" dirty="0"/>
              <a:t> </a:t>
            </a:r>
            <a:r>
              <a:rPr lang="en-GB" altLang="tr-TR" dirty="0" err="1"/>
              <a:t>mantıksal</a:t>
            </a:r>
            <a:r>
              <a:rPr lang="en-GB" altLang="tr-TR" dirty="0"/>
              <a:t> </a:t>
            </a:r>
            <a:r>
              <a:rPr lang="en-GB" altLang="tr-TR" dirty="0" err="1"/>
              <a:t>çıkarımlar</a:t>
            </a:r>
            <a:r>
              <a:rPr lang="en-GB" altLang="tr-TR" dirty="0"/>
              <a:t> </a:t>
            </a:r>
            <a:r>
              <a:rPr lang="en-GB" altLang="tr-TR" dirty="0" err="1"/>
              <a:t>yapmayı</a:t>
            </a:r>
            <a:r>
              <a:rPr lang="en-GB" altLang="tr-TR" dirty="0"/>
              <a:t>, </a:t>
            </a:r>
            <a:r>
              <a:rPr lang="en-GB" altLang="tr-TR" dirty="0" err="1"/>
              <a:t>farklı</a:t>
            </a:r>
            <a:r>
              <a:rPr lang="en-GB" altLang="tr-TR" dirty="0"/>
              <a:t> </a:t>
            </a:r>
            <a:r>
              <a:rPr lang="en-GB" altLang="tr-TR" dirty="0" err="1"/>
              <a:t>fikirler</a:t>
            </a:r>
            <a:r>
              <a:rPr lang="en-GB" altLang="tr-TR" dirty="0"/>
              <a:t> </a:t>
            </a:r>
            <a:r>
              <a:rPr lang="en-GB" altLang="tr-TR" dirty="0" err="1"/>
              <a:t>yaratma</a:t>
            </a:r>
            <a:r>
              <a:rPr lang="en-GB" altLang="tr-TR" dirty="0"/>
              <a:t> </a:t>
            </a:r>
            <a:r>
              <a:rPr lang="en-GB" altLang="tr-TR" dirty="0" err="1"/>
              <a:t>yeteneğini</a:t>
            </a:r>
            <a:r>
              <a:rPr lang="en-GB" altLang="tr-TR" dirty="0"/>
              <a:t> </a:t>
            </a:r>
            <a:r>
              <a:rPr lang="tr-TR" altLang="tr-TR" dirty="0"/>
              <a:t>üretir</a:t>
            </a:r>
            <a:r>
              <a:rPr lang="en-GB" altLang="tr-TR" dirty="0"/>
              <a:t>. </a:t>
            </a:r>
            <a:endParaRPr lang="tr-TR" altLang="tr-TR" dirty="0" smtClean="0"/>
          </a:p>
          <a:p>
            <a:pPr marL="447675" lvl="1" indent="0" algn="just" defTabSz="449263">
              <a:spcBef>
                <a:spcPts val="1400"/>
              </a:spcBef>
              <a:spcAft>
                <a:spcPts val="525"/>
              </a:spcAft>
              <a:buNone/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dirty="0" smtClean="0"/>
              <a:t>Sol </a:t>
            </a:r>
            <a:r>
              <a:rPr lang="en-GB" altLang="tr-TR" dirty="0" err="1"/>
              <a:t>beyinin</a:t>
            </a:r>
            <a:r>
              <a:rPr lang="en-GB" altLang="tr-TR" dirty="0"/>
              <a:t> </a:t>
            </a:r>
            <a:r>
              <a:rPr lang="en-GB" altLang="tr-TR" dirty="0" err="1"/>
              <a:t>akılcı</a:t>
            </a:r>
            <a:r>
              <a:rPr lang="en-GB" altLang="tr-TR" dirty="0"/>
              <a:t> </a:t>
            </a:r>
            <a:r>
              <a:rPr lang="en-GB" altLang="tr-TR" dirty="0" err="1"/>
              <a:t>düşün</a:t>
            </a:r>
            <a:r>
              <a:rPr lang="tr-TR" altLang="tr-TR" dirty="0"/>
              <a:t>me becerisi</a:t>
            </a:r>
            <a:r>
              <a:rPr lang="en-GB" altLang="tr-TR" dirty="0"/>
              <a:t> </a:t>
            </a:r>
            <a:r>
              <a:rPr lang="tr-TR" altLang="tr-TR" dirty="0"/>
              <a:t>isabetli</a:t>
            </a:r>
            <a:r>
              <a:rPr lang="en-GB" altLang="tr-TR" dirty="0"/>
              <a:t> </a:t>
            </a:r>
            <a:r>
              <a:rPr lang="en-GB" altLang="tr-TR" dirty="0" err="1"/>
              <a:t>seçimler</a:t>
            </a:r>
            <a:r>
              <a:rPr lang="en-GB" altLang="tr-TR" dirty="0"/>
              <a:t> </a:t>
            </a:r>
            <a:r>
              <a:rPr lang="en-GB" altLang="tr-TR" dirty="0" err="1"/>
              <a:t>yapmayı</a:t>
            </a:r>
            <a:r>
              <a:rPr lang="en-GB" altLang="tr-TR" dirty="0"/>
              <a:t>, </a:t>
            </a:r>
            <a:r>
              <a:rPr lang="en-GB" altLang="tr-TR" dirty="0" err="1"/>
              <a:t>farklı</a:t>
            </a:r>
            <a:r>
              <a:rPr lang="en-GB" altLang="tr-TR" dirty="0"/>
              <a:t> </a:t>
            </a:r>
            <a:r>
              <a:rPr lang="en-GB" altLang="tr-TR" dirty="0" err="1"/>
              <a:t>fikirleri</a:t>
            </a:r>
            <a:r>
              <a:rPr lang="en-GB" altLang="tr-TR" dirty="0"/>
              <a:t> </a:t>
            </a:r>
            <a:r>
              <a:rPr lang="en-GB" altLang="tr-TR" dirty="0" err="1"/>
              <a:t>değerlendirerek</a:t>
            </a:r>
            <a:r>
              <a:rPr lang="en-GB" altLang="tr-TR" dirty="0"/>
              <a:t> </a:t>
            </a:r>
            <a:r>
              <a:rPr lang="en-GB" altLang="tr-TR" dirty="0" err="1"/>
              <a:t>bunlardan</a:t>
            </a:r>
            <a:r>
              <a:rPr lang="en-GB" altLang="tr-TR" dirty="0"/>
              <a:t> </a:t>
            </a:r>
            <a:r>
              <a:rPr lang="en-GB" altLang="tr-TR" dirty="0" err="1"/>
              <a:t>en</a:t>
            </a:r>
            <a:r>
              <a:rPr lang="en-GB" altLang="tr-TR" dirty="0"/>
              <a:t> </a:t>
            </a:r>
            <a:r>
              <a:rPr lang="en-GB" altLang="tr-TR" dirty="0" err="1"/>
              <a:t>iyisini</a:t>
            </a:r>
            <a:r>
              <a:rPr lang="en-GB" altLang="tr-TR" dirty="0"/>
              <a:t> </a:t>
            </a:r>
            <a:r>
              <a:rPr lang="en-GB" altLang="tr-TR" dirty="0" err="1"/>
              <a:t>seçebilme</a:t>
            </a:r>
            <a:r>
              <a:rPr lang="en-GB" altLang="tr-TR" dirty="0"/>
              <a:t> </a:t>
            </a:r>
            <a:r>
              <a:rPr lang="en-GB" altLang="tr-TR" dirty="0" err="1"/>
              <a:t>yeteneğini</a:t>
            </a:r>
            <a:r>
              <a:rPr lang="en-GB" altLang="tr-TR" dirty="0"/>
              <a:t> </a:t>
            </a:r>
            <a:r>
              <a:rPr lang="tr-TR" altLang="tr-TR" dirty="0"/>
              <a:t>üretir</a:t>
            </a:r>
            <a:r>
              <a:rPr lang="en-GB" altLang="tr-TR" dirty="0"/>
              <a:t>.</a:t>
            </a:r>
            <a:endParaRPr lang="tr-TR" altLang="tr-TR" dirty="0"/>
          </a:p>
          <a:p>
            <a:pPr marL="333375" indent="-333375" algn="just" defTabSz="449263">
              <a:spcBef>
                <a:spcPts val="1600"/>
              </a:spcBef>
              <a:spcAft>
                <a:spcPts val="600"/>
              </a:spcAft>
              <a:buNone/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tr-TR" altLang="tr-TR" dirty="0" smtClean="0">
                <a:solidFill>
                  <a:srgbClr val="008080"/>
                </a:solidFill>
              </a:rPr>
              <a:t>    </a:t>
            </a:r>
            <a:r>
              <a:rPr lang="en-GB" altLang="tr-TR" dirty="0" err="1" smtClean="0">
                <a:solidFill>
                  <a:srgbClr val="008080"/>
                </a:solidFill>
              </a:rPr>
              <a:t>Girişimcilik</a:t>
            </a:r>
            <a:r>
              <a:rPr lang="en-GB" altLang="tr-TR" dirty="0" smtClean="0">
                <a:solidFill>
                  <a:srgbClr val="008080"/>
                </a:solidFill>
              </a:rPr>
              <a:t> </a:t>
            </a:r>
            <a:r>
              <a:rPr lang="en-GB" altLang="tr-TR" dirty="0">
                <a:solidFill>
                  <a:srgbClr val="008080"/>
                </a:solidFill>
              </a:rPr>
              <a:t>hem </a:t>
            </a:r>
            <a:r>
              <a:rPr lang="en-GB" altLang="tr-TR" dirty="0" err="1">
                <a:solidFill>
                  <a:srgbClr val="008080"/>
                </a:solidFill>
              </a:rPr>
              <a:t>sağ</a:t>
            </a:r>
            <a:r>
              <a:rPr lang="en-GB" altLang="tr-TR" dirty="0">
                <a:solidFill>
                  <a:srgbClr val="008080"/>
                </a:solidFill>
              </a:rPr>
              <a:t> hem de sol </a:t>
            </a:r>
            <a:r>
              <a:rPr lang="en-GB" altLang="tr-TR" dirty="0" err="1" smtClean="0">
                <a:solidFill>
                  <a:srgbClr val="008080"/>
                </a:solidFill>
              </a:rPr>
              <a:t>beyinle</a:t>
            </a:r>
            <a:r>
              <a:rPr lang="tr-TR" altLang="tr-TR" dirty="0" smtClean="0">
                <a:solidFill>
                  <a:srgbClr val="008080"/>
                </a:solidFill>
              </a:rPr>
              <a:t> </a:t>
            </a:r>
            <a:r>
              <a:rPr lang="en-GB" altLang="tr-TR" dirty="0" err="1" smtClean="0">
                <a:solidFill>
                  <a:srgbClr val="008080"/>
                </a:solidFill>
              </a:rPr>
              <a:t>düşünmeyi</a:t>
            </a:r>
            <a:r>
              <a:rPr lang="en-GB" altLang="tr-TR" dirty="0" smtClean="0">
                <a:solidFill>
                  <a:srgbClr val="008080"/>
                </a:solidFill>
              </a:rPr>
              <a:t> </a:t>
            </a:r>
            <a:r>
              <a:rPr lang="en-GB" altLang="tr-TR" dirty="0" err="1">
                <a:solidFill>
                  <a:srgbClr val="008080"/>
                </a:solidFill>
              </a:rPr>
              <a:t>gerektirir</a:t>
            </a:r>
            <a:r>
              <a:rPr lang="en-GB" altLang="tr-TR" dirty="0">
                <a:solidFill>
                  <a:srgbClr val="008080"/>
                </a:solidFill>
              </a:rPr>
              <a:t>.  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Girişimcilikte </a:t>
            </a:r>
            <a:r>
              <a:rPr lang="en-GB" altLang="tr-TR" dirty="0" err="1"/>
              <a:t>Sağ</a:t>
            </a:r>
            <a:r>
              <a:rPr lang="en-GB" altLang="tr-TR" dirty="0"/>
              <a:t> </a:t>
            </a:r>
            <a:r>
              <a:rPr lang="en-GB" altLang="tr-TR" dirty="0" err="1"/>
              <a:t>beyin</a:t>
            </a:r>
            <a:r>
              <a:rPr lang="en-GB" altLang="tr-TR" dirty="0"/>
              <a:t> mi? </a:t>
            </a:r>
            <a:r>
              <a:rPr lang="tr-TR" altLang="tr-TR" dirty="0"/>
              <a:t>Yoksa </a:t>
            </a:r>
            <a:r>
              <a:rPr lang="en-GB" altLang="tr-TR" dirty="0"/>
              <a:t>Sol </a:t>
            </a:r>
            <a:r>
              <a:rPr lang="tr-TR" altLang="tr-TR" dirty="0" err="1" smtClean="0"/>
              <a:t>B</a:t>
            </a:r>
            <a:r>
              <a:rPr lang="en-GB" altLang="tr-TR" dirty="0" err="1" smtClean="0"/>
              <a:t>eyin</a:t>
            </a:r>
            <a:r>
              <a:rPr lang="en-GB" altLang="tr-TR" dirty="0" smtClean="0"/>
              <a:t> </a:t>
            </a:r>
            <a:r>
              <a:rPr lang="en-GB" altLang="tr-TR" dirty="0"/>
              <a:t>mi</a:t>
            </a:r>
            <a:r>
              <a:rPr lang="tr-TR" altLang="tr-TR" dirty="0"/>
              <a:t> önemlidir</a:t>
            </a:r>
            <a:r>
              <a:rPr lang="en-GB" altLang="tr-TR" dirty="0"/>
              <a:t>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2615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labalık">
  <a:themeElements>
    <a:clrScheme name="Kalabalı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Kalabalı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609</Words>
  <Application>Microsoft Office PowerPoint</Application>
  <PresentationFormat>Ekran Gösterisi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Kalabalık</vt:lpstr>
      <vt:lpstr>YARATICILIK VE YENİLİKÇİLİK </vt:lpstr>
      <vt:lpstr>TEMEL TANIMLAR </vt:lpstr>
      <vt:lpstr>Girişimcilikte Yenilik ve Yaratıcılığın Rolü</vt:lpstr>
      <vt:lpstr>YARATICILIĞIN ÖZELLİKLERİ </vt:lpstr>
      <vt:lpstr>YARATICI KİŞİLERİN ÖZELLİKLERİ</vt:lpstr>
      <vt:lpstr>Yaratıcı olmayı öğrenebilir miyiz?</vt:lpstr>
      <vt:lpstr>Girişimcilikte Beyinin Rolü </vt:lpstr>
      <vt:lpstr>Sağ Beyin Sayesinde Yaratıcı Düşünenler... </vt:lpstr>
      <vt:lpstr>Girişimcilikte Sağ beyin mi? Yoksa Sol Beyin mi önemlidir?</vt:lpstr>
      <vt:lpstr>Kişisel yaratıcılığı artırmak için...</vt:lpstr>
      <vt:lpstr>Yaratıcılığın önündeki engeller</vt:lpstr>
      <vt:lpstr>Aşırı uzmanlaşma!</vt:lpstr>
      <vt:lpstr>Personelin kişisel yaratıcılığını geliştirmede üst yönetime düşenler...</vt:lpstr>
      <vt:lpstr>İYİ BİR İŞ FİKRİ NEDEN ÖNEMLİDİR?</vt:lpstr>
      <vt:lpstr>PowerPoint Sunusu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YARATICILIK VE YENİLİKÇİLİK </dc:title>
  <dc:creator>CE-DR</dc:creator>
  <cp:lastModifiedBy>CE-DR</cp:lastModifiedBy>
  <cp:revision>2</cp:revision>
  <dcterms:created xsi:type="dcterms:W3CDTF">2020-03-24T11:58:27Z</dcterms:created>
  <dcterms:modified xsi:type="dcterms:W3CDTF">2020-03-24T12:28:17Z</dcterms:modified>
</cp:coreProperties>
</file>