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83" autoAdjust="0"/>
    <p:restoredTop sz="86335" autoAdjust="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 Üçgen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Başlık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Alt Başlık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grpSp>
        <p:nvGrpSpPr>
          <p:cNvPr id="2" name="Gr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erbest 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Serbest 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Serbest 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Düz Bağlayıcı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Veri Yer Tutucus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19" name="Altbilgi Yer Tutucusu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Başlık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Köşeli Çift Ayraç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Köşeli Çift Ayraç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Serbest 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Serbest 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Dik Üçgen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Düz Bağlayıcı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Köşeli Çift Ayraç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Köşeli Çift Ayraç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rbest 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Serbest 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Dik Üçgen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Düz Bağlayıcı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Başlık Yer Tutucu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Metin Yer Tutucus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22" name="Altbilgi Yer Tutucusu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8" name="Slayt Numarası Yer Tutucus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allocommunication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tr-TR" dirty="0">
                <a:solidFill>
                  <a:srgbClr val="0000CC"/>
                </a:solidFill>
                <a:cs typeface="Lucida Sans Unicode" pitchFamily="34" charset="0"/>
              </a:rPr>
              <a:t>YENİLİK SÜRECİ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242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01000"/>
              </a:lnSpc>
              <a:spcBef>
                <a:spcPct val="0"/>
              </a:spcBef>
              <a:buClr>
                <a:srgbClr val="FF0000"/>
              </a:buClr>
              <a:buFont typeface="Tahoma" pitchFamily="34" charset="0"/>
              <a:buNone/>
            </a:pPr>
            <a:r>
              <a:rPr lang="en-GB" altLang="tr-TR" dirty="0">
                <a:solidFill>
                  <a:srgbClr val="FF0000"/>
                </a:solidFill>
                <a:cs typeface="Lucida Sans Unicode" pitchFamily="34" charset="0"/>
              </a:rPr>
              <a:t>2. BİRİKİMLİ (</a:t>
            </a:r>
            <a:r>
              <a:rPr lang="en-GB" altLang="tr-TR" i="1" dirty="0">
                <a:solidFill>
                  <a:srgbClr val="FF0000"/>
                </a:solidFill>
                <a:cs typeface="Lucida Sans Unicode" pitchFamily="34" charset="0"/>
              </a:rPr>
              <a:t>INCREMENTAL</a:t>
            </a:r>
            <a:r>
              <a:rPr lang="en-GB" altLang="tr-TR" dirty="0">
                <a:solidFill>
                  <a:srgbClr val="FF0000"/>
                </a:solidFill>
                <a:cs typeface="Lucida Sans Unicode" pitchFamily="34" charset="0"/>
              </a:rPr>
              <a:t>) YENİLİK :</a:t>
            </a:r>
          </a:p>
          <a:p>
            <a:pPr algn="just">
              <a:lnSpc>
                <a:spcPct val="116000"/>
              </a:lnSpc>
              <a:spcBef>
                <a:spcPct val="0"/>
              </a:spcBef>
              <a:buClr>
                <a:srgbClr val="FF0000"/>
              </a:buClr>
              <a:buFont typeface="Tahoma" pitchFamily="34" charset="0"/>
              <a:buNone/>
            </a:pPr>
            <a:r>
              <a:rPr lang="en-GB" altLang="tr-TR" sz="700" dirty="0">
                <a:solidFill>
                  <a:srgbClr val="FF0000"/>
                </a:solidFill>
                <a:cs typeface="Lucida Sans Unicode" pitchFamily="34" charset="0"/>
              </a:rPr>
              <a:t> </a:t>
            </a:r>
          </a:p>
          <a:p>
            <a:pPr algn="just">
              <a:lnSpc>
                <a:spcPct val="116000"/>
              </a:lnSpc>
              <a:spcBef>
                <a:spcPts val="1988"/>
              </a:spcBef>
              <a:buClr>
                <a:srgbClr val="006699"/>
              </a:buClr>
              <a:buSzPct val="69000"/>
              <a:buFont typeface="Times New Roman" pitchFamily="18" charset="0"/>
              <a:buBlip>
                <a:blip r:embed="rId2"/>
              </a:buBlip>
            </a:pPr>
            <a:r>
              <a:rPr lang="en-GB" altLang="tr-TR" dirty="0">
                <a:solidFill>
                  <a:srgbClr val="006699"/>
                </a:solidFill>
                <a:cs typeface="Lucida Sans Unicode" pitchFamily="34" charset="0"/>
              </a:rPr>
              <a:t>ÜRÜNLERİN SÜREGELEN GELİŞMELERİNİN, YENİLENMELERİNİN VE ÇEŞİTLENMELERİNİN SONUCU OLARAK ORTAYA ÇIKAR.</a:t>
            </a:r>
          </a:p>
          <a:p>
            <a:pPr algn="just">
              <a:lnSpc>
                <a:spcPct val="116000"/>
              </a:lnSpc>
              <a:spcBef>
                <a:spcPts val="1988"/>
              </a:spcBef>
              <a:buClr>
                <a:srgbClr val="006699"/>
              </a:buClr>
              <a:buSzPct val="69000"/>
              <a:buFont typeface="Times New Roman" pitchFamily="18" charset="0"/>
              <a:buBlip>
                <a:blip r:embed="rId2"/>
              </a:buBlip>
            </a:pPr>
            <a:r>
              <a:rPr lang="en-GB" altLang="tr-TR" dirty="0">
                <a:solidFill>
                  <a:srgbClr val="006699"/>
                </a:solidFill>
                <a:cs typeface="Lucida Sans Unicode" pitchFamily="34" charset="0"/>
              </a:rPr>
              <a:t>BİRİKİMLİ YENİLİKLER DÜNYA İÇİN YENİ OLABİLECEĞİ GİBİ SADECE ÜLKE İÇİN VEYA FİRMA İÇİN YENİ DE OLABİLİRLER</a:t>
            </a:r>
          </a:p>
          <a:p>
            <a:pPr algn="just">
              <a:lnSpc>
                <a:spcPct val="116000"/>
              </a:lnSpc>
              <a:spcBef>
                <a:spcPts val="1988"/>
              </a:spcBef>
              <a:buClr>
                <a:srgbClr val="006699"/>
              </a:buClr>
              <a:buSzPct val="69000"/>
              <a:buFont typeface="Times New Roman" pitchFamily="18" charset="0"/>
              <a:buBlip>
                <a:blip r:embed="rId2"/>
              </a:buBlip>
            </a:pPr>
            <a:r>
              <a:rPr lang="en-GB" altLang="tr-TR" dirty="0">
                <a:solidFill>
                  <a:srgbClr val="006699"/>
                </a:solidFill>
                <a:cs typeface="Lucida Sans Unicode" pitchFamily="34" charset="0"/>
              </a:rPr>
              <a:t>BU TÜR YENİLİK ÇABALARI DAHA AZ MALİYETLİ VE RİSKLİDİR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tr-TR" dirty="0">
                <a:solidFill>
                  <a:srgbClr val="0000CC"/>
                </a:solidFill>
                <a:cs typeface="Lucida Sans Unicode" pitchFamily="34" charset="0"/>
              </a:rPr>
              <a:t>YENİLİK TÜRLERİ</a:t>
            </a:r>
            <a:br>
              <a:rPr lang="en-GB" altLang="tr-TR" dirty="0">
                <a:solidFill>
                  <a:srgbClr val="0000CC"/>
                </a:solidFill>
                <a:cs typeface="Lucida Sans Unicode" pitchFamily="34" charset="0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745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49263">
              <a:spcBef>
                <a:spcPts val="563"/>
              </a:spcBef>
              <a:buClr>
                <a:srgbClr val="000000"/>
              </a:buClr>
              <a:buSzPct val="45000"/>
              <a:buNone/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</a:tabLst>
              <a:defRPr/>
            </a:pP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1.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Ürün</a:t>
            </a: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 (Mal/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Hizmet</a:t>
            </a: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)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lerle</a:t>
            </a: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ilgili</a:t>
            </a: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Yenilikler</a:t>
            </a:r>
            <a:endParaRPr lang="en-GB" dirty="0">
              <a:solidFill>
                <a:srgbClr val="FF0000"/>
              </a:solidFill>
              <a:latin typeface="Tahoma" pitchFamily="32" charset="0"/>
              <a:cs typeface="Lucida Sans Unicode" pitchFamily="34" charset="0"/>
            </a:endParaRPr>
          </a:p>
          <a:p>
            <a:pPr defTabSz="449263">
              <a:spcBef>
                <a:spcPts val="563"/>
              </a:spcBef>
              <a:buClr>
                <a:srgbClr val="000000"/>
              </a:buClr>
              <a:buSzPct val="45000"/>
              <a:buNone/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</a:tabLst>
              <a:defRPr/>
            </a:pPr>
            <a:endParaRPr lang="en-GB" dirty="0">
              <a:solidFill>
                <a:srgbClr val="FF0000"/>
              </a:solidFill>
              <a:latin typeface="Tahoma" pitchFamily="32" charset="0"/>
              <a:cs typeface="Lucida Sans Unicode" pitchFamily="34" charset="0"/>
            </a:endParaRPr>
          </a:p>
          <a:p>
            <a:pPr defTabSz="449263">
              <a:spcBef>
                <a:spcPts val="563"/>
              </a:spcBef>
              <a:buClr>
                <a:srgbClr val="000000"/>
              </a:buClr>
              <a:buSzPct val="45000"/>
              <a:buNone/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</a:tabLst>
              <a:defRPr/>
            </a:pP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2.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Üretim</a:t>
            </a: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Süreçleri</a:t>
            </a: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ile</a:t>
            </a: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ilgili</a:t>
            </a: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Yenilikler</a:t>
            </a:r>
            <a:endParaRPr lang="en-GB" dirty="0">
              <a:solidFill>
                <a:srgbClr val="FF0000"/>
              </a:solidFill>
              <a:latin typeface="Tahoma" pitchFamily="32" charset="0"/>
              <a:cs typeface="Lucida Sans Unicode" pitchFamily="34" charset="0"/>
            </a:endParaRPr>
          </a:p>
          <a:p>
            <a:pPr defTabSz="449263">
              <a:spcBef>
                <a:spcPts val="563"/>
              </a:spcBef>
              <a:buClr>
                <a:srgbClr val="000000"/>
              </a:buClr>
              <a:buSzPct val="45000"/>
              <a:buNone/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</a:tabLst>
              <a:defRPr/>
            </a:pPr>
            <a:endParaRPr lang="en-GB" dirty="0">
              <a:solidFill>
                <a:srgbClr val="FF0000"/>
              </a:solidFill>
              <a:latin typeface="Tahoma" pitchFamily="32" charset="0"/>
              <a:cs typeface="Lucida Sans Unicode" pitchFamily="34" charset="0"/>
            </a:endParaRPr>
          </a:p>
          <a:p>
            <a:pPr defTabSz="449263">
              <a:spcBef>
                <a:spcPts val="563"/>
              </a:spcBef>
              <a:buClr>
                <a:srgbClr val="000000"/>
              </a:buClr>
              <a:buSzPct val="45000"/>
              <a:buNone/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</a:tabLst>
              <a:defRPr/>
            </a:pP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3.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Pazarlama</a:t>
            </a: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Yöntemleri</a:t>
            </a: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ile</a:t>
            </a: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ilgili</a:t>
            </a: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Yenilikler</a:t>
            </a:r>
            <a:endParaRPr lang="en-GB" dirty="0">
              <a:solidFill>
                <a:srgbClr val="FF0000"/>
              </a:solidFill>
              <a:latin typeface="Tahoma" pitchFamily="32" charset="0"/>
              <a:cs typeface="Lucida Sans Unicode" pitchFamily="34" charset="0"/>
            </a:endParaRPr>
          </a:p>
          <a:p>
            <a:pPr defTabSz="449263">
              <a:spcBef>
                <a:spcPts val="563"/>
              </a:spcBef>
              <a:buClr>
                <a:srgbClr val="000000"/>
              </a:buClr>
              <a:buSzPct val="45000"/>
              <a:buNone/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</a:tabLst>
              <a:defRPr/>
            </a:pPr>
            <a:endParaRPr lang="en-GB" dirty="0">
              <a:solidFill>
                <a:srgbClr val="FF0000"/>
              </a:solidFill>
              <a:latin typeface="Tahoma" pitchFamily="32" charset="0"/>
              <a:cs typeface="Lucida Sans Unicode" pitchFamily="34" charset="0"/>
            </a:endParaRPr>
          </a:p>
          <a:p>
            <a:pPr defTabSz="449263">
              <a:spcBef>
                <a:spcPts val="563"/>
              </a:spcBef>
              <a:buClr>
                <a:srgbClr val="000000"/>
              </a:buClr>
              <a:buSzPct val="45000"/>
              <a:buNone/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</a:tabLst>
              <a:defRPr/>
            </a:pP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4.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Yönetim</a:t>
            </a: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Sistemleri</a:t>
            </a: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ile</a:t>
            </a: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ilgili</a:t>
            </a:r>
            <a:r>
              <a:rPr lang="en-GB" dirty="0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Tahoma" pitchFamily="32" charset="0"/>
                <a:cs typeface="Lucida Sans Unicode" pitchFamily="34" charset="0"/>
              </a:rPr>
              <a:t>Yenilikler</a:t>
            </a:r>
            <a:endParaRPr lang="en-GB" dirty="0">
              <a:solidFill>
                <a:srgbClr val="FF0000"/>
              </a:solidFill>
              <a:latin typeface="Tahoma" pitchFamily="32" charset="0"/>
              <a:cs typeface="Lucida Sans Unicode" pitchFamily="34" charset="0"/>
            </a:endParaRP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tr-TR" dirty="0">
                <a:solidFill>
                  <a:srgbClr val="0000CC"/>
                </a:solidFill>
                <a:cs typeface="Lucida Sans Unicode" pitchFamily="34" charset="0"/>
              </a:rPr>
              <a:t>YENİLİK ALANLARI</a:t>
            </a:r>
            <a:br>
              <a:rPr lang="en-GB" altLang="tr-TR" dirty="0">
                <a:solidFill>
                  <a:srgbClr val="0000CC"/>
                </a:solidFill>
                <a:cs typeface="Lucida Sans Unicode" pitchFamily="34" charset="0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167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85000" lnSpcReduction="10000"/>
          </a:bodyPr>
          <a:lstStyle/>
          <a:p>
            <a:pPr defTabSz="449263">
              <a:spcBef>
                <a:spcPts val="563"/>
              </a:spcBef>
              <a:buClr>
                <a:srgbClr val="000000"/>
              </a:buClr>
              <a:buSzPct val="45000"/>
              <a:buNone/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Ürünlerle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ilgili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Yenilikler</a:t>
            </a:r>
            <a:endParaRPr lang="en-GB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Lucida Sans Unicode" pitchFamily="34" charset="0"/>
            </a:endParaRPr>
          </a:p>
          <a:p>
            <a:pPr defTabSz="449263">
              <a:spcBef>
                <a:spcPts val="563"/>
              </a:spcBef>
              <a:buClr>
                <a:srgbClr val="000000"/>
              </a:buClr>
              <a:buSzPct val="45000"/>
              <a:buNone/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  <a:tab pos="7962900" algn="l"/>
              </a:tabLst>
              <a:defRPr/>
            </a:pPr>
            <a:endParaRPr lang="en-GB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Lucida Sans Unicode" pitchFamily="34" charset="0"/>
            </a:endParaRPr>
          </a:p>
          <a:p>
            <a:pPr algn="just" defTabSz="449263">
              <a:lnSpc>
                <a:spcPct val="150000"/>
              </a:lnSpc>
              <a:spcBef>
                <a:spcPts val="850"/>
              </a:spcBef>
              <a:buClr>
                <a:srgbClr val="000000"/>
              </a:buClr>
              <a:buSzPct val="69000"/>
              <a:buBlip>
                <a:blip r:embed="rId2"/>
              </a:buBlip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Mevcut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ürünlerin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bileşenlerinde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çıktı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kalitesini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arttırıcı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ve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çıktı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maliyetini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azaltıcı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değişiklikler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yapılması</a:t>
            </a:r>
            <a:endParaRPr lang="en-GB" dirty="0">
              <a:solidFill>
                <a:srgbClr val="000080"/>
              </a:solidFill>
              <a:cs typeface="Lucida Sans Unicode" pitchFamily="34" charset="0"/>
            </a:endParaRPr>
          </a:p>
          <a:p>
            <a:pPr algn="just" defTabSz="449263">
              <a:lnSpc>
                <a:spcPct val="150000"/>
              </a:lnSpc>
              <a:spcBef>
                <a:spcPts val="850"/>
              </a:spcBef>
              <a:buClr>
                <a:srgbClr val="000000"/>
              </a:buClr>
              <a:buSzPct val="69000"/>
              <a:buBlip>
                <a:blip r:embed="rId2"/>
              </a:buBlip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Mevcut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ürünlerin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işlevsel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özelliklerinde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müşteri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açısından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kullanım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kolaylığı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ve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tatminini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artırıcı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yenilikler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yapılması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</a:p>
          <a:p>
            <a:pPr algn="just" defTabSz="449263">
              <a:lnSpc>
                <a:spcPct val="150000"/>
              </a:lnSpc>
              <a:spcBef>
                <a:spcPts val="850"/>
              </a:spcBef>
              <a:buClr>
                <a:srgbClr val="000000"/>
              </a:buClr>
              <a:buSzPct val="69000"/>
              <a:buBlip>
                <a:blip r:embed="rId2"/>
              </a:buBlip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Mevcut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ürünlerden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tamamen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farklı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bileşenlere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,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teknik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spesifikasyonlara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ve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işlevsel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özelliklere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sahip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yeni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ürünlerin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piyasaya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sunulması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627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algn="just" defTabSz="449263">
              <a:spcBef>
                <a:spcPts val="563"/>
              </a:spcBef>
              <a:buClr>
                <a:srgbClr val="000000"/>
              </a:buClr>
              <a:buSzPct val="45000"/>
              <a:buNone/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Üretim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Süreçleri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ile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ilgili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Yenilikler</a:t>
            </a:r>
            <a:endParaRPr lang="en-GB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Lucida Sans Unicode" pitchFamily="34" charset="0"/>
            </a:endParaRPr>
          </a:p>
          <a:p>
            <a:pPr algn="just" defTabSz="449263">
              <a:spcBef>
                <a:spcPts val="2838"/>
              </a:spcBef>
              <a:buClr>
                <a:srgbClr val="000000"/>
              </a:buClr>
              <a:buSzPct val="69000"/>
              <a:buBlip>
                <a:blip r:embed="rId2"/>
              </a:buBlip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 err="1" smtClean="0">
                <a:solidFill>
                  <a:srgbClr val="000080"/>
                </a:solidFill>
                <a:cs typeface="Lucida Sans Unicode" pitchFamily="34" charset="0"/>
              </a:rPr>
              <a:t>Üretim</a:t>
            </a:r>
            <a:r>
              <a:rPr lang="en-GB" dirty="0" smtClean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ve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teslimat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süreçlerindeki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değer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katmayan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faaliyet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adımlarının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tespiti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ve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ayıklanması</a:t>
            </a:r>
            <a:endParaRPr lang="en-GB" dirty="0">
              <a:solidFill>
                <a:srgbClr val="000080"/>
              </a:solidFill>
              <a:cs typeface="Lucida Sans Unicode" pitchFamily="34" charset="0"/>
            </a:endParaRPr>
          </a:p>
          <a:p>
            <a:pPr algn="just" defTabSz="449263">
              <a:spcBef>
                <a:spcPts val="2838"/>
              </a:spcBef>
              <a:buClr>
                <a:srgbClr val="000000"/>
              </a:buClr>
              <a:buSzPct val="69000"/>
              <a:buBlip>
                <a:blip r:embed="rId2"/>
              </a:buBlip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Üretim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usul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,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teknik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,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donanım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ve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yazılımlarında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değişken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maliyetleri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azaltıcı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ve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çıktı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kalitesini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ve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hızını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arttırıcı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yenilikler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yapılması</a:t>
            </a:r>
            <a:endParaRPr lang="en-GB" dirty="0">
              <a:solidFill>
                <a:srgbClr val="000080"/>
              </a:solidFill>
              <a:cs typeface="Lucida Sans Unicode" pitchFamily="34" charset="0"/>
            </a:endParaRPr>
          </a:p>
          <a:p>
            <a:pPr algn="just" defTabSz="449263">
              <a:spcBef>
                <a:spcPts val="2838"/>
              </a:spcBef>
              <a:buClr>
                <a:srgbClr val="000000"/>
              </a:buClr>
              <a:buSzPct val="69000"/>
              <a:buBlip>
                <a:blip r:embed="rId2"/>
              </a:buBlip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örnek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: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fabrika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otomasyonuna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, CAD-CAM vs.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gibi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ileri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imalat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teknolojilerine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geçiş</a:t>
            </a:r>
            <a:endParaRPr lang="en-GB" dirty="0">
              <a:solidFill>
                <a:srgbClr val="000080"/>
              </a:solidFill>
              <a:cs typeface="Lucida Sans Unicode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36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 algn="just" defTabSz="449263">
              <a:spcBef>
                <a:spcPts val="563"/>
              </a:spcBef>
              <a:buClr>
                <a:srgbClr val="000000"/>
              </a:buClr>
              <a:buSzPct val="45000"/>
              <a:buNone/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Pazarlama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ile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ilgili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Yenilikler</a:t>
            </a:r>
            <a:endParaRPr lang="en-GB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Lucida Sans Unicode" pitchFamily="34" charset="0"/>
            </a:endParaRPr>
          </a:p>
          <a:p>
            <a:pPr algn="just" defTabSz="449263">
              <a:spcBef>
                <a:spcPts val="1988"/>
              </a:spcBef>
              <a:buClr>
                <a:srgbClr val="000000"/>
              </a:buClr>
              <a:buSzPct val="69000"/>
              <a:buBlip>
                <a:blip r:embed="rId2"/>
              </a:buBlip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  <a:tab pos="7962900" algn="l"/>
              </a:tabLst>
              <a:defRPr/>
            </a:pPr>
            <a:endParaRPr lang="tr-TR" dirty="0">
              <a:solidFill>
                <a:srgbClr val="000080"/>
              </a:solidFill>
              <a:cs typeface="Lucida Sans Unicode" pitchFamily="34" charset="0"/>
            </a:endParaRPr>
          </a:p>
          <a:p>
            <a:pPr algn="just" defTabSz="449263">
              <a:spcBef>
                <a:spcPts val="1988"/>
              </a:spcBef>
              <a:buClr>
                <a:srgbClr val="000000"/>
              </a:buClr>
              <a:buSzPct val="69000"/>
              <a:buBlip>
                <a:blip r:embed="rId2"/>
              </a:buBlip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Ürünlerin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görünüş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, 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biçim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,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hacim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vb.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ile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ilgili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tasarım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yeniliklerinin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yapılması</a:t>
            </a:r>
            <a:endParaRPr lang="en-GB" dirty="0">
              <a:solidFill>
                <a:srgbClr val="000080"/>
              </a:solidFill>
              <a:cs typeface="Lucida Sans Unicode" pitchFamily="34" charset="0"/>
            </a:endParaRPr>
          </a:p>
          <a:p>
            <a:pPr algn="just" defTabSz="449263">
              <a:spcBef>
                <a:spcPts val="1988"/>
              </a:spcBef>
              <a:buClr>
                <a:srgbClr val="000000"/>
              </a:buClr>
              <a:buSzPct val="69000"/>
              <a:buBlip>
                <a:blip r:embed="rId2"/>
              </a:buBlip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Ürünlerin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pazardaki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satış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kanallarını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yenilemeye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yönelik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yeni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ürün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konumlandırma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tekniklerinin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geliştirilmesi</a:t>
            </a:r>
            <a:endParaRPr lang="en-GB" dirty="0">
              <a:solidFill>
                <a:srgbClr val="000080"/>
              </a:solidFill>
              <a:cs typeface="Lucida Sans Unicode" pitchFamily="34" charset="0"/>
            </a:endParaRPr>
          </a:p>
          <a:p>
            <a:pPr algn="just">
              <a:spcBef>
                <a:spcPts val="1988"/>
              </a:spcBef>
              <a:buClr>
                <a:srgbClr val="000000"/>
              </a:buClr>
              <a:buSzPct val="69000"/>
              <a:buBlip>
                <a:blip r:embed="rId2"/>
              </a:buBlip>
            </a:pP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Ürünlerin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tanıtımında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kullanılan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medya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,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reklam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,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müşteriye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özel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tanıtımlar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,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yeni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marka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sembolleri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, vs.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gibi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yeni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promosyon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tekniklerinin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geliştirilmesi</a:t>
            </a:r>
            <a:endParaRPr lang="en-GB" altLang="tr-TR" dirty="0">
              <a:solidFill>
                <a:srgbClr val="000080"/>
              </a:solidFill>
              <a:cs typeface="Lucida Sans Unicode" pitchFamily="34" charset="0"/>
            </a:endParaRPr>
          </a:p>
          <a:p>
            <a:pPr algn="just">
              <a:spcBef>
                <a:spcPts val="1988"/>
              </a:spcBef>
              <a:buClr>
                <a:srgbClr val="000000"/>
              </a:buClr>
              <a:buSzPct val="69000"/>
              <a:buBlip>
                <a:blip r:embed="rId2"/>
              </a:buBlip>
            </a:pP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Ürünler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için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yeni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fiyatlama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tekniklerinin</a:t>
            </a:r>
            <a:r>
              <a:rPr lang="en-GB" altLang="tr-TR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80"/>
                </a:solidFill>
                <a:cs typeface="Lucida Sans Unicode" pitchFamily="34" charset="0"/>
              </a:rPr>
              <a:t>geliştirilmesi</a:t>
            </a:r>
            <a:endParaRPr lang="en-GB" altLang="tr-TR" dirty="0">
              <a:solidFill>
                <a:srgbClr val="000080"/>
              </a:solidFill>
              <a:cs typeface="Lucida Sans Unicode" pitchFamily="34" charset="0"/>
            </a:endParaRP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282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algn="just" defTabSz="449263">
              <a:spcBef>
                <a:spcPts val="563"/>
              </a:spcBef>
              <a:buClr>
                <a:srgbClr val="000000"/>
              </a:buClr>
              <a:buSzPct val="45000"/>
              <a:buNone/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</a:tabLst>
              <a:defRPr/>
            </a:pPr>
            <a:r>
              <a:rPr lang="en-GB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Yönetim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Sistemleri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ile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ilgili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Lucida Sans Unicode" pitchFamily="34" charset="0"/>
              </a:rPr>
              <a:t>Yenilikler</a:t>
            </a:r>
            <a:endParaRPr lang="en-GB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Lucida Sans Unicode" pitchFamily="34" charset="0"/>
            </a:endParaRPr>
          </a:p>
          <a:p>
            <a:pPr algn="just" defTabSz="449263">
              <a:spcBef>
                <a:spcPts val="563"/>
              </a:spcBef>
              <a:buClr>
                <a:srgbClr val="000000"/>
              </a:buClr>
              <a:buSzPct val="45000"/>
              <a:buNone/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</a:tabLst>
              <a:defRPr/>
            </a:pPr>
            <a:endParaRPr lang="en-GB" dirty="0">
              <a:solidFill>
                <a:srgbClr val="008080"/>
              </a:solidFill>
              <a:cs typeface="Lucida Sans Unicode" pitchFamily="34" charset="0"/>
            </a:endParaRPr>
          </a:p>
          <a:p>
            <a:pPr algn="just" defTabSz="449263">
              <a:spcBef>
                <a:spcPts val="1425"/>
              </a:spcBef>
              <a:buClr>
                <a:srgbClr val="000000"/>
              </a:buClr>
              <a:buSzPct val="69000"/>
              <a:buBlip>
                <a:blip r:embed="rId2"/>
              </a:buBlip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</a:tabLst>
              <a:defRPr/>
            </a:pP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Firma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içindeki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genel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iş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yapış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şekilleri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ile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ilgili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usul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ve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prosedürlerin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yenilenmesi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.</a:t>
            </a:r>
          </a:p>
          <a:p>
            <a:pPr algn="just" defTabSz="449263">
              <a:spcBef>
                <a:spcPts val="1425"/>
              </a:spcBef>
              <a:buClr>
                <a:srgbClr val="000000"/>
              </a:buClr>
              <a:buSzPct val="69000"/>
              <a:buBlip>
                <a:blip r:embed="rId2"/>
              </a:buBlip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</a:tabLst>
              <a:defRPr/>
            </a:pP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Tedarik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zinciri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yönetimi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ile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ilgili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sistemin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yenilenmesi</a:t>
            </a:r>
            <a:endParaRPr lang="en-GB" dirty="0">
              <a:solidFill>
                <a:srgbClr val="000080"/>
              </a:solidFill>
              <a:cs typeface="Lucida Sans Unicode" pitchFamily="34" charset="0"/>
            </a:endParaRPr>
          </a:p>
          <a:p>
            <a:pPr algn="just" defTabSz="449263">
              <a:spcBef>
                <a:spcPts val="1425"/>
              </a:spcBef>
              <a:buClr>
                <a:srgbClr val="000000"/>
              </a:buClr>
              <a:buSzPct val="69000"/>
              <a:buBlip>
                <a:blip r:embed="rId2"/>
              </a:buBlip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</a:tabLst>
              <a:defRPr/>
            </a:pP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İnsan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kaynakları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sisteminin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yenilenmesi</a:t>
            </a:r>
            <a:endParaRPr lang="en-GB" dirty="0">
              <a:solidFill>
                <a:srgbClr val="000080"/>
              </a:solidFill>
              <a:cs typeface="Lucida Sans Unicode" pitchFamily="34" charset="0"/>
            </a:endParaRPr>
          </a:p>
          <a:p>
            <a:pPr algn="just" defTabSz="449263">
              <a:spcBef>
                <a:spcPts val="1425"/>
              </a:spcBef>
              <a:buClr>
                <a:srgbClr val="000000"/>
              </a:buClr>
              <a:buSzPct val="69000"/>
              <a:buBlip>
                <a:blip r:embed="rId2"/>
              </a:buBlip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</a:tabLst>
              <a:defRPr/>
            </a:pP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Firma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içi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bilgi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işlem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ve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bilgi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paylaşım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sisteminin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yenilenmesi</a:t>
            </a:r>
            <a:endParaRPr lang="en-GB" dirty="0">
              <a:solidFill>
                <a:srgbClr val="000080"/>
              </a:solidFill>
              <a:cs typeface="Lucida Sans Unicode" pitchFamily="34" charset="0"/>
            </a:endParaRPr>
          </a:p>
          <a:p>
            <a:pPr algn="just" defTabSz="449263">
              <a:spcBef>
                <a:spcPts val="1425"/>
              </a:spcBef>
              <a:buClr>
                <a:srgbClr val="000000"/>
              </a:buClr>
              <a:buSzPct val="69000"/>
              <a:buBlip>
                <a:blip r:embed="rId2"/>
              </a:buBlip>
              <a:tabLst>
                <a:tab pos="200025" algn="l"/>
                <a:tab pos="4246563" algn="l"/>
                <a:tab pos="4562475" algn="l"/>
                <a:tab pos="4903788" algn="l"/>
                <a:tab pos="5248275" algn="l"/>
                <a:tab pos="5489575" algn="l"/>
                <a:tab pos="5759450" algn="l"/>
                <a:tab pos="6030913" algn="l"/>
                <a:tab pos="6300788" algn="l"/>
                <a:tab pos="6515100" algn="l"/>
                <a:tab pos="7239000" algn="l"/>
              </a:tabLst>
              <a:defRPr/>
            </a:pP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Takım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çalışmasını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ve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Departmanlar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arası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koordinasyonu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kolaylaştırmaya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yönelik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olarak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organizasyon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yapısının</a:t>
            </a:r>
            <a:r>
              <a:rPr lang="en-GB" dirty="0">
                <a:solidFill>
                  <a:srgbClr val="000080"/>
                </a:solidFill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80"/>
                </a:solidFill>
                <a:cs typeface="Lucida Sans Unicode" pitchFamily="34" charset="0"/>
              </a:rPr>
              <a:t>yenilenmesi</a:t>
            </a:r>
            <a:endParaRPr lang="en-GB" dirty="0">
              <a:solidFill>
                <a:srgbClr val="000080"/>
              </a:solidFill>
              <a:cs typeface="Lucida Sans Unicode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198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C. </a:t>
            </a:r>
            <a:r>
              <a:rPr lang="tr-TR" dirty="0"/>
              <a:t>Ali, </a:t>
            </a:r>
            <a:r>
              <a:rPr lang="tr-TR" dirty="0" smtClean="0"/>
              <a:t>K. Turhan, </a:t>
            </a:r>
            <a:r>
              <a:rPr lang="tr-TR" dirty="0"/>
              <a:t>İşletmelerde Finansal Yönetim, Ekin Kitabevi </a:t>
            </a:r>
            <a:r>
              <a:rPr lang="tr-TR" dirty="0" smtClean="0"/>
              <a:t>Yayınları, Bursa</a:t>
            </a:r>
            <a:r>
              <a:rPr lang="tr-TR" dirty="0"/>
              <a:t>, 2013.</a:t>
            </a:r>
          </a:p>
          <a:p>
            <a:pPr algn="just"/>
            <a:r>
              <a:rPr lang="tr-TR" dirty="0" smtClean="0"/>
              <a:t>Ç. </a:t>
            </a:r>
            <a:r>
              <a:rPr lang="tr-TR" dirty="0"/>
              <a:t>Adnan, </a:t>
            </a:r>
            <a:r>
              <a:rPr lang="tr-TR" dirty="0" smtClean="0"/>
              <a:t>A. Tahir, </a:t>
            </a:r>
            <a:r>
              <a:rPr lang="tr-TR" dirty="0"/>
              <a:t>Girişimcilik Kültürü </a:t>
            </a:r>
            <a:r>
              <a:rPr lang="tr-TR" dirty="0" smtClean="0"/>
              <a:t>ve KOBİ’ler</a:t>
            </a:r>
            <a:r>
              <a:rPr lang="tr-TR" dirty="0"/>
              <a:t>, Gazi </a:t>
            </a:r>
            <a:r>
              <a:rPr lang="tr-TR" dirty="0" smtClean="0"/>
              <a:t>Kitabevi, Ankara</a:t>
            </a:r>
            <a:r>
              <a:rPr lang="tr-TR" dirty="0"/>
              <a:t>, 2010.</a:t>
            </a:r>
          </a:p>
          <a:p>
            <a:pPr algn="just"/>
            <a:r>
              <a:rPr lang="tr-TR" dirty="0" smtClean="0"/>
              <a:t>D. </a:t>
            </a:r>
            <a:r>
              <a:rPr lang="tr-TR" dirty="0"/>
              <a:t>İrfan, </a:t>
            </a:r>
            <a:r>
              <a:rPr lang="tr-TR" dirty="0" smtClean="0"/>
              <a:t>K. Nihat, </a:t>
            </a:r>
            <a:r>
              <a:rPr lang="tr-TR" dirty="0"/>
              <a:t>Girişimcilik, Semih </a:t>
            </a:r>
            <a:r>
              <a:rPr lang="tr-TR" dirty="0" smtClean="0"/>
              <a:t>Ofset, Ankara</a:t>
            </a:r>
            <a:r>
              <a:rPr lang="tr-TR" dirty="0"/>
              <a:t>, 2004</a:t>
            </a:r>
            <a:r>
              <a:rPr lang="tr-TR" dirty="0" smtClean="0"/>
              <a:t>.</a:t>
            </a:r>
          </a:p>
          <a:p>
            <a:pPr algn="just"/>
            <a:r>
              <a:rPr lang="en-US" altLang="tr-TR" dirty="0">
                <a:hlinkClick r:id="rId2"/>
              </a:rPr>
              <a:t>The Innovation Secrets of Steve Jobs,</a:t>
            </a:r>
            <a:r>
              <a:rPr lang="en-US" altLang="tr-TR" dirty="0"/>
              <a:t> </a:t>
            </a:r>
            <a:r>
              <a:rPr lang="tr-TR" altLang="tr-TR" dirty="0"/>
              <a:t>2010 </a:t>
            </a:r>
            <a:r>
              <a:rPr lang="tr-TR" altLang="tr-TR" dirty="0" err="1"/>
              <a:t>by</a:t>
            </a:r>
            <a:r>
              <a:rPr lang="tr-TR" altLang="tr-TR" dirty="0"/>
              <a:t> </a:t>
            </a:r>
            <a:r>
              <a:rPr lang="tr-TR" altLang="tr-TR" dirty="0" err="1"/>
              <a:t>Carmine</a:t>
            </a:r>
            <a:r>
              <a:rPr lang="tr-TR" altLang="tr-TR" dirty="0"/>
              <a:t> </a:t>
            </a:r>
            <a:r>
              <a:rPr lang="en-US" altLang="tr-TR" dirty="0"/>
              <a:t>Gallo 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085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85000" lnSpcReduction="20000"/>
          </a:bodyPr>
          <a:lstStyle/>
          <a:p>
            <a:pPr lvl="1" algn="just">
              <a:spcBef>
                <a:spcPts val="3013"/>
              </a:spcBef>
              <a:buClr>
                <a:srgbClr val="0000FF"/>
              </a:buClr>
              <a:buFont typeface="Tahoma" pitchFamily="34" charset="0"/>
              <a:buChar char="•"/>
            </a:pPr>
            <a:r>
              <a:rPr lang="en-GB" altLang="tr-TR" sz="3200" dirty="0" smtClean="0">
                <a:solidFill>
                  <a:srgbClr val="0000FF"/>
                </a:solidFill>
                <a:cs typeface="Lucida Sans Unicode" pitchFamily="34" charset="0"/>
              </a:rPr>
              <a:t>GÖZLEM:</a:t>
            </a:r>
            <a:endParaRPr lang="tr-TR" altLang="tr-TR" sz="3200" dirty="0" smtClean="0">
              <a:solidFill>
                <a:srgbClr val="0000FF"/>
              </a:solidFill>
              <a:cs typeface="Lucida Sans Unicode" pitchFamily="34" charset="0"/>
            </a:endParaRPr>
          </a:p>
          <a:p>
            <a:pPr marL="393192" lvl="1" indent="0" algn="just">
              <a:spcBef>
                <a:spcPts val="3013"/>
              </a:spcBef>
              <a:buClr>
                <a:srgbClr val="0000FF"/>
              </a:buClr>
              <a:buNone/>
            </a:pPr>
            <a:r>
              <a:rPr lang="tr-TR" altLang="tr-TR" sz="3200" dirty="0" smtClean="0">
                <a:solidFill>
                  <a:srgbClr val="0000FF"/>
                </a:solidFill>
                <a:cs typeface="Lucida Sans Unicode" pitchFamily="34" charset="0"/>
              </a:rPr>
              <a:t>Pazarda yeni fırsatlar yakalayabilmek için müşterilerin karşılanmamış ihtiyaçlarını gözlemlemek  </a:t>
            </a:r>
          </a:p>
          <a:p>
            <a:pPr lvl="1" algn="just">
              <a:spcBef>
                <a:spcPts val="3013"/>
              </a:spcBef>
              <a:buClr>
                <a:srgbClr val="0000FF"/>
              </a:buClr>
              <a:buFont typeface="Tahoma" pitchFamily="34" charset="0"/>
              <a:buChar char="•"/>
            </a:pPr>
            <a:r>
              <a:rPr lang="tr-TR" altLang="tr-TR" sz="3200" dirty="0" smtClean="0">
                <a:solidFill>
                  <a:srgbClr val="0000FF"/>
                </a:solidFill>
                <a:cs typeface="Lucida Sans Unicode" pitchFamily="34" charset="0"/>
              </a:rPr>
              <a:t>DÜŞÜNME:  </a:t>
            </a:r>
          </a:p>
          <a:p>
            <a:pPr marL="393192" lvl="1" indent="0" algn="just">
              <a:spcBef>
                <a:spcPts val="3013"/>
              </a:spcBef>
              <a:buClr>
                <a:srgbClr val="0000FF"/>
              </a:buClr>
              <a:buNone/>
            </a:pPr>
            <a:r>
              <a:rPr lang="tr-TR" altLang="tr-TR" sz="3200" dirty="0" smtClean="0">
                <a:solidFill>
                  <a:srgbClr val="0000FF"/>
                </a:solidFill>
                <a:cs typeface="Lucida Sans Unicode" pitchFamily="34" charset="0"/>
              </a:rPr>
              <a:t>Bu ihtiyaçları karşılamak yeni ürün ve hizmetleri düşünmek ve hayal etmek</a:t>
            </a:r>
          </a:p>
          <a:p>
            <a:pPr lvl="1" algn="just">
              <a:spcBef>
                <a:spcPts val="3013"/>
              </a:spcBef>
              <a:buClr>
                <a:srgbClr val="0000FF"/>
              </a:buClr>
              <a:buFont typeface="Tahoma" pitchFamily="34" charset="0"/>
              <a:buChar char="•"/>
            </a:pPr>
            <a:r>
              <a:rPr lang="tr-TR" altLang="tr-TR" sz="3200" dirty="0" smtClean="0">
                <a:solidFill>
                  <a:srgbClr val="0000FF"/>
                </a:solidFill>
                <a:cs typeface="Lucida Sans Unicode" pitchFamily="34" charset="0"/>
              </a:rPr>
              <a:t>TASARIM: </a:t>
            </a:r>
          </a:p>
          <a:p>
            <a:pPr marL="393192" lvl="1" indent="0" algn="just">
              <a:spcBef>
                <a:spcPts val="3013"/>
              </a:spcBef>
              <a:buClr>
                <a:srgbClr val="0000FF"/>
              </a:buClr>
              <a:buNone/>
            </a:pPr>
            <a:r>
              <a:rPr lang="tr-TR" altLang="tr-TR" sz="3200" dirty="0" smtClean="0">
                <a:solidFill>
                  <a:srgbClr val="0000FF"/>
                </a:solidFill>
                <a:cs typeface="Lucida Sans Unicode" pitchFamily="34" charset="0"/>
              </a:rPr>
              <a:t>En son teknolojileri kullanarak yeni ürün/hizmet tasarlamak 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701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lvl="1" algn="just">
              <a:spcBef>
                <a:spcPts val="2863"/>
              </a:spcBef>
              <a:buClr>
                <a:srgbClr val="0000FF"/>
              </a:buClr>
              <a:buFont typeface="Tahoma" pitchFamily="34" charset="0"/>
              <a:buChar char="•"/>
            </a:pP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FİNANSMAN: </a:t>
            </a:r>
            <a:endParaRPr lang="tr-TR" altLang="tr-TR" dirty="0" smtClean="0">
              <a:solidFill>
                <a:srgbClr val="0000FF"/>
              </a:solidFill>
              <a:cs typeface="Lucida Sans Unicode" pitchFamily="34" charset="0"/>
            </a:endParaRPr>
          </a:p>
          <a:p>
            <a:pPr marL="393192" lvl="1" indent="0" algn="just">
              <a:spcBef>
                <a:spcPts val="2863"/>
              </a:spcBef>
              <a:buClr>
                <a:srgbClr val="0000FF"/>
              </a:buClr>
              <a:buNone/>
            </a:pPr>
            <a:r>
              <a:rPr lang="tr-TR" altLang="tr-TR" noProof="0" dirty="0" smtClean="0">
                <a:solidFill>
                  <a:srgbClr val="0000FF"/>
                </a:solidFill>
                <a:cs typeface="Lucida Sans Unicode" pitchFamily="34" charset="0"/>
              </a:rPr>
              <a:t>Yeni ürün ve hizmetleri üretmek ve satmak için yatırım </a:t>
            </a:r>
            <a:r>
              <a:rPr lang="en-GB" altLang="tr-TR" dirty="0" err="1" smtClean="0">
                <a:solidFill>
                  <a:srgbClr val="0000FF"/>
                </a:solidFill>
                <a:cs typeface="Lucida Sans Unicode" pitchFamily="34" charset="0"/>
              </a:rPr>
              <a:t>projelerine</a:t>
            </a:r>
            <a:r>
              <a:rPr lang="en-GB" altLang="tr-TR" dirty="0" smtClean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mali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kaynak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aramak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</a:p>
          <a:p>
            <a:pPr lvl="1" algn="just">
              <a:spcBef>
                <a:spcPts val="2863"/>
              </a:spcBef>
              <a:buClr>
                <a:srgbClr val="0000FF"/>
              </a:buClr>
              <a:buFont typeface="Tahoma" pitchFamily="34" charset="0"/>
              <a:buChar char="•"/>
            </a:pP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PAZARLAMA:  </a:t>
            </a:r>
            <a:endParaRPr lang="tr-TR" altLang="tr-TR" dirty="0" smtClean="0">
              <a:solidFill>
                <a:srgbClr val="0000FF"/>
              </a:solidFill>
              <a:cs typeface="Lucida Sans Unicode" pitchFamily="34" charset="0"/>
            </a:endParaRPr>
          </a:p>
          <a:p>
            <a:pPr marL="393192" lvl="1" indent="0" algn="just">
              <a:spcBef>
                <a:spcPts val="2863"/>
              </a:spcBef>
              <a:buClr>
                <a:srgbClr val="0000FF"/>
              </a:buClr>
              <a:buNone/>
            </a:pPr>
            <a:r>
              <a:rPr lang="en-GB" altLang="tr-TR" dirty="0" err="1" smtClean="0">
                <a:solidFill>
                  <a:srgbClr val="0000FF"/>
                </a:solidFill>
                <a:cs typeface="Lucida Sans Unicode" pitchFamily="34" charset="0"/>
              </a:rPr>
              <a:t>Mevcut</a:t>
            </a:r>
            <a:r>
              <a:rPr lang="en-GB" altLang="tr-TR" dirty="0" smtClean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ve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yeni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müşterilere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ürün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ve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hizmetleri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tanıtmak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</a:p>
          <a:p>
            <a:pPr lvl="1" algn="just">
              <a:spcBef>
                <a:spcPts val="2863"/>
              </a:spcBef>
              <a:buClr>
                <a:srgbClr val="0000FF"/>
              </a:buClr>
              <a:buFont typeface="Tahoma" pitchFamily="34" charset="0"/>
              <a:buChar char="•"/>
            </a:pP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SÜRDÜRÜLEBİLİRLİK: </a:t>
            </a:r>
            <a:endParaRPr lang="tr-TR" altLang="tr-TR" dirty="0" smtClean="0">
              <a:solidFill>
                <a:srgbClr val="0000FF"/>
              </a:solidFill>
              <a:cs typeface="Lucida Sans Unicode" pitchFamily="34" charset="0"/>
            </a:endParaRPr>
          </a:p>
          <a:p>
            <a:pPr marL="393192" lvl="1" indent="0" algn="just">
              <a:spcBef>
                <a:spcPts val="2863"/>
              </a:spcBef>
              <a:buClr>
                <a:srgbClr val="0000FF"/>
              </a:buClr>
              <a:buNone/>
            </a:pPr>
            <a:r>
              <a:rPr lang="en-GB" altLang="tr-TR" dirty="0" err="1" smtClean="0">
                <a:solidFill>
                  <a:srgbClr val="0000FF"/>
                </a:solidFill>
                <a:cs typeface="Lucida Sans Unicode" pitchFamily="34" charset="0"/>
              </a:rPr>
              <a:t>Yeni</a:t>
            </a:r>
            <a:r>
              <a:rPr lang="en-GB" altLang="tr-TR" dirty="0" smtClean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ürün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ve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hizmetlerden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gelen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rekabet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avantajının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sürekli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olabilmesi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için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hem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araştırmayı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sürdürmek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hem de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buluşları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devlet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koruması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altına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aldırmak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(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ör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: patent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başvurusu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)</a:t>
            </a:r>
          </a:p>
          <a:p>
            <a:pPr algn="just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40085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algn="just" defTabSz="449263">
              <a:lnSpc>
                <a:spcPct val="80000"/>
              </a:lnSpc>
              <a:spcBef>
                <a:spcPts val="1200"/>
              </a:spcBef>
              <a:buClr>
                <a:srgbClr val="FF0066"/>
              </a:buClr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tr-TR" dirty="0" err="1">
                <a:solidFill>
                  <a:srgbClr val="FF0000"/>
                </a:solidFill>
              </a:rPr>
              <a:t>Yenilik</a:t>
            </a:r>
            <a:r>
              <a:rPr lang="en-GB" altLang="tr-TR" dirty="0">
                <a:solidFill>
                  <a:srgbClr val="FF0000"/>
                </a:solidFill>
              </a:rPr>
              <a:t> </a:t>
            </a:r>
            <a:r>
              <a:rPr lang="en-GB" altLang="tr-TR" dirty="0" err="1">
                <a:solidFill>
                  <a:srgbClr val="FF0000"/>
                </a:solidFill>
              </a:rPr>
              <a:t>planlıdır</a:t>
            </a:r>
            <a:r>
              <a:rPr lang="en-GB" altLang="tr-TR" dirty="0">
                <a:solidFill>
                  <a:srgbClr val="FF0000"/>
                </a:solidFill>
              </a:rPr>
              <a:t> </a:t>
            </a:r>
            <a:r>
              <a:rPr lang="en-GB" altLang="tr-TR" dirty="0" err="1">
                <a:solidFill>
                  <a:srgbClr val="FF0000"/>
                </a:solidFill>
              </a:rPr>
              <a:t>ve</a:t>
            </a:r>
            <a:r>
              <a:rPr lang="en-GB" altLang="tr-TR" dirty="0">
                <a:solidFill>
                  <a:srgbClr val="FF0000"/>
                </a:solidFill>
              </a:rPr>
              <a:t> </a:t>
            </a:r>
            <a:r>
              <a:rPr lang="en-GB" altLang="tr-TR" dirty="0" err="1">
                <a:solidFill>
                  <a:srgbClr val="FF0000"/>
                </a:solidFill>
              </a:rPr>
              <a:t>öngörülebilir</a:t>
            </a:r>
            <a:r>
              <a:rPr lang="en-GB" altLang="tr-TR" dirty="0">
                <a:solidFill>
                  <a:srgbClr val="FF0000"/>
                </a:solidFill>
              </a:rPr>
              <a:t>.</a:t>
            </a:r>
          </a:p>
          <a:p>
            <a:pPr marL="341313" indent="-341313" algn="just" defTabSz="449263">
              <a:lnSpc>
                <a:spcPct val="80000"/>
              </a:lnSpc>
              <a:spcBef>
                <a:spcPts val="1200"/>
              </a:spcBef>
              <a:buClr>
                <a:srgbClr val="009999"/>
              </a:buClr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tr-TR" dirty="0">
              <a:solidFill>
                <a:srgbClr val="FF0000"/>
              </a:solidFill>
            </a:endParaRPr>
          </a:p>
          <a:p>
            <a:pPr marL="341313" indent="-341313" algn="just" defTabSz="449263">
              <a:lnSpc>
                <a:spcPct val="80000"/>
              </a:lnSpc>
              <a:spcBef>
                <a:spcPts val="1200"/>
              </a:spcBef>
              <a:buClr>
                <a:srgbClr val="FF0066"/>
              </a:buClr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tr-TR" dirty="0" err="1">
                <a:solidFill>
                  <a:srgbClr val="FF0000"/>
                </a:solidFill>
              </a:rPr>
              <a:t>Teknik</a:t>
            </a:r>
            <a:r>
              <a:rPr lang="en-GB" altLang="tr-TR" dirty="0">
                <a:solidFill>
                  <a:srgbClr val="FF0000"/>
                </a:solidFill>
              </a:rPr>
              <a:t> </a:t>
            </a:r>
            <a:r>
              <a:rPr lang="en-GB" altLang="tr-TR" dirty="0" err="1">
                <a:solidFill>
                  <a:srgbClr val="FF0000"/>
                </a:solidFill>
              </a:rPr>
              <a:t>şartnameler</a:t>
            </a:r>
            <a:r>
              <a:rPr lang="en-GB" altLang="tr-TR" dirty="0">
                <a:solidFill>
                  <a:srgbClr val="FF0000"/>
                </a:solidFill>
              </a:rPr>
              <a:t> </a:t>
            </a:r>
            <a:r>
              <a:rPr lang="en-GB" altLang="tr-TR" dirty="0" err="1">
                <a:solidFill>
                  <a:srgbClr val="FF0000"/>
                </a:solidFill>
              </a:rPr>
              <a:t>eksiksiz</a:t>
            </a:r>
            <a:r>
              <a:rPr lang="en-GB" altLang="tr-TR" dirty="0">
                <a:solidFill>
                  <a:srgbClr val="FF0000"/>
                </a:solidFill>
              </a:rPr>
              <a:t> </a:t>
            </a:r>
            <a:r>
              <a:rPr lang="en-GB" altLang="tr-TR" dirty="0" err="1">
                <a:solidFill>
                  <a:srgbClr val="FF0000"/>
                </a:solidFill>
              </a:rPr>
              <a:t>hazırlanmalıdır</a:t>
            </a:r>
            <a:r>
              <a:rPr lang="en-GB" altLang="tr-TR" dirty="0">
                <a:solidFill>
                  <a:srgbClr val="FF0000"/>
                </a:solidFill>
              </a:rPr>
              <a:t>.</a:t>
            </a:r>
          </a:p>
          <a:p>
            <a:pPr marL="341313" indent="-341313" algn="just" defTabSz="449263">
              <a:lnSpc>
                <a:spcPct val="80000"/>
              </a:lnSpc>
              <a:spcBef>
                <a:spcPts val="1200"/>
              </a:spcBef>
              <a:buClr>
                <a:srgbClr val="009999"/>
              </a:buClr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tr-TR" dirty="0">
              <a:solidFill>
                <a:srgbClr val="FF0000"/>
              </a:solidFill>
            </a:endParaRPr>
          </a:p>
          <a:p>
            <a:pPr marL="341313" indent="-341313" algn="just" defTabSz="449263">
              <a:lnSpc>
                <a:spcPct val="80000"/>
              </a:lnSpc>
              <a:spcBef>
                <a:spcPts val="1200"/>
              </a:spcBef>
              <a:buClr>
                <a:srgbClr val="FF0066"/>
              </a:buClr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tr-TR" dirty="0" err="1">
                <a:solidFill>
                  <a:srgbClr val="FF0000"/>
                </a:solidFill>
              </a:rPr>
              <a:t>Yaratıcılık</a:t>
            </a:r>
            <a:r>
              <a:rPr lang="en-GB" altLang="tr-TR" dirty="0">
                <a:solidFill>
                  <a:srgbClr val="FF0000"/>
                </a:solidFill>
              </a:rPr>
              <a:t> </a:t>
            </a:r>
            <a:r>
              <a:rPr lang="en-GB" altLang="tr-TR" dirty="0" err="1">
                <a:solidFill>
                  <a:srgbClr val="FF0000"/>
                </a:solidFill>
              </a:rPr>
              <a:t>hayal</a:t>
            </a:r>
            <a:r>
              <a:rPr lang="en-GB" altLang="tr-TR" dirty="0">
                <a:solidFill>
                  <a:srgbClr val="FF0000"/>
                </a:solidFill>
              </a:rPr>
              <a:t> </a:t>
            </a:r>
            <a:r>
              <a:rPr lang="en-GB" altLang="tr-TR" dirty="0" err="1">
                <a:solidFill>
                  <a:srgbClr val="FF0000"/>
                </a:solidFill>
              </a:rPr>
              <a:t>gücüne</a:t>
            </a:r>
            <a:r>
              <a:rPr lang="en-GB" altLang="tr-TR" dirty="0">
                <a:solidFill>
                  <a:srgbClr val="FF0000"/>
                </a:solidFill>
              </a:rPr>
              <a:t> </a:t>
            </a:r>
            <a:r>
              <a:rPr lang="en-GB" altLang="tr-TR" dirty="0" err="1">
                <a:solidFill>
                  <a:srgbClr val="FF0000"/>
                </a:solidFill>
              </a:rPr>
              <a:t>dayalıdır</a:t>
            </a:r>
            <a:r>
              <a:rPr lang="en-GB" altLang="tr-TR" dirty="0">
                <a:solidFill>
                  <a:srgbClr val="FF0000"/>
                </a:solidFill>
              </a:rPr>
              <a:t>. </a:t>
            </a:r>
          </a:p>
          <a:p>
            <a:pPr marL="341313" indent="-341313" algn="just" defTabSz="449263">
              <a:lnSpc>
                <a:spcPct val="80000"/>
              </a:lnSpc>
              <a:spcBef>
                <a:spcPts val="1200"/>
              </a:spcBef>
              <a:buClr>
                <a:srgbClr val="009999"/>
              </a:buClr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tr-TR" dirty="0">
              <a:solidFill>
                <a:srgbClr val="FF0000"/>
              </a:solidFill>
            </a:endParaRPr>
          </a:p>
          <a:p>
            <a:pPr marL="341313" indent="-341313" algn="just" defTabSz="449263">
              <a:lnSpc>
                <a:spcPct val="80000"/>
              </a:lnSpc>
              <a:spcBef>
                <a:spcPts val="1200"/>
              </a:spcBef>
              <a:buClr>
                <a:srgbClr val="FF0066"/>
              </a:buClr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tr-TR" dirty="0" err="1">
                <a:solidFill>
                  <a:srgbClr val="FF0000"/>
                </a:solidFill>
              </a:rPr>
              <a:t>Büyük</a:t>
            </a:r>
            <a:r>
              <a:rPr lang="en-GB" altLang="tr-TR" dirty="0">
                <a:solidFill>
                  <a:srgbClr val="FF0000"/>
                </a:solidFill>
              </a:rPr>
              <a:t> </a:t>
            </a:r>
            <a:r>
              <a:rPr lang="en-GB" altLang="tr-TR" dirty="0" err="1">
                <a:solidFill>
                  <a:srgbClr val="FF0000"/>
                </a:solidFill>
              </a:rPr>
              <a:t>proje</a:t>
            </a:r>
            <a:r>
              <a:rPr lang="en-GB" altLang="tr-TR" dirty="0">
                <a:solidFill>
                  <a:srgbClr val="FF0000"/>
                </a:solidFill>
              </a:rPr>
              <a:t> </a:t>
            </a:r>
            <a:r>
              <a:rPr lang="en-GB" altLang="tr-TR" dirty="0" err="1">
                <a:solidFill>
                  <a:srgbClr val="FF0000"/>
                </a:solidFill>
              </a:rPr>
              <a:t>grupları</a:t>
            </a:r>
            <a:r>
              <a:rPr lang="en-GB" altLang="tr-TR" dirty="0">
                <a:solidFill>
                  <a:srgbClr val="FF0000"/>
                </a:solidFill>
              </a:rPr>
              <a:t> </a:t>
            </a:r>
            <a:r>
              <a:rPr lang="en-GB" altLang="tr-TR" dirty="0" err="1">
                <a:solidFill>
                  <a:srgbClr val="FF0000"/>
                </a:solidFill>
              </a:rPr>
              <a:t>yeniliğe</a:t>
            </a:r>
            <a:r>
              <a:rPr lang="en-GB" altLang="tr-TR" dirty="0">
                <a:solidFill>
                  <a:srgbClr val="FF0000"/>
                </a:solidFill>
              </a:rPr>
              <a:t> </a:t>
            </a:r>
            <a:r>
              <a:rPr lang="en-GB" altLang="tr-TR" dirty="0" err="1">
                <a:solidFill>
                  <a:srgbClr val="FF0000"/>
                </a:solidFill>
              </a:rPr>
              <a:t>daha</a:t>
            </a:r>
            <a:r>
              <a:rPr lang="en-GB" altLang="tr-TR" dirty="0">
                <a:solidFill>
                  <a:srgbClr val="FF0000"/>
                </a:solidFill>
              </a:rPr>
              <a:t> </a:t>
            </a:r>
            <a:r>
              <a:rPr lang="en-GB" altLang="tr-TR" dirty="0" err="1">
                <a:solidFill>
                  <a:srgbClr val="FF0000"/>
                </a:solidFill>
              </a:rPr>
              <a:t>fazla</a:t>
            </a:r>
            <a:r>
              <a:rPr lang="en-GB" altLang="tr-TR" dirty="0">
                <a:solidFill>
                  <a:srgbClr val="FF0000"/>
                </a:solidFill>
              </a:rPr>
              <a:t> </a:t>
            </a:r>
            <a:r>
              <a:rPr lang="en-GB" altLang="tr-TR" dirty="0" err="1">
                <a:solidFill>
                  <a:srgbClr val="FF0000"/>
                </a:solidFill>
              </a:rPr>
              <a:t>katkıda</a:t>
            </a:r>
            <a:r>
              <a:rPr lang="en-GB" altLang="tr-TR" dirty="0">
                <a:solidFill>
                  <a:srgbClr val="FF0000"/>
                </a:solidFill>
              </a:rPr>
              <a:t> </a:t>
            </a:r>
            <a:r>
              <a:rPr lang="en-GB" altLang="tr-TR" dirty="0" err="1">
                <a:solidFill>
                  <a:srgbClr val="FF0000"/>
                </a:solidFill>
              </a:rPr>
              <a:t>bulunur</a:t>
            </a:r>
            <a:r>
              <a:rPr lang="en-GB" altLang="tr-TR" dirty="0">
                <a:solidFill>
                  <a:srgbClr val="FF0000"/>
                </a:solidFill>
              </a:rPr>
              <a:t>. </a:t>
            </a:r>
          </a:p>
          <a:p>
            <a:pPr marL="341313" indent="-341313" algn="just" defTabSz="449263">
              <a:lnSpc>
                <a:spcPct val="80000"/>
              </a:lnSpc>
              <a:spcBef>
                <a:spcPts val="1200"/>
              </a:spcBef>
              <a:buClr>
                <a:srgbClr val="009999"/>
              </a:buClr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tr-TR" dirty="0">
              <a:solidFill>
                <a:srgbClr val="FF0000"/>
              </a:solidFill>
            </a:endParaRPr>
          </a:p>
          <a:p>
            <a:pPr marL="341313" indent="-341313" algn="just" defTabSz="449263">
              <a:lnSpc>
                <a:spcPct val="80000"/>
              </a:lnSpc>
              <a:spcBef>
                <a:spcPts val="1200"/>
              </a:spcBef>
              <a:buClr>
                <a:srgbClr val="FF0066"/>
              </a:buClr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tr-TR" dirty="0" err="1">
                <a:solidFill>
                  <a:srgbClr val="FF0000"/>
                </a:solidFill>
              </a:rPr>
              <a:t>Teknoloji</a:t>
            </a:r>
            <a:r>
              <a:rPr lang="en-GB" altLang="tr-TR" dirty="0">
                <a:solidFill>
                  <a:srgbClr val="FF0000"/>
                </a:solidFill>
              </a:rPr>
              <a:t>, </a:t>
            </a:r>
            <a:r>
              <a:rPr lang="en-GB" altLang="tr-TR" dirty="0" err="1">
                <a:solidFill>
                  <a:srgbClr val="FF0000"/>
                </a:solidFill>
              </a:rPr>
              <a:t>yenilik</a:t>
            </a:r>
            <a:r>
              <a:rPr lang="en-GB" altLang="tr-TR" dirty="0">
                <a:solidFill>
                  <a:srgbClr val="FF0000"/>
                </a:solidFill>
              </a:rPr>
              <a:t> </a:t>
            </a:r>
            <a:r>
              <a:rPr lang="en-GB" altLang="tr-TR" dirty="0" err="1">
                <a:solidFill>
                  <a:srgbClr val="FF0000"/>
                </a:solidFill>
              </a:rPr>
              <a:t>sürecinin</a:t>
            </a:r>
            <a:r>
              <a:rPr lang="en-GB" altLang="tr-TR" dirty="0">
                <a:solidFill>
                  <a:srgbClr val="FF0000"/>
                </a:solidFill>
              </a:rPr>
              <a:t> </a:t>
            </a:r>
            <a:r>
              <a:rPr lang="en-GB" altLang="tr-TR" dirty="0" err="1">
                <a:solidFill>
                  <a:srgbClr val="FF0000"/>
                </a:solidFill>
              </a:rPr>
              <a:t>başlıca</a:t>
            </a:r>
            <a:r>
              <a:rPr lang="en-GB" altLang="tr-TR" dirty="0">
                <a:solidFill>
                  <a:srgbClr val="FF0000"/>
                </a:solidFill>
              </a:rPr>
              <a:t> </a:t>
            </a:r>
            <a:r>
              <a:rPr lang="en-GB" altLang="tr-TR" dirty="0" err="1">
                <a:solidFill>
                  <a:srgbClr val="FF0000"/>
                </a:solidFill>
              </a:rPr>
              <a:t>kaynağıdır</a:t>
            </a:r>
            <a:r>
              <a:rPr lang="en-GB" altLang="tr-TR" dirty="0">
                <a:solidFill>
                  <a:srgbClr val="FF0000"/>
                </a:solidFill>
              </a:rPr>
              <a:t>. 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b="1" i="1" dirty="0" err="1">
                <a:solidFill>
                  <a:srgbClr val="FF0066"/>
                </a:solidFill>
                <a:latin typeface="Arial" pitchFamily="34" charset="0"/>
              </a:rPr>
              <a:t>Yenilikle</a:t>
            </a:r>
            <a:r>
              <a:rPr lang="en-GB" altLang="tr-TR" b="1" i="1" dirty="0">
                <a:solidFill>
                  <a:srgbClr val="FF0066"/>
                </a:solidFill>
                <a:latin typeface="Arial" pitchFamily="34" charset="0"/>
              </a:rPr>
              <a:t> </a:t>
            </a:r>
            <a:r>
              <a:rPr lang="en-GB" altLang="tr-TR" b="1" i="1" dirty="0" err="1">
                <a:solidFill>
                  <a:srgbClr val="FF0066"/>
                </a:solidFill>
                <a:latin typeface="Arial" pitchFamily="34" charset="0"/>
              </a:rPr>
              <a:t>ilgili</a:t>
            </a:r>
            <a:r>
              <a:rPr lang="en-GB" altLang="tr-TR" b="1" i="1" dirty="0">
                <a:solidFill>
                  <a:srgbClr val="FF0066"/>
                </a:solidFill>
                <a:latin typeface="Arial" pitchFamily="34" charset="0"/>
              </a:rPr>
              <a:t> </a:t>
            </a:r>
            <a:r>
              <a:rPr lang="en-GB" altLang="tr-TR" b="1" i="1" dirty="0" err="1">
                <a:solidFill>
                  <a:srgbClr val="FF0066"/>
                </a:solidFill>
                <a:latin typeface="Arial" pitchFamily="34" charset="0"/>
              </a:rPr>
              <a:t>yanlış</a:t>
            </a:r>
            <a:r>
              <a:rPr lang="en-GB" altLang="tr-TR" b="1" i="1" dirty="0">
                <a:solidFill>
                  <a:srgbClr val="FF0066"/>
                </a:solidFill>
                <a:latin typeface="Arial" pitchFamily="34" charset="0"/>
              </a:rPr>
              <a:t> </a:t>
            </a:r>
            <a:r>
              <a:rPr lang="en-GB" altLang="tr-TR" b="1" i="1" dirty="0" err="1">
                <a:solidFill>
                  <a:srgbClr val="FF0066"/>
                </a:solidFill>
                <a:latin typeface="Arial" pitchFamily="34" charset="0"/>
              </a:rPr>
              <a:t>görüşler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37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1313" indent="-341313" algn="just" defTabSz="449263">
              <a:lnSpc>
                <a:spcPct val="8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altLang="tr-TR" dirty="0" smtClean="0">
                <a:solidFill>
                  <a:srgbClr val="009999"/>
                </a:solidFill>
              </a:rPr>
              <a:t>    </a:t>
            </a:r>
            <a:r>
              <a:rPr lang="en-GB" altLang="tr-TR" dirty="0" err="1" smtClean="0">
                <a:solidFill>
                  <a:srgbClr val="009999"/>
                </a:solidFill>
              </a:rPr>
              <a:t>Ar-ge</a:t>
            </a:r>
            <a:r>
              <a:rPr lang="en-GB" altLang="tr-TR" dirty="0" smtClean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ve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yenilik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çabalarının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sonuçları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tahmin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 smtClean="0">
                <a:solidFill>
                  <a:srgbClr val="009999"/>
                </a:solidFill>
              </a:rPr>
              <a:t>edilemez</a:t>
            </a:r>
            <a:r>
              <a:rPr lang="tr-TR" altLang="tr-TR" dirty="0" smtClean="0">
                <a:solidFill>
                  <a:srgbClr val="009999"/>
                </a:solidFill>
              </a:rPr>
              <a:t>.</a:t>
            </a:r>
            <a:endParaRPr lang="en-GB" altLang="tr-TR" dirty="0">
              <a:solidFill>
                <a:srgbClr val="009999"/>
              </a:solidFill>
            </a:endParaRPr>
          </a:p>
          <a:p>
            <a:pPr marL="341313" indent="-341313" algn="just" defTabSz="449263">
              <a:lnSpc>
                <a:spcPct val="80000"/>
              </a:lnSpc>
              <a:spcBef>
                <a:spcPts val="1200"/>
              </a:spcBef>
              <a:buClr>
                <a:srgbClr val="009999"/>
              </a:buClr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tr-TR" dirty="0">
              <a:solidFill>
                <a:srgbClr val="009999"/>
              </a:solidFill>
            </a:endParaRPr>
          </a:p>
          <a:p>
            <a:pPr marL="341313" indent="-341313" algn="just" defTabSz="449263">
              <a:lnSpc>
                <a:spcPct val="8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altLang="tr-TR" dirty="0" smtClean="0">
                <a:solidFill>
                  <a:srgbClr val="009999"/>
                </a:solidFill>
              </a:rPr>
              <a:t>    </a:t>
            </a:r>
            <a:r>
              <a:rPr lang="en-GB" altLang="tr-TR" dirty="0" err="1" smtClean="0">
                <a:solidFill>
                  <a:srgbClr val="009999"/>
                </a:solidFill>
              </a:rPr>
              <a:t>Çoğunlukla</a:t>
            </a:r>
            <a:r>
              <a:rPr lang="en-GB" altLang="tr-TR" dirty="0" smtClean="0">
                <a:solidFill>
                  <a:srgbClr val="009999"/>
                </a:solidFill>
              </a:rPr>
              <a:t> </a:t>
            </a:r>
            <a:r>
              <a:rPr lang="en-GB" altLang="tr-TR" dirty="0">
                <a:solidFill>
                  <a:srgbClr val="009999"/>
                </a:solidFill>
              </a:rPr>
              <a:t>dene-test et-</a:t>
            </a:r>
            <a:r>
              <a:rPr lang="en-GB" altLang="tr-TR" dirty="0" err="1">
                <a:solidFill>
                  <a:srgbClr val="009999"/>
                </a:solidFill>
              </a:rPr>
              <a:t>düzelt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yaklaşımı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daha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 smtClean="0">
                <a:solidFill>
                  <a:srgbClr val="009999"/>
                </a:solidFill>
              </a:rPr>
              <a:t>uygundur</a:t>
            </a:r>
            <a:r>
              <a:rPr lang="tr-TR" altLang="tr-TR" dirty="0" smtClean="0">
                <a:solidFill>
                  <a:srgbClr val="009999"/>
                </a:solidFill>
              </a:rPr>
              <a:t>.</a:t>
            </a:r>
            <a:endParaRPr lang="en-GB" altLang="tr-TR" dirty="0">
              <a:solidFill>
                <a:srgbClr val="009999"/>
              </a:solidFill>
            </a:endParaRPr>
          </a:p>
          <a:p>
            <a:pPr marL="341313" indent="-341313" algn="just" defTabSz="449263">
              <a:lnSpc>
                <a:spcPct val="8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tr-TR" dirty="0">
              <a:solidFill>
                <a:srgbClr val="FF0066"/>
              </a:solidFill>
            </a:endParaRPr>
          </a:p>
          <a:p>
            <a:pPr marL="341313" indent="-341313" algn="just" defTabSz="449263">
              <a:lnSpc>
                <a:spcPct val="80000"/>
              </a:lnSpc>
              <a:spcBef>
                <a:spcPts val="1200"/>
              </a:spcBef>
              <a:buClr>
                <a:srgbClr val="009999"/>
              </a:buClr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altLang="tr-TR" dirty="0" smtClean="0">
                <a:solidFill>
                  <a:srgbClr val="009999"/>
                </a:solidFill>
              </a:rPr>
              <a:t>    </a:t>
            </a:r>
            <a:r>
              <a:rPr lang="en-GB" altLang="tr-TR" dirty="0" err="1" smtClean="0">
                <a:solidFill>
                  <a:srgbClr val="009999"/>
                </a:solidFill>
              </a:rPr>
              <a:t>Yenilikle</a:t>
            </a:r>
            <a:r>
              <a:rPr lang="en-GB" altLang="tr-TR" dirty="0" smtClean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uğraşanlar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fırsatlardan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hareket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eder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hayal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gücünden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değil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</a:p>
          <a:p>
            <a:pPr marL="341313" indent="-341313" algn="just" defTabSz="449263">
              <a:lnSpc>
                <a:spcPct val="8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tr-TR" dirty="0">
              <a:solidFill>
                <a:srgbClr val="FF0066"/>
              </a:solidFill>
            </a:endParaRPr>
          </a:p>
          <a:p>
            <a:pPr marL="341313" indent="-341313" algn="just" defTabSz="449263">
              <a:lnSpc>
                <a:spcPct val="80000"/>
              </a:lnSpc>
              <a:spcBef>
                <a:spcPts val="1200"/>
              </a:spcBef>
              <a:buClr>
                <a:srgbClr val="009999"/>
              </a:buClr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altLang="tr-TR" dirty="0" smtClean="0">
                <a:solidFill>
                  <a:srgbClr val="009999"/>
                </a:solidFill>
              </a:rPr>
              <a:t>    </a:t>
            </a:r>
            <a:r>
              <a:rPr lang="en-GB" altLang="tr-TR" dirty="0" err="1" smtClean="0">
                <a:solidFill>
                  <a:srgbClr val="009999"/>
                </a:solidFill>
              </a:rPr>
              <a:t>Küçük</a:t>
            </a:r>
            <a:r>
              <a:rPr lang="en-GB" altLang="tr-TR" dirty="0" smtClean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gruplar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daha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iyi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yaratıcı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fikirler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ortaya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çıkarırlar</a:t>
            </a:r>
            <a:r>
              <a:rPr lang="en-GB" altLang="tr-TR" dirty="0">
                <a:solidFill>
                  <a:srgbClr val="009999"/>
                </a:solidFill>
              </a:rPr>
              <a:t>. </a:t>
            </a:r>
          </a:p>
          <a:p>
            <a:pPr marL="341313" indent="-341313" algn="just" defTabSz="449263">
              <a:lnSpc>
                <a:spcPct val="8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tr-TR" dirty="0">
              <a:solidFill>
                <a:srgbClr val="FF0066"/>
              </a:solidFill>
            </a:endParaRPr>
          </a:p>
          <a:p>
            <a:pPr marL="341313" indent="-341313" algn="just" defTabSz="449263">
              <a:lnSpc>
                <a:spcPct val="80000"/>
              </a:lnSpc>
              <a:spcBef>
                <a:spcPts val="1200"/>
              </a:spcBef>
              <a:buClr>
                <a:srgbClr val="009999"/>
              </a:buClr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altLang="tr-TR" dirty="0" smtClean="0">
                <a:solidFill>
                  <a:srgbClr val="009999"/>
                </a:solidFill>
              </a:rPr>
              <a:t>    </a:t>
            </a:r>
            <a:r>
              <a:rPr lang="en-GB" altLang="tr-TR" dirty="0" err="1" smtClean="0">
                <a:solidFill>
                  <a:srgbClr val="009999"/>
                </a:solidFill>
              </a:rPr>
              <a:t>Tek</a:t>
            </a:r>
            <a:r>
              <a:rPr lang="en-GB" altLang="tr-TR" dirty="0" smtClean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kaynak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teknoloji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değildir</a:t>
            </a:r>
            <a:r>
              <a:rPr lang="en-GB" altLang="tr-TR" dirty="0">
                <a:solidFill>
                  <a:srgbClr val="009999"/>
                </a:solidFill>
              </a:rPr>
              <a:t>. </a:t>
            </a:r>
            <a:r>
              <a:rPr lang="en-GB" altLang="tr-TR" dirty="0" err="1">
                <a:solidFill>
                  <a:srgbClr val="009999"/>
                </a:solidFill>
              </a:rPr>
              <a:t>Pazar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odaklı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 smtClean="0">
                <a:solidFill>
                  <a:srgbClr val="009999"/>
                </a:solidFill>
              </a:rPr>
              <a:t>yenilikçiler</a:t>
            </a:r>
            <a:r>
              <a:rPr lang="tr-TR" altLang="tr-TR" dirty="0" smtClean="0">
                <a:solidFill>
                  <a:srgbClr val="009999"/>
                </a:solidFill>
              </a:rPr>
              <a:t> </a:t>
            </a:r>
            <a:r>
              <a:rPr lang="en-GB" altLang="tr-TR" dirty="0" err="1" smtClean="0">
                <a:solidFill>
                  <a:srgbClr val="009999"/>
                </a:solidFill>
              </a:rPr>
              <a:t>pazar</a:t>
            </a:r>
            <a:r>
              <a:rPr lang="en-GB" altLang="tr-TR" dirty="0" smtClean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araştırması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yaptıkları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için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en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yüksek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başarı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olanağına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sahiptirler</a:t>
            </a:r>
            <a:r>
              <a:rPr lang="en-GB" altLang="tr-TR" dirty="0">
                <a:solidFill>
                  <a:srgbClr val="009999"/>
                </a:solidFill>
              </a:rPr>
              <a:t>. 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b="1" i="1" dirty="0" err="1">
                <a:solidFill>
                  <a:srgbClr val="FF0066"/>
                </a:solidFill>
                <a:latin typeface="Arial" pitchFamily="34" charset="0"/>
              </a:rPr>
              <a:t>Yenilikle</a:t>
            </a:r>
            <a:r>
              <a:rPr lang="en-GB" altLang="tr-TR" b="1" i="1" dirty="0">
                <a:solidFill>
                  <a:srgbClr val="FF0066"/>
                </a:solidFill>
                <a:latin typeface="Arial" pitchFamily="34" charset="0"/>
              </a:rPr>
              <a:t> </a:t>
            </a:r>
            <a:r>
              <a:rPr lang="en-GB" altLang="tr-TR" b="1" i="1" dirty="0" err="1">
                <a:solidFill>
                  <a:srgbClr val="FF0066"/>
                </a:solidFill>
                <a:latin typeface="Arial" pitchFamily="34" charset="0"/>
              </a:rPr>
              <a:t>ilgili</a:t>
            </a:r>
            <a:r>
              <a:rPr lang="en-GB" altLang="tr-TR" b="1" i="1" dirty="0">
                <a:solidFill>
                  <a:srgbClr val="FF0066"/>
                </a:solidFill>
                <a:latin typeface="Arial" pitchFamily="34" charset="0"/>
              </a:rPr>
              <a:t> </a:t>
            </a:r>
            <a:r>
              <a:rPr lang="en-GB" altLang="tr-TR" b="1" i="1" dirty="0" err="1">
                <a:solidFill>
                  <a:srgbClr val="FF0066"/>
                </a:solidFill>
                <a:latin typeface="Arial" pitchFamily="34" charset="0"/>
              </a:rPr>
              <a:t>doğrular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41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 algn="just" defTabSz="449263">
              <a:lnSpc>
                <a:spcPct val="90000"/>
              </a:lnSpc>
              <a:spcBef>
                <a:spcPts val="2413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 err="1"/>
              <a:t>Ürünler</a:t>
            </a:r>
            <a:r>
              <a:rPr lang="en-GB" kern="0" dirty="0"/>
              <a:t> </a:t>
            </a:r>
            <a:r>
              <a:rPr lang="en-GB" kern="0" dirty="0" err="1"/>
              <a:t>ve</a:t>
            </a:r>
            <a:r>
              <a:rPr lang="en-GB" kern="0" dirty="0"/>
              <a:t> </a:t>
            </a:r>
            <a:r>
              <a:rPr lang="en-GB" kern="0" dirty="0" err="1"/>
              <a:t>süreçlerle</a:t>
            </a:r>
            <a:r>
              <a:rPr lang="en-GB" kern="0" dirty="0"/>
              <a:t> </a:t>
            </a:r>
            <a:r>
              <a:rPr lang="en-GB" kern="0" dirty="0" err="1"/>
              <a:t>ilgili</a:t>
            </a:r>
            <a:r>
              <a:rPr lang="en-GB" kern="0" dirty="0"/>
              <a:t> </a:t>
            </a:r>
            <a:r>
              <a:rPr lang="en-GB" kern="0" dirty="0" err="1"/>
              <a:t>olarak</a:t>
            </a:r>
            <a:r>
              <a:rPr lang="en-GB" kern="0" dirty="0"/>
              <a:t> </a:t>
            </a:r>
            <a:r>
              <a:rPr lang="en-GB" kern="0" dirty="0" err="1"/>
              <a:t>sürekli</a:t>
            </a:r>
            <a:r>
              <a:rPr lang="en-GB" kern="0" dirty="0"/>
              <a:t> </a:t>
            </a:r>
            <a:r>
              <a:rPr lang="en-GB" kern="0" dirty="0" err="1"/>
              <a:t>yeni</a:t>
            </a:r>
            <a:r>
              <a:rPr lang="en-GB" kern="0" dirty="0"/>
              <a:t> </a:t>
            </a:r>
            <a:r>
              <a:rPr lang="en-GB" kern="0" dirty="0" err="1"/>
              <a:t>fikirler</a:t>
            </a:r>
            <a:r>
              <a:rPr lang="en-GB" kern="0" dirty="0"/>
              <a:t> </a:t>
            </a:r>
            <a:r>
              <a:rPr lang="en-GB" kern="0" dirty="0" err="1"/>
              <a:t>araştır</a:t>
            </a:r>
            <a:endParaRPr lang="en-GB" kern="0" dirty="0"/>
          </a:p>
          <a:p>
            <a:pPr marL="341313" indent="-341313" algn="just" defTabSz="449263">
              <a:lnSpc>
                <a:spcPct val="90000"/>
              </a:lnSpc>
              <a:spcBef>
                <a:spcPts val="2413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 err="1"/>
              <a:t>Anlaşılabilir</a:t>
            </a:r>
            <a:r>
              <a:rPr lang="en-GB" kern="0" dirty="0"/>
              <a:t> </a:t>
            </a:r>
            <a:r>
              <a:rPr lang="en-GB" kern="0" dirty="0" err="1"/>
              <a:t>ve</a:t>
            </a:r>
            <a:r>
              <a:rPr lang="en-GB" kern="0" dirty="0"/>
              <a:t> </a:t>
            </a:r>
            <a:r>
              <a:rPr lang="en-GB" kern="0" dirty="0" err="1"/>
              <a:t>müşteri-tabanlı</a:t>
            </a:r>
            <a:r>
              <a:rPr lang="en-GB" kern="0" dirty="0"/>
              <a:t> </a:t>
            </a:r>
            <a:r>
              <a:rPr lang="en-GB" kern="0" dirty="0" err="1"/>
              <a:t>yenilikler</a:t>
            </a:r>
            <a:r>
              <a:rPr lang="en-GB" kern="0" dirty="0"/>
              <a:t> yap</a:t>
            </a:r>
          </a:p>
          <a:p>
            <a:pPr marL="341313" indent="-341313" algn="just" defTabSz="449263">
              <a:lnSpc>
                <a:spcPct val="90000"/>
              </a:lnSpc>
              <a:spcBef>
                <a:spcPts val="2413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 err="1"/>
              <a:t>Küçük</a:t>
            </a:r>
            <a:r>
              <a:rPr lang="en-GB" kern="0" dirty="0"/>
              <a:t> </a:t>
            </a:r>
            <a:r>
              <a:rPr lang="en-GB" kern="0" dirty="0" err="1"/>
              <a:t>başlasan</a:t>
            </a:r>
            <a:r>
              <a:rPr lang="en-GB" kern="0" dirty="0"/>
              <a:t> da hep </a:t>
            </a:r>
            <a:r>
              <a:rPr lang="en-GB" kern="0" dirty="0" err="1"/>
              <a:t>daha</a:t>
            </a:r>
            <a:r>
              <a:rPr lang="en-GB" kern="0" dirty="0"/>
              <a:t> </a:t>
            </a:r>
            <a:r>
              <a:rPr lang="en-GB" kern="0" dirty="0" err="1"/>
              <a:t>büyümeyi</a:t>
            </a:r>
            <a:r>
              <a:rPr lang="en-GB" kern="0" dirty="0"/>
              <a:t> </a:t>
            </a:r>
            <a:r>
              <a:rPr lang="en-GB" kern="0" dirty="0" err="1"/>
              <a:t>hedefle</a:t>
            </a:r>
            <a:endParaRPr lang="en-GB" kern="0" dirty="0"/>
          </a:p>
          <a:p>
            <a:pPr marL="341313" indent="-341313" algn="just" defTabSz="449263">
              <a:lnSpc>
                <a:spcPct val="90000"/>
              </a:lnSpc>
              <a:spcBef>
                <a:spcPts val="2413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/>
              <a:t>Dene-test et-</a:t>
            </a:r>
            <a:r>
              <a:rPr lang="en-GB" kern="0" dirty="0" err="1"/>
              <a:t>düzelt</a:t>
            </a:r>
            <a:r>
              <a:rPr lang="en-GB" kern="0" dirty="0"/>
              <a:t>, </a:t>
            </a:r>
            <a:r>
              <a:rPr lang="en-GB" kern="0" dirty="0" err="1"/>
              <a:t>Hatalardan</a:t>
            </a:r>
            <a:r>
              <a:rPr lang="en-GB" kern="0" dirty="0"/>
              <a:t> </a:t>
            </a:r>
            <a:r>
              <a:rPr lang="en-GB" kern="0" dirty="0" err="1"/>
              <a:t>öğren</a:t>
            </a:r>
            <a:r>
              <a:rPr lang="en-GB" kern="0" dirty="0"/>
              <a:t> </a:t>
            </a:r>
          </a:p>
          <a:p>
            <a:pPr marL="341313" indent="-341313" algn="just" defTabSz="449263">
              <a:lnSpc>
                <a:spcPct val="90000"/>
              </a:lnSpc>
              <a:spcBef>
                <a:spcPts val="2413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 err="1"/>
              <a:t>Çok</a:t>
            </a:r>
            <a:r>
              <a:rPr lang="en-GB" kern="0" dirty="0"/>
              <a:t> </a:t>
            </a:r>
            <a:r>
              <a:rPr lang="en-GB" kern="0" dirty="0" err="1"/>
              <a:t>çalış</a:t>
            </a:r>
            <a:r>
              <a:rPr lang="en-GB" kern="0" dirty="0"/>
              <a:t>! 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i="1" dirty="0"/>
              <a:t>GENEL </a:t>
            </a:r>
            <a:r>
              <a:rPr lang="en-GB" altLang="tr-TR" b="1" i="1" dirty="0"/>
              <a:t>YENİLİK PRENSİPLERİ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772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altLang="tr-TR" b="1" dirty="0"/>
              <a:t>Kariyerinde hep sevdiğin işleri yap! </a:t>
            </a:r>
            <a:endParaRPr lang="en-US" altLang="tr-TR" b="1" dirty="0"/>
          </a:p>
          <a:p>
            <a:pPr algn="just"/>
            <a:r>
              <a:rPr lang="tr-TR" altLang="tr-TR" b="1" dirty="0"/>
              <a:t>Vizyonun Evrende bir iz bırakmak olsun!</a:t>
            </a:r>
          </a:p>
          <a:p>
            <a:pPr algn="just"/>
            <a:r>
              <a:rPr lang="tr-TR" altLang="tr-TR" b="1" dirty="0"/>
              <a:t>Beynindeki motoru çalıştır! Yeni tecrübeler yaşa, başkalarından ilham al!</a:t>
            </a:r>
          </a:p>
          <a:p>
            <a:pPr algn="just"/>
            <a:r>
              <a:rPr lang="tr-TR" altLang="tr-TR" b="1" dirty="0"/>
              <a:t>Hayal sat, ürün değil! </a:t>
            </a:r>
          </a:p>
          <a:p>
            <a:pPr algn="just"/>
            <a:r>
              <a:rPr lang="tr-TR" altLang="tr-TR" b="1" dirty="0"/>
              <a:t>Gereksiz karmaşaya “hayır” de! Tasarımın basit olsun!</a:t>
            </a:r>
          </a:p>
          <a:p>
            <a:pPr algn="just"/>
            <a:r>
              <a:rPr lang="tr-TR" altLang="tr-TR" b="1" dirty="0"/>
              <a:t>Müşterilerine heyecan verici yeni tecrübeler sun!</a:t>
            </a:r>
            <a:endParaRPr lang="en-US" altLang="tr-TR" b="1" dirty="0"/>
          </a:p>
          <a:p>
            <a:pPr algn="just"/>
            <a:r>
              <a:rPr lang="tr-TR" altLang="tr-TR" b="1" dirty="0"/>
              <a:t>Müşteriye sunduğun marka algısı açık ve  basit bir mesaj içersin! 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sz="4800" b="1" i="1" dirty="0" err="1"/>
              <a:t>Jobs’a</a:t>
            </a:r>
            <a:r>
              <a:rPr lang="tr-TR" altLang="tr-TR" sz="4800" b="1" i="1" dirty="0"/>
              <a:t> göre </a:t>
            </a:r>
            <a:r>
              <a:rPr lang="en-GB" altLang="tr-TR" b="1" i="1" dirty="0"/>
              <a:t>YENİLİK PRENSİPLERİ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620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tr-TR" altLang="tr-TR" dirty="0"/>
              <a:t>“Eğer insanlara ne istediklerini sorsaydım, benden daha hızlı bir at isterlerdi.” Henry Ford (1863-1947)</a:t>
            </a:r>
          </a:p>
          <a:p>
            <a:pPr algn="just">
              <a:buFontTx/>
              <a:buNone/>
            </a:pPr>
            <a:endParaRPr lang="tr-TR" altLang="tr-TR" dirty="0"/>
          </a:p>
          <a:p>
            <a:pPr algn="just">
              <a:buFontTx/>
              <a:buNone/>
            </a:pPr>
            <a:r>
              <a:rPr lang="tr-TR" altLang="tr-TR" dirty="0"/>
              <a:t>“İyi bir yenilik basit olmalı, insanlar: ben bunu neden daha önce düşünemedim! demeli.” Peter </a:t>
            </a:r>
            <a:r>
              <a:rPr lang="tr-TR" altLang="tr-TR" dirty="0" err="1"/>
              <a:t>Drucker</a:t>
            </a:r>
            <a:r>
              <a:rPr lang="tr-TR" altLang="tr-TR" dirty="0"/>
              <a:t>, (1909-2005)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b="1" i="1" dirty="0">
                <a:solidFill>
                  <a:srgbClr val="0000CC"/>
                </a:solidFill>
              </a:rPr>
              <a:t>Ford</a:t>
            </a:r>
            <a:r>
              <a:rPr lang="tr-TR" altLang="tr-TR" b="1" i="1" dirty="0"/>
              <a:t> ve </a:t>
            </a:r>
            <a:r>
              <a:rPr lang="tr-TR" altLang="tr-TR" b="1" i="1" dirty="0" err="1"/>
              <a:t>Drucker’a</a:t>
            </a:r>
            <a:r>
              <a:rPr lang="tr-TR" altLang="tr-TR" b="1" i="1" dirty="0"/>
              <a:t> göre </a:t>
            </a:r>
            <a:r>
              <a:rPr lang="en-GB" altLang="tr-TR" b="1" i="1" dirty="0" err="1" smtClean="0"/>
              <a:t>Yenilik</a:t>
            </a:r>
            <a:r>
              <a:rPr lang="en-GB" altLang="tr-TR" b="1" i="1" dirty="0" smtClean="0"/>
              <a:t> </a:t>
            </a:r>
            <a:r>
              <a:rPr lang="en-GB" altLang="tr-TR" b="1" i="1" dirty="0" err="1" smtClean="0"/>
              <a:t>Prensipleri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865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buClr>
                <a:srgbClr val="FF0000"/>
              </a:buClr>
              <a:buFont typeface="Symbol" pitchFamily="18" charset="2"/>
              <a:buNone/>
            </a:pPr>
            <a:r>
              <a:rPr lang="en-GB" altLang="tr-TR" dirty="0">
                <a:solidFill>
                  <a:srgbClr val="FF0000"/>
                </a:solidFill>
                <a:cs typeface="Lucida Sans Unicode" pitchFamily="34" charset="0"/>
              </a:rPr>
              <a:t>1. RADİKAL YENİLİK (</a:t>
            </a:r>
            <a:r>
              <a:rPr lang="en-GB" altLang="tr-TR" i="1" dirty="0">
                <a:solidFill>
                  <a:srgbClr val="FF0000"/>
                </a:solidFill>
                <a:cs typeface="Lucida Sans Unicode" pitchFamily="34" charset="0"/>
              </a:rPr>
              <a:t>TEKNOLOJİK İCAT</a:t>
            </a:r>
            <a:r>
              <a:rPr lang="en-GB" altLang="tr-TR" dirty="0">
                <a:solidFill>
                  <a:srgbClr val="FF0000"/>
                </a:solidFill>
                <a:cs typeface="Lucida Sans Unicode" pitchFamily="34" charset="0"/>
              </a:rPr>
              <a:t>) :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buClr>
                <a:srgbClr val="006699"/>
              </a:buClr>
              <a:buFont typeface="Symbol" pitchFamily="18" charset="2"/>
              <a:buNone/>
            </a:pPr>
            <a:endParaRPr lang="en-GB" altLang="tr-TR" sz="700" dirty="0">
              <a:solidFill>
                <a:srgbClr val="006699"/>
              </a:solidFill>
              <a:cs typeface="Lucida Sans Unicode" pitchFamily="34" charset="0"/>
            </a:endParaRPr>
          </a:p>
          <a:p>
            <a:pPr algn="just">
              <a:lnSpc>
                <a:spcPct val="115000"/>
              </a:lnSpc>
              <a:spcBef>
                <a:spcPts val="2013"/>
              </a:spcBef>
              <a:buClr>
                <a:srgbClr val="006699"/>
              </a:buClr>
              <a:buSzPct val="69000"/>
              <a:buFont typeface="Times New Roman" pitchFamily="18" charset="0"/>
              <a:buBlip>
                <a:blip r:embed="rId2"/>
              </a:buBlip>
            </a:pPr>
            <a:r>
              <a:rPr lang="en-GB" altLang="tr-TR" dirty="0">
                <a:solidFill>
                  <a:srgbClr val="006699"/>
                </a:solidFill>
                <a:cs typeface="Lucida Sans Unicode" pitchFamily="34" charset="0"/>
              </a:rPr>
              <a:t>HALİ HAZIRDA VAR OLAN ÜRÜNLERDEN MALZEME, TEKNOLOJİ, İŞLEV VE GÖRÜNTÜ AÇISINDAN TAMAMEN ORİJİNAL OLAN, TÜM DÜNYA İÇİN DEVRİMSEL BİR YENİLİKTİR.</a:t>
            </a:r>
          </a:p>
          <a:p>
            <a:pPr algn="just">
              <a:lnSpc>
                <a:spcPct val="115000"/>
              </a:lnSpc>
              <a:spcBef>
                <a:spcPts val="2013"/>
              </a:spcBef>
              <a:buClr>
                <a:srgbClr val="006699"/>
              </a:buClr>
              <a:buSzPct val="69000"/>
              <a:buFont typeface="Times New Roman" pitchFamily="18" charset="0"/>
              <a:buBlip>
                <a:blip r:embed="rId2"/>
              </a:buBlip>
            </a:pPr>
            <a:r>
              <a:rPr lang="en-GB" altLang="tr-TR" dirty="0">
                <a:solidFill>
                  <a:srgbClr val="006699"/>
                </a:solidFill>
                <a:cs typeface="Lucida Sans Unicode" pitchFamily="34" charset="0"/>
              </a:rPr>
              <a:t>RADİKAL YENİLİK ÇOK DAHA FAZLA REKABET AVANTAJI YARATIR.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tr-TR" dirty="0">
                <a:solidFill>
                  <a:srgbClr val="0000CC"/>
                </a:solidFill>
                <a:cs typeface="Lucida Sans Unicode" pitchFamily="34" charset="0"/>
              </a:rPr>
              <a:t>YENİLİK TÜRLERİ</a:t>
            </a:r>
            <a:br>
              <a:rPr lang="en-GB" altLang="tr-TR" dirty="0">
                <a:solidFill>
                  <a:srgbClr val="0000CC"/>
                </a:solidFill>
                <a:cs typeface="Lucida Sans Unicode" pitchFamily="34" charset="0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3991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labalık">
  <a:themeElements>
    <a:clrScheme name="Kalabalı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Kalabalı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</TotalTime>
  <Words>719</Words>
  <Application>Microsoft Office PowerPoint</Application>
  <PresentationFormat>Ekran Gösterisi (4:3)</PresentationFormat>
  <Paragraphs>97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Kalabalık</vt:lpstr>
      <vt:lpstr>YENİLİK SÜRECİ</vt:lpstr>
      <vt:lpstr>PowerPoint Sunusu</vt:lpstr>
      <vt:lpstr>PowerPoint Sunusu</vt:lpstr>
      <vt:lpstr>Yenilikle ilgili yanlış görüşler</vt:lpstr>
      <vt:lpstr>Yenilikle ilgili doğrular</vt:lpstr>
      <vt:lpstr>GENEL YENİLİK PRENSİPLERİ</vt:lpstr>
      <vt:lpstr>Jobs’a göre YENİLİK PRENSİPLERİ</vt:lpstr>
      <vt:lpstr>Ford ve Drucker’a göre Yenilik Prensipleri</vt:lpstr>
      <vt:lpstr>YENİLİK TÜRLERİ </vt:lpstr>
      <vt:lpstr>YENİLİK TÜRLERİ </vt:lpstr>
      <vt:lpstr>YENİLİK ALANLARI </vt:lpstr>
      <vt:lpstr>PowerPoint Sunusu</vt:lpstr>
      <vt:lpstr>PowerPoint Sunusu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YENİLİK SÜRECİ</dc:title>
  <dc:creator>CE-DR</dc:creator>
  <cp:lastModifiedBy>CE-DR</cp:lastModifiedBy>
  <cp:revision>3</cp:revision>
  <dcterms:created xsi:type="dcterms:W3CDTF">2020-03-24T12:29:48Z</dcterms:created>
  <dcterms:modified xsi:type="dcterms:W3CDTF">2020-03-26T11:35:27Z</dcterms:modified>
</cp:coreProperties>
</file>