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7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4" autoAdjust="0"/>
    <p:restoredTop sz="94660"/>
  </p:normalViewPr>
  <p:slideViewPr>
    <p:cSldViewPr>
      <p:cViewPr varScale="1">
        <p:scale>
          <a:sx n="80" d="100"/>
          <a:sy n="80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207A9-1F4E-41B2-979E-8B6FC57B53BC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4C450-2362-408F-8A81-23CCC53EF6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75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4C450-2362-408F-8A81-23CCC53EF6E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09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Yuvarlatılmış Dikdörtgen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Yuvarlatılmış Dikdörtgen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Yuvarlatılmış Dikdörtgen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Dikdörtgen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ikdörtgen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Yuvarlatılmış Dikdörtgen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26.03.2020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YENİ ÜRÜN GELİŞTİRME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945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341313" indent="-341313" defTabSz="449263">
              <a:spcBef>
                <a:spcPts val="700"/>
              </a:spcBef>
              <a:buClr>
                <a:srgbClr val="FF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600" b="1" dirty="0">
                <a:solidFill>
                  <a:srgbClr val="FF0000"/>
                </a:solidFill>
                <a:latin typeface="Lucida Sans Unicode" pitchFamily="34" charset="0"/>
              </a:rPr>
              <a:t>PROBLEM ENVANTERİ ANALİZİ: </a:t>
            </a:r>
            <a:endParaRPr lang="tr-TR" sz="3600" b="1" dirty="0">
              <a:solidFill>
                <a:srgbClr val="FF0000"/>
              </a:solidFill>
              <a:latin typeface="Lucida Sans Unicode" pitchFamily="34" charset="0"/>
            </a:endParaRPr>
          </a:p>
          <a:p>
            <a:pPr marL="341313" indent="-341313" algn="just" defTabSz="449263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MÜŞTER</a:t>
            </a:r>
            <a:r>
              <a:rPr lang="tr-TR" b="1" dirty="0">
                <a:solidFill>
                  <a:srgbClr val="006699"/>
                </a:solidFill>
                <a:latin typeface="Lucida Sans Unicode" pitchFamily="34" charset="0"/>
              </a:rPr>
              <a:t>İ</a:t>
            </a: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LERİN  </a:t>
            </a:r>
            <a:r>
              <a:rPr lang="tr-TR" b="1" dirty="0">
                <a:solidFill>
                  <a:srgbClr val="006699"/>
                </a:solidFill>
                <a:latin typeface="Lucida Sans Unicode" pitchFamily="34" charset="0"/>
              </a:rPr>
              <a:t>PAZARDAKİ MEVCUT</a:t>
            </a: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 ÜRÜNLERE İLİŞKİN ŞİKAYETLERİ İLE İLGİLİ BİLGİ TOPLANIR. </a:t>
            </a:r>
          </a:p>
          <a:p>
            <a:pPr marL="341313" indent="-341313" algn="just" defTabSz="449263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MÜŞTERİLERİN ÜRÜNLER</a:t>
            </a:r>
            <a:r>
              <a:rPr lang="tr-TR" b="1" dirty="0">
                <a:solidFill>
                  <a:srgbClr val="006699"/>
                </a:solidFill>
                <a:latin typeface="Lucida Sans Unicode" pitchFamily="34" charset="0"/>
              </a:rPr>
              <a:t>İN ÖZELLİKLERİ İLE </a:t>
            </a: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İLGİLİ PROBLEMLER</a:t>
            </a:r>
            <a:r>
              <a:rPr lang="tr-TR" b="1" dirty="0">
                <a:solidFill>
                  <a:srgbClr val="006699"/>
                </a:solidFill>
                <a:latin typeface="Lucida Sans Unicode" pitchFamily="34" charset="0"/>
              </a:rPr>
              <a:t>İ</a:t>
            </a: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tr-TR" b="1" dirty="0">
                <a:solidFill>
                  <a:srgbClr val="006699"/>
                </a:solidFill>
                <a:latin typeface="Lucida Sans Unicode" pitchFamily="34" charset="0"/>
              </a:rPr>
              <a:t>BELİRTMELERİ</a:t>
            </a: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 İSTENİR. </a:t>
            </a:r>
          </a:p>
          <a:p>
            <a:pPr marL="341313" indent="-341313" algn="just" defTabSz="449263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BU PROBLEMLER ÜRÜNÜN AĞIRLIĞI, TADI, GÖRÜNÜMÜ VEYA FİYATI İLE İLGİLİ OLABİLİR.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52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>
              <a:spcBef>
                <a:spcPts val="775"/>
              </a:spcBef>
              <a:buClr>
                <a:srgbClr val="FF0000"/>
              </a:buClr>
              <a:buFont typeface="Tahoma" pitchFamily="34" charset="0"/>
              <a:buNone/>
            </a:pPr>
            <a:r>
              <a:rPr lang="tr-TR" altLang="tr-TR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İNCE AYAR</a:t>
            </a:r>
            <a:r>
              <a:rPr lang="en-GB" altLang="tr-TR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: </a:t>
            </a:r>
          </a:p>
          <a:p>
            <a:pPr algn="just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</a:pPr>
            <a:r>
              <a:rPr lang="en-GB" altLang="tr-TR" dirty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ÜRÜN VE HİZMETE İLİŞKİN YENİ GELİŞTİRİLEN FİKRİN NASIL İYİLEŞTİRİLEBİLECEĞİNE KARAR VERİLİR.  </a:t>
            </a:r>
            <a:endParaRPr lang="tr-TR" altLang="tr-TR" dirty="0" smtClean="0">
              <a:solidFill>
                <a:srgbClr val="0066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</a:pPr>
            <a:endParaRPr lang="en-GB" altLang="tr-TR" dirty="0">
              <a:solidFill>
                <a:srgbClr val="0066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</a:pPr>
            <a:r>
              <a:rPr lang="en-GB" altLang="tr-TR" dirty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NE &amp; NASIL DEĞİŞTİRİLECEK? (RENK, BİÇİM, İÇERİK, vs</a:t>
            </a:r>
            <a:r>
              <a:rPr lang="en-GB" altLang="tr-TR" dirty="0" smtClean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.)</a:t>
            </a:r>
            <a:endParaRPr lang="tr-TR" altLang="tr-TR" dirty="0" smtClean="0">
              <a:solidFill>
                <a:srgbClr val="0066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</a:pPr>
            <a:endParaRPr lang="en-GB" altLang="tr-TR" dirty="0">
              <a:solidFill>
                <a:srgbClr val="0066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</a:pPr>
            <a:r>
              <a:rPr lang="en-GB" altLang="tr-TR" dirty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HANGİ İŞLEVLER VE KISIMLAR EKLENECEK? </a:t>
            </a:r>
            <a:endParaRPr lang="tr-TR" altLang="tr-TR" dirty="0" smtClean="0">
              <a:solidFill>
                <a:srgbClr val="0066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</a:pPr>
            <a:endParaRPr lang="en-GB" altLang="tr-TR" dirty="0">
              <a:solidFill>
                <a:srgbClr val="0066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spcBef>
                <a:spcPts val="700"/>
              </a:spcBef>
              <a:buClr>
                <a:srgbClr val="FF3399"/>
              </a:buClr>
              <a:buFont typeface="Wingdings" pitchFamily="2" charset="2"/>
              <a:buChar char="§"/>
            </a:pPr>
            <a:r>
              <a:rPr lang="en-GB" altLang="tr-TR" dirty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HANGİ İŞLEVLER VE KISIMLAR ÇIKARILACAK?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122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YENİ FİKİRLER İÇİN DEĞERLENDİRME KRİTER</a:t>
            </a:r>
            <a:r>
              <a:rPr lang="tr-TR" b="1" dirty="0">
                <a:solidFill>
                  <a:srgbClr val="006699"/>
                </a:solidFill>
                <a:latin typeface="Lucida Sans Unicode" pitchFamily="34" charset="0"/>
              </a:rPr>
              <a:t>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8013" indent="-608013" algn="just" defTabSz="449263">
              <a:spcBef>
                <a:spcPts val="900"/>
              </a:spcBef>
              <a:buClr>
                <a:srgbClr val="3333CC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Verimli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bir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fırsatı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kaçırmamak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için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yeni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bir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ürün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veya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hizmet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fikri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3333CC"/>
                </a:solidFill>
                <a:latin typeface="Lucida Sans Unicode" pitchFamily="34" charset="0"/>
              </a:rPr>
              <a:t>geliştirildiğinde</a:t>
            </a:r>
            <a:r>
              <a:rPr lang="en-GB" sz="2400" b="1" dirty="0">
                <a:solidFill>
                  <a:srgbClr val="3333CC"/>
                </a:solidFill>
                <a:latin typeface="Lucida Sans Unicode" pitchFamily="34" charset="0"/>
              </a:rPr>
              <a:t>, </a:t>
            </a:r>
          </a:p>
          <a:p>
            <a:pPr marL="608013" indent="-608013" algn="just" defTabSz="449263">
              <a:spcBef>
                <a:spcPts val="900"/>
              </a:spcBef>
              <a:buClr>
                <a:srgbClr val="006699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2400" b="1" dirty="0" err="1" smtClean="0">
                <a:solidFill>
                  <a:srgbClr val="006699"/>
                </a:solidFill>
                <a:latin typeface="Lucida Sans Unicode" pitchFamily="34" charset="0"/>
              </a:rPr>
              <a:t>Pazara</a:t>
            </a:r>
            <a:r>
              <a:rPr lang="en-GB" sz="2400" b="1" dirty="0" smtClean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girmeden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önce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bu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yeni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fikrin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başarı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olasılığ</a:t>
            </a:r>
            <a:r>
              <a:rPr lang="tr-TR" sz="2400" b="1" dirty="0">
                <a:solidFill>
                  <a:srgbClr val="006699"/>
                </a:solidFill>
                <a:latin typeface="Lucida Sans Unicode" pitchFamily="34" charset="0"/>
              </a:rPr>
              <a:t>ı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nı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değerlendirmek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üzere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sz="2400" b="1" dirty="0" err="1">
                <a:solidFill>
                  <a:srgbClr val="006699"/>
                </a:solidFill>
                <a:latin typeface="Lucida Sans Unicode" pitchFamily="34" charset="0"/>
              </a:rPr>
              <a:t>şu</a:t>
            </a:r>
            <a:r>
              <a:rPr lang="en-GB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tr-TR" sz="2400" b="1" dirty="0">
                <a:solidFill>
                  <a:srgbClr val="006699"/>
                </a:solidFill>
                <a:latin typeface="Lucida Sans Unicode" pitchFamily="34" charset="0"/>
              </a:rPr>
              <a:t>konularda tarama yapmak gerekir:</a:t>
            </a:r>
            <a:r>
              <a:rPr lang="en-GB" sz="2900" b="1" dirty="0">
                <a:solidFill>
                  <a:srgbClr val="006699"/>
                </a:solidFill>
              </a:rPr>
              <a:t> </a:t>
            </a:r>
            <a:endParaRPr lang="tr-TR" sz="2900" b="1" dirty="0">
              <a:solidFill>
                <a:srgbClr val="006699"/>
              </a:solidFill>
            </a:endParaRPr>
          </a:p>
          <a:p>
            <a:pPr marL="608013" indent="-608013" algn="just" defTabSz="449263">
              <a:lnSpc>
                <a:spcPct val="90000"/>
              </a:lnSpc>
              <a:spcBef>
                <a:spcPts val="900"/>
              </a:spcBef>
              <a:buClr>
                <a:srgbClr val="006699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lang="en-GB" sz="1500" b="1" dirty="0">
              <a:solidFill>
                <a:srgbClr val="006699"/>
              </a:solidFill>
            </a:endParaRPr>
          </a:p>
          <a:p>
            <a:pPr lvl="4" algn="just" defTabSz="449263">
              <a:spcBef>
                <a:spcPts val="700"/>
              </a:spcBef>
              <a:buClr>
                <a:srgbClr val="FF3300"/>
              </a:buClr>
              <a:buFontTx/>
              <a:buChar char="»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tr-TR" b="1" dirty="0">
                <a:solidFill>
                  <a:srgbClr val="FF0000"/>
                </a:solidFill>
                <a:latin typeface="Lucida Sans Unicode" pitchFamily="34" charset="0"/>
              </a:rPr>
              <a:t>MÜŞTERİLER CEPHESİNDE</a:t>
            </a:r>
            <a:r>
              <a:rPr lang="en-GB" b="1" dirty="0">
                <a:solidFill>
                  <a:srgbClr val="FF0000"/>
                </a:solidFill>
                <a:latin typeface="Lucida Sans Unicode" pitchFamily="34" charset="0"/>
              </a:rPr>
              <a:t> FIRSATI</a:t>
            </a:r>
            <a:r>
              <a:rPr lang="tr-TR" b="1" dirty="0">
                <a:solidFill>
                  <a:srgbClr val="FF0000"/>
                </a:solidFill>
                <a:latin typeface="Lucida Sans Unicode" pitchFamily="34" charset="0"/>
              </a:rPr>
              <a:t>N BÜYÜKLÜĞÜ</a:t>
            </a:r>
          </a:p>
          <a:p>
            <a:pPr lvl="4" algn="just" defTabSz="449263">
              <a:spcBef>
                <a:spcPts val="700"/>
              </a:spcBef>
              <a:buClr>
                <a:srgbClr val="FF3300"/>
              </a:buClr>
              <a:buFontTx/>
              <a:buChar char="»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tr-TR" b="1" dirty="0">
                <a:solidFill>
                  <a:srgbClr val="FF0000"/>
                </a:solidFill>
                <a:latin typeface="Lucida Sans Unicode" pitchFamily="34" charset="0"/>
              </a:rPr>
              <a:t>RAKİPLER CEPHESİNDE</a:t>
            </a:r>
            <a:r>
              <a:rPr lang="en-GB" b="1" dirty="0">
                <a:solidFill>
                  <a:srgbClr val="FF0000"/>
                </a:solidFill>
                <a:latin typeface="Lucida Sans Unicode" pitchFamily="34" charset="0"/>
              </a:rPr>
              <a:t> FIRSATI</a:t>
            </a:r>
            <a:r>
              <a:rPr lang="tr-TR" b="1" dirty="0">
                <a:solidFill>
                  <a:srgbClr val="FF0000"/>
                </a:solidFill>
                <a:latin typeface="Lucida Sans Unicode" pitchFamily="34" charset="0"/>
              </a:rPr>
              <a:t>N BÜYÜKLÜĞÜ</a:t>
            </a:r>
          </a:p>
          <a:p>
            <a:pPr lvl="4" algn="just" defTabSz="449263">
              <a:spcBef>
                <a:spcPts val="700"/>
              </a:spcBef>
              <a:buClr>
                <a:srgbClr val="FF3300"/>
              </a:buClr>
              <a:buFontTx/>
              <a:buChar char="»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tr-TR" b="1" dirty="0">
                <a:solidFill>
                  <a:srgbClr val="FF0000"/>
                </a:solidFill>
                <a:latin typeface="Lucida Sans Unicode" pitchFamily="34" charset="0"/>
              </a:rPr>
              <a:t>FİRMANIN İÇ BÜNYESİ AÇISINDAN</a:t>
            </a:r>
            <a:r>
              <a:rPr lang="en-GB" b="1" dirty="0">
                <a:solidFill>
                  <a:srgbClr val="FF0000"/>
                </a:solidFill>
                <a:latin typeface="Lucida Sans Unicode" pitchFamily="34" charset="0"/>
              </a:rPr>
              <a:t> FIRSATI</a:t>
            </a:r>
            <a:r>
              <a:rPr lang="tr-TR" b="1" dirty="0">
                <a:solidFill>
                  <a:srgbClr val="FF0000"/>
                </a:solidFill>
                <a:latin typeface="Lucida Sans Unicode" pitchFamily="34" charset="0"/>
              </a:rPr>
              <a:t>N BÜYÜKLÜĞÜ</a:t>
            </a:r>
            <a:r>
              <a:rPr lang="en-GB" b="1" dirty="0">
                <a:solidFill>
                  <a:srgbClr val="FF0000"/>
                </a:solidFill>
                <a:latin typeface="Lucida Sans Unicode" pitchFamily="34" charset="0"/>
              </a:rPr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965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 marL="0" indent="0" algn="just" defTabSz="449263">
              <a:lnSpc>
                <a:spcPct val="90000"/>
              </a:lnSpc>
              <a:spcBef>
                <a:spcPts val="900"/>
              </a:spcBef>
              <a:buClr>
                <a:srgbClr val="3333CC"/>
              </a:buClr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tr-TR" sz="3600" b="1" dirty="0">
                <a:solidFill>
                  <a:srgbClr val="FF0000"/>
                </a:solidFill>
                <a:latin typeface="Lucida Sans Unicode" pitchFamily="34" charset="0"/>
              </a:rPr>
              <a:t>MÜŞTERİLER CEPHESİNDE</a:t>
            </a:r>
            <a:r>
              <a:rPr lang="en-GB" sz="3600" b="1" dirty="0">
                <a:solidFill>
                  <a:srgbClr val="FF0000"/>
                </a:solidFill>
                <a:latin typeface="Lucida Sans Unicode" pitchFamily="34" charset="0"/>
              </a:rPr>
              <a:t> FIRSATI</a:t>
            </a:r>
            <a:r>
              <a:rPr lang="tr-TR" sz="3600" b="1" dirty="0">
                <a:solidFill>
                  <a:srgbClr val="FF0000"/>
                </a:solidFill>
                <a:latin typeface="Lucida Sans Unicode" pitchFamily="34" charset="0"/>
              </a:rPr>
              <a:t>N BÜYÜKLÜĞÜ</a:t>
            </a:r>
            <a:r>
              <a:rPr lang="tr-TR" sz="3600" b="1" dirty="0" smtClean="0">
                <a:solidFill>
                  <a:srgbClr val="FF0000"/>
                </a:solidFill>
                <a:latin typeface="Lucida Sans Unicode" pitchFamily="34" charset="0"/>
              </a:rPr>
              <a:t>:</a:t>
            </a:r>
          </a:p>
          <a:p>
            <a:pPr marL="0" indent="0" algn="just" defTabSz="449263">
              <a:lnSpc>
                <a:spcPct val="90000"/>
              </a:lnSpc>
              <a:spcBef>
                <a:spcPts val="900"/>
              </a:spcBef>
              <a:buClr>
                <a:srgbClr val="3333CC"/>
              </a:buClr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lang="en-GB" sz="3600" b="1" dirty="0">
              <a:solidFill>
                <a:srgbClr val="FF0000"/>
              </a:solidFill>
              <a:latin typeface="Lucida Sans Unicode" pitchFamily="34" charset="0"/>
            </a:endParaRPr>
          </a:p>
          <a:p>
            <a:pPr marL="608013" indent="-608013" algn="just" defTabSz="449263">
              <a:lnSpc>
                <a:spcPct val="90000"/>
              </a:lnSpc>
              <a:spcBef>
                <a:spcPts val="725"/>
              </a:spcBef>
              <a:buClr>
                <a:srgbClr val="FF3399"/>
              </a:buClr>
              <a:buFont typeface="Wingdings" pitchFamily="2" charset="2"/>
              <a:buChar char="ü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b="1" dirty="0">
                <a:solidFill>
                  <a:srgbClr val="3333CC"/>
                </a:solidFill>
                <a:latin typeface="Lucida Sans Unicode" pitchFamily="34" charset="0"/>
              </a:rPr>
              <a:t>POTANSİYEL TALEBİN BÜYÜKLÜĞÜ, </a:t>
            </a:r>
            <a:endParaRPr lang="tr-TR" b="1" dirty="0" smtClean="0">
              <a:solidFill>
                <a:srgbClr val="3333CC"/>
              </a:solidFill>
              <a:latin typeface="Lucida Sans Unicode" pitchFamily="34" charset="0"/>
            </a:endParaRPr>
          </a:p>
          <a:p>
            <a:pPr marL="608013" indent="-608013" algn="just" defTabSz="449263">
              <a:lnSpc>
                <a:spcPct val="90000"/>
              </a:lnSpc>
              <a:spcBef>
                <a:spcPts val="725"/>
              </a:spcBef>
              <a:buClr>
                <a:srgbClr val="FF3399"/>
              </a:buClr>
              <a:buFont typeface="Wingdings" pitchFamily="2" charset="2"/>
              <a:buChar char="ü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b="1" dirty="0" smtClean="0">
                <a:solidFill>
                  <a:srgbClr val="3333CC"/>
                </a:solidFill>
                <a:latin typeface="Lucida Sans Unicode" pitchFamily="34" charset="0"/>
              </a:rPr>
              <a:t>PAZARIN </a:t>
            </a:r>
            <a:r>
              <a:rPr lang="en-GB" b="1" dirty="0">
                <a:solidFill>
                  <a:srgbClr val="3333CC"/>
                </a:solidFill>
                <a:latin typeface="Lucida Sans Unicode" pitchFamily="34" charset="0"/>
              </a:rPr>
              <a:t>DOYUM DÜZEYİ, </a:t>
            </a:r>
            <a:endParaRPr lang="tr-TR" b="1" dirty="0" smtClean="0">
              <a:solidFill>
                <a:srgbClr val="3333CC"/>
              </a:solidFill>
              <a:latin typeface="Lucida Sans Unicode" pitchFamily="34" charset="0"/>
            </a:endParaRPr>
          </a:p>
          <a:p>
            <a:pPr marL="608013" indent="-608013" algn="just" defTabSz="449263">
              <a:lnSpc>
                <a:spcPct val="90000"/>
              </a:lnSpc>
              <a:spcBef>
                <a:spcPts val="725"/>
              </a:spcBef>
              <a:buClr>
                <a:srgbClr val="FF3399"/>
              </a:buClr>
              <a:buFont typeface="Wingdings" pitchFamily="2" charset="2"/>
              <a:buChar char="ü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b="1" dirty="0" smtClean="0">
                <a:solidFill>
                  <a:srgbClr val="3333CC"/>
                </a:solidFill>
                <a:latin typeface="Lucida Sans Unicode" pitchFamily="34" charset="0"/>
              </a:rPr>
              <a:t>OLASI </a:t>
            </a:r>
            <a:r>
              <a:rPr lang="en-GB" b="1" dirty="0">
                <a:solidFill>
                  <a:srgbClr val="3333CC"/>
                </a:solidFill>
                <a:latin typeface="Lucida Sans Unicode" pitchFamily="34" charset="0"/>
              </a:rPr>
              <a:t>PAZAR PAYI, </a:t>
            </a:r>
            <a:endParaRPr lang="tr-TR" b="1" dirty="0" smtClean="0">
              <a:solidFill>
                <a:srgbClr val="3333CC"/>
              </a:solidFill>
              <a:latin typeface="Lucida Sans Unicode" pitchFamily="34" charset="0"/>
            </a:endParaRPr>
          </a:p>
          <a:p>
            <a:pPr marL="0" indent="0" algn="just" defTabSz="449263">
              <a:lnSpc>
                <a:spcPct val="90000"/>
              </a:lnSpc>
              <a:spcBef>
                <a:spcPts val="725"/>
              </a:spcBef>
              <a:buClr>
                <a:srgbClr val="FF3399"/>
              </a:buClr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lang="en-GB" b="1" dirty="0">
              <a:solidFill>
                <a:srgbClr val="3333CC"/>
              </a:solidFill>
              <a:latin typeface="Lucida Sans Unicode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tr-TR" altLang="tr-TR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RAKİPLER CEPHESİNDE</a:t>
            </a:r>
            <a:r>
              <a:rPr lang="en-GB" altLang="tr-TR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 FIRSATI</a:t>
            </a:r>
            <a:r>
              <a:rPr lang="tr-TR" altLang="tr-TR" sz="3600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N BÜYÜKLÜĞÜ: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tr-TR" altLang="tr-TR" sz="36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spcBef>
                <a:spcPct val="0"/>
              </a:spcBef>
              <a:buClr>
                <a:srgbClr val="FF3399"/>
              </a:buClr>
              <a:buFont typeface="Wingdings" pitchFamily="2" charset="2"/>
              <a:buChar char="ü"/>
            </a:pP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RAKİPLERİN FİYAT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LAMA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VE 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TUTUNDURMA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POLİTİKALARININ ANALİZİ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,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algn="just">
              <a:spcBef>
                <a:spcPts val="775"/>
              </a:spcBef>
              <a:buClr>
                <a:srgbClr val="FF3399"/>
              </a:buClr>
              <a:buFont typeface="Wingdings" pitchFamily="2" charset="2"/>
              <a:buChar char="ü"/>
            </a:pP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RAKİP ÜRÜNLERİN KALİTE VE ÖZELLİKLERİ.</a:t>
            </a:r>
          </a:p>
          <a:p>
            <a:pPr algn="just">
              <a:spcBef>
                <a:spcPts val="775"/>
              </a:spcBef>
              <a:buClr>
                <a:srgbClr val="FF3399"/>
              </a:buClr>
              <a:buFont typeface="Wingdings" pitchFamily="2" charset="2"/>
              <a:buChar char="ü"/>
            </a:pP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YENİ ÜRÜNLERİN FARKLI VE YENİ ÖZELLİKLERİ.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589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Clr>
                <a:srgbClr val="FF0000"/>
              </a:buClr>
              <a:buFont typeface="Tahoma" pitchFamily="34" charset="0"/>
              <a:buNone/>
            </a:pPr>
            <a:r>
              <a:rPr lang="tr-TR" altLang="tr-TR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FİRMANIN İÇ BÜNYESİ AÇISINDAN</a:t>
            </a:r>
            <a:r>
              <a:rPr lang="en-GB" altLang="tr-TR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 FIRSATI</a:t>
            </a:r>
            <a:r>
              <a:rPr lang="tr-TR" altLang="tr-TR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N BÜYÜKLÜĞÜ</a:t>
            </a:r>
            <a:r>
              <a:rPr lang="tr-TR" altLang="tr-TR" sz="3600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rgbClr val="FF0000"/>
              </a:buClr>
              <a:buFont typeface="Tahoma" pitchFamily="34" charset="0"/>
              <a:buNone/>
            </a:pPr>
            <a:endParaRPr lang="en-GB" altLang="tr-TR" sz="36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lnSpc>
                <a:spcPct val="90000"/>
              </a:lnSpc>
              <a:spcBef>
                <a:spcPts val="900"/>
              </a:spcBef>
              <a:buClr>
                <a:srgbClr val="FF3399"/>
              </a:buClr>
              <a:buFont typeface="Wingdings" pitchFamily="2" charset="2"/>
              <a:buChar char="ü"/>
            </a:pP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YENİ ÜRÜNÜN FİRMANIN HALİ HAZIRDAKİ YETENEK VE STRATEJİLERİNE UYUMU. </a:t>
            </a:r>
            <a:endParaRPr lang="tr-TR" altLang="tr-TR" dirty="0" smtClean="0">
              <a:solidFill>
                <a:srgbClr val="3333CC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Clr>
                <a:srgbClr val="FF3399"/>
              </a:buClr>
              <a:buNone/>
            </a:pPr>
            <a:endParaRPr lang="en-GB" altLang="tr-TR" dirty="0">
              <a:solidFill>
                <a:srgbClr val="3333CC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lnSpc>
                <a:spcPct val="90000"/>
              </a:lnSpc>
              <a:spcBef>
                <a:spcPts val="900"/>
              </a:spcBef>
              <a:buClr>
                <a:srgbClr val="FF3399"/>
              </a:buClr>
              <a:buFont typeface="Wingdings" pitchFamily="2" charset="2"/>
              <a:buChar char="ü"/>
            </a:pP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YENİ ÜRÜN İÇİN MEVCUT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PERSONELİ VE PAZARLAMA KANALLARINI KULLANABİLME OLANAĞI.  </a:t>
            </a:r>
            <a:endParaRPr lang="tr-TR" altLang="tr-TR" dirty="0" smtClean="0">
              <a:solidFill>
                <a:srgbClr val="3333CC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Clr>
                <a:srgbClr val="FF3399"/>
              </a:buClr>
              <a:buNone/>
            </a:pPr>
            <a:endParaRPr lang="en-GB" altLang="tr-TR" dirty="0">
              <a:solidFill>
                <a:srgbClr val="3333CC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just">
              <a:lnSpc>
                <a:spcPct val="90000"/>
              </a:lnSpc>
              <a:spcBef>
                <a:spcPts val="900"/>
              </a:spcBef>
              <a:buClr>
                <a:srgbClr val="FF3399"/>
              </a:buClr>
              <a:buFont typeface="Wingdings" pitchFamily="2" charset="2"/>
              <a:buChar char="ü"/>
            </a:pP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ÜRÜNÜ 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MEVCUT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ÜRETİM OLANAKLARI 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SAYESİNDE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DÜŞÜK MALİYET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VE YÜKSEK KALİTEDE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ÜRET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EBİL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ME OLASILIĞI.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672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b="1" dirty="0">
                <a:solidFill>
                  <a:srgbClr val="FF3300"/>
                </a:solidFill>
                <a:latin typeface="Lucida Sans Unicode" pitchFamily="34" charset="0"/>
              </a:rPr>
              <a:t>KAVRAM AŞAMASI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ts val="1500"/>
              </a:spcBef>
              <a:buClr>
                <a:srgbClr val="006699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ÜRÜN GELİŞTİRME SÜRECİNİN İKİNCİ AŞAMASINDA YENİ ÜRÜN FİKRİ </a:t>
            </a:r>
            <a:r>
              <a:rPr lang="tr-TR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İSİM VE ŞEKİL VERİLEREK BİR KAVRAMA DÖNÜŞTÜRÜLÜR.</a:t>
            </a:r>
            <a:r>
              <a:rPr lang="en-GB" altLang="tr-TR" dirty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algn="r">
              <a:spcBef>
                <a:spcPts val="1500"/>
              </a:spcBef>
              <a:buClr>
                <a:srgbClr val="0000CC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BU KAVRAMA </a:t>
            </a:r>
            <a:r>
              <a:rPr lang="tr-TR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YÖNELİK OLARAK BAZI 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POTANSİYEL </a:t>
            </a:r>
            <a:r>
              <a:rPr lang="tr-TR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MÜŞTERİLERİ VE 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DAĞITICILARDAN </a:t>
            </a:r>
            <a:r>
              <a:rPr lang="tr-TR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İLK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TEPKİLERİ </a:t>
            </a:r>
            <a:r>
              <a:rPr lang="tr-TR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SORULUR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. </a:t>
            </a:r>
          </a:p>
          <a:p>
            <a:pPr algn="r">
              <a:spcBef>
                <a:spcPts val="1500"/>
              </a:spcBef>
              <a:buClr>
                <a:srgbClr val="0000CC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BU TEPKİLER ÜRÜNÜN POTANSİYEL ALICILAR TARAFINDAN NASIL DEĞERLENDİRİLDİĞİNİ VE DAHA NASIL İYİLEŞTİRİLEBİLECEĞİNİ GÖSTERİR.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397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b="1" dirty="0">
                <a:solidFill>
                  <a:srgbClr val="FF3300"/>
                </a:solidFill>
                <a:latin typeface="Lucida Sans Unicode" pitchFamily="34" charset="0"/>
              </a:rPr>
              <a:t>ÜRÜN GELİŞTİRME AŞAMASI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ts val="1500"/>
              </a:spcBef>
              <a:buClr>
                <a:srgbClr val="006699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TÜKETİCİLERİN SOMUT ÜRÜNE OLAN TEPKİLERİNİN BELİRLENDİĞİ AŞAMADIR.</a:t>
            </a:r>
            <a:r>
              <a:rPr lang="en-GB" altLang="tr-TR" dirty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algn="r">
              <a:spcBef>
                <a:spcPts val="1500"/>
              </a:spcBef>
              <a:buClr>
                <a:srgbClr val="0000CC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KAVRAM PROTOTİPE DÖNÜŞTÜR</a:t>
            </a:r>
            <a:r>
              <a:rPr lang="tr-TR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ÜLÜR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VE BİR GRUP MÜŞTERİYE TEST EDİLMEK ÜZERE VERİLİR. </a:t>
            </a:r>
          </a:p>
          <a:p>
            <a:pPr algn="r">
              <a:spcBef>
                <a:spcPts val="1500"/>
              </a:spcBef>
              <a:buClr>
                <a:srgbClr val="0000CC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MÜŞTERİLER ÖRNEK ÜRÜNÜ KULLANIR VE ÜRÜNÜN ÜSTÜNLÜK VEYA KUSURLARINA YÖNELİK TEPKİLER</a:t>
            </a:r>
            <a:r>
              <a:rPr lang="tr-TR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İ SORULUR</a:t>
            </a:r>
            <a:r>
              <a:rPr lang="en-GB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.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159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72400" cy="868958"/>
          </a:xfrm>
        </p:spPr>
        <p:txBody>
          <a:bodyPr>
            <a:normAutofit fontScale="90000"/>
          </a:bodyPr>
          <a:lstStyle/>
          <a:p>
            <a:r>
              <a:rPr lang="tr-TR" altLang="tr-TR" dirty="0" smtClean="0">
                <a:solidFill>
                  <a:srgbClr val="FF3300"/>
                </a:solidFill>
                <a:latin typeface="Lucida Sans Unicode" pitchFamily="34" charset="0"/>
                <a:cs typeface="Lucida Sans Unicode" pitchFamily="34" charset="0"/>
              </a:rPr>
              <a:t/>
            </a:r>
            <a:br>
              <a:rPr lang="tr-TR" altLang="tr-TR" dirty="0" smtClean="0">
                <a:solidFill>
                  <a:srgbClr val="FF3300"/>
                </a:solidFill>
                <a:latin typeface="Lucida Sans Unicode" pitchFamily="34" charset="0"/>
                <a:cs typeface="Lucida Sans Unicode" pitchFamily="34" charset="0"/>
              </a:rPr>
            </a:br>
            <a:r>
              <a:rPr lang="tr-TR" altLang="tr-TR" dirty="0">
                <a:solidFill>
                  <a:srgbClr val="FF3300"/>
                </a:solidFill>
                <a:latin typeface="Lucida Sans Unicode" pitchFamily="34" charset="0"/>
                <a:cs typeface="Lucida Sans Unicode" pitchFamily="34" charset="0"/>
              </a:rPr>
              <a:t/>
            </a:r>
            <a:br>
              <a:rPr lang="tr-TR" altLang="tr-TR" dirty="0">
                <a:solidFill>
                  <a:srgbClr val="FF3300"/>
                </a:solidFill>
                <a:latin typeface="Lucida Sans Unicode" pitchFamily="34" charset="0"/>
                <a:cs typeface="Lucida Sans Unicode" pitchFamily="34" charset="0"/>
              </a:rPr>
            </a:br>
            <a:r>
              <a:rPr lang="tr-TR" altLang="tr-TR" dirty="0" smtClean="0">
                <a:solidFill>
                  <a:srgbClr val="FF3300"/>
                </a:solidFill>
                <a:latin typeface="Lucida Sans Unicode" pitchFamily="34" charset="0"/>
                <a:cs typeface="Lucida Sans Unicode" pitchFamily="34" charset="0"/>
              </a:rPr>
              <a:t/>
            </a:r>
            <a:br>
              <a:rPr lang="tr-TR" altLang="tr-TR" dirty="0" smtClean="0">
                <a:solidFill>
                  <a:srgbClr val="FF3300"/>
                </a:solidFill>
                <a:latin typeface="Lucida Sans Unicode" pitchFamily="34" charset="0"/>
                <a:cs typeface="Lucida Sans Unicode" pitchFamily="34" charset="0"/>
              </a:rPr>
            </a:br>
            <a:r>
              <a:rPr lang="en-GB" altLang="tr-TR" dirty="0" smtClean="0">
                <a:solidFill>
                  <a:srgbClr val="FF3300"/>
                </a:solidFill>
                <a:latin typeface="Lucida Sans Unicode" pitchFamily="34" charset="0"/>
                <a:cs typeface="Lucida Sans Unicode" pitchFamily="34" charset="0"/>
              </a:rPr>
              <a:t>PAZARLAMA </a:t>
            </a:r>
            <a:r>
              <a:rPr lang="en-GB" altLang="tr-TR" dirty="0">
                <a:solidFill>
                  <a:srgbClr val="FF3300"/>
                </a:solidFill>
                <a:latin typeface="Lucida Sans Unicode" pitchFamily="34" charset="0"/>
                <a:cs typeface="Lucida Sans Unicode" pitchFamily="34" charset="0"/>
              </a:rPr>
              <a:t>TESTİ </a:t>
            </a:r>
            <a:r>
              <a:rPr lang="en-GB" altLang="tr-TR" dirty="0" smtClean="0">
                <a:solidFill>
                  <a:srgbClr val="FF3300"/>
                </a:solidFill>
                <a:latin typeface="Lucida Sans Unicode" pitchFamily="34" charset="0"/>
                <a:cs typeface="Lucida Sans Unicode" pitchFamily="34" charset="0"/>
              </a:rPr>
              <a:t>AŞAMASI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ts val="1500"/>
              </a:spcBef>
              <a:buClr>
                <a:srgbClr val="006699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PAZARLAMA TESTİ MÜŞTERİLERİN KABUL DÜZEYİNİN BELİRLENDİĞİ, ÜRÜNÜ TİCARİLEŞTİRMEDEN ÖNCEKİ SON AŞAMADIR.</a:t>
            </a:r>
            <a:r>
              <a:rPr lang="en-GB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algn="r">
              <a:spcBef>
                <a:spcPts val="1500"/>
              </a:spcBef>
              <a:buClr>
                <a:srgbClr val="006699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SINIRLI SAYIDA YENİ ÜRÜN PAZARA SÜRÜLÜR. </a:t>
            </a:r>
          </a:p>
          <a:p>
            <a:pPr algn="r">
              <a:spcBef>
                <a:spcPts val="1500"/>
              </a:spcBef>
              <a:buClr>
                <a:srgbClr val="006699"/>
              </a:buClr>
              <a:buFont typeface="Tahoma" pitchFamily="34" charset="0"/>
              <a:buNone/>
            </a:pP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SATIŞ 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BAŞARI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SI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NIN DÜZEYİNE 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VE MÜŞTERİ ŞİKAYETLERİNE 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GÖRE 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SERİ ÜRETİME GEÇMEDEN ÖNCE ÜRÜNÜN TASARIM VE FİYATI İLE İLGİLİ SON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KARAR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LAR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VERİLİR.</a:t>
            </a:r>
            <a:r>
              <a:rPr lang="en-GB" altLang="tr-TR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896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tr-TR" dirty="0" smtClean="0"/>
              <a:t>Ö. Dinçer, Stratejik </a:t>
            </a:r>
            <a:r>
              <a:rPr lang="tr-TR" dirty="0"/>
              <a:t>Yönetim ve </a:t>
            </a:r>
            <a:r>
              <a:rPr lang="tr-TR" dirty="0" smtClean="0"/>
              <a:t>İşletme Politikası</a:t>
            </a:r>
            <a:r>
              <a:rPr lang="tr-TR" dirty="0"/>
              <a:t>, Alfa Yayınları, İstanbul, 2013.</a:t>
            </a:r>
          </a:p>
          <a:p>
            <a:pPr algn="just"/>
            <a:r>
              <a:rPr lang="tr-TR" dirty="0" smtClean="0"/>
              <a:t>S. </a:t>
            </a:r>
            <a:r>
              <a:rPr lang="tr-TR" dirty="0" err="1" smtClean="0"/>
              <a:t>Dom</a:t>
            </a:r>
            <a:r>
              <a:rPr lang="tr-TR" dirty="0" smtClean="0"/>
              <a:t>, Girişimcilik </a:t>
            </a:r>
            <a:r>
              <a:rPr lang="tr-TR" dirty="0"/>
              <a:t>ve Küçük İşletme Yöneticiliği, Detay Yayıncılık, Ankara, 2006.</a:t>
            </a:r>
          </a:p>
          <a:p>
            <a:pPr algn="just"/>
            <a:r>
              <a:rPr lang="tr-TR" dirty="0" smtClean="0"/>
              <a:t>I. Durak, Girişimciliği </a:t>
            </a:r>
            <a:r>
              <a:rPr lang="tr-TR" dirty="0"/>
              <a:t>Etkileyen Çevresel Faktörlerle </a:t>
            </a:r>
            <a:r>
              <a:rPr lang="tr-TR"/>
              <a:t>İlgili </a:t>
            </a:r>
            <a:r>
              <a:rPr lang="tr-TR" smtClean="0"/>
              <a:t>Girişimcilerin Tutumları</a:t>
            </a:r>
            <a:r>
              <a:rPr lang="tr-TR" dirty="0"/>
              <a:t>: Bir Alan Araştırması, Yönetim Bilimleri Dergisi, (9: 2), 2011.</a:t>
            </a:r>
          </a:p>
        </p:txBody>
      </p:sp>
    </p:spTree>
    <p:extLst>
      <p:ext uri="{BB962C8B-B14F-4D97-AF65-F5344CB8AC3E}">
        <p14:creationId xmlns:p14="http://schemas.microsoft.com/office/powerpoint/2010/main" val="31466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tr-TR" b="1" dirty="0">
                <a:solidFill>
                  <a:srgbClr val="0000FF"/>
                </a:solidFill>
                <a:latin typeface="Lucida Sans Unicode" pitchFamily="34" charset="0"/>
              </a:rPr>
              <a:t>YENİ ÜRÜN GELİŞTİRME SÜRECİ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527175"/>
            <a:ext cx="1941513" cy="1512888"/>
          </a:xfrm>
          <a:prstGeom prst="rect">
            <a:avLst/>
          </a:prstGeom>
          <a:solidFill>
            <a:srgbClr val="FFE5E5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988888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defTabSz="449263">
              <a:spcBef>
                <a:spcPts val="1250"/>
              </a:spcBef>
              <a:buClr>
                <a:srgbClr val="FF33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  <a:cs typeface="Lucida Sans Unicode" pitchFamily="34" charset="0"/>
              </a:rPr>
              <a:t>1. FİKİR AŞAMASI</a:t>
            </a:r>
          </a:p>
          <a:p>
            <a:pPr algn="ctr" defTabSz="449263">
              <a:spcBef>
                <a:spcPts val="625"/>
              </a:spcBef>
              <a:buClr>
                <a:srgbClr val="000066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1000" dirty="0">
              <a:solidFill>
                <a:srgbClr val="000066"/>
              </a:solidFill>
              <a:latin typeface="Arial Narrow" pitchFamily="34" charset="0"/>
              <a:cs typeface="Lucida Sans Unicode" pitchFamily="34" charset="0"/>
            </a:endParaRPr>
          </a:p>
          <a:p>
            <a:pPr algn="ctr" defTabSz="449263">
              <a:spcBef>
                <a:spcPts val="938"/>
              </a:spcBef>
              <a:buClr>
                <a:srgbClr val="0000B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500" i="1" dirty="0">
                <a:solidFill>
                  <a:srgbClr val="0000B0"/>
                </a:solidFill>
                <a:cs typeface="Lucida Sans Unicode" pitchFamily="34" charset="0"/>
              </a:rPr>
              <a:t>FİKİR GELİŞTİRME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4600" y="1720850"/>
            <a:ext cx="2036763" cy="1628775"/>
          </a:xfrm>
          <a:prstGeom prst="rect">
            <a:avLst/>
          </a:prstGeom>
          <a:solidFill>
            <a:srgbClr val="FFE5E5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988888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defTabSz="449263">
              <a:spcBef>
                <a:spcPts val="938"/>
              </a:spcBef>
              <a:buClr>
                <a:srgbClr val="FF33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  <a:cs typeface="Lucida Sans Unicode" pitchFamily="34" charset="0"/>
              </a:rPr>
              <a:t>2. KAVRAM AŞAMASI</a:t>
            </a:r>
            <a:r>
              <a:rPr kumimoji="0" lang="en-GB" sz="1500" dirty="0">
                <a:solidFill>
                  <a:srgbClr val="000066"/>
                </a:solidFill>
                <a:cs typeface="Lucida Sans Unicode" pitchFamily="34" charset="0"/>
              </a:rPr>
              <a:t>                   </a:t>
            </a:r>
          </a:p>
          <a:p>
            <a:pPr algn="ctr" defTabSz="449263">
              <a:spcBef>
                <a:spcPts val="313"/>
              </a:spcBef>
              <a:buClr>
                <a:srgbClr val="000066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500" dirty="0">
              <a:solidFill>
                <a:srgbClr val="000066"/>
              </a:solidFill>
              <a:cs typeface="Lucida Sans Unicode" pitchFamily="34" charset="0"/>
            </a:endParaRPr>
          </a:p>
          <a:p>
            <a:pPr algn="ctr" defTabSz="449263">
              <a:spcBef>
                <a:spcPts val="625"/>
              </a:spcBef>
              <a:buClr>
                <a:srgbClr val="000066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1000" dirty="0">
              <a:solidFill>
                <a:srgbClr val="000066"/>
              </a:solidFill>
              <a:cs typeface="Lucida Sans Unicode" pitchFamily="34" charset="0"/>
            </a:endParaRPr>
          </a:p>
          <a:p>
            <a:pPr algn="ctr" defTabSz="449263">
              <a:spcBef>
                <a:spcPts val="625"/>
              </a:spcBef>
              <a:buClr>
                <a:srgbClr val="000066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1000" dirty="0">
              <a:solidFill>
                <a:srgbClr val="000066"/>
              </a:solidFill>
              <a:cs typeface="Lucida Sans Unicode" pitchFamily="34" charset="0"/>
            </a:endParaRPr>
          </a:p>
          <a:p>
            <a:pPr algn="ctr" defTabSz="449263">
              <a:spcBef>
                <a:spcPts val="938"/>
              </a:spcBef>
              <a:buClr>
                <a:srgbClr val="0000B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500" i="1" dirty="0">
                <a:solidFill>
                  <a:srgbClr val="0000B0"/>
                </a:solidFill>
                <a:cs typeface="Lucida Sans Unicode" pitchFamily="34" charset="0"/>
              </a:rPr>
              <a:t>LABORATUAR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87888" y="1981200"/>
            <a:ext cx="2114550" cy="1654175"/>
          </a:xfrm>
          <a:prstGeom prst="rect">
            <a:avLst/>
          </a:prstGeom>
          <a:solidFill>
            <a:srgbClr val="FFE5E5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988888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defTabSz="449263">
              <a:spcBef>
                <a:spcPts val="1188"/>
              </a:spcBef>
              <a:buClr>
                <a:srgbClr val="FF33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9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  <a:cs typeface="Lucida Sans Unicode" pitchFamily="34" charset="0"/>
              </a:rPr>
              <a:t>3. ÜRÜN GELİŞTİRME AŞAMASI</a:t>
            </a:r>
          </a:p>
          <a:p>
            <a:pPr algn="ctr" defTabSz="449263">
              <a:spcBef>
                <a:spcPts val="938"/>
              </a:spcBef>
              <a:buClr>
                <a:srgbClr val="000066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15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cs typeface="Lucida Sans Unicode" pitchFamily="34" charset="0"/>
            </a:endParaRPr>
          </a:p>
          <a:p>
            <a:pPr algn="ctr" defTabSz="449263">
              <a:spcBef>
                <a:spcPts val="938"/>
              </a:spcBef>
              <a:buClr>
                <a:srgbClr val="0000B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500" i="1">
                <a:solidFill>
                  <a:srgbClr val="0000B0"/>
                </a:solidFill>
                <a:cs typeface="Lucida Sans Unicode" pitchFamily="34" charset="0"/>
              </a:rPr>
              <a:t>ÖN ÜRETİM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905625" y="2392363"/>
            <a:ext cx="2085975" cy="1417637"/>
          </a:xfrm>
          <a:prstGeom prst="rect">
            <a:avLst/>
          </a:prstGeom>
          <a:solidFill>
            <a:srgbClr val="FFE5E5"/>
          </a:solidFill>
          <a:ln w="9525">
            <a:noFill/>
            <a:round/>
            <a:headEnd/>
            <a:tailEnd/>
          </a:ln>
          <a:effectLst>
            <a:outerShdw dist="17819" dir="2700000" algn="ctr" rotWithShape="0">
              <a:srgbClr val="988888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defTabSz="449263">
              <a:spcBef>
                <a:spcPts val="1250"/>
              </a:spcBef>
              <a:buClr>
                <a:srgbClr val="FF33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  <a:cs typeface="Lucida Sans Unicode" pitchFamily="34" charset="0"/>
              </a:rPr>
              <a:t>4.PAZARLAMA TESTİ AŞAMASI</a:t>
            </a:r>
          </a:p>
          <a:p>
            <a:pPr algn="ctr" defTabSz="449263">
              <a:spcBef>
                <a:spcPts val="375"/>
              </a:spcBef>
              <a:buClr>
                <a:srgbClr val="000066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600">
              <a:solidFill>
                <a:srgbClr val="000066"/>
              </a:solidFill>
              <a:cs typeface="Lucida Sans Unicode" pitchFamily="34" charset="0"/>
            </a:endParaRPr>
          </a:p>
          <a:p>
            <a:pPr algn="ctr" defTabSz="449263">
              <a:spcBef>
                <a:spcPts val="938"/>
              </a:spcBef>
              <a:buClr>
                <a:srgbClr val="0000B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500" i="1">
                <a:solidFill>
                  <a:srgbClr val="0000B0"/>
                </a:solidFill>
                <a:cs typeface="Lucida Sans Unicode" pitchFamily="34" charset="0"/>
              </a:rPr>
              <a:t>YARI-TİCARİ TANITIM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13569" y="3986720"/>
            <a:ext cx="8148637" cy="2209800"/>
            <a:chOff x="432" y="2830"/>
            <a:chExt cx="4991" cy="1392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32" y="3061"/>
              <a:ext cx="1137" cy="859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ffectLst>
              <a:outerShdw dist="17819" dir="2700000" algn="ctr" rotWithShape="0">
                <a:srgbClr val="988698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ts val="938"/>
                </a:spcBef>
                <a:buClr>
                  <a:srgbClr val="000066"/>
                </a:buClr>
                <a:buFont typeface="Tahoma" pitchFamily="34" charset="0"/>
                <a:buNone/>
              </a:pPr>
              <a:endParaRPr kumimoji="0" lang="en-GB" altLang="tr-TR" sz="1500">
                <a:solidFill>
                  <a:srgbClr val="000066"/>
                </a:solidFill>
                <a:cs typeface="Lucida Sans Unicode" pitchFamily="34" charset="0"/>
              </a:endParaRPr>
            </a:p>
            <a:p>
              <a:pPr algn="ctr">
                <a:spcBef>
                  <a:spcPts val="938"/>
                </a:spcBef>
                <a:buClr>
                  <a:srgbClr val="000066"/>
                </a:buClr>
                <a:buFont typeface="Tahoma" pitchFamily="34" charset="0"/>
                <a:buNone/>
              </a:pPr>
              <a:endParaRPr kumimoji="0" lang="en-GB" altLang="tr-TR" sz="1500">
                <a:solidFill>
                  <a:srgbClr val="000066"/>
                </a:solidFill>
                <a:cs typeface="Lucida Sans Unicode" pitchFamily="34" charset="0"/>
              </a:endParaRPr>
            </a:p>
            <a:p>
              <a:pPr algn="ctr">
                <a:spcBef>
                  <a:spcPts val="938"/>
                </a:spcBef>
                <a:buClr>
                  <a:srgbClr val="000066"/>
                </a:buClr>
                <a:buFont typeface="Tahoma" pitchFamily="34" charset="0"/>
                <a:buNone/>
              </a:pPr>
              <a:endParaRPr kumimoji="0" lang="en-GB" altLang="tr-TR" sz="1500">
                <a:solidFill>
                  <a:srgbClr val="000066"/>
                </a:solidFill>
                <a:cs typeface="Lucida Sans Unicode" pitchFamily="34" charset="0"/>
              </a:endParaRPr>
            </a:p>
            <a:p>
              <a:pPr algn="ctr">
                <a:spcBef>
                  <a:spcPts val="938"/>
                </a:spcBef>
                <a:buClr>
                  <a:srgbClr val="003366"/>
                </a:buClr>
                <a:buFont typeface="Tahoma" pitchFamily="34" charset="0"/>
                <a:buNone/>
              </a:pPr>
              <a:r>
                <a:rPr kumimoji="0" lang="en-GB" altLang="tr-TR" sz="1500" i="1">
                  <a:solidFill>
                    <a:srgbClr val="003366"/>
                  </a:solidFill>
                  <a:cs typeface="Lucida Sans Unicode" pitchFamily="34" charset="0"/>
                </a:rPr>
                <a:t>GİRİŞ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656" y="3061"/>
              <a:ext cx="1246" cy="640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ffectLst>
              <a:outerShdw dist="17819" dir="2700000" algn="ctr" rotWithShape="0">
                <a:srgbClr val="988698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ts val="938"/>
                </a:spcBef>
                <a:buClr>
                  <a:srgbClr val="000066"/>
                </a:buClr>
                <a:buFont typeface="Tahoma" pitchFamily="34" charset="0"/>
                <a:buNone/>
              </a:pPr>
              <a:endParaRPr kumimoji="0" lang="en-GB" altLang="tr-TR" sz="1500">
                <a:solidFill>
                  <a:srgbClr val="000066"/>
                </a:solidFill>
                <a:cs typeface="Lucida Sans Unicode" pitchFamily="34" charset="0"/>
              </a:endParaRPr>
            </a:p>
            <a:p>
              <a:pPr algn="ctr">
                <a:spcBef>
                  <a:spcPts val="938"/>
                </a:spcBef>
                <a:buClr>
                  <a:srgbClr val="000066"/>
                </a:buClr>
                <a:buFont typeface="Tahoma" pitchFamily="34" charset="0"/>
                <a:buNone/>
              </a:pPr>
              <a:endParaRPr kumimoji="0" lang="en-GB" altLang="tr-TR" sz="1500">
                <a:solidFill>
                  <a:srgbClr val="000066"/>
                </a:solidFill>
                <a:cs typeface="Lucida Sans Unicode" pitchFamily="34" charset="0"/>
              </a:endParaRPr>
            </a:p>
            <a:p>
              <a:pPr algn="ctr">
                <a:spcBef>
                  <a:spcPts val="938"/>
                </a:spcBef>
                <a:buClr>
                  <a:srgbClr val="003366"/>
                </a:buClr>
                <a:buFont typeface="Tahoma" pitchFamily="34" charset="0"/>
                <a:buNone/>
              </a:pPr>
              <a:r>
                <a:rPr kumimoji="0" lang="en-GB" altLang="tr-TR" sz="1500" i="1">
                  <a:solidFill>
                    <a:srgbClr val="003366"/>
                  </a:solidFill>
                  <a:cs typeface="Lucida Sans Unicode" pitchFamily="34" charset="0"/>
                </a:rPr>
                <a:t>BÜYÜME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000" y="3061"/>
              <a:ext cx="1194" cy="640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ffectLst>
              <a:outerShdw dist="17819" dir="2700000" algn="ctr" rotWithShape="0">
                <a:srgbClr val="988698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ts val="938"/>
                </a:spcBef>
                <a:buClr>
                  <a:srgbClr val="000066"/>
                </a:buClr>
                <a:buFont typeface="Tahoma" pitchFamily="34" charset="0"/>
                <a:buNone/>
              </a:pPr>
              <a:endParaRPr kumimoji="0" lang="en-GB" altLang="tr-TR" sz="1500">
                <a:solidFill>
                  <a:srgbClr val="000066"/>
                </a:solidFill>
                <a:cs typeface="Lucida Sans Unicode" pitchFamily="34" charset="0"/>
              </a:endParaRPr>
            </a:p>
            <a:p>
              <a:pPr algn="ctr">
                <a:spcBef>
                  <a:spcPts val="938"/>
                </a:spcBef>
                <a:buClr>
                  <a:srgbClr val="003366"/>
                </a:buClr>
                <a:buFont typeface="Tahoma" pitchFamily="34" charset="0"/>
                <a:buNone/>
              </a:pPr>
              <a:r>
                <a:rPr kumimoji="0" lang="en-GB" altLang="tr-TR" sz="1500" i="1">
                  <a:solidFill>
                    <a:srgbClr val="003366"/>
                  </a:solidFill>
                  <a:cs typeface="Lucida Sans Unicode" pitchFamily="34" charset="0"/>
                </a:rPr>
                <a:t>OLGUNLUK</a:t>
              </a:r>
            </a:p>
            <a:p>
              <a:pPr algn="ctr">
                <a:spcBef>
                  <a:spcPts val="938"/>
                </a:spcBef>
                <a:buClr>
                  <a:srgbClr val="003366"/>
                </a:buClr>
                <a:buFont typeface="Tahoma" pitchFamily="34" charset="0"/>
                <a:buNone/>
              </a:pPr>
              <a:endParaRPr kumimoji="0" lang="en-GB" altLang="tr-TR" sz="1500" i="1">
                <a:solidFill>
                  <a:srgbClr val="003366"/>
                </a:solidFill>
                <a:cs typeface="Lucida Sans Unicode" pitchFamily="34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82" y="3061"/>
              <a:ext cx="1142" cy="640"/>
            </a:xfrm>
            <a:prstGeom prst="rect">
              <a:avLst/>
            </a:prstGeom>
            <a:solidFill>
              <a:srgbClr val="FFE1FF"/>
            </a:solidFill>
            <a:ln>
              <a:noFill/>
            </a:ln>
            <a:effectLst>
              <a:outerShdw dist="17819" dir="2700000" algn="ctr" rotWithShape="0">
                <a:srgbClr val="988698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ts val="938"/>
                </a:spcBef>
                <a:buClr>
                  <a:srgbClr val="000066"/>
                </a:buClr>
                <a:buFont typeface="Tahoma" pitchFamily="34" charset="0"/>
                <a:buNone/>
              </a:pPr>
              <a:endParaRPr kumimoji="0" lang="en-GB" altLang="tr-TR" sz="1500">
                <a:solidFill>
                  <a:srgbClr val="000066"/>
                </a:solidFill>
                <a:cs typeface="Lucida Sans Unicode" pitchFamily="34" charset="0"/>
              </a:endParaRPr>
            </a:p>
            <a:p>
              <a:pPr algn="ctr">
                <a:spcBef>
                  <a:spcPts val="938"/>
                </a:spcBef>
                <a:buClr>
                  <a:srgbClr val="000066"/>
                </a:buClr>
                <a:buFont typeface="Tahoma" pitchFamily="34" charset="0"/>
                <a:buNone/>
              </a:pPr>
              <a:endParaRPr kumimoji="0" lang="en-GB" altLang="tr-TR" sz="1500">
                <a:solidFill>
                  <a:srgbClr val="000066"/>
                </a:solidFill>
                <a:cs typeface="Lucida Sans Unicode" pitchFamily="34" charset="0"/>
              </a:endParaRPr>
            </a:p>
            <a:p>
              <a:pPr algn="ctr">
                <a:spcBef>
                  <a:spcPts val="938"/>
                </a:spcBef>
                <a:buClr>
                  <a:srgbClr val="003366"/>
                </a:buClr>
                <a:buFont typeface="Tahoma" pitchFamily="34" charset="0"/>
                <a:buNone/>
              </a:pPr>
              <a:r>
                <a:rPr kumimoji="0" lang="en-GB" altLang="tr-TR" sz="1500" i="1">
                  <a:solidFill>
                    <a:srgbClr val="003366"/>
                  </a:solidFill>
                  <a:cs typeface="Lucida Sans Unicode" pitchFamily="34" charset="0"/>
                </a:rPr>
                <a:t>DÜŞÜŞ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39" y="2830"/>
              <a:ext cx="4985" cy="251"/>
            </a:xfrm>
            <a:prstGeom prst="rect">
              <a:avLst/>
            </a:prstGeom>
            <a:solidFill>
              <a:srgbClr val="FFE5E5"/>
            </a:solidFill>
            <a:ln w="9525">
              <a:noFill/>
              <a:round/>
              <a:headEnd/>
              <a:tailEnd/>
            </a:ln>
            <a:effectLst>
              <a:outerShdw dist="17819" dir="2700000" algn="ctr" rotWithShape="0">
                <a:srgbClr val="988888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algn="ctr" defTabSz="449263">
                <a:spcBef>
                  <a:spcPts val="1250"/>
                </a:spcBef>
                <a:buClr>
                  <a:srgbClr val="FF3300"/>
                </a:buClr>
                <a:buSzPct val="100000"/>
                <a:buFont typeface="Tahom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20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Lucida Sans Unicode" pitchFamily="34" charset="0"/>
                </a:rPr>
                <a:t>5. TİCARETE DÖKME AŞAMASI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76" y="4011"/>
              <a:ext cx="4899" cy="1"/>
            </a:xfrm>
            <a:prstGeom prst="line">
              <a:avLst/>
            </a:prstGeom>
            <a:noFill/>
            <a:ln w="25560">
              <a:solidFill>
                <a:srgbClr val="FF33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972" y="4020"/>
              <a:ext cx="1951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ts val="938"/>
                </a:spcBef>
                <a:buClr>
                  <a:srgbClr val="FF3300"/>
                </a:buClr>
                <a:buFont typeface="Tahoma" pitchFamily="34" charset="0"/>
                <a:buNone/>
              </a:pPr>
              <a:r>
                <a:rPr kumimoji="0" lang="en-GB" altLang="tr-TR" sz="1500" i="1">
                  <a:solidFill>
                    <a:srgbClr val="FF3300"/>
                  </a:solidFill>
                  <a:cs typeface="Lucida Sans Unicode" pitchFamily="34" charset="0"/>
                </a:rPr>
                <a:t>SATIŞLAR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67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b="1" dirty="0">
                <a:solidFill>
                  <a:srgbClr val="FF3300"/>
                </a:solidFill>
                <a:latin typeface="Lucida Sans Unicode" pitchFamily="34" charset="0"/>
              </a:rPr>
              <a:t>FİKİR AŞAMASI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ts val="975"/>
              </a:spcBef>
              <a:buClr>
                <a:srgbClr val="006699"/>
              </a:buClr>
              <a:buFont typeface="Tahoma" pitchFamily="34" charset="0"/>
              <a:buNone/>
            </a:pPr>
            <a:r>
              <a:rPr lang="tr-TR" altLang="tr-TR" dirty="0" smtClean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   </a:t>
            </a:r>
            <a:r>
              <a:rPr lang="en-GB" altLang="tr-TR" dirty="0" smtClean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YENİ </a:t>
            </a:r>
            <a:r>
              <a:rPr lang="en-GB" altLang="tr-TR" dirty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ÜRÜN GELİŞTİRME </a:t>
            </a:r>
            <a:r>
              <a:rPr lang="en-GB" altLang="tr-TR" dirty="0" smtClean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SÜRECİNİN</a:t>
            </a:r>
            <a:r>
              <a:rPr lang="tr-TR" altLang="tr-TR" dirty="0" smtClean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altLang="tr-TR" dirty="0" smtClean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ALTERNATİF </a:t>
            </a:r>
            <a:r>
              <a:rPr lang="en-GB" altLang="tr-TR" dirty="0">
                <a:solidFill>
                  <a:srgbClr val="006699"/>
                </a:solidFill>
                <a:latin typeface="Lucida Sans Unicode" pitchFamily="34" charset="0"/>
                <a:cs typeface="Lucida Sans Unicode" pitchFamily="34" charset="0"/>
              </a:rPr>
              <a:t>FİKİRLERİN DEĞERLENDİRİLDİĞİ İLK AŞAMA</a:t>
            </a:r>
          </a:p>
          <a:p>
            <a:pPr algn="just">
              <a:spcBef>
                <a:spcPts val="975"/>
              </a:spcBef>
              <a:buClr>
                <a:srgbClr val="FF0000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A. FIRSAT ANALİZİ:</a:t>
            </a:r>
          </a:p>
          <a:p>
            <a:pPr algn="just">
              <a:spcBef>
                <a:spcPts val="975"/>
              </a:spcBef>
              <a:buClr>
                <a:srgbClr val="660066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660066"/>
                </a:solidFill>
                <a:latin typeface="Lucida Sans Unicode" pitchFamily="34" charset="0"/>
                <a:cs typeface="Lucida Sans Unicode" pitchFamily="34" charset="0"/>
              </a:rPr>
              <a:t>KARŞILANMAMIŞ İHTİYAÇLARIN KEŞFİ</a:t>
            </a:r>
          </a:p>
          <a:p>
            <a:pPr algn="just">
              <a:spcBef>
                <a:spcPts val="975"/>
              </a:spcBef>
              <a:buClr>
                <a:srgbClr val="FF0000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B. FİKİR GELİŞTİRME:</a:t>
            </a:r>
          </a:p>
          <a:p>
            <a:pPr algn="just">
              <a:spcBef>
                <a:spcPts val="975"/>
              </a:spcBef>
              <a:buClr>
                <a:srgbClr val="660066"/>
              </a:buClr>
              <a:buFont typeface="Tahoma" pitchFamily="34" charset="0"/>
              <a:buNone/>
            </a:pPr>
            <a:r>
              <a:rPr lang="en-GB" altLang="tr-TR" dirty="0">
                <a:solidFill>
                  <a:srgbClr val="660066"/>
                </a:solidFill>
                <a:latin typeface="Lucida Sans Unicode" pitchFamily="34" charset="0"/>
                <a:cs typeface="Lucida Sans Unicode" pitchFamily="34" charset="0"/>
              </a:rPr>
              <a:t>MÜŞTERİLERİ TATMİN ETMENİN </a:t>
            </a:r>
            <a:r>
              <a:rPr lang="en-GB" altLang="tr-TR" dirty="0" smtClean="0">
                <a:solidFill>
                  <a:srgbClr val="660066"/>
                </a:solidFill>
                <a:latin typeface="Lucida Sans Unicode" pitchFamily="34" charset="0"/>
                <a:cs typeface="Lucida Sans Unicode" pitchFamily="34" charset="0"/>
              </a:rPr>
              <a:t>YENİ</a:t>
            </a:r>
            <a:r>
              <a:rPr lang="tr-TR" altLang="tr-TR" dirty="0" smtClean="0">
                <a:solidFill>
                  <a:srgbClr val="660066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altLang="tr-TR" dirty="0" smtClean="0">
                <a:solidFill>
                  <a:srgbClr val="660066"/>
                </a:solidFill>
                <a:latin typeface="Lucida Sans Unicode" pitchFamily="34" charset="0"/>
                <a:cs typeface="Lucida Sans Unicode" pitchFamily="34" charset="0"/>
              </a:rPr>
              <a:t>YOLLARINA </a:t>
            </a:r>
            <a:r>
              <a:rPr lang="en-GB" altLang="tr-TR" dirty="0">
                <a:solidFill>
                  <a:srgbClr val="660066"/>
                </a:solidFill>
                <a:latin typeface="Lucida Sans Unicode" pitchFamily="34" charset="0"/>
                <a:cs typeface="Lucida Sans Unicode" pitchFamily="34" charset="0"/>
              </a:rPr>
              <a:t>KARAR VERME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696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b="1" dirty="0">
                <a:solidFill>
                  <a:srgbClr val="9900CC"/>
                </a:solidFill>
                <a:latin typeface="Lucida Sans Unicode" pitchFamily="34" charset="0"/>
              </a:rPr>
              <a:t>FIRSATLAR HAKKINDA BİLGİ </a:t>
            </a:r>
            <a:r>
              <a:rPr lang="en-GB" altLang="tr-TR" b="1" dirty="0" smtClean="0">
                <a:solidFill>
                  <a:srgbClr val="9900CC"/>
                </a:solidFill>
                <a:latin typeface="Lucida Sans Unicode" pitchFamily="34" charset="0"/>
              </a:rPr>
              <a:t>KAYNAKLARI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608013" indent="-608013" algn="just" defTabSz="449263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tr-TR" b="1" dirty="0">
                <a:solidFill>
                  <a:srgbClr val="006699"/>
                </a:solidFill>
                <a:latin typeface="Lucida Sans Unicode" pitchFamily="34" charset="0"/>
              </a:rPr>
              <a:t>1. MÜŞTERİLER: </a:t>
            </a:r>
          </a:p>
          <a:p>
            <a:pPr marL="608013" indent="-608013" algn="just" defTabSz="449263">
              <a:lnSpc>
                <a:spcPct val="90000"/>
              </a:lnSpc>
              <a:spcBef>
                <a:spcPts val="600"/>
              </a:spcBef>
              <a:buClr>
                <a:srgbClr val="660033"/>
              </a:buClr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tr-TR" altLang="tr-TR" b="1" dirty="0">
                <a:solidFill>
                  <a:srgbClr val="660033"/>
                </a:solidFill>
                <a:latin typeface="Lucida Sans Unicode" pitchFamily="34" charset="0"/>
              </a:rPr>
              <a:t>	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Potansiyel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müşterilerin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fikirleri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ve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ihtiyaçları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girişimcinin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odak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noktasını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oluşturur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. </a:t>
            </a:r>
            <a:endParaRPr lang="tr-TR" altLang="tr-TR" b="1" dirty="0">
              <a:solidFill>
                <a:srgbClr val="660033"/>
              </a:solidFill>
              <a:latin typeface="Lucida Sans Unicode" pitchFamily="34" charset="0"/>
            </a:endParaRPr>
          </a:p>
          <a:p>
            <a:pPr marL="608013" indent="-608013" algn="just" defTabSz="449263">
              <a:lnSpc>
                <a:spcPct val="90000"/>
              </a:lnSpc>
              <a:spcBef>
                <a:spcPts val="600"/>
              </a:spcBef>
              <a:buClr>
                <a:srgbClr val="660033"/>
              </a:buClr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altLang="tr-TR" b="1" dirty="0">
              <a:solidFill>
                <a:srgbClr val="660033"/>
              </a:solidFill>
              <a:latin typeface="Lucida Sans Unicode" pitchFamily="34" charset="0"/>
            </a:endParaRPr>
          </a:p>
          <a:p>
            <a:pPr marL="608013" indent="-608013" algn="just" defTabSz="449263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tr-TR" b="1" dirty="0">
                <a:solidFill>
                  <a:srgbClr val="006699"/>
                </a:solidFill>
                <a:latin typeface="Lucida Sans Unicode" pitchFamily="34" charset="0"/>
              </a:rPr>
              <a:t>2. RAKİPLER: </a:t>
            </a:r>
          </a:p>
          <a:p>
            <a:pPr marL="608013" indent="-608013" algn="just" defTabSz="449263">
              <a:lnSpc>
                <a:spcPct val="90000"/>
              </a:lnSpc>
              <a:spcBef>
                <a:spcPts val="600"/>
              </a:spcBef>
              <a:buClr>
                <a:srgbClr val="660033"/>
              </a:buClr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tr-TR" altLang="tr-TR" b="1" dirty="0">
                <a:solidFill>
                  <a:srgbClr val="660033"/>
                </a:solidFill>
                <a:latin typeface="Lucida Sans Unicode" pitchFamily="34" charset="0"/>
              </a:rPr>
              <a:t>	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Potansiyel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rakiplerin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ürün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ve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hizmet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performansını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incelemek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yeni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fikirler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elde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etmenin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bir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başka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yoludur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. </a:t>
            </a:r>
            <a:endParaRPr lang="tr-TR" altLang="tr-TR" b="1" dirty="0">
              <a:solidFill>
                <a:srgbClr val="660033"/>
              </a:solidFill>
              <a:latin typeface="Lucida Sans Unicode" pitchFamily="34" charset="0"/>
            </a:endParaRPr>
          </a:p>
          <a:p>
            <a:pPr marL="608013" indent="-608013" algn="just" defTabSz="449263">
              <a:lnSpc>
                <a:spcPct val="90000"/>
              </a:lnSpc>
              <a:spcBef>
                <a:spcPts val="600"/>
              </a:spcBef>
              <a:buClr>
                <a:srgbClr val="660033"/>
              </a:buClr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altLang="tr-TR" b="1" dirty="0">
              <a:solidFill>
                <a:srgbClr val="660033"/>
              </a:solidFill>
              <a:latin typeface="Lucida Sans Unicode" pitchFamily="34" charset="0"/>
            </a:endParaRPr>
          </a:p>
          <a:p>
            <a:pPr marL="608013" indent="-608013" algn="just" defTabSz="449263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tr-TR" b="1" dirty="0">
                <a:solidFill>
                  <a:srgbClr val="006699"/>
                </a:solidFill>
                <a:latin typeface="Lucida Sans Unicode" pitchFamily="34" charset="0"/>
              </a:rPr>
              <a:t>3. DAĞITIM KANALLARI: </a:t>
            </a:r>
          </a:p>
          <a:p>
            <a:pPr marL="608013" indent="-608013" algn="just" defTabSz="449263">
              <a:lnSpc>
                <a:spcPct val="90000"/>
              </a:lnSpc>
              <a:spcBef>
                <a:spcPts val="600"/>
              </a:spcBef>
              <a:buClr>
                <a:srgbClr val="660033"/>
              </a:buClr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tr-TR" altLang="tr-TR" b="1" dirty="0">
                <a:solidFill>
                  <a:srgbClr val="660033"/>
                </a:solidFill>
                <a:latin typeface="Lucida Sans Unicode" pitchFamily="34" charset="0"/>
              </a:rPr>
              <a:t>	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Tedarikçilerden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ve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satıcılardan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gelen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öneriler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pazar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başarısında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yardımcı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altLang="tr-TR" b="1" dirty="0" err="1">
                <a:solidFill>
                  <a:srgbClr val="660033"/>
                </a:solidFill>
                <a:latin typeface="Lucida Sans Unicode" pitchFamily="34" charset="0"/>
              </a:rPr>
              <a:t>olabilir</a:t>
            </a:r>
            <a:r>
              <a:rPr lang="en-GB" altLang="tr-TR" b="1" dirty="0">
                <a:solidFill>
                  <a:srgbClr val="660033"/>
                </a:solidFill>
                <a:latin typeface="Lucida Sans Unicode" pitchFamily="34" charset="0"/>
              </a:rPr>
              <a:t>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08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dirty="0">
                <a:solidFill>
                  <a:srgbClr val="9900CC"/>
                </a:solidFill>
                <a:latin typeface="Lucida Sans Unicode" pitchFamily="34" charset="0"/>
                <a:cs typeface="Lucida Sans Unicode" pitchFamily="34" charset="0"/>
              </a:rPr>
              <a:t>FIRSATLAR HAKKINDA BİLGİ </a:t>
            </a:r>
            <a:r>
              <a:rPr lang="en-GB" altLang="tr-TR" dirty="0" smtClean="0">
                <a:solidFill>
                  <a:srgbClr val="9900CC"/>
                </a:solidFill>
                <a:latin typeface="Lucida Sans Unicode" pitchFamily="34" charset="0"/>
                <a:cs typeface="Lucida Sans Unicode" pitchFamily="34" charset="0"/>
              </a:rPr>
              <a:t>KAYNAKLARI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8013" indent="-608013" algn="just" defTabSz="449263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4. HÜKÜMET: </a:t>
            </a:r>
          </a:p>
          <a:p>
            <a:pPr marL="608013" indent="-608013" algn="just" defTabSz="449263">
              <a:lnSpc>
                <a:spcPct val="90000"/>
              </a:lnSpc>
              <a:spcBef>
                <a:spcPts val="700"/>
              </a:spcBef>
              <a:buClr>
                <a:srgbClr val="660033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b="1" dirty="0" err="1" smtClean="0">
                <a:solidFill>
                  <a:srgbClr val="660033"/>
                </a:solidFill>
                <a:latin typeface="Lucida Sans Unicode" pitchFamily="34" charset="0"/>
              </a:rPr>
              <a:t>Hükümet</a:t>
            </a:r>
            <a:r>
              <a:rPr lang="en-GB" b="1" dirty="0" smtClean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b="1" dirty="0" err="1">
                <a:solidFill>
                  <a:srgbClr val="660033"/>
                </a:solidFill>
                <a:latin typeface="Lucida Sans Unicode" pitchFamily="34" charset="0"/>
              </a:rPr>
              <a:t>iş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b="1" dirty="0" err="1">
                <a:solidFill>
                  <a:srgbClr val="660033"/>
                </a:solidFill>
                <a:latin typeface="Lucida Sans Unicode" pitchFamily="34" charset="0"/>
              </a:rPr>
              <a:t>hayatındaki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b="1" dirty="0" err="1">
                <a:solidFill>
                  <a:srgbClr val="660033"/>
                </a:solidFill>
                <a:latin typeface="Lucida Sans Unicode" pitchFamily="34" charset="0"/>
              </a:rPr>
              <a:t>en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b="1" dirty="0" err="1">
                <a:solidFill>
                  <a:srgbClr val="660033"/>
                </a:solidFill>
                <a:latin typeface="Lucida Sans Unicode" pitchFamily="34" charset="0"/>
              </a:rPr>
              <a:t>büyük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b="1" dirty="0" err="1">
                <a:solidFill>
                  <a:srgbClr val="660033"/>
                </a:solidFill>
                <a:latin typeface="Lucida Sans Unicode" pitchFamily="34" charset="0"/>
              </a:rPr>
              <a:t>alıcı</a:t>
            </a:r>
            <a:r>
              <a:rPr lang="tr-TR" b="1" dirty="0">
                <a:solidFill>
                  <a:srgbClr val="660033"/>
                </a:solidFill>
                <a:latin typeface="Lucida Sans Unicode" pitchFamily="34" charset="0"/>
              </a:rPr>
              <a:t>,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b="1" dirty="0" err="1">
                <a:solidFill>
                  <a:srgbClr val="660033"/>
                </a:solidFill>
                <a:latin typeface="Lucida Sans Unicode" pitchFamily="34" charset="0"/>
              </a:rPr>
              <a:t>satıcı</a:t>
            </a:r>
            <a:r>
              <a:rPr lang="tr-TR" b="1" dirty="0">
                <a:solidFill>
                  <a:srgbClr val="660033"/>
                </a:solidFill>
                <a:latin typeface="Lucida Sans Unicode" pitchFamily="34" charset="0"/>
              </a:rPr>
              <a:t> ve kural koyucudur.</a:t>
            </a:r>
          </a:p>
          <a:p>
            <a:pPr marL="608013" indent="-608013" algn="just" defTabSz="449263">
              <a:lnSpc>
                <a:spcPct val="90000"/>
              </a:lnSpc>
              <a:spcBef>
                <a:spcPts val="700"/>
              </a:spcBef>
              <a:buClr>
                <a:srgbClr val="660033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lang="tr-TR" b="1" dirty="0">
              <a:solidFill>
                <a:srgbClr val="660033"/>
              </a:solidFill>
              <a:latin typeface="Lucida Sans Unicode" pitchFamily="34" charset="0"/>
            </a:endParaRPr>
          </a:p>
          <a:p>
            <a:pPr marL="608013" indent="-608013" algn="just" defTabSz="449263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5. ARAŞTIRMA &amp; GELİŞTİRME: </a:t>
            </a:r>
          </a:p>
          <a:p>
            <a:pPr marL="608013" indent="-608013" algn="just" defTabSz="449263">
              <a:lnSpc>
                <a:spcPct val="90000"/>
              </a:lnSpc>
              <a:spcBef>
                <a:spcPts val="700"/>
              </a:spcBef>
              <a:buClr>
                <a:srgbClr val="660033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b="1" dirty="0" err="1" smtClean="0">
                <a:solidFill>
                  <a:srgbClr val="660033"/>
                </a:solidFill>
                <a:latin typeface="Lucida Sans Unicode" pitchFamily="34" charset="0"/>
              </a:rPr>
              <a:t>Girişimci</a:t>
            </a:r>
            <a:r>
              <a:rPr lang="en-GB" b="1" dirty="0" smtClean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b="1" dirty="0" err="1">
                <a:solidFill>
                  <a:srgbClr val="660033"/>
                </a:solidFill>
                <a:latin typeface="Lucida Sans Unicode" pitchFamily="34" charset="0"/>
              </a:rPr>
              <a:t>kendi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tr-TR" b="1" dirty="0">
                <a:solidFill>
                  <a:srgbClr val="660033"/>
                </a:solidFill>
                <a:latin typeface="Lucida Sans Unicode" pitchFamily="34" charset="0"/>
              </a:rPr>
              <a:t>bilimsel ve teknolojik bilgi birikimi sayesinde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b="1" dirty="0" err="1">
                <a:solidFill>
                  <a:srgbClr val="660033"/>
                </a:solidFill>
                <a:latin typeface="Lucida Sans Unicode" pitchFamily="34" charset="0"/>
              </a:rPr>
              <a:t>yeni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tr-TR" b="1" dirty="0">
                <a:solidFill>
                  <a:srgbClr val="660033"/>
                </a:solidFill>
                <a:latin typeface="Lucida Sans Unicode" pitchFamily="34" charset="0"/>
              </a:rPr>
              <a:t>iş fikirleri ve ürünler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 </a:t>
            </a:r>
            <a:r>
              <a:rPr lang="en-GB" b="1" dirty="0" err="1">
                <a:solidFill>
                  <a:srgbClr val="660033"/>
                </a:solidFill>
                <a:latin typeface="Lucida Sans Unicode" pitchFamily="34" charset="0"/>
              </a:rPr>
              <a:t>geliştire</a:t>
            </a:r>
            <a:r>
              <a:rPr lang="tr-TR" b="1" dirty="0">
                <a:solidFill>
                  <a:srgbClr val="660033"/>
                </a:solidFill>
                <a:latin typeface="Lucida Sans Unicode" pitchFamily="34" charset="0"/>
              </a:rPr>
              <a:t>bilir</a:t>
            </a:r>
            <a:r>
              <a:rPr lang="en-GB" b="1" dirty="0">
                <a:solidFill>
                  <a:srgbClr val="660033"/>
                </a:solidFill>
                <a:latin typeface="Lucida Sans Unicode" pitchFamily="34" charset="0"/>
              </a:rPr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03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 err="1"/>
              <a:t>İyi</a:t>
            </a:r>
            <a:r>
              <a:rPr lang="en-GB" altLang="tr-TR" dirty="0"/>
              <a:t> </a:t>
            </a:r>
            <a:r>
              <a:rPr lang="en-GB" altLang="tr-TR" dirty="0" err="1"/>
              <a:t>Fırsatların</a:t>
            </a:r>
            <a:r>
              <a:rPr lang="en-GB" altLang="tr-TR" dirty="0"/>
              <a:t> </a:t>
            </a:r>
            <a:r>
              <a:rPr lang="en-GB" altLang="tr-TR" dirty="0" err="1"/>
              <a:t>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>
              <a:lnSpc>
                <a:spcPct val="90000"/>
              </a:lnSpc>
              <a:spcBef>
                <a:spcPts val="900"/>
              </a:spcBef>
              <a:buClr>
                <a:srgbClr val="0000CC"/>
              </a:buClr>
              <a:buNone/>
            </a:pPr>
            <a:endParaRPr lang="tr-TR" altLang="tr-TR" sz="2400" dirty="0" smtClean="0">
              <a:solidFill>
                <a:srgbClr val="0000CC"/>
              </a:solidFill>
              <a:latin typeface="Lucida Sans Unicode" pitchFamily="34" charset="0"/>
              <a:cs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buClr>
                <a:srgbClr val="0000CC"/>
              </a:buClr>
              <a:buNone/>
            </a:pPr>
            <a:endParaRPr lang="tr-TR" altLang="tr-TR" sz="2400" dirty="0">
              <a:solidFill>
                <a:srgbClr val="0000CC"/>
              </a:solidFill>
              <a:latin typeface="Lucida Sans Unicode" pitchFamily="34" charset="0"/>
              <a:cs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buClr>
                <a:srgbClr val="0000CC"/>
              </a:buClr>
              <a:buNone/>
            </a:pPr>
            <a:r>
              <a:rPr lang="en-GB" altLang="tr-TR" sz="2400" dirty="0" err="1" smtClean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Fırsatı</a:t>
            </a:r>
            <a:r>
              <a:rPr lang="en-GB" altLang="tr-TR" sz="2400" dirty="0" smtClean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altLang="tr-TR" sz="2400" dirty="0" err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işe</a:t>
            </a:r>
            <a:r>
              <a:rPr lang="en-GB" altLang="tr-TR" sz="2400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altLang="tr-TR" sz="2400" dirty="0" err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dönüştürmeden</a:t>
            </a:r>
            <a:r>
              <a:rPr lang="en-GB" altLang="tr-TR" sz="2400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altLang="tr-TR" sz="2400" dirty="0" err="1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önce</a:t>
            </a:r>
            <a:r>
              <a:rPr lang="tr-TR" altLang="tr-TR" sz="2400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kendinize sorun:</a:t>
            </a:r>
            <a:endParaRPr lang="en-GB" altLang="tr-TR" sz="2400" dirty="0">
              <a:solidFill>
                <a:srgbClr val="0000CC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ts val="750"/>
              </a:spcBef>
              <a:buClr>
                <a:srgbClr val="000066"/>
              </a:buClr>
              <a:buFont typeface="Arial" pitchFamily="34" charset="0"/>
              <a:buChar char="•"/>
            </a:pPr>
            <a:r>
              <a:rPr lang="tr-TR" altLang="tr-TR" sz="2000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Bu işi yapmak bana zevk verir mi? </a:t>
            </a:r>
          </a:p>
          <a:p>
            <a:pPr lvl="1">
              <a:lnSpc>
                <a:spcPct val="90000"/>
              </a:lnSpc>
              <a:spcBef>
                <a:spcPts val="750"/>
              </a:spcBef>
              <a:buClr>
                <a:srgbClr val="000066"/>
              </a:buClr>
              <a:buFont typeface="Arial" pitchFamily="34" charset="0"/>
              <a:buChar char="•"/>
            </a:pPr>
            <a:r>
              <a:rPr lang="tr-TR" altLang="tr-TR" sz="2000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Bu fırsat kariyerime katkı yapar mı?</a:t>
            </a:r>
          </a:p>
          <a:p>
            <a:pPr lvl="1">
              <a:lnSpc>
                <a:spcPct val="90000"/>
              </a:lnSpc>
              <a:spcBef>
                <a:spcPts val="750"/>
              </a:spcBef>
              <a:buClr>
                <a:srgbClr val="000066"/>
              </a:buClr>
              <a:buFont typeface="Arial" pitchFamily="34" charset="0"/>
              <a:buChar char="•"/>
            </a:pPr>
            <a:r>
              <a:rPr lang="tr-TR" altLang="tr-TR" sz="2000" dirty="0">
                <a:solidFill>
                  <a:srgbClr val="008080"/>
                </a:solidFill>
                <a:latin typeface="Lucida Sans Unicode" pitchFamily="34" charset="0"/>
                <a:cs typeface="Lucida Sans Unicode" pitchFamily="34" charset="0"/>
              </a:rPr>
              <a:t>Bu fırsatı değerlendirecek yetenek ve kaynaklara sahip miyim?</a:t>
            </a:r>
          </a:p>
          <a:p>
            <a:endParaRPr lang="tr-T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7443" y="1339626"/>
            <a:ext cx="6564312" cy="3452813"/>
            <a:chOff x="1577" y="864"/>
            <a:chExt cx="4135" cy="217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810" y="864"/>
              <a:ext cx="1650" cy="793"/>
              <a:chOff x="2569" y="960"/>
              <a:chExt cx="1650" cy="793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2619" y="998"/>
                <a:ext cx="1601" cy="757"/>
              </a:xfrm>
              <a:prstGeom prst="rect">
                <a:avLst/>
              </a:prstGeom>
              <a:solidFill>
                <a:srgbClr val="B2B2B2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2569" y="960"/>
                <a:ext cx="1601" cy="746"/>
              </a:xfrm>
              <a:prstGeom prst="rect">
                <a:avLst/>
              </a:prstGeom>
              <a:gradFill rotWithShape="0">
                <a:gsLst>
                  <a:gs pos="0">
                    <a:srgbClr val="004700"/>
                  </a:gs>
                  <a:gs pos="100000">
                    <a:srgbClr val="008000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2618" y="998"/>
                <a:ext cx="1504" cy="669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4700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F8F3E0"/>
                  </a:buClr>
                  <a:buFontTx/>
                  <a:buNone/>
                </a:pPr>
                <a:r>
                  <a:rPr kumimoji="0" lang="en-GB" altLang="tr-TR" sz="2400">
                    <a:solidFill>
                      <a:srgbClr val="F8F3E0"/>
                    </a:solidFill>
                    <a:latin typeface="Lucida Sans Unicode" pitchFamily="34" charset="0"/>
                    <a:cs typeface="Lucida Sans Unicode" pitchFamily="34" charset="0"/>
                  </a:rPr>
                  <a:t>İş fırsatı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577" y="1700"/>
              <a:ext cx="1271" cy="612"/>
              <a:chOff x="1336" y="1796"/>
              <a:chExt cx="1271" cy="612"/>
            </a:xfrm>
          </p:grpSpPr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374" y="1826"/>
                <a:ext cx="1234" cy="583"/>
              </a:xfrm>
              <a:prstGeom prst="rect">
                <a:avLst/>
              </a:prstGeom>
              <a:solidFill>
                <a:srgbClr val="B2B2B2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1336" y="1796"/>
                <a:ext cx="1235" cy="576"/>
              </a:xfrm>
              <a:prstGeom prst="rect">
                <a:avLst/>
              </a:prstGeom>
              <a:gradFill rotWithShape="0">
                <a:gsLst>
                  <a:gs pos="0">
                    <a:srgbClr val="430086"/>
                  </a:gs>
                  <a:gs pos="100000">
                    <a:srgbClr val="6600CC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1373" y="1826"/>
                <a:ext cx="1159" cy="516"/>
              </a:xfrm>
              <a:prstGeom prst="rect">
                <a:avLst/>
              </a:prstGeom>
              <a:gradFill rotWithShape="0">
                <a:gsLst>
                  <a:gs pos="0">
                    <a:srgbClr val="6600CC"/>
                  </a:gs>
                  <a:gs pos="100000">
                    <a:srgbClr val="430086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F8F3E0"/>
                  </a:buClr>
                  <a:buFontTx/>
                  <a:buNone/>
                </a:pPr>
                <a:r>
                  <a:rPr kumimoji="0" lang="en-GB" altLang="tr-TR" sz="2000">
                    <a:solidFill>
                      <a:srgbClr val="F8F3E0"/>
                    </a:solidFill>
                    <a:latin typeface="Lucida Sans Unicode" pitchFamily="34" charset="0"/>
                    <a:cs typeface="Lucida Sans Unicode" pitchFamily="34" charset="0"/>
                  </a:rPr>
                  <a:t>Cazip </a:t>
                </a: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4441" y="1700"/>
              <a:ext cx="1271" cy="612"/>
              <a:chOff x="4200" y="1796"/>
              <a:chExt cx="1271" cy="612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4238" y="1826"/>
                <a:ext cx="1234" cy="583"/>
              </a:xfrm>
              <a:prstGeom prst="rect">
                <a:avLst/>
              </a:prstGeom>
              <a:solidFill>
                <a:srgbClr val="B2B2B2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4200" y="1796"/>
                <a:ext cx="1234" cy="576"/>
              </a:xfrm>
              <a:prstGeom prst="rect">
                <a:avLst/>
              </a:prstGeom>
              <a:gradFill rotWithShape="0">
                <a:gsLst>
                  <a:gs pos="0">
                    <a:srgbClr val="00005E"/>
                  </a:gs>
                  <a:gs pos="100000">
                    <a:srgbClr val="0000CC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4237" y="1826"/>
                <a:ext cx="1159" cy="516"/>
              </a:xfrm>
              <a:prstGeom prst="rect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5E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F8F3E0"/>
                  </a:buClr>
                  <a:buFontTx/>
                  <a:buNone/>
                </a:pPr>
                <a:r>
                  <a:rPr kumimoji="0" lang="en-GB" altLang="tr-TR" sz="2000">
                    <a:solidFill>
                      <a:srgbClr val="F8F3E0"/>
                    </a:solidFill>
                    <a:latin typeface="Lucida Sans Unicode" pitchFamily="34" charset="0"/>
                    <a:cs typeface="Lucida Sans Unicode" pitchFamily="34" charset="0"/>
                  </a:rPr>
                  <a:t>Değer yaratan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2220" y="2428"/>
              <a:ext cx="1271" cy="611"/>
              <a:chOff x="1979" y="2524"/>
              <a:chExt cx="1271" cy="611"/>
            </a:xfrm>
          </p:grpSpPr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2017" y="2553"/>
                <a:ext cx="1234" cy="583"/>
              </a:xfrm>
              <a:prstGeom prst="rect">
                <a:avLst/>
              </a:prstGeom>
              <a:solidFill>
                <a:srgbClr val="B2B2B2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1979" y="2524"/>
                <a:ext cx="1234" cy="575"/>
              </a:xfrm>
              <a:prstGeom prst="rect">
                <a:avLst/>
              </a:prstGeom>
              <a:gradFill rotWithShape="0">
                <a:gsLst>
                  <a:gs pos="0">
                    <a:srgbClr val="074645"/>
                  </a:gs>
                  <a:gs pos="100000">
                    <a:srgbClr val="109896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2016" y="2553"/>
                <a:ext cx="1159" cy="515"/>
              </a:xfrm>
              <a:prstGeom prst="rect">
                <a:avLst/>
              </a:prstGeom>
              <a:gradFill rotWithShape="0">
                <a:gsLst>
                  <a:gs pos="0">
                    <a:srgbClr val="109896"/>
                  </a:gs>
                  <a:gs pos="100000">
                    <a:srgbClr val="074645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F8F3E0"/>
                  </a:buClr>
                  <a:buFontTx/>
                  <a:buNone/>
                </a:pPr>
                <a:r>
                  <a:rPr kumimoji="0" lang="en-GB" altLang="tr-TR" sz="2000">
                    <a:solidFill>
                      <a:srgbClr val="F8F3E0"/>
                    </a:solidFill>
                    <a:latin typeface="Lucida Sans Unicode" pitchFamily="34" charset="0"/>
                    <a:cs typeface="Lucida Sans Unicode" pitchFamily="34" charset="0"/>
                  </a:rPr>
                  <a:t>Başarılabilir 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798" y="2428"/>
              <a:ext cx="1271" cy="611"/>
              <a:chOff x="3557" y="2524"/>
              <a:chExt cx="1271" cy="611"/>
            </a:xfrm>
          </p:grpSpPr>
          <p:sp>
            <p:nvSpPr>
              <p:cNvPr id="14" name="Rectangle 21"/>
              <p:cNvSpPr>
                <a:spLocks noChangeArrowheads="1"/>
              </p:cNvSpPr>
              <p:nvPr/>
            </p:nvSpPr>
            <p:spPr bwMode="auto">
              <a:xfrm>
                <a:off x="3595" y="2553"/>
                <a:ext cx="1235" cy="583"/>
              </a:xfrm>
              <a:prstGeom prst="rect">
                <a:avLst/>
              </a:prstGeom>
              <a:solidFill>
                <a:srgbClr val="B2B2B2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3557" y="2524"/>
                <a:ext cx="1234" cy="575"/>
              </a:xfrm>
              <a:prstGeom prst="rect">
                <a:avLst/>
              </a:prstGeom>
              <a:gradFill rotWithShape="0">
                <a:gsLst>
                  <a:gs pos="0">
                    <a:srgbClr val="755E75"/>
                  </a:gs>
                  <a:gs pos="100000">
                    <a:srgbClr val="FFCC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3600">
                  <a:solidFill>
                    <a:srgbClr val="CC0066"/>
                  </a:solidFill>
                </a:endParaRP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3594" y="2553"/>
                <a:ext cx="1159" cy="515"/>
              </a:xfrm>
              <a:prstGeom prst="rect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755E75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F8F3E0"/>
                  </a:buClr>
                  <a:buFontTx/>
                  <a:buNone/>
                </a:pPr>
                <a:r>
                  <a:rPr kumimoji="0" lang="en-GB" altLang="tr-TR" sz="2000">
                    <a:solidFill>
                      <a:srgbClr val="66FFFF"/>
                    </a:solidFill>
                    <a:latin typeface="Lucida Sans Unicode" pitchFamily="34" charset="0"/>
                    <a:cs typeface="Lucida Sans Unicode" pitchFamily="34" charset="0"/>
                  </a:rPr>
                  <a:t>Uzun</a:t>
                </a:r>
                <a:r>
                  <a:rPr kumimoji="0" lang="en-GB" altLang="tr-TR" sz="2000">
                    <a:solidFill>
                      <a:srgbClr val="008080"/>
                    </a:solidFill>
                    <a:latin typeface="Lucida Sans Unicode" pitchFamily="34" charset="0"/>
                    <a:cs typeface="Lucida Sans Unicode" pitchFamily="34" charset="0"/>
                  </a:rPr>
                  <a:t> </a:t>
                </a:r>
                <a:r>
                  <a:rPr kumimoji="0" lang="en-GB" altLang="tr-TR" sz="2000">
                    <a:solidFill>
                      <a:srgbClr val="66FFFF"/>
                    </a:solidFill>
                    <a:latin typeface="Lucida Sans Unicode" pitchFamily="34" charset="0"/>
                    <a:cs typeface="Lucida Sans Unicode" pitchFamily="34" charset="0"/>
                  </a:rPr>
                  <a:t>ömürlü</a:t>
                </a:r>
              </a:p>
            </p:txBody>
          </p:sp>
        </p:grp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 flipH="1">
              <a:off x="2824" y="1594"/>
              <a:ext cx="579" cy="405"/>
            </a:xfrm>
            <a:prstGeom prst="line">
              <a:avLst/>
            </a:prstGeom>
            <a:noFill/>
            <a:ln w="2232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3868" y="1594"/>
              <a:ext cx="577" cy="405"/>
            </a:xfrm>
            <a:prstGeom prst="line">
              <a:avLst/>
            </a:prstGeom>
            <a:noFill/>
            <a:ln w="2232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H="1">
              <a:off x="3077" y="1604"/>
              <a:ext cx="508" cy="815"/>
            </a:xfrm>
            <a:prstGeom prst="line">
              <a:avLst/>
            </a:prstGeom>
            <a:noFill/>
            <a:ln w="2232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3706" y="1604"/>
              <a:ext cx="506" cy="815"/>
            </a:xfrm>
            <a:prstGeom prst="line">
              <a:avLst/>
            </a:prstGeom>
            <a:noFill/>
            <a:ln w="2232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88553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altLang="tr-TR" b="1" dirty="0">
                <a:solidFill>
                  <a:srgbClr val="006699"/>
                </a:solidFill>
                <a:latin typeface="Lucida Sans Unicode" pitchFamily="34" charset="0"/>
              </a:rPr>
              <a:t>YENİ KEŞFEDİLEN İHTİYAÇLAR İÇİN DEĞERLENDİRME KRİTERLERİ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r">
              <a:spcBef>
                <a:spcPct val="0"/>
              </a:spcBef>
              <a:buClr>
                <a:srgbClr val="000066"/>
              </a:buClr>
              <a:buFont typeface="Palatino" pitchFamily="18" charset="0"/>
              <a:buNone/>
            </a:pP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İHTİYACIN TÜRÜ: 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SÜREKLİ Mİ</a:t>
            </a:r>
            <a:r>
              <a:rPr lang="tr-TR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?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tr-TR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GEÇİCİ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 Mİ? </a:t>
            </a:r>
            <a:endParaRPr lang="tr-TR" altLang="tr-TR" dirty="0">
              <a:solidFill>
                <a:srgbClr val="9900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r">
              <a:spcBef>
                <a:spcPct val="0"/>
              </a:spcBef>
              <a:buClr>
                <a:srgbClr val="0000CC"/>
              </a:buClr>
              <a:buFontTx/>
              <a:buNone/>
            </a:pP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algn="r">
              <a:spcBef>
                <a:spcPct val="0"/>
              </a:spcBef>
              <a:buClr>
                <a:srgbClr val="0000CC"/>
              </a:buClr>
              <a:buFontTx/>
              <a:buNone/>
            </a:pP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İHTİYACIN ZAMANLAMASI: 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SÜRE VE SIKLIK? </a:t>
            </a:r>
          </a:p>
          <a:p>
            <a:pPr algn="r">
              <a:spcBef>
                <a:spcPct val="0"/>
              </a:spcBef>
              <a:buClr>
                <a:srgbClr val="990099"/>
              </a:buClr>
              <a:buFontTx/>
              <a:buNone/>
            </a:pPr>
            <a:endParaRPr lang="en-GB" altLang="tr-TR" dirty="0">
              <a:solidFill>
                <a:srgbClr val="9900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r">
              <a:spcBef>
                <a:spcPct val="0"/>
              </a:spcBef>
              <a:buClr>
                <a:srgbClr val="0000CC"/>
              </a:buClr>
              <a:buFontTx/>
              <a:buNone/>
            </a:pP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İHTİYACI KARŞILAMA YOLLARI: 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ESKİ Mİ YENİ Mİ?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algn="r">
              <a:spcBef>
                <a:spcPct val="0"/>
              </a:spcBef>
              <a:buClr>
                <a:srgbClr val="9900CC"/>
              </a:buClr>
              <a:buFontTx/>
              <a:buNone/>
            </a:pPr>
            <a:endParaRPr lang="en-GB" altLang="tr-TR" dirty="0">
              <a:solidFill>
                <a:srgbClr val="9900CC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r">
              <a:spcBef>
                <a:spcPct val="0"/>
              </a:spcBef>
              <a:buClr>
                <a:srgbClr val="0000CC"/>
              </a:buClr>
              <a:buFontTx/>
              <a:buNone/>
            </a:pPr>
            <a:r>
              <a:rPr lang="tr-TR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İŞLEVLERİ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: 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MÜŞTERİLERİN ALIŞKANLIK</a:t>
            </a:r>
            <a:r>
              <a:rPr lang="tr-TR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 VE BEKLENTİLERİNE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 UYGUN</a:t>
            </a:r>
            <a:r>
              <a:rPr lang="tr-TR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 MU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?</a:t>
            </a:r>
            <a:endParaRPr lang="tr-TR" altLang="tr-TR" dirty="0">
              <a:solidFill>
                <a:srgbClr val="9900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r">
              <a:spcBef>
                <a:spcPct val="0"/>
              </a:spcBef>
              <a:buClr>
                <a:srgbClr val="0000CC"/>
              </a:buClr>
              <a:buFontTx/>
              <a:buNone/>
            </a:pP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algn="r">
              <a:spcBef>
                <a:spcPct val="0"/>
              </a:spcBef>
              <a:buClr>
                <a:srgbClr val="0000CC"/>
              </a:buClr>
              <a:buFontTx/>
              <a:buNone/>
            </a:pPr>
            <a:r>
              <a:rPr lang="tr-TR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KALİTE/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FİYAT</a:t>
            </a:r>
            <a:r>
              <a:rPr lang="tr-TR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ORANI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: 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YÜKSEK KALİTE</a:t>
            </a:r>
            <a:r>
              <a:rPr lang="tr-TR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? DÜŞÜK 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FİYAT?</a:t>
            </a:r>
            <a:endParaRPr lang="tr-TR" altLang="tr-TR" dirty="0">
              <a:solidFill>
                <a:srgbClr val="990099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r">
              <a:spcBef>
                <a:spcPct val="0"/>
              </a:spcBef>
              <a:buClr>
                <a:srgbClr val="0000CC"/>
              </a:buClr>
              <a:buFontTx/>
              <a:buNone/>
            </a:pP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algn="r">
              <a:spcBef>
                <a:spcPct val="0"/>
              </a:spcBef>
              <a:buClr>
                <a:srgbClr val="0000CC"/>
              </a:buClr>
              <a:buFontTx/>
              <a:buNone/>
            </a:pP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PAZAR VE MÜŞTERİLER: </a:t>
            </a:r>
            <a:r>
              <a:rPr lang="en-GB" altLang="tr-TR" dirty="0">
                <a:solidFill>
                  <a:srgbClr val="990099"/>
                </a:solidFill>
                <a:latin typeface="Lucida Sans Unicode" pitchFamily="34" charset="0"/>
                <a:cs typeface="Lucida Sans Unicode" pitchFamily="34" charset="0"/>
              </a:rPr>
              <a:t>PAZARIN BÜYÜME HIZI, MÜŞTERİLERİN GELİR DÜZEYİ, GENEL EKONOMİK KOŞULLAR.</a:t>
            </a:r>
            <a:r>
              <a:rPr lang="en-GB" altLang="tr-TR" dirty="0">
                <a:solidFill>
                  <a:srgbClr val="0000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18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6699"/>
                </a:solidFill>
                <a:latin typeface="Lucida Sans Unicode" pitchFamily="34" charset="0"/>
              </a:rPr>
              <a:t>FİKİR GELİŞTİRME YÖNTEMLERİ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741363" lvl="1" indent="-284163" algn="just" defTabSz="449263">
              <a:spcBef>
                <a:spcPts val="600"/>
              </a:spcBef>
              <a:buClr>
                <a:srgbClr val="006699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Yeni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ürün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veya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hizmet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fikri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b</a:t>
            </a:r>
            <a:r>
              <a:rPr lang="tr-TR" altLang="tr-TR" sz="2400" b="1" dirty="0">
                <a:solidFill>
                  <a:srgbClr val="3333CC"/>
                </a:solidFill>
                <a:latin typeface="Lucida Sans Unicode" pitchFamily="34" charset="0"/>
              </a:rPr>
              <a:t>ir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ihtiyacı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karşılamak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üzere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geliştirilmelidir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. </a:t>
            </a:r>
          </a:p>
          <a:p>
            <a:pPr marL="741363" lvl="1" indent="-284163" algn="just" defTabSz="449263">
              <a:spcBef>
                <a:spcPts val="600"/>
              </a:spcBef>
              <a:buClr>
                <a:srgbClr val="3333CC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Pazar</a:t>
            </a:r>
            <a:r>
              <a:rPr lang="tr-TR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daki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tr-TR" altLang="tr-TR" sz="2400" b="1" dirty="0">
                <a:solidFill>
                  <a:srgbClr val="3333CC"/>
                </a:solidFill>
                <a:latin typeface="Lucida Sans Unicode" pitchFamily="34" charset="0"/>
              </a:rPr>
              <a:t>mevcut ürünlerle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karşılan</a:t>
            </a:r>
            <a:r>
              <a:rPr lang="tr-TR" altLang="tr-TR" sz="2400" b="1" dirty="0">
                <a:solidFill>
                  <a:srgbClr val="3333CC"/>
                </a:solidFill>
                <a:latin typeface="Lucida Sans Unicode" pitchFamily="34" charset="0"/>
              </a:rPr>
              <a:t>a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mamış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bir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tr-TR" altLang="tr-TR" sz="2400" b="1" dirty="0">
                <a:solidFill>
                  <a:srgbClr val="3333CC"/>
                </a:solidFill>
                <a:latin typeface="Lucida Sans Unicode" pitchFamily="34" charset="0"/>
              </a:rPr>
              <a:t>müşteri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ihtiyacı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verimli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bir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fırsat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olarak</a:t>
            </a:r>
            <a:r>
              <a:rPr lang="en-GB" altLang="tr-TR" sz="2400" b="1" dirty="0">
                <a:solidFill>
                  <a:srgbClr val="3333CC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değerlendiril</a:t>
            </a:r>
            <a:r>
              <a:rPr lang="tr-TR" altLang="tr-TR" sz="2400" b="1" dirty="0" err="1">
                <a:solidFill>
                  <a:srgbClr val="3333CC"/>
                </a:solidFill>
                <a:latin typeface="Lucida Sans Unicode" pitchFamily="34" charset="0"/>
              </a:rPr>
              <a:t>ebilir</a:t>
            </a:r>
            <a:r>
              <a:rPr lang="tr-TR" altLang="tr-TR" sz="2400" b="1" dirty="0">
                <a:solidFill>
                  <a:srgbClr val="3333CC"/>
                </a:solidFill>
                <a:latin typeface="Lucida Sans Unicode" pitchFamily="34" charset="0"/>
              </a:rPr>
              <a:t>.</a:t>
            </a:r>
            <a:endParaRPr lang="en-GB" altLang="tr-TR" sz="2400" b="1" dirty="0">
              <a:solidFill>
                <a:srgbClr val="3333CC"/>
              </a:solidFill>
              <a:latin typeface="Lucida Sans Unicode" pitchFamily="34" charset="0"/>
            </a:endParaRPr>
          </a:p>
          <a:p>
            <a:pPr marL="741363" lvl="1" indent="-284163" algn="just" defTabSz="449263">
              <a:spcBef>
                <a:spcPts val="600"/>
              </a:spcBef>
              <a:buClr>
                <a:srgbClr val="006699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tr-TR" altLang="tr-TR" sz="2400" b="1" dirty="0">
                <a:solidFill>
                  <a:srgbClr val="006699"/>
                </a:solidFill>
                <a:latin typeface="Lucida Sans Unicode" pitchFamily="34" charset="0"/>
              </a:rPr>
              <a:t>Yeni iş fikrine bağlı yeni ürün projesinin müşteri ihtiyaçlarını nasıl en iyi şekilde karşılayacağını tasarlayabilmek için bazı</a:t>
            </a:r>
            <a:r>
              <a:rPr lang="en-GB" altLang="tr-TR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006699"/>
                </a:solidFill>
                <a:latin typeface="Lucida Sans Unicode" pitchFamily="34" charset="0"/>
              </a:rPr>
              <a:t>nitel</a:t>
            </a:r>
            <a:r>
              <a:rPr lang="en-GB" altLang="tr-TR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tr-TR" altLang="tr-TR" sz="2400" b="1" dirty="0">
                <a:solidFill>
                  <a:srgbClr val="006699"/>
                </a:solidFill>
                <a:latin typeface="Lucida Sans Unicode" pitchFamily="34" charset="0"/>
              </a:rPr>
              <a:t>araştırma</a:t>
            </a:r>
            <a:r>
              <a:rPr lang="en-GB" altLang="tr-TR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006699"/>
                </a:solidFill>
                <a:latin typeface="Lucida Sans Unicode" pitchFamily="34" charset="0"/>
              </a:rPr>
              <a:t>yöntemleri</a:t>
            </a:r>
            <a:r>
              <a:rPr lang="en-GB" altLang="tr-TR" sz="2400" b="1" dirty="0">
                <a:solidFill>
                  <a:srgbClr val="006699"/>
                </a:solidFill>
                <a:latin typeface="Lucida Sans Unicode" pitchFamily="34" charset="0"/>
              </a:rPr>
              <a:t> </a:t>
            </a:r>
            <a:r>
              <a:rPr lang="en-GB" altLang="tr-TR" sz="2400" b="1" dirty="0" err="1">
                <a:solidFill>
                  <a:srgbClr val="006699"/>
                </a:solidFill>
                <a:latin typeface="Lucida Sans Unicode" pitchFamily="34" charset="0"/>
              </a:rPr>
              <a:t>kullanılabilir</a:t>
            </a:r>
            <a:r>
              <a:rPr lang="en-GB" altLang="tr-TR" sz="2400" b="1" dirty="0">
                <a:solidFill>
                  <a:srgbClr val="006699"/>
                </a:solidFill>
                <a:latin typeface="Lucida Sans Unicode" pitchFamily="34" charset="0"/>
              </a:rPr>
              <a:t>:</a:t>
            </a:r>
          </a:p>
          <a:p>
            <a:pPr lvl="4" defTabSz="449263">
              <a:spcBef>
                <a:spcPts val="600"/>
              </a:spcBef>
              <a:buClr>
                <a:srgbClr val="FF0000"/>
              </a:buClr>
              <a:buFontTx/>
              <a:buChar char="»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tr-TR" b="1" dirty="0">
                <a:solidFill>
                  <a:srgbClr val="FF0000"/>
                </a:solidFill>
                <a:latin typeface="Lucida Sans Unicode" pitchFamily="34" charset="0"/>
              </a:rPr>
              <a:t>ODAK GRU</a:t>
            </a:r>
            <a:r>
              <a:rPr lang="tr-TR" altLang="tr-TR" b="1" dirty="0">
                <a:solidFill>
                  <a:srgbClr val="FF0000"/>
                </a:solidFill>
                <a:latin typeface="Lucida Sans Unicode" pitchFamily="34" charset="0"/>
              </a:rPr>
              <a:t>P TOPLANTISI</a:t>
            </a:r>
          </a:p>
          <a:p>
            <a:pPr lvl="4" defTabSz="449263">
              <a:spcBef>
                <a:spcPts val="600"/>
              </a:spcBef>
              <a:buClr>
                <a:srgbClr val="FF0000"/>
              </a:buClr>
              <a:buFontTx/>
              <a:buChar char="»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tr-TR" b="1" dirty="0">
                <a:solidFill>
                  <a:srgbClr val="FF0000"/>
                </a:solidFill>
                <a:latin typeface="Lucida Sans Unicode" pitchFamily="34" charset="0"/>
              </a:rPr>
              <a:t>BEYİN FIRTINASI</a:t>
            </a:r>
            <a:endParaRPr lang="tr-TR" altLang="tr-TR" b="1" dirty="0">
              <a:solidFill>
                <a:srgbClr val="FF0000"/>
              </a:solidFill>
              <a:latin typeface="Lucida Sans Unicode" pitchFamily="34" charset="0"/>
            </a:endParaRPr>
          </a:p>
          <a:p>
            <a:pPr lvl="4" defTabSz="449263">
              <a:spcBef>
                <a:spcPts val="600"/>
              </a:spcBef>
              <a:buClr>
                <a:srgbClr val="FF0000"/>
              </a:buClr>
              <a:buFontTx/>
              <a:buChar char="»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tr-TR" b="1" dirty="0">
                <a:solidFill>
                  <a:srgbClr val="FF0000"/>
                </a:solidFill>
                <a:latin typeface="Lucida Sans Unicode" pitchFamily="34" charset="0"/>
              </a:rPr>
              <a:t>PROBLEM ENVANTERİ ANALİZİ </a:t>
            </a:r>
            <a:endParaRPr lang="tr-TR" altLang="tr-TR" b="1" dirty="0">
              <a:solidFill>
                <a:srgbClr val="FF0000"/>
              </a:solidFill>
              <a:latin typeface="Lucida Sans Unicode" pitchFamily="34" charset="0"/>
            </a:endParaRPr>
          </a:p>
          <a:p>
            <a:pPr lvl="4" defTabSz="449263">
              <a:spcBef>
                <a:spcPts val="600"/>
              </a:spcBef>
              <a:buClr>
                <a:srgbClr val="FF0000"/>
              </a:buClr>
              <a:buFontTx/>
              <a:buChar char="»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tr-TR" altLang="tr-TR" b="1" dirty="0">
                <a:solidFill>
                  <a:srgbClr val="FF0000"/>
                </a:solidFill>
                <a:latin typeface="Lucida Sans Unicode" pitchFamily="34" charset="0"/>
              </a:rPr>
              <a:t>İNCE AYAR</a:t>
            </a:r>
            <a:r>
              <a:rPr lang="en-GB" altLang="tr-TR" sz="1600" b="1" dirty="0">
                <a:solidFill>
                  <a:srgbClr val="FF0000"/>
                </a:solidFill>
                <a:latin typeface="Lucida Sans Unicode" pitchFamily="34" charset="0"/>
              </a:rPr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428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50"/>
              </a:spcBef>
              <a:buClr>
                <a:srgbClr val="FF0000"/>
              </a:buClr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ODAK GRU</a:t>
            </a:r>
            <a:r>
              <a:rPr lang="tr-TR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P TOPLANTILARI</a:t>
            </a:r>
            <a:r>
              <a:rPr lang="en-GB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tr-TR" sz="36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0" indent="0" algn="just" defTabSz="449263">
              <a:spcBef>
                <a:spcPts val="600"/>
              </a:spcBef>
              <a:buClr>
                <a:srgbClr val="FF0000"/>
              </a:buClr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b="1" dirty="0">
                <a:solidFill>
                  <a:srgbClr val="3333CC"/>
                </a:solidFill>
                <a:latin typeface="Lucida Sans Unicode" pitchFamily="34" charset="0"/>
              </a:rPr>
              <a:t>PAZAR İHTİYACINI KARŞILAMAK İÇİN ÜRÜN GELİŞTİRMEDE DETAYLI TARTIŞMA ORTAMI YARATMAK ÜZERE </a:t>
            </a:r>
            <a:r>
              <a:rPr lang="tr-TR" b="1" dirty="0">
                <a:solidFill>
                  <a:srgbClr val="3333CC"/>
                </a:solidFill>
                <a:latin typeface="Lucida Sans Unicode" pitchFamily="34" charset="0"/>
              </a:rPr>
              <a:t>AYNI ÖZELLİKLERE SAHİP </a:t>
            </a:r>
            <a:r>
              <a:rPr lang="en-GB" b="1" dirty="0">
                <a:solidFill>
                  <a:srgbClr val="3333CC"/>
                </a:solidFill>
                <a:latin typeface="Lucida Sans Unicode" pitchFamily="34" charset="0"/>
              </a:rPr>
              <a:t>BİR GRUP </a:t>
            </a:r>
            <a:r>
              <a:rPr lang="tr-TR" b="1" dirty="0">
                <a:solidFill>
                  <a:srgbClr val="3333CC"/>
                </a:solidFill>
                <a:latin typeface="Lucida Sans Unicode" pitchFamily="34" charset="0"/>
              </a:rPr>
              <a:t>MÜŞTERİ VEYA UZMANIN</a:t>
            </a:r>
            <a:r>
              <a:rPr lang="en-GB" b="1" dirty="0">
                <a:solidFill>
                  <a:srgbClr val="3333CC"/>
                </a:solidFill>
                <a:latin typeface="Lucida Sans Unicode" pitchFamily="34" charset="0"/>
              </a:rPr>
              <a:t> (8-14 KİŞİ) BİR ARAYA </a:t>
            </a:r>
            <a:r>
              <a:rPr lang="tr-TR" b="1" dirty="0">
                <a:solidFill>
                  <a:srgbClr val="3333CC"/>
                </a:solidFill>
                <a:latin typeface="Lucida Sans Unicode" pitchFamily="34" charset="0"/>
              </a:rPr>
              <a:t>GETİRİLMESİ</a:t>
            </a:r>
            <a:r>
              <a:rPr lang="en-GB" b="1" dirty="0" smtClean="0">
                <a:solidFill>
                  <a:srgbClr val="3333CC"/>
                </a:solidFill>
                <a:latin typeface="Lucida Sans Unicode" pitchFamily="34" charset="0"/>
              </a:rPr>
              <a:t>.</a:t>
            </a:r>
            <a:endParaRPr lang="tr-TR" b="1" dirty="0" smtClean="0">
              <a:solidFill>
                <a:srgbClr val="3333CC"/>
              </a:solidFill>
              <a:latin typeface="Lucida Sans Unicode" pitchFamily="34" charset="0"/>
            </a:endParaRPr>
          </a:p>
          <a:p>
            <a:pPr marL="608013" indent="-608013" algn="just" defTabSz="449263">
              <a:spcBef>
                <a:spcPts val="600"/>
              </a:spcBef>
              <a:buClr>
                <a:srgbClr val="FF0000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lang="tr-TR" b="1" dirty="0" smtClean="0">
              <a:solidFill>
                <a:srgbClr val="3333CC"/>
              </a:solidFill>
              <a:latin typeface="Lucida Sans Unicode" pitchFamily="34" charset="0"/>
            </a:endParaRPr>
          </a:p>
          <a:p>
            <a:pPr algn="just">
              <a:spcBef>
                <a:spcPts val="650"/>
              </a:spcBef>
              <a:buClr>
                <a:srgbClr val="FF0000"/>
              </a:buClr>
              <a:buFont typeface="Tahoma" pitchFamily="34" charset="0"/>
              <a:buNone/>
            </a:pPr>
            <a:r>
              <a:rPr lang="en-GB" altLang="tr-TR" sz="36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BEYİN FIRTINASI</a:t>
            </a:r>
          </a:p>
          <a:p>
            <a:pPr algn="just">
              <a:spcBef>
                <a:spcPts val="600"/>
              </a:spcBef>
              <a:buClr>
                <a:srgbClr val="FF0000"/>
              </a:buClr>
              <a:buFont typeface="Tahoma" pitchFamily="34" charset="0"/>
              <a:buNone/>
            </a:pP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FARKLI ÖZELLİKLERE SAHİP 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BİR GRUP 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UZMANIN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(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6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-1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altLang="tr-TR" dirty="0" smtClean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KİŞİ)</a:t>
            </a:r>
            <a:r>
              <a:rPr lang="tr-TR" altLang="tr-TR" dirty="0" smtClean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altLang="tr-TR" dirty="0" smtClean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BİR 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ARAYA 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GETİRİLMESİ SAYESİNDE: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marL="0" indent="0" algn="just">
              <a:spcBef>
                <a:spcPts val="650"/>
              </a:spcBef>
              <a:buClr>
                <a:srgbClr val="FF3399"/>
              </a:buClr>
              <a:buNone/>
            </a:pP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HERKES AKLINA GELEN YENİ FİKRİ AÇIKÇA SÖYLEMEK KONUSUNDA ÖZGÜR VE RAHAT HİSSETMEL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ER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İ. </a:t>
            </a:r>
          </a:p>
          <a:p>
            <a:pPr marL="0" indent="0" algn="just">
              <a:spcBef>
                <a:spcPts val="650"/>
              </a:spcBef>
              <a:buClr>
                <a:srgbClr val="FF3399"/>
              </a:buClr>
              <a:buNone/>
            </a:pP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ÇOK FAZLA SAYIDA FİKRİN ORTAYA ATILMASI. </a:t>
            </a:r>
          </a:p>
          <a:p>
            <a:pPr marL="0" indent="0" algn="just">
              <a:spcBef>
                <a:spcPts val="650"/>
              </a:spcBef>
              <a:buClr>
                <a:srgbClr val="FF3399"/>
              </a:buClr>
              <a:buNone/>
            </a:pP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FİKİRLERİN 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SERTÇE 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ELEŞTİRİLMESİNE İZİN VERİLME</a:t>
            </a:r>
            <a:r>
              <a:rPr lang="tr-TR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MESİ</a:t>
            </a:r>
            <a:r>
              <a:rPr lang="en-GB" altLang="tr-TR" dirty="0">
                <a:solidFill>
                  <a:srgbClr val="3333CC"/>
                </a:solidFill>
                <a:latin typeface="Lucida Sans Unicode" pitchFamily="34" charset="0"/>
                <a:cs typeface="Lucida Sans Unicode" pitchFamily="34" charset="0"/>
              </a:rPr>
              <a:t>. </a:t>
            </a:r>
          </a:p>
          <a:p>
            <a:pPr marL="608013" indent="-608013" defTabSz="449263">
              <a:spcBef>
                <a:spcPts val="600"/>
              </a:spcBef>
              <a:buClr>
                <a:srgbClr val="FF0000"/>
              </a:buCl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873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</TotalTime>
  <Words>793</Words>
  <Application>Microsoft Office PowerPoint</Application>
  <PresentationFormat>Ekran Gösterisi (4:3)</PresentationFormat>
  <Paragraphs>154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Hisse Senedi</vt:lpstr>
      <vt:lpstr>YENİ ÜRÜN GELİŞTİRME</vt:lpstr>
      <vt:lpstr>YENİ ÜRÜN GELİŞTİRME SÜRECİ</vt:lpstr>
      <vt:lpstr>FİKİR AŞAMASI</vt:lpstr>
      <vt:lpstr>FIRSATLAR HAKKINDA BİLGİ KAYNAKLARI</vt:lpstr>
      <vt:lpstr>FIRSATLAR HAKKINDA BİLGİ KAYNAKLARI</vt:lpstr>
      <vt:lpstr>İyi Fırsatların Özellikleri</vt:lpstr>
      <vt:lpstr>YENİ KEŞFEDİLEN İHTİYAÇLAR İÇİN DEĞERLENDİRME KRİTERLERİ</vt:lpstr>
      <vt:lpstr>FİKİR GELİŞTİRME YÖNTEMLERİ</vt:lpstr>
      <vt:lpstr>PowerPoint Sunusu</vt:lpstr>
      <vt:lpstr>PowerPoint Sunusu</vt:lpstr>
      <vt:lpstr>PowerPoint Sunusu</vt:lpstr>
      <vt:lpstr>YENİ FİKİRLER İÇİN DEĞERLENDİRME KRİTERLERİ</vt:lpstr>
      <vt:lpstr>PowerPoint Sunusu</vt:lpstr>
      <vt:lpstr>PowerPoint Sunusu</vt:lpstr>
      <vt:lpstr>KAVRAM AŞAMASI</vt:lpstr>
      <vt:lpstr>ÜRÜN GELİŞTİRME AŞAMASI</vt:lpstr>
      <vt:lpstr>   PAZARLAMA TESTİ AŞAMASI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YENİ ÜRÜN GELİŞTİRME</dc:title>
  <dc:creator>CE-DR</dc:creator>
  <cp:lastModifiedBy>CE-DR</cp:lastModifiedBy>
  <cp:revision>4</cp:revision>
  <dcterms:created xsi:type="dcterms:W3CDTF">2020-03-26T11:35:38Z</dcterms:created>
  <dcterms:modified xsi:type="dcterms:W3CDTF">2020-03-26T12:17:53Z</dcterms:modified>
</cp:coreProperties>
</file>