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3" r:id="rId18"/>
    <p:sldId id="274" r:id="rId19"/>
    <p:sldId id="275" r:id="rId20"/>
    <p:sldId id="272"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A23720DD-5B6D-40BF-8493-A6B52D484E6B}" type="datetimeFigureOut">
              <a:rPr lang="tr-TR" smtClean="0"/>
              <a:t>15.04.2020</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F302176B-0E47-46AC-8F43-DAB4B8A37D06}"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15.04.2020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15.04.2020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15.04.2020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15.04.2020</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15.04.2020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A23720DD-5B6D-40BF-8493-A6B52D484E6B}" type="datetimeFigureOut">
              <a:rPr lang="tr-TR" smtClean="0"/>
              <a:t>15.04.2020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15.04.2020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15.04.2020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15.04.2020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15.04.2020</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F302176B-0E47-46AC-8F43-DAB4B8A37D06}"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3720DD-5B6D-40BF-8493-A6B52D484E6B}" type="datetimeFigureOut">
              <a:rPr lang="tr-TR" smtClean="0"/>
              <a:t>15.04.2020</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endParaRPr lang="tr-TR"/>
          </a:p>
        </p:txBody>
      </p:sp>
      <p:sp>
        <p:nvSpPr>
          <p:cNvPr id="2" name="Başlık 1"/>
          <p:cNvSpPr>
            <a:spLocks noGrp="1"/>
          </p:cNvSpPr>
          <p:nvPr>
            <p:ph type="ctrTitle"/>
          </p:nvPr>
        </p:nvSpPr>
        <p:spPr/>
        <p:txBody>
          <a:bodyPr/>
          <a:lstStyle/>
          <a:p>
            <a:r>
              <a:rPr lang="en-GB" altLang="tr-TR" dirty="0" err="1"/>
              <a:t>Yenilikleri</a:t>
            </a:r>
            <a:r>
              <a:rPr lang="en-GB" altLang="tr-TR" dirty="0"/>
              <a:t> </a:t>
            </a:r>
            <a:r>
              <a:rPr lang="en-GB" altLang="tr-TR" dirty="0" err="1"/>
              <a:t>Koruma</a:t>
            </a:r>
            <a:r>
              <a:rPr lang="en-GB" altLang="tr-TR" dirty="0"/>
              <a:t> </a:t>
            </a:r>
            <a:r>
              <a:rPr lang="en-GB" altLang="tr-TR" dirty="0" err="1"/>
              <a:t>Altına</a:t>
            </a:r>
            <a:r>
              <a:rPr lang="en-GB" altLang="tr-TR" dirty="0"/>
              <a:t> </a:t>
            </a:r>
            <a:r>
              <a:rPr lang="en-GB" altLang="tr-TR" dirty="0" err="1"/>
              <a:t>Almak</a:t>
            </a:r>
            <a:endParaRPr lang="tr-TR" dirty="0"/>
          </a:p>
        </p:txBody>
      </p:sp>
    </p:spTree>
    <p:extLst>
      <p:ext uri="{BB962C8B-B14F-4D97-AF65-F5344CB8AC3E}">
        <p14:creationId xmlns:p14="http://schemas.microsoft.com/office/powerpoint/2010/main" val="232566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dirty="0"/>
              <a:t>144 ülke için Rekabetçilik Sıralaması (Dünya Ekonomik Forumu 2012)</a:t>
            </a:r>
            <a:endParaRPr lang="tr-TR" dirty="0"/>
          </a:p>
        </p:txBody>
      </p:sp>
      <p:pic>
        <p:nvPicPr>
          <p:cNvPr id="4" name="İçerik Yer Tutucus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03366" y="1447800"/>
            <a:ext cx="7194467" cy="4572000"/>
          </a:xfrm>
        </p:spPr>
      </p:pic>
    </p:spTree>
    <p:extLst>
      <p:ext uri="{BB962C8B-B14F-4D97-AF65-F5344CB8AC3E}">
        <p14:creationId xmlns:p14="http://schemas.microsoft.com/office/powerpoint/2010/main" val="342420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55576" y="476672"/>
            <a:ext cx="7776864" cy="5848628"/>
          </a:xfrm>
        </p:spPr>
      </p:pic>
    </p:spTree>
    <p:extLst>
      <p:ext uri="{BB962C8B-B14F-4D97-AF65-F5344CB8AC3E}">
        <p14:creationId xmlns:p14="http://schemas.microsoft.com/office/powerpoint/2010/main" val="183023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404664"/>
            <a:ext cx="7992888" cy="5940736"/>
          </a:xfrm>
        </p:spPr>
      </p:pic>
    </p:spTree>
    <p:extLst>
      <p:ext uri="{BB962C8B-B14F-4D97-AF65-F5344CB8AC3E}">
        <p14:creationId xmlns:p14="http://schemas.microsoft.com/office/powerpoint/2010/main" val="351287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274638"/>
            <a:ext cx="8568952" cy="2218258"/>
          </a:xfrm>
        </p:spPr>
        <p:txBody>
          <a:bodyPr>
            <a:normAutofit/>
          </a:bodyPr>
          <a:lstStyle/>
          <a:p>
            <a:r>
              <a:rPr lang="tr-TR" altLang="tr-TR" sz="3200" dirty="0"/>
              <a:t>2010 Avrupa Ülkeleri Yenilikçilik Sıralaması </a:t>
            </a:r>
            <a:r>
              <a:rPr lang="tr-TR" altLang="tr-TR" sz="3200" dirty="0" smtClean="0"/>
              <a:t/>
            </a:r>
            <a:br>
              <a:rPr lang="tr-TR" altLang="tr-TR" sz="3200" dirty="0" smtClean="0"/>
            </a:br>
            <a:r>
              <a:rPr lang="tr-TR" altLang="tr-TR" sz="3200" dirty="0" smtClean="0"/>
              <a:t>(</a:t>
            </a:r>
            <a:r>
              <a:rPr lang="tr-TR" altLang="tr-TR" sz="3200" dirty="0"/>
              <a:t>http://www.proinno-europe.eu/</a:t>
            </a:r>
            <a:r>
              <a:rPr lang="tr-TR" altLang="tr-TR" sz="3200" dirty="0" err="1"/>
              <a:t>inno-metrics</a:t>
            </a:r>
            <a:r>
              <a:rPr lang="tr-TR" altLang="tr-TR" sz="3200" dirty="0"/>
              <a:t>)</a:t>
            </a:r>
            <a:endParaRPr lang="tr-TR" sz="3200" dirty="0"/>
          </a:p>
        </p:txBody>
      </p:sp>
      <p:pic>
        <p:nvPicPr>
          <p:cNvPr id="4" name="Picture 2" descr="http://www.proinno-europe.eu/sites/default/files/page/12/02/4_1_clip_image002.gif"/>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25" t="2537" r="1839" b="9707"/>
          <a:stretch/>
        </p:blipFill>
        <p:spPr bwMode="auto">
          <a:xfrm>
            <a:off x="827584" y="2132856"/>
            <a:ext cx="7560840" cy="335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14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3568" y="692696"/>
            <a:ext cx="7704856" cy="5778642"/>
          </a:xfrm>
        </p:spPr>
      </p:pic>
    </p:spTree>
    <p:extLst>
      <p:ext uri="{BB962C8B-B14F-4D97-AF65-F5344CB8AC3E}">
        <p14:creationId xmlns:p14="http://schemas.microsoft.com/office/powerpoint/2010/main" val="401807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3568" y="476672"/>
            <a:ext cx="7632848" cy="5724636"/>
          </a:xfrm>
        </p:spPr>
      </p:pic>
    </p:spTree>
    <p:extLst>
      <p:ext uri="{BB962C8B-B14F-4D97-AF65-F5344CB8AC3E}">
        <p14:creationId xmlns:p14="http://schemas.microsoft.com/office/powerpoint/2010/main" val="201583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Kitap Önerisi</a:t>
            </a:r>
            <a:endParaRPr lang="tr-TR"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250740" y="1447800"/>
            <a:ext cx="309972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68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Kitap Önerisi: Kümesteki Kartal Neden Uçamaz?</a:t>
            </a:r>
            <a:endParaRPr lang="tr-TR" dirty="0"/>
          </a:p>
        </p:txBody>
      </p:sp>
      <p:sp>
        <p:nvSpPr>
          <p:cNvPr id="3" name="İçerik Yer Tutucusu 2"/>
          <p:cNvSpPr>
            <a:spLocks noGrp="1"/>
          </p:cNvSpPr>
          <p:nvPr>
            <p:ph sz="quarter" idx="1"/>
          </p:nvPr>
        </p:nvSpPr>
        <p:spPr/>
        <p:txBody>
          <a:bodyPr/>
          <a:lstStyle/>
          <a:p>
            <a:pPr algn="just"/>
            <a:r>
              <a:rPr lang="tr-TR" dirty="0" smtClean="0"/>
              <a:t>«Nevzat, Amerika’daki yüksek lisans eğitimini yarıda bırakıp Türkiye’ye döndüğünde, kendisine gelecek vadeden bankadaki işinden ayrılan Melih’le birlikte risk dolu bu projeye atıldı. Cem de diğer işlerini bırakıp teklif edilen ortaklığı kabul etti. Kendilerini bekleyen zor günleri hiç bilmiyorlardı. Ufak bir adımla </a:t>
            </a:r>
            <a:r>
              <a:rPr lang="tr-TR" dirty="0" err="1" smtClean="0"/>
              <a:t>yemeksepeti.com’un</a:t>
            </a:r>
            <a:r>
              <a:rPr lang="tr-TR" dirty="0" smtClean="0"/>
              <a:t> uzun yolculuğuna başladılar.»</a:t>
            </a:r>
          </a:p>
          <a:p>
            <a:pPr algn="just"/>
            <a:endParaRPr lang="tr-TR" dirty="0"/>
          </a:p>
          <a:p>
            <a:pPr algn="just"/>
            <a:r>
              <a:rPr lang="tr-TR" dirty="0" smtClean="0"/>
              <a:t>*Burak </a:t>
            </a:r>
            <a:r>
              <a:rPr lang="tr-TR" dirty="0" err="1" smtClean="0"/>
              <a:t>Büyükdemir</a:t>
            </a:r>
            <a:r>
              <a:rPr lang="tr-TR" dirty="0" smtClean="0"/>
              <a:t>, Kümesteki Kartal Neden Uçamaz?, Neden Kitap, 1.Baskı, 2005.</a:t>
            </a:r>
            <a:endParaRPr lang="tr-TR" dirty="0"/>
          </a:p>
        </p:txBody>
      </p:sp>
    </p:spTree>
    <p:extLst>
      <p:ext uri="{BB962C8B-B14F-4D97-AF65-F5344CB8AC3E}">
        <p14:creationId xmlns:p14="http://schemas.microsoft.com/office/powerpoint/2010/main" val="65633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Kitap Önerisi: Kümesteki Kartal Neden Uçamaz?</a:t>
            </a:r>
          </a:p>
        </p:txBody>
      </p:sp>
      <p:sp>
        <p:nvSpPr>
          <p:cNvPr id="3" name="İçerik Yer Tutucusu 2"/>
          <p:cNvSpPr>
            <a:spLocks noGrp="1"/>
          </p:cNvSpPr>
          <p:nvPr>
            <p:ph sz="quarter" idx="1"/>
          </p:nvPr>
        </p:nvSpPr>
        <p:spPr/>
        <p:txBody>
          <a:bodyPr>
            <a:normAutofit lnSpcReduction="10000"/>
          </a:bodyPr>
          <a:lstStyle/>
          <a:p>
            <a:pPr algn="just"/>
            <a:r>
              <a:rPr lang="tr-TR" dirty="0" smtClean="0"/>
              <a:t>«Burak ve Serkan, üniversite hayatları boyunca aldıkları eğitimi düşünmeyip mimarlık yapmaktan vazgeçtiler. Kurulu düzenlerini bozdular. Evden çalıştılar. Sıkıntı çektiler. Birlikte gittigidiyor.com adındaki hayallerinin peşine düştüler.»</a:t>
            </a:r>
          </a:p>
          <a:p>
            <a:pPr algn="just"/>
            <a:r>
              <a:rPr lang="tr-TR" dirty="0" smtClean="0"/>
              <a:t>«Halil, internette kolay hatırlanmak ve ileride marka olabilmek amacıyla bebek.com ismini satın aldı. Alan adlarını alabilmek için evini sattı. Bu sırada ekonomik krizle mücadele etti. Küçük şirketini kurduğunda elinde maddi hiçbir şey kalmamıştı. Bir çok kimse hayallerine ve yapacaklarına inanmıyordu.»</a:t>
            </a:r>
          </a:p>
          <a:p>
            <a:pPr algn="just"/>
            <a:r>
              <a:rPr lang="tr-TR" dirty="0"/>
              <a:t>*Burak </a:t>
            </a:r>
            <a:r>
              <a:rPr lang="tr-TR" dirty="0" err="1"/>
              <a:t>Büyükdemir</a:t>
            </a:r>
            <a:r>
              <a:rPr lang="tr-TR" dirty="0"/>
              <a:t>, Kümesteki Kartal Neden Uçamaz?, Neden Kitap, 1.Baskı, 2005.</a:t>
            </a:r>
          </a:p>
          <a:p>
            <a:pPr algn="just"/>
            <a:endParaRPr lang="tr-TR" dirty="0"/>
          </a:p>
        </p:txBody>
      </p:sp>
    </p:spTree>
    <p:extLst>
      <p:ext uri="{BB962C8B-B14F-4D97-AF65-F5344CB8AC3E}">
        <p14:creationId xmlns:p14="http://schemas.microsoft.com/office/powerpoint/2010/main" val="252358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Kitap Önerisi: Kümesteki Kartal Neden Uçamaz?</a:t>
            </a:r>
          </a:p>
        </p:txBody>
      </p:sp>
      <p:sp>
        <p:nvSpPr>
          <p:cNvPr id="3" name="İçerik Yer Tutucusu 2"/>
          <p:cNvSpPr>
            <a:spLocks noGrp="1"/>
          </p:cNvSpPr>
          <p:nvPr>
            <p:ph sz="quarter" idx="1"/>
          </p:nvPr>
        </p:nvSpPr>
        <p:spPr/>
        <p:txBody>
          <a:bodyPr>
            <a:normAutofit/>
          </a:bodyPr>
          <a:lstStyle/>
          <a:p>
            <a:pPr algn="just"/>
            <a:r>
              <a:rPr lang="tr-TR" dirty="0" smtClean="0"/>
              <a:t>«Onları bu yoldan çevirmeye çalıştılar, şevklerini kırdılar. Fikirlerini anlattıklarında çok bükük dudak gördüler. Aynı denizde yolculuk yapıyorlardı. Birbirlerini tanımıyorlardı ama hepsinin ortak özellikleri vardı. Aşıktılar, odaklanmışlardı, büyük dalgaları aşmayı, fırtınalarla savaşmayı ve en sonunda hayallerine ulaşacakları limanı düşündükleri için bu denizde yolculuğa başlamışlardı.»</a:t>
            </a:r>
          </a:p>
          <a:p>
            <a:pPr marL="0" indent="0">
              <a:buNone/>
            </a:pPr>
            <a:endParaRPr lang="tr-TR" dirty="0"/>
          </a:p>
          <a:p>
            <a:r>
              <a:rPr lang="tr-TR" dirty="0"/>
              <a:t>*Burak </a:t>
            </a:r>
            <a:r>
              <a:rPr lang="tr-TR" dirty="0" err="1"/>
              <a:t>Büyükdemir</a:t>
            </a:r>
            <a:r>
              <a:rPr lang="tr-TR" dirty="0"/>
              <a:t>, Kümesteki Kartal Neden Uçamaz?, Neden Kitap, 1.Baskı, 2005.</a:t>
            </a:r>
          </a:p>
          <a:p>
            <a:endParaRPr lang="tr-TR" dirty="0"/>
          </a:p>
        </p:txBody>
      </p:sp>
    </p:spTree>
    <p:extLst>
      <p:ext uri="{BB962C8B-B14F-4D97-AF65-F5344CB8AC3E}">
        <p14:creationId xmlns:p14="http://schemas.microsoft.com/office/powerpoint/2010/main" val="275854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692696"/>
            <a:ext cx="8229600" cy="5433467"/>
          </a:xfrm>
        </p:spPr>
        <p:txBody>
          <a:bodyPr>
            <a:normAutofit/>
          </a:bodyPr>
          <a:lstStyle/>
          <a:p>
            <a:pPr marL="333375" indent="-333375" algn="just" defTabSz="449263">
              <a:lnSpc>
                <a:spcPct val="90000"/>
              </a:lnSpc>
              <a:buClr>
                <a:srgbClr val="FF0066"/>
              </a:buClr>
              <a:buFontTx/>
              <a:buNone/>
              <a:tabLst>
                <a:tab pos="903288" algn="l"/>
                <a:tab pos="1817688" algn="l"/>
                <a:tab pos="2732088" algn="l"/>
                <a:tab pos="3646488" algn="l"/>
                <a:tab pos="4560888" algn="l"/>
                <a:tab pos="5475288" algn="l"/>
                <a:tab pos="6389688" algn="l"/>
                <a:tab pos="7304088" algn="l"/>
                <a:tab pos="8218488" algn="l"/>
                <a:tab pos="9132888" algn="l"/>
                <a:tab pos="10047288" algn="l"/>
              </a:tabLst>
            </a:pPr>
            <a:r>
              <a:rPr lang="en-GB" altLang="tr-TR" dirty="0">
                <a:solidFill>
                  <a:srgbClr val="FF0066"/>
                </a:solidFill>
              </a:rPr>
              <a:t>Patent;</a:t>
            </a:r>
          </a:p>
          <a:p>
            <a:pPr marL="333375" indent="-333375" algn="just" defTabSz="449263">
              <a:lnSpc>
                <a:spcPct val="90000"/>
              </a:lnSpc>
              <a:buClr>
                <a:srgbClr val="006699"/>
              </a:buClr>
              <a:tabLst>
                <a:tab pos="903288" algn="l"/>
                <a:tab pos="1817688" algn="l"/>
                <a:tab pos="2732088" algn="l"/>
                <a:tab pos="3646488" algn="l"/>
                <a:tab pos="4560888" algn="l"/>
                <a:tab pos="5475288" algn="l"/>
                <a:tab pos="6389688" algn="l"/>
                <a:tab pos="7304088" algn="l"/>
                <a:tab pos="8218488" algn="l"/>
                <a:tab pos="9132888" algn="l"/>
                <a:tab pos="10047288" algn="l"/>
              </a:tabLst>
            </a:pPr>
            <a:r>
              <a:rPr lang="en-GB" altLang="tr-TR" dirty="0" err="1">
                <a:solidFill>
                  <a:srgbClr val="006699"/>
                </a:solidFill>
              </a:rPr>
              <a:t>Türk</a:t>
            </a:r>
            <a:r>
              <a:rPr lang="en-GB" altLang="tr-TR" dirty="0">
                <a:solidFill>
                  <a:srgbClr val="006699"/>
                </a:solidFill>
              </a:rPr>
              <a:t> Patent </a:t>
            </a:r>
            <a:r>
              <a:rPr lang="en-GB" altLang="tr-TR" dirty="0" err="1">
                <a:solidFill>
                  <a:srgbClr val="006699"/>
                </a:solidFill>
              </a:rPr>
              <a:t>Enstitüsü</a:t>
            </a:r>
            <a:r>
              <a:rPr lang="en-GB" altLang="tr-TR" dirty="0"/>
              <a:t> </a:t>
            </a:r>
            <a:r>
              <a:rPr lang="en-GB" altLang="tr-TR" dirty="0" err="1">
                <a:solidFill>
                  <a:srgbClr val="006699"/>
                </a:solidFill>
              </a:rPr>
              <a:t>tarafından</a:t>
            </a:r>
            <a:r>
              <a:rPr lang="en-GB" altLang="tr-TR" dirty="0">
                <a:solidFill>
                  <a:srgbClr val="006699"/>
                </a:solidFill>
              </a:rPr>
              <a:t>, </a:t>
            </a:r>
            <a:r>
              <a:rPr lang="en-GB" altLang="tr-TR" dirty="0">
                <a:solidFill>
                  <a:srgbClr val="A50021"/>
                </a:solidFill>
              </a:rPr>
              <a:t>(www.turkpatent.gov.tr)</a:t>
            </a:r>
            <a:r>
              <a:rPr lang="en-GB" altLang="tr-TR" dirty="0"/>
              <a:t> </a:t>
            </a:r>
            <a:endParaRPr lang="tr-TR" altLang="tr-TR" dirty="0" smtClean="0"/>
          </a:p>
          <a:p>
            <a:pPr marL="333375" indent="-333375" algn="just" defTabSz="449263">
              <a:lnSpc>
                <a:spcPct val="90000"/>
              </a:lnSpc>
              <a:buClr>
                <a:srgbClr val="006699"/>
              </a:buClr>
              <a:tabLst>
                <a:tab pos="903288" algn="l"/>
                <a:tab pos="1817688" algn="l"/>
                <a:tab pos="2732088" algn="l"/>
                <a:tab pos="3646488" algn="l"/>
                <a:tab pos="4560888" algn="l"/>
                <a:tab pos="5475288" algn="l"/>
                <a:tab pos="6389688" algn="l"/>
                <a:tab pos="7304088" algn="l"/>
                <a:tab pos="8218488" algn="l"/>
                <a:tab pos="9132888" algn="l"/>
                <a:tab pos="10047288" algn="l"/>
              </a:tabLst>
            </a:pPr>
            <a:endParaRPr lang="en-GB" altLang="tr-TR" dirty="0"/>
          </a:p>
          <a:p>
            <a:pPr marL="333375" indent="-333375" algn="just" defTabSz="449263">
              <a:lnSpc>
                <a:spcPct val="90000"/>
              </a:lnSpc>
              <a:buClr>
                <a:srgbClr val="006699"/>
              </a:buClr>
              <a:tabLst>
                <a:tab pos="903288" algn="l"/>
                <a:tab pos="1817688" algn="l"/>
                <a:tab pos="2732088" algn="l"/>
                <a:tab pos="3646488" algn="l"/>
                <a:tab pos="4560888" algn="l"/>
                <a:tab pos="5475288" algn="l"/>
                <a:tab pos="6389688" algn="l"/>
                <a:tab pos="7304088" algn="l"/>
                <a:tab pos="8218488" algn="l"/>
                <a:tab pos="9132888" algn="l"/>
                <a:tab pos="10047288" algn="l"/>
              </a:tabLst>
            </a:pPr>
            <a:r>
              <a:rPr lang="en-GB" altLang="tr-TR" dirty="0" err="1">
                <a:solidFill>
                  <a:srgbClr val="006699"/>
                </a:solidFill>
              </a:rPr>
              <a:t>Ürünü</a:t>
            </a:r>
            <a:r>
              <a:rPr lang="en-GB" altLang="tr-TR" dirty="0">
                <a:solidFill>
                  <a:srgbClr val="006699"/>
                </a:solidFill>
              </a:rPr>
              <a:t> </a:t>
            </a:r>
            <a:r>
              <a:rPr lang="en-GB" altLang="tr-TR" dirty="0" err="1">
                <a:solidFill>
                  <a:srgbClr val="006699"/>
                </a:solidFill>
              </a:rPr>
              <a:t>bulan</a:t>
            </a:r>
            <a:r>
              <a:rPr lang="en-GB" altLang="tr-TR" dirty="0">
                <a:solidFill>
                  <a:srgbClr val="006699"/>
                </a:solidFill>
              </a:rPr>
              <a:t> </a:t>
            </a:r>
            <a:r>
              <a:rPr lang="en-GB" altLang="tr-TR" dirty="0" err="1">
                <a:solidFill>
                  <a:srgbClr val="006699"/>
                </a:solidFill>
              </a:rPr>
              <a:t>ve</a:t>
            </a:r>
            <a:r>
              <a:rPr lang="en-GB" altLang="tr-TR" dirty="0">
                <a:solidFill>
                  <a:srgbClr val="006699"/>
                </a:solidFill>
              </a:rPr>
              <a:t> </a:t>
            </a:r>
            <a:r>
              <a:rPr lang="en-GB" altLang="tr-TR" dirty="0" err="1">
                <a:solidFill>
                  <a:srgbClr val="006699"/>
                </a:solidFill>
              </a:rPr>
              <a:t>buluş</a:t>
            </a:r>
            <a:r>
              <a:rPr lang="en-GB" altLang="tr-TR" dirty="0">
                <a:solidFill>
                  <a:srgbClr val="006699"/>
                </a:solidFill>
              </a:rPr>
              <a:t> </a:t>
            </a:r>
            <a:r>
              <a:rPr lang="en-GB" altLang="tr-TR" dirty="0" err="1">
                <a:solidFill>
                  <a:srgbClr val="006699"/>
                </a:solidFill>
              </a:rPr>
              <a:t>yapan</a:t>
            </a:r>
            <a:r>
              <a:rPr lang="en-GB" altLang="tr-TR" dirty="0">
                <a:solidFill>
                  <a:srgbClr val="006699"/>
                </a:solidFill>
              </a:rPr>
              <a:t> </a:t>
            </a:r>
            <a:r>
              <a:rPr lang="en-GB" altLang="tr-TR" dirty="0" err="1">
                <a:solidFill>
                  <a:srgbClr val="006699"/>
                </a:solidFill>
              </a:rPr>
              <a:t>kişiye</a:t>
            </a:r>
            <a:r>
              <a:rPr lang="en-GB" altLang="tr-TR" dirty="0">
                <a:solidFill>
                  <a:srgbClr val="006699"/>
                </a:solidFill>
              </a:rPr>
              <a:t>, </a:t>
            </a:r>
          </a:p>
          <a:p>
            <a:pPr marL="333375" indent="-333375" algn="just" defTabSz="449263">
              <a:lnSpc>
                <a:spcPct val="90000"/>
              </a:lnSpc>
              <a:buClr>
                <a:srgbClr val="A50021"/>
              </a:buClr>
              <a:tabLst>
                <a:tab pos="903288" algn="l"/>
                <a:tab pos="1817688" algn="l"/>
                <a:tab pos="2732088" algn="l"/>
                <a:tab pos="3646488" algn="l"/>
                <a:tab pos="4560888" algn="l"/>
                <a:tab pos="5475288" algn="l"/>
                <a:tab pos="6389688" algn="l"/>
                <a:tab pos="7304088" algn="l"/>
                <a:tab pos="8218488" algn="l"/>
                <a:tab pos="9132888" algn="l"/>
                <a:tab pos="10047288" algn="l"/>
              </a:tabLst>
            </a:pPr>
            <a:r>
              <a:rPr lang="en-GB" altLang="tr-TR" dirty="0">
                <a:solidFill>
                  <a:srgbClr val="A50021"/>
                </a:solidFill>
              </a:rPr>
              <a:t>Patent </a:t>
            </a:r>
            <a:r>
              <a:rPr lang="en-GB" altLang="tr-TR" dirty="0" err="1">
                <a:solidFill>
                  <a:srgbClr val="A50021"/>
                </a:solidFill>
              </a:rPr>
              <a:t>başvurusundan</a:t>
            </a:r>
            <a:r>
              <a:rPr lang="en-GB" altLang="tr-TR" dirty="0">
                <a:solidFill>
                  <a:srgbClr val="A50021"/>
                </a:solidFill>
              </a:rPr>
              <a:t> </a:t>
            </a:r>
            <a:r>
              <a:rPr lang="en-GB" altLang="tr-TR" dirty="0" err="1">
                <a:solidFill>
                  <a:srgbClr val="A50021"/>
                </a:solidFill>
              </a:rPr>
              <a:t>itibaren</a:t>
            </a:r>
            <a:r>
              <a:rPr lang="en-GB" altLang="tr-TR" dirty="0">
                <a:solidFill>
                  <a:srgbClr val="A50021"/>
                </a:solidFill>
              </a:rPr>
              <a:t> 10 </a:t>
            </a:r>
            <a:r>
              <a:rPr lang="en-GB" altLang="tr-TR" dirty="0" err="1">
                <a:solidFill>
                  <a:srgbClr val="A50021"/>
                </a:solidFill>
              </a:rPr>
              <a:t>yıl</a:t>
            </a:r>
            <a:r>
              <a:rPr lang="en-GB" altLang="tr-TR" dirty="0">
                <a:solidFill>
                  <a:srgbClr val="A50021"/>
                </a:solidFill>
              </a:rPr>
              <a:t> </a:t>
            </a:r>
            <a:r>
              <a:rPr lang="en-GB" altLang="tr-TR" dirty="0" err="1">
                <a:solidFill>
                  <a:srgbClr val="A50021"/>
                </a:solidFill>
              </a:rPr>
              <a:t>süreyle</a:t>
            </a:r>
            <a:r>
              <a:rPr lang="en-GB" altLang="tr-TR" dirty="0">
                <a:solidFill>
                  <a:srgbClr val="A50021"/>
                </a:solidFill>
              </a:rPr>
              <a:t> </a:t>
            </a:r>
            <a:r>
              <a:rPr lang="en-GB" altLang="tr-TR" dirty="0" err="1">
                <a:solidFill>
                  <a:srgbClr val="A50021"/>
                </a:solidFill>
              </a:rPr>
              <a:t>buluşu</a:t>
            </a:r>
            <a:r>
              <a:rPr lang="en-GB" altLang="tr-TR" dirty="0">
                <a:solidFill>
                  <a:srgbClr val="A50021"/>
                </a:solidFill>
              </a:rPr>
              <a:t> </a:t>
            </a:r>
            <a:r>
              <a:rPr lang="en-GB" altLang="tr-TR" dirty="0" err="1">
                <a:solidFill>
                  <a:srgbClr val="A50021"/>
                </a:solidFill>
              </a:rPr>
              <a:t>kullanma</a:t>
            </a:r>
            <a:r>
              <a:rPr lang="en-GB" altLang="tr-TR" dirty="0">
                <a:solidFill>
                  <a:srgbClr val="A50021"/>
                </a:solidFill>
              </a:rPr>
              <a:t>, </a:t>
            </a:r>
            <a:r>
              <a:rPr lang="en-GB" altLang="tr-TR" dirty="0" err="1">
                <a:solidFill>
                  <a:srgbClr val="A50021"/>
                </a:solidFill>
              </a:rPr>
              <a:t>satma</a:t>
            </a:r>
            <a:r>
              <a:rPr lang="en-GB" altLang="tr-TR" dirty="0">
                <a:solidFill>
                  <a:srgbClr val="A50021"/>
                </a:solidFill>
              </a:rPr>
              <a:t>, </a:t>
            </a:r>
            <a:r>
              <a:rPr lang="en-GB" altLang="tr-TR" dirty="0" err="1">
                <a:solidFill>
                  <a:srgbClr val="A50021"/>
                </a:solidFill>
              </a:rPr>
              <a:t>geliştirme</a:t>
            </a:r>
            <a:r>
              <a:rPr lang="en-GB" altLang="tr-TR" dirty="0">
                <a:solidFill>
                  <a:srgbClr val="A50021"/>
                </a:solidFill>
              </a:rPr>
              <a:t> </a:t>
            </a:r>
            <a:r>
              <a:rPr lang="en-GB" altLang="tr-TR" dirty="0" err="1">
                <a:solidFill>
                  <a:srgbClr val="A50021"/>
                </a:solidFill>
              </a:rPr>
              <a:t>konusunda</a:t>
            </a:r>
            <a:r>
              <a:rPr lang="en-GB" altLang="tr-TR" dirty="0">
                <a:solidFill>
                  <a:srgbClr val="A50021"/>
                </a:solidFill>
              </a:rPr>
              <a:t> </a:t>
            </a:r>
            <a:r>
              <a:rPr lang="en-GB" altLang="tr-TR" dirty="0" err="1">
                <a:solidFill>
                  <a:srgbClr val="A50021"/>
                </a:solidFill>
              </a:rPr>
              <a:t>tüm</a:t>
            </a:r>
            <a:r>
              <a:rPr lang="en-GB" altLang="tr-TR" dirty="0">
                <a:solidFill>
                  <a:srgbClr val="A50021"/>
                </a:solidFill>
              </a:rPr>
              <a:t> </a:t>
            </a:r>
            <a:r>
              <a:rPr lang="en-GB" altLang="tr-TR" dirty="0" err="1">
                <a:solidFill>
                  <a:srgbClr val="A50021"/>
                </a:solidFill>
              </a:rPr>
              <a:t>hakları</a:t>
            </a:r>
            <a:r>
              <a:rPr lang="en-GB" altLang="tr-TR" dirty="0">
                <a:solidFill>
                  <a:srgbClr val="A50021"/>
                </a:solidFill>
              </a:rPr>
              <a:t> </a:t>
            </a:r>
            <a:r>
              <a:rPr lang="en-GB" altLang="tr-TR" dirty="0" err="1">
                <a:solidFill>
                  <a:srgbClr val="A50021"/>
                </a:solidFill>
              </a:rPr>
              <a:t>sağlamak</a:t>
            </a:r>
            <a:r>
              <a:rPr lang="en-GB" altLang="tr-TR" dirty="0">
                <a:solidFill>
                  <a:srgbClr val="A50021"/>
                </a:solidFill>
              </a:rPr>
              <a:t> </a:t>
            </a:r>
            <a:r>
              <a:rPr lang="en-GB" altLang="tr-TR" dirty="0" err="1">
                <a:solidFill>
                  <a:srgbClr val="A50021"/>
                </a:solidFill>
              </a:rPr>
              <a:t>üzere</a:t>
            </a:r>
            <a:r>
              <a:rPr lang="en-GB" altLang="tr-TR" dirty="0">
                <a:solidFill>
                  <a:srgbClr val="A50021"/>
                </a:solidFill>
              </a:rPr>
              <a:t> </a:t>
            </a:r>
            <a:r>
              <a:rPr lang="en-GB" altLang="tr-TR" dirty="0" err="1">
                <a:solidFill>
                  <a:srgbClr val="A50021"/>
                </a:solidFill>
              </a:rPr>
              <a:t>verilir</a:t>
            </a:r>
            <a:r>
              <a:rPr lang="en-GB" altLang="tr-TR" dirty="0">
                <a:solidFill>
                  <a:srgbClr val="A50021"/>
                </a:solidFill>
              </a:rPr>
              <a:t>. </a:t>
            </a:r>
            <a:endParaRPr lang="tr-TR" altLang="tr-TR" dirty="0" smtClean="0">
              <a:solidFill>
                <a:srgbClr val="A50021"/>
              </a:solidFill>
            </a:endParaRPr>
          </a:p>
          <a:p>
            <a:pPr marL="333375" indent="-333375" algn="just" defTabSz="449263">
              <a:lnSpc>
                <a:spcPct val="90000"/>
              </a:lnSpc>
              <a:buClr>
                <a:srgbClr val="A50021"/>
              </a:buClr>
              <a:tabLst>
                <a:tab pos="903288" algn="l"/>
                <a:tab pos="1817688" algn="l"/>
                <a:tab pos="2732088" algn="l"/>
                <a:tab pos="3646488" algn="l"/>
                <a:tab pos="4560888" algn="l"/>
                <a:tab pos="5475288" algn="l"/>
                <a:tab pos="6389688" algn="l"/>
                <a:tab pos="7304088" algn="l"/>
                <a:tab pos="8218488" algn="l"/>
                <a:tab pos="9132888" algn="l"/>
                <a:tab pos="10047288" algn="l"/>
              </a:tabLst>
            </a:pPr>
            <a:endParaRPr lang="en-GB" altLang="tr-TR" dirty="0">
              <a:solidFill>
                <a:srgbClr val="A50021"/>
              </a:solidFill>
            </a:endParaRPr>
          </a:p>
          <a:p>
            <a:pPr marL="333375" indent="-333375" algn="just" defTabSz="449263">
              <a:lnSpc>
                <a:spcPct val="90000"/>
              </a:lnSpc>
              <a:buClr>
                <a:srgbClr val="006699"/>
              </a:buClr>
              <a:tabLst>
                <a:tab pos="903288" algn="l"/>
                <a:tab pos="1817688" algn="l"/>
                <a:tab pos="2732088" algn="l"/>
                <a:tab pos="3646488" algn="l"/>
                <a:tab pos="4560888" algn="l"/>
                <a:tab pos="5475288" algn="l"/>
                <a:tab pos="6389688" algn="l"/>
                <a:tab pos="7304088" algn="l"/>
                <a:tab pos="8218488" algn="l"/>
                <a:tab pos="9132888" algn="l"/>
                <a:tab pos="10047288" algn="l"/>
              </a:tabLst>
            </a:pPr>
            <a:r>
              <a:rPr lang="en-GB" altLang="tr-TR" dirty="0" err="1">
                <a:solidFill>
                  <a:srgbClr val="006699"/>
                </a:solidFill>
              </a:rPr>
              <a:t>Türk</a:t>
            </a:r>
            <a:r>
              <a:rPr lang="en-GB" altLang="tr-TR" dirty="0">
                <a:solidFill>
                  <a:srgbClr val="006699"/>
                </a:solidFill>
              </a:rPr>
              <a:t> Patent </a:t>
            </a:r>
            <a:r>
              <a:rPr lang="en-GB" altLang="tr-TR" dirty="0" err="1">
                <a:solidFill>
                  <a:srgbClr val="006699"/>
                </a:solidFill>
              </a:rPr>
              <a:t>Enstitüsü</a:t>
            </a:r>
            <a:r>
              <a:rPr lang="en-GB" altLang="tr-TR" dirty="0">
                <a:solidFill>
                  <a:srgbClr val="006699"/>
                </a:solidFill>
              </a:rPr>
              <a:t> 1981 </a:t>
            </a:r>
            <a:r>
              <a:rPr lang="en-GB" altLang="tr-TR" dirty="0" err="1">
                <a:solidFill>
                  <a:srgbClr val="006699"/>
                </a:solidFill>
              </a:rPr>
              <a:t>yılından</a:t>
            </a:r>
            <a:r>
              <a:rPr lang="en-GB" altLang="tr-TR" dirty="0">
                <a:solidFill>
                  <a:srgbClr val="006699"/>
                </a:solidFill>
              </a:rPr>
              <a:t> </a:t>
            </a:r>
            <a:r>
              <a:rPr lang="en-GB" altLang="tr-TR" dirty="0" err="1">
                <a:solidFill>
                  <a:srgbClr val="006699"/>
                </a:solidFill>
              </a:rPr>
              <a:t>beri</a:t>
            </a:r>
            <a:r>
              <a:rPr lang="en-GB" altLang="tr-TR" dirty="0">
                <a:solidFill>
                  <a:srgbClr val="006699"/>
                </a:solidFill>
              </a:rPr>
              <a:t> 20.000’den </a:t>
            </a:r>
            <a:r>
              <a:rPr lang="en-GB" altLang="tr-TR" dirty="0" err="1">
                <a:solidFill>
                  <a:srgbClr val="006699"/>
                </a:solidFill>
              </a:rPr>
              <a:t>fazla</a:t>
            </a:r>
            <a:r>
              <a:rPr lang="en-GB" altLang="tr-TR" dirty="0">
                <a:solidFill>
                  <a:srgbClr val="006699"/>
                </a:solidFill>
              </a:rPr>
              <a:t> patent </a:t>
            </a:r>
            <a:r>
              <a:rPr lang="en-GB" altLang="tr-TR" dirty="0" err="1">
                <a:solidFill>
                  <a:srgbClr val="006699"/>
                </a:solidFill>
              </a:rPr>
              <a:t>vermiştir</a:t>
            </a:r>
            <a:r>
              <a:rPr lang="en-GB" altLang="tr-TR" dirty="0">
                <a:solidFill>
                  <a:srgbClr val="006699"/>
                </a:solidFill>
              </a:rPr>
              <a:t>.  </a:t>
            </a:r>
          </a:p>
          <a:p>
            <a:pPr marL="0" indent="0">
              <a:buNone/>
            </a:pPr>
            <a:endParaRPr lang="tr-TR" dirty="0"/>
          </a:p>
        </p:txBody>
      </p:sp>
    </p:spTree>
    <p:extLst>
      <p:ext uri="{BB962C8B-B14F-4D97-AF65-F5344CB8AC3E}">
        <p14:creationId xmlns:p14="http://schemas.microsoft.com/office/powerpoint/2010/main" val="3923069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sz="quarter" idx="1"/>
          </p:nvPr>
        </p:nvSpPr>
        <p:spPr/>
        <p:txBody>
          <a:bodyPr/>
          <a:lstStyle/>
          <a:p>
            <a:r>
              <a:rPr lang="tr-TR" dirty="0" smtClean="0"/>
              <a:t>B.Z. Erdoğan, </a:t>
            </a:r>
            <a:r>
              <a:rPr lang="tr-TR" dirty="0"/>
              <a:t>Girişimcilik ve Kobiler, </a:t>
            </a:r>
            <a:r>
              <a:rPr lang="tr-TR" dirty="0" smtClean="0"/>
              <a:t>Ekin Yayınevi</a:t>
            </a:r>
            <a:r>
              <a:rPr lang="tr-TR" dirty="0"/>
              <a:t>, Bursa, 2012.</a:t>
            </a:r>
          </a:p>
          <a:p>
            <a:r>
              <a:rPr lang="tr-TR" dirty="0" smtClean="0"/>
              <a:t>E. Eren, Yönetim </a:t>
            </a:r>
            <a:r>
              <a:rPr lang="tr-TR" dirty="0"/>
              <a:t>ve Organizasyon, Beta Basım Yayın AŞ, İstanbul, 2012.</a:t>
            </a:r>
          </a:p>
          <a:p>
            <a:r>
              <a:rPr lang="tr-TR" dirty="0" smtClean="0"/>
              <a:t>M. Ertürk, İşletme </a:t>
            </a:r>
            <a:r>
              <a:rPr lang="tr-TR" dirty="0"/>
              <a:t>Biliminin Temel </a:t>
            </a:r>
            <a:r>
              <a:rPr lang="tr-TR" dirty="0" smtClean="0"/>
              <a:t>İlkeleri, Beta </a:t>
            </a:r>
            <a:r>
              <a:rPr lang="tr-TR" dirty="0"/>
              <a:t>Basım Yayın AŞ, </a:t>
            </a:r>
            <a:r>
              <a:rPr lang="tr-TR" dirty="0" smtClean="0"/>
              <a:t>İstanbul, 2007</a:t>
            </a:r>
            <a:r>
              <a:rPr lang="tr-TR" dirty="0"/>
              <a:t>.</a:t>
            </a:r>
          </a:p>
        </p:txBody>
      </p:sp>
    </p:spTree>
    <p:extLst>
      <p:ext uri="{BB962C8B-B14F-4D97-AF65-F5344CB8AC3E}">
        <p14:creationId xmlns:p14="http://schemas.microsoft.com/office/powerpoint/2010/main" val="14429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GB" dirty="0" err="1">
                <a:solidFill>
                  <a:schemeClr val="tx2"/>
                </a:solidFill>
              </a:rPr>
              <a:t>Yenilikleri</a:t>
            </a:r>
            <a:r>
              <a:rPr lang="en-GB" dirty="0">
                <a:solidFill>
                  <a:schemeClr val="tx2"/>
                </a:solidFill>
              </a:rPr>
              <a:t> </a:t>
            </a:r>
            <a:r>
              <a:rPr lang="en-GB" dirty="0" err="1">
                <a:solidFill>
                  <a:schemeClr val="tx2"/>
                </a:solidFill>
              </a:rPr>
              <a:t>Koruma</a:t>
            </a:r>
            <a:r>
              <a:rPr lang="en-GB" dirty="0">
                <a:solidFill>
                  <a:schemeClr val="tx2"/>
                </a:solidFill>
              </a:rPr>
              <a:t> </a:t>
            </a:r>
            <a:r>
              <a:rPr lang="en-GB" dirty="0" err="1">
                <a:solidFill>
                  <a:schemeClr val="tx2"/>
                </a:solidFill>
              </a:rPr>
              <a:t>Altına</a:t>
            </a:r>
            <a:r>
              <a:rPr lang="en-GB" dirty="0">
                <a:solidFill>
                  <a:schemeClr val="tx2"/>
                </a:solidFill>
              </a:rPr>
              <a:t> </a:t>
            </a:r>
            <a:r>
              <a:rPr lang="en-GB" dirty="0" err="1">
                <a:solidFill>
                  <a:schemeClr val="tx2"/>
                </a:solidFill>
              </a:rPr>
              <a:t>Almak</a:t>
            </a:r>
            <a:endParaRPr lang="tr-TR" dirty="0"/>
          </a:p>
        </p:txBody>
      </p:sp>
      <p:sp>
        <p:nvSpPr>
          <p:cNvPr id="3" name="İçerik Yer Tutucusu 2"/>
          <p:cNvSpPr>
            <a:spLocks noGrp="1"/>
          </p:cNvSpPr>
          <p:nvPr>
            <p:ph sz="quarter" idx="1"/>
          </p:nvPr>
        </p:nvSpPr>
        <p:spPr/>
        <p:txBody>
          <a:bodyPr/>
          <a:lstStyle/>
          <a:p>
            <a:pPr marL="333375" indent="-333375" algn="just" defTabSz="449263">
              <a:buClr>
                <a:srgbClr val="FF0066"/>
              </a:buClr>
              <a:tabLst>
                <a:tab pos="903288" algn="l"/>
                <a:tab pos="1817688" algn="l"/>
                <a:tab pos="2732088" algn="l"/>
                <a:tab pos="3646488" algn="l"/>
                <a:tab pos="4560888" algn="l"/>
                <a:tab pos="5475288" algn="l"/>
                <a:tab pos="6389688" algn="l"/>
                <a:tab pos="7304088" algn="l"/>
                <a:tab pos="8218488" algn="l"/>
                <a:tab pos="9132888" algn="l"/>
                <a:tab pos="10047288" algn="l"/>
              </a:tabLst>
              <a:defRPr/>
            </a:pPr>
            <a:r>
              <a:rPr lang="en-GB" dirty="0">
                <a:solidFill>
                  <a:srgbClr val="FF0066"/>
                </a:solidFill>
              </a:rPr>
              <a:t>Trademark</a:t>
            </a:r>
            <a:r>
              <a:rPr lang="en-GB" dirty="0"/>
              <a:t> (</a:t>
            </a:r>
            <a:r>
              <a:rPr lang="en-GB" dirty="0" err="1"/>
              <a:t>marka</a:t>
            </a:r>
            <a:r>
              <a:rPr lang="en-GB" dirty="0"/>
              <a:t>);</a:t>
            </a:r>
          </a:p>
          <a:p>
            <a:pPr marL="333375" indent="-333375" algn="just" defTabSz="449263">
              <a:buClr>
                <a:srgbClr val="006699"/>
              </a:buClr>
              <a:buFontTx/>
              <a:buChar char="•"/>
              <a:tabLst>
                <a:tab pos="903288" algn="l"/>
                <a:tab pos="1817688" algn="l"/>
                <a:tab pos="2732088" algn="l"/>
                <a:tab pos="3646488" algn="l"/>
                <a:tab pos="4560888" algn="l"/>
                <a:tab pos="5475288" algn="l"/>
                <a:tab pos="6389688" algn="l"/>
                <a:tab pos="7304088" algn="l"/>
                <a:tab pos="8218488" algn="l"/>
                <a:tab pos="9132888" algn="l"/>
                <a:tab pos="10047288" algn="l"/>
              </a:tabLst>
              <a:defRPr/>
            </a:pPr>
            <a:r>
              <a:rPr lang="en-GB" dirty="0" err="1">
                <a:solidFill>
                  <a:srgbClr val="006699"/>
                </a:solidFill>
              </a:rPr>
              <a:t>Firmanın</a:t>
            </a:r>
            <a:r>
              <a:rPr lang="en-GB" dirty="0">
                <a:solidFill>
                  <a:srgbClr val="006699"/>
                </a:solidFill>
              </a:rPr>
              <a:t>, </a:t>
            </a:r>
            <a:r>
              <a:rPr lang="en-GB" dirty="0" err="1">
                <a:solidFill>
                  <a:srgbClr val="006699"/>
                </a:solidFill>
              </a:rPr>
              <a:t>ürünü</a:t>
            </a:r>
            <a:r>
              <a:rPr lang="en-GB" dirty="0">
                <a:solidFill>
                  <a:srgbClr val="006699"/>
                </a:solidFill>
              </a:rPr>
              <a:t> </a:t>
            </a:r>
            <a:r>
              <a:rPr lang="en-GB" dirty="0" err="1">
                <a:solidFill>
                  <a:srgbClr val="006699"/>
                </a:solidFill>
              </a:rPr>
              <a:t>pazardaki</a:t>
            </a:r>
            <a:r>
              <a:rPr lang="en-GB" dirty="0">
                <a:solidFill>
                  <a:srgbClr val="006699"/>
                </a:solidFill>
              </a:rPr>
              <a:t> </a:t>
            </a:r>
            <a:r>
              <a:rPr lang="en-GB" dirty="0" err="1">
                <a:solidFill>
                  <a:srgbClr val="006699"/>
                </a:solidFill>
              </a:rPr>
              <a:t>diğer</a:t>
            </a:r>
            <a:r>
              <a:rPr lang="en-GB" dirty="0">
                <a:solidFill>
                  <a:srgbClr val="006699"/>
                </a:solidFill>
              </a:rPr>
              <a:t> </a:t>
            </a:r>
            <a:r>
              <a:rPr lang="en-GB" dirty="0" err="1">
                <a:solidFill>
                  <a:srgbClr val="006699"/>
                </a:solidFill>
              </a:rPr>
              <a:t>ürünlerden</a:t>
            </a:r>
            <a:r>
              <a:rPr lang="en-GB" dirty="0">
                <a:solidFill>
                  <a:srgbClr val="006699"/>
                </a:solidFill>
              </a:rPr>
              <a:t> </a:t>
            </a:r>
            <a:r>
              <a:rPr lang="en-GB" dirty="0" err="1">
                <a:solidFill>
                  <a:srgbClr val="006699"/>
                </a:solidFill>
              </a:rPr>
              <a:t>ayırmak</a:t>
            </a:r>
            <a:r>
              <a:rPr lang="en-GB" dirty="0">
                <a:solidFill>
                  <a:srgbClr val="006699"/>
                </a:solidFill>
              </a:rPr>
              <a:t> </a:t>
            </a:r>
            <a:r>
              <a:rPr lang="en-GB" dirty="0" err="1">
                <a:solidFill>
                  <a:srgbClr val="006699"/>
                </a:solidFill>
              </a:rPr>
              <a:t>üzere</a:t>
            </a:r>
            <a:r>
              <a:rPr lang="en-GB" dirty="0">
                <a:solidFill>
                  <a:srgbClr val="006699"/>
                </a:solidFill>
              </a:rPr>
              <a:t> </a:t>
            </a:r>
            <a:r>
              <a:rPr lang="en-GB" dirty="0" err="1">
                <a:solidFill>
                  <a:srgbClr val="006699"/>
                </a:solidFill>
              </a:rPr>
              <a:t>kullandığı</a:t>
            </a:r>
            <a:r>
              <a:rPr lang="en-GB" dirty="0">
                <a:solidFill>
                  <a:srgbClr val="006699"/>
                </a:solidFill>
              </a:rPr>
              <a:t> </a:t>
            </a:r>
            <a:r>
              <a:rPr lang="en-GB" dirty="0" err="1">
                <a:solidFill>
                  <a:srgbClr val="006699"/>
                </a:solidFill>
              </a:rPr>
              <a:t>herhangi</a:t>
            </a:r>
            <a:r>
              <a:rPr lang="en-GB" dirty="0">
                <a:solidFill>
                  <a:srgbClr val="006699"/>
                </a:solidFill>
              </a:rPr>
              <a:t> </a:t>
            </a:r>
            <a:r>
              <a:rPr lang="en-GB" dirty="0" err="1">
                <a:solidFill>
                  <a:srgbClr val="006699"/>
                </a:solidFill>
              </a:rPr>
              <a:t>bir</a:t>
            </a:r>
            <a:r>
              <a:rPr lang="en-GB" dirty="0">
                <a:solidFill>
                  <a:srgbClr val="006699"/>
                </a:solidFill>
              </a:rPr>
              <a:t> </a:t>
            </a:r>
            <a:r>
              <a:rPr lang="en-GB" dirty="0" err="1">
                <a:solidFill>
                  <a:srgbClr val="006699"/>
                </a:solidFill>
              </a:rPr>
              <a:t>özel</a:t>
            </a:r>
            <a:r>
              <a:rPr lang="en-GB" dirty="0">
                <a:solidFill>
                  <a:srgbClr val="006699"/>
                </a:solidFill>
              </a:rPr>
              <a:t> </a:t>
            </a:r>
            <a:r>
              <a:rPr lang="en-GB" dirty="0" err="1">
                <a:solidFill>
                  <a:srgbClr val="006699"/>
                </a:solidFill>
              </a:rPr>
              <a:t>kelime</a:t>
            </a:r>
            <a:r>
              <a:rPr lang="en-GB" dirty="0">
                <a:solidFill>
                  <a:srgbClr val="006699"/>
                </a:solidFill>
              </a:rPr>
              <a:t>, </a:t>
            </a:r>
            <a:r>
              <a:rPr lang="en-GB" dirty="0" err="1">
                <a:solidFill>
                  <a:srgbClr val="006699"/>
                </a:solidFill>
              </a:rPr>
              <a:t>sembol</a:t>
            </a:r>
            <a:r>
              <a:rPr lang="en-GB" dirty="0">
                <a:solidFill>
                  <a:srgbClr val="006699"/>
                </a:solidFill>
              </a:rPr>
              <a:t>, </a:t>
            </a:r>
            <a:r>
              <a:rPr lang="en-GB" dirty="0" err="1">
                <a:solidFill>
                  <a:srgbClr val="006699"/>
                </a:solidFill>
              </a:rPr>
              <a:t>tasarım</a:t>
            </a:r>
            <a:r>
              <a:rPr lang="en-GB" dirty="0">
                <a:solidFill>
                  <a:srgbClr val="006699"/>
                </a:solidFill>
              </a:rPr>
              <a:t>, </a:t>
            </a:r>
            <a:r>
              <a:rPr lang="en-GB" dirty="0" err="1">
                <a:solidFill>
                  <a:srgbClr val="006699"/>
                </a:solidFill>
              </a:rPr>
              <a:t>isim</a:t>
            </a:r>
            <a:r>
              <a:rPr lang="en-GB" dirty="0">
                <a:solidFill>
                  <a:srgbClr val="006699"/>
                </a:solidFill>
              </a:rPr>
              <a:t>, logo </a:t>
            </a:r>
            <a:r>
              <a:rPr lang="en-GB" dirty="0" err="1">
                <a:solidFill>
                  <a:srgbClr val="006699"/>
                </a:solidFill>
              </a:rPr>
              <a:t>veya</a:t>
            </a:r>
            <a:r>
              <a:rPr lang="en-GB" dirty="0">
                <a:solidFill>
                  <a:srgbClr val="006699"/>
                </a:solidFill>
              </a:rPr>
              <a:t> </a:t>
            </a:r>
            <a:r>
              <a:rPr lang="en-GB" dirty="0" err="1">
                <a:solidFill>
                  <a:srgbClr val="006699"/>
                </a:solidFill>
              </a:rPr>
              <a:t>slogandır</a:t>
            </a:r>
            <a:r>
              <a:rPr lang="en-GB" dirty="0">
                <a:solidFill>
                  <a:srgbClr val="006699"/>
                </a:solidFill>
              </a:rPr>
              <a:t>. </a:t>
            </a:r>
            <a:endParaRPr lang="tr-TR" dirty="0" smtClean="0">
              <a:solidFill>
                <a:srgbClr val="006699"/>
              </a:solidFill>
            </a:endParaRPr>
          </a:p>
          <a:p>
            <a:pPr marL="333375" indent="-333375" algn="just" defTabSz="449263">
              <a:buClr>
                <a:srgbClr val="006699"/>
              </a:buClr>
              <a:buFontTx/>
              <a:buChar char="•"/>
              <a:tabLst>
                <a:tab pos="903288" algn="l"/>
                <a:tab pos="1817688" algn="l"/>
                <a:tab pos="2732088" algn="l"/>
                <a:tab pos="3646488" algn="l"/>
                <a:tab pos="4560888" algn="l"/>
                <a:tab pos="5475288" algn="l"/>
                <a:tab pos="6389688" algn="l"/>
                <a:tab pos="7304088" algn="l"/>
                <a:tab pos="8218488" algn="l"/>
                <a:tab pos="9132888" algn="l"/>
                <a:tab pos="10047288" algn="l"/>
              </a:tabLst>
              <a:defRPr/>
            </a:pPr>
            <a:endParaRPr lang="en-GB" dirty="0">
              <a:solidFill>
                <a:srgbClr val="006699"/>
              </a:solidFill>
            </a:endParaRPr>
          </a:p>
          <a:p>
            <a:pPr marL="333375" indent="-333375" algn="just" defTabSz="449263">
              <a:buClr>
                <a:srgbClr val="A50021"/>
              </a:buClr>
              <a:buFontTx/>
              <a:buChar char="•"/>
              <a:tabLst>
                <a:tab pos="903288" algn="l"/>
                <a:tab pos="1817688" algn="l"/>
                <a:tab pos="2732088" algn="l"/>
                <a:tab pos="3646488" algn="l"/>
                <a:tab pos="4560888" algn="l"/>
                <a:tab pos="5475288" algn="l"/>
                <a:tab pos="6389688" algn="l"/>
                <a:tab pos="7304088" algn="l"/>
                <a:tab pos="8218488" algn="l"/>
                <a:tab pos="9132888" algn="l"/>
                <a:tab pos="10047288" algn="l"/>
              </a:tabLst>
              <a:defRPr/>
            </a:pPr>
            <a:r>
              <a:rPr lang="en-GB" dirty="0" err="1">
                <a:solidFill>
                  <a:srgbClr val="A50021"/>
                </a:solidFill>
              </a:rPr>
              <a:t>Türk</a:t>
            </a:r>
            <a:r>
              <a:rPr lang="en-GB" dirty="0">
                <a:solidFill>
                  <a:srgbClr val="A50021"/>
                </a:solidFill>
              </a:rPr>
              <a:t> Patent </a:t>
            </a:r>
            <a:r>
              <a:rPr lang="en-GB" dirty="0" err="1">
                <a:solidFill>
                  <a:srgbClr val="A50021"/>
                </a:solidFill>
              </a:rPr>
              <a:t>Enstitüsü</a:t>
            </a:r>
            <a:r>
              <a:rPr lang="en-GB" dirty="0">
                <a:solidFill>
                  <a:srgbClr val="A50021"/>
                </a:solidFill>
              </a:rPr>
              <a:t> 1994’den </a:t>
            </a:r>
            <a:r>
              <a:rPr lang="en-GB" dirty="0" err="1">
                <a:solidFill>
                  <a:srgbClr val="A50021"/>
                </a:solidFill>
              </a:rPr>
              <a:t>beri</a:t>
            </a:r>
            <a:r>
              <a:rPr lang="en-GB" dirty="0">
                <a:solidFill>
                  <a:srgbClr val="A50021"/>
                </a:solidFill>
              </a:rPr>
              <a:t> </a:t>
            </a:r>
            <a:r>
              <a:rPr lang="en-GB" dirty="0" err="1">
                <a:solidFill>
                  <a:srgbClr val="A50021"/>
                </a:solidFill>
              </a:rPr>
              <a:t>yaklaşık</a:t>
            </a:r>
            <a:r>
              <a:rPr lang="en-GB" dirty="0">
                <a:solidFill>
                  <a:srgbClr val="A50021"/>
                </a:solidFill>
              </a:rPr>
              <a:t> 200.000 </a:t>
            </a:r>
            <a:r>
              <a:rPr lang="en-GB" dirty="0" err="1">
                <a:solidFill>
                  <a:srgbClr val="A50021"/>
                </a:solidFill>
              </a:rPr>
              <a:t>marka</a:t>
            </a:r>
            <a:r>
              <a:rPr lang="en-GB" dirty="0">
                <a:solidFill>
                  <a:srgbClr val="A50021"/>
                </a:solidFill>
              </a:rPr>
              <a:t> </a:t>
            </a:r>
            <a:r>
              <a:rPr lang="en-GB" dirty="0" err="1">
                <a:solidFill>
                  <a:srgbClr val="A50021"/>
                </a:solidFill>
              </a:rPr>
              <a:t>kaydı</a:t>
            </a:r>
            <a:r>
              <a:rPr lang="en-GB" dirty="0">
                <a:solidFill>
                  <a:srgbClr val="A50021"/>
                </a:solidFill>
              </a:rPr>
              <a:t> </a:t>
            </a:r>
            <a:r>
              <a:rPr lang="en-GB" dirty="0" err="1">
                <a:solidFill>
                  <a:srgbClr val="A50021"/>
                </a:solidFill>
              </a:rPr>
              <a:t>yapmıştır</a:t>
            </a:r>
            <a:r>
              <a:rPr lang="en-GB" dirty="0">
                <a:solidFill>
                  <a:srgbClr val="A50021"/>
                </a:solidFill>
              </a:rPr>
              <a:t>. </a:t>
            </a:r>
          </a:p>
          <a:p>
            <a:endParaRPr lang="tr-TR" dirty="0"/>
          </a:p>
        </p:txBody>
      </p:sp>
    </p:spTree>
    <p:extLst>
      <p:ext uri="{BB962C8B-B14F-4D97-AF65-F5344CB8AC3E}">
        <p14:creationId xmlns:p14="http://schemas.microsoft.com/office/powerpoint/2010/main" val="183772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GB" dirty="0" err="1">
                <a:solidFill>
                  <a:schemeClr val="tx2"/>
                </a:solidFill>
              </a:rPr>
              <a:t>Yenilikleri</a:t>
            </a:r>
            <a:r>
              <a:rPr lang="en-GB" dirty="0">
                <a:solidFill>
                  <a:schemeClr val="tx2"/>
                </a:solidFill>
              </a:rPr>
              <a:t> </a:t>
            </a:r>
            <a:r>
              <a:rPr lang="en-GB" dirty="0" err="1">
                <a:solidFill>
                  <a:schemeClr val="tx2"/>
                </a:solidFill>
              </a:rPr>
              <a:t>Koruma</a:t>
            </a:r>
            <a:r>
              <a:rPr lang="en-GB" dirty="0">
                <a:solidFill>
                  <a:schemeClr val="tx2"/>
                </a:solidFill>
              </a:rPr>
              <a:t> </a:t>
            </a:r>
            <a:r>
              <a:rPr lang="en-GB" dirty="0" err="1">
                <a:solidFill>
                  <a:schemeClr val="tx2"/>
                </a:solidFill>
              </a:rPr>
              <a:t>Altına</a:t>
            </a:r>
            <a:r>
              <a:rPr lang="en-GB" dirty="0">
                <a:solidFill>
                  <a:schemeClr val="tx2"/>
                </a:solidFill>
              </a:rPr>
              <a:t> </a:t>
            </a:r>
            <a:r>
              <a:rPr lang="en-GB" dirty="0" err="1">
                <a:solidFill>
                  <a:schemeClr val="tx2"/>
                </a:solidFill>
              </a:rPr>
              <a:t>Almak</a:t>
            </a:r>
            <a:endParaRPr lang="tr-TR" dirty="0"/>
          </a:p>
        </p:txBody>
      </p:sp>
      <p:sp>
        <p:nvSpPr>
          <p:cNvPr id="3" name="İçerik Yer Tutucusu 2"/>
          <p:cNvSpPr>
            <a:spLocks noGrp="1"/>
          </p:cNvSpPr>
          <p:nvPr>
            <p:ph sz="quarter" idx="1"/>
          </p:nvPr>
        </p:nvSpPr>
        <p:spPr/>
        <p:txBody>
          <a:bodyPr/>
          <a:lstStyle/>
          <a:p>
            <a:pPr marL="333375" indent="-333375" algn="just" defTabSz="449263">
              <a:buClr>
                <a:srgbClr val="FF0066"/>
              </a:buClr>
              <a:tabLst>
                <a:tab pos="903288" algn="l"/>
                <a:tab pos="1817688" algn="l"/>
                <a:tab pos="2732088" algn="l"/>
                <a:tab pos="3646488" algn="l"/>
                <a:tab pos="4560888" algn="l"/>
                <a:tab pos="5475288" algn="l"/>
                <a:tab pos="6389688" algn="l"/>
                <a:tab pos="7304088" algn="l"/>
                <a:tab pos="8218488" algn="l"/>
                <a:tab pos="9132888" algn="l"/>
                <a:tab pos="10047288" algn="l"/>
              </a:tabLst>
              <a:defRPr/>
            </a:pPr>
            <a:r>
              <a:rPr lang="en-GB" dirty="0">
                <a:solidFill>
                  <a:srgbClr val="FF0066"/>
                </a:solidFill>
              </a:rPr>
              <a:t>Copyright</a:t>
            </a:r>
            <a:r>
              <a:rPr lang="en-GB" dirty="0"/>
              <a:t> (</a:t>
            </a:r>
            <a:r>
              <a:rPr lang="en-GB" dirty="0" err="1"/>
              <a:t>telif</a:t>
            </a:r>
            <a:r>
              <a:rPr lang="en-GB" dirty="0"/>
              <a:t> </a:t>
            </a:r>
            <a:r>
              <a:rPr lang="en-GB" dirty="0" err="1"/>
              <a:t>hakkı</a:t>
            </a:r>
            <a:r>
              <a:rPr lang="en-GB" dirty="0"/>
              <a:t>) </a:t>
            </a:r>
          </a:p>
          <a:p>
            <a:pPr marL="333375" indent="-333375" algn="just" defTabSz="449263">
              <a:buClr>
                <a:srgbClr val="006699"/>
              </a:buClr>
              <a:buFontTx/>
              <a:buChar char="•"/>
              <a:tabLst>
                <a:tab pos="903288" algn="l"/>
                <a:tab pos="1817688" algn="l"/>
                <a:tab pos="2732088" algn="l"/>
                <a:tab pos="3646488" algn="l"/>
                <a:tab pos="4560888" algn="l"/>
                <a:tab pos="5475288" algn="l"/>
                <a:tab pos="6389688" algn="l"/>
                <a:tab pos="7304088" algn="l"/>
                <a:tab pos="8218488" algn="l"/>
                <a:tab pos="9132888" algn="l"/>
                <a:tab pos="10047288" algn="l"/>
              </a:tabLst>
              <a:defRPr/>
            </a:pPr>
            <a:r>
              <a:rPr lang="en-GB" dirty="0" err="1">
                <a:solidFill>
                  <a:srgbClr val="006699"/>
                </a:solidFill>
              </a:rPr>
              <a:t>Edebi</a:t>
            </a:r>
            <a:r>
              <a:rPr lang="en-GB" dirty="0">
                <a:solidFill>
                  <a:srgbClr val="006699"/>
                </a:solidFill>
              </a:rPr>
              <a:t>, </a:t>
            </a:r>
            <a:r>
              <a:rPr lang="en-GB" dirty="0" err="1">
                <a:solidFill>
                  <a:srgbClr val="006699"/>
                </a:solidFill>
              </a:rPr>
              <a:t>müzikal</a:t>
            </a:r>
            <a:r>
              <a:rPr lang="en-GB" dirty="0">
                <a:solidFill>
                  <a:srgbClr val="006699"/>
                </a:solidFill>
              </a:rPr>
              <a:t> </a:t>
            </a:r>
            <a:r>
              <a:rPr lang="en-GB" dirty="0" err="1">
                <a:solidFill>
                  <a:srgbClr val="006699"/>
                </a:solidFill>
              </a:rPr>
              <a:t>veya</a:t>
            </a:r>
            <a:r>
              <a:rPr lang="en-GB" dirty="0">
                <a:solidFill>
                  <a:srgbClr val="006699"/>
                </a:solidFill>
              </a:rPr>
              <a:t> </a:t>
            </a:r>
            <a:r>
              <a:rPr lang="en-GB" dirty="0" err="1">
                <a:solidFill>
                  <a:srgbClr val="006699"/>
                </a:solidFill>
              </a:rPr>
              <a:t>artistik</a:t>
            </a:r>
            <a:r>
              <a:rPr lang="en-GB" dirty="0">
                <a:solidFill>
                  <a:srgbClr val="006699"/>
                </a:solidFill>
              </a:rPr>
              <a:t> </a:t>
            </a:r>
            <a:r>
              <a:rPr lang="en-GB" dirty="0" err="1">
                <a:solidFill>
                  <a:srgbClr val="006699"/>
                </a:solidFill>
              </a:rPr>
              <a:t>çalışmalar</a:t>
            </a:r>
            <a:r>
              <a:rPr lang="en-GB" dirty="0">
                <a:solidFill>
                  <a:srgbClr val="006699"/>
                </a:solidFill>
              </a:rPr>
              <a:t> </a:t>
            </a:r>
            <a:r>
              <a:rPr lang="en-GB" dirty="0" err="1">
                <a:solidFill>
                  <a:srgbClr val="006699"/>
                </a:solidFill>
              </a:rPr>
              <a:t>gibi</a:t>
            </a:r>
            <a:r>
              <a:rPr lang="en-GB" dirty="0">
                <a:solidFill>
                  <a:srgbClr val="006699"/>
                </a:solidFill>
              </a:rPr>
              <a:t> </a:t>
            </a:r>
            <a:r>
              <a:rPr lang="en-GB" dirty="0" err="1">
                <a:solidFill>
                  <a:srgbClr val="006699"/>
                </a:solidFill>
              </a:rPr>
              <a:t>orijinal</a:t>
            </a:r>
            <a:r>
              <a:rPr lang="en-GB" dirty="0">
                <a:solidFill>
                  <a:srgbClr val="006699"/>
                </a:solidFill>
              </a:rPr>
              <a:t> </a:t>
            </a:r>
            <a:r>
              <a:rPr lang="tr-TR" dirty="0">
                <a:solidFill>
                  <a:srgbClr val="006699"/>
                </a:solidFill>
              </a:rPr>
              <a:t>eser</a:t>
            </a:r>
            <a:r>
              <a:rPr lang="en-GB" dirty="0">
                <a:solidFill>
                  <a:srgbClr val="006699"/>
                </a:solidFill>
              </a:rPr>
              <a:t> </a:t>
            </a:r>
            <a:r>
              <a:rPr lang="en-GB" dirty="0" err="1">
                <a:solidFill>
                  <a:srgbClr val="006699"/>
                </a:solidFill>
              </a:rPr>
              <a:t>yaratıcılarının</a:t>
            </a:r>
            <a:r>
              <a:rPr lang="en-GB" dirty="0">
                <a:solidFill>
                  <a:srgbClr val="006699"/>
                </a:solidFill>
              </a:rPr>
              <a:t> </a:t>
            </a:r>
            <a:r>
              <a:rPr lang="en-GB" dirty="0" err="1">
                <a:solidFill>
                  <a:srgbClr val="006699"/>
                </a:solidFill>
              </a:rPr>
              <a:t>özel</a:t>
            </a:r>
            <a:r>
              <a:rPr lang="en-GB" dirty="0">
                <a:solidFill>
                  <a:srgbClr val="006699"/>
                </a:solidFill>
              </a:rPr>
              <a:t> </a:t>
            </a:r>
            <a:r>
              <a:rPr lang="en-GB" dirty="0" err="1">
                <a:solidFill>
                  <a:srgbClr val="006699"/>
                </a:solidFill>
              </a:rPr>
              <a:t>koruma</a:t>
            </a:r>
            <a:r>
              <a:rPr lang="en-GB" dirty="0">
                <a:solidFill>
                  <a:srgbClr val="006699"/>
                </a:solidFill>
              </a:rPr>
              <a:t> </a:t>
            </a:r>
            <a:r>
              <a:rPr lang="en-GB" dirty="0" err="1">
                <a:solidFill>
                  <a:srgbClr val="006699"/>
                </a:solidFill>
              </a:rPr>
              <a:t>haklarıdır</a:t>
            </a:r>
            <a:r>
              <a:rPr lang="en-GB" dirty="0">
                <a:solidFill>
                  <a:srgbClr val="006699"/>
                </a:solidFill>
              </a:rPr>
              <a:t>. </a:t>
            </a:r>
            <a:endParaRPr lang="tr-TR" dirty="0" smtClean="0">
              <a:solidFill>
                <a:srgbClr val="006699"/>
              </a:solidFill>
            </a:endParaRPr>
          </a:p>
          <a:p>
            <a:pPr marL="0" indent="0" algn="just" defTabSz="449263">
              <a:buClr>
                <a:srgbClr val="006699"/>
              </a:buClr>
              <a:buNone/>
              <a:tabLst>
                <a:tab pos="903288" algn="l"/>
                <a:tab pos="1817688" algn="l"/>
                <a:tab pos="2732088" algn="l"/>
                <a:tab pos="3646488" algn="l"/>
                <a:tab pos="4560888" algn="l"/>
                <a:tab pos="5475288" algn="l"/>
                <a:tab pos="6389688" algn="l"/>
                <a:tab pos="7304088" algn="l"/>
                <a:tab pos="8218488" algn="l"/>
                <a:tab pos="9132888" algn="l"/>
                <a:tab pos="10047288" algn="l"/>
              </a:tabLst>
              <a:defRPr/>
            </a:pPr>
            <a:endParaRPr lang="en-GB" dirty="0">
              <a:solidFill>
                <a:srgbClr val="006699"/>
              </a:solidFill>
            </a:endParaRPr>
          </a:p>
          <a:p>
            <a:pPr marL="333375" indent="-333375" algn="just" defTabSz="449263">
              <a:buClr>
                <a:srgbClr val="006699"/>
              </a:buClr>
              <a:buFontTx/>
              <a:buChar char="•"/>
              <a:tabLst>
                <a:tab pos="903288" algn="l"/>
                <a:tab pos="1817688" algn="l"/>
                <a:tab pos="2732088" algn="l"/>
                <a:tab pos="3646488" algn="l"/>
                <a:tab pos="4560888" algn="l"/>
                <a:tab pos="5475288" algn="l"/>
                <a:tab pos="6389688" algn="l"/>
                <a:tab pos="7304088" algn="l"/>
                <a:tab pos="8218488" algn="l"/>
                <a:tab pos="9132888" algn="l"/>
                <a:tab pos="10047288" algn="l"/>
              </a:tabLst>
              <a:defRPr/>
            </a:pPr>
            <a:r>
              <a:rPr lang="en-GB" dirty="0" err="1">
                <a:solidFill>
                  <a:srgbClr val="006699"/>
                </a:solidFill>
              </a:rPr>
              <a:t>Telif</a:t>
            </a:r>
            <a:r>
              <a:rPr lang="en-GB" dirty="0">
                <a:solidFill>
                  <a:srgbClr val="006699"/>
                </a:solidFill>
              </a:rPr>
              <a:t> </a:t>
            </a:r>
            <a:r>
              <a:rPr lang="en-GB" dirty="0" err="1">
                <a:solidFill>
                  <a:srgbClr val="006699"/>
                </a:solidFill>
              </a:rPr>
              <a:t>hakkına</a:t>
            </a:r>
            <a:r>
              <a:rPr lang="en-GB" dirty="0">
                <a:solidFill>
                  <a:srgbClr val="006699"/>
                </a:solidFill>
              </a:rPr>
              <a:t> </a:t>
            </a:r>
            <a:r>
              <a:rPr lang="en-GB" dirty="0" err="1">
                <a:solidFill>
                  <a:srgbClr val="006699"/>
                </a:solidFill>
              </a:rPr>
              <a:t>sahip</a:t>
            </a:r>
            <a:r>
              <a:rPr lang="en-GB" dirty="0">
                <a:solidFill>
                  <a:srgbClr val="006699"/>
                </a:solidFill>
              </a:rPr>
              <a:t> </a:t>
            </a:r>
            <a:r>
              <a:rPr lang="en-GB" dirty="0" err="1">
                <a:solidFill>
                  <a:srgbClr val="006699"/>
                </a:solidFill>
              </a:rPr>
              <a:t>ürünler</a:t>
            </a:r>
            <a:r>
              <a:rPr lang="en-GB" dirty="0">
                <a:solidFill>
                  <a:srgbClr val="006699"/>
                </a:solidFill>
              </a:rPr>
              <a:t> </a:t>
            </a:r>
            <a:r>
              <a:rPr lang="en-GB" dirty="0">
                <a:solidFill>
                  <a:srgbClr val="A50021"/>
                </a:solidFill>
                <a:cs typeface="Times New Roman" pitchFamily="18" charset="0"/>
              </a:rPr>
              <a:t>© </a:t>
            </a:r>
            <a:r>
              <a:rPr lang="en-GB" dirty="0" err="1">
                <a:solidFill>
                  <a:srgbClr val="006699"/>
                </a:solidFill>
              </a:rPr>
              <a:t>sembolü</a:t>
            </a:r>
            <a:r>
              <a:rPr lang="en-GB" dirty="0">
                <a:solidFill>
                  <a:srgbClr val="006699"/>
                </a:solidFill>
              </a:rPr>
              <a:t> </a:t>
            </a:r>
            <a:r>
              <a:rPr lang="en-GB" dirty="0" err="1">
                <a:solidFill>
                  <a:srgbClr val="006699"/>
                </a:solidFill>
              </a:rPr>
              <a:t>ile</a:t>
            </a:r>
            <a:r>
              <a:rPr lang="en-GB" dirty="0">
                <a:solidFill>
                  <a:srgbClr val="006699"/>
                </a:solidFill>
              </a:rPr>
              <a:t> </a:t>
            </a:r>
            <a:r>
              <a:rPr lang="en-GB" dirty="0" err="1">
                <a:solidFill>
                  <a:srgbClr val="006699"/>
                </a:solidFill>
              </a:rPr>
              <a:t>gösterilir</a:t>
            </a:r>
            <a:r>
              <a:rPr lang="en-GB" dirty="0">
                <a:solidFill>
                  <a:srgbClr val="006699"/>
                </a:solidFill>
              </a:rPr>
              <a:t>.  </a:t>
            </a:r>
          </a:p>
          <a:p>
            <a:endParaRPr lang="tr-TR" dirty="0"/>
          </a:p>
        </p:txBody>
      </p:sp>
    </p:spTree>
    <p:extLst>
      <p:ext uri="{BB962C8B-B14F-4D97-AF65-F5344CB8AC3E}">
        <p14:creationId xmlns:p14="http://schemas.microsoft.com/office/powerpoint/2010/main" val="372187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274638"/>
            <a:ext cx="8640960" cy="1786210"/>
          </a:xfrm>
        </p:spPr>
        <p:txBody>
          <a:bodyPr>
            <a:normAutofit fontScale="90000"/>
          </a:bodyPr>
          <a:lstStyle/>
          <a:p>
            <a:r>
              <a:rPr lang="en-US" altLang="tr-TR" b="1" dirty="0"/>
              <a:t>Patent </a:t>
            </a:r>
            <a:r>
              <a:rPr lang="en-US" altLang="tr-TR" b="1" dirty="0" err="1"/>
              <a:t>Başvuruları</a:t>
            </a:r>
            <a:r>
              <a:rPr lang="en-US" altLang="tr-TR" b="1" dirty="0"/>
              <a:t> (2008-2009’da </a:t>
            </a:r>
            <a:r>
              <a:rPr lang="en-US" altLang="tr-TR" b="1" dirty="0" err="1"/>
              <a:t>bir</a:t>
            </a:r>
            <a:r>
              <a:rPr lang="en-US" altLang="tr-TR" b="1" dirty="0"/>
              <a:t> </a:t>
            </a:r>
            <a:r>
              <a:rPr lang="en-US" altLang="tr-TR" b="1" dirty="0" err="1"/>
              <a:t>milyon</a:t>
            </a:r>
            <a:r>
              <a:rPr lang="en-US" altLang="tr-TR" b="1" dirty="0"/>
              <a:t> </a:t>
            </a:r>
            <a:r>
              <a:rPr lang="en-US" altLang="tr-TR" b="1" dirty="0" err="1"/>
              <a:t>kişi</a:t>
            </a:r>
            <a:r>
              <a:rPr lang="en-US" altLang="tr-TR" b="1" dirty="0"/>
              <a:t> </a:t>
            </a:r>
            <a:r>
              <a:rPr lang="en-US" altLang="tr-TR" b="1" dirty="0" err="1"/>
              <a:t>başına</a:t>
            </a:r>
            <a:r>
              <a:rPr lang="en-US" altLang="tr-TR" b="1" dirty="0"/>
              <a:t> </a:t>
            </a:r>
            <a:r>
              <a:rPr lang="en-US" altLang="tr-TR" b="1" dirty="0" err="1"/>
              <a:t>düşen</a:t>
            </a:r>
            <a:r>
              <a:rPr lang="en-US" altLang="tr-TR" b="1" dirty="0"/>
              <a:t> </a:t>
            </a:r>
            <a:r>
              <a:rPr lang="en-US" altLang="tr-TR" b="1" dirty="0" err="1"/>
              <a:t>başvuru</a:t>
            </a:r>
            <a:r>
              <a:rPr lang="en-US" altLang="tr-TR" b="1" dirty="0"/>
              <a:t> </a:t>
            </a:r>
            <a:r>
              <a:rPr lang="en-US" altLang="tr-TR" b="1" dirty="0" err="1"/>
              <a:t>sayısı</a:t>
            </a:r>
            <a:r>
              <a:rPr lang="en-US" altLang="tr-TR" b="1" dirty="0" smtClean="0"/>
              <a:t>)</a:t>
            </a:r>
            <a:endParaRPr lang="tr-TR" dirty="0"/>
          </a:p>
        </p:txBody>
      </p:sp>
      <p:sp>
        <p:nvSpPr>
          <p:cNvPr id="3" name="İçerik Yer Tutucusu 2"/>
          <p:cNvSpPr>
            <a:spLocks noGrp="1"/>
          </p:cNvSpPr>
          <p:nvPr>
            <p:ph sz="quarter" idx="1"/>
          </p:nvPr>
        </p:nvSpPr>
        <p:spPr>
          <a:xfrm>
            <a:off x="2051720" y="2276872"/>
            <a:ext cx="5698976" cy="3849291"/>
          </a:xfrm>
        </p:spPr>
        <p:txBody>
          <a:bodyPr>
            <a:normAutofit fontScale="85000" lnSpcReduction="20000"/>
          </a:bodyPr>
          <a:lstStyle/>
          <a:p>
            <a:pPr>
              <a:buFontTx/>
              <a:buNone/>
            </a:pPr>
            <a:r>
              <a:rPr lang="en-US" altLang="tr-TR" dirty="0" smtClean="0"/>
              <a:t>1 </a:t>
            </a:r>
            <a:r>
              <a:rPr lang="tr-TR" altLang="tr-TR" dirty="0" smtClean="0"/>
              <a:t>  İsveç</a:t>
            </a:r>
            <a:r>
              <a:rPr lang="en-US" altLang="tr-TR" dirty="0" smtClean="0"/>
              <a:t>....................................</a:t>
            </a:r>
            <a:r>
              <a:rPr lang="tr-TR" altLang="tr-TR" dirty="0" smtClean="0"/>
              <a:t>.</a:t>
            </a:r>
            <a:r>
              <a:rPr lang="en-US" altLang="tr-TR" dirty="0" smtClean="0"/>
              <a:t>.311.0</a:t>
            </a:r>
            <a:endParaRPr lang="tr-TR" altLang="tr-TR" dirty="0" smtClean="0"/>
          </a:p>
          <a:p>
            <a:pPr>
              <a:buFontTx/>
              <a:buNone/>
            </a:pPr>
            <a:r>
              <a:rPr lang="en-US" altLang="tr-TR" dirty="0" smtClean="0"/>
              <a:t>2 </a:t>
            </a:r>
            <a:r>
              <a:rPr lang="tr-TR" altLang="tr-TR" dirty="0" smtClean="0"/>
              <a:t>  İsviçre</a:t>
            </a:r>
            <a:r>
              <a:rPr lang="en-US" altLang="tr-TR" dirty="0" smtClean="0"/>
              <a:t> .............................</a:t>
            </a:r>
            <a:r>
              <a:rPr lang="tr-TR" altLang="tr-TR" dirty="0" smtClean="0"/>
              <a:t>.</a:t>
            </a:r>
            <a:r>
              <a:rPr lang="en-US" altLang="tr-TR" dirty="0" smtClean="0"/>
              <a:t>...</a:t>
            </a:r>
            <a:r>
              <a:rPr lang="tr-TR" altLang="tr-TR" dirty="0" smtClean="0"/>
              <a:t>..</a:t>
            </a:r>
            <a:r>
              <a:rPr lang="en-US" altLang="tr-TR" dirty="0" smtClean="0"/>
              <a:t>287.2</a:t>
            </a:r>
            <a:endParaRPr lang="tr-TR" altLang="tr-TR" dirty="0" smtClean="0"/>
          </a:p>
          <a:p>
            <a:pPr>
              <a:buFontTx/>
              <a:buNone/>
            </a:pPr>
            <a:r>
              <a:rPr lang="en-US" altLang="tr-TR" dirty="0" smtClean="0"/>
              <a:t>3 </a:t>
            </a:r>
            <a:r>
              <a:rPr lang="tr-TR" altLang="tr-TR" dirty="0" smtClean="0"/>
              <a:t>  </a:t>
            </a:r>
            <a:r>
              <a:rPr lang="en-US" altLang="tr-TR" dirty="0" smtClean="0"/>
              <a:t>Finland</a:t>
            </a:r>
            <a:r>
              <a:rPr lang="tr-TR" altLang="tr-TR" dirty="0" err="1" smtClean="0"/>
              <a:t>iya</a:t>
            </a:r>
            <a:r>
              <a:rPr lang="en-US" altLang="tr-TR" dirty="0" smtClean="0"/>
              <a:t> ..............................277.1</a:t>
            </a:r>
            <a:endParaRPr lang="tr-TR" altLang="tr-TR" dirty="0" smtClean="0"/>
          </a:p>
          <a:p>
            <a:pPr>
              <a:buFontTx/>
              <a:buNone/>
            </a:pPr>
            <a:r>
              <a:rPr lang="en-US" altLang="tr-TR" dirty="0" smtClean="0"/>
              <a:t>4 </a:t>
            </a:r>
            <a:r>
              <a:rPr lang="tr-TR" altLang="tr-TR" dirty="0" smtClean="0"/>
              <a:t>  </a:t>
            </a:r>
            <a:r>
              <a:rPr lang="en-US" altLang="tr-TR" dirty="0" err="1" smtClean="0"/>
              <a:t>Isra</a:t>
            </a:r>
            <a:r>
              <a:rPr lang="tr-TR" altLang="tr-TR" dirty="0" smtClean="0"/>
              <a:t>i</a:t>
            </a:r>
            <a:r>
              <a:rPr lang="en-US" altLang="tr-TR" dirty="0" smtClean="0"/>
              <a:t>l .....................................235.5</a:t>
            </a:r>
            <a:endParaRPr lang="tr-TR" altLang="tr-TR" dirty="0" smtClean="0"/>
          </a:p>
          <a:p>
            <a:pPr>
              <a:buFontTx/>
              <a:buNone/>
            </a:pPr>
            <a:r>
              <a:rPr lang="en-US" altLang="tr-TR" dirty="0" smtClean="0"/>
              <a:t>5 </a:t>
            </a:r>
            <a:r>
              <a:rPr lang="tr-TR" altLang="tr-TR" dirty="0" smtClean="0"/>
              <a:t>  </a:t>
            </a:r>
            <a:r>
              <a:rPr lang="en-US" altLang="tr-TR" dirty="0" smtClean="0"/>
              <a:t>Jap</a:t>
            </a:r>
            <a:r>
              <a:rPr lang="tr-TR" altLang="tr-TR" dirty="0" smtClean="0"/>
              <a:t>o</a:t>
            </a:r>
            <a:r>
              <a:rPr lang="en-US" altLang="tr-TR" dirty="0" smtClean="0"/>
              <a:t>n</a:t>
            </a:r>
            <a:r>
              <a:rPr lang="tr-TR" altLang="tr-TR" dirty="0" smtClean="0"/>
              <a:t>ya</a:t>
            </a:r>
            <a:r>
              <a:rPr lang="en-US" altLang="tr-TR" dirty="0" smtClean="0"/>
              <a:t> ................................210.7</a:t>
            </a:r>
            <a:endParaRPr lang="tr-TR" altLang="tr-TR" dirty="0" smtClean="0"/>
          </a:p>
          <a:p>
            <a:pPr>
              <a:buFontTx/>
              <a:buNone/>
            </a:pPr>
            <a:r>
              <a:rPr lang="en-US" altLang="tr-TR" dirty="0" smtClean="0"/>
              <a:t>6 </a:t>
            </a:r>
            <a:r>
              <a:rPr lang="tr-TR" altLang="tr-TR" dirty="0" smtClean="0"/>
              <a:t>  </a:t>
            </a:r>
            <a:r>
              <a:rPr lang="en-US" altLang="tr-TR" dirty="0" smtClean="0"/>
              <a:t>D</a:t>
            </a:r>
            <a:r>
              <a:rPr lang="tr-TR" altLang="tr-TR" dirty="0" smtClean="0"/>
              <a:t>ani</a:t>
            </a:r>
            <a:r>
              <a:rPr lang="en-US" altLang="tr-TR" dirty="0" smtClean="0"/>
              <a:t>mark</a:t>
            </a:r>
            <a:r>
              <a:rPr lang="tr-TR" altLang="tr-TR" dirty="0" smtClean="0"/>
              <a:t>a</a:t>
            </a:r>
            <a:r>
              <a:rPr lang="en-US" altLang="tr-TR" dirty="0" smtClean="0"/>
              <a:t> ............................</a:t>
            </a:r>
            <a:r>
              <a:rPr lang="tr-TR" altLang="tr-TR" dirty="0" smtClean="0"/>
              <a:t>.</a:t>
            </a:r>
            <a:r>
              <a:rPr lang="en-US" altLang="tr-TR" dirty="0" smtClean="0"/>
              <a:t>210.5</a:t>
            </a:r>
            <a:endParaRPr lang="tr-TR" altLang="tr-TR" dirty="0" smtClean="0"/>
          </a:p>
          <a:p>
            <a:pPr>
              <a:buFontTx/>
              <a:buNone/>
            </a:pPr>
            <a:r>
              <a:rPr lang="en-US" altLang="tr-TR" dirty="0" smtClean="0"/>
              <a:t>7 </a:t>
            </a:r>
            <a:r>
              <a:rPr lang="tr-TR" altLang="tr-TR" dirty="0" smtClean="0"/>
              <a:t>  Almanya</a:t>
            </a:r>
            <a:r>
              <a:rPr lang="en-US" altLang="tr-TR" dirty="0" smtClean="0"/>
              <a:t>................................</a:t>
            </a:r>
            <a:r>
              <a:rPr lang="tr-TR" altLang="tr-TR" dirty="0" smtClean="0"/>
              <a:t>.</a:t>
            </a:r>
            <a:r>
              <a:rPr lang="en-US" altLang="tr-TR" dirty="0" smtClean="0"/>
              <a:t>203.6</a:t>
            </a:r>
            <a:endParaRPr lang="tr-TR" altLang="tr-TR" dirty="0" smtClean="0"/>
          </a:p>
          <a:p>
            <a:pPr>
              <a:buFontTx/>
              <a:buNone/>
            </a:pPr>
            <a:r>
              <a:rPr lang="en-US" altLang="tr-TR" dirty="0" smtClean="0"/>
              <a:t>8 </a:t>
            </a:r>
            <a:r>
              <a:rPr lang="tr-TR" altLang="tr-TR" dirty="0" smtClean="0"/>
              <a:t>  Hollanda</a:t>
            </a:r>
            <a:r>
              <a:rPr lang="en-US" altLang="tr-TR" dirty="0" smtClean="0"/>
              <a:t>...............................</a:t>
            </a:r>
            <a:r>
              <a:rPr lang="tr-TR" altLang="tr-TR" dirty="0" smtClean="0"/>
              <a:t>..</a:t>
            </a:r>
            <a:r>
              <a:rPr lang="en-US" altLang="tr-TR" dirty="0" smtClean="0"/>
              <a:t>203.3</a:t>
            </a:r>
            <a:endParaRPr lang="tr-TR" altLang="tr-TR" dirty="0" smtClean="0"/>
          </a:p>
          <a:p>
            <a:pPr>
              <a:buFontTx/>
              <a:buNone/>
            </a:pPr>
            <a:r>
              <a:rPr lang="en-US" altLang="tr-TR" dirty="0" smtClean="0"/>
              <a:t>9 </a:t>
            </a:r>
            <a:r>
              <a:rPr lang="tr-TR" altLang="tr-TR" dirty="0" smtClean="0"/>
              <a:t>  G. Kore</a:t>
            </a:r>
            <a:r>
              <a:rPr lang="en-US" altLang="tr-TR" dirty="0" smtClean="0"/>
              <a:t>.</a:t>
            </a:r>
            <a:r>
              <a:rPr lang="tr-TR" altLang="tr-TR" dirty="0" smtClean="0"/>
              <a:t>.</a:t>
            </a:r>
            <a:r>
              <a:rPr lang="en-US" altLang="tr-TR" dirty="0" smtClean="0"/>
              <a:t>...............................</a:t>
            </a:r>
            <a:r>
              <a:rPr lang="tr-TR" altLang="tr-TR" dirty="0" smtClean="0"/>
              <a:t>..</a:t>
            </a:r>
            <a:r>
              <a:rPr lang="en-US" altLang="tr-TR" dirty="0" smtClean="0"/>
              <a:t>161.1</a:t>
            </a:r>
            <a:endParaRPr lang="tr-TR" altLang="tr-TR" dirty="0" smtClean="0"/>
          </a:p>
          <a:p>
            <a:pPr>
              <a:buFontTx/>
              <a:buNone/>
            </a:pPr>
            <a:r>
              <a:rPr lang="en-US" altLang="tr-TR" dirty="0" smtClean="0"/>
              <a:t>10 A</a:t>
            </a:r>
            <a:r>
              <a:rPr lang="tr-TR" altLang="tr-TR" dirty="0" smtClean="0"/>
              <a:t>v</a:t>
            </a:r>
            <a:r>
              <a:rPr lang="en-US" altLang="tr-TR" dirty="0" err="1" smtClean="0"/>
              <a:t>ust</a:t>
            </a:r>
            <a:r>
              <a:rPr lang="tr-TR" altLang="tr-TR" dirty="0" smtClean="0"/>
              <a:t>u</a:t>
            </a:r>
            <a:r>
              <a:rPr lang="en-US" altLang="tr-TR" dirty="0" smtClean="0"/>
              <a:t>r</a:t>
            </a:r>
            <a:r>
              <a:rPr lang="tr-TR" altLang="tr-TR" dirty="0" smtClean="0"/>
              <a:t>y</a:t>
            </a:r>
            <a:r>
              <a:rPr lang="en-US" altLang="tr-TR" dirty="0" smtClean="0"/>
              <a:t>a ...............................144.6</a:t>
            </a:r>
            <a:endParaRPr lang="tr-TR" altLang="tr-TR" dirty="0" smtClean="0"/>
          </a:p>
          <a:p>
            <a:pPr>
              <a:buFontTx/>
              <a:buNone/>
            </a:pPr>
            <a:r>
              <a:rPr lang="en-US" altLang="tr-TR" b="1" dirty="0" smtClean="0">
                <a:solidFill>
                  <a:srgbClr val="CC3399"/>
                </a:solidFill>
              </a:rPr>
              <a:t>42 T</a:t>
            </a:r>
            <a:r>
              <a:rPr lang="tr-TR" altLang="tr-TR" b="1" dirty="0" smtClean="0">
                <a:solidFill>
                  <a:srgbClr val="CC3399"/>
                </a:solidFill>
              </a:rPr>
              <a:t>ü</a:t>
            </a:r>
            <a:r>
              <a:rPr lang="en-US" altLang="tr-TR" b="1" dirty="0" err="1" smtClean="0">
                <a:solidFill>
                  <a:srgbClr val="CC3399"/>
                </a:solidFill>
              </a:rPr>
              <a:t>rk</a:t>
            </a:r>
            <a:r>
              <a:rPr lang="tr-TR" altLang="tr-TR" b="1" dirty="0" smtClean="0">
                <a:solidFill>
                  <a:srgbClr val="CC3399"/>
                </a:solidFill>
              </a:rPr>
              <a:t>i</a:t>
            </a:r>
            <a:r>
              <a:rPr lang="en-US" altLang="tr-TR" b="1" dirty="0" smtClean="0">
                <a:solidFill>
                  <a:srgbClr val="CC3399"/>
                </a:solidFill>
              </a:rPr>
              <a:t>y</a:t>
            </a:r>
            <a:r>
              <a:rPr lang="tr-TR" altLang="tr-TR" b="1" dirty="0" smtClean="0">
                <a:solidFill>
                  <a:srgbClr val="CC3399"/>
                </a:solidFill>
              </a:rPr>
              <a:t>e</a:t>
            </a:r>
            <a:r>
              <a:rPr lang="en-US" altLang="tr-TR" b="1" dirty="0" smtClean="0">
                <a:solidFill>
                  <a:srgbClr val="CC3399"/>
                </a:solidFill>
              </a:rPr>
              <a:t> ....................................5.8</a:t>
            </a:r>
            <a:endParaRPr lang="tr-TR" dirty="0"/>
          </a:p>
        </p:txBody>
      </p:sp>
    </p:spTree>
    <p:extLst>
      <p:ext uri="{BB962C8B-B14F-4D97-AF65-F5344CB8AC3E}">
        <p14:creationId xmlns:p14="http://schemas.microsoft.com/office/powerpoint/2010/main" val="284856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b="1" dirty="0"/>
              <a:t>Ülkelerin </a:t>
            </a:r>
            <a:r>
              <a:rPr lang="en-US" altLang="tr-TR" b="1" dirty="0" err="1"/>
              <a:t>Yenilik</a:t>
            </a:r>
            <a:r>
              <a:rPr lang="en-US" altLang="tr-TR" b="1" dirty="0"/>
              <a:t> </a:t>
            </a:r>
            <a:r>
              <a:rPr lang="en-US" altLang="tr-TR" b="1" dirty="0" err="1"/>
              <a:t>Yapabilme</a:t>
            </a:r>
            <a:r>
              <a:rPr lang="en-US" altLang="tr-TR" b="1" dirty="0"/>
              <a:t> </a:t>
            </a:r>
            <a:r>
              <a:rPr lang="en-US" altLang="tr-TR" b="1" dirty="0" err="1"/>
              <a:t>Kapasitesi</a:t>
            </a:r>
            <a:r>
              <a:rPr lang="en-US" altLang="tr-TR" b="1" dirty="0"/>
              <a:t> (1-7 </a:t>
            </a:r>
            <a:r>
              <a:rPr lang="en-US" altLang="tr-TR" b="1" dirty="0" err="1"/>
              <a:t>puanlama</a:t>
            </a:r>
            <a:r>
              <a:rPr lang="en-US" altLang="tr-TR" b="1" dirty="0"/>
              <a:t>)</a:t>
            </a:r>
            <a:endParaRPr lang="tr-TR" dirty="0"/>
          </a:p>
        </p:txBody>
      </p:sp>
      <p:sp>
        <p:nvSpPr>
          <p:cNvPr id="3" name="İçerik Yer Tutucusu 2"/>
          <p:cNvSpPr>
            <a:spLocks noGrp="1"/>
          </p:cNvSpPr>
          <p:nvPr>
            <p:ph sz="quarter" idx="1"/>
          </p:nvPr>
        </p:nvSpPr>
        <p:spPr/>
        <p:txBody>
          <a:bodyPr>
            <a:normAutofit fontScale="92500" lnSpcReduction="10000"/>
          </a:bodyPr>
          <a:lstStyle/>
          <a:p>
            <a:pPr>
              <a:buFontTx/>
              <a:buNone/>
            </a:pPr>
            <a:r>
              <a:rPr lang="en-US" altLang="tr-TR" dirty="0"/>
              <a:t>1 </a:t>
            </a:r>
            <a:r>
              <a:rPr lang="tr-TR" altLang="tr-TR" dirty="0"/>
              <a:t>   </a:t>
            </a:r>
            <a:r>
              <a:rPr lang="en-US" altLang="tr-TR" dirty="0"/>
              <a:t>Jap</a:t>
            </a:r>
            <a:r>
              <a:rPr lang="tr-TR" altLang="tr-TR" dirty="0"/>
              <a:t>o</a:t>
            </a:r>
            <a:r>
              <a:rPr lang="en-US" altLang="tr-TR" dirty="0"/>
              <a:t>n</a:t>
            </a:r>
            <a:r>
              <a:rPr lang="tr-TR" altLang="tr-TR" dirty="0"/>
              <a:t>ya</a:t>
            </a:r>
            <a:r>
              <a:rPr lang="en-US" altLang="tr-TR" dirty="0"/>
              <a:t> .......................................5.9</a:t>
            </a:r>
            <a:endParaRPr lang="tr-TR" altLang="tr-TR" dirty="0"/>
          </a:p>
          <a:p>
            <a:pPr>
              <a:buFontTx/>
              <a:buNone/>
            </a:pPr>
            <a:r>
              <a:rPr lang="en-US" altLang="tr-TR" dirty="0"/>
              <a:t>2 </a:t>
            </a:r>
            <a:r>
              <a:rPr lang="tr-TR" altLang="tr-TR" dirty="0"/>
              <a:t>   İsviçre</a:t>
            </a:r>
            <a:r>
              <a:rPr lang="en-US" altLang="tr-TR" dirty="0"/>
              <a:t>....................................</a:t>
            </a:r>
            <a:r>
              <a:rPr lang="tr-TR" altLang="tr-TR" dirty="0"/>
              <a:t>......</a:t>
            </a:r>
            <a:r>
              <a:rPr lang="en-US" altLang="tr-TR" dirty="0"/>
              <a:t>5.8</a:t>
            </a:r>
            <a:endParaRPr lang="tr-TR" altLang="tr-TR" dirty="0"/>
          </a:p>
          <a:p>
            <a:pPr>
              <a:buFontTx/>
              <a:buNone/>
            </a:pPr>
            <a:r>
              <a:rPr lang="en-US" altLang="tr-TR" dirty="0"/>
              <a:t>3 </a:t>
            </a:r>
            <a:r>
              <a:rPr lang="tr-TR" altLang="tr-TR" dirty="0"/>
              <a:t>   Almanya</a:t>
            </a:r>
            <a:r>
              <a:rPr lang="en-US" altLang="tr-TR" dirty="0"/>
              <a:t> ......................................5.7</a:t>
            </a:r>
            <a:endParaRPr lang="tr-TR" altLang="tr-TR" dirty="0"/>
          </a:p>
          <a:p>
            <a:pPr>
              <a:buFontTx/>
              <a:buNone/>
            </a:pPr>
            <a:r>
              <a:rPr lang="en-US" altLang="tr-TR" dirty="0"/>
              <a:t>4 </a:t>
            </a:r>
            <a:r>
              <a:rPr lang="tr-TR" altLang="tr-TR" dirty="0"/>
              <a:t>   </a:t>
            </a:r>
            <a:r>
              <a:rPr lang="en-US" altLang="tr-TR" dirty="0"/>
              <a:t>Finland</a:t>
            </a:r>
            <a:r>
              <a:rPr lang="tr-TR" altLang="tr-TR" dirty="0" err="1"/>
              <a:t>iya</a:t>
            </a:r>
            <a:r>
              <a:rPr lang="en-US" altLang="tr-TR" dirty="0"/>
              <a:t> ....................................5.6</a:t>
            </a:r>
            <a:endParaRPr lang="tr-TR" altLang="tr-TR" dirty="0"/>
          </a:p>
          <a:p>
            <a:pPr>
              <a:buFontTx/>
              <a:buNone/>
            </a:pPr>
            <a:r>
              <a:rPr lang="en-US" altLang="tr-TR" dirty="0"/>
              <a:t>5 </a:t>
            </a:r>
            <a:r>
              <a:rPr lang="tr-TR" altLang="tr-TR" dirty="0"/>
              <a:t>   İsveç</a:t>
            </a:r>
            <a:r>
              <a:rPr lang="en-US" altLang="tr-TR" dirty="0"/>
              <a:t>.........................................</a:t>
            </a:r>
            <a:r>
              <a:rPr lang="tr-TR" altLang="tr-TR" dirty="0"/>
              <a:t>...</a:t>
            </a:r>
            <a:r>
              <a:rPr lang="en-US" altLang="tr-TR" dirty="0"/>
              <a:t>5.5</a:t>
            </a:r>
            <a:endParaRPr lang="tr-TR" altLang="tr-TR" dirty="0"/>
          </a:p>
          <a:p>
            <a:pPr>
              <a:buFontTx/>
              <a:buNone/>
            </a:pPr>
            <a:r>
              <a:rPr lang="en-US" altLang="tr-TR" dirty="0"/>
              <a:t>6 </a:t>
            </a:r>
            <a:r>
              <a:rPr lang="tr-TR" altLang="tr-TR" dirty="0"/>
              <a:t>   </a:t>
            </a:r>
            <a:r>
              <a:rPr lang="en-US" altLang="tr-TR" dirty="0" err="1"/>
              <a:t>Isra</a:t>
            </a:r>
            <a:r>
              <a:rPr lang="tr-TR" altLang="tr-TR" dirty="0"/>
              <a:t>i</a:t>
            </a:r>
            <a:r>
              <a:rPr lang="en-US" altLang="tr-TR" dirty="0"/>
              <a:t>l ...........................................</a:t>
            </a:r>
            <a:r>
              <a:rPr lang="tr-TR" altLang="tr-TR" dirty="0"/>
              <a:t>.</a:t>
            </a:r>
            <a:r>
              <a:rPr lang="en-US" altLang="tr-TR" dirty="0"/>
              <a:t>5.4</a:t>
            </a:r>
            <a:endParaRPr lang="tr-TR" altLang="tr-TR" dirty="0"/>
          </a:p>
          <a:p>
            <a:pPr>
              <a:buFontTx/>
              <a:buNone/>
            </a:pPr>
            <a:r>
              <a:rPr lang="en-US" altLang="tr-TR" dirty="0"/>
              <a:t>7 </a:t>
            </a:r>
            <a:r>
              <a:rPr lang="tr-TR" altLang="tr-TR" dirty="0"/>
              <a:t>   ABD</a:t>
            </a:r>
            <a:r>
              <a:rPr lang="en-US" altLang="tr-TR" dirty="0"/>
              <a:t> .................................</a:t>
            </a:r>
            <a:r>
              <a:rPr lang="tr-TR" altLang="tr-TR" dirty="0"/>
              <a:t>............</a:t>
            </a:r>
            <a:r>
              <a:rPr lang="en-US" altLang="tr-TR" dirty="0"/>
              <a:t>5.2</a:t>
            </a:r>
            <a:endParaRPr lang="tr-TR" altLang="tr-TR" dirty="0"/>
          </a:p>
          <a:p>
            <a:pPr>
              <a:buFontTx/>
              <a:buNone/>
            </a:pPr>
            <a:r>
              <a:rPr lang="en-US" altLang="tr-TR" dirty="0"/>
              <a:t>8 </a:t>
            </a:r>
            <a:r>
              <a:rPr lang="tr-TR" altLang="tr-TR" dirty="0"/>
              <a:t>   Hollanda</a:t>
            </a:r>
            <a:r>
              <a:rPr lang="en-US" altLang="tr-TR" dirty="0"/>
              <a:t> ...................................</a:t>
            </a:r>
            <a:r>
              <a:rPr lang="tr-TR" altLang="tr-TR" dirty="0"/>
              <a:t>....</a:t>
            </a:r>
            <a:r>
              <a:rPr lang="en-US" altLang="tr-TR" dirty="0"/>
              <a:t>5.1</a:t>
            </a:r>
            <a:endParaRPr lang="tr-TR" altLang="tr-TR" dirty="0"/>
          </a:p>
          <a:p>
            <a:pPr>
              <a:buFontTx/>
              <a:buNone/>
            </a:pPr>
            <a:r>
              <a:rPr lang="en-US" altLang="tr-TR" dirty="0"/>
              <a:t>9 </a:t>
            </a:r>
            <a:r>
              <a:rPr lang="tr-TR" altLang="tr-TR" dirty="0"/>
              <a:t>   </a:t>
            </a:r>
            <a:r>
              <a:rPr lang="en-US" altLang="tr-TR" dirty="0"/>
              <a:t>A</a:t>
            </a:r>
            <a:r>
              <a:rPr lang="tr-TR" altLang="tr-TR" dirty="0"/>
              <a:t>v</a:t>
            </a:r>
            <a:r>
              <a:rPr lang="en-US" altLang="tr-TR" dirty="0" err="1"/>
              <a:t>ust</a:t>
            </a:r>
            <a:r>
              <a:rPr lang="tr-TR" altLang="tr-TR" dirty="0"/>
              <a:t>u</a:t>
            </a:r>
            <a:r>
              <a:rPr lang="en-US" altLang="tr-TR" dirty="0"/>
              <a:t>r</a:t>
            </a:r>
            <a:r>
              <a:rPr lang="tr-TR" altLang="tr-TR" dirty="0"/>
              <a:t>y</a:t>
            </a:r>
            <a:r>
              <a:rPr lang="en-US" altLang="tr-TR" dirty="0"/>
              <a:t>a .....................................5.0</a:t>
            </a:r>
            <a:endParaRPr lang="tr-TR" altLang="tr-TR" dirty="0"/>
          </a:p>
          <a:p>
            <a:pPr>
              <a:buFontTx/>
              <a:buNone/>
            </a:pPr>
            <a:r>
              <a:rPr lang="en-US" altLang="tr-TR" dirty="0"/>
              <a:t>10 </a:t>
            </a:r>
            <a:r>
              <a:rPr lang="tr-TR" altLang="tr-TR" dirty="0"/>
              <a:t> </a:t>
            </a:r>
            <a:r>
              <a:rPr lang="en-US" altLang="tr-TR" dirty="0"/>
              <a:t>Fran</a:t>
            </a:r>
            <a:r>
              <a:rPr lang="tr-TR" altLang="tr-TR" dirty="0" err="1"/>
              <a:t>sa</a:t>
            </a:r>
            <a:r>
              <a:rPr lang="en-US" altLang="tr-TR" dirty="0"/>
              <a:t> ..........................................5.0</a:t>
            </a:r>
            <a:endParaRPr lang="tr-TR" altLang="tr-TR" dirty="0"/>
          </a:p>
          <a:p>
            <a:pPr>
              <a:buFontTx/>
              <a:buNone/>
            </a:pPr>
            <a:r>
              <a:rPr lang="en-US" altLang="tr-TR" b="1" dirty="0">
                <a:solidFill>
                  <a:srgbClr val="CC3399"/>
                </a:solidFill>
              </a:rPr>
              <a:t>48 </a:t>
            </a:r>
            <a:r>
              <a:rPr lang="tr-TR" altLang="tr-TR" b="1" dirty="0">
                <a:solidFill>
                  <a:srgbClr val="CC3399"/>
                </a:solidFill>
              </a:rPr>
              <a:t> </a:t>
            </a:r>
            <a:r>
              <a:rPr lang="en-US" altLang="tr-TR" b="1" dirty="0">
                <a:solidFill>
                  <a:srgbClr val="CC3399"/>
                </a:solidFill>
              </a:rPr>
              <a:t>T</a:t>
            </a:r>
            <a:r>
              <a:rPr lang="tr-TR" altLang="tr-TR" b="1" dirty="0">
                <a:solidFill>
                  <a:srgbClr val="CC3399"/>
                </a:solidFill>
              </a:rPr>
              <a:t>ü</a:t>
            </a:r>
            <a:r>
              <a:rPr lang="en-US" altLang="tr-TR" b="1" dirty="0" err="1">
                <a:solidFill>
                  <a:srgbClr val="CC3399"/>
                </a:solidFill>
              </a:rPr>
              <a:t>rk</a:t>
            </a:r>
            <a:r>
              <a:rPr lang="tr-TR" altLang="tr-TR" b="1" dirty="0">
                <a:solidFill>
                  <a:srgbClr val="CC3399"/>
                </a:solidFill>
              </a:rPr>
              <a:t>i</a:t>
            </a:r>
            <a:r>
              <a:rPr lang="en-US" altLang="tr-TR" b="1" dirty="0">
                <a:solidFill>
                  <a:srgbClr val="CC3399"/>
                </a:solidFill>
              </a:rPr>
              <a:t>y</a:t>
            </a:r>
            <a:r>
              <a:rPr lang="tr-TR" altLang="tr-TR" b="1" dirty="0">
                <a:solidFill>
                  <a:srgbClr val="CC3399"/>
                </a:solidFill>
              </a:rPr>
              <a:t>e</a:t>
            </a:r>
            <a:r>
              <a:rPr lang="en-US" altLang="tr-TR" b="1" dirty="0">
                <a:solidFill>
                  <a:srgbClr val="CC3399"/>
                </a:solidFill>
              </a:rPr>
              <a:t> .....................................</a:t>
            </a:r>
            <a:r>
              <a:rPr lang="tr-TR" altLang="tr-TR" b="1" dirty="0">
                <a:solidFill>
                  <a:srgbClr val="CC3399"/>
                </a:solidFill>
              </a:rPr>
              <a:t>.3</a:t>
            </a:r>
            <a:r>
              <a:rPr lang="en-US" altLang="tr-TR" b="1" dirty="0">
                <a:solidFill>
                  <a:srgbClr val="CC3399"/>
                </a:solidFill>
              </a:rPr>
              <a:t>.4</a:t>
            </a:r>
            <a:endParaRPr lang="tr-TR" altLang="tr-TR" b="1" dirty="0">
              <a:solidFill>
                <a:srgbClr val="CC3399"/>
              </a:solidFill>
            </a:endParaRPr>
          </a:p>
          <a:p>
            <a:endParaRPr lang="tr-TR" dirty="0"/>
          </a:p>
        </p:txBody>
      </p:sp>
    </p:spTree>
    <p:extLst>
      <p:ext uri="{BB962C8B-B14F-4D97-AF65-F5344CB8AC3E}">
        <p14:creationId xmlns:p14="http://schemas.microsoft.com/office/powerpoint/2010/main" val="316343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dirty="0"/>
              <a:t>YENİLİKÇİLİK VE ÜLKELERİN REKABET GÜCÜ</a:t>
            </a:r>
            <a:endParaRPr lang="tr-TR" dirty="0"/>
          </a:p>
        </p:txBody>
      </p:sp>
      <p:sp>
        <p:nvSpPr>
          <p:cNvPr id="3" name="İçerik Yer Tutucusu 2"/>
          <p:cNvSpPr>
            <a:spLocks noGrp="1"/>
          </p:cNvSpPr>
          <p:nvPr>
            <p:ph sz="quarter" idx="1"/>
          </p:nvPr>
        </p:nvSpPr>
        <p:spPr/>
        <p:txBody>
          <a:bodyPr/>
          <a:lstStyle/>
          <a:p>
            <a:pPr>
              <a:buFontTx/>
              <a:buNone/>
            </a:pPr>
            <a:r>
              <a:rPr lang="tr-TR" altLang="tr-TR" sz="2800" b="1" dirty="0"/>
              <a:t>Ülkelerin rekabet gücünü artıran Yenilikçilik Faktörleri şunlardır:</a:t>
            </a:r>
          </a:p>
          <a:p>
            <a:pPr lvl="1"/>
            <a:r>
              <a:rPr lang="en-US" altLang="tr-TR" sz="2600" b="1" dirty="0" err="1"/>
              <a:t>Yenilik</a:t>
            </a:r>
            <a:r>
              <a:rPr lang="en-US" altLang="tr-TR" sz="2600" b="1" dirty="0"/>
              <a:t> </a:t>
            </a:r>
            <a:r>
              <a:rPr lang="en-US" altLang="tr-TR" sz="2600" b="1" dirty="0" err="1"/>
              <a:t>Yapabilme</a:t>
            </a:r>
            <a:r>
              <a:rPr lang="en-US" altLang="tr-TR" sz="2600" b="1" dirty="0"/>
              <a:t> </a:t>
            </a:r>
            <a:r>
              <a:rPr lang="en-US" altLang="tr-TR" sz="2600" b="1" dirty="0" err="1"/>
              <a:t>Kapasitesi</a:t>
            </a:r>
            <a:endParaRPr lang="tr-TR" altLang="tr-TR" sz="2600" dirty="0"/>
          </a:p>
          <a:p>
            <a:pPr lvl="1"/>
            <a:r>
              <a:rPr lang="en-US" altLang="tr-TR" sz="2600" b="1" dirty="0" err="1"/>
              <a:t>Bilimsel</a:t>
            </a:r>
            <a:r>
              <a:rPr lang="en-US" altLang="tr-TR" sz="2600" b="1" dirty="0"/>
              <a:t> </a:t>
            </a:r>
            <a:r>
              <a:rPr lang="en-US" altLang="tr-TR" sz="2600" b="1" dirty="0" err="1"/>
              <a:t>Kurumların</a:t>
            </a:r>
            <a:r>
              <a:rPr lang="en-US" altLang="tr-TR" sz="2600" b="1" dirty="0"/>
              <a:t> </a:t>
            </a:r>
            <a:r>
              <a:rPr lang="en-US" altLang="tr-TR" sz="2600" b="1" dirty="0" err="1"/>
              <a:t>Kalitesi</a:t>
            </a:r>
            <a:endParaRPr lang="tr-TR" altLang="tr-TR" sz="2600" dirty="0"/>
          </a:p>
          <a:p>
            <a:pPr lvl="1"/>
            <a:r>
              <a:rPr lang="en-US" altLang="tr-TR" sz="2600" b="1" dirty="0" err="1"/>
              <a:t>Firmaların</a:t>
            </a:r>
            <a:r>
              <a:rPr lang="en-US" altLang="tr-TR" sz="2600" b="1" dirty="0"/>
              <a:t> </a:t>
            </a:r>
            <a:r>
              <a:rPr lang="en-US" altLang="tr-TR" sz="2600" b="1" dirty="0" err="1"/>
              <a:t>Ar</a:t>
            </a:r>
            <a:r>
              <a:rPr lang="en-US" altLang="tr-TR" sz="2600" b="1" dirty="0"/>
              <a:t>-Ge </a:t>
            </a:r>
            <a:r>
              <a:rPr lang="en-US" altLang="tr-TR" sz="2600" b="1" dirty="0" err="1"/>
              <a:t>harcamaları</a:t>
            </a:r>
            <a:endParaRPr lang="tr-TR" altLang="tr-TR" sz="2600" dirty="0"/>
          </a:p>
          <a:p>
            <a:pPr lvl="1"/>
            <a:r>
              <a:rPr lang="en-US" altLang="tr-TR" sz="2600" b="1" dirty="0" err="1"/>
              <a:t>Üniversite</a:t>
            </a:r>
            <a:r>
              <a:rPr lang="en-US" altLang="tr-TR" sz="2600" b="1" dirty="0"/>
              <a:t> </a:t>
            </a:r>
            <a:r>
              <a:rPr lang="en-US" altLang="tr-TR" sz="2600" b="1" dirty="0" err="1"/>
              <a:t>Sanayi</a:t>
            </a:r>
            <a:r>
              <a:rPr lang="en-US" altLang="tr-TR" sz="2600" b="1" dirty="0"/>
              <a:t> </a:t>
            </a:r>
            <a:r>
              <a:rPr lang="en-US" altLang="tr-TR" sz="2600" b="1" dirty="0" err="1"/>
              <a:t>İşbirliği</a:t>
            </a:r>
            <a:endParaRPr lang="tr-TR" altLang="tr-TR" sz="2600" dirty="0"/>
          </a:p>
          <a:p>
            <a:pPr lvl="1"/>
            <a:r>
              <a:rPr lang="en-US" altLang="tr-TR" sz="2600" b="1" dirty="0" err="1"/>
              <a:t>Teknolojik</a:t>
            </a:r>
            <a:r>
              <a:rPr lang="en-US" altLang="tr-TR" sz="2600" b="1" dirty="0"/>
              <a:t> </a:t>
            </a:r>
            <a:r>
              <a:rPr lang="en-US" altLang="tr-TR" sz="2600" b="1" dirty="0" err="1"/>
              <a:t>Yenilikler</a:t>
            </a:r>
            <a:r>
              <a:rPr lang="en-US" altLang="tr-TR" sz="2600" b="1" dirty="0"/>
              <a:t> </a:t>
            </a:r>
            <a:r>
              <a:rPr lang="en-US" altLang="tr-TR" sz="2600" b="1" dirty="0" err="1"/>
              <a:t>için</a:t>
            </a:r>
            <a:r>
              <a:rPr lang="en-US" altLang="tr-TR" sz="2600" b="1" dirty="0"/>
              <a:t> </a:t>
            </a:r>
            <a:r>
              <a:rPr lang="en-US" altLang="tr-TR" sz="2600" b="1" dirty="0" err="1"/>
              <a:t>Devlet</a:t>
            </a:r>
            <a:r>
              <a:rPr lang="en-US" altLang="tr-TR" sz="2600" b="1" dirty="0"/>
              <a:t> </a:t>
            </a:r>
            <a:r>
              <a:rPr lang="en-US" altLang="tr-TR" sz="2600" b="1" dirty="0" err="1"/>
              <a:t>Destekleri</a:t>
            </a:r>
            <a:endParaRPr lang="tr-TR" altLang="tr-TR" sz="2600" dirty="0"/>
          </a:p>
          <a:p>
            <a:pPr lvl="1"/>
            <a:r>
              <a:rPr lang="en-US" altLang="tr-TR" sz="2600" b="1" dirty="0" err="1"/>
              <a:t>Bilim</a:t>
            </a:r>
            <a:r>
              <a:rPr lang="en-US" altLang="tr-TR" sz="2600" b="1" dirty="0"/>
              <a:t> </a:t>
            </a:r>
            <a:r>
              <a:rPr lang="en-US" altLang="tr-TR" sz="2600" b="1" dirty="0" err="1"/>
              <a:t>adamı</a:t>
            </a:r>
            <a:r>
              <a:rPr lang="en-US" altLang="tr-TR" sz="2600" b="1" dirty="0"/>
              <a:t> </a:t>
            </a:r>
            <a:r>
              <a:rPr lang="en-US" altLang="tr-TR" sz="2600" b="1" dirty="0" err="1"/>
              <a:t>ve</a:t>
            </a:r>
            <a:r>
              <a:rPr lang="en-US" altLang="tr-TR" sz="2600" b="1" dirty="0"/>
              <a:t> </a:t>
            </a:r>
            <a:r>
              <a:rPr lang="en-US" altLang="tr-TR" sz="2600" b="1" dirty="0" err="1"/>
              <a:t>Mühendis</a:t>
            </a:r>
            <a:r>
              <a:rPr lang="en-US" altLang="tr-TR" sz="2600" b="1" dirty="0"/>
              <a:t> </a:t>
            </a:r>
            <a:r>
              <a:rPr lang="en-US" altLang="tr-TR" sz="2600" b="1" dirty="0" err="1"/>
              <a:t>Bolluğu</a:t>
            </a:r>
            <a:endParaRPr lang="tr-TR" altLang="tr-TR" sz="2600" dirty="0"/>
          </a:p>
          <a:p>
            <a:pPr lvl="1"/>
            <a:r>
              <a:rPr lang="en-US" altLang="tr-TR" sz="2600" b="1" dirty="0"/>
              <a:t>Patent </a:t>
            </a:r>
            <a:r>
              <a:rPr lang="en-US" altLang="tr-TR" sz="2600" b="1" dirty="0" err="1"/>
              <a:t>Başvuruları</a:t>
            </a:r>
            <a:endParaRPr lang="tr-TR" altLang="tr-TR" sz="2600" dirty="0"/>
          </a:p>
          <a:p>
            <a:endParaRPr lang="tr-TR" dirty="0"/>
          </a:p>
        </p:txBody>
      </p:sp>
    </p:spTree>
    <p:extLst>
      <p:ext uri="{BB962C8B-B14F-4D97-AF65-F5344CB8AC3E}">
        <p14:creationId xmlns:p14="http://schemas.microsoft.com/office/powerpoint/2010/main" val="236979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dirty="0"/>
              <a:t>Rekabet gücünü artıran Genel Faktörler ve Türkiye</a:t>
            </a:r>
            <a:endParaRPr lang="tr-TR" dirty="0"/>
          </a:p>
        </p:txBody>
      </p:sp>
      <p:pic>
        <p:nvPicPr>
          <p:cNvPr id="4" name="İçerik Yer Tutucus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51893" y="1447800"/>
            <a:ext cx="7297414" cy="4572000"/>
          </a:xfrm>
        </p:spPr>
      </p:pic>
    </p:spTree>
    <p:extLst>
      <p:ext uri="{BB962C8B-B14F-4D97-AF65-F5344CB8AC3E}">
        <p14:creationId xmlns:p14="http://schemas.microsoft.com/office/powerpoint/2010/main" val="35951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sz="4800" dirty="0"/>
              <a:t>Rekabetçilik Sınıflaması </a:t>
            </a:r>
            <a:r>
              <a:rPr lang="tr-TR" altLang="tr-TR" dirty="0"/>
              <a:t>(Dünya Ekonomik Forumu 2012)</a:t>
            </a:r>
            <a:endParaRPr lang="tr-TR" dirty="0"/>
          </a:p>
        </p:txBody>
      </p:sp>
      <p:pic>
        <p:nvPicPr>
          <p:cNvPr id="4" name="İçerik Yer Tutucus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43036" y="1447800"/>
            <a:ext cx="6315128" cy="4572000"/>
          </a:xfrm>
        </p:spPr>
      </p:pic>
    </p:spTree>
    <p:extLst>
      <p:ext uri="{BB962C8B-B14F-4D97-AF65-F5344CB8AC3E}">
        <p14:creationId xmlns:p14="http://schemas.microsoft.com/office/powerpoint/2010/main" val="2732276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TotalTime>
  <Words>669</Words>
  <Application>Microsoft Office PowerPoint</Application>
  <PresentationFormat>Ekran Gösterisi (4:3)</PresentationFormat>
  <Paragraphs>72</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Hisse Senedi</vt:lpstr>
      <vt:lpstr>Yenilikleri Koruma Altına Almak</vt:lpstr>
      <vt:lpstr>PowerPoint Sunusu</vt:lpstr>
      <vt:lpstr>Yenilikleri Koruma Altına Almak</vt:lpstr>
      <vt:lpstr>Yenilikleri Koruma Altına Almak</vt:lpstr>
      <vt:lpstr>Patent Başvuruları (2008-2009’da bir milyon kişi başına düşen başvuru sayısı)</vt:lpstr>
      <vt:lpstr>Ülkelerin Yenilik Yapabilme Kapasitesi (1-7 puanlama)</vt:lpstr>
      <vt:lpstr>YENİLİKÇİLİK VE ÜLKELERİN REKABET GÜCÜ</vt:lpstr>
      <vt:lpstr>Rekabet gücünü artıran Genel Faktörler ve Türkiye</vt:lpstr>
      <vt:lpstr>Rekabetçilik Sınıflaması (Dünya Ekonomik Forumu 2012)</vt:lpstr>
      <vt:lpstr>144 ülke için Rekabetçilik Sıralaması (Dünya Ekonomik Forumu 2012)</vt:lpstr>
      <vt:lpstr>PowerPoint Sunusu</vt:lpstr>
      <vt:lpstr>PowerPoint Sunusu</vt:lpstr>
      <vt:lpstr>2010 Avrupa Ülkeleri Yenilikçilik Sıralaması  (http://www.proinno-europe.eu/inno-metrics)</vt:lpstr>
      <vt:lpstr>PowerPoint Sunusu</vt:lpstr>
      <vt:lpstr>PowerPoint Sunusu</vt:lpstr>
      <vt:lpstr>Kitap Önerisi</vt:lpstr>
      <vt:lpstr>Kitap Önerisi: Kümesteki Kartal Neden Uçamaz?</vt:lpstr>
      <vt:lpstr>Kitap Önerisi: Kümesteki Kartal Neden Uçamaz?</vt:lpstr>
      <vt:lpstr>Kitap Önerisi: Kümesteki Kartal Neden Uçamaz?</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Yenilikleri Koruma Altına Almak</dc:title>
  <dc:creator>CE-DR</dc:creator>
  <cp:lastModifiedBy>CE-DR</cp:lastModifiedBy>
  <cp:revision>5</cp:revision>
  <dcterms:created xsi:type="dcterms:W3CDTF">2020-03-26T11:57:06Z</dcterms:created>
  <dcterms:modified xsi:type="dcterms:W3CDTF">2020-04-15T05:24:45Z</dcterms:modified>
</cp:coreProperties>
</file>