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Yuvarlatılmış Dikdörtgen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Yuvarlatılmış Dikdörtgen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Yuvarlatılmış Dikdörtgen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Dikdörtgen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ikdörtgen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Yuvarlatılmış Dikdörtgen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İŞ PLANI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56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tr-TR" altLang="tr-TR" b="1" dirty="0" smtClean="0">
                <a:solidFill>
                  <a:srgbClr val="000099"/>
                </a:solidFill>
              </a:rPr>
              <a:t>    İŞ </a:t>
            </a:r>
            <a:r>
              <a:rPr lang="tr-TR" altLang="tr-TR" b="1" dirty="0">
                <a:solidFill>
                  <a:srgbClr val="000099"/>
                </a:solidFill>
              </a:rPr>
              <a:t>PLANI BORÇ VERENLERİ TEMEL BEKLENTİLERİ KONSUSUNDA İKNA ETMELİDİR.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tr-TR" altLang="tr-TR" b="1" dirty="0">
              <a:solidFill>
                <a:srgbClr val="000099"/>
              </a:solidFill>
            </a:endParaRPr>
          </a:p>
          <a:p>
            <a:pPr algn="just"/>
            <a:r>
              <a:rPr lang="tr-TR" altLang="tr-TR" b="1" dirty="0">
                <a:solidFill>
                  <a:srgbClr val="800080"/>
                </a:solidFill>
              </a:rPr>
              <a:t>GİRİŞİMCİNİN TEMİZ BİR KREDİ GEÇMİŞİ VAR MI? </a:t>
            </a:r>
            <a:endParaRPr lang="tr-TR" altLang="tr-TR" b="1" dirty="0" smtClean="0">
              <a:solidFill>
                <a:srgbClr val="800080"/>
              </a:solidFill>
            </a:endParaRPr>
          </a:p>
          <a:p>
            <a:pPr marL="0" indent="0" algn="just">
              <a:buNone/>
            </a:pPr>
            <a:endParaRPr lang="tr-TR" altLang="tr-TR" b="1" dirty="0">
              <a:solidFill>
                <a:srgbClr val="800080"/>
              </a:solidFill>
            </a:endParaRPr>
          </a:p>
          <a:p>
            <a:pPr algn="just"/>
            <a:r>
              <a:rPr lang="tr-TR" altLang="tr-TR" b="1" dirty="0">
                <a:solidFill>
                  <a:srgbClr val="800080"/>
                </a:solidFill>
              </a:rPr>
              <a:t>GİRİŞİMCİ İŞLETMESİYLE GÜÇLÜ BİR KAZANÇ AKIŞI ELDE EDEBİLİYOR MU? </a:t>
            </a:r>
            <a:endParaRPr lang="tr-TR" altLang="tr-TR" b="1" dirty="0" smtClean="0">
              <a:solidFill>
                <a:srgbClr val="800080"/>
              </a:solidFill>
            </a:endParaRPr>
          </a:p>
          <a:p>
            <a:pPr marL="0" indent="0" algn="just">
              <a:buNone/>
            </a:pPr>
            <a:endParaRPr lang="tr-TR" altLang="tr-TR" b="1" dirty="0">
              <a:solidFill>
                <a:srgbClr val="800080"/>
              </a:solidFill>
            </a:endParaRPr>
          </a:p>
          <a:p>
            <a:pPr algn="just"/>
            <a:r>
              <a:rPr lang="tr-TR" altLang="tr-TR" b="1" dirty="0">
                <a:solidFill>
                  <a:srgbClr val="800080"/>
                </a:solidFill>
              </a:rPr>
              <a:t>ÖZ SERMAYESİ YETERİNCE BÜYÜK MÜ? </a:t>
            </a:r>
            <a:endParaRPr lang="tr-TR" altLang="tr-TR" b="1" dirty="0" smtClean="0">
              <a:solidFill>
                <a:srgbClr val="800080"/>
              </a:solidFill>
            </a:endParaRPr>
          </a:p>
          <a:p>
            <a:pPr marL="0" indent="0" algn="just">
              <a:buNone/>
            </a:pPr>
            <a:endParaRPr lang="tr-TR" altLang="tr-TR" b="1" dirty="0">
              <a:solidFill>
                <a:srgbClr val="800080"/>
              </a:solidFill>
            </a:endParaRPr>
          </a:p>
          <a:p>
            <a:pPr algn="just"/>
            <a:r>
              <a:rPr lang="tr-TR" altLang="tr-TR" b="1" dirty="0">
                <a:solidFill>
                  <a:srgbClr val="800080"/>
                </a:solidFill>
              </a:rPr>
              <a:t>ÖZ SERMAYESİNİN YANINDA İFLAS DURUMUNDA BORÇLARINI ÖDEYEBİLECEK BAŞKA VARLIKLARA SAHİP Mİ?  </a:t>
            </a:r>
            <a:endParaRPr lang="tr-TR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857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PLAN NASIL YAZILMALI?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tr-TR" dirty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İŞ PLANININ İÇERİĞİ</a:t>
            </a:r>
            <a:endParaRPr lang="tr-TR" dirty="0">
              <a:solidFill>
                <a:srgbClr val="006699"/>
              </a:solidFill>
              <a:latin typeface="Tahoma" pitchFamily="32" charset="0"/>
            </a:endParaRPr>
          </a:p>
          <a:p>
            <a:pPr>
              <a:defRPr/>
            </a:pPr>
            <a:r>
              <a:rPr lang="tr-TR" dirty="0">
                <a:latin typeface="Tahoma" pitchFamily="32" charset="0"/>
              </a:rPr>
              <a:t>1. GİRİŞ</a:t>
            </a:r>
          </a:p>
          <a:p>
            <a:pPr>
              <a:defRPr/>
            </a:pPr>
            <a:r>
              <a:rPr lang="tr-TR" dirty="0">
                <a:latin typeface="Tahoma" pitchFamily="32" charset="0"/>
              </a:rPr>
              <a:t>2. YÖNETSEL ÖZET</a:t>
            </a:r>
          </a:p>
          <a:p>
            <a:pPr>
              <a:defRPr/>
            </a:pPr>
            <a:r>
              <a:rPr lang="tr-TR" dirty="0">
                <a:latin typeface="Tahoma" pitchFamily="32" charset="0"/>
              </a:rPr>
              <a:t>3. ENDÜSTRİ ANALİZİ</a:t>
            </a:r>
          </a:p>
          <a:p>
            <a:pPr>
              <a:defRPr/>
            </a:pPr>
            <a:r>
              <a:rPr lang="tr-TR" dirty="0">
                <a:latin typeface="Tahoma" pitchFamily="32" charset="0"/>
              </a:rPr>
              <a:t>4. GİRİŞİMİN TANIMLANMASI </a:t>
            </a:r>
          </a:p>
          <a:p>
            <a:pPr>
              <a:defRPr/>
            </a:pPr>
            <a:r>
              <a:rPr lang="tr-TR" dirty="0">
                <a:latin typeface="Tahoma" pitchFamily="32" charset="0"/>
              </a:rPr>
              <a:t>5. ÜRETİM PLANI</a:t>
            </a:r>
          </a:p>
          <a:p>
            <a:pPr>
              <a:defRPr/>
            </a:pPr>
            <a:r>
              <a:rPr lang="tr-TR" dirty="0">
                <a:latin typeface="Tahoma" pitchFamily="32" charset="0"/>
              </a:rPr>
              <a:t>6. PAZARLAMA PLANI</a:t>
            </a:r>
          </a:p>
          <a:p>
            <a:pPr>
              <a:defRPr/>
            </a:pPr>
            <a:r>
              <a:rPr lang="tr-TR" dirty="0">
                <a:latin typeface="Tahoma" pitchFamily="32" charset="0"/>
              </a:rPr>
              <a:t>7. ÖRGÜTSEL PLAN</a:t>
            </a:r>
          </a:p>
          <a:p>
            <a:pPr>
              <a:defRPr/>
            </a:pPr>
            <a:r>
              <a:rPr lang="tr-TR" dirty="0">
                <a:latin typeface="Tahoma" pitchFamily="32" charset="0"/>
              </a:rPr>
              <a:t>8. RİSKİN DEĞERLENDİRİLMESİ</a:t>
            </a:r>
          </a:p>
          <a:p>
            <a:pPr>
              <a:defRPr/>
            </a:pPr>
            <a:r>
              <a:rPr lang="tr-TR" dirty="0">
                <a:latin typeface="Tahoma" pitchFamily="32" charset="0"/>
              </a:rPr>
              <a:t>9. FİNASAL PLAN</a:t>
            </a:r>
          </a:p>
          <a:p>
            <a:pPr>
              <a:defRPr/>
            </a:pPr>
            <a:r>
              <a:rPr lang="tr-TR" dirty="0">
                <a:latin typeface="Tahoma" pitchFamily="32" charset="0"/>
              </a:rPr>
              <a:t>10. EKLER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351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  <a:defRPr/>
            </a:pPr>
            <a:r>
              <a:rPr lang="tr-TR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GİRİŞ</a:t>
            </a:r>
          </a:p>
          <a:p>
            <a:pPr marL="609600" indent="-609600">
              <a:buFontTx/>
              <a:buNone/>
              <a:defRPr/>
            </a:pPr>
            <a:endParaRPr lang="tr-TR" sz="44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09600" indent="-609600">
              <a:defRPr/>
            </a:pPr>
            <a:r>
              <a:rPr lang="tr-TR" b="1" dirty="0">
                <a:solidFill>
                  <a:srgbClr val="008080"/>
                </a:solidFill>
              </a:rPr>
              <a:t>FİRMANIN ADI VE ADRESİ</a:t>
            </a:r>
          </a:p>
          <a:p>
            <a:pPr marL="609600" indent="-609600">
              <a:defRPr/>
            </a:pPr>
            <a:r>
              <a:rPr lang="tr-TR" b="1" dirty="0">
                <a:solidFill>
                  <a:srgbClr val="008080"/>
                </a:solidFill>
              </a:rPr>
              <a:t>GİRİŞİMCİNİN ADI VE TELEFONU</a:t>
            </a:r>
          </a:p>
          <a:p>
            <a:pPr marL="609600" indent="-609600">
              <a:defRPr/>
            </a:pPr>
            <a:r>
              <a:rPr lang="tr-TR" b="1" dirty="0">
                <a:solidFill>
                  <a:srgbClr val="008080"/>
                </a:solidFill>
              </a:rPr>
              <a:t>İŞLETMENİN KISACA TANITILMASI VE İŞLETMENİN YAPISI </a:t>
            </a:r>
          </a:p>
          <a:p>
            <a:pPr marL="609600" indent="-609600">
              <a:defRPr/>
            </a:pPr>
            <a:r>
              <a:rPr lang="tr-TR" b="1" dirty="0">
                <a:solidFill>
                  <a:srgbClr val="008080"/>
                </a:solidFill>
              </a:rPr>
              <a:t>İHTİYAÇ DUYULAN FİNANSMAN MİKTARI </a:t>
            </a:r>
          </a:p>
          <a:p>
            <a:pPr marL="609600" indent="-609600">
              <a:defRPr/>
            </a:pPr>
            <a:r>
              <a:rPr lang="tr-TR" b="1" dirty="0">
                <a:solidFill>
                  <a:srgbClr val="008080"/>
                </a:solidFill>
              </a:rPr>
              <a:t>GİZLİLİĞİN İFADE EDİLMESİ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940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algn="r">
              <a:buNone/>
              <a:defRPr/>
            </a:pPr>
            <a:r>
              <a:rPr lang="tr-TR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YÖNETİCİ ÖZETİ</a:t>
            </a:r>
          </a:p>
          <a:p>
            <a:pPr algn="r">
              <a:buNone/>
              <a:defRPr/>
            </a:pPr>
            <a:endParaRPr lang="tr-TR" sz="4400" b="1" dirty="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tr-TR" b="1" dirty="0">
                <a:solidFill>
                  <a:srgbClr val="008080"/>
                </a:solidFill>
              </a:rPr>
              <a:t>POTANSİYEL YATIRIMCILARI PLANIN TÜMÜNÜ OKUMAYA VE </a:t>
            </a:r>
          </a:p>
          <a:p>
            <a:pPr algn="r">
              <a:defRPr/>
            </a:pPr>
            <a:r>
              <a:rPr lang="tr-TR" b="1" dirty="0">
                <a:solidFill>
                  <a:srgbClr val="008080"/>
                </a:solidFill>
              </a:rPr>
              <a:t>İŞLETMEYİ DESTEKLEMEYE İKNA EDECEK</a:t>
            </a:r>
          </a:p>
          <a:p>
            <a:pPr algn="r">
              <a:defRPr/>
            </a:pPr>
            <a:r>
              <a:rPr lang="tr-TR" b="1" dirty="0">
                <a:solidFill>
                  <a:srgbClr val="008080"/>
                </a:solidFill>
              </a:rPr>
              <a:t>3-4 SAYFALIK ÖZET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610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tr-TR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ENDÜSTRİ ANALİZİ</a:t>
            </a:r>
            <a:endParaRPr lang="tr-TR" sz="4400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tr-TR" b="1" dirty="0">
              <a:solidFill>
                <a:srgbClr val="3333FF"/>
              </a:solidFill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tr-TR" b="1" dirty="0" smtClean="0">
                <a:solidFill>
                  <a:srgbClr val="008080"/>
                </a:solidFill>
              </a:rPr>
              <a:t>    GİRİLECEK </a:t>
            </a:r>
            <a:r>
              <a:rPr lang="tr-TR" b="1" dirty="0">
                <a:solidFill>
                  <a:srgbClr val="008080"/>
                </a:solidFill>
              </a:rPr>
              <a:t>ENDÜSTRİ DALININ ŞU ANKİ VE GELECEKTEKİ DURUMUNA İLİŞKİN OLARAK TOPLANAN VERİLER: </a:t>
            </a:r>
          </a:p>
          <a:p>
            <a:pPr algn="just">
              <a:lnSpc>
                <a:spcPct val="90000"/>
              </a:lnSpc>
              <a:defRPr/>
            </a:pPr>
            <a:r>
              <a:rPr lang="tr-TR" b="1" dirty="0">
                <a:solidFill>
                  <a:srgbClr val="008080"/>
                </a:solidFill>
              </a:rPr>
              <a:t>GEÇEN 5 YIL İÇERİSİNDE ENDÜSTRİDEKİ TOPLAM SATIŞ HACMİ? </a:t>
            </a:r>
          </a:p>
          <a:p>
            <a:pPr algn="just">
              <a:lnSpc>
                <a:spcPct val="90000"/>
              </a:lnSpc>
              <a:defRPr/>
            </a:pPr>
            <a:r>
              <a:rPr lang="tr-TR" b="1" dirty="0">
                <a:solidFill>
                  <a:srgbClr val="008080"/>
                </a:solidFill>
              </a:rPr>
              <a:t>BU ENDÜSTRİDE BEKLENEN BÜYÜME ORANI? </a:t>
            </a:r>
          </a:p>
          <a:p>
            <a:pPr algn="just">
              <a:lnSpc>
                <a:spcPct val="90000"/>
              </a:lnSpc>
              <a:defRPr/>
            </a:pPr>
            <a:r>
              <a:rPr lang="tr-TR" b="1" dirty="0">
                <a:solidFill>
                  <a:srgbClr val="008080"/>
                </a:solidFill>
              </a:rPr>
              <a:t>GEÇMİŞ 3 YIL İÇERİSİNDE BU ENDÜSTRİYE GİREN FİRMA SAYISI? </a:t>
            </a:r>
          </a:p>
          <a:p>
            <a:pPr algn="just">
              <a:lnSpc>
                <a:spcPct val="90000"/>
              </a:lnSpc>
              <a:defRPr/>
            </a:pPr>
            <a:r>
              <a:rPr lang="tr-TR" b="1" dirty="0">
                <a:solidFill>
                  <a:srgbClr val="008080"/>
                </a:solidFill>
              </a:rPr>
              <a:t>EN YAKIN RAKİPLER KİMLER?</a:t>
            </a:r>
          </a:p>
        </p:txBody>
      </p:sp>
    </p:spTree>
    <p:extLst>
      <p:ext uri="{BB962C8B-B14F-4D97-AF65-F5344CB8AC3E}">
        <p14:creationId xmlns:p14="http://schemas.microsoft.com/office/powerpoint/2010/main" val="316956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İŞLETME FAALİYETLERİ NASIL RAKİPLERDEN DAHA İYİ OLABİLİR? </a:t>
            </a:r>
          </a:p>
          <a:p>
            <a:pPr algn="just">
              <a:spcBef>
                <a:spcPct val="50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RAKİPLERİN SATIŞ HACMİ ARTIYOR MU, AZALIYOR MU, AYNI MI KALIYOR? </a:t>
            </a:r>
          </a:p>
          <a:p>
            <a:pPr algn="just">
              <a:spcBef>
                <a:spcPct val="50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HER BİR RAKİBİN GÜÇLÜ VE ZAYIF YÖNLERİ NELERDİR? </a:t>
            </a:r>
          </a:p>
          <a:p>
            <a:pPr algn="just">
              <a:spcBef>
                <a:spcPct val="50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MÜŞTERİ PROFİLİ NEDİR? </a:t>
            </a:r>
          </a:p>
          <a:p>
            <a:pPr algn="just">
              <a:spcBef>
                <a:spcPct val="50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MÜŞTERİ PROFİLİ RAKİPLERDEN NASIL FARKLILAŞIYOR?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716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4. GİRİŞİMİN TANITILMASI</a:t>
            </a:r>
            <a:r>
              <a:rPr lang="tr-TR" sz="4000" dirty="0">
                <a:solidFill>
                  <a:srgbClr val="0000FF"/>
                </a:solidFill>
                <a:latin typeface="Tahoma" pitchFamily="32" charset="0"/>
              </a:rPr>
              <a:t/>
            </a:r>
            <a:br>
              <a:rPr lang="tr-TR" sz="4000" dirty="0">
                <a:solidFill>
                  <a:srgbClr val="0000FF"/>
                </a:solidFill>
                <a:latin typeface="Tahoma" pitchFamily="32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ct val="35000"/>
              </a:spcBef>
              <a:buFontTx/>
              <a:buNone/>
            </a:pPr>
            <a:r>
              <a:rPr lang="tr-TR" altLang="tr-TR" b="1" dirty="0" smtClean="0">
                <a:solidFill>
                  <a:srgbClr val="008080"/>
                </a:solidFill>
              </a:rPr>
              <a:t>   GİRİŞİMİN </a:t>
            </a:r>
            <a:r>
              <a:rPr lang="tr-TR" altLang="tr-TR" b="1" dirty="0">
                <a:solidFill>
                  <a:srgbClr val="008080"/>
                </a:solidFill>
              </a:rPr>
              <a:t>ÜRÜNLERİ, HİZMETLERİ VE FAALİYETLERİNE YÖNELİK KAPSAMLI BAKIŞ: </a:t>
            </a:r>
          </a:p>
          <a:p>
            <a:pPr algn="just">
              <a:spcBef>
                <a:spcPct val="3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ÜRETİLECEK TEMEL ÜRÜN VE HİZMETLER? </a:t>
            </a:r>
          </a:p>
          <a:p>
            <a:pPr algn="just">
              <a:spcBef>
                <a:spcPct val="3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PATENT VEYA MARKA DURUMU? </a:t>
            </a:r>
          </a:p>
          <a:p>
            <a:pPr algn="just">
              <a:spcBef>
                <a:spcPct val="3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İŞLETME NERDE KURULACAK? </a:t>
            </a:r>
          </a:p>
          <a:p>
            <a:pPr algn="just">
              <a:spcBef>
                <a:spcPct val="3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İŞLETME BİNASI VE YERİ İŞ İÇİN UYGUN MU?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899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3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GEREKLİ OLAN PERSONEL VE DONANIMIN NİTELİĞİ VE MİKTARI NEDİR? </a:t>
            </a:r>
            <a:endParaRPr lang="tr-TR" altLang="tr-TR" b="1" dirty="0" smtClean="0">
              <a:solidFill>
                <a:srgbClr val="008080"/>
              </a:solidFill>
            </a:endParaRPr>
          </a:p>
          <a:p>
            <a:pPr marL="0" indent="0" algn="just">
              <a:spcBef>
                <a:spcPct val="35000"/>
              </a:spcBef>
              <a:buNone/>
            </a:pPr>
            <a:endParaRPr lang="tr-TR" altLang="tr-TR" b="1" dirty="0">
              <a:solidFill>
                <a:srgbClr val="008080"/>
              </a:solidFill>
            </a:endParaRPr>
          </a:p>
          <a:p>
            <a:pPr algn="just">
              <a:spcBef>
                <a:spcPct val="3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BİNALAR VE DONANIMLAR SATIN MI ALINACAK YOKSA KİRALANACAK MI? </a:t>
            </a:r>
            <a:endParaRPr lang="tr-TR" altLang="tr-TR" b="1" dirty="0" smtClean="0">
              <a:solidFill>
                <a:srgbClr val="008080"/>
              </a:solidFill>
            </a:endParaRPr>
          </a:p>
          <a:p>
            <a:pPr marL="0" indent="0" algn="just">
              <a:spcBef>
                <a:spcPct val="35000"/>
              </a:spcBef>
              <a:buNone/>
            </a:pPr>
            <a:endParaRPr lang="tr-TR" altLang="tr-TR" b="1" dirty="0">
              <a:solidFill>
                <a:srgbClr val="008080"/>
              </a:solidFill>
            </a:endParaRPr>
          </a:p>
          <a:p>
            <a:pPr algn="just">
              <a:spcBef>
                <a:spcPct val="3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GİRİŞİMCİNİN KISA </a:t>
            </a:r>
            <a:r>
              <a:rPr lang="tr-TR" altLang="tr-TR" b="1" dirty="0" smtClean="0">
                <a:solidFill>
                  <a:srgbClr val="008080"/>
                </a:solidFill>
              </a:rPr>
              <a:t>ÖZGEÇMİŞİ</a:t>
            </a:r>
          </a:p>
          <a:p>
            <a:pPr marL="0" indent="0" algn="just">
              <a:spcBef>
                <a:spcPct val="35000"/>
              </a:spcBef>
              <a:buNone/>
            </a:pPr>
            <a:endParaRPr lang="tr-TR" altLang="tr-TR" b="1" dirty="0">
              <a:solidFill>
                <a:srgbClr val="008080"/>
              </a:solidFill>
            </a:endParaRPr>
          </a:p>
          <a:p>
            <a:pPr algn="just">
              <a:spcBef>
                <a:spcPct val="3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GİRİŞİMDE BULUNMAK İÇİN SEBEPLERİ NELER? </a:t>
            </a:r>
            <a:endParaRPr lang="tr-TR" altLang="tr-TR" b="1" dirty="0" smtClean="0">
              <a:solidFill>
                <a:srgbClr val="008080"/>
              </a:solidFill>
            </a:endParaRPr>
          </a:p>
          <a:p>
            <a:pPr marL="0" indent="0" algn="just">
              <a:spcBef>
                <a:spcPct val="35000"/>
              </a:spcBef>
              <a:buNone/>
            </a:pPr>
            <a:endParaRPr lang="tr-TR" altLang="tr-TR" b="1" dirty="0">
              <a:solidFill>
                <a:srgbClr val="008080"/>
              </a:solidFill>
            </a:endParaRPr>
          </a:p>
          <a:p>
            <a:pPr algn="just">
              <a:spcBef>
                <a:spcPct val="3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NASIL VE NEDEN BAŞARILI OLACAK?</a:t>
            </a:r>
            <a:r>
              <a:rPr lang="tr-TR" altLang="tr-TR" b="1" dirty="0">
                <a:solidFill>
                  <a:srgbClr val="FFFFCC"/>
                </a:solidFill>
              </a:rPr>
              <a:t> </a:t>
            </a:r>
            <a:endParaRPr lang="tr-TR" altLang="tr-TR" dirty="0">
              <a:solidFill>
                <a:srgbClr val="FFFFCC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014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tr-TR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ÜRETİM PLANI</a:t>
            </a:r>
            <a:endParaRPr lang="tr-TR" sz="6000" b="1" dirty="0">
              <a:solidFill>
                <a:srgbClr val="0000FF"/>
              </a:solidFill>
            </a:endParaRPr>
          </a:p>
          <a:p>
            <a:pPr>
              <a:buFontTx/>
              <a:buNone/>
              <a:defRPr/>
            </a:pPr>
            <a:endParaRPr lang="tr-TR" sz="4000" b="1" dirty="0"/>
          </a:p>
          <a:p>
            <a:pPr algn="just">
              <a:buFontTx/>
              <a:buNone/>
              <a:defRPr/>
            </a:pPr>
            <a:r>
              <a:rPr lang="tr-TR" b="1" dirty="0">
                <a:solidFill>
                  <a:srgbClr val="008080"/>
                </a:solidFill>
              </a:rPr>
              <a:t>ÜRETİM SÜRECİNİN DETAYLARI </a:t>
            </a:r>
          </a:p>
          <a:p>
            <a:pPr algn="just">
              <a:defRPr/>
            </a:pPr>
            <a:r>
              <a:rPr lang="tr-TR" b="1" dirty="0">
                <a:solidFill>
                  <a:srgbClr val="008080"/>
                </a:solidFill>
              </a:rPr>
              <a:t>ÜRETİMİN TÜM SÜREÇLERİ İŞLETME İÇERİSİNDE Mİ GERÇEKLEŞTİRİLECEK? </a:t>
            </a:r>
          </a:p>
          <a:p>
            <a:pPr algn="just">
              <a:defRPr/>
            </a:pPr>
            <a:r>
              <a:rPr lang="tr-TR" b="1" dirty="0">
                <a:solidFill>
                  <a:srgbClr val="008080"/>
                </a:solidFill>
              </a:rPr>
              <a:t>YOKSA BAZILARI ANLAŞMALI FİRMALARA MI YAPTILACAK?KİMLERE? </a:t>
            </a:r>
          </a:p>
          <a:p>
            <a:pPr algn="just">
              <a:defRPr/>
            </a:pPr>
            <a:r>
              <a:rPr lang="tr-TR" b="1" dirty="0">
                <a:solidFill>
                  <a:srgbClr val="008080"/>
                </a:solidFill>
              </a:rPr>
              <a:t>NE GİBİ GİRDİLERE İHTİYAÇ VAR VE BUNLAR NEREDEN SAĞLANACAK? </a:t>
            </a:r>
          </a:p>
          <a:p>
            <a:pPr algn="just">
              <a:defRPr/>
            </a:pPr>
            <a:r>
              <a:rPr lang="tr-TR" b="1" dirty="0">
                <a:solidFill>
                  <a:srgbClr val="008080"/>
                </a:solidFill>
              </a:rPr>
              <a:t>ÜRETİM MALİYETLERİ NEDİR? </a:t>
            </a:r>
          </a:p>
          <a:p>
            <a:pPr algn="just">
              <a:defRPr/>
            </a:pPr>
            <a:r>
              <a:rPr lang="tr-TR" b="1" dirty="0">
                <a:solidFill>
                  <a:srgbClr val="008080"/>
                </a:solidFill>
              </a:rPr>
              <a:t>DEPOLAMA İHTİYACI NEDİR?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769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 PAZARLAMA PLANI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tr-TR" altLang="tr-TR" b="1" dirty="0" smtClean="0">
                <a:solidFill>
                  <a:srgbClr val="008080"/>
                </a:solidFill>
              </a:rPr>
              <a:t>    PAZARLAMA </a:t>
            </a:r>
            <a:r>
              <a:rPr lang="tr-TR" altLang="tr-TR" b="1" dirty="0">
                <a:solidFill>
                  <a:srgbClr val="008080"/>
                </a:solidFill>
              </a:rPr>
              <a:t>AMAÇLARININ, STRATEJİLERİNİN VE FAALİYETLERİNİN ORTAYA KONMASI: </a:t>
            </a:r>
          </a:p>
          <a:p>
            <a:pPr algn="just">
              <a:spcBef>
                <a:spcPct val="40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POTANSİYEL ALICILAR, KONUMLARI, DEMOGRAFİK ÖZELLİKLERİ, SATIN ALMA GÜÇLERİ VE SATIN ALMA ALIŞKANLIKLARI NASIL? </a:t>
            </a:r>
          </a:p>
          <a:p>
            <a:pPr algn="just">
              <a:spcBef>
                <a:spcPct val="40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RAKİP ÜRÜNLERİN KALİTE STANDARTLARI VE FİYATLARI NASIL? </a:t>
            </a:r>
          </a:p>
          <a:p>
            <a:pPr algn="just">
              <a:spcBef>
                <a:spcPct val="40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RAKİPLER KİM, KONUMLARI VE PAZARLAMA STRATEJİLERİ NELER? </a:t>
            </a:r>
          </a:p>
          <a:p>
            <a:pPr algn="just">
              <a:spcBef>
                <a:spcPct val="40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GÜÇLÜ VE ZAYIF YÖNLER NELER? </a:t>
            </a:r>
          </a:p>
          <a:p>
            <a:pPr algn="just">
              <a:spcBef>
                <a:spcPct val="40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UZUN VADELİ AMAÇLAR VE STRATEJİLER NELER?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229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Planlama Gerçekten Önemli mi</a:t>
            </a:r>
            <a:r>
              <a:rPr lang="en-US" altLang="tr-TR" dirty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34963" indent="-334963" algn="just" defTabSz="892175">
              <a:buFontTx/>
              <a:buNone/>
            </a:pPr>
            <a:r>
              <a:rPr lang="tr-TR" altLang="tr-TR" b="1" dirty="0" smtClean="0">
                <a:solidFill>
                  <a:srgbClr val="CC3399"/>
                </a:solidFill>
              </a:rPr>
              <a:t>   500 </a:t>
            </a:r>
            <a:r>
              <a:rPr lang="tr-TR" altLang="tr-TR" b="1" dirty="0">
                <a:solidFill>
                  <a:srgbClr val="CC3399"/>
                </a:solidFill>
              </a:rPr>
              <a:t>KOBİ üzerinde yapılan bir araştırmaya göre büyüyen firmaları batan firmalardan ayıran en önemli özelliklerden biri: Yazılı bir iş planının hazırlanmış olmasıdır. </a:t>
            </a:r>
          </a:p>
          <a:p>
            <a:pPr marL="334963" indent="-334963" algn="just" defTabSz="892175">
              <a:buFontTx/>
              <a:buNone/>
            </a:pPr>
            <a:endParaRPr lang="tr-TR" altLang="tr-TR" b="1" dirty="0">
              <a:solidFill>
                <a:srgbClr val="CC3399"/>
              </a:solidFill>
            </a:endParaRPr>
          </a:p>
          <a:p>
            <a:pPr marL="334963" indent="-334963" algn="just" defTabSz="892175">
              <a:buFontTx/>
              <a:buNone/>
            </a:pPr>
            <a:r>
              <a:rPr lang="tr-TR" altLang="tr-TR" b="1" dirty="0" smtClean="0">
                <a:solidFill>
                  <a:srgbClr val="CC3399"/>
                </a:solidFill>
              </a:rPr>
              <a:t>    Başka </a:t>
            </a:r>
            <a:r>
              <a:rPr lang="tr-TR" altLang="tr-TR" b="1" dirty="0">
                <a:solidFill>
                  <a:srgbClr val="CC3399"/>
                </a:solidFill>
              </a:rPr>
              <a:t>bir çalışmaya göre KOBİ’lerin yalnızca %12’sinde uzun-vadeli yazılı bir plan bulunmaktadır.</a:t>
            </a:r>
            <a:r>
              <a:rPr lang="tr-TR" altLang="tr-TR" b="1" dirty="0">
                <a:solidFill>
                  <a:srgbClr val="FF3399"/>
                </a:solidFill>
              </a:rPr>
              <a:t> </a:t>
            </a:r>
            <a:endParaRPr lang="en-US" alt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170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b="1" dirty="0">
                <a:solidFill>
                  <a:srgbClr val="0000FF"/>
                </a:solidFill>
              </a:rPr>
              <a:t>PAZARLAMA KARMASIYLA İLGİLİ KARARLAR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spcBef>
                <a:spcPct val="55000"/>
              </a:spcBef>
              <a:buFontTx/>
              <a:buNone/>
            </a:pPr>
            <a:r>
              <a:rPr lang="tr-TR" altLang="tr-TR" b="1" dirty="0" smtClean="0">
                <a:solidFill>
                  <a:srgbClr val="008080"/>
                </a:solidFill>
              </a:rPr>
              <a:t>    PAZARLAMA </a:t>
            </a:r>
            <a:r>
              <a:rPr lang="tr-TR" altLang="tr-TR" b="1" dirty="0">
                <a:solidFill>
                  <a:srgbClr val="008080"/>
                </a:solidFill>
              </a:rPr>
              <a:t>AMAÇLARINA ULAŞMAK İÇİN GEREKLİ PAZARLAMA FAALİYETLERİNİN BİLEŞİMİ </a:t>
            </a:r>
          </a:p>
          <a:p>
            <a:pPr algn="just">
              <a:spcBef>
                <a:spcPct val="5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ÜRÜNLERİN KALİTESİ, TARZI, MARKA İSMİ, AMBALAJI VS. NE OLACAK? </a:t>
            </a:r>
          </a:p>
          <a:p>
            <a:pPr algn="just">
              <a:spcBef>
                <a:spcPct val="5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FİYAT LİSTESİ, İNDİRİMLER VE VADE KOŞULLARI NE OLACAK? </a:t>
            </a:r>
          </a:p>
          <a:p>
            <a:pPr algn="just">
              <a:spcBef>
                <a:spcPct val="5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HANGİ TOPTANCILAR VE PERAKENDECİLER KULLANILACAK VE HANGİ BÖLGELER KAPSANACAK? </a:t>
            </a:r>
          </a:p>
          <a:p>
            <a:pPr algn="just">
              <a:spcBef>
                <a:spcPct val="5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PROMOSYON VE TANITIMDA HANGİ MEDYA, HAKLA İLİŞKİLER VE REKLAM YÖNTEMLERİ KULLANILACAK?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5071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 ÖRGÜTSEL PLAN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YENİ ÖRGÜTÜN SAHİPLİK BİÇİMİ NEDİR?</a:t>
            </a:r>
          </a:p>
          <a:p>
            <a:pPr algn="just">
              <a:lnSpc>
                <a:spcPct val="90000"/>
              </a:lnSpc>
              <a:spcBef>
                <a:spcPct val="5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ORTAKLIK BİÇİMİNDEYSE ORTAKLAR KİMLERDİR VE ANLAŞMA KOŞULLARI NELERDİR? </a:t>
            </a:r>
          </a:p>
          <a:p>
            <a:pPr algn="just">
              <a:lnSpc>
                <a:spcPct val="90000"/>
              </a:lnSpc>
              <a:spcBef>
                <a:spcPct val="5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TUZEL KİŞİLİKLİ ŞİRKET OLACAK İSE BAŞLICA HİSSE SAHİPLERİ KİMLER OLACAK? </a:t>
            </a:r>
          </a:p>
          <a:p>
            <a:pPr algn="just">
              <a:lnSpc>
                <a:spcPct val="90000"/>
              </a:lnSpc>
              <a:spcBef>
                <a:spcPct val="5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YÖNETİM KURULUNUN ÜYELERİ KİMLER VE ÇEK-İMZA YETKİSİNE KİMLER SAHİP OLACAK? </a:t>
            </a:r>
          </a:p>
          <a:p>
            <a:pPr algn="just">
              <a:lnSpc>
                <a:spcPct val="90000"/>
              </a:lnSpc>
              <a:spcBef>
                <a:spcPct val="55000"/>
              </a:spcBef>
            </a:pPr>
            <a:r>
              <a:rPr lang="tr-TR" altLang="tr-TR" b="1" dirty="0">
                <a:solidFill>
                  <a:srgbClr val="008080"/>
                </a:solidFill>
              </a:rPr>
              <a:t>TEPE YÖNETİCİLER KİMLER, MAAŞLARI VE SORUMLULUKLARI NELER?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099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 RİSKİN DEĞERLENDİRİLMESİ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tr-TR" altLang="tr-TR" b="1" dirty="0" smtClean="0">
                <a:solidFill>
                  <a:srgbClr val="008080"/>
                </a:solidFill>
              </a:rPr>
              <a:t>    İŞ </a:t>
            </a:r>
            <a:r>
              <a:rPr lang="tr-TR" altLang="tr-TR" b="1" dirty="0">
                <a:solidFill>
                  <a:srgbClr val="008080"/>
                </a:solidFill>
              </a:rPr>
              <a:t>PLANI AMAÇLARINA ULAŞMADA POTANSİYEL TEHLİKELER VE ALTERNATİF STRATEJİLERİN BELİRLENMESİ </a:t>
            </a:r>
          </a:p>
          <a:p>
            <a:pPr algn="just">
              <a:lnSpc>
                <a:spcPct val="90000"/>
              </a:lnSpc>
            </a:pPr>
            <a:r>
              <a:rPr lang="tr-TR" altLang="tr-TR" b="1" dirty="0">
                <a:solidFill>
                  <a:srgbClr val="008080"/>
                </a:solidFill>
              </a:rPr>
              <a:t>POTANSİYEL RİSKLER NELER? </a:t>
            </a:r>
          </a:p>
          <a:p>
            <a:pPr algn="just">
              <a:lnSpc>
                <a:spcPct val="90000"/>
              </a:lnSpc>
            </a:pPr>
            <a:r>
              <a:rPr lang="tr-TR" altLang="tr-TR" b="1" dirty="0">
                <a:solidFill>
                  <a:srgbClr val="008080"/>
                </a:solidFill>
              </a:rPr>
              <a:t>BU RİSKLERİN KAYNAKLARI NELER? </a:t>
            </a:r>
          </a:p>
          <a:p>
            <a:pPr algn="just">
              <a:lnSpc>
                <a:spcPct val="90000"/>
              </a:lnSpc>
            </a:pPr>
            <a:r>
              <a:rPr lang="tr-TR" altLang="tr-TR" b="1" dirty="0">
                <a:solidFill>
                  <a:srgbClr val="008080"/>
                </a:solidFill>
              </a:rPr>
              <a:t>BU RİSKLER GERÇEKLEŞİRSE NE OLUR? </a:t>
            </a:r>
          </a:p>
          <a:p>
            <a:pPr algn="just">
              <a:lnSpc>
                <a:spcPct val="90000"/>
              </a:lnSpc>
            </a:pPr>
            <a:r>
              <a:rPr lang="tr-TR" altLang="tr-TR" b="1" dirty="0">
                <a:solidFill>
                  <a:srgbClr val="008080"/>
                </a:solidFill>
              </a:rPr>
              <a:t>BUNLAR NASIL ÖNLENEBİLİR VEYA MİNİMİZE EDİLEBİLİR?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295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 FİNANSAL PLAN</a:t>
            </a:r>
            <a:r>
              <a:rPr lang="tr-TR" sz="6000" b="1" dirty="0">
                <a:solidFill>
                  <a:srgbClr val="0000FF"/>
                </a:solidFill>
              </a:rPr>
              <a:t/>
            </a:r>
            <a:br>
              <a:rPr lang="tr-TR" sz="6000" b="1" dirty="0">
                <a:solidFill>
                  <a:srgbClr val="0000FF"/>
                </a:solidFill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spcBef>
                <a:spcPct val="55000"/>
              </a:spcBef>
              <a:buFont typeface="Symbol" pitchFamily="18" charset="2"/>
              <a:buChar char="·"/>
            </a:pPr>
            <a:r>
              <a:rPr lang="tr-TR" altLang="tr-TR" sz="2600" b="1" dirty="0">
                <a:solidFill>
                  <a:srgbClr val="008080"/>
                </a:solidFill>
              </a:rPr>
              <a:t>PATENTLER, LİSANSLAR, ARAZİ VE BİNALAR AMAK İÇİN GEREKLİ OLAN YATIRIM MİKTARI NEDİR? </a:t>
            </a:r>
          </a:p>
          <a:p>
            <a:pPr lvl="1" algn="just">
              <a:spcBef>
                <a:spcPct val="55000"/>
              </a:spcBef>
              <a:buFont typeface="Symbol" pitchFamily="18" charset="2"/>
              <a:buChar char="·"/>
            </a:pPr>
            <a:r>
              <a:rPr lang="tr-TR" altLang="tr-TR" sz="2600" b="1" dirty="0">
                <a:solidFill>
                  <a:srgbClr val="008080"/>
                </a:solidFill>
              </a:rPr>
              <a:t>HAMADDE, PERSONEL VE ENERJİ VS. İŞLEME MALİYETLERİ NEDİR? </a:t>
            </a:r>
          </a:p>
          <a:p>
            <a:pPr lvl="1" algn="just">
              <a:spcBef>
                <a:spcPct val="55000"/>
              </a:spcBef>
              <a:buFont typeface="Symbol" pitchFamily="18" charset="2"/>
              <a:buChar char="·"/>
            </a:pPr>
            <a:r>
              <a:rPr lang="tr-TR" altLang="tr-TR" sz="2600" b="1" dirty="0">
                <a:solidFill>
                  <a:srgbClr val="008080"/>
                </a:solidFill>
              </a:rPr>
              <a:t>BEKLENEN SATIŞ VE KARLILIK DÖNÜŞ ORANI NEDİR? </a:t>
            </a:r>
          </a:p>
          <a:p>
            <a:pPr lvl="1" algn="just">
              <a:spcBef>
                <a:spcPct val="55000"/>
              </a:spcBef>
              <a:buFont typeface="Symbol" pitchFamily="18" charset="2"/>
              <a:buChar char="·"/>
            </a:pPr>
            <a:r>
              <a:rPr lang="tr-TR" altLang="tr-TR" sz="2600" b="1" dirty="0">
                <a:solidFill>
                  <a:srgbClr val="008080"/>
                </a:solidFill>
              </a:rPr>
              <a:t>NE KADARLIK ÜRETİM VE SATIŞ HACMİNDEN SONRA GİRİŞİM KAR ETMEYE BAŞLAYACAK?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2228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U. Kocatürk, Atatürk’ün </a:t>
            </a:r>
            <a:r>
              <a:rPr lang="tr-TR" dirty="0"/>
              <a:t>Fikir ve </a:t>
            </a:r>
            <a:r>
              <a:rPr lang="tr-TR" dirty="0" smtClean="0"/>
              <a:t>Düşünceleri, Atatürk </a:t>
            </a:r>
            <a:r>
              <a:rPr lang="tr-TR" dirty="0"/>
              <a:t>Araştırma </a:t>
            </a:r>
            <a:r>
              <a:rPr lang="tr-TR" dirty="0" smtClean="0"/>
              <a:t>Merkezi Yayınları</a:t>
            </a:r>
            <a:r>
              <a:rPr lang="tr-TR" dirty="0"/>
              <a:t>, Ankara, 2007.</a:t>
            </a:r>
          </a:p>
          <a:p>
            <a:pPr algn="just"/>
            <a:r>
              <a:rPr lang="tr-TR" dirty="0" smtClean="0"/>
              <a:t>C. M. Kozlu, </a:t>
            </a:r>
            <a:r>
              <a:rPr lang="tr-TR" dirty="0"/>
              <a:t>Uluslararası Pazarlama (İlkeler </a:t>
            </a:r>
            <a:r>
              <a:rPr lang="tr-TR" dirty="0" smtClean="0"/>
              <a:t>ve Uygulamalar</a:t>
            </a:r>
            <a:r>
              <a:rPr lang="tr-TR" dirty="0"/>
              <a:t>), 5. Baskı, Türkiye </a:t>
            </a:r>
            <a:r>
              <a:rPr lang="tr-TR" dirty="0" smtClean="0"/>
              <a:t>İş Bankası Kültür </a:t>
            </a:r>
            <a:r>
              <a:rPr lang="tr-TR" dirty="0"/>
              <a:t>Yayınları, Yayın Nu.: 234, Ankara, 1995.</a:t>
            </a:r>
          </a:p>
          <a:p>
            <a:pPr algn="just"/>
            <a:r>
              <a:rPr lang="tr-TR" dirty="0" smtClean="0"/>
              <a:t>O. Küçük, Girişimcilik </a:t>
            </a:r>
            <a:r>
              <a:rPr lang="tr-TR" dirty="0"/>
              <a:t>ve Küçük </a:t>
            </a:r>
            <a:r>
              <a:rPr lang="tr-TR" dirty="0" smtClean="0"/>
              <a:t>İşletme Yönetimi </a:t>
            </a:r>
            <a:r>
              <a:rPr lang="tr-TR" dirty="0"/>
              <a:t>(İş Fikri Üretme-KOSGEB </a:t>
            </a:r>
            <a:r>
              <a:rPr lang="tr-TR" dirty="0" smtClean="0"/>
              <a:t>İş Planı), Seçkin </a:t>
            </a:r>
            <a:r>
              <a:rPr lang="tr-TR" dirty="0"/>
              <a:t>Yayıncılık, Ankara, 2013.</a:t>
            </a:r>
          </a:p>
        </p:txBody>
      </p:sp>
    </p:spTree>
    <p:extLst>
      <p:ext uri="{BB962C8B-B14F-4D97-AF65-F5344CB8AC3E}">
        <p14:creationId xmlns:p14="http://schemas.microsoft.com/office/powerpoint/2010/main" val="298641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İŞ PLANI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25000"/>
              </a:spcBef>
            </a:pPr>
            <a:r>
              <a:rPr lang="tr-TR" altLang="tr-TR" b="1" dirty="0" smtClean="0">
                <a:solidFill>
                  <a:srgbClr val="CC3399"/>
                </a:solidFill>
              </a:rPr>
              <a:t>KONU </a:t>
            </a:r>
            <a:r>
              <a:rPr lang="tr-TR" altLang="tr-TR" b="1" dirty="0">
                <a:solidFill>
                  <a:srgbClr val="CC3399"/>
                </a:solidFill>
              </a:rPr>
              <a:t>İLE İLGİLİ TÜM İÇ VE </a:t>
            </a:r>
            <a:r>
              <a:rPr lang="tr-TR" altLang="tr-TR" b="1" dirty="0" smtClean="0">
                <a:solidFill>
                  <a:srgbClr val="CC3399"/>
                </a:solidFill>
              </a:rPr>
              <a:t>DIŞ ÖNGÖRÜLERİ</a:t>
            </a:r>
          </a:p>
          <a:p>
            <a:pPr marL="0" indent="0" algn="just">
              <a:spcBef>
                <a:spcPct val="25000"/>
              </a:spcBef>
              <a:buNone/>
            </a:pPr>
            <a:endParaRPr lang="tr-TR" altLang="tr-TR" b="1" dirty="0">
              <a:solidFill>
                <a:srgbClr val="CC3399"/>
              </a:solidFill>
            </a:endParaRPr>
          </a:p>
          <a:p>
            <a:pPr algn="just">
              <a:spcBef>
                <a:spcPct val="25000"/>
              </a:spcBef>
            </a:pPr>
            <a:r>
              <a:rPr lang="tr-TR" altLang="tr-TR" b="1" dirty="0" smtClean="0">
                <a:solidFill>
                  <a:srgbClr val="CC3399"/>
                </a:solidFill>
              </a:rPr>
              <a:t>YENİ İŞ </a:t>
            </a:r>
            <a:r>
              <a:rPr lang="tr-TR" altLang="tr-TR" b="1" dirty="0">
                <a:solidFill>
                  <a:srgbClr val="CC3399"/>
                </a:solidFill>
              </a:rPr>
              <a:t>KURMA </a:t>
            </a:r>
            <a:r>
              <a:rPr lang="tr-TR" altLang="tr-TR" b="1" dirty="0" smtClean="0">
                <a:solidFill>
                  <a:srgbClr val="CC3399"/>
                </a:solidFill>
              </a:rPr>
              <a:t>STRATEJİLERİNİ TANIMLAYAN YAZILI DOKÜMAN</a:t>
            </a:r>
          </a:p>
          <a:p>
            <a:pPr marL="0" indent="0" algn="just">
              <a:spcBef>
                <a:spcPct val="25000"/>
              </a:spcBef>
              <a:buNone/>
            </a:pPr>
            <a:endParaRPr lang="tr-TR" altLang="tr-TR" b="1" dirty="0">
              <a:solidFill>
                <a:srgbClr val="CC3399"/>
              </a:solidFill>
            </a:endParaRPr>
          </a:p>
          <a:p>
            <a:pPr algn="just">
              <a:spcBef>
                <a:spcPct val="25000"/>
              </a:spcBef>
              <a:buFontTx/>
              <a:buNone/>
            </a:pPr>
            <a:endParaRPr lang="tr-TR" altLang="tr-TR" b="1" dirty="0">
              <a:solidFill>
                <a:srgbClr val="CC3399"/>
              </a:solidFill>
            </a:endParaRPr>
          </a:p>
          <a:p>
            <a:pPr algn="just">
              <a:spcBef>
                <a:spcPct val="25000"/>
              </a:spcBef>
              <a:buFontTx/>
              <a:buNone/>
            </a:pPr>
            <a:endParaRPr lang="tr-TR" altLang="tr-TR" sz="2400" b="1" dirty="0">
              <a:solidFill>
                <a:srgbClr val="660066"/>
              </a:solidFill>
            </a:endParaRPr>
          </a:p>
          <a:p>
            <a:pPr algn="just">
              <a:spcBef>
                <a:spcPct val="25000"/>
              </a:spcBef>
              <a:buFontTx/>
              <a:buNone/>
            </a:pPr>
            <a:r>
              <a:rPr lang="tr-TR" altLang="tr-TR" sz="2400" b="1" dirty="0">
                <a:solidFill>
                  <a:srgbClr val="660066"/>
                </a:solidFill>
              </a:rPr>
              <a:t>GİRİŞİMİN İLK ÜÇ YILINI </a:t>
            </a:r>
            <a:r>
              <a:rPr lang="tr-TR" altLang="tr-TR" sz="2400" b="1" dirty="0" smtClean="0">
                <a:solidFill>
                  <a:srgbClr val="660066"/>
                </a:solidFill>
              </a:rPr>
              <a:t>KAPSAYAN </a:t>
            </a:r>
            <a:r>
              <a:rPr lang="tr-TR" altLang="tr-TR" sz="2400" b="1" dirty="0">
                <a:solidFill>
                  <a:srgbClr val="660066"/>
                </a:solidFill>
              </a:rPr>
              <a:t>BİR YOL </a:t>
            </a:r>
            <a:r>
              <a:rPr lang="tr-TR" altLang="tr-TR" sz="2400" b="1" dirty="0" smtClean="0">
                <a:solidFill>
                  <a:srgbClr val="660066"/>
                </a:solidFill>
              </a:rPr>
              <a:t>HARİTASIDIR.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640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>
                <a:solidFill>
                  <a:srgbClr val="FF3399"/>
                </a:solidFill>
              </a:rPr>
              <a:t>İŞ PLANININ TEMELLERİ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tr-TR" altLang="tr-TR" sz="2800" b="1" dirty="0" smtClean="0"/>
              <a:t>    GİRİŞİMCİLER </a:t>
            </a:r>
            <a:r>
              <a:rPr lang="tr-TR" altLang="tr-TR" sz="2800" b="1" dirty="0"/>
              <a:t>İŞ PLANINDA YER ALAN ŞU TEMEL SORULARI YANITLAMALIDIR</a:t>
            </a:r>
            <a:r>
              <a:rPr lang="tr-TR" altLang="tr-TR" sz="2800" b="1" dirty="0" smtClean="0"/>
              <a:t>: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  <a:buFontTx/>
              <a:buNone/>
            </a:pPr>
            <a:endParaRPr lang="en-US" altLang="tr-TR" sz="2800" b="1" dirty="0">
              <a:solidFill>
                <a:schemeClr val="hlink"/>
              </a:solidFill>
            </a:endParaRPr>
          </a:p>
          <a:p>
            <a:pPr lvl="2" algn="just">
              <a:lnSpc>
                <a:spcPct val="90000"/>
              </a:lnSpc>
              <a:spcBef>
                <a:spcPct val="25000"/>
              </a:spcBef>
            </a:pPr>
            <a:r>
              <a:rPr lang="en-US" altLang="tr-TR" sz="2800" b="1" dirty="0">
                <a:solidFill>
                  <a:srgbClr val="FF3399"/>
                </a:solidFill>
              </a:rPr>
              <a:t>     </a:t>
            </a:r>
            <a:r>
              <a:rPr lang="tr-TR" altLang="tr-TR" sz="2800" b="1" dirty="0">
                <a:solidFill>
                  <a:srgbClr val="FF3399"/>
                </a:solidFill>
              </a:rPr>
              <a:t>ŞU AN NERDEYİM</a:t>
            </a:r>
            <a:r>
              <a:rPr lang="en-US" altLang="tr-TR" sz="2800" b="1" dirty="0">
                <a:solidFill>
                  <a:srgbClr val="FF3399"/>
                </a:solidFill>
              </a:rPr>
              <a:t>? </a:t>
            </a:r>
          </a:p>
          <a:p>
            <a:pPr lvl="2" algn="just">
              <a:lnSpc>
                <a:spcPct val="90000"/>
              </a:lnSpc>
              <a:spcBef>
                <a:spcPct val="25000"/>
              </a:spcBef>
            </a:pPr>
            <a:r>
              <a:rPr lang="en-US" altLang="tr-TR" sz="2800" b="1" dirty="0">
                <a:solidFill>
                  <a:srgbClr val="FF3399"/>
                </a:solidFill>
              </a:rPr>
              <a:t>     </a:t>
            </a:r>
            <a:r>
              <a:rPr lang="tr-TR" altLang="tr-TR" sz="2800" b="1" dirty="0">
                <a:solidFill>
                  <a:srgbClr val="FF3399"/>
                </a:solidFill>
              </a:rPr>
              <a:t>NEREYE GİDİYORUM</a:t>
            </a:r>
            <a:r>
              <a:rPr lang="en-US" altLang="tr-TR" sz="2800" b="1" dirty="0">
                <a:solidFill>
                  <a:srgbClr val="FF3399"/>
                </a:solidFill>
              </a:rPr>
              <a:t>?</a:t>
            </a:r>
          </a:p>
          <a:p>
            <a:pPr lvl="2" algn="just">
              <a:lnSpc>
                <a:spcPct val="90000"/>
              </a:lnSpc>
              <a:spcBef>
                <a:spcPct val="25000"/>
              </a:spcBef>
            </a:pPr>
            <a:r>
              <a:rPr lang="en-US" altLang="tr-TR" sz="2800" b="1" dirty="0">
                <a:solidFill>
                  <a:srgbClr val="FF3399"/>
                </a:solidFill>
              </a:rPr>
              <a:t>     </a:t>
            </a:r>
            <a:r>
              <a:rPr lang="tr-TR" altLang="tr-TR" sz="2800" b="1" dirty="0">
                <a:solidFill>
                  <a:srgbClr val="FF3399"/>
                </a:solidFill>
              </a:rPr>
              <a:t>BURAYA NASIL ULAŞACAĞIM</a:t>
            </a:r>
            <a:r>
              <a:rPr lang="en-US" altLang="tr-TR" sz="2800" b="1" dirty="0">
                <a:solidFill>
                  <a:srgbClr val="FF3399"/>
                </a:solidFill>
              </a:rPr>
              <a:t>?</a:t>
            </a:r>
            <a:endParaRPr lang="tr-TR" altLang="tr-TR" sz="2800" b="1" dirty="0">
              <a:solidFill>
                <a:srgbClr val="FF3399"/>
              </a:solidFill>
            </a:endParaRPr>
          </a:p>
          <a:p>
            <a:pPr lvl="2" algn="just">
              <a:lnSpc>
                <a:spcPct val="90000"/>
              </a:lnSpc>
              <a:spcBef>
                <a:spcPct val="25000"/>
              </a:spcBef>
            </a:pPr>
            <a:endParaRPr lang="en-US" altLang="tr-TR" b="1" dirty="0">
              <a:solidFill>
                <a:srgbClr val="FF3399"/>
              </a:solidFill>
            </a:endParaRPr>
          </a:p>
          <a:p>
            <a:pPr lvl="1" algn="just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tr-TR" altLang="tr-TR" b="1" dirty="0">
                <a:solidFill>
                  <a:schemeClr val="hlink"/>
                </a:solidFill>
              </a:rPr>
              <a:t>	BU YANITLARI OKUYAN POTANSİYEL YATIRIMCILAR, TEDARİKÇILER HATTA MÜŞTERİLER BU YENİ FİRMAYLA İŞ YAPIP YAPMAMAK KONUSUNDA KARAR VEREBİLİR. </a:t>
            </a:r>
            <a:endParaRPr lang="en-US" altLang="tr-TR" b="1" dirty="0">
              <a:solidFill>
                <a:schemeClr val="hlink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09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25000"/>
              </a:spcBef>
              <a:buFontTx/>
              <a:buNone/>
            </a:pPr>
            <a:r>
              <a:rPr lang="tr-TR" altLang="tr-TR" b="1" dirty="0" smtClean="0">
                <a:solidFill>
                  <a:srgbClr val="800080"/>
                </a:solidFill>
              </a:rPr>
              <a:t>     İŞ </a:t>
            </a:r>
            <a:r>
              <a:rPr lang="tr-TR" altLang="tr-TR" b="1" dirty="0">
                <a:solidFill>
                  <a:srgbClr val="800080"/>
                </a:solidFill>
              </a:rPr>
              <a:t>PLANI İŞLETMENİN GELECEKTE HEDEFLEDİĞİ NOKTAYA ULAŞMASINA REHBERLİK EDECEK YOL HARİTASIDIR. </a:t>
            </a:r>
            <a:endParaRPr lang="en-US" altLang="tr-TR" b="1" dirty="0">
              <a:solidFill>
                <a:srgbClr val="800080"/>
              </a:solidFill>
            </a:endParaRPr>
          </a:p>
          <a:p>
            <a:pPr algn="just">
              <a:spcBef>
                <a:spcPct val="25000"/>
              </a:spcBef>
              <a:buFontTx/>
              <a:buNone/>
            </a:pPr>
            <a:r>
              <a:rPr lang="tr-TR" altLang="tr-TR" b="1" dirty="0" smtClean="0">
                <a:solidFill>
                  <a:schemeClr val="tx2"/>
                </a:solidFill>
              </a:rPr>
              <a:t>    BU </a:t>
            </a:r>
            <a:r>
              <a:rPr lang="tr-TR" altLang="tr-TR" b="1" dirty="0">
                <a:solidFill>
                  <a:schemeClr val="tx2"/>
                </a:solidFill>
              </a:rPr>
              <a:t>UZUN YOLDA HEDEFE ULAŞMADA GİRİŞİMCİNİN KONTROLÜNDE OLMAYAN BİRÇOK DIŞ FAKTÖRLER DE VARDIR. </a:t>
            </a:r>
            <a:endParaRPr lang="en-US" altLang="tr-TR" b="1" dirty="0">
              <a:solidFill>
                <a:srgbClr val="003366"/>
              </a:solidFill>
            </a:endParaRPr>
          </a:p>
          <a:p>
            <a:pPr algn="just">
              <a:spcBef>
                <a:spcPct val="25000"/>
              </a:spcBef>
              <a:buFontTx/>
              <a:buNone/>
            </a:pPr>
            <a:r>
              <a:rPr lang="tr-TR" altLang="tr-TR" b="1" dirty="0" smtClean="0">
                <a:solidFill>
                  <a:srgbClr val="800080"/>
                </a:solidFill>
              </a:rPr>
              <a:t>     BU </a:t>
            </a:r>
            <a:r>
              <a:rPr lang="tr-TR" altLang="tr-TR" b="1" dirty="0">
                <a:solidFill>
                  <a:srgbClr val="800080"/>
                </a:solidFill>
              </a:rPr>
              <a:t>FAKTÖRLER GİRİŞİMİN BAŞARISI VE FAALİYETİ ÜZERİNDE ÖNEMLİ ETKİLERE SAHİPTİR. </a:t>
            </a:r>
            <a:endParaRPr lang="en-US" altLang="tr-TR" b="1" dirty="0">
              <a:solidFill>
                <a:srgbClr val="800080"/>
              </a:solidFill>
            </a:endParaRPr>
          </a:p>
          <a:p>
            <a:pPr algn="just">
              <a:spcBef>
                <a:spcPct val="25000"/>
              </a:spcBef>
              <a:buFontTx/>
              <a:buNone/>
            </a:pPr>
            <a:r>
              <a:rPr lang="tr-TR" altLang="tr-TR" b="1" dirty="0" smtClean="0">
                <a:solidFill>
                  <a:schemeClr val="tx2"/>
                </a:solidFill>
              </a:rPr>
              <a:t>    ÖRN</a:t>
            </a:r>
            <a:r>
              <a:rPr lang="en-US" altLang="tr-TR" b="1" dirty="0">
                <a:solidFill>
                  <a:schemeClr val="tx2"/>
                </a:solidFill>
              </a:rPr>
              <a:t>: </a:t>
            </a:r>
            <a:r>
              <a:rPr lang="tr-TR" altLang="tr-TR" b="1" dirty="0">
                <a:solidFill>
                  <a:schemeClr val="tx2"/>
                </a:solidFill>
              </a:rPr>
              <a:t>GENEL EKONOMİDE, POLİTİKALARDA, DÜZENLEMELERDE, MÜŞTERİ TERCİHLERİNDE, RAKİPLERİN HAREKETLERİNDEKİ DEĞİŞİMLER</a:t>
            </a:r>
          </a:p>
          <a:p>
            <a:pPr algn="just">
              <a:spcBef>
                <a:spcPct val="25000"/>
              </a:spcBef>
              <a:buFontTx/>
              <a:buNone/>
            </a:pPr>
            <a:r>
              <a:rPr lang="tr-TR" altLang="tr-TR" b="1" dirty="0" smtClean="0">
                <a:solidFill>
                  <a:schemeClr val="tx2"/>
                </a:solidFill>
              </a:rPr>
              <a:t>    BAZILARI </a:t>
            </a:r>
            <a:r>
              <a:rPr lang="tr-TR" altLang="tr-TR" b="1" dirty="0">
                <a:solidFill>
                  <a:schemeClr val="tx2"/>
                </a:solidFill>
              </a:rPr>
              <a:t>DA İÇSEL FAKTÖRLER OLDUĞUNDAN KONTROL EDİLEBİLİRLER. </a:t>
            </a:r>
          </a:p>
          <a:p>
            <a:pPr algn="just">
              <a:spcBef>
                <a:spcPct val="25000"/>
              </a:spcBef>
              <a:buFontTx/>
              <a:buNone/>
            </a:pPr>
            <a:r>
              <a:rPr lang="tr-TR" altLang="tr-TR" b="1" dirty="0" smtClean="0">
                <a:solidFill>
                  <a:schemeClr val="tx2"/>
                </a:solidFill>
              </a:rPr>
              <a:t>    ÖRN</a:t>
            </a:r>
            <a:r>
              <a:rPr lang="en-US" altLang="tr-TR" b="1" dirty="0">
                <a:solidFill>
                  <a:schemeClr val="tx2"/>
                </a:solidFill>
              </a:rPr>
              <a:t>:</a:t>
            </a:r>
            <a:r>
              <a:rPr lang="tr-TR" altLang="tr-TR" b="1" dirty="0">
                <a:solidFill>
                  <a:schemeClr val="tx2"/>
                </a:solidFill>
              </a:rPr>
              <a:t> ÜRETİM, PAZARLAMA, VE PERSONEL</a:t>
            </a:r>
            <a:endParaRPr lang="en-US" altLang="tr-TR" b="1" dirty="0">
              <a:solidFill>
                <a:srgbClr val="003366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126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b="1" dirty="0">
                <a:solidFill>
                  <a:srgbClr val="CC3399"/>
                </a:solidFill>
              </a:rPr>
              <a:t>Plan Kısa Olmalı ve Aşağıdakileri İçermelidir: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>
              <a:spcBef>
                <a:spcPct val="60000"/>
              </a:spcBef>
            </a:pPr>
            <a:r>
              <a:rPr lang="tr-TR" altLang="tr-TR" b="1" i="1" dirty="0">
                <a:solidFill>
                  <a:srgbClr val="333399"/>
                </a:solidFill>
              </a:rPr>
              <a:t>AÇIKÇA ORTAYA KONMUŞ VİZYON </a:t>
            </a:r>
          </a:p>
          <a:p>
            <a:pPr lvl="2">
              <a:spcBef>
                <a:spcPct val="60000"/>
              </a:spcBef>
            </a:pPr>
            <a:r>
              <a:rPr lang="tr-TR" altLang="tr-TR" b="1" i="1" dirty="0">
                <a:solidFill>
                  <a:srgbClr val="333399"/>
                </a:solidFill>
              </a:rPr>
              <a:t>GERÇEKÇİ FİNANSAL GÖSTERGELER</a:t>
            </a:r>
          </a:p>
          <a:p>
            <a:pPr lvl="2">
              <a:spcBef>
                <a:spcPct val="60000"/>
              </a:spcBef>
            </a:pPr>
            <a:r>
              <a:rPr lang="tr-TR" altLang="tr-TR" b="1" i="1" dirty="0">
                <a:solidFill>
                  <a:srgbClr val="333399"/>
                </a:solidFill>
              </a:rPr>
              <a:t>ENDÜSTRİ VE RAKİPLERE İLİŞKİN DETAYLI BİLGİ </a:t>
            </a:r>
          </a:p>
          <a:p>
            <a:pPr lvl="2">
              <a:spcBef>
                <a:spcPct val="60000"/>
              </a:spcBef>
            </a:pPr>
            <a:r>
              <a:rPr lang="tr-TR" altLang="tr-TR" b="1" i="1" dirty="0">
                <a:solidFill>
                  <a:srgbClr val="333399"/>
                </a:solidFill>
              </a:rPr>
              <a:t>ETKİN YÖNETİCİLERİN VARLIĞINA YÖNELİK KANITLAR </a:t>
            </a:r>
          </a:p>
          <a:p>
            <a:pPr lvl="2">
              <a:spcBef>
                <a:spcPct val="60000"/>
              </a:spcBef>
            </a:pPr>
            <a:r>
              <a:rPr lang="tr-TR" altLang="tr-TR" b="1" i="1" dirty="0">
                <a:solidFill>
                  <a:srgbClr val="333399"/>
                </a:solidFill>
              </a:rPr>
              <a:t>OLASI RİSKLER VE ENGELLER </a:t>
            </a:r>
          </a:p>
          <a:p>
            <a:pPr lvl="2">
              <a:spcBef>
                <a:spcPct val="60000"/>
              </a:spcBef>
            </a:pPr>
            <a:r>
              <a:rPr lang="tr-TR" altLang="tr-TR" b="1" i="1" dirty="0">
                <a:solidFill>
                  <a:srgbClr val="333399"/>
                </a:solidFill>
              </a:rPr>
              <a:t>MEVCUT KAYNAKLAR VE FONLAR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12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PLANI KİMLER YAZMALI?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algn="just">
              <a:buFontTx/>
              <a:buNone/>
            </a:pPr>
            <a:r>
              <a:rPr lang="tr-TR" altLang="tr-TR" b="1" dirty="0" smtClean="0">
                <a:solidFill>
                  <a:schemeClr val="hlink"/>
                </a:solidFill>
              </a:rPr>
              <a:t>        PEK </a:t>
            </a:r>
            <a:r>
              <a:rPr lang="tr-TR" altLang="tr-TR" b="1" dirty="0">
                <a:solidFill>
                  <a:schemeClr val="hlink"/>
                </a:solidFill>
              </a:rPr>
              <a:t>ÇOK BİLGİ KAYNAĞINA DANIŞARAK PLANI YAZACAK KİŞİ GİRİŞİMCİDİR. </a:t>
            </a:r>
          </a:p>
          <a:p>
            <a:pPr marL="609600" indent="-609600" algn="just">
              <a:buFontTx/>
              <a:buNone/>
            </a:pPr>
            <a:r>
              <a:rPr lang="tr-TR" altLang="tr-TR" b="1" dirty="0" smtClean="0">
                <a:solidFill>
                  <a:srgbClr val="800080"/>
                </a:solidFill>
              </a:rPr>
              <a:t>        BU </a:t>
            </a:r>
            <a:r>
              <a:rPr lang="tr-TR" altLang="tr-TR" b="1" dirty="0">
                <a:solidFill>
                  <a:srgbClr val="800080"/>
                </a:solidFill>
              </a:rPr>
              <a:t>BİLGİ KAYNAKLARI AVUKATLAR, MUHASEBECİLER, PAZARLAMA DANIŞMANLARI, MÜHENDİSLER, KAMU KURULUŞLARI, ARKADAŞ VE YAKINLAR OLABİLİR</a:t>
            </a:r>
          </a:p>
          <a:p>
            <a:pPr marL="609600" indent="-609600" algn="just">
              <a:buFontTx/>
              <a:buNone/>
            </a:pPr>
            <a:r>
              <a:rPr lang="tr-TR" altLang="tr-TR" b="1" dirty="0" smtClean="0">
                <a:solidFill>
                  <a:srgbClr val="800080"/>
                </a:solidFill>
              </a:rPr>
              <a:t>        İLK </a:t>
            </a:r>
            <a:r>
              <a:rPr lang="tr-TR" altLang="tr-TR" b="1" dirty="0">
                <a:solidFill>
                  <a:srgbClr val="800080"/>
                </a:solidFill>
              </a:rPr>
              <a:t>OLARAK GİRİŞİMCİLER PLAN YAZMAK İÇİN GEREKLİ OLAN BECERİLERİNİ DEĞERLENDİRMELİDİR. </a:t>
            </a:r>
          </a:p>
          <a:p>
            <a:pPr marL="609600" indent="-609600" algn="just">
              <a:buFontTx/>
              <a:buNone/>
            </a:pPr>
            <a:r>
              <a:rPr lang="tr-TR" altLang="tr-TR" b="1" dirty="0" smtClean="0">
                <a:solidFill>
                  <a:srgbClr val="800080"/>
                </a:solidFill>
              </a:rPr>
              <a:t>        DAHA </a:t>
            </a:r>
            <a:r>
              <a:rPr lang="tr-TR" altLang="tr-TR" b="1" dirty="0">
                <a:solidFill>
                  <a:srgbClr val="800080"/>
                </a:solidFill>
              </a:rPr>
              <a:t>SONRA YETERLİ OLMADIĞI ALANLARDA DANIŞABİLECEĞİ BİRİMLERİ ARAŞTIRMALIDIR. </a:t>
            </a:r>
          </a:p>
          <a:p>
            <a:pPr marL="609600" indent="-609600" algn="just">
              <a:buFontTx/>
              <a:buNone/>
            </a:pPr>
            <a:r>
              <a:rPr lang="tr-TR" altLang="tr-TR" b="1" dirty="0" smtClean="0">
                <a:solidFill>
                  <a:schemeClr val="hlink"/>
                </a:solidFill>
              </a:rPr>
              <a:t>        BU </a:t>
            </a:r>
            <a:r>
              <a:rPr lang="tr-TR" altLang="tr-TR" b="1" dirty="0">
                <a:solidFill>
                  <a:schemeClr val="hlink"/>
                </a:solidFill>
              </a:rPr>
              <a:t>BECERİLER MUHASEBE, PLANLAMA, TAHMİNLEME, PERSONEL YÖNETİMİ VE PAZARLAMA GİBİ BİLGİLERİ İÇERİR.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609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PLANI KİMLER OKUYACAK?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algn="just">
              <a:buFontTx/>
              <a:buNone/>
            </a:pPr>
            <a:r>
              <a:rPr lang="tr-TR" altLang="tr-TR" b="1" dirty="0" smtClean="0">
                <a:solidFill>
                  <a:schemeClr val="hlink"/>
                </a:solidFill>
              </a:rPr>
              <a:t>       PLAN</a:t>
            </a:r>
            <a:r>
              <a:rPr lang="tr-TR" altLang="tr-TR" b="1" dirty="0">
                <a:solidFill>
                  <a:schemeClr val="hlink"/>
                </a:solidFill>
              </a:rPr>
              <a:t>, İŞİN AMAÇLARINA ULAŞACAĞI DOĞRULTUSUNDA OKUYUCULARI İKNA ETMELİDİR. </a:t>
            </a:r>
            <a:endParaRPr lang="tr-TR" altLang="tr-TR" b="1" dirty="0"/>
          </a:p>
          <a:p>
            <a:pPr marL="609600" indent="-609600" algn="just">
              <a:buFontTx/>
              <a:buNone/>
            </a:pPr>
            <a:r>
              <a:rPr lang="tr-TR" altLang="tr-TR" b="1" dirty="0"/>
              <a:t>ÇÜNKÜ:</a:t>
            </a:r>
          </a:p>
          <a:p>
            <a:pPr marL="609600" indent="-609600" algn="just"/>
            <a:r>
              <a:rPr lang="tr-TR" altLang="tr-TR" b="1" dirty="0">
                <a:solidFill>
                  <a:srgbClr val="800080"/>
                </a:solidFill>
              </a:rPr>
              <a:t>YENİ İŞİN HEDEF PAZARA UYGUNLUĞUNU BELİRLEMEYE YARDIMCI OLUR. </a:t>
            </a:r>
            <a:endParaRPr lang="tr-TR" altLang="tr-TR" b="1" dirty="0" smtClean="0">
              <a:solidFill>
                <a:srgbClr val="800080"/>
              </a:solidFill>
            </a:endParaRPr>
          </a:p>
          <a:p>
            <a:pPr marL="0" indent="0" algn="just">
              <a:buNone/>
            </a:pPr>
            <a:endParaRPr lang="tr-TR" altLang="tr-TR" b="1" dirty="0">
              <a:solidFill>
                <a:srgbClr val="800080"/>
              </a:solidFill>
            </a:endParaRPr>
          </a:p>
          <a:p>
            <a:pPr marL="609600" indent="-609600" algn="just"/>
            <a:r>
              <a:rPr lang="tr-TR" altLang="tr-TR" b="1" dirty="0">
                <a:solidFill>
                  <a:srgbClr val="800080"/>
                </a:solidFill>
              </a:rPr>
              <a:t>GİRİŞİMCİYE SONRAKİ FAALİYETLERİ İÇİN ÖNDERLİK EDER. </a:t>
            </a:r>
            <a:endParaRPr lang="tr-TR" altLang="tr-TR" b="1" dirty="0" smtClean="0">
              <a:solidFill>
                <a:srgbClr val="800080"/>
              </a:solidFill>
            </a:endParaRPr>
          </a:p>
          <a:p>
            <a:pPr marL="0" indent="0" algn="just">
              <a:buNone/>
            </a:pPr>
            <a:endParaRPr lang="tr-TR" altLang="tr-TR" b="1" dirty="0">
              <a:solidFill>
                <a:srgbClr val="800080"/>
              </a:solidFill>
            </a:endParaRPr>
          </a:p>
          <a:p>
            <a:pPr marL="609600" indent="-609600" algn="just"/>
            <a:r>
              <a:rPr lang="tr-TR" altLang="tr-TR" b="1" dirty="0">
                <a:solidFill>
                  <a:srgbClr val="800080"/>
                </a:solidFill>
              </a:rPr>
              <a:t>VE FİNANSAMAN SAĞLAMADA ÖNEMLİ BİR ARAÇ OLARAK KULLANILIR.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652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609600" indent="-609600"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tr-TR" altLang="tr-TR" sz="2400" b="1" dirty="0" smtClean="0">
                <a:solidFill>
                  <a:schemeClr val="hlink"/>
                </a:solidFill>
              </a:rPr>
              <a:t>         İŞ </a:t>
            </a:r>
            <a:r>
              <a:rPr lang="tr-TR" altLang="tr-TR" sz="2400" b="1" dirty="0">
                <a:solidFill>
                  <a:schemeClr val="hlink"/>
                </a:solidFill>
              </a:rPr>
              <a:t>PLANLARI FARKLI AMAÇLARA SAHİP POTANSİYEL OKUYUCULAR İÇİN YAZILIR. BAŞLICA OKUYUCULAR:</a:t>
            </a:r>
          </a:p>
          <a:p>
            <a:pPr marL="609600" indent="-609600"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tr-TR" altLang="tr-TR" sz="2400" b="1" dirty="0">
              <a:solidFill>
                <a:schemeClr val="hlink"/>
              </a:solidFill>
            </a:endParaRPr>
          </a:p>
          <a:p>
            <a:pPr marL="990600" lvl="1" indent="-533400"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tr-TR" altLang="tr-TR" sz="2400" b="1" dirty="0">
                <a:solidFill>
                  <a:schemeClr val="hlink"/>
                </a:solidFill>
              </a:rPr>
              <a:t>BANKACILAR (Borç verenler)</a:t>
            </a:r>
          </a:p>
          <a:p>
            <a:pPr marL="990600" lvl="1" indent="-533400"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tr-TR" altLang="tr-TR" sz="2400" b="1" dirty="0">
                <a:solidFill>
                  <a:schemeClr val="hlink"/>
                </a:solidFill>
              </a:rPr>
              <a:t>SERMAYE SAHİPLERİ  (Yatırımcılar) </a:t>
            </a:r>
          </a:p>
          <a:p>
            <a:pPr marL="990600" lvl="1" indent="-533400"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tr-TR" altLang="tr-TR" sz="2400" b="1" dirty="0">
                <a:solidFill>
                  <a:schemeClr val="hlink"/>
                </a:solidFill>
              </a:rPr>
              <a:t>POTANSİYEL ALICILAR (Müşteriler) </a:t>
            </a:r>
          </a:p>
          <a:p>
            <a:pPr marL="990600" lvl="1" indent="-533400"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tr-TR" altLang="tr-TR" sz="2400" b="1" dirty="0">
                <a:solidFill>
                  <a:schemeClr val="hlink"/>
                </a:solidFill>
              </a:rPr>
              <a:t>GİRİŞİMCİNİN KENDİSİ </a:t>
            </a:r>
          </a:p>
          <a:p>
            <a:pPr marL="990600" lvl="1" indent="-533400"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endParaRPr lang="tr-TR" altLang="tr-TR" sz="2400" b="1" dirty="0">
              <a:solidFill>
                <a:schemeClr val="hlink"/>
              </a:solidFill>
            </a:endParaRPr>
          </a:p>
          <a:p>
            <a:pPr marL="990600" lvl="1" indent="-533400"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tr-TR" altLang="tr-TR" sz="2400" b="1" dirty="0" smtClean="0">
                <a:solidFill>
                  <a:schemeClr val="hlink"/>
                </a:solidFill>
              </a:rPr>
              <a:t>        İŞ </a:t>
            </a:r>
            <a:r>
              <a:rPr lang="tr-TR" altLang="tr-TR" sz="2400" b="1" dirty="0">
                <a:solidFill>
                  <a:schemeClr val="hlink"/>
                </a:solidFill>
              </a:rPr>
              <a:t>PLANININ EN ÖNEMLİ OKUYUCULARI KREDİ SAĞLAYAN SERMAYE TEDARİKÇİLERİDİR: Borç verenler</a:t>
            </a:r>
          </a:p>
          <a:p>
            <a:pPr marL="609600" indent="-609600"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tr-TR" altLang="tr-TR" sz="2400" b="1" dirty="0">
              <a:solidFill>
                <a:schemeClr val="hlink"/>
              </a:solidFill>
            </a:endParaRPr>
          </a:p>
          <a:p>
            <a:pPr marL="609600" indent="-609600"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tr-TR" altLang="tr-TR" sz="2400" b="1" dirty="0" smtClean="0">
                <a:solidFill>
                  <a:schemeClr val="hlink"/>
                </a:solidFill>
              </a:rPr>
              <a:t>         BORÇ </a:t>
            </a:r>
            <a:r>
              <a:rPr lang="tr-TR" altLang="tr-TR" sz="2400" b="1" dirty="0">
                <a:solidFill>
                  <a:schemeClr val="hlink"/>
                </a:solidFill>
              </a:rPr>
              <a:t>VERENLER GİRİŞİMCİNİN BORCUNU ÖDEYİP ÖDEYEMEYECEĞİNİ BİLMEK İSTER.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0704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</TotalTime>
  <Words>1045</Words>
  <Application>Microsoft Office PowerPoint</Application>
  <PresentationFormat>Ekran Gösterisi (4:3)</PresentationFormat>
  <Paragraphs>160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Hisse Senedi</vt:lpstr>
      <vt:lpstr>İŞ PLANI</vt:lpstr>
      <vt:lpstr>Planlama Gerçekten Önemli mi?</vt:lpstr>
      <vt:lpstr>İŞ PLANI NEDİR?</vt:lpstr>
      <vt:lpstr>İŞ PLANININ TEMELLERİ</vt:lpstr>
      <vt:lpstr>PowerPoint Sunusu</vt:lpstr>
      <vt:lpstr>Plan Kısa Olmalı ve Aşağıdakileri İçermelidir:</vt:lpstr>
      <vt:lpstr>PLANI KİMLER YAZMALI?</vt:lpstr>
      <vt:lpstr>PLANI KİMLER OKUYACAK?</vt:lpstr>
      <vt:lpstr>PowerPoint Sunusu</vt:lpstr>
      <vt:lpstr>PowerPoint Sunusu</vt:lpstr>
      <vt:lpstr>PLAN NASIL YAZILMALI?</vt:lpstr>
      <vt:lpstr>PowerPoint Sunusu</vt:lpstr>
      <vt:lpstr>PowerPoint Sunusu</vt:lpstr>
      <vt:lpstr>PowerPoint Sunusu</vt:lpstr>
      <vt:lpstr>PowerPoint Sunusu</vt:lpstr>
      <vt:lpstr>4. GİRİŞİMİN TANITILMASI </vt:lpstr>
      <vt:lpstr>PowerPoint Sunusu</vt:lpstr>
      <vt:lpstr>PowerPoint Sunusu</vt:lpstr>
      <vt:lpstr>6. PAZARLAMA PLANI</vt:lpstr>
      <vt:lpstr>PAZARLAMA KARMASIYLA İLGİLİ KARARLAR</vt:lpstr>
      <vt:lpstr>7. ÖRGÜTSEL PLAN</vt:lpstr>
      <vt:lpstr>8. RİSKİN DEĞERLENDİRİLMESİ</vt:lpstr>
      <vt:lpstr>9. FİNANSAL PLAN 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 PLANI</dc:title>
  <dc:creator>CE-DR</dc:creator>
  <cp:lastModifiedBy>CE-DR</cp:lastModifiedBy>
  <cp:revision>11</cp:revision>
  <dcterms:created xsi:type="dcterms:W3CDTF">2020-03-26T12:29:31Z</dcterms:created>
  <dcterms:modified xsi:type="dcterms:W3CDTF">2020-03-26T13:11:06Z</dcterms:modified>
</cp:coreProperties>
</file>