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0" r:id="rId6"/>
    <p:sldId id="281" r:id="rId7"/>
    <p:sldId id="282" r:id="rId8"/>
    <p:sldId id="283" r:id="rId9"/>
    <p:sldId id="284" r:id="rId10"/>
    <p:sldId id="285" r:id="rId11"/>
    <p:sldId id="279"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A23720DD-5B6D-40BF-8493-A6B52D484E6B}" type="datetimeFigureOut">
              <a:rPr lang="tr-TR" smtClean="0"/>
              <a:t>27.04.2020</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F302176B-0E47-46AC-8F43-DAB4B8A37D06}"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27.04.2020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27.04.2020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27.04.2020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27.04.2020</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A23720DD-5B6D-40BF-8493-A6B52D484E6B}" type="datetimeFigureOut">
              <a:rPr lang="tr-TR" smtClean="0"/>
              <a:t>27.04.2020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A23720DD-5B6D-40BF-8493-A6B52D484E6B}" type="datetimeFigureOut">
              <a:rPr lang="tr-TR" smtClean="0"/>
              <a:t>27.04.2020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A23720DD-5B6D-40BF-8493-A6B52D484E6B}" type="datetimeFigureOut">
              <a:rPr lang="tr-TR" smtClean="0"/>
              <a:t>27.04.2020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27.04.2020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27.04.2020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27.04.2020</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F302176B-0E47-46AC-8F43-DAB4B8A37D06}"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23720DD-5B6D-40BF-8493-A6B52D484E6B}" type="datetimeFigureOut">
              <a:rPr lang="tr-TR" smtClean="0"/>
              <a:t>27.04.2020</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dirty="0" smtClean="0"/>
              <a:t>Prof. Dr. Erhan AKIN</a:t>
            </a:r>
            <a:endParaRPr lang="tr-TR" dirty="0"/>
          </a:p>
        </p:txBody>
      </p:sp>
      <p:sp>
        <p:nvSpPr>
          <p:cNvPr id="2" name="Başlık 1"/>
          <p:cNvSpPr>
            <a:spLocks noGrp="1"/>
          </p:cNvSpPr>
          <p:nvPr>
            <p:ph type="ctrTitle"/>
          </p:nvPr>
        </p:nvSpPr>
        <p:spPr/>
        <p:txBody>
          <a:bodyPr/>
          <a:lstStyle/>
          <a:p>
            <a:r>
              <a:rPr lang="tr-TR" dirty="0" smtClean="0"/>
              <a:t>İŞ </a:t>
            </a:r>
            <a:r>
              <a:rPr lang="tr-TR" dirty="0" smtClean="0"/>
              <a:t>KURMA SÜRECİ</a:t>
            </a:r>
            <a:endParaRPr lang="tr-TR" dirty="0"/>
          </a:p>
        </p:txBody>
      </p:sp>
    </p:spTree>
    <p:extLst>
      <p:ext uri="{BB962C8B-B14F-4D97-AF65-F5344CB8AC3E}">
        <p14:creationId xmlns:p14="http://schemas.microsoft.com/office/powerpoint/2010/main" val="386456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GİRİŞİM SÜRECİ</a:t>
            </a:r>
            <a:endParaRPr lang="tr-TR" dirty="0"/>
          </a:p>
        </p:txBody>
      </p:sp>
      <p:sp>
        <p:nvSpPr>
          <p:cNvPr id="4" name="Rectangle 12"/>
          <p:cNvSpPr>
            <a:spLocks noGrp="1" noChangeArrowheads="1"/>
          </p:cNvSpPr>
          <p:nvPr>
            <p:ph sz="quarter" idx="1"/>
          </p:nvPr>
        </p:nvSpPr>
        <p:spPr bwMode="auto">
          <a:xfrm>
            <a:off x="755576" y="2060848"/>
            <a:ext cx="3441576" cy="2557264"/>
          </a:xfrm>
          <a:prstGeom prst="rect">
            <a:avLst/>
          </a:prstGeom>
          <a:solidFill>
            <a:srgbClr val="008080">
              <a:alpha val="56078"/>
            </a:srgbClr>
          </a:solidFill>
          <a:ln w="25400">
            <a:solidFill>
              <a:schemeClr val="tx2"/>
            </a:solidFill>
            <a:miter lim="800000"/>
            <a:headEnd/>
            <a:tailEnd/>
          </a:ln>
        </p:spPr>
        <p:txBody>
          <a:bodyPr lIns="90488" tIns="44450" rIns="90488" bIns="44450"/>
          <a:lstStyle>
            <a:lvl1pPr marL="342900" indent="-342900">
              <a:spcBef>
                <a:spcPct val="20000"/>
              </a:spcBef>
              <a:buChar char="•"/>
              <a:defRPr kumimoji="1" sz="3200">
                <a:solidFill>
                  <a:schemeClr val="tx1"/>
                </a:solidFill>
                <a:latin typeface="Tahoma" pitchFamily="34" charset="0"/>
              </a:defRPr>
            </a:lvl1pPr>
            <a:lvl2pPr marL="742950" indent="-285750">
              <a:spcBef>
                <a:spcPct val="20000"/>
              </a:spcBef>
              <a:buChar char="–"/>
              <a:defRPr kumimoji="1" sz="2800">
                <a:solidFill>
                  <a:schemeClr val="tx1"/>
                </a:solidFill>
                <a:latin typeface="Tahoma" pitchFamily="34" charset="0"/>
              </a:defRPr>
            </a:lvl2pPr>
            <a:lvl3pPr marL="1143000" indent="-228600">
              <a:spcBef>
                <a:spcPct val="20000"/>
              </a:spcBef>
              <a:buChar char="•"/>
              <a:defRPr kumimoji="1" sz="2400">
                <a:solidFill>
                  <a:schemeClr val="tx1"/>
                </a:solidFill>
                <a:latin typeface="Tahoma" pitchFamily="34" charset="0"/>
              </a:defRPr>
            </a:lvl3pPr>
            <a:lvl4pPr marL="1600200" indent="-228600">
              <a:spcBef>
                <a:spcPct val="20000"/>
              </a:spcBef>
              <a:buChar char="–"/>
              <a:defRPr kumimoji="1" sz="2000">
                <a:solidFill>
                  <a:schemeClr val="tx1"/>
                </a:solidFill>
                <a:latin typeface="Tahoma" pitchFamily="34" charset="0"/>
              </a:defRPr>
            </a:lvl4pPr>
            <a:lvl5pPr marL="2057400" indent="-228600">
              <a:spcBef>
                <a:spcPct val="20000"/>
              </a:spcBef>
              <a:buChar char="»"/>
              <a:defRPr kumimoji="1" sz="2000">
                <a:solidFill>
                  <a:schemeClr val="tx1"/>
                </a:solidFill>
                <a:latin typeface="Tahoma" pitchFamily="34" charset="0"/>
              </a:defRPr>
            </a:lvl5pPr>
            <a:lvl6pPr marL="2514600" indent="-228600" eaLnBrk="0" fontAlgn="base" hangingPunct="0">
              <a:spcBef>
                <a:spcPct val="20000"/>
              </a:spcBef>
              <a:spcAft>
                <a:spcPct val="0"/>
              </a:spcAft>
              <a:buChar char="»"/>
              <a:defRPr kumimoji="1" sz="2000">
                <a:solidFill>
                  <a:schemeClr val="tx1"/>
                </a:solidFill>
                <a:latin typeface="Tahoma" pitchFamily="34" charset="0"/>
              </a:defRPr>
            </a:lvl6pPr>
            <a:lvl7pPr marL="2971800" indent="-228600" eaLnBrk="0" fontAlgn="base" hangingPunct="0">
              <a:spcBef>
                <a:spcPct val="20000"/>
              </a:spcBef>
              <a:spcAft>
                <a:spcPct val="0"/>
              </a:spcAft>
              <a:buChar char="»"/>
              <a:defRPr kumimoji="1" sz="2000">
                <a:solidFill>
                  <a:schemeClr val="tx1"/>
                </a:solidFill>
                <a:latin typeface="Tahoma" pitchFamily="34" charset="0"/>
              </a:defRPr>
            </a:lvl7pPr>
            <a:lvl8pPr marL="3429000" indent="-228600" eaLnBrk="0" fontAlgn="base" hangingPunct="0">
              <a:spcBef>
                <a:spcPct val="20000"/>
              </a:spcBef>
              <a:spcAft>
                <a:spcPct val="0"/>
              </a:spcAft>
              <a:buChar char="»"/>
              <a:defRPr kumimoji="1" sz="2000">
                <a:solidFill>
                  <a:schemeClr val="tx1"/>
                </a:solidFill>
                <a:latin typeface="Tahoma" pitchFamily="34" charset="0"/>
              </a:defRPr>
            </a:lvl8pPr>
            <a:lvl9pPr marL="3886200" indent="-228600" eaLnBrk="0" fontAlgn="base" hangingPunct="0">
              <a:spcBef>
                <a:spcPct val="20000"/>
              </a:spcBef>
              <a:spcAft>
                <a:spcPct val="0"/>
              </a:spcAft>
              <a:buChar char="»"/>
              <a:defRPr kumimoji="1" sz="2000">
                <a:solidFill>
                  <a:schemeClr val="tx1"/>
                </a:solidFill>
                <a:latin typeface="Tahoma" pitchFamily="34" charset="0"/>
              </a:defRPr>
            </a:lvl9pPr>
          </a:lstStyle>
          <a:p>
            <a:pPr>
              <a:lnSpc>
                <a:spcPct val="120000"/>
              </a:lnSpc>
              <a:buFontTx/>
              <a:buNone/>
            </a:pPr>
            <a:r>
              <a:rPr kumimoji="0" lang="tr-TR" altLang="tr-TR" sz="2000" u="sng" dirty="0">
                <a:solidFill>
                  <a:srgbClr val="EBFFEB"/>
                </a:solidFill>
                <a:latin typeface="Arial" pitchFamily="34" charset="0"/>
              </a:rPr>
              <a:t>İşe Başlamak:</a:t>
            </a:r>
            <a:endParaRPr kumimoji="0" lang="en-US" altLang="tr-TR" sz="2000" dirty="0">
              <a:solidFill>
                <a:srgbClr val="EBFFEB"/>
              </a:solidFill>
              <a:latin typeface="Arial" pitchFamily="34" charset="0"/>
            </a:endParaRP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Olanakları araştırmak</a:t>
            </a:r>
            <a:endParaRPr kumimoji="0" lang="en-US" altLang="tr-TR" sz="2000" dirty="0">
              <a:solidFill>
                <a:srgbClr val="EBFFEB"/>
              </a:solidFill>
              <a:latin typeface="Arial" pitchFamily="34" charset="0"/>
            </a:endParaRP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İşi planlamak</a:t>
            </a:r>
            <a:endParaRPr kumimoji="0" lang="en-US" altLang="tr-TR" sz="2000" dirty="0">
              <a:solidFill>
                <a:srgbClr val="EBFFEB"/>
              </a:solidFill>
              <a:latin typeface="Arial" pitchFamily="34" charset="0"/>
            </a:endParaRP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İşi organize etmek</a:t>
            </a:r>
            <a:endParaRPr kumimoji="0" lang="en-US" altLang="tr-TR" sz="2000" dirty="0">
              <a:solidFill>
                <a:srgbClr val="EBFFEB"/>
              </a:solidFill>
              <a:latin typeface="Arial" pitchFamily="34" charset="0"/>
            </a:endParaRP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İşi başlatmak</a:t>
            </a:r>
            <a:endParaRPr kumimoji="0" lang="en-US" altLang="tr-TR" sz="2000" dirty="0">
              <a:solidFill>
                <a:srgbClr val="EBFFEB"/>
              </a:solidFill>
              <a:latin typeface="Arial" pitchFamily="34" charset="0"/>
            </a:endParaRPr>
          </a:p>
          <a:p>
            <a:pPr>
              <a:lnSpc>
                <a:spcPct val="120000"/>
              </a:lnSpc>
              <a:buFontTx/>
              <a:buNone/>
            </a:pPr>
            <a:endParaRPr kumimoji="0" lang="en-US" altLang="tr-TR" sz="1600" dirty="0">
              <a:solidFill>
                <a:srgbClr val="EBFFEB"/>
              </a:solidFill>
              <a:latin typeface="Arial" pitchFamily="34" charset="0"/>
            </a:endParaRPr>
          </a:p>
        </p:txBody>
      </p:sp>
      <p:sp>
        <p:nvSpPr>
          <p:cNvPr id="5" name="Rectangle 6"/>
          <p:cNvSpPr>
            <a:spLocks noChangeArrowheads="1"/>
          </p:cNvSpPr>
          <p:nvPr/>
        </p:nvSpPr>
        <p:spPr bwMode="auto">
          <a:xfrm>
            <a:off x="4572000" y="2060848"/>
            <a:ext cx="3960812" cy="2520379"/>
          </a:xfrm>
          <a:prstGeom prst="rect">
            <a:avLst/>
          </a:prstGeom>
          <a:solidFill>
            <a:srgbClr val="008080">
              <a:alpha val="56078"/>
            </a:srgbClr>
          </a:solidFill>
          <a:ln w="25400">
            <a:solidFill>
              <a:schemeClr val="tx2"/>
            </a:solidFill>
            <a:miter lim="800000"/>
            <a:headEnd/>
            <a:tailEnd/>
          </a:ln>
        </p:spPr>
        <p:txBody>
          <a:bodyPr lIns="90488" tIns="44450" rIns="90488" bIns="44450"/>
          <a:lstStyle>
            <a:lvl1pPr marL="342900" indent="-342900">
              <a:spcBef>
                <a:spcPct val="20000"/>
              </a:spcBef>
              <a:buChar char="•"/>
              <a:defRPr kumimoji="1" sz="3200">
                <a:solidFill>
                  <a:schemeClr val="tx1"/>
                </a:solidFill>
                <a:latin typeface="Tahoma" pitchFamily="34" charset="0"/>
              </a:defRPr>
            </a:lvl1pPr>
            <a:lvl2pPr marL="742950" indent="-285750">
              <a:spcBef>
                <a:spcPct val="20000"/>
              </a:spcBef>
              <a:buChar char="–"/>
              <a:defRPr kumimoji="1" sz="2800">
                <a:solidFill>
                  <a:schemeClr val="tx1"/>
                </a:solidFill>
                <a:latin typeface="Tahoma" pitchFamily="34" charset="0"/>
              </a:defRPr>
            </a:lvl2pPr>
            <a:lvl3pPr marL="1143000" indent="-228600">
              <a:spcBef>
                <a:spcPct val="20000"/>
              </a:spcBef>
              <a:buChar char="•"/>
              <a:defRPr kumimoji="1" sz="2400">
                <a:solidFill>
                  <a:schemeClr val="tx1"/>
                </a:solidFill>
                <a:latin typeface="Tahoma" pitchFamily="34" charset="0"/>
              </a:defRPr>
            </a:lvl3pPr>
            <a:lvl4pPr marL="1600200" indent="-228600">
              <a:spcBef>
                <a:spcPct val="20000"/>
              </a:spcBef>
              <a:buChar char="–"/>
              <a:defRPr kumimoji="1" sz="2000">
                <a:solidFill>
                  <a:schemeClr val="tx1"/>
                </a:solidFill>
                <a:latin typeface="Tahoma" pitchFamily="34" charset="0"/>
              </a:defRPr>
            </a:lvl4pPr>
            <a:lvl5pPr marL="2057400" indent="-228600">
              <a:spcBef>
                <a:spcPct val="20000"/>
              </a:spcBef>
              <a:buChar char="»"/>
              <a:defRPr kumimoji="1" sz="2000">
                <a:solidFill>
                  <a:schemeClr val="tx1"/>
                </a:solidFill>
                <a:latin typeface="Tahoma" pitchFamily="34" charset="0"/>
              </a:defRPr>
            </a:lvl5pPr>
            <a:lvl6pPr marL="2514600" indent="-228600" eaLnBrk="0" fontAlgn="base" hangingPunct="0">
              <a:spcBef>
                <a:spcPct val="20000"/>
              </a:spcBef>
              <a:spcAft>
                <a:spcPct val="0"/>
              </a:spcAft>
              <a:buChar char="»"/>
              <a:defRPr kumimoji="1" sz="2000">
                <a:solidFill>
                  <a:schemeClr val="tx1"/>
                </a:solidFill>
                <a:latin typeface="Tahoma" pitchFamily="34" charset="0"/>
              </a:defRPr>
            </a:lvl6pPr>
            <a:lvl7pPr marL="2971800" indent="-228600" eaLnBrk="0" fontAlgn="base" hangingPunct="0">
              <a:spcBef>
                <a:spcPct val="20000"/>
              </a:spcBef>
              <a:spcAft>
                <a:spcPct val="0"/>
              </a:spcAft>
              <a:buChar char="»"/>
              <a:defRPr kumimoji="1" sz="2000">
                <a:solidFill>
                  <a:schemeClr val="tx1"/>
                </a:solidFill>
                <a:latin typeface="Tahoma" pitchFamily="34" charset="0"/>
              </a:defRPr>
            </a:lvl7pPr>
            <a:lvl8pPr marL="3429000" indent="-228600" eaLnBrk="0" fontAlgn="base" hangingPunct="0">
              <a:spcBef>
                <a:spcPct val="20000"/>
              </a:spcBef>
              <a:spcAft>
                <a:spcPct val="0"/>
              </a:spcAft>
              <a:buChar char="»"/>
              <a:defRPr kumimoji="1" sz="2000">
                <a:solidFill>
                  <a:schemeClr val="tx1"/>
                </a:solidFill>
                <a:latin typeface="Tahoma" pitchFamily="34" charset="0"/>
              </a:defRPr>
            </a:lvl8pPr>
            <a:lvl9pPr marL="3886200" indent="-228600" eaLnBrk="0" fontAlgn="base" hangingPunct="0">
              <a:spcBef>
                <a:spcPct val="20000"/>
              </a:spcBef>
              <a:spcAft>
                <a:spcPct val="0"/>
              </a:spcAft>
              <a:buChar char="»"/>
              <a:defRPr kumimoji="1" sz="2000">
                <a:solidFill>
                  <a:schemeClr val="tx1"/>
                </a:solidFill>
                <a:latin typeface="Tahoma" pitchFamily="34" charset="0"/>
              </a:defRPr>
            </a:lvl9pPr>
          </a:lstStyle>
          <a:p>
            <a:pPr>
              <a:lnSpc>
                <a:spcPct val="120000"/>
              </a:lnSpc>
              <a:buFontTx/>
              <a:buNone/>
            </a:pPr>
            <a:r>
              <a:rPr kumimoji="0" lang="tr-TR" altLang="tr-TR" sz="2000" u="sng" dirty="0">
                <a:solidFill>
                  <a:srgbClr val="EBFFEB"/>
                </a:solidFill>
                <a:latin typeface="Arial" pitchFamily="34" charset="0"/>
              </a:rPr>
              <a:t>İşi Yönetmek:</a:t>
            </a:r>
            <a:endParaRPr kumimoji="0" lang="en-US" altLang="tr-TR" sz="2000" dirty="0">
              <a:solidFill>
                <a:srgbClr val="EBFFEB"/>
              </a:solidFill>
              <a:latin typeface="Arial" pitchFamily="34" charset="0"/>
            </a:endParaRP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Süreçleri yönetmek</a:t>
            </a: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İnsanları yönetmek</a:t>
            </a:r>
            <a:endParaRPr kumimoji="0" lang="en-US" altLang="tr-TR" sz="2000" dirty="0">
              <a:solidFill>
                <a:srgbClr val="EBFFEB"/>
              </a:solidFill>
              <a:latin typeface="Arial" pitchFamily="34" charset="0"/>
            </a:endParaRP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Büyümeyi yönetmek</a:t>
            </a:r>
            <a:endParaRPr kumimoji="0" lang="en-US" altLang="tr-TR" sz="2000" dirty="0">
              <a:solidFill>
                <a:srgbClr val="EBFFEB"/>
              </a:solidFill>
              <a:latin typeface="Arial" pitchFamily="34" charset="0"/>
            </a:endParaRPr>
          </a:p>
          <a:p>
            <a:pPr lvl="1">
              <a:lnSpc>
                <a:spcPct val="120000"/>
              </a:lnSpc>
              <a:buClr>
                <a:schemeClr val="tx1"/>
              </a:buClr>
              <a:buSzPct val="75000"/>
              <a:buFont typeface="Monotype Sorts" pitchFamily="2" charset="2"/>
              <a:buChar char="p"/>
            </a:pPr>
            <a:r>
              <a:rPr kumimoji="0" lang="tr-TR" altLang="tr-TR" sz="2000" dirty="0">
                <a:solidFill>
                  <a:srgbClr val="EBFFEB"/>
                </a:solidFill>
                <a:latin typeface="Arial" pitchFamily="34" charset="0"/>
              </a:rPr>
              <a:t>Finans ve Pazarlama</a:t>
            </a:r>
            <a:endParaRPr kumimoji="0" lang="en-US" altLang="tr-TR" sz="2000" dirty="0">
              <a:solidFill>
                <a:srgbClr val="EBFFEB"/>
              </a:solidFill>
              <a:latin typeface="Arial" pitchFamily="34" charset="0"/>
            </a:endParaRPr>
          </a:p>
          <a:p>
            <a:pPr>
              <a:lnSpc>
                <a:spcPct val="120000"/>
              </a:lnSpc>
              <a:buClr>
                <a:schemeClr val="tx1"/>
              </a:buClr>
              <a:buSzPct val="75000"/>
              <a:buFont typeface="Monotype Sorts" pitchFamily="2" charset="2"/>
              <a:buChar char="p"/>
            </a:pPr>
            <a:endParaRPr kumimoji="0" lang="en-US" altLang="tr-TR" sz="2000" dirty="0">
              <a:solidFill>
                <a:srgbClr val="EBFFEB"/>
              </a:solidFill>
              <a:latin typeface="Arial" pitchFamily="34" charset="0"/>
            </a:endParaRPr>
          </a:p>
        </p:txBody>
      </p:sp>
    </p:spTree>
    <p:extLst>
      <p:ext uri="{BB962C8B-B14F-4D97-AF65-F5344CB8AC3E}">
        <p14:creationId xmlns:p14="http://schemas.microsoft.com/office/powerpoint/2010/main" val="216898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sz="quarter" idx="1"/>
          </p:nvPr>
        </p:nvSpPr>
        <p:spPr/>
        <p:txBody>
          <a:bodyPr>
            <a:normAutofit/>
          </a:bodyPr>
          <a:lstStyle/>
          <a:p>
            <a:pPr algn="just"/>
            <a:r>
              <a:rPr lang="tr-TR" dirty="0"/>
              <a:t>A. </a:t>
            </a:r>
            <a:r>
              <a:rPr lang="tr-TR" dirty="0" err="1"/>
              <a:t>Bintuğ</a:t>
            </a:r>
            <a:r>
              <a:rPr lang="tr-TR" dirty="0"/>
              <a:t>, İşletme Yönetimi, Turhan Kitabevi, Ankara, 1990.</a:t>
            </a:r>
          </a:p>
          <a:p>
            <a:pPr algn="just"/>
            <a:r>
              <a:rPr lang="tr-TR" dirty="0" smtClean="0"/>
              <a:t>B. </a:t>
            </a:r>
            <a:r>
              <a:rPr lang="tr-TR" dirty="0" err="1" smtClean="0"/>
              <a:t>Bahaettin</a:t>
            </a:r>
            <a:r>
              <a:rPr lang="tr-TR" dirty="0"/>
              <a:t>, Yatırım Projelerinin Hazırlanması ve Değerlendirilmesi, Nobel Yayın Dağıtım, Ankara, 2003.</a:t>
            </a:r>
          </a:p>
          <a:p>
            <a:pPr algn="just"/>
            <a:r>
              <a:rPr lang="tr-TR" dirty="0" smtClean="0"/>
              <a:t>O</a:t>
            </a:r>
            <a:r>
              <a:rPr lang="tr-TR" dirty="0" smtClean="0"/>
              <a:t>. Küçük, Girişimcilik </a:t>
            </a:r>
            <a:r>
              <a:rPr lang="tr-TR" dirty="0"/>
              <a:t>ve Küçük </a:t>
            </a:r>
            <a:r>
              <a:rPr lang="tr-TR" dirty="0" smtClean="0"/>
              <a:t>İşletme Yönetimi </a:t>
            </a:r>
            <a:r>
              <a:rPr lang="tr-TR" dirty="0"/>
              <a:t>(İş Fikri Üretme-KOSGEB </a:t>
            </a:r>
            <a:r>
              <a:rPr lang="tr-TR" dirty="0" smtClean="0"/>
              <a:t>İş Planı), Seçkin </a:t>
            </a:r>
            <a:r>
              <a:rPr lang="tr-TR" dirty="0"/>
              <a:t>Yayıncılık, Ankara, 2013.</a:t>
            </a:r>
          </a:p>
        </p:txBody>
      </p:sp>
    </p:spTree>
    <p:extLst>
      <p:ext uri="{BB962C8B-B14F-4D97-AF65-F5344CB8AC3E}">
        <p14:creationId xmlns:p14="http://schemas.microsoft.com/office/powerpoint/2010/main" val="298641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332656"/>
            <a:ext cx="7772400" cy="1512168"/>
          </a:xfrm>
        </p:spPr>
        <p:txBody>
          <a:bodyPr>
            <a:normAutofit fontScale="90000"/>
          </a:bodyPr>
          <a:lstStyle/>
          <a:p>
            <a:pPr algn="just"/>
            <a:r>
              <a:rPr lang="tr-TR" altLang="tr-TR" b="1" i="1" dirty="0">
                <a:latin typeface="Arial" pitchFamily="34" charset="0"/>
              </a:rPr>
              <a:t>Yeni iş kurmada etkili olan motifler </a:t>
            </a:r>
            <a:r>
              <a:rPr lang="en-AU" altLang="tr-TR" sz="4800" b="1" i="1" dirty="0">
                <a:latin typeface="Arial" pitchFamily="34" charset="0"/>
              </a:rPr>
              <a:t/>
            </a:r>
            <a:br>
              <a:rPr lang="en-AU" altLang="tr-TR" sz="4800" b="1" i="1" dirty="0">
                <a:latin typeface="Arial" pitchFamily="34" charset="0"/>
              </a:rPr>
            </a:br>
            <a:endParaRPr lang="tr-TR" dirty="0"/>
          </a:p>
        </p:txBody>
      </p:sp>
      <p:sp>
        <p:nvSpPr>
          <p:cNvPr id="3" name="İçerik Yer Tutucusu 2"/>
          <p:cNvSpPr>
            <a:spLocks noGrp="1"/>
          </p:cNvSpPr>
          <p:nvPr>
            <p:ph sz="quarter" idx="1"/>
          </p:nvPr>
        </p:nvSpPr>
        <p:spPr>
          <a:xfrm>
            <a:off x="914400" y="1556792"/>
            <a:ext cx="7772400" cy="4463008"/>
          </a:xfrm>
        </p:spPr>
        <p:txBody>
          <a:bodyPr>
            <a:normAutofit fontScale="77500" lnSpcReduction="20000"/>
          </a:bodyPr>
          <a:lstStyle/>
          <a:p>
            <a:pPr marL="334963" indent="-334963" algn="just" defTabSz="892175">
              <a:buFontTx/>
              <a:buNone/>
            </a:pPr>
            <a:r>
              <a:rPr lang="tr-TR" altLang="tr-TR" b="1" dirty="0" smtClean="0">
                <a:solidFill>
                  <a:srgbClr val="CC3399"/>
                </a:solidFill>
              </a:rPr>
              <a:t> </a:t>
            </a:r>
            <a:r>
              <a:rPr lang="tr-TR" altLang="tr-TR" b="1" dirty="0" smtClean="0">
                <a:solidFill>
                  <a:srgbClr val="CC3399"/>
                </a:solidFill>
              </a:rPr>
              <a:t>    </a:t>
            </a:r>
            <a:r>
              <a:rPr lang="tr-TR" altLang="tr-TR" i="1" dirty="0" smtClean="0">
                <a:latin typeface="Bookman Old Style" pitchFamily="18" charset="0"/>
              </a:rPr>
              <a:t>Avustralya </a:t>
            </a:r>
            <a:r>
              <a:rPr lang="tr-TR" altLang="tr-TR" i="1" dirty="0">
                <a:latin typeface="Bookman Old Style" pitchFamily="18" charset="0"/>
              </a:rPr>
              <a:t>ve ABD’de yürütülen </a:t>
            </a:r>
            <a:r>
              <a:rPr lang="tr-TR" altLang="tr-TR" i="1" dirty="0" smtClean="0">
                <a:latin typeface="Bookman Old Style" pitchFamily="18" charset="0"/>
              </a:rPr>
              <a:t>çalışmalarının sonuçlarının karşılaştırılması</a:t>
            </a:r>
          </a:p>
          <a:p>
            <a:pPr marL="2171700" lvl="4" indent="-342900">
              <a:lnSpc>
                <a:spcPct val="120000"/>
              </a:lnSpc>
              <a:buFont typeface="Symbol" pitchFamily="18" charset="2"/>
              <a:buNone/>
            </a:pPr>
            <a:r>
              <a:rPr lang="tr-TR" altLang="tr-TR" sz="2200" dirty="0">
                <a:latin typeface="Bookman Old Style" pitchFamily="18" charset="0"/>
              </a:rPr>
              <a:t> </a:t>
            </a:r>
            <a:r>
              <a:rPr lang="tr-TR" altLang="tr-TR" sz="2200" dirty="0" smtClean="0">
                <a:latin typeface="Bookman Old Style" pitchFamily="18" charset="0"/>
              </a:rPr>
              <a:t>                                                     </a:t>
            </a:r>
            <a:r>
              <a:rPr lang="tr-TR" altLang="tr-TR" sz="3600" b="1" dirty="0" smtClean="0">
                <a:solidFill>
                  <a:srgbClr val="CC3399"/>
                </a:solidFill>
                <a:latin typeface="Bookman Old Style" pitchFamily="18" charset="0"/>
              </a:rPr>
              <a:t>ABD</a:t>
            </a:r>
            <a:r>
              <a:rPr lang="tr-TR" altLang="tr-TR" sz="3600" b="1" dirty="0">
                <a:solidFill>
                  <a:srgbClr val="CC3399"/>
                </a:solidFill>
                <a:latin typeface="Bookman Old Style" pitchFamily="18" charset="0"/>
              </a:rPr>
              <a:t>	   AU</a:t>
            </a:r>
          </a:p>
          <a:p>
            <a:pPr marL="533400" indent="-533400">
              <a:lnSpc>
                <a:spcPct val="120000"/>
              </a:lnSpc>
              <a:spcBef>
                <a:spcPct val="40000"/>
              </a:spcBef>
              <a:buFont typeface="Symbol" pitchFamily="18" charset="2"/>
              <a:buChar char="¨"/>
            </a:pPr>
            <a:r>
              <a:rPr lang="tr-TR" altLang="tr-TR" sz="2200" b="1" dirty="0">
                <a:latin typeface="Bookman Old Style" pitchFamily="18" charset="0"/>
              </a:rPr>
              <a:t>Önceki işte hayal kırıklığına uğramak </a:t>
            </a:r>
          </a:p>
          <a:p>
            <a:pPr marL="533400" indent="-533400">
              <a:lnSpc>
                <a:spcPct val="120000"/>
              </a:lnSpc>
              <a:spcBef>
                <a:spcPct val="40000"/>
              </a:spcBef>
              <a:buFont typeface="Symbol" pitchFamily="18" charset="2"/>
              <a:buNone/>
            </a:pPr>
            <a:r>
              <a:rPr lang="tr-TR" altLang="tr-TR" sz="2200" b="1" dirty="0">
                <a:latin typeface="Bookman Old Style" pitchFamily="18" charset="0"/>
              </a:rPr>
              <a:t>	&amp; kendi kendinin patronu olmak</a:t>
            </a:r>
            <a:r>
              <a:rPr lang="tr-TR" altLang="tr-TR" sz="2200" b="1" dirty="0">
                <a:latin typeface="Arial Narrow" pitchFamily="34" charset="0"/>
              </a:rPr>
              <a:t>      </a:t>
            </a:r>
            <a:r>
              <a:rPr lang="tr-TR" altLang="tr-TR" sz="2200" b="1" dirty="0" smtClean="0">
                <a:latin typeface="Arial Narrow" pitchFamily="34" charset="0"/>
              </a:rPr>
              <a:t>   </a:t>
            </a:r>
            <a:r>
              <a:rPr lang="tr-TR" altLang="tr-TR" sz="2200" b="1" dirty="0">
                <a:latin typeface="Arial Narrow" pitchFamily="34" charset="0"/>
              </a:rPr>
              <a:t>	</a:t>
            </a:r>
            <a:r>
              <a:rPr lang="en-AU" altLang="tr-TR" sz="2200" b="1" dirty="0">
                <a:latin typeface="Bookman Old Style" pitchFamily="18" charset="0"/>
              </a:rPr>
              <a:t>25%</a:t>
            </a:r>
            <a:r>
              <a:rPr lang="tr-TR" altLang="tr-TR" sz="2200" b="1" dirty="0">
                <a:latin typeface="Bookman Old Style" pitchFamily="18" charset="0"/>
              </a:rPr>
              <a:t>	  </a:t>
            </a:r>
            <a:r>
              <a:rPr lang="tr-TR" altLang="tr-TR" sz="2200" b="1" dirty="0" smtClean="0">
                <a:latin typeface="Bookman Old Style" pitchFamily="18" charset="0"/>
              </a:rPr>
              <a:t>   20</a:t>
            </a:r>
            <a:r>
              <a:rPr lang="tr-TR" altLang="tr-TR" sz="2200" b="1" dirty="0">
                <a:latin typeface="Bookman Old Style" pitchFamily="18" charset="0"/>
              </a:rPr>
              <a:t>%</a:t>
            </a:r>
          </a:p>
          <a:p>
            <a:pPr marL="533400" indent="-533400">
              <a:lnSpc>
                <a:spcPct val="120000"/>
              </a:lnSpc>
              <a:spcBef>
                <a:spcPct val="40000"/>
              </a:spcBef>
              <a:buFont typeface="Symbol" pitchFamily="18" charset="2"/>
              <a:buChar char="¨"/>
            </a:pPr>
            <a:r>
              <a:rPr lang="tr-TR" altLang="tr-TR" sz="2200" b="1" dirty="0">
                <a:latin typeface="Bookman Old Style" pitchFamily="18" charset="0"/>
              </a:rPr>
              <a:t>Eğlenceli ve bağımsız bir iş 		22</a:t>
            </a:r>
            <a:r>
              <a:rPr lang="en-AU" altLang="tr-TR" sz="2200" b="1" dirty="0">
                <a:latin typeface="Bookman Old Style" pitchFamily="18" charset="0"/>
              </a:rPr>
              <a:t>% </a:t>
            </a:r>
            <a:r>
              <a:rPr lang="tr-TR" altLang="tr-TR" sz="2200" b="1" dirty="0">
                <a:latin typeface="Bookman Old Style" pitchFamily="18" charset="0"/>
              </a:rPr>
              <a:t>      </a:t>
            </a:r>
            <a:r>
              <a:rPr lang="tr-TR" altLang="tr-TR" sz="2200" b="1" dirty="0" smtClean="0">
                <a:latin typeface="Bookman Old Style" pitchFamily="18" charset="0"/>
              </a:rPr>
              <a:t>    22</a:t>
            </a:r>
            <a:r>
              <a:rPr lang="en-AU" altLang="tr-TR" sz="2200" b="1" dirty="0">
                <a:latin typeface="Bookman Old Style" pitchFamily="18" charset="0"/>
              </a:rPr>
              <a:t>%</a:t>
            </a:r>
            <a:endParaRPr lang="tr-TR" altLang="tr-TR" sz="2200" b="1" dirty="0">
              <a:latin typeface="Bookman Old Style" pitchFamily="18" charset="0"/>
            </a:endParaRPr>
          </a:p>
          <a:p>
            <a:pPr marL="533400" indent="-533400">
              <a:lnSpc>
                <a:spcPct val="120000"/>
              </a:lnSpc>
              <a:spcBef>
                <a:spcPct val="40000"/>
              </a:spcBef>
              <a:buFont typeface="Symbol" pitchFamily="18" charset="2"/>
              <a:buChar char="¨"/>
            </a:pPr>
            <a:r>
              <a:rPr lang="tr-TR" altLang="tr-TR" sz="2200" b="1" dirty="0">
                <a:latin typeface="Bookman Old Style" pitchFamily="18" charset="0"/>
              </a:rPr>
              <a:t>Çok para kazanmak</a:t>
            </a:r>
            <a:r>
              <a:rPr lang="en-AU" altLang="tr-TR" sz="2200" b="1" dirty="0">
                <a:latin typeface="Bookman Old Style" pitchFamily="18" charset="0"/>
              </a:rPr>
              <a:t>		    </a:t>
            </a:r>
            <a:r>
              <a:rPr lang="tr-TR" altLang="tr-TR" sz="2200" b="1" dirty="0">
                <a:latin typeface="Bookman Old Style" pitchFamily="18" charset="0"/>
              </a:rPr>
              <a:t>   </a:t>
            </a:r>
            <a:r>
              <a:rPr lang="en-AU" altLang="tr-TR" sz="2200" b="1" dirty="0">
                <a:latin typeface="Bookman Old Style" pitchFamily="18" charset="0"/>
              </a:rPr>
              <a:t> </a:t>
            </a:r>
            <a:r>
              <a:rPr lang="tr-TR" altLang="tr-TR" sz="2200" b="1" dirty="0">
                <a:latin typeface="Bookman Old Style" pitchFamily="18" charset="0"/>
              </a:rPr>
              <a:t>	</a:t>
            </a:r>
            <a:r>
              <a:rPr lang="tr-TR" altLang="tr-TR" sz="2200" b="1" dirty="0" smtClean="0">
                <a:latin typeface="Bookman Old Style" pitchFamily="18" charset="0"/>
              </a:rPr>
              <a:t>19</a:t>
            </a:r>
            <a:r>
              <a:rPr lang="en-AU" altLang="tr-TR" sz="2200" b="1" dirty="0">
                <a:latin typeface="Bookman Old Style" pitchFamily="18" charset="0"/>
              </a:rPr>
              <a:t>%</a:t>
            </a:r>
            <a:r>
              <a:rPr lang="tr-TR" altLang="tr-TR" sz="2200" b="1" dirty="0">
                <a:latin typeface="Bookman Old Style" pitchFamily="18" charset="0"/>
              </a:rPr>
              <a:t>      </a:t>
            </a:r>
            <a:r>
              <a:rPr lang="tr-TR" altLang="tr-TR" sz="2200" b="1" dirty="0" smtClean="0">
                <a:latin typeface="Bookman Old Style" pitchFamily="18" charset="0"/>
              </a:rPr>
              <a:t>     </a:t>
            </a:r>
            <a:r>
              <a:rPr lang="tr-TR" altLang="tr-TR" sz="2200" b="1" dirty="0">
                <a:latin typeface="Bookman Old Style" pitchFamily="18" charset="0"/>
              </a:rPr>
              <a:t>3%</a:t>
            </a:r>
            <a:endParaRPr lang="en-AU" altLang="tr-TR" sz="2200" b="1" dirty="0">
              <a:latin typeface="Bookman Old Style" pitchFamily="18" charset="0"/>
            </a:endParaRPr>
          </a:p>
          <a:p>
            <a:pPr marL="533400" indent="-533400">
              <a:lnSpc>
                <a:spcPct val="120000"/>
              </a:lnSpc>
              <a:spcBef>
                <a:spcPct val="40000"/>
              </a:spcBef>
              <a:buFont typeface="Symbol" pitchFamily="18" charset="2"/>
              <a:buChar char="¨"/>
            </a:pPr>
            <a:r>
              <a:rPr lang="tr-TR" altLang="tr-TR" sz="2200" b="1" dirty="0">
                <a:latin typeface="Bookman Old Style" pitchFamily="18" charset="0"/>
              </a:rPr>
              <a:t>Pazar fırsatı yakalamak ve keşfetmek 	</a:t>
            </a:r>
            <a:r>
              <a:rPr lang="en-AU" altLang="tr-TR" sz="2200" b="1" dirty="0">
                <a:latin typeface="Bookman Old Style" pitchFamily="18" charset="0"/>
              </a:rPr>
              <a:t>14%</a:t>
            </a:r>
            <a:r>
              <a:rPr lang="tr-TR" altLang="tr-TR" sz="2200" b="1" dirty="0">
                <a:latin typeface="Bookman Old Style" pitchFamily="18" charset="0"/>
              </a:rPr>
              <a:t>       </a:t>
            </a:r>
            <a:r>
              <a:rPr lang="tr-TR" altLang="tr-TR" sz="2200" b="1" dirty="0" smtClean="0">
                <a:latin typeface="Bookman Old Style" pitchFamily="18" charset="0"/>
              </a:rPr>
              <a:t>    17</a:t>
            </a:r>
            <a:r>
              <a:rPr lang="tr-TR" altLang="tr-TR" sz="2200" b="1" dirty="0">
                <a:latin typeface="Bookman Old Style" pitchFamily="18" charset="0"/>
              </a:rPr>
              <a:t>%</a:t>
            </a:r>
            <a:endParaRPr lang="en-AU" altLang="tr-TR" sz="2200" b="1" dirty="0">
              <a:latin typeface="Bookman Old Style" pitchFamily="18" charset="0"/>
            </a:endParaRPr>
          </a:p>
          <a:p>
            <a:pPr marL="533400" indent="-533400">
              <a:lnSpc>
                <a:spcPct val="120000"/>
              </a:lnSpc>
              <a:spcBef>
                <a:spcPct val="40000"/>
              </a:spcBef>
              <a:buFont typeface="Symbol" pitchFamily="18" charset="2"/>
              <a:buChar char="¨"/>
            </a:pPr>
            <a:r>
              <a:rPr lang="tr-TR" altLang="tr-TR" sz="2200" b="1" dirty="0">
                <a:latin typeface="Bookman Old Style" pitchFamily="18" charset="0"/>
              </a:rPr>
              <a:t>Yaşamak için başka </a:t>
            </a:r>
          </a:p>
          <a:p>
            <a:pPr marL="533400" indent="-533400">
              <a:lnSpc>
                <a:spcPct val="120000"/>
              </a:lnSpc>
              <a:spcBef>
                <a:spcPct val="40000"/>
              </a:spcBef>
              <a:buFont typeface="Symbol" pitchFamily="18" charset="2"/>
              <a:buNone/>
            </a:pPr>
            <a:r>
              <a:rPr lang="tr-TR" altLang="tr-TR" sz="2200" b="1" dirty="0">
                <a:latin typeface="Bookman Old Style" pitchFamily="18" charset="0"/>
              </a:rPr>
              <a:t>	alternatifin olmaması			</a:t>
            </a:r>
            <a:r>
              <a:rPr lang="en-AU" altLang="tr-TR" sz="2200" b="1" dirty="0">
                <a:latin typeface="Bookman Old Style" pitchFamily="18" charset="0"/>
              </a:rPr>
              <a:t>12%</a:t>
            </a:r>
            <a:r>
              <a:rPr lang="tr-TR" altLang="tr-TR" sz="2200" b="1" dirty="0">
                <a:latin typeface="Bookman Old Style" pitchFamily="18" charset="0"/>
              </a:rPr>
              <a:t>       11%</a:t>
            </a:r>
          </a:p>
          <a:p>
            <a:pPr marL="533400" indent="-533400">
              <a:lnSpc>
                <a:spcPct val="120000"/>
              </a:lnSpc>
              <a:spcBef>
                <a:spcPct val="40000"/>
              </a:spcBef>
              <a:buFont typeface="Symbol" pitchFamily="18" charset="2"/>
              <a:buChar char="¨"/>
            </a:pPr>
            <a:r>
              <a:rPr lang="tr-TR" altLang="tr-TR" sz="2200" b="1" dirty="0">
                <a:latin typeface="Bookman Old Style" pitchFamily="18" charset="0"/>
              </a:rPr>
              <a:t>Ve diğer sebepler...</a:t>
            </a:r>
            <a:endParaRPr lang="tr-TR" dirty="0"/>
          </a:p>
        </p:txBody>
      </p:sp>
    </p:spTree>
    <p:extLst>
      <p:ext uri="{BB962C8B-B14F-4D97-AF65-F5344CB8AC3E}">
        <p14:creationId xmlns:p14="http://schemas.microsoft.com/office/powerpoint/2010/main" val="11117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ltLang="tr-TR" b="1" dirty="0"/>
              <a:t>Dünya Çapında İş Kurma Çabaları</a:t>
            </a:r>
            <a:endParaRPr lang="tr-TR" dirty="0"/>
          </a:p>
        </p:txBody>
      </p:sp>
      <p:sp>
        <p:nvSpPr>
          <p:cNvPr id="3" name="İçerik Yer Tutucusu 2"/>
          <p:cNvSpPr>
            <a:spLocks noGrp="1"/>
          </p:cNvSpPr>
          <p:nvPr>
            <p:ph sz="quarter" idx="1"/>
          </p:nvPr>
        </p:nvSpPr>
        <p:spPr>
          <a:xfrm>
            <a:off x="914400" y="1447800"/>
            <a:ext cx="7546032" cy="685056"/>
          </a:xfrm>
        </p:spPr>
        <p:txBody>
          <a:bodyPr>
            <a:normAutofit/>
          </a:bodyPr>
          <a:lstStyle/>
          <a:p>
            <a:pPr algn="just">
              <a:buFontTx/>
              <a:buNone/>
            </a:pPr>
            <a:r>
              <a:rPr lang="tr-TR" altLang="tr-TR" sz="2800" dirty="0" smtClean="0">
                <a:solidFill>
                  <a:srgbClr val="CC3399"/>
                </a:solidFill>
              </a:rPr>
              <a:t> ABD’de her 11 saniyede 1 yeni işletme kurulmaktadır.</a:t>
            </a:r>
            <a:endParaRPr lang="tr-TR" altLang="tr-TR" sz="2800" dirty="0">
              <a:solidFill>
                <a:srgbClr val="CC339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916832"/>
            <a:ext cx="4226595" cy="4810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40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tr-TR" sz="3200" b="1" dirty="0">
                <a:solidFill>
                  <a:srgbClr val="009999"/>
                </a:solidFill>
                <a:latin typeface="Arial Narrow" pitchFamily="34" charset="0"/>
              </a:rPr>
              <a:t>İşe başlamadan önce,</a:t>
            </a:r>
            <a:r>
              <a:rPr lang="en-US" altLang="tr-TR" sz="3200" b="1" dirty="0">
                <a:solidFill>
                  <a:srgbClr val="CC3300"/>
                </a:solidFill>
                <a:latin typeface="Arial Narrow" pitchFamily="34" charset="0"/>
              </a:rPr>
              <a:t> </a:t>
            </a:r>
            <a:r>
              <a:rPr lang="tr-TR" altLang="tr-TR" sz="3200" b="1" dirty="0">
                <a:solidFill>
                  <a:srgbClr val="CC3300"/>
                </a:solidFill>
                <a:latin typeface="Arial Narrow" pitchFamily="34" charset="0"/>
              </a:rPr>
              <a:t>KENDİNİZE SORUN!</a:t>
            </a:r>
            <a:endParaRPr lang="tr-TR" sz="3200" dirty="0"/>
          </a:p>
        </p:txBody>
      </p:sp>
      <p:sp>
        <p:nvSpPr>
          <p:cNvPr id="3" name="İçerik Yer Tutucusu 2"/>
          <p:cNvSpPr>
            <a:spLocks noGrp="1"/>
          </p:cNvSpPr>
          <p:nvPr>
            <p:ph sz="quarter" idx="1"/>
          </p:nvPr>
        </p:nvSpPr>
        <p:spPr/>
        <p:txBody>
          <a:bodyPr>
            <a:normAutofit fontScale="92500" lnSpcReduction="20000"/>
          </a:bodyPr>
          <a:lstStyle/>
          <a:p>
            <a:pPr>
              <a:spcBef>
                <a:spcPct val="0"/>
              </a:spcBef>
              <a:buNone/>
            </a:pPr>
            <a:r>
              <a:rPr lang="tr-TR" altLang="tr-TR" sz="2800" dirty="0">
                <a:solidFill>
                  <a:schemeClr val="tx2"/>
                </a:solidFill>
                <a:latin typeface="Bookman Old Style" pitchFamily="18" charset="0"/>
              </a:rPr>
              <a:t>Girişimcilik size uygun mu</a:t>
            </a:r>
            <a:r>
              <a:rPr lang="en-US" altLang="tr-TR" sz="2800" dirty="0">
                <a:solidFill>
                  <a:schemeClr val="tx2"/>
                </a:solidFill>
                <a:latin typeface="Bookman Old Style" pitchFamily="18" charset="0"/>
              </a:rPr>
              <a:t>?</a:t>
            </a:r>
          </a:p>
          <a:p>
            <a:pPr algn="just">
              <a:spcBef>
                <a:spcPct val="0"/>
              </a:spcBef>
              <a:buNone/>
            </a:pPr>
            <a:r>
              <a:rPr lang="tr-TR" altLang="tr-TR" sz="2800" dirty="0">
                <a:latin typeface="Bookman Old Style" pitchFamily="18" charset="0"/>
              </a:rPr>
              <a:t>- İşletme kurmaya ilişkin riskleri sıfırlamanın hiçbir yolu yoktur. </a:t>
            </a:r>
          </a:p>
          <a:p>
            <a:pPr algn="just">
              <a:spcBef>
                <a:spcPct val="0"/>
              </a:spcBef>
              <a:buFontTx/>
              <a:buChar char="-"/>
            </a:pPr>
            <a:r>
              <a:rPr lang="tr-TR" altLang="tr-TR" sz="2800" dirty="0">
                <a:latin typeface="Bookman Old Style" pitchFamily="18" charset="0"/>
              </a:rPr>
              <a:t> Ancak iyi planlama ve hazırlık ile başarı şansınızı artırabilirsiniz.</a:t>
            </a:r>
          </a:p>
          <a:p>
            <a:pPr algn="just">
              <a:spcBef>
                <a:spcPct val="0"/>
              </a:spcBef>
              <a:buFontTx/>
              <a:buChar char="-"/>
            </a:pPr>
            <a:r>
              <a:rPr lang="tr-TR" altLang="tr-TR" sz="2800" dirty="0">
                <a:latin typeface="Bookman Old Style" pitchFamily="18" charset="0"/>
              </a:rPr>
              <a:t> En iyi başlama noktası bir işletme sahibi ve yöneticisi olarak güç</a:t>
            </a:r>
            <a:r>
              <a:rPr lang="tr-TR" altLang="tr-TR" sz="2800" dirty="0">
                <a:latin typeface="Arial" pitchFamily="34" charset="0"/>
              </a:rPr>
              <a:t>lü</a:t>
            </a:r>
            <a:r>
              <a:rPr lang="tr-TR" altLang="tr-TR" sz="2800" dirty="0">
                <a:latin typeface="Bookman Old Style" pitchFamily="18" charset="0"/>
              </a:rPr>
              <a:t> ve zayıf yönlerinizi değerlendirmektir. </a:t>
            </a:r>
            <a:endParaRPr lang="en-US" altLang="tr-TR" sz="2800" dirty="0">
              <a:latin typeface="Bookman Old Style" pitchFamily="18" charset="0"/>
            </a:endParaRPr>
          </a:p>
          <a:p>
            <a:pPr>
              <a:spcBef>
                <a:spcPct val="0"/>
              </a:spcBef>
              <a:buNone/>
            </a:pPr>
            <a:endParaRPr lang="en-US" altLang="tr-TR" sz="2800" dirty="0">
              <a:latin typeface="Bookman Old Style" pitchFamily="18" charset="0"/>
            </a:endParaRPr>
          </a:p>
          <a:p>
            <a:pPr algn="just">
              <a:spcBef>
                <a:spcPct val="0"/>
              </a:spcBef>
              <a:buNone/>
            </a:pPr>
            <a:r>
              <a:rPr lang="tr-TR" altLang="tr-TR" sz="2800" dirty="0">
                <a:solidFill>
                  <a:schemeClr val="tx2"/>
                </a:solidFill>
                <a:latin typeface="Bookman Old Style" pitchFamily="18" charset="0"/>
                <a:cs typeface="Arial" pitchFamily="34" charset="0"/>
              </a:rPr>
              <a:t>Yalnız başınıza başlayabilir misiniz</a:t>
            </a:r>
            <a:r>
              <a:rPr lang="en-US" altLang="tr-TR" sz="2800" dirty="0">
                <a:solidFill>
                  <a:schemeClr val="tx2"/>
                </a:solidFill>
                <a:latin typeface="Bookman Old Style" pitchFamily="18" charset="0"/>
                <a:cs typeface="Arial" pitchFamily="34" charset="0"/>
              </a:rPr>
              <a:t>? </a:t>
            </a:r>
            <a:endParaRPr lang="en-US" altLang="tr-TR" sz="2800" dirty="0">
              <a:solidFill>
                <a:schemeClr val="tx2"/>
              </a:solidFill>
              <a:latin typeface="Bookman Old Style" pitchFamily="18" charset="0"/>
              <a:cs typeface="Times New Roman" pitchFamily="18" charset="0"/>
            </a:endParaRPr>
          </a:p>
          <a:p>
            <a:pPr algn="just">
              <a:spcBef>
                <a:spcPct val="0"/>
              </a:spcBef>
              <a:buNone/>
            </a:pPr>
            <a:r>
              <a:rPr lang="tr-TR" altLang="tr-TR" sz="2800" dirty="0" smtClean="0">
                <a:latin typeface="Bookman Old Style" pitchFamily="18" charset="0"/>
                <a:cs typeface="Times New Roman" pitchFamily="18" charset="0"/>
              </a:rPr>
              <a:t>   Proje </a:t>
            </a:r>
            <a:r>
              <a:rPr lang="tr-TR" altLang="tr-TR" sz="2800" dirty="0">
                <a:latin typeface="Bookman Old Style" pitchFamily="18" charset="0"/>
                <a:cs typeface="Times New Roman" pitchFamily="18" charset="0"/>
              </a:rPr>
              <a:t>geliştirmek</a:t>
            </a:r>
            <a:r>
              <a:rPr lang="tr-TR" altLang="tr-TR" sz="2800" dirty="0">
                <a:latin typeface="Arial" pitchFamily="34" charset="0"/>
                <a:cs typeface="Times New Roman" pitchFamily="18" charset="0"/>
              </a:rPr>
              <a:t>,</a:t>
            </a:r>
            <a:r>
              <a:rPr lang="tr-TR" altLang="tr-TR" sz="2800" dirty="0">
                <a:latin typeface="Bookman Old Style" pitchFamily="18" charset="0"/>
                <a:cs typeface="Times New Roman" pitchFamily="18" charset="0"/>
              </a:rPr>
              <a:t> zamanınızı organize etmek ve detaylar</a:t>
            </a:r>
            <a:r>
              <a:rPr lang="tr-TR" altLang="tr-TR" sz="2800" dirty="0">
                <a:latin typeface="Arial" pitchFamily="34" charset="0"/>
                <a:cs typeface="Times New Roman" pitchFamily="18" charset="0"/>
              </a:rPr>
              <a:t>ı</a:t>
            </a:r>
            <a:r>
              <a:rPr lang="tr-TR" altLang="tr-TR" sz="2800" dirty="0">
                <a:latin typeface="Bookman Old Style" pitchFamily="18" charset="0"/>
                <a:cs typeface="Times New Roman" pitchFamily="18" charset="0"/>
              </a:rPr>
              <a:t> takip etmek sizden başka kimsenin sorumluluğunda olmayacaktır. </a:t>
            </a:r>
            <a:endParaRPr lang="en-US" altLang="tr-TR" sz="2800" dirty="0">
              <a:latin typeface="Bookman Old Style" pitchFamily="18" charset="0"/>
            </a:endParaRPr>
          </a:p>
          <a:p>
            <a:endParaRPr lang="tr-TR" dirty="0"/>
          </a:p>
        </p:txBody>
      </p:sp>
    </p:spTree>
    <p:extLst>
      <p:ext uri="{BB962C8B-B14F-4D97-AF65-F5344CB8AC3E}">
        <p14:creationId xmlns:p14="http://schemas.microsoft.com/office/powerpoint/2010/main" val="185090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b="1" dirty="0">
                <a:solidFill>
                  <a:srgbClr val="009999"/>
                </a:solidFill>
                <a:latin typeface="Arial Narrow" pitchFamily="34" charset="0"/>
              </a:rPr>
              <a:t>İşe başlamadan önce,</a:t>
            </a:r>
            <a:r>
              <a:rPr lang="en-US" altLang="tr-TR" b="1" dirty="0">
                <a:solidFill>
                  <a:srgbClr val="CC3300"/>
                </a:solidFill>
                <a:latin typeface="Arial Narrow" pitchFamily="34" charset="0"/>
              </a:rPr>
              <a:t> </a:t>
            </a:r>
            <a:r>
              <a:rPr lang="tr-TR" altLang="tr-TR" b="1" dirty="0">
                <a:solidFill>
                  <a:srgbClr val="CC3300"/>
                </a:solidFill>
                <a:latin typeface="Arial Narrow" pitchFamily="34" charset="0"/>
              </a:rPr>
              <a:t>KENDİNİZE SORUN!</a:t>
            </a:r>
            <a:endParaRPr lang="tr-TR" dirty="0"/>
          </a:p>
        </p:txBody>
      </p:sp>
      <p:sp>
        <p:nvSpPr>
          <p:cNvPr id="3" name="İçerik Yer Tutucusu 2"/>
          <p:cNvSpPr>
            <a:spLocks noGrp="1"/>
          </p:cNvSpPr>
          <p:nvPr>
            <p:ph sz="quarter" idx="1"/>
          </p:nvPr>
        </p:nvSpPr>
        <p:spPr/>
        <p:txBody>
          <a:bodyPr>
            <a:normAutofit fontScale="85000" lnSpcReduction="20000"/>
          </a:bodyPr>
          <a:lstStyle/>
          <a:p>
            <a:pPr algn="just">
              <a:spcBef>
                <a:spcPct val="0"/>
              </a:spcBef>
              <a:buNone/>
            </a:pPr>
            <a:r>
              <a:rPr lang="tr-TR" altLang="tr-TR" sz="2800" dirty="0">
                <a:solidFill>
                  <a:schemeClr val="tx2"/>
                </a:solidFill>
                <a:latin typeface="Bookman Old Style" pitchFamily="18" charset="0"/>
                <a:cs typeface="Times New Roman" pitchFamily="18" charset="0"/>
              </a:rPr>
              <a:t>Farklı kişiliklere sahip insanlarla başa çıkabiliyor musunuz</a:t>
            </a:r>
            <a:r>
              <a:rPr lang="tr-TR" altLang="tr-TR" sz="2800" dirty="0" smtClean="0">
                <a:solidFill>
                  <a:schemeClr val="tx2"/>
                </a:solidFill>
                <a:latin typeface="Bookman Old Style" pitchFamily="18" charset="0"/>
                <a:cs typeface="Times New Roman" pitchFamily="18" charset="0"/>
              </a:rPr>
              <a:t>?</a:t>
            </a:r>
          </a:p>
          <a:p>
            <a:pPr algn="just">
              <a:spcBef>
                <a:spcPct val="0"/>
              </a:spcBef>
              <a:buNone/>
            </a:pPr>
            <a:endParaRPr lang="tr-TR" altLang="tr-TR" sz="2800" dirty="0">
              <a:solidFill>
                <a:schemeClr val="tx2"/>
              </a:solidFill>
              <a:latin typeface="Bookman Old Style" pitchFamily="18" charset="0"/>
              <a:cs typeface="Times New Roman" pitchFamily="18" charset="0"/>
            </a:endParaRPr>
          </a:p>
          <a:p>
            <a:pPr algn="just">
              <a:spcBef>
                <a:spcPct val="0"/>
              </a:spcBef>
              <a:buNone/>
            </a:pPr>
            <a:r>
              <a:rPr lang="tr-TR" altLang="tr-TR" sz="2800" dirty="0">
                <a:solidFill>
                  <a:schemeClr val="tx2"/>
                </a:solidFill>
                <a:latin typeface="Bookman Old Style" pitchFamily="18" charset="0"/>
                <a:cs typeface="Times New Roman" pitchFamily="18" charset="0"/>
              </a:rPr>
              <a:t> </a:t>
            </a:r>
            <a:r>
              <a:rPr lang="tr-TR" altLang="tr-TR" sz="2800" dirty="0" smtClean="0">
                <a:solidFill>
                  <a:schemeClr val="tx2"/>
                </a:solidFill>
                <a:latin typeface="Bookman Old Style" pitchFamily="18" charset="0"/>
                <a:cs typeface="Times New Roman" pitchFamily="18" charset="0"/>
              </a:rPr>
              <a:t>  </a:t>
            </a:r>
            <a:r>
              <a:rPr lang="tr-TR" altLang="tr-TR" sz="2800" dirty="0" smtClean="0">
                <a:latin typeface="Bookman Old Style" pitchFamily="18" charset="0"/>
                <a:cs typeface="Times New Roman" pitchFamily="18" charset="0"/>
              </a:rPr>
              <a:t>İşletme </a:t>
            </a:r>
            <a:r>
              <a:rPr lang="tr-TR" altLang="tr-TR" sz="2800" dirty="0">
                <a:latin typeface="Bookman Old Style" pitchFamily="18" charset="0"/>
                <a:cs typeface="Times New Roman" pitchFamily="18" charset="0"/>
              </a:rPr>
              <a:t>sahipleri müşteriler, satıcılar, çalışanlar, bankalar, avukatlar, muhasebeciler, veya  danışmanlar gibi farklı kişilerle iş ilişkilerini geliştirmek ihtiyacındadır. İşletmenizin çıkarları için ilgi isteyen bir müşteri, güvenilir olmayan bir satıcı veya fazlasıyla gevşek bir personelle başa çıkabilir misiniz?</a:t>
            </a:r>
            <a:r>
              <a:rPr lang="tr-TR" altLang="tr-TR" sz="2800" dirty="0">
                <a:solidFill>
                  <a:schemeClr val="tx2"/>
                </a:solidFill>
                <a:latin typeface="Bookman Old Style" pitchFamily="18" charset="0"/>
                <a:cs typeface="Times New Roman" pitchFamily="18" charset="0"/>
              </a:rPr>
              <a:t> </a:t>
            </a:r>
            <a:r>
              <a:rPr lang="en-US" altLang="tr-TR" sz="2800" dirty="0">
                <a:latin typeface="Bookman Old Style" pitchFamily="18" charset="0"/>
                <a:cs typeface="Times New Roman" pitchFamily="18" charset="0"/>
              </a:rPr>
              <a:t> </a:t>
            </a:r>
            <a:endParaRPr lang="tr-TR" altLang="tr-TR" sz="2800" dirty="0" smtClean="0">
              <a:latin typeface="Bookman Old Style" pitchFamily="18" charset="0"/>
              <a:cs typeface="Times New Roman" pitchFamily="18" charset="0"/>
            </a:endParaRPr>
          </a:p>
          <a:p>
            <a:pPr algn="just">
              <a:spcBef>
                <a:spcPct val="0"/>
              </a:spcBef>
              <a:buNone/>
            </a:pPr>
            <a:endParaRPr lang="en-US" altLang="tr-TR" sz="2800" dirty="0">
              <a:latin typeface="Bookman Old Style" pitchFamily="18" charset="0"/>
              <a:cs typeface="Times New Roman" pitchFamily="18" charset="0"/>
            </a:endParaRPr>
          </a:p>
          <a:p>
            <a:pPr algn="just">
              <a:spcBef>
                <a:spcPct val="0"/>
              </a:spcBef>
              <a:buNone/>
            </a:pPr>
            <a:r>
              <a:rPr lang="tr-TR" altLang="tr-TR" sz="2800" dirty="0">
                <a:solidFill>
                  <a:schemeClr val="tx2"/>
                </a:solidFill>
                <a:latin typeface="Bookman Old Style" pitchFamily="18" charset="0"/>
                <a:cs typeface="Times New Roman" pitchFamily="18" charset="0"/>
              </a:rPr>
              <a:t>Karar vermede ne kadar iyisiniz? </a:t>
            </a:r>
          </a:p>
          <a:p>
            <a:pPr algn="just">
              <a:spcBef>
                <a:spcPct val="0"/>
              </a:spcBef>
              <a:buNone/>
            </a:pPr>
            <a:r>
              <a:rPr lang="tr-TR" altLang="tr-TR" sz="2800" dirty="0" smtClean="0">
                <a:latin typeface="Bookman Old Style" pitchFamily="18" charset="0"/>
                <a:cs typeface="Times New Roman" pitchFamily="18" charset="0"/>
              </a:rPr>
              <a:t>   KOBİ </a:t>
            </a:r>
            <a:r>
              <a:rPr lang="tr-TR" altLang="tr-TR" sz="2800" dirty="0">
                <a:latin typeface="Bookman Old Style" pitchFamily="18" charset="0"/>
                <a:cs typeface="Times New Roman" pitchFamily="18" charset="0"/>
              </a:rPr>
              <a:t>sahipleri çoğunlukla istikrarlı, hızlı, baskı altında ve bağımsız karar</a:t>
            </a:r>
            <a:r>
              <a:rPr lang="tr-TR" altLang="tr-TR" sz="2800" dirty="0">
                <a:latin typeface="Arial" pitchFamily="34" charset="0"/>
                <a:cs typeface="Times New Roman" pitchFamily="18" charset="0"/>
              </a:rPr>
              <a:t>l</a:t>
            </a:r>
            <a:r>
              <a:rPr lang="tr-TR" altLang="tr-TR" sz="2800" dirty="0">
                <a:latin typeface="Bookman Old Style" pitchFamily="18" charset="0"/>
                <a:cs typeface="Times New Roman" pitchFamily="18" charset="0"/>
              </a:rPr>
              <a:t>a</a:t>
            </a:r>
            <a:r>
              <a:rPr lang="tr-TR" altLang="tr-TR" sz="2800" dirty="0">
                <a:latin typeface="Arial" pitchFamily="34" charset="0"/>
                <a:cs typeface="Times New Roman" pitchFamily="18" charset="0"/>
              </a:rPr>
              <a:t>r</a:t>
            </a:r>
            <a:r>
              <a:rPr lang="tr-TR" altLang="tr-TR" sz="2800" dirty="0">
                <a:latin typeface="Bookman Old Style" pitchFamily="18" charset="0"/>
                <a:cs typeface="Times New Roman" pitchFamily="18" charset="0"/>
              </a:rPr>
              <a:t> verme</a:t>
            </a:r>
            <a:r>
              <a:rPr lang="tr-TR" altLang="tr-TR" sz="2800" dirty="0">
                <a:latin typeface="Arial" pitchFamily="34" charset="0"/>
                <a:cs typeface="Times New Roman" pitchFamily="18" charset="0"/>
              </a:rPr>
              <a:t>k</a:t>
            </a:r>
            <a:r>
              <a:rPr lang="tr-TR" altLang="tr-TR" sz="2800" dirty="0">
                <a:latin typeface="Bookman Old Style" pitchFamily="18" charset="0"/>
                <a:cs typeface="Times New Roman" pitchFamily="18" charset="0"/>
              </a:rPr>
              <a:t> durumunda kalırlar. </a:t>
            </a:r>
            <a:endParaRPr lang="en-US" altLang="tr-TR" sz="2800" dirty="0">
              <a:latin typeface="Bookman Old Style" pitchFamily="18" charset="0"/>
              <a:cs typeface="Times New Roman" pitchFamily="18" charset="0"/>
            </a:endParaRPr>
          </a:p>
          <a:p>
            <a:endParaRPr lang="tr-TR" dirty="0"/>
          </a:p>
        </p:txBody>
      </p:sp>
    </p:spTree>
    <p:extLst>
      <p:ext uri="{BB962C8B-B14F-4D97-AF65-F5344CB8AC3E}">
        <p14:creationId xmlns:p14="http://schemas.microsoft.com/office/powerpoint/2010/main" val="310342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b="1" dirty="0">
                <a:solidFill>
                  <a:srgbClr val="009999"/>
                </a:solidFill>
                <a:latin typeface="Arial Narrow" pitchFamily="34" charset="0"/>
              </a:rPr>
              <a:t>İşe başlamadan önce,</a:t>
            </a:r>
            <a:r>
              <a:rPr lang="en-US" altLang="tr-TR" b="1" dirty="0">
                <a:solidFill>
                  <a:srgbClr val="CC3300"/>
                </a:solidFill>
                <a:latin typeface="Arial Narrow" pitchFamily="34" charset="0"/>
              </a:rPr>
              <a:t> </a:t>
            </a:r>
            <a:r>
              <a:rPr lang="tr-TR" altLang="tr-TR" b="1" dirty="0">
                <a:solidFill>
                  <a:srgbClr val="CC3300"/>
                </a:solidFill>
                <a:latin typeface="Arial Narrow" pitchFamily="34" charset="0"/>
              </a:rPr>
              <a:t>KENDİNİZE SORUN!</a:t>
            </a:r>
            <a:endParaRPr lang="tr-TR" dirty="0"/>
          </a:p>
        </p:txBody>
      </p:sp>
      <p:sp>
        <p:nvSpPr>
          <p:cNvPr id="3" name="İçerik Yer Tutucusu 2"/>
          <p:cNvSpPr>
            <a:spLocks noGrp="1"/>
          </p:cNvSpPr>
          <p:nvPr>
            <p:ph sz="quarter" idx="1"/>
          </p:nvPr>
        </p:nvSpPr>
        <p:spPr/>
        <p:txBody>
          <a:bodyPr>
            <a:normAutofit fontScale="92500" lnSpcReduction="20000"/>
          </a:bodyPr>
          <a:lstStyle/>
          <a:p>
            <a:pPr algn="just">
              <a:spcBef>
                <a:spcPct val="0"/>
              </a:spcBef>
              <a:buNone/>
            </a:pPr>
            <a:r>
              <a:rPr lang="tr-TR" altLang="tr-TR" sz="2800" dirty="0">
                <a:solidFill>
                  <a:schemeClr val="tx2"/>
                </a:solidFill>
                <a:latin typeface="Arial Narrow" pitchFamily="34" charset="0"/>
                <a:cs typeface="Times New Roman" pitchFamily="18" charset="0"/>
              </a:rPr>
              <a:t>İşi yürütmek için gerekli fiziksel ve duygusal dayanıklılığa sahip misiniz? </a:t>
            </a:r>
            <a:endParaRPr lang="tr-TR" altLang="tr-TR" sz="2800" dirty="0" smtClean="0">
              <a:solidFill>
                <a:schemeClr val="tx2"/>
              </a:solidFill>
              <a:latin typeface="Arial Narrow" pitchFamily="34" charset="0"/>
              <a:cs typeface="Times New Roman" pitchFamily="18" charset="0"/>
            </a:endParaRPr>
          </a:p>
          <a:p>
            <a:pPr algn="just">
              <a:spcBef>
                <a:spcPct val="0"/>
              </a:spcBef>
              <a:buNone/>
            </a:pPr>
            <a:endParaRPr lang="tr-TR" altLang="tr-TR" sz="2800" dirty="0">
              <a:solidFill>
                <a:schemeClr val="tx2"/>
              </a:solidFill>
              <a:latin typeface="Arial Narrow" pitchFamily="34" charset="0"/>
              <a:cs typeface="Times New Roman" pitchFamily="18" charset="0"/>
            </a:endParaRPr>
          </a:p>
          <a:p>
            <a:pPr algn="just">
              <a:spcBef>
                <a:spcPct val="0"/>
              </a:spcBef>
              <a:buNone/>
            </a:pPr>
            <a:r>
              <a:rPr lang="tr-TR" altLang="tr-TR" sz="2800" dirty="0" smtClean="0">
                <a:solidFill>
                  <a:schemeClr val="tx2"/>
                </a:solidFill>
                <a:latin typeface="Arial Narrow" pitchFamily="34" charset="0"/>
                <a:cs typeface="Times New Roman" pitchFamily="18" charset="0"/>
              </a:rPr>
              <a:t>    </a:t>
            </a:r>
            <a:r>
              <a:rPr lang="tr-TR" altLang="tr-TR" sz="2800" dirty="0" smtClean="0">
                <a:latin typeface="Arial Narrow" pitchFamily="34" charset="0"/>
                <a:cs typeface="Times New Roman" pitchFamily="18" charset="0"/>
              </a:rPr>
              <a:t>KOBİ </a:t>
            </a:r>
            <a:r>
              <a:rPr lang="tr-TR" altLang="tr-TR" sz="2800" dirty="0">
                <a:latin typeface="Arial Narrow" pitchFamily="34" charset="0"/>
                <a:cs typeface="Times New Roman" pitchFamily="18" charset="0"/>
              </a:rPr>
              <a:t>sahibi olmak, mücadeleci, eğlenceli ve heyecanlı bir iştir. Ancak çok fazla çalışmak da gerektirir. Haftanın 6 veya 7 günü günde 12 saat çalışmayı göze alabilir misiniz? </a:t>
            </a:r>
            <a:endParaRPr lang="en-US" altLang="tr-TR" sz="2800" dirty="0">
              <a:latin typeface="Arial Narrow" pitchFamily="34" charset="0"/>
              <a:cs typeface="Times New Roman" pitchFamily="18" charset="0"/>
            </a:endParaRPr>
          </a:p>
          <a:p>
            <a:pPr algn="just">
              <a:spcBef>
                <a:spcPct val="0"/>
              </a:spcBef>
              <a:buNone/>
            </a:pPr>
            <a:endParaRPr lang="tr-TR" altLang="tr-TR" sz="2800" dirty="0">
              <a:solidFill>
                <a:schemeClr val="tx2"/>
              </a:solidFill>
              <a:latin typeface="Arial Narrow" pitchFamily="34" charset="0"/>
              <a:cs typeface="Times New Roman" pitchFamily="18" charset="0"/>
            </a:endParaRPr>
          </a:p>
          <a:p>
            <a:pPr algn="just">
              <a:spcBef>
                <a:spcPct val="0"/>
              </a:spcBef>
              <a:buNone/>
            </a:pPr>
            <a:r>
              <a:rPr lang="tr-TR" altLang="tr-TR" sz="2800" dirty="0">
                <a:solidFill>
                  <a:schemeClr val="tx2"/>
                </a:solidFill>
                <a:latin typeface="Arial Narrow" pitchFamily="34" charset="0"/>
                <a:cs typeface="Times New Roman" pitchFamily="18" charset="0"/>
              </a:rPr>
              <a:t>Ne kadar iyi plan yapıyor ve organize oluyorsunuz? </a:t>
            </a:r>
          </a:p>
          <a:p>
            <a:pPr algn="just">
              <a:spcBef>
                <a:spcPct val="0"/>
              </a:spcBef>
              <a:buNone/>
            </a:pPr>
            <a:r>
              <a:rPr lang="tr-TR" altLang="tr-TR" sz="2800" dirty="0" smtClean="0">
                <a:latin typeface="Arial Narrow" pitchFamily="34" charset="0"/>
                <a:cs typeface="Times New Roman" pitchFamily="18" charset="0"/>
              </a:rPr>
              <a:t>    </a:t>
            </a:r>
          </a:p>
          <a:p>
            <a:pPr algn="just">
              <a:spcBef>
                <a:spcPct val="0"/>
              </a:spcBef>
              <a:buNone/>
            </a:pPr>
            <a:r>
              <a:rPr lang="tr-TR" altLang="tr-TR" sz="2800" dirty="0">
                <a:latin typeface="Arial Narrow" pitchFamily="34" charset="0"/>
                <a:cs typeface="Times New Roman" pitchFamily="18" charset="0"/>
              </a:rPr>
              <a:t> </a:t>
            </a:r>
            <a:r>
              <a:rPr lang="tr-TR" altLang="tr-TR" sz="2800" dirty="0" smtClean="0">
                <a:latin typeface="Arial Narrow" pitchFamily="34" charset="0"/>
                <a:cs typeface="Times New Roman" pitchFamily="18" charset="0"/>
              </a:rPr>
              <a:t>   Araştırmalar </a:t>
            </a:r>
            <a:r>
              <a:rPr lang="tr-TR" altLang="tr-TR" sz="2800" dirty="0">
                <a:latin typeface="Arial Narrow" pitchFamily="34" charset="0"/>
                <a:cs typeface="Times New Roman" pitchFamily="18" charset="0"/>
              </a:rPr>
              <a:t>iş hayatındaki çoğu başarısızlığın daha iyi planlama yapılarak engellenebileceğini göstermiştir. </a:t>
            </a:r>
            <a:r>
              <a:rPr lang="tr-TR" altLang="tr-TR" sz="2800" dirty="0" err="1">
                <a:latin typeface="Arial Narrow" pitchFamily="34" charset="0"/>
                <a:cs typeface="Times New Roman" pitchFamily="18" charset="0"/>
              </a:rPr>
              <a:t>Finanssal</a:t>
            </a:r>
            <a:r>
              <a:rPr lang="tr-TR" altLang="tr-TR" sz="2800" dirty="0">
                <a:latin typeface="Arial Narrow" pitchFamily="34" charset="0"/>
                <a:cs typeface="Times New Roman" pitchFamily="18" charset="0"/>
              </a:rPr>
              <a:t> raporların, envanterlerin, programların ve üretimin iyi organize edilmesi pek çok tehlikeyi uzaklaştırır. </a:t>
            </a:r>
            <a:endParaRPr lang="en-US" altLang="tr-TR" sz="2800" dirty="0">
              <a:latin typeface="Arial Narrow" pitchFamily="34" charset="0"/>
              <a:cs typeface="Times New Roman" pitchFamily="18" charset="0"/>
            </a:endParaRPr>
          </a:p>
          <a:p>
            <a:pPr algn="just"/>
            <a:endParaRPr lang="tr-TR" dirty="0"/>
          </a:p>
        </p:txBody>
      </p:sp>
    </p:spTree>
    <p:extLst>
      <p:ext uri="{BB962C8B-B14F-4D97-AF65-F5344CB8AC3E}">
        <p14:creationId xmlns:p14="http://schemas.microsoft.com/office/powerpoint/2010/main" val="405621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b="1" dirty="0">
                <a:solidFill>
                  <a:srgbClr val="009999"/>
                </a:solidFill>
                <a:latin typeface="Arial Narrow" pitchFamily="34" charset="0"/>
              </a:rPr>
              <a:t>İşe başlamadan önce,</a:t>
            </a:r>
            <a:r>
              <a:rPr lang="en-US" altLang="tr-TR" b="1" dirty="0">
                <a:solidFill>
                  <a:srgbClr val="CC3300"/>
                </a:solidFill>
                <a:latin typeface="Arial Narrow" pitchFamily="34" charset="0"/>
              </a:rPr>
              <a:t> </a:t>
            </a:r>
            <a:r>
              <a:rPr lang="tr-TR" altLang="tr-TR" b="1" dirty="0">
                <a:solidFill>
                  <a:srgbClr val="CC3300"/>
                </a:solidFill>
                <a:latin typeface="Arial Narrow" pitchFamily="34" charset="0"/>
              </a:rPr>
              <a:t>KENDİNİZE SORUN!</a:t>
            </a:r>
            <a:endParaRPr lang="tr-TR" dirty="0"/>
          </a:p>
        </p:txBody>
      </p:sp>
      <p:sp>
        <p:nvSpPr>
          <p:cNvPr id="3" name="İçerik Yer Tutucusu 2"/>
          <p:cNvSpPr>
            <a:spLocks noGrp="1"/>
          </p:cNvSpPr>
          <p:nvPr>
            <p:ph sz="quarter" idx="1"/>
          </p:nvPr>
        </p:nvSpPr>
        <p:spPr/>
        <p:txBody>
          <a:bodyPr/>
          <a:lstStyle/>
          <a:p>
            <a:pPr algn="just">
              <a:spcBef>
                <a:spcPct val="0"/>
              </a:spcBef>
              <a:buNone/>
            </a:pPr>
            <a:r>
              <a:rPr lang="tr-TR" altLang="tr-TR" dirty="0">
                <a:solidFill>
                  <a:schemeClr val="tx2"/>
                </a:solidFill>
                <a:latin typeface="Bookman Old Style" pitchFamily="18" charset="0"/>
                <a:cs typeface="Times New Roman" pitchFamily="18" charset="0"/>
              </a:rPr>
              <a:t>Arzularınız motivasyonunuzu sürekli kılacak kadar güçlü mü?</a:t>
            </a:r>
            <a:r>
              <a:rPr lang="tr-TR" altLang="tr-TR" dirty="0">
                <a:solidFill>
                  <a:schemeClr val="tx2"/>
                </a:solidFill>
                <a:latin typeface="Arial Narrow" pitchFamily="34" charset="0"/>
                <a:cs typeface="Times New Roman" pitchFamily="18" charset="0"/>
              </a:rPr>
              <a:t> </a:t>
            </a:r>
            <a:r>
              <a:rPr lang="tr-TR" altLang="tr-TR" dirty="0" smtClean="0">
                <a:solidFill>
                  <a:schemeClr val="tx2"/>
                </a:solidFill>
                <a:latin typeface="Arial Narrow" pitchFamily="34" charset="0"/>
                <a:cs typeface="Times New Roman" pitchFamily="18" charset="0"/>
              </a:rPr>
              <a:t> </a:t>
            </a:r>
          </a:p>
          <a:p>
            <a:pPr algn="just">
              <a:spcBef>
                <a:spcPct val="0"/>
              </a:spcBef>
              <a:buNone/>
            </a:pPr>
            <a:endParaRPr lang="en-US" altLang="tr-TR" dirty="0">
              <a:solidFill>
                <a:schemeClr val="tx2"/>
              </a:solidFill>
              <a:latin typeface="Arial" pitchFamily="34" charset="0"/>
              <a:cs typeface="Times New Roman" pitchFamily="18" charset="0"/>
            </a:endParaRPr>
          </a:p>
          <a:p>
            <a:pPr algn="just">
              <a:spcBef>
                <a:spcPct val="0"/>
              </a:spcBef>
              <a:buNone/>
            </a:pPr>
            <a:r>
              <a:rPr lang="tr-TR" altLang="tr-TR" sz="2400" dirty="0" smtClean="0">
                <a:latin typeface="Bookman Old Style" pitchFamily="18" charset="0"/>
                <a:cs typeface="Times New Roman" pitchFamily="18" charset="0"/>
              </a:rPr>
              <a:t>   KOBİ </a:t>
            </a:r>
            <a:r>
              <a:rPr lang="tr-TR" altLang="tr-TR" sz="2400" dirty="0">
                <a:latin typeface="Bookman Old Style" pitchFamily="18" charset="0"/>
                <a:cs typeface="Times New Roman" pitchFamily="18" charset="0"/>
              </a:rPr>
              <a:t>sahibi olmak sizi yıpratabilir. Bazı işletme sahipleri tüm sorumluluğu omuzlarında taşımaktan bunalır. </a:t>
            </a:r>
            <a:endParaRPr lang="tr-TR" altLang="tr-TR" sz="2400" dirty="0" smtClean="0">
              <a:latin typeface="Bookman Old Style" pitchFamily="18" charset="0"/>
              <a:cs typeface="Times New Roman" pitchFamily="18" charset="0"/>
            </a:endParaRPr>
          </a:p>
          <a:p>
            <a:pPr algn="just">
              <a:spcBef>
                <a:spcPct val="0"/>
              </a:spcBef>
              <a:buNone/>
            </a:pPr>
            <a:endParaRPr lang="tr-TR" altLang="tr-TR" sz="2400" dirty="0">
              <a:latin typeface="Bookman Old Style" pitchFamily="18" charset="0"/>
              <a:cs typeface="Times New Roman" pitchFamily="18" charset="0"/>
            </a:endParaRPr>
          </a:p>
          <a:p>
            <a:pPr algn="just">
              <a:spcBef>
                <a:spcPct val="0"/>
              </a:spcBef>
              <a:buNone/>
            </a:pPr>
            <a:r>
              <a:rPr lang="tr-TR" altLang="tr-TR" sz="2400" dirty="0" smtClean="0">
                <a:latin typeface="Bookman Old Style" pitchFamily="18" charset="0"/>
                <a:cs typeface="Times New Roman" pitchFamily="18" charset="0"/>
              </a:rPr>
              <a:t>   Ancak </a:t>
            </a:r>
            <a:r>
              <a:rPr lang="tr-TR" altLang="tr-TR" sz="2400" dirty="0">
                <a:latin typeface="Bookman Old Style" pitchFamily="18" charset="0"/>
                <a:cs typeface="Times New Roman" pitchFamily="18" charset="0"/>
              </a:rPr>
              <a:t>güçlü motivasyon ve azim başarıya ulaştırabilir ve düşüş dönemlerinde ve bunalımlarda firmanın hayatta kalmasına yardımcı olabilir. </a:t>
            </a:r>
            <a:endParaRPr lang="en-US" altLang="tr-TR" sz="2400" dirty="0">
              <a:latin typeface="Bookman Old Style" pitchFamily="18" charset="0"/>
              <a:cs typeface="Times New Roman" pitchFamily="18" charset="0"/>
            </a:endParaRPr>
          </a:p>
          <a:p>
            <a:endParaRPr lang="tr-TR" dirty="0"/>
          </a:p>
        </p:txBody>
      </p:sp>
    </p:spTree>
    <p:extLst>
      <p:ext uri="{BB962C8B-B14F-4D97-AF65-F5344CB8AC3E}">
        <p14:creationId xmlns:p14="http://schemas.microsoft.com/office/powerpoint/2010/main" val="230516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ltLang="tr-TR" b="1" dirty="0">
                <a:solidFill>
                  <a:srgbClr val="009999"/>
                </a:solidFill>
                <a:latin typeface="Arial Narrow" pitchFamily="34" charset="0"/>
              </a:rPr>
              <a:t>İşe başlamadan önce,</a:t>
            </a:r>
            <a:r>
              <a:rPr lang="en-US" altLang="tr-TR" b="1" dirty="0">
                <a:solidFill>
                  <a:srgbClr val="CC3300"/>
                </a:solidFill>
                <a:latin typeface="Arial Narrow" pitchFamily="34" charset="0"/>
              </a:rPr>
              <a:t> </a:t>
            </a:r>
            <a:r>
              <a:rPr lang="tr-TR" altLang="tr-TR" b="1" dirty="0">
                <a:solidFill>
                  <a:srgbClr val="CC3300"/>
                </a:solidFill>
                <a:latin typeface="Arial Narrow" pitchFamily="34" charset="0"/>
              </a:rPr>
              <a:t>KENDİNİZE SORUN!</a:t>
            </a:r>
            <a:endParaRPr lang="tr-TR" dirty="0"/>
          </a:p>
        </p:txBody>
      </p:sp>
      <p:sp>
        <p:nvSpPr>
          <p:cNvPr id="3" name="İçerik Yer Tutucusu 2"/>
          <p:cNvSpPr>
            <a:spLocks noGrp="1"/>
          </p:cNvSpPr>
          <p:nvPr>
            <p:ph sz="quarter" idx="1"/>
          </p:nvPr>
        </p:nvSpPr>
        <p:spPr/>
        <p:txBody>
          <a:bodyPr>
            <a:normAutofit fontScale="85000" lnSpcReduction="20000"/>
          </a:bodyPr>
          <a:lstStyle/>
          <a:p>
            <a:pPr algn="just">
              <a:spcBef>
                <a:spcPct val="0"/>
              </a:spcBef>
              <a:buNone/>
            </a:pPr>
            <a:r>
              <a:rPr lang="tr-TR" altLang="tr-TR" sz="2800" dirty="0">
                <a:solidFill>
                  <a:schemeClr val="tx2"/>
                </a:solidFill>
                <a:latin typeface="Bookman Old Style" pitchFamily="18" charset="0"/>
                <a:cs typeface="Times New Roman" pitchFamily="18" charset="0"/>
              </a:rPr>
              <a:t>İşiniz ailenizi nasıl etkileyecek</a:t>
            </a:r>
            <a:r>
              <a:rPr lang="en-US" altLang="tr-TR" sz="2800" dirty="0" smtClean="0">
                <a:solidFill>
                  <a:schemeClr val="tx2"/>
                </a:solidFill>
                <a:latin typeface="Bookman Old Style" pitchFamily="18" charset="0"/>
                <a:cs typeface="Times New Roman" pitchFamily="18" charset="0"/>
              </a:rPr>
              <a:t>?</a:t>
            </a:r>
            <a:endParaRPr lang="tr-TR" altLang="tr-TR" sz="2800" dirty="0" smtClean="0">
              <a:solidFill>
                <a:schemeClr val="tx2"/>
              </a:solidFill>
              <a:latin typeface="Bookman Old Style" pitchFamily="18" charset="0"/>
              <a:cs typeface="Times New Roman" pitchFamily="18" charset="0"/>
            </a:endParaRPr>
          </a:p>
          <a:p>
            <a:pPr algn="just">
              <a:spcBef>
                <a:spcPct val="0"/>
              </a:spcBef>
              <a:buNone/>
            </a:pPr>
            <a:endParaRPr lang="tr-TR" altLang="tr-TR" sz="2800" dirty="0">
              <a:latin typeface="Bookman Old Style" pitchFamily="18" charset="0"/>
            </a:endParaRPr>
          </a:p>
          <a:p>
            <a:pPr algn="just">
              <a:spcBef>
                <a:spcPct val="0"/>
              </a:spcBef>
              <a:buNone/>
            </a:pPr>
            <a:r>
              <a:rPr lang="tr-TR" altLang="tr-TR" sz="2800" dirty="0" smtClean="0">
                <a:latin typeface="Bookman Old Style" pitchFamily="18" charset="0"/>
                <a:cs typeface="Times New Roman" pitchFamily="18" charset="0"/>
              </a:rPr>
              <a:t>  Girişimciliğin </a:t>
            </a:r>
            <a:r>
              <a:rPr lang="tr-TR" altLang="tr-TR" sz="2800" dirty="0">
                <a:latin typeface="Bookman Old Style" pitchFamily="18" charset="0"/>
                <a:cs typeface="Times New Roman" pitchFamily="18" charset="0"/>
              </a:rPr>
              <a:t>ilk yılları aile hayatı için zor olabilir. </a:t>
            </a:r>
            <a:endParaRPr lang="tr-TR" altLang="tr-TR" sz="2800" dirty="0" smtClean="0">
              <a:latin typeface="Bookman Old Style" pitchFamily="18" charset="0"/>
              <a:cs typeface="Times New Roman" pitchFamily="18" charset="0"/>
            </a:endParaRPr>
          </a:p>
          <a:p>
            <a:pPr algn="just">
              <a:spcBef>
                <a:spcPct val="0"/>
              </a:spcBef>
              <a:buNone/>
            </a:pPr>
            <a:endParaRPr lang="tr-TR" altLang="tr-TR" sz="2800" dirty="0">
              <a:latin typeface="Bookman Old Style" pitchFamily="18" charset="0"/>
              <a:cs typeface="Times New Roman" pitchFamily="18" charset="0"/>
            </a:endParaRPr>
          </a:p>
          <a:p>
            <a:pPr algn="just">
              <a:spcBef>
                <a:spcPct val="0"/>
              </a:spcBef>
              <a:buNone/>
            </a:pPr>
            <a:r>
              <a:rPr lang="tr-TR" altLang="tr-TR" sz="2800" dirty="0" smtClean="0">
                <a:latin typeface="Bookman Old Style" pitchFamily="18" charset="0"/>
                <a:cs typeface="Times New Roman" pitchFamily="18" charset="0"/>
              </a:rPr>
              <a:t>  Destek </a:t>
            </a:r>
            <a:r>
              <a:rPr lang="tr-TR" altLang="tr-TR" sz="2800" dirty="0">
                <a:latin typeface="Bookman Old Style" pitchFamily="18" charset="0"/>
                <a:cs typeface="Times New Roman" pitchFamily="18" charset="0"/>
              </a:rPr>
              <a:t>olmayan bir eşe sahip olma gerginliği ile kurulan yeni işin taleplerini dengelemek güç olabilir. </a:t>
            </a:r>
            <a:endParaRPr lang="tr-TR" altLang="tr-TR" sz="2800" dirty="0" smtClean="0">
              <a:latin typeface="Bookman Old Style" pitchFamily="18" charset="0"/>
              <a:cs typeface="Times New Roman" pitchFamily="18" charset="0"/>
            </a:endParaRPr>
          </a:p>
          <a:p>
            <a:pPr algn="just">
              <a:spcBef>
                <a:spcPct val="0"/>
              </a:spcBef>
              <a:buNone/>
            </a:pPr>
            <a:endParaRPr lang="tr-TR" altLang="tr-TR" sz="2800" dirty="0">
              <a:latin typeface="Bookman Old Style" pitchFamily="18" charset="0"/>
              <a:cs typeface="Times New Roman" pitchFamily="18" charset="0"/>
            </a:endParaRPr>
          </a:p>
          <a:p>
            <a:pPr algn="just">
              <a:spcBef>
                <a:spcPct val="0"/>
              </a:spcBef>
              <a:buNone/>
            </a:pPr>
            <a:r>
              <a:rPr lang="tr-TR" altLang="tr-TR" sz="2800" dirty="0" smtClean="0">
                <a:latin typeface="Bookman Old Style" pitchFamily="18" charset="0"/>
                <a:cs typeface="Times New Roman" pitchFamily="18" charset="0"/>
              </a:rPr>
              <a:t>   Kara </a:t>
            </a:r>
            <a:r>
              <a:rPr lang="tr-TR" altLang="tr-TR" sz="2800" dirty="0">
                <a:latin typeface="Bookman Old Style" pitchFamily="18" charset="0"/>
                <a:cs typeface="Times New Roman" pitchFamily="18" charset="0"/>
              </a:rPr>
              <a:t>geçinceye kadar </a:t>
            </a:r>
            <a:r>
              <a:rPr lang="tr-TR" altLang="tr-TR" sz="2800" dirty="0" smtClean="0">
                <a:latin typeface="Bookman Old Style" pitchFamily="18" charset="0"/>
                <a:cs typeface="Times New Roman" pitchFamily="18" charset="0"/>
              </a:rPr>
              <a:t>finansal </a:t>
            </a:r>
            <a:r>
              <a:rPr lang="tr-TR" altLang="tr-TR" sz="2800" dirty="0">
                <a:latin typeface="Bookman Old Style" pitchFamily="18" charset="0"/>
                <a:cs typeface="Times New Roman" pitchFamily="18" charset="0"/>
              </a:rPr>
              <a:t>zorluklar da yaşanabilir, bu aylar hatta yıllar sürebilir. </a:t>
            </a:r>
            <a:endParaRPr lang="tr-TR" altLang="tr-TR" sz="2800" dirty="0" smtClean="0">
              <a:latin typeface="Bookman Old Style" pitchFamily="18" charset="0"/>
              <a:cs typeface="Times New Roman" pitchFamily="18" charset="0"/>
            </a:endParaRPr>
          </a:p>
          <a:p>
            <a:pPr algn="just">
              <a:spcBef>
                <a:spcPct val="0"/>
              </a:spcBef>
              <a:buNone/>
            </a:pPr>
            <a:endParaRPr lang="tr-TR" altLang="tr-TR" sz="2800" dirty="0">
              <a:latin typeface="Bookman Old Style" pitchFamily="18" charset="0"/>
              <a:cs typeface="Times New Roman" pitchFamily="18" charset="0"/>
            </a:endParaRPr>
          </a:p>
          <a:p>
            <a:pPr algn="just">
              <a:spcBef>
                <a:spcPct val="0"/>
              </a:spcBef>
              <a:buNone/>
            </a:pPr>
            <a:r>
              <a:rPr lang="tr-TR" altLang="tr-TR" sz="2800" dirty="0" smtClean="0">
                <a:latin typeface="Bookman Old Style" pitchFamily="18" charset="0"/>
                <a:cs typeface="Times New Roman" pitchFamily="18" charset="0"/>
              </a:rPr>
              <a:t>   Bu </a:t>
            </a:r>
            <a:r>
              <a:rPr lang="tr-TR" altLang="tr-TR" sz="2800" dirty="0">
                <a:latin typeface="Bookman Old Style" pitchFamily="18" charset="0"/>
                <a:cs typeface="Times New Roman" pitchFamily="18" charset="0"/>
              </a:rPr>
              <a:t>durumda daha düşük yaşam standartlarına uyum sağlamak veya ailenin mali birikimlerini riske atmak durumunda kalabilirsiniz. </a:t>
            </a:r>
            <a:endParaRPr lang="en-US" altLang="tr-TR" sz="2800" dirty="0">
              <a:latin typeface="Bookman Old Style" pitchFamily="18" charset="0"/>
              <a:cs typeface="Times New Roman" pitchFamily="18" charset="0"/>
            </a:endParaRPr>
          </a:p>
          <a:p>
            <a:endParaRPr lang="tr-TR" dirty="0"/>
          </a:p>
        </p:txBody>
      </p:sp>
    </p:spTree>
    <p:extLst>
      <p:ext uri="{BB962C8B-B14F-4D97-AF65-F5344CB8AC3E}">
        <p14:creationId xmlns:p14="http://schemas.microsoft.com/office/powerpoint/2010/main" val="148138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tr-TR" sz="3200" b="1" dirty="0">
                <a:solidFill>
                  <a:srgbClr val="009999"/>
                </a:solidFill>
                <a:latin typeface="Arial Narrow" pitchFamily="34" charset="0"/>
              </a:rPr>
              <a:t>İşe başlamadan önce </a:t>
            </a:r>
            <a:r>
              <a:rPr lang="tr-TR" altLang="tr-TR" sz="3200" b="1" dirty="0">
                <a:solidFill>
                  <a:srgbClr val="CC3300"/>
                </a:solidFill>
                <a:latin typeface="Arial Narrow" pitchFamily="34" charset="0"/>
              </a:rPr>
              <a:t>KENDİNİZİ MOTİVE EDİN!</a:t>
            </a:r>
            <a:endParaRPr lang="tr-TR" sz="3200" dirty="0"/>
          </a:p>
        </p:txBody>
      </p:sp>
      <p:sp>
        <p:nvSpPr>
          <p:cNvPr id="3" name="İçerik Yer Tutucusu 2"/>
          <p:cNvSpPr>
            <a:spLocks noGrp="1"/>
          </p:cNvSpPr>
          <p:nvPr>
            <p:ph sz="quarter" idx="1"/>
          </p:nvPr>
        </p:nvSpPr>
        <p:spPr/>
        <p:txBody>
          <a:bodyPr/>
          <a:lstStyle/>
          <a:p>
            <a:pPr algn="just"/>
            <a:r>
              <a:rPr lang="tr-TR" altLang="tr-TR" sz="2400" dirty="0">
                <a:latin typeface="Times New Roman" pitchFamily="18" charset="0"/>
                <a:cs typeface="Times New Roman" pitchFamily="18" charset="0"/>
              </a:rPr>
              <a:t>Kendi işinizi kurmamanız için pek çok sebep olduğu doğrudur! Ancak doğru insan için işletme sahibi olmanın avantajları, risklerden ağır basar: </a:t>
            </a:r>
            <a:endParaRPr lang="tr-TR" altLang="tr-TR" sz="2400" dirty="0" smtClean="0">
              <a:latin typeface="Times New Roman" pitchFamily="18" charset="0"/>
              <a:cs typeface="Times New Roman" pitchFamily="18" charset="0"/>
            </a:endParaRPr>
          </a:p>
          <a:p>
            <a:pPr algn="just"/>
            <a:endParaRPr lang="en-US" altLang="tr-TR" sz="2400" dirty="0">
              <a:latin typeface="Times New Roman" pitchFamily="18" charset="0"/>
              <a:cs typeface="Times New Roman" pitchFamily="18" charset="0"/>
            </a:endParaRPr>
          </a:p>
          <a:p>
            <a:pPr algn="r">
              <a:spcBef>
                <a:spcPct val="0"/>
              </a:spcBef>
            </a:pPr>
            <a:r>
              <a:rPr lang="en-US" altLang="tr-TR" sz="2000" dirty="0">
                <a:latin typeface="Arial Narrow" pitchFamily="34" charset="0"/>
                <a:cs typeface="Times New Roman" pitchFamily="18" charset="0"/>
              </a:rPr>
              <a:t> </a:t>
            </a:r>
            <a:r>
              <a:rPr lang="tr-TR" altLang="tr-TR" sz="2400" dirty="0">
                <a:latin typeface="Times New Roman" pitchFamily="18" charset="0"/>
                <a:cs typeface="Times New Roman" pitchFamily="18" charset="0"/>
              </a:rPr>
              <a:t>Kendi patronunuz olursunuz</a:t>
            </a:r>
            <a:r>
              <a:rPr lang="en-US" altLang="tr-TR" sz="2400" dirty="0" smtClean="0">
                <a:latin typeface="Times New Roman" pitchFamily="18" charset="0"/>
                <a:cs typeface="Times New Roman" pitchFamily="18" charset="0"/>
              </a:rPr>
              <a:t>.</a:t>
            </a:r>
            <a:endParaRPr lang="tr-TR" altLang="tr-TR" sz="2400" dirty="0" smtClean="0">
              <a:latin typeface="Times New Roman" pitchFamily="18" charset="0"/>
              <a:cs typeface="Times New Roman" pitchFamily="18" charset="0"/>
            </a:endParaRPr>
          </a:p>
          <a:p>
            <a:pPr algn="r">
              <a:spcBef>
                <a:spcPct val="0"/>
              </a:spcBef>
            </a:pPr>
            <a:endParaRPr lang="en-US" altLang="tr-TR" sz="2400" dirty="0">
              <a:latin typeface="Times New Roman" pitchFamily="18" charset="0"/>
              <a:cs typeface="Times New Roman" pitchFamily="18" charset="0"/>
            </a:endParaRPr>
          </a:p>
          <a:p>
            <a:pPr algn="r">
              <a:spcBef>
                <a:spcPct val="0"/>
              </a:spcBef>
            </a:pPr>
            <a:r>
              <a:rPr lang="en-US" altLang="tr-TR" sz="2400" dirty="0">
                <a:latin typeface="Times New Roman" pitchFamily="18" charset="0"/>
                <a:cs typeface="Times New Roman" pitchFamily="18" charset="0"/>
              </a:rPr>
              <a:t> </a:t>
            </a:r>
            <a:r>
              <a:rPr lang="tr-TR" altLang="tr-TR" sz="2400" dirty="0">
                <a:latin typeface="Times New Roman" pitchFamily="18" charset="0"/>
                <a:cs typeface="Times New Roman" pitchFamily="18" charset="0"/>
              </a:rPr>
              <a:t>Çok ve uzun saatler çalışmak başkalarının karlılığını artırmak yerine, doğrudan size başarı ve kazanç sağlar</a:t>
            </a:r>
            <a:r>
              <a:rPr lang="tr-TR" altLang="tr-TR" sz="2400" dirty="0" smtClean="0">
                <a:latin typeface="Times New Roman" pitchFamily="18" charset="0"/>
                <a:cs typeface="Times New Roman" pitchFamily="18" charset="0"/>
              </a:rPr>
              <a:t>.</a:t>
            </a:r>
          </a:p>
          <a:p>
            <a:pPr algn="r">
              <a:spcBef>
                <a:spcPct val="0"/>
              </a:spcBef>
            </a:pPr>
            <a:r>
              <a:rPr lang="tr-TR" altLang="tr-TR" sz="2400" dirty="0" smtClean="0">
                <a:latin typeface="Times New Roman" pitchFamily="18" charset="0"/>
                <a:cs typeface="Times New Roman" pitchFamily="18" charset="0"/>
              </a:rPr>
              <a:t> </a:t>
            </a:r>
            <a:endParaRPr lang="en-US" altLang="tr-TR" sz="2400" dirty="0">
              <a:latin typeface="Times New Roman" pitchFamily="18" charset="0"/>
              <a:cs typeface="Times New Roman" pitchFamily="18" charset="0"/>
            </a:endParaRPr>
          </a:p>
          <a:p>
            <a:pPr algn="r">
              <a:spcBef>
                <a:spcPct val="0"/>
              </a:spcBef>
            </a:pPr>
            <a:r>
              <a:rPr lang="tr-TR" altLang="tr-TR" sz="2400" dirty="0">
                <a:latin typeface="Times New Roman" pitchFamily="18" charset="0"/>
                <a:cs typeface="Times New Roman" pitchFamily="18" charset="0"/>
              </a:rPr>
              <a:t> Kazanç ve büyüme potansiyeli sınırsızdır. </a:t>
            </a:r>
          </a:p>
          <a:p>
            <a:endParaRPr lang="tr-TR" dirty="0"/>
          </a:p>
        </p:txBody>
      </p:sp>
    </p:spTree>
    <p:extLst>
      <p:ext uri="{BB962C8B-B14F-4D97-AF65-F5344CB8AC3E}">
        <p14:creationId xmlns:p14="http://schemas.microsoft.com/office/powerpoint/2010/main" val="2792395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TotalTime>
  <Words>528</Words>
  <Application>Microsoft Office PowerPoint</Application>
  <PresentationFormat>Ekran Gösterisi (4:3)</PresentationFormat>
  <Paragraphs>77</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Hisse Senedi</vt:lpstr>
      <vt:lpstr>İŞ KURMA SÜRECİ</vt:lpstr>
      <vt:lpstr>Yeni iş kurmada etkili olan motifler  </vt:lpstr>
      <vt:lpstr>Dünya Çapında İş Kurma Çabaları</vt:lpstr>
      <vt:lpstr>İşe başlamadan önce, KENDİNİZE SORUN!</vt:lpstr>
      <vt:lpstr>İşe başlamadan önce, KENDİNİZE SORUN!</vt:lpstr>
      <vt:lpstr>İşe başlamadan önce, KENDİNİZE SORUN!</vt:lpstr>
      <vt:lpstr>İşe başlamadan önce, KENDİNİZE SORUN!</vt:lpstr>
      <vt:lpstr>İşe başlamadan önce, KENDİNİZE SORUN!</vt:lpstr>
      <vt:lpstr>İşe başlamadan önce KENDİNİZİ MOTİVE EDİN!</vt:lpstr>
      <vt:lpstr>GİRİŞİM SÜRECİ</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PLANI</dc:title>
  <dc:creator>CE-DR</dc:creator>
  <cp:lastModifiedBy>CE-DR</cp:lastModifiedBy>
  <cp:revision>14</cp:revision>
  <dcterms:created xsi:type="dcterms:W3CDTF">2020-03-26T12:29:31Z</dcterms:created>
  <dcterms:modified xsi:type="dcterms:W3CDTF">2020-04-27T10:30:15Z</dcterms:modified>
</cp:coreProperties>
</file>