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9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Yuvarlatılmış Dikdörtgen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Yuvarlatılmış Dikdörtgen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Yuvarlatılmış Dikdörtgen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Dikdörtgen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ikdörtgen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Yuvarlatılmış Dikdörtgen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allocommunication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Prof. Dr. Erhan AKIN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GİRİŞİME NASIL BAŞLANIR?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56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>
                <a:solidFill>
                  <a:srgbClr val="CC3399"/>
                </a:solidFill>
              </a:rPr>
              <a:t>Alternatif Finansman Yöntemleri</a:t>
            </a:r>
            <a:endParaRPr lang="tr-TR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195736" y="1484784"/>
            <a:ext cx="6696744" cy="16287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tr-TR" altLang="tr-TR" dirty="0" smtClean="0">
                <a:solidFill>
                  <a:srgbClr val="003366"/>
                </a:solidFill>
                <a:latin typeface="Arial" pitchFamily="34" charset="0"/>
              </a:rPr>
              <a:t>Yeni almak veya yenilemek gereken teçhizat yada gayri menkulü satın almak yerine kiralamak. Kiralama maliyetleri işletme gideri olarak gösterilebilir. </a:t>
            </a:r>
            <a:endParaRPr lang="en-US" altLang="tr-TR" dirty="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02721" y="3201985"/>
            <a:ext cx="1693863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000066"/>
              </a:buClr>
              <a:buFontTx/>
              <a:buNone/>
            </a:pPr>
            <a:r>
              <a:rPr kumimoji="0" lang="tr-TR" altLang="tr-TR" sz="2400" dirty="0" err="1">
                <a:solidFill>
                  <a:srgbClr val="0000CC"/>
                </a:solidFill>
                <a:latin typeface="Arial" pitchFamily="34" charset="0"/>
              </a:rPr>
              <a:t>Factoring</a:t>
            </a:r>
            <a:r>
              <a:rPr kumimoji="0" lang="en-US" altLang="tr-TR" sz="2400" dirty="0">
                <a:solidFill>
                  <a:srgbClr val="003366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1873" y="1525587"/>
            <a:ext cx="1693863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000066"/>
              </a:buClr>
              <a:buFontTx/>
              <a:buNone/>
            </a:pPr>
            <a:r>
              <a:rPr kumimoji="0" lang="en-US" altLang="tr-TR" sz="2400" dirty="0">
                <a:solidFill>
                  <a:srgbClr val="0000CC"/>
                </a:solidFill>
                <a:latin typeface="Arial" pitchFamily="34" charset="0"/>
              </a:rPr>
              <a:t>Leasing</a:t>
            </a:r>
            <a:endParaRPr kumimoji="0" lang="en-US" altLang="tr-TR" sz="2400" dirty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sz="quarter" idx="1"/>
          </p:nvPr>
        </p:nvSpPr>
        <p:spPr bwMode="white">
          <a:xfrm>
            <a:off x="1907704" y="3201985"/>
            <a:ext cx="6984776" cy="16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>
              <a:buFontTx/>
              <a:buNone/>
            </a:pPr>
            <a:r>
              <a:rPr kumimoji="0" lang="tr-TR" altLang="tr-TR" sz="2400" b="0" dirty="0" smtClean="0">
                <a:solidFill>
                  <a:srgbClr val="003366"/>
                </a:solidFill>
                <a:latin typeface="Arial" pitchFamily="34" charset="0"/>
              </a:rPr>
              <a:t>   Alacaklar </a:t>
            </a:r>
            <a:r>
              <a:rPr kumimoji="0" lang="tr-TR" altLang="tr-TR" sz="2400" b="0" dirty="0">
                <a:solidFill>
                  <a:srgbClr val="003366"/>
                </a:solidFill>
                <a:latin typeface="Arial" pitchFamily="34" charset="0"/>
              </a:rPr>
              <a:t>daha düşük peşin bir ücret karşılığında  üçüncü bir şahsa devredilebilir. Çoğunlukla kısa  vadeli nakit ihtiyaçlarında kullanılır. </a:t>
            </a:r>
            <a:endParaRPr kumimoji="0" lang="en-US" altLang="tr-TR" sz="2400" b="0" dirty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38568" y="4797152"/>
            <a:ext cx="67539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0066"/>
              </a:buClr>
              <a:buFontTx/>
              <a:buNone/>
            </a:pPr>
            <a:r>
              <a:rPr kumimoji="0" lang="tr-TR" altLang="tr-TR" sz="2400" b="0" dirty="0">
                <a:solidFill>
                  <a:srgbClr val="003366"/>
                </a:solidFill>
                <a:latin typeface="Arial" pitchFamily="34" charset="0"/>
              </a:rPr>
              <a:t>Ürün ve hizmet takasında parasal olmayan geleneksel bir araçtır. Takas günümüzde yeniden popüler olmaktadır çünkü Internet teki mübadele hizmetleri bunu kolaylaştırmaktadır. </a:t>
            </a:r>
            <a:endParaRPr kumimoji="0" lang="en-US" altLang="tr-TR" sz="2400" b="0" dirty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7080" y="5240338"/>
            <a:ext cx="194344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000066"/>
              </a:buClr>
              <a:buFontTx/>
              <a:buNone/>
            </a:pPr>
            <a:r>
              <a:rPr kumimoji="0" lang="en-US" altLang="tr-TR" sz="2400" dirty="0">
                <a:solidFill>
                  <a:srgbClr val="0000CC"/>
                </a:solidFill>
                <a:latin typeface="Arial" pitchFamily="34" charset="0"/>
              </a:rPr>
              <a:t>Barter</a:t>
            </a:r>
            <a:r>
              <a:rPr kumimoji="0" lang="tr-TR" altLang="tr-TR" sz="2400" dirty="0">
                <a:solidFill>
                  <a:srgbClr val="0000CC"/>
                </a:solidFill>
                <a:latin typeface="Arial" pitchFamily="34" charset="0"/>
              </a:rPr>
              <a:t>-takas</a:t>
            </a:r>
            <a:endParaRPr kumimoji="0" lang="en-US" altLang="tr-TR" sz="2400" dirty="0">
              <a:solidFill>
                <a:srgbClr val="0033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8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 advAuto="0"/>
      <p:bldP spid="9" grpId="0" autoUpdateAnimBg="0"/>
      <p:bldP spid="10" grpId="0" autoUpdateAnimBg="0"/>
      <p:bldP spid="11" grpId="0" build="p" bldLvl="2" autoUpdateAnimBg="0" advAuto="0"/>
      <p:bldP spid="12" grpId="0" build="p" bldLvl="2" autoUpdateAnimBg="0" advAuto="0"/>
      <p:bldP spid="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>
                <a:solidFill>
                  <a:srgbClr val="CC3399"/>
                </a:solidFill>
              </a:rPr>
              <a:t>Alternatif Finansman Yöntemleri</a:t>
            </a:r>
            <a:endParaRPr lang="tr-T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07704" y="1484784"/>
            <a:ext cx="6912768" cy="162877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tr-TR" altLang="tr-TR" sz="2400" dirty="0" smtClean="0">
                <a:solidFill>
                  <a:srgbClr val="003366"/>
                </a:solidFill>
                <a:latin typeface="Arial" pitchFamily="34" charset="0"/>
              </a:rPr>
              <a:t>Girişimleri finanse etmede artan biçimde kullanılan bir yöntemdir. Özellikle bayan girişimciler arasında bir numaradır. Uzun bir onay süreci olmayan banka kredisine benzer ancak bazı kartların yüksek faiz düzeyleri riskli olabilir. </a:t>
            </a:r>
            <a:endParaRPr lang="en-US" altLang="tr-TR" sz="2400" dirty="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748308"/>
            <a:ext cx="208823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000066"/>
              </a:buClr>
              <a:buFontTx/>
              <a:buNone/>
            </a:pPr>
            <a:r>
              <a:rPr kumimoji="0" lang="tr-TR" altLang="tr-TR" sz="2400" dirty="0">
                <a:solidFill>
                  <a:srgbClr val="0000CC"/>
                </a:solidFill>
                <a:latin typeface="Arial" pitchFamily="34" charset="0"/>
              </a:rPr>
              <a:t>Kredi kartları</a:t>
            </a:r>
            <a:endParaRPr kumimoji="0" lang="en-US" altLang="tr-TR" sz="2400" dirty="0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399" y="4120357"/>
            <a:ext cx="240347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000066"/>
              </a:buClr>
              <a:buFontTx/>
              <a:buNone/>
            </a:pPr>
            <a:r>
              <a:rPr kumimoji="0" lang="tr-TR" altLang="tr-TR" sz="2400" dirty="0">
                <a:solidFill>
                  <a:srgbClr val="0000CC"/>
                </a:solidFill>
                <a:latin typeface="Arial" pitchFamily="34" charset="0"/>
              </a:rPr>
              <a:t>Tedarikçi finansmanı</a:t>
            </a:r>
            <a:endParaRPr kumimoji="0" lang="en-US" altLang="tr-TR" sz="2400" dirty="0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43430" y="3789040"/>
            <a:ext cx="70104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40000"/>
              </a:spcBef>
              <a:buClr>
                <a:srgbClr val="000066"/>
              </a:buClr>
              <a:buFontTx/>
              <a:buNone/>
            </a:pPr>
            <a:r>
              <a:rPr kumimoji="0" lang="tr-TR" altLang="tr-TR" sz="2400" b="0" dirty="0">
                <a:solidFill>
                  <a:srgbClr val="003366"/>
                </a:solidFill>
                <a:latin typeface="Arial" pitchFamily="34" charset="0"/>
              </a:rPr>
              <a:t>Aldığınız ürün ve hizmetin karşılığını peşin yerine 60-90 gün içerisinde ödemenize izin veren tedarikçiler aslında sizi finanse etmektedir. Bazı tedarikçiler bunu kabul eder çünkü siz nasıl onların kredisine ihtiyaç duyuyorsanız onlar da sizin satışınıza ihtiyaç duymaktadır. </a:t>
            </a:r>
            <a:endParaRPr kumimoji="0" lang="en-US" altLang="tr-TR" sz="2400" b="0" dirty="0">
              <a:solidFill>
                <a:srgbClr val="0033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 advAuto="0"/>
      <p:bldP spid="8" grpId="0" autoUpdateAnimBg="0"/>
      <p:bldP spid="9" grpId="0" autoUpdateAnimBg="0"/>
      <p:bldP spid="10" grpId="0" build="p" bldLvl="2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Şirket Kurulum İşlemleri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altLang="tr-TR" dirty="0"/>
              <a:t>ANA SÖZLEŞME</a:t>
            </a:r>
          </a:p>
          <a:p>
            <a:r>
              <a:rPr lang="en-US" altLang="tr-TR" dirty="0"/>
              <a:t>NOTER İŞLEMLERİ</a:t>
            </a:r>
            <a:r>
              <a:rPr lang="tr-TR" altLang="tr-TR" dirty="0"/>
              <a:t> </a:t>
            </a:r>
          </a:p>
          <a:p>
            <a:r>
              <a:rPr lang="en-US" altLang="tr-TR" dirty="0"/>
              <a:t>TİCARET SİCİL İŞLEMLERİ </a:t>
            </a:r>
            <a:endParaRPr lang="tr-TR" altLang="tr-TR" dirty="0"/>
          </a:p>
          <a:p>
            <a:r>
              <a:rPr lang="en-US" altLang="tr-TR" dirty="0"/>
              <a:t>VERGİ DAİRESİ İŞLEMLERİ </a:t>
            </a:r>
            <a:endParaRPr lang="tr-TR" altLang="tr-TR" dirty="0"/>
          </a:p>
          <a:p>
            <a:r>
              <a:rPr lang="en-US" altLang="tr-TR" dirty="0"/>
              <a:t>TİCARET </a:t>
            </a:r>
            <a:r>
              <a:rPr lang="en-US" altLang="tr-TR" dirty="0" err="1"/>
              <a:t>ve</a:t>
            </a:r>
            <a:r>
              <a:rPr lang="en-US" altLang="tr-TR" dirty="0"/>
              <a:t> SANAYİ ODASI İŞLEMLERİ </a:t>
            </a:r>
            <a:endParaRPr lang="tr-TR" altLang="tr-TR" dirty="0"/>
          </a:p>
          <a:p>
            <a:r>
              <a:rPr lang="en-US" altLang="tr-TR" dirty="0"/>
              <a:t>BELEDİYE İŞLEMLERİ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855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Ç</a:t>
            </a:r>
            <a:r>
              <a:rPr lang="tr-TR" dirty="0"/>
              <a:t>. Adnan, A. Tahir, Girişimcilik Kültürü ve KOBİ’ler, Gazi Kitabevi, Ankara, 2010.</a:t>
            </a:r>
          </a:p>
          <a:p>
            <a:pPr algn="just"/>
            <a:r>
              <a:rPr lang="tr-TR" dirty="0"/>
              <a:t>D. İrfan, K. Nihat, Girişimcilik, Semih Ofset, Ankara, 2004.</a:t>
            </a:r>
          </a:p>
          <a:p>
            <a:pPr algn="just"/>
            <a:r>
              <a:rPr lang="en-US" altLang="tr-TR" dirty="0">
                <a:hlinkClick r:id="rId2"/>
              </a:rPr>
              <a:t>The Innovation Secrets of Steve Jobs,</a:t>
            </a:r>
            <a:r>
              <a:rPr lang="en-US" altLang="tr-TR" dirty="0"/>
              <a:t> </a:t>
            </a:r>
            <a:r>
              <a:rPr lang="tr-TR" altLang="tr-TR" dirty="0"/>
              <a:t>2010 </a:t>
            </a:r>
            <a:r>
              <a:rPr lang="tr-TR" altLang="tr-TR" dirty="0" err="1"/>
              <a:t>by</a:t>
            </a:r>
            <a:r>
              <a:rPr lang="tr-TR" altLang="tr-TR" dirty="0"/>
              <a:t> </a:t>
            </a:r>
            <a:r>
              <a:rPr lang="tr-TR" altLang="tr-TR" dirty="0" err="1"/>
              <a:t>Carmine</a:t>
            </a:r>
            <a:r>
              <a:rPr lang="tr-TR" altLang="tr-TR" dirty="0"/>
              <a:t> </a:t>
            </a:r>
            <a:r>
              <a:rPr lang="en-US" altLang="tr-TR" dirty="0"/>
              <a:t>Gallo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641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1080120"/>
          </a:xfrm>
        </p:spPr>
        <p:txBody>
          <a:bodyPr>
            <a:normAutofit fontScale="90000"/>
          </a:bodyPr>
          <a:lstStyle/>
          <a:p>
            <a:r>
              <a:rPr lang="tr-TR" altLang="tr-TR" sz="3600" b="1" i="1" dirty="0" smtClean="0">
                <a:latin typeface="Arial" pitchFamily="34" charset="0"/>
              </a:rPr>
              <a:t>Girişime nasıl başlanır?  </a:t>
            </a:r>
            <a:r>
              <a:rPr lang="en-AU" altLang="tr-TR" sz="4800" b="1" i="1" dirty="0">
                <a:latin typeface="Arial" pitchFamily="34" charset="0"/>
              </a:rPr>
              <a:t/>
            </a:r>
            <a:br>
              <a:rPr lang="en-AU" altLang="tr-TR" sz="4800" b="1" i="1" dirty="0">
                <a:latin typeface="Arial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44630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tr-TR" altLang="tr-TR" sz="2400" b="1" i="1" dirty="0" smtClean="0">
                <a:solidFill>
                  <a:srgbClr val="6600FF"/>
                </a:solidFill>
                <a:latin typeface="Copperplate Gothic Bold" pitchFamily="34" charset="0"/>
              </a:rPr>
              <a:t>   UYGULANABİLİR </a:t>
            </a:r>
            <a:r>
              <a:rPr lang="tr-TR" altLang="tr-TR" sz="2400" b="1" i="1" dirty="0">
                <a:solidFill>
                  <a:srgbClr val="6600FF"/>
                </a:solidFill>
                <a:latin typeface="Copperplate Gothic Bold" pitchFamily="34" charset="0"/>
              </a:rPr>
              <a:t>BİR FİKİR BULDUKTAN SONRA GİRİŞİMDE BULUNMADA KARAR ADIMLARI</a:t>
            </a:r>
            <a:r>
              <a:rPr lang="tr-TR" altLang="tr-TR" sz="2800" b="1" i="1" dirty="0">
                <a:solidFill>
                  <a:srgbClr val="6600FF"/>
                </a:solidFill>
                <a:latin typeface="Copperplate Gothic Bold" pitchFamily="34" charset="0"/>
              </a:rPr>
              <a:t> :</a:t>
            </a:r>
            <a:endParaRPr lang="tr-TR" altLang="tr-TR" sz="2000" b="1" i="1" dirty="0">
              <a:solidFill>
                <a:srgbClr val="FF3399"/>
              </a:solidFill>
              <a:latin typeface="Copperplate Gothic Bold" pitchFamily="34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None/>
            </a:pPr>
            <a:endParaRPr lang="tr-TR" altLang="tr-TR" sz="2000" b="1" i="1" dirty="0">
              <a:solidFill>
                <a:srgbClr val="FF3399"/>
              </a:solidFill>
              <a:latin typeface="Copperplate Gothic Bold" pitchFamily="34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tr-TR" altLang="tr-TR" sz="2800" b="1" dirty="0">
                <a:solidFill>
                  <a:srgbClr val="009999"/>
                </a:solidFill>
                <a:latin typeface="Copperplate Gothic Bold" pitchFamily="34" charset="0"/>
              </a:rPr>
              <a:t>1. İŞE NASIL BAŞLAMALI?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tr-TR" altLang="tr-TR" sz="2800" b="1" dirty="0">
                <a:solidFill>
                  <a:srgbClr val="009999"/>
                </a:solidFill>
                <a:latin typeface="Copperplate Gothic Bold" pitchFamily="34" charset="0"/>
              </a:rPr>
              <a:t>2. İŞLETMENİN YASAL YAPISI NE OLACAK?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tr-TR" altLang="tr-TR" sz="2800" b="1" dirty="0">
                <a:solidFill>
                  <a:srgbClr val="009999"/>
                </a:solidFill>
                <a:latin typeface="Copperplate Gothic Bold" pitchFamily="34" charset="0"/>
              </a:rPr>
              <a:t>3. PARA NERDEN BULUNACAK?</a:t>
            </a:r>
          </a:p>
        </p:txBody>
      </p:sp>
    </p:spTree>
    <p:extLst>
      <p:ext uri="{BB962C8B-B14F-4D97-AF65-F5344CB8AC3E}">
        <p14:creationId xmlns:p14="http://schemas.microsoft.com/office/powerpoint/2010/main" val="111170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İŞE BAŞLAMAYA KARAR VERME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546032" cy="5149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altLang="tr-TR" sz="2800" dirty="0" smtClean="0">
                <a:solidFill>
                  <a:srgbClr val="CC3399"/>
                </a:solidFill>
              </a:rPr>
              <a:t> </a:t>
            </a:r>
            <a:r>
              <a:rPr lang="tr-TR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 TAMAMEN YENİ VE ORJİNAL BİR İŞLETME KURMA:</a:t>
            </a:r>
          </a:p>
          <a:p>
            <a:pPr algn="r"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sz="2800" b="1" dirty="0"/>
              <a:t>		*KENDİ TARZINDA TÜMÜYLE YENİ BİR İŞLETME KURMA</a:t>
            </a:r>
            <a:endParaRPr lang="tr-TR" sz="2800" b="1" i="1" dirty="0">
              <a:solidFill>
                <a:srgbClr val="009999"/>
              </a:solidFill>
            </a:endParaRPr>
          </a:p>
          <a:p>
            <a:pPr algn="r"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sz="2800" b="1" i="1" dirty="0">
                <a:solidFill>
                  <a:srgbClr val="009999"/>
                </a:solidFill>
              </a:rPr>
              <a:t>		</a:t>
            </a:r>
            <a:r>
              <a:rPr lang="tr-TR" sz="2800" b="1" dirty="0"/>
              <a:t>* RİSKLER VE KAR AKIŞININ BAŞLAMASI İÇİN GEÇEN SÜRE ÇOK YÜKSEK</a:t>
            </a:r>
            <a:endParaRPr lang="tr-TR" sz="1400" b="1" i="1" dirty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 VAR OLAN BİR FİRMAYI SATIN ALMA:</a:t>
            </a:r>
          </a:p>
          <a:p>
            <a:pPr algn="r"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sz="2800" b="1" dirty="0"/>
              <a:t>		*KAR VE BÜYÜME İÇİN BEKLEMEKTEN KAÇINAN GİRİŞİMCİLER HALİ HAZIRDA VAR OLAN BİR İŞLETMEYİ SATIN ALMAK İSTEYEBİLİR</a:t>
            </a:r>
            <a:endParaRPr lang="tr-TR" sz="2800" b="1" i="1" dirty="0">
              <a:solidFill>
                <a:srgbClr val="009999"/>
              </a:solidFill>
            </a:endParaRPr>
          </a:p>
          <a:p>
            <a:pPr algn="r"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sz="2800" b="1" i="1" dirty="0">
                <a:solidFill>
                  <a:srgbClr val="009999"/>
                </a:solidFill>
              </a:rPr>
              <a:t>		</a:t>
            </a:r>
            <a:r>
              <a:rPr lang="tr-TR" sz="2800" b="1" dirty="0"/>
              <a:t>*SATIN ALINAN İŞLETME KAR ETMEYE BASLAMIŞSA RİSKLER DAHA DÜŞÜK OLUR</a:t>
            </a:r>
            <a:endParaRPr lang="tr-TR" sz="2800" b="1" i="1" dirty="0">
              <a:solidFill>
                <a:srgbClr val="009999"/>
              </a:solidFill>
            </a:endParaRPr>
          </a:p>
          <a:p>
            <a:pPr algn="r"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sz="2800" b="1" i="1" dirty="0">
                <a:solidFill>
                  <a:srgbClr val="009999"/>
                </a:solidFill>
              </a:rPr>
              <a:t>		</a:t>
            </a:r>
            <a:r>
              <a:rPr lang="tr-TR" sz="2800" b="1" dirty="0"/>
              <a:t>*ANCAK GİRİŞİMCİ OLMAK İÇİN ÖDENEN PARA DAHA FAZLADIR</a:t>
            </a:r>
            <a:endParaRPr lang="tr-TR" sz="2800" b="1" i="1" dirty="0">
              <a:solidFill>
                <a:srgbClr val="009999"/>
              </a:solidFill>
            </a:endParaRPr>
          </a:p>
          <a:p>
            <a:pPr algn="just">
              <a:buFontTx/>
              <a:buNone/>
            </a:pPr>
            <a:endParaRPr lang="tr-TR" altLang="tr-TR" sz="2800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sz="3200" b="1" dirty="0"/>
              <a:t>İŞE BAŞLAMAYA KARAR VERME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r">
              <a:spcBef>
                <a:spcPct val="25000"/>
              </a:spcBef>
              <a:buFontTx/>
              <a:buNone/>
              <a:defRPr/>
            </a:pPr>
            <a:r>
              <a:rPr lang="tr-TR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tr-TR" sz="36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FRANCH</a:t>
            </a:r>
            <a:r>
              <a:rPr lang="tr-TR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İ</a:t>
            </a:r>
            <a:r>
              <a:rPr lang="en-US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</a:t>
            </a:r>
            <a:r>
              <a:rPr lang="tr-TR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SATIN ALMA</a:t>
            </a:r>
            <a:r>
              <a:rPr lang="en-US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</a:p>
          <a:p>
            <a:pPr algn="r">
              <a:buFontTx/>
              <a:buNone/>
              <a:defRPr/>
            </a:pPr>
            <a:r>
              <a:rPr lang="tr-TR" sz="2800" b="1" i="1" dirty="0" smtClean="0">
                <a:solidFill>
                  <a:srgbClr val="009999"/>
                </a:solidFill>
                <a:latin typeface="+mj-lt"/>
              </a:rPr>
              <a:t>YENİ </a:t>
            </a:r>
            <a:r>
              <a:rPr lang="tr-TR" sz="2800" b="1" i="1" dirty="0">
                <a:solidFill>
                  <a:srgbClr val="009999"/>
                </a:solidFill>
                <a:latin typeface="+mj-lt"/>
              </a:rPr>
              <a:t>ÜRÜN VE </a:t>
            </a:r>
            <a:r>
              <a:rPr lang="tr-TR" sz="2800" b="1" i="1" dirty="0" smtClean="0">
                <a:solidFill>
                  <a:srgbClr val="009999"/>
                </a:solidFill>
                <a:latin typeface="+mj-lt"/>
              </a:rPr>
              <a:t>FİRMA </a:t>
            </a:r>
            <a:r>
              <a:rPr lang="tr-TR" sz="2800" b="1" i="1" dirty="0">
                <a:solidFill>
                  <a:srgbClr val="009999"/>
                </a:solidFill>
                <a:latin typeface="+mj-lt"/>
              </a:rPr>
              <a:t>YARATMAKTAN ÇEKİNEN GİRİŞİMCİLER ÜNLÜ BİR MARKANIN İSİM HAKKINI ALMAYI TERCİH EDEBİLİR</a:t>
            </a:r>
            <a:endParaRPr lang="en-US" sz="3600" b="1" dirty="0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algn="r">
              <a:buFontTx/>
              <a:buNone/>
              <a:defRPr/>
            </a:pPr>
            <a:r>
              <a:rPr lang="tr-TR" sz="2800" b="1" i="1" dirty="0">
                <a:solidFill>
                  <a:srgbClr val="009999"/>
                </a:solidFill>
                <a:latin typeface="+mj-lt"/>
              </a:rPr>
              <a:t>RİSKLER DÜŞÜKTÜR ANCAK FAALİYETLERİN YÖNETİMİ </a:t>
            </a:r>
            <a:r>
              <a:rPr lang="en-US" sz="2800" b="1" i="1" dirty="0">
                <a:solidFill>
                  <a:srgbClr val="009999"/>
                </a:solidFill>
                <a:latin typeface="+mj-lt"/>
              </a:rPr>
              <a:t>FRANCHISOR</a:t>
            </a:r>
            <a:r>
              <a:rPr lang="tr-TR" sz="2800" b="1" i="1" dirty="0">
                <a:solidFill>
                  <a:srgbClr val="009999"/>
                </a:solidFill>
                <a:latin typeface="+mj-lt"/>
              </a:rPr>
              <a:t> FİRMA TARAFINDAN KONTROL EDİLİR</a:t>
            </a:r>
          </a:p>
          <a:p>
            <a:pPr algn="r">
              <a:spcBef>
                <a:spcPct val="0"/>
              </a:spcBef>
              <a:buFontTx/>
              <a:buNone/>
              <a:defRPr/>
            </a:pPr>
            <a:endParaRPr lang="tr-TR" sz="2400" b="1" i="1" dirty="0">
              <a:solidFill>
                <a:srgbClr val="009999"/>
              </a:solidFill>
              <a:latin typeface="+mj-lt"/>
            </a:endParaRPr>
          </a:p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tr-TR" sz="2400" b="1" i="1" dirty="0">
                <a:solidFill>
                  <a:srgbClr val="009999"/>
                </a:solidFill>
              </a:rPr>
              <a:t>ABD’de 2000 yılında 320.000 f</a:t>
            </a:r>
            <a:r>
              <a:rPr lang="en-US" sz="2400" b="1" i="1" dirty="0" err="1">
                <a:solidFill>
                  <a:srgbClr val="009999"/>
                </a:solidFill>
              </a:rPr>
              <a:t>ranchise</a:t>
            </a:r>
            <a:r>
              <a:rPr lang="en-US" sz="2400" b="1" i="1" dirty="0">
                <a:solidFill>
                  <a:srgbClr val="009999"/>
                </a:solidFill>
              </a:rPr>
              <a:t> </a:t>
            </a:r>
            <a:r>
              <a:rPr lang="tr-TR" sz="2400" b="1" i="1" dirty="0">
                <a:solidFill>
                  <a:srgbClr val="009999"/>
                </a:solidFill>
              </a:rPr>
              <a:t>firması bulunmaktadır. Bunlar 75 farklı sektörde çalışan 8 milyondan fazla çalışana sahip olup, </a:t>
            </a:r>
            <a:r>
              <a:rPr lang="en-US" sz="2400" b="1" i="1" dirty="0">
                <a:solidFill>
                  <a:srgbClr val="009999"/>
                </a:solidFill>
              </a:rPr>
              <a:t>1 trillion $</a:t>
            </a:r>
            <a:r>
              <a:rPr lang="tr-TR" sz="2400" b="1" i="1" dirty="0">
                <a:solidFill>
                  <a:srgbClr val="009999"/>
                </a:solidFill>
              </a:rPr>
              <a:t> yıllık satış elde etmektedir.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09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>
            <a:normAutofit/>
          </a:bodyPr>
          <a:lstStyle/>
          <a:p>
            <a:r>
              <a:rPr lang="tr-TR" altLang="tr-TR" b="1" dirty="0"/>
              <a:t>İŞE BAŞLAMAYA KARAR VERME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25000"/>
              </a:spcBef>
              <a:buFontTx/>
              <a:buNone/>
              <a:defRPr/>
            </a:pPr>
            <a:r>
              <a:rPr lang="tr-TR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 BÜYÜK BİR KULUÇKA MERKEZİNE KATILMA</a:t>
            </a:r>
            <a:r>
              <a:rPr lang="en-US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algn="r">
              <a:spcBef>
                <a:spcPct val="25000"/>
              </a:spcBef>
              <a:buFontTx/>
              <a:buNone/>
              <a:defRPr/>
            </a:pPr>
            <a:r>
              <a:rPr lang="tr-TR" sz="2400" b="1" i="1" dirty="0">
                <a:solidFill>
                  <a:srgbClr val="009999"/>
                </a:solidFill>
              </a:rPr>
              <a:t>	</a:t>
            </a:r>
            <a:r>
              <a:rPr lang="tr-TR" sz="2800" b="1" i="1" dirty="0">
                <a:solidFill>
                  <a:srgbClr val="009999"/>
                </a:solidFill>
              </a:rPr>
              <a:t>YÜKSEK TEKNOLOJİ AĞIRLIKLI İŞ FİKİRLERİNE SAHİP GİRİŞİMCİLER ÜNİVERSİTE KAMPÜSÜ İÇERİSİNDE KURULU OLAN BİR AR-GE VE YENİLİK MERKEZİNİN PARÇASI OLMAYI TERCİH EDERLER</a:t>
            </a:r>
            <a:endParaRPr lang="en-US" sz="2800" b="1" i="1" dirty="0">
              <a:solidFill>
                <a:srgbClr val="009999"/>
              </a:solidFill>
            </a:endParaRPr>
          </a:p>
          <a:p>
            <a:pPr algn="r">
              <a:spcBef>
                <a:spcPct val="25000"/>
              </a:spcBef>
              <a:buFontTx/>
              <a:buNone/>
              <a:defRPr/>
            </a:pPr>
            <a:r>
              <a:rPr lang="tr-TR" sz="2800" b="1" i="1" dirty="0">
                <a:solidFill>
                  <a:srgbClr val="009999"/>
                </a:solidFill>
              </a:rPr>
              <a:t>	 BUNLARA LABORATUVAR, OFİS VE BİLİMSEL BİLGİ PAYLAŞIMI GİBİ İMKANLAR SAĞLANIR</a:t>
            </a:r>
            <a:endParaRPr lang="en-US" sz="2800" b="1" i="1" dirty="0">
              <a:solidFill>
                <a:srgbClr val="009999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342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b="1" dirty="0"/>
              <a:t>İŞE BAŞLAMAYA KARAR VERME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25000"/>
              </a:spcBef>
              <a:buFontTx/>
              <a:buNone/>
              <a:defRPr/>
            </a:pPr>
            <a:r>
              <a:rPr lang="tr-TR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 SPIN OFF (OĞUL) FİRMA KURMA </a:t>
            </a:r>
            <a:r>
              <a:rPr lang="en-US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algn="r">
              <a:spcBef>
                <a:spcPct val="25000"/>
              </a:spcBef>
              <a:buFontTx/>
              <a:buNone/>
              <a:defRPr/>
            </a:pPr>
            <a:r>
              <a:rPr lang="tr-TR" sz="2800" b="1" i="1" dirty="0">
                <a:solidFill>
                  <a:srgbClr val="009999"/>
                </a:solidFill>
              </a:rPr>
              <a:t>	</a:t>
            </a:r>
            <a:r>
              <a:rPr lang="tr-TR" sz="2800" b="1" i="1" dirty="0">
                <a:solidFill>
                  <a:srgbClr val="009999"/>
                </a:solidFill>
                <a:latin typeface="+mj-lt"/>
              </a:rPr>
              <a:t>GİRİŞİMCİNİN PERSONEL OLARAK ÇALIŞTIĞI ÖNCEKİ İŞİNE BENZER ALANDA FAALİYET GÖSTEREN BİR FİRMA KURMASI</a:t>
            </a:r>
            <a:endParaRPr lang="en-US" sz="2800" b="1" i="1" dirty="0">
              <a:solidFill>
                <a:srgbClr val="009999"/>
              </a:solidFill>
              <a:latin typeface="+mj-lt"/>
            </a:endParaRPr>
          </a:p>
          <a:p>
            <a:pPr algn="r">
              <a:spcBef>
                <a:spcPct val="25000"/>
              </a:spcBef>
              <a:buFontTx/>
              <a:buNone/>
              <a:defRPr/>
            </a:pPr>
            <a:r>
              <a:rPr lang="tr-TR" sz="2800" b="1" i="1" dirty="0">
                <a:solidFill>
                  <a:srgbClr val="009999"/>
                </a:solidFill>
                <a:latin typeface="+mj-lt"/>
              </a:rPr>
              <a:t>	ESKİ PATRONUNUN GİRİŞİMCİYİ DESTEKLEMESİ DURUMUNDA PATENTLERDEN VE YÖNETSEL TAVSİYELERDEN FAYDALANILMASI MÜMKÜN OLABİLİR</a:t>
            </a:r>
            <a:endParaRPr lang="en-US" sz="2800" b="1" i="1" dirty="0">
              <a:solidFill>
                <a:srgbClr val="0099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2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/>
              <a:t>Fırsatlar ve Riskler</a:t>
            </a:r>
            <a:endParaRPr lang="tr-T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9632" y="1916832"/>
            <a:ext cx="69723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61075" algn="ctr"/>
              </a:tabLst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61075" algn="ctr"/>
              </a:tabLst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61075" algn="ctr"/>
              </a:tabLst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61075" algn="ctr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61075" algn="ctr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61075" algn="ctr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61075" algn="ctr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61075" algn="ctr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61075" algn="ctr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3000" dirty="0">
                <a:solidFill>
                  <a:srgbClr val="990033"/>
                </a:solidFill>
              </a:rPr>
              <a:t>Fırsat</a:t>
            </a:r>
            <a:r>
              <a:rPr kumimoji="0" lang="en-US" altLang="tr-TR" sz="3000" dirty="0">
                <a:solidFill>
                  <a:srgbClr val="990033"/>
                </a:solidFill>
              </a:rPr>
              <a:t>	</a:t>
            </a:r>
            <a:r>
              <a:rPr kumimoji="0" lang="tr-TR" altLang="tr-TR" sz="3000" dirty="0">
                <a:solidFill>
                  <a:srgbClr val="990033"/>
                </a:solidFill>
              </a:rPr>
              <a:t>Risk Düzeyi</a:t>
            </a:r>
            <a:endParaRPr kumimoji="0" lang="en-US" altLang="tr-TR" sz="3000" dirty="0">
              <a:solidFill>
                <a:srgbClr val="990033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800" b="0" dirty="0"/>
              <a:t>İşletme kurma</a:t>
            </a:r>
            <a:r>
              <a:rPr kumimoji="0" lang="en-US" altLang="tr-TR" sz="2800" b="0" dirty="0"/>
              <a:t>	</a:t>
            </a:r>
            <a:r>
              <a:rPr kumimoji="0" lang="tr-TR" altLang="tr-TR" sz="2800" b="0" dirty="0"/>
              <a:t>Yüksek</a:t>
            </a:r>
            <a:r>
              <a:rPr kumimoji="0" lang="en-US" altLang="tr-TR" sz="2800" b="0" dirty="0"/>
              <a:t> risk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800" b="0" dirty="0"/>
              <a:t>İşletme satın alma </a:t>
            </a:r>
            <a:r>
              <a:rPr kumimoji="0" lang="en-US" altLang="tr-TR" sz="2800" b="0" dirty="0"/>
              <a:t>	</a:t>
            </a:r>
            <a:r>
              <a:rPr kumimoji="0" lang="tr-TR" altLang="tr-TR" sz="2800" b="0" dirty="0"/>
              <a:t>Orta </a:t>
            </a:r>
            <a:r>
              <a:rPr kumimoji="0" lang="en-US" altLang="tr-TR" sz="2800" b="0" dirty="0"/>
              <a:t> risk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800" b="0" dirty="0" err="1"/>
              <a:t>Franchisee</a:t>
            </a:r>
            <a:r>
              <a:rPr kumimoji="0" lang="tr-TR" altLang="tr-TR" sz="2800" b="0" dirty="0"/>
              <a:t> olma </a:t>
            </a:r>
            <a:r>
              <a:rPr kumimoji="0" lang="en-US" altLang="tr-TR" sz="2800" b="0" dirty="0"/>
              <a:t>	 </a:t>
            </a:r>
            <a:r>
              <a:rPr kumimoji="0" lang="tr-TR" altLang="tr-TR" sz="2800" b="0" dirty="0"/>
              <a:t>Orta</a:t>
            </a:r>
            <a:r>
              <a:rPr kumimoji="0" lang="en-US" altLang="tr-TR" sz="2800" b="0" dirty="0"/>
              <a:t> risk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800" b="0" dirty="0"/>
              <a:t>Aile işletmesine girme 	Değişken </a:t>
            </a:r>
            <a:r>
              <a:rPr kumimoji="0" lang="en-US" altLang="tr-TR" sz="2800" b="0" dirty="0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23051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b="1" dirty="0"/>
              <a:t>YASAL BİÇİME KARAR VERME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tr-TR" sz="1800" b="1" dirty="0">
                <a:solidFill>
                  <a:srgbClr val="996633"/>
                </a:solidFill>
              </a:rPr>
              <a:t>Yeni işletme için aşağıdakilerden uygun olan yasal biçim seçilmelidir.</a:t>
            </a:r>
            <a:r>
              <a:rPr lang="tr-TR" sz="1700" b="1" dirty="0">
                <a:solidFill>
                  <a:srgbClr val="996633"/>
                </a:solidFill>
              </a:rPr>
              <a:t> </a:t>
            </a:r>
          </a:p>
          <a:p>
            <a:pPr>
              <a:buFontTx/>
              <a:buNone/>
              <a:defRPr/>
            </a:pPr>
            <a:endParaRPr lang="en-US" sz="2000" b="1" dirty="0">
              <a:solidFill>
                <a:srgbClr val="996633"/>
              </a:solidFill>
            </a:endParaRPr>
          </a:p>
          <a:p>
            <a:pPr lvl="1">
              <a:defRPr/>
            </a:pPr>
            <a:r>
              <a:rPr lang="tr-TR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SAHİPLİK</a:t>
            </a:r>
            <a:r>
              <a:rPr lang="en-US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008080"/>
                </a:solidFill>
              </a:rPr>
              <a:t>	</a:t>
            </a:r>
            <a:r>
              <a:rPr lang="tr-TR" b="1" dirty="0">
                <a:solidFill>
                  <a:srgbClr val="008080"/>
                </a:solidFill>
              </a:rPr>
              <a:t>FİRMANIN SAHİPLİĞİ VE KONTROLÜ SINIRSIZ SORUMLULUĞA ANCAK SINIRLI FİNANSAL KAYNAKLARA SAHİP TEK BİR KİŞİYE AİTTİR. </a:t>
            </a:r>
            <a:endParaRPr lang="en-US" b="1" i="1" dirty="0">
              <a:solidFill>
                <a:srgbClr val="009999"/>
              </a:solidFill>
            </a:endParaRPr>
          </a:p>
          <a:p>
            <a:pPr lvl="1">
              <a:defRPr/>
            </a:pPr>
            <a:r>
              <a:rPr lang="tr-TR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BASİT ORTAKLIK</a:t>
            </a:r>
            <a:r>
              <a:rPr lang="en-US" b="1" dirty="0">
                <a:solidFill>
                  <a:srgbClr val="FF3399"/>
                </a:solidFill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008080"/>
                </a:solidFill>
              </a:rPr>
              <a:t>	</a:t>
            </a:r>
            <a:r>
              <a:rPr lang="tr-TR" b="1" dirty="0">
                <a:solidFill>
                  <a:srgbClr val="008080"/>
                </a:solidFill>
              </a:rPr>
              <a:t>FİRMANIN SAHİPLİĞİ VE SINIRSIZ SORUMLULUK İKİ VEYA DAHA FAZLA ORTAK ARASINDA PAYLAŞILMIŞTIR, FİNANSMAN DAHA KOLAYDIR. </a:t>
            </a:r>
            <a:endParaRPr lang="en-US" b="1" i="1" dirty="0">
              <a:solidFill>
                <a:srgbClr val="008080"/>
              </a:solidFill>
            </a:endParaRPr>
          </a:p>
          <a:p>
            <a:pPr lvl="1">
              <a:defRPr/>
            </a:pPr>
            <a:r>
              <a:rPr lang="tr-TR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SERMAYE ŞİRKETİ</a:t>
            </a:r>
            <a:r>
              <a:rPr lang="en-US" b="1" dirty="0">
                <a:solidFill>
                  <a:srgbClr val="FF3399"/>
                </a:solidFill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008080"/>
                </a:solidFill>
              </a:rPr>
              <a:t>	</a:t>
            </a:r>
            <a:r>
              <a:rPr lang="tr-TR" b="1" dirty="0">
                <a:solidFill>
                  <a:srgbClr val="008080"/>
                </a:solidFill>
              </a:rPr>
              <a:t>FİRMANIN SAHİPLİĞİ PEK ÇOK KİŞİYE AİTTİR VE SINIRLI SORUMLULUK TAŞIYAN SAHİPLERİNDEN BAĞIMSIZ YENİ BİR YASAL VARLIKTIR. </a:t>
            </a:r>
            <a:endParaRPr lang="en-US" b="1" i="1" dirty="0">
              <a:solidFill>
                <a:srgbClr val="00808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138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sz="3200" b="1" dirty="0"/>
              <a:t>FİNANSMAN KAYNAĞINA KARAR VERME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tr-TR" sz="2200" b="1" dirty="0">
                <a:solidFill>
                  <a:srgbClr val="996633"/>
                </a:solidFill>
              </a:rPr>
              <a:t>Fikir ve yasal biçim hakkında karar vermiş olmak </a:t>
            </a:r>
            <a:r>
              <a:rPr lang="tr-TR" sz="2200" b="1" dirty="0" err="1">
                <a:solidFill>
                  <a:srgbClr val="996633"/>
                </a:solidFill>
              </a:rPr>
              <a:t>finanssal</a:t>
            </a:r>
            <a:r>
              <a:rPr lang="tr-TR" sz="2200" b="1" dirty="0">
                <a:solidFill>
                  <a:srgbClr val="996633"/>
                </a:solidFill>
              </a:rPr>
              <a:t> kaynaklar hazır olmadığında yeterli değildir.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tr-TR" sz="2400" b="1" dirty="0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tr-TR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BORÇLANMAYLA FİNANSMAN</a:t>
            </a:r>
            <a:r>
              <a:rPr 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tr-TR" sz="2400" b="1" dirty="0">
                <a:solidFill>
                  <a:srgbClr val="009999"/>
                </a:solidFill>
              </a:rPr>
              <a:t>	BANKALAR, ARKADAŞLAR, AKRABALAR  VS. GİBİ HARİCİ BİRİMLERDEN FİRMANIN HEM KAZANCI HEM DE KAYBI DURUMUNDA GERİ ÖDEMEK ÜZERE ÖDÜNÇ ALMAK.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tr-TR" sz="2400" b="1" dirty="0">
                <a:solidFill>
                  <a:srgbClr val="009999"/>
                </a:solidFill>
              </a:rPr>
              <a:t>	FAZLADAN BİR MİKTAR PARA GERİ ÖDENİR </a:t>
            </a:r>
            <a:r>
              <a:rPr lang="en-US" sz="2400" b="1" i="1" dirty="0">
                <a:solidFill>
                  <a:srgbClr val="009999"/>
                </a:solidFill>
              </a:rPr>
              <a:t>(</a:t>
            </a:r>
            <a:r>
              <a:rPr lang="tr-TR" sz="2400" b="1" i="1" dirty="0">
                <a:solidFill>
                  <a:srgbClr val="009999"/>
                </a:solidFill>
              </a:rPr>
              <a:t>FAİZ ÖDEMESİ</a:t>
            </a:r>
            <a:r>
              <a:rPr lang="en-US" sz="2400" b="1" i="1" dirty="0">
                <a:solidFill>
                  <a:srgbClr val="009999"/>
                </a:solidFill>
              </a:rPr>
              <a:t>)</a:t>
            </a:r>
            <a:endParaRPr lang="tr-TR" sz="2400" b="1" i="1" dirty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tr-TR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ÖZ SERMAYEYLE FİNANSMAN</a:t>
            </a:r>
            <a:r>
              <a:rPr 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tr-TR" sz="2400" b="1" dirty="0">
                <a:solidFill>
                  <a:srgbClr val="009999"/>
                </a:solidFill>
              </a:rPr>
              <a:t>	ELDE EDİLECEK KARLARIN PAYLAŞILACAĞINI UMAN HİSSE SAHİPLERİ TARAFINDAN SAĞLANAN FONLARLA SERMAYENİN TOPLANMASI</a:t>
            </a:r>
            <a:endParaRPr lang="en-US" sz="2400" b="1" i="1" dirty="0">
              <a:solidFill>
                <a:srgbClr val="009999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tr-TR" sz="2400" b="1" i="1" dirty="0">
                <a:solidFill>
                  <a:srgbClr val="009999"/>
                </a:solidFill>
              </a:rPr>
              <a:t>	KAYIP DURUMUNDA ORTAKLARA ÖDEME YAPILMAZ</a:t>
            </a:r>
            <a:endParaRPr lang="en-US" sz="2400" b="1" i="1" dirty="0">
              <a:solidFill>
                <a:srgbClr val="009999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239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</TotalTime>
  <Words>408</Words>
  <Application>Microsoft Office PowerPoint</Application>
  <PresentationFormat>Ekran Gösterisi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Hisse Senedi</vt:lpstr>
      <vt:lpstr>GİRİŞİME NASIL BAŞLANIR?</vt:lpstr>
      <vt:lpstr>Girişime nasıl başlanır?   </vt:lpstr>
      <vt:lpstr>İŞE BAŞLAMAYA KARAR VERME</vt:lpstr>
      <vt:lpstr>İŞE BAŞLAMAYA KARAR VERME</vt:lpstr>
      <vt:lpstr>İŞE BAŞLAMAYA KARAR VERME</vt:lpstr>
      <vt:lpstr>İŞE BAŞLAMAYA KARAR VERME</vt:lpstr>
      <vt:lpstr>Fırsatlar ve Riskler</vt:lpstr>
      <vt:lpstr>YASAL BİÇİME KARAR VERME</vt:lpstr>
      <vt:lpstr>FİNANSMAN KAYNAĞINA KARAR VERME</vt:lpstr>
      <vt:lpstr>Alternatif Finansman Yöntemleri</vt:lpstr>
      <vt:lpstr>Alternatif Finansman Yöntemleri</vt:lpstr>
      <vt:lpstr>Şirket Kurulum İşlemleri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 PLANI</dc:title>
  <dc:creator>CE-DR</dc:creator>
  <cp:lastModifiedBy>CE-DR</cp:lastModifiedBy>
  <cp:revision>17</cp:revision>
  <dcterms:created xsi:type="dcterms:W3CDTF">2020-03-26T12:29:31Z</dcterms:created>
  <dcterms:modified xsi:type="dcterms:W3CDTF">2020-04-27T10:43:54Z</dcterms:modified>
</cp:coreProperties>
</file>