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79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Yuvarlatılmış Dikdörtgen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Yuvarlatılmış Dikdörtgen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Yuvarlatılmış Dikdörtgen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Dikdörtgen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ikdörtgen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Yuvarlatılmış Dikdörtgen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gallocommunication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Prof. Dr. Erhan AKIN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KÜÇÜK İŞLETME YÖNETİMİNİN TEMELLERİ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56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>
                <a:solidFill>
                  <a:srgbClr val="CC0099"/>
                </a:solidFill>
              </a:rPr>
              <a:t>AVRUPA BİRLİĞİ’NDE KOBİ’LER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tr-TR" altLang="tr-TR" sz="2400" dirty="0">
                <a:solidFill>
                  <a:schemeClr val="tx2"/>
                </a:solidFill>
              </a:rPr>
              <a:t>AB’de yaklaşık 20 milyon işletme mevcut, </a:t>
            </a:r>
            <a:endParaRPr lang="tr-TR" altLang="tr-TR" sz="2400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tr-TR" altLang="tr-TR" sz="2400" dirty="0">
              <a:solidFill>
                <a:schemeClr val="tx2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tx2"/>
                </a:solidFill>
              </a:rPr>
              <a:t>Bunların %99’unu  KOBİ’ler oluşturmaktadır. </a:t>
            </a:r>
            <a:endParaRPr lang="tr-TR" altLang="tr-TR" sz="2400" dirty="0" smtClean="0">
              <a:solidFill>
                <a:schemeClr val="tx2"/>
              </a:solidFill>
            </a:endParaRPr>
          </a:p>
          <a:p>
            <a:pPr algn="just"/>
            <a:endParaRPr lang="tr-TR" altLang="tr-TR" sz="2400" dirty="0">
              <a:solidFill>
                <a:schemeClr val="tx2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tx2"/>
                </a:solidFill>
              </a:rPr>
              <a:t>%93’ü ise sadece mikro işletmelerdir. </a:t>
            </a:r>
          </a:p>
          <a:p>
            <a:pPr algn="just">
              <a:buFontTx/>
              <a:buNone/>
            </a:pPr>
            <a:endParaRPr lang="tr-TR" altLang="tr-TR" sz="1400" dirty="0">
              <a:solidFill>
                <a:schemeClr val="tx2"/>
              </a:solidFill>
            </a:endParaRPr>
          </a:p>
          <a:p>
            <a:pPr algn="just"/>
            <a:r>
              <a:rPr lang="tr-TR" altLang="tr-TR" sz="2400" dirty="0">
                <a:solidFill>
                  <a:srgbClr val="008080"/>
                </a:solidFill>
              </a:rPr>
              <a:t>AB’de yaklaşık 100 milyon iş bulunmaktadır, bunların %75’i KOBİ’ler tarafından sağlanmaktadır. </a:t>
            </a:r>
          </a:p>
          <a:p>
            <a:pPr algn="just">
              <a:buFontTx/>
              <a:buNone/>
            </a:pPr>
            <a:endParaRPr lang="tr-TR" altLang="tr-TR" sz="1400" dirty="0">
              <a:solidFill>
                <a:srgbClr val="008080"/>
              </a:solidFill>
            </a:endParaRPr>
          </a:p>
          <a:p>
            <a:pPr algn="just"/>
            <a:r>
              <a:rPr lang="tr-TR" altLang="tr-TR" sz="2400" dirty="0">
                <a:solidFill>
                  <a:schemeClr val="tx2"/>
                </a:solidFill>
              </a:rPr>
              <a:t>Ve KOBİ’ler Avrupa’da girişimciliğe ve yeniliğe yüksek düzeyde katkıda bulunmaktadır. </a:t>
            </a:r>
            <a:endParaRPr lang="tr-TR" altLang="tr-TR" sz="2400" dirty="0"/>
          </a:p>
          <a:p>
            <a:pPr>
              <a:spcBef>
                <a:spcPct val="0"/>
              </a:spcBef>
              <a:buFontTx/>
              <a:buNone/>
            </a:pPr>
            <a:endParaRPr lang="tr-TR" altLang="tr-TR" sz="2400" b="1" dirty="0">
              <a:solidFill>
                <a:srgbClr val="CC0099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89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>
                <a:solidFill>
                  <a:srgbClr val="CC0099"/>
                </a:solidFill>
              </a:rPr>
              <a:t>ABD’de KOBİ’ler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549915" y="1628800"/>
            <a:ext cx="7776864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4963" indent="-334963" algn="just" defTabSz="892175">
              <a:spcBef>
                <a:spcPct val="25000"/>
              </a:spcBef>
            </a:pPr>
            <a:r>
              <a:rPr lang="tr-TR" altLang="tr-TR" sz="2800" dirty="0">
                <a:solidFill>
                  <a:schemeClr val="tx2"/>
                </a:solidFill>
              </a:rPr>
              <a:t>Küçük büyüklükteki işletmeler 500’den az çalışana sahip işletmelerdir. </a:t>
            </a:r>
          </a:p>
          <a:p>
            <a:pPr marL="334963" indent="-334963" algn="just" defTabSz="892175">
              <a:spcBef>
                <a:spcPct val="25000"/>
              </a:spcBef>
            </a:pPr>
            <a:r>
              <a:rPr lang="tr-TR" altLang="tr-TR" sz="2800" dirty="0">
                <a:solidFill>
                  <a:srgbClr val="008080"/>
                </a:solidFill>
              </a:rPr>
              <a:t>Orta büyüklükteki işletmeler 500-1500 arası çalışana sahip işletmelerdir. </a:t>
            </a:r>
          </a:p>
          <a:p>
            <a:pPr marL="334963" indent="-334963" algn="just" defTabSz="892175">
              <a:spcBef>
                <a:spcPct val="25000"/>
              </a:spcBef>
            </a:pPr>
            <a:r>
              <a:rPr lang="tr-TR" altLang="tr-TR" sz="2800" dirty="0">
                <a:solidFill>
                  <a:srgbClr val="008080"/>
                </a:solidFill>
              </a:rPr>
              <a:t>ABD’deki işletmeciliğin %97’sini oluşturur. </a:t>
            </a:r>
          </a:p>
          <a:p>
            <a:pPr marL="334963" indent="-334963" algn="just" defTabSz="892175">
              <a:spcBef>
                <a:spcPct val="25000"/>
              </a:spcBef>
            </a:pPr>
            <a:r>
              <a:rPr lang="tr-TR" altLang="tr-TR" sz="2800" dirty="0">
                <a:solidFill>
                  <a:srgbClr val="008080"/>
                </a:solidFill>
              </a:rPr>
              <a:t>Küçük işletmeler </a:t>
            </a:r>
            <a:r>
              <a:rPr lang="tr-TR" altLang="tr-TR" sz="2800" dirty="0" err="1">
                <a:solidFill>
                  <a:srgbClr val="008080"/>
                </a:solidFill>
              </a:rPr>
              <a:t>AR&amp;GE’ye</a:t>
            </a:r>
            <a:r>
              <a:rPr lang="tr-TR" altLang="tr-TR" sz="2800" dirty="0">
                <a:solidFill>
                  <a:srgbClr val="008080"/>
                </a:solidFill>
              </a:rPr>
              <a:t> harcanan her $ başına daha fazla yenilik yaratır: </a:t>
            </a:r>
          </a:p>
          <a:p>
            <a:pPr marL="334963" indent="-334963" algn="just" defTabSz="892175">
              <a:spcBef>
                <a:spcPct val="25000"/>
              </a:spcBef>
              <a:buFontTx/>
              <a:buNone/>
            </a:pPr>
            <a:r>
              <a:rPr lang="tr-TR" altLang="tr-TR" sz="2800" dirty="0">
                <a:solidFill>
                  <a:srgbClr val="008080"/>
                </a:solidFill>
              </a:rPr>
              <a:t>	- Orta işletmelerden 4 kat daha fazla </a:t>
            </a:r>
          </a:p>
          <a:p>
            <a:pPr marL="334963" indent="-334963" algn="just" defTabSz="892175">
              <a:spcBef>
                <a:spcPct val="25000"/>
              </a:spcBef>
              <a:buFontTx/>
              <a:buNone/>
            </a:pPr>
            <a:r>
              <a:rPr lang="tr-TR" altLang="tr-TR" sz="2800" dirty="0">
                <a:solidFill>
                  <a:srgbClr val="008080"/>
                </a:solidFill>
              </a:rPr>
              <a:t>	- Büyük işletmelerden de 24 kat daha fazla</a:t>
            </a:r>
          </a:p>
        </p:txBody>
      </p:sp>
    </p:spTree>
    <p:extLst>
      <p:ext uri="{BB962C8B-B14F-4D97-AF65-F5344CB8AC3E}">
        <p14:creationId xmlns:p14="http://schemas.microsoft.com/office/powerpoint/2010/main" val="172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>
                <a:solidFill>
                  <a:srgbClr val="CC0099"/>
                </a:solidFill>
              </a:rPr>
              <a:t>ABD’de KOBİ’ler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34963" indent="-334963" defTabSz="892175">
              <a:lnSpc>
                <a:spcPct val="90000"/>
              </a:lnSpc>
            </a:pPr>
            <a:r>
              <a:rPr lang="tr-TR" altLang="tr-TR" sz="2400" dirty="0">
                <a:solidFill>
                  <a:schemeClr val="tx2"/>
                </a:solidFill>
              </a:rPr>
              <a:t>KOBİ’ler çalışanlara eğitim ve ilerleme fırsatı sağlamada liderdir. </a:t>
            </a:r>
          </a:p>
          <a:p>
            <a:pPr marL="334963" indent="-334963" defTabSz="892175">
              <a:lnSpc>
                <a:spcPct val="90000"/>
              </a:lnSpc>
            </a:pPr>
            <a:r>
              <a:rPr lang="tr-TR" altLang="tr-TR" sz="2400" dirty="0">
                <a:solidFill>
                  <a:schemeClr val="tx2"/>
                </a:solidFill>
              </a:rPr>
              <a:t>ABD işgücünün %50’sini istihdam eder. </a:t>
            </a:r>
            <a:endParaRPr lang="tr-TR" altLang="tr-TR" sz="2400" dirty="0" smtClean="0">
              <a:solidFill>
                <a:schemeClr val="tx2"/>
              </a:solidFill>
            </a:endParaRPr>
          </a:p>
          <a:p>
            <a:pPr marL="334963" indent="-334963" defTabSz="892175">
              <a:lnSpc>
                <a:spcPct val="90000"/>
              </a:lnSpc>
            </a:pPr>
            <a:endParaRPr lang="tr-TR" altLang="tr-TR" sz="2400" dirty="0">
              <a:solidFill>
                <a:schemeClr val="tx2"/>
              </a:solidFill>
            </a:endParaRPr>
          </a:p>
          <a:p>
            <a:pPr marL="334963" indent="-334963" defTabSz="892175">
              <a:lnSpc>
                <a:spcPct val="90000"/>
              </a:lnSpc>
            </a:pPr>
            <a:r>
              <a:rPr lang="tr-TR" altLang="tr-TR" sz="2400" dirty="0">
                <a:solidFill>
                  <a:schemeClr val="tx2"/>
                </a:solidFill>
              </a:rPr>
              <a:t>Büyük işletmelerden daha fazla çalışma alanı yaratır. </a:t>
            </a:r>
            <a:r>
              <a:rPr lang="en-US" altLang="tr-TR" sz="2400" dirty="0">
                <a:solidFill>
                  <a:schemeClr val="tx2"/>
                </a:solidFill>
              </a:rPr>
              <a:t>(1987-1992: </a:t>
            </a:r>
            <a:r>
              <a:rPr lang="tr-TR" altLang="tr-TR" sz="2400" dirty="0">
                <a:solidFill>
                  <a:schemeClr val="tx2"/>
                </a:solidFill>
              </a:rPr>
              <a:t>küçük ve hızlı büyüyen işletmeler, daha fazla kazandıran işler sağlamıştır) </a:t>
            </a:r>
            <a:endParaRPr lang="tr-TR" altLang="tr-TR" sz="2400" dirty="0" smtClean="0">
              <a:solidFill>
                <a:schemeClr val="tx2"/>
              </a:solidFill>
            </a:endParaRPr>
          </a:p>
          <a:p>
            <a:pPr marL="334963" indent="-334963" defTabSz="892175">
              <a:lnSpc>
                <a:spcPct val="90000"/>
              </a:lnSpc>
            </a:pPr>
            <a:endParaRPr lang="tr-TR" altLang="tr-TR" sz="2400" dirty="0">
              <a:solidFill>
                <a:schemeClr val="tx2"/>
              </a:solidFill>
            </a:endParaRPr>
          </a:p>
          <a:p>
            <a:pPr marL="334963" indent="-334963" defTabSz="892175">
              <a:lnSpc>
                <a:spcPct val="90000"/>
              </a:lnSpc>
            </a:pPr>
            <a:r>
              <a:rPr lang="tr-TR" altLang="tr-TR" sz="2400" dirty="0">
                <a:solidFill>
                  <a:schemeClr val="tx2"/>
                </a:solidFill>
              </a:rPr>
              <a:t>Büyük işletmelerde kariyeri engellenen kişiler için iş fırsatı sağlarlar. </a:t>
            </a:r>
            <a:endParaRPr lang="tr-TR" altLang="tr-TR" sz="2400" dirty="0" smtClean="0">
              <a:solidFill>
                <a:schemeClr val="tx2"/>
              </a:solidFill>
            </a:endParaRPr>
          </a:p>
          <a:p>
            <a:pPr marL="334963" indent="-334963" defTabSz="892175">
              <a:lnSpc>
                <a:spcPct val="90000"/>
              </a:lnSpc>
            </a:pPr>
            <a:endParaRPr lang="tr-TR" altLang="tr-TR" sz="2400" dirty="0"/>
          </a:p>
          <a:p>
            <a:pPr marL="334963" indent="-334963" defTabSz="892175">
              <a:lnSpc>
                <a:spcPct val="90000"/>
              </a:lnSpc>
            </a:pPr>
            <a:r>
              <a:rPr lang="tr-TR" altLang="tr-TR" sz="2400" dirty="0">
                <a:solidFill>
                  <a:schemeClr val="tx2"/>
                </a:solidFill>
              </a:rPr>
              <a:t>1975’de %25 olmasına karşın, 1995’de kurulan yeni işletmelerin %33’ü kadın girişimcilere aittir. </a:t>
            </a:r>
            <a:endParaRPr lang="en-US" altLang="tr-TR" sz="2400" dirty="0">
              <a:solidFill>
                <a:schemeClr val="tx2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855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ABD’de KOBİ’lerin dağılımı</a:t>
            </a:r>
            <a:endParaRPr lang="tr-T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24936" cy="50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25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424936" cy="6264696"/>
          </a:xfrm>
        </p:spPr>
        <p:txBody>
          <a:bodyPr>
            <a:normAutofit/>
          </a:bodyPr>
          <a:lstStyle/>
          <a:p>
            <a:pPr marL="422275" lvl="1" algn="r" defTabSz="844550">
              <a:spcBef>
                <a:spcPct val="50000"/>
              </a:spcBef>
              <a:defRPr/>
            </a:pPr>
            <a:r>
              <a:rPr lang="tr-TR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1.</a:t>
            </a:r>
            <a:r>
              <a:rPr lang="tr-TR" sz="2200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 KÜRESELLEŞME VE ARTAN REKABET</a:t>
            </a:r>
            <a:endParaRPr lang="tr-TR" dirty="0">
              <a:latin typeface="Tahoma" pitchFamily="32" charset="0"/>
            </a:endParaRPr>
          </a:p>
          <a:p>
            <a:pPr marL="422275" lvl="1" algn="r" defTabSz="844550">
              <a:spcBef>
                <a:spcPct val="50000"/>
              </a:spcBef>
              <a:defRPr/>
            </a:pPr>
            <a:endParaRPr lang="tr-TR" sz="1000" dirty="0">
              <a:latin typeface="Tahoma" pitchFamily="32" charset="0"/>
            </a:endParaRPr>
          </a:p>
          <a:p>
            <a:pPr marL="844550" lvl="2" algn="r" defTabSz="844550">
              <a:spcBef>
                <a:spcPct val="35000"/>
              </a:spcBef>
              <a:buFontTx/>
              <a:buChar char="•"/>
              <a:defRPr/>
            </a:pPr>
            <a:r>
              <a:rPr lang="tr-TR" sz="2200" dirty="0">
                <a:solidFill>
                  <a:srgbClr val="000066"/>
                </a:solidFill>
                <a:latin typeface="Tahoma" pitchFamily="32" charset="0"/>
              </a:rPr>
              <a:t> SERMAYENİN VE BİLGİNİN SERBEST </a:t>
            </a:r>
            <a:r>
              <a:rPr lang="tr-TR" sz="2200" dirty="0" smtClean="0">
                <a:solidFill>
                  <a:srgbClr val="000066"/>
                </a:solidFill>
                <a:latin typeface="Tahoma" pitchFamily="32" charset="0"/>
              </a:rPr>
              <a:t>DOLAŞIMI</a:t>
            </a:r>
          </a:p>
          <a:p>
            <a:pPr marL="844550" lvl="2" algn="r" defTabSz="844550">
              <a:spcBef>
                <a:spcPct val="35000"/>
              </a:spcBef>
              <a:buFontTx/>
              <a:buChar char="•"/>
              <a:defRPr/>
            </a:pPr>
            <a:endParaRPr lang="tr-TR" sz="2500" dirty="0">
              <a:solidFill>
                <a:srgbClr val="008080"/>
              </a:solidFill>
              <a:latin typeface="Tahoma" pitchFamily="32" charset="0"/>
            </a:endParaRPr>
          </a:p>
          <a:p>
            <a:pPr marL="844550" lvl="2" algn="r" defTabSz="844550">
              <a:spcBef>
                <a:spcPct val="35000"/>
              </a:spcBef>
              <a:defRPr/>
            </a:pPr>
            <a:r>
              <a:rPr lang="tr-TR" sz="2500" dirty="0">
                <a:solidFill>
                  <a:srgbClr val="3366CC"/>
                </a:solidFill>
                <a:latin typeface="Tahoma" pitchFamily="32" charset="0"/>
              </a:rPr>
              <a:t>KÜRESEL REKABETTE DAHA ESNEK VE HIZLI OLMAK TEMEL </a:t>
            </a:r>
            <a:r>
              <a:rPr lang="tr-TR" sz="2500" dirty="0" smtClean="0">
                <a:solidFill>
                  <a:srgbClr val="3366CC"/>
                </a:solidFill>
                <a:latin typeface="Tahoma" pitchFamily="32" charset="0"/>
              </a:rPr>
              <a:t>AVANTAJDIR</a:t>
            </a:r>
          </a:p>
          <a:p>
            <a:pPr marL="844550" lvl="2" algn="r" defTabSz="844550">
              <a:spcBef>
                <a:spcPct val="35000"/>
              </a:spcBef>
              <a:defRPr/>
            </a:pPr>
            <a:endParaRPr lang="tr-TR" sz="2500" dirty="0">
              <a:solidFill>
                <a:srgbClr val="3366CC"/>
              </a:solidFill>
              <a:latin typeface="Tahoma" pitchFamily="32" charset="0"/>
            </a:endParaRPr>
          </a:p>
          <a:p>
            <a:pPr marL="844550" lvl="2" algn="r" defTabSz="844550">
              <a:spcBef>
                <a:spcPct val="35000"/>
              </a:spcBef>
              <a:defRPr/>
            </a:pPr>
            <a:endParaRPr lang="tr-TR" sz="1000" dirty="0">
              <a:latin typeface="Tahoma" pitchFamily="32" charset="0"/>
            </a:endParaRPr>
          </a:p>
          <a:p>
            <a:pPr marL="844550" lvl="2" algn="r" defTabSz="844550">
              <a:spcBef>
                <a:spcPct val="35000"/>
              </a:spcBef>
              <a:buFontTx/>
              <a:buChar char="•"/>
              <a:defRPr/>
            </a:pPr>
            <a:r>
              <a:rPr lang="tr-TR" sz="2500" dirty="0">
                <a:solidFill>
                  <a:srgbClr val="008080"/>
                </a:solidFill>
                <a:latin typeface="Tahoma" pitchFamily="32" charset="0"/>
              </a:rPr>
              <a:t> KÜRESEL AĞLAR İLE YEREL </a:t>
            </a:r>
            <a:r>
              <a:rPr lang="tr-TR" sz="2500" dirty="0" smtClean="0">
                <a:solidFill>
                  <a:srgbClr val="008080"/>
                </a:solidFill>
                <a:latin typeface="Tahoma" pitchFamily="32" charset="0"/>
              </a:rPr>
              <a:t>BİRLEŞMELER</a:t>
            </a:r>
          </a:p>
          <a:p>
            <a:pPr marL="844550" lvl="2" algn="r" defTabSz="844550">
              <a:spcBef>
                <a:spcPct val="35000"/>
              </a:spcBef>
              <a:buFontTx/>
              <a:buChar char="•"/>
              <a:defRPr/>
            </a:pPr>
            <a:endParaRPr lang="tr-TR" sz="2500" dirty="0">
              <a:solidFill>
                <a:srgbClr val="008080"/>
              </a:solidFill>
              <a:latin typeface="Tahoma" pitchFamily="32" charset="0"/>
            </a:endParaRPr>
          </a:p>
          <a:p>
            <a:pPr marL="844550" lvl="2" algn="r" defTabSz="844550">
              <a:spcBef>
                <a:spcPct val="35000"/>
              </a:spcBef>
              <a:defRPr/>
            </a:pPr>
            <a:r>
              <a:rPr lang="tr-TR" sz="2500" dirty="0">
                <a:solidFill>
                  <a:srgbClr val="3366CC"/>
                </a:solidFill>
                <a:latin typeface="Tahoma" pitchFamily="32" charset="0"/>
              </a:rPr>
              <a:t>BÜYÜK İŞLETMELER DAHA HIZLI, KALİTELİ VE UCUZ ÜRETİM YAPMAK İÇİN İŞLERİNİ DAHA KÜÇÜK TAŞERON FİRMALARA YAPTIRARAK MALİYET AZALTIR. 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None/>
            </a:pPr>
            <a:endParaRPr lang="tr-TR" altLang="tr-TR" sz="2800" b="1" dirty="0">
              <a:solidFill>
                <a:srgbClr val="009999"/>
              </a:solidFill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0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22275" lvl="1" defTabSz="844550">
              <a:spcBef>
                <a:spcPct val="50000"/>
              </a:spcBef>
              <a:defRPr/>
            </a:pPr>
            <a:r>
              <a:rPr lang="tr-TR" sz="2400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2. ÜRETİM TEKNOLOJİLERİNDEKİ GELİŞMELER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546032" cy="5149552"/>
          </a:xfrm>
        </p:spPr>
        <p:txBody>
          <a:bodyPr>
            <a:normAutofit/>
          </a:bodyPr>
          <a:lstStyle/>
          <a:p>
            <a:pPr marL="844550" lvl="2" defTabSz="844550">
              <a:spcBef>
                <a:spcPct val="65000"/>
              </a:spcBef>
              <a:buFontTx/>
              <a:buChar char="•"/>
              <a:defRPr/>
            </a:pPr>
            <a:endParaRPr lang="tr-TR" sz="2200" dirty="0">
              <a:solidFill>
                <a:srgbClr val="000066"/>
              </a:solidFill>
              <a:latin typeface="Tahoma" pitchFamily="32" charset="0"/>
            </a:endParaRPr>
          </a:p>
          <a:p>
            <a:pPr marL="844550" lvl="2" defTabSz="844550">
              <a:spcBef>
                <a:spcPct val="65000"/>
              </a:spcBef>
              <a:buFontTx/>
              <a:buChar char="•"/>
              <a:defRPr/>
            </a:pPr>
            <a:r>
              <a:rPr lang="tr-TR" sz="2200" dirty="0" smtClean="0">
                <a:solidFill>
                  <a:srgbClr val="000066"/>
                </a:solidFill>
                <a:latin typeface="Tahoma" pitchFamily="32" charset="0"/>
              </a:rPr>
              <a:t>AR&amp;GE </a:t>
            </a:r>
            <a:r>
              <a:rPr lang="tr-TR" sz="2200" dirty="0">
                <a:solidFill>
                  <a:srgbClr val="000066"/>
                </a:solidFill>
                <a:latin typeface="Tahoma" pitchFamily="32" charset="0"/>
              </a:rPr>
              <a:t>YATIRIMLARININ ARTMASI </a:t>
            </a:r>
            <a:endParaRPr lang="tr-TR" sz="2200" dirty="0" smtClean="0">
              <a:solidFill>
                <a:srgbClr val="000066"/>
              </a:solidFill>
              <a:latin typeface="Tahoma" pitchFamily="32" charset="0"/>
            </a:endParaRPr>
          </a:p>
          <a:p>
            <a:pPr marL="844550" lvl="2" defTabSz="844550">
              <a:spcBef>
                <a:spcPct val="65000"/>
              </a:spcBef>
              <a:buFontTx/>
              <a:buChar char="•"/>
              <a:defRPr/>
            </a:pPr>
            <a:endParaRPr lang="tr-TR" sz="2200" dirty="0">
              <a:solidFill>
                <a:srgbClr val="000066"/>
              </a:solidFill>
              <a:latin typeface="Tahoma" pitchFamily="32" charset="0"/>
            </a:endParaRPr>
          </a:p>
          <a:p>
            <a:pPr marL="844550" lvl="2" defTabSz="844550">
              <a:spcBef>
                <a:spcPct val="65000"/>
              </a:spcBef>
              <a:buFontTx/>
              <a:buChar char="•"/>
              <a:defRPr/>
            </a:pPr>
            <a:r>
              <a:rPr lang="tr-TR" sz="2200" dirty="0">
                <a:solidFill>
                  <a:srgbClr val="000066"/>
                </a:solidFill>
                <a:latin typeface="Tahoma" pitchFamily="32" charset="0"/>
              </a:rPr>
              <a:t> BULUŞ VE PATENTLERİN ARTMASI </a:t>
            </a:r>
            <a:endParaRPr lang="tr-TR" sz="2200" dirty="0" smtClean="0">
              <a:solidFill>
                <a:srgbClr val="000066"/>
              </a:solidFill>
              <a:latin typeface="Tahoma" pitchFamily="32" charset="0"/>
            </a:endParaRPr>
          </a:p>
          <a:p>
            <a:pPr marL="844550" lvl="2" defTabSz="844550">
              <a:spcBef>
                <a:spcPct val="65000"/>
              </a:spcBef>
              <a:buFontTx/>
              <a:buChar char="•"/>
              <a:defRPr/>
            </a:pPr>
            <a:endParaRPr lang="tr-TR" sz="2200" dirty="0">
              <a:solidFill>
                <a:srgbClr val="000066"/>
              </a:solidFill>
              <a:latin typeface="Tahoma" pitchFamily="32" charset="0"/>
            </a:endParaRPr>
          </a:p>
          <a:p>
            <a:pPr marL="844550" lvl="2" defTabSz="844550">
              <a:spcBef>
                <a:spcPct val="65000"/>
              </a:spcBef>
              <a:buFontTx/>
              <a:buChar char="•"/>
              <a:defRPr/>
            </a:pPr>
            <a:r>
              <a:rPr lang="tr-TR" sz="2200" dirty="0">
                <a:solidFill>
                  <a:srgbClr val="000066"/>
                </a:solidFill>
                <a:latin typeface="Tahoma" pitchFamily="32" charset="0"/>
              </a:rPr>
              <a:t> FABRİKA VE OFİSLERDE OTOMASYON </a:t>
            </a:r>
            <a:endParaRPr lang="tr-TR" sz="2200" dirty="0" smtClean="0">
              <a:solidFill>
                <a:srgbClr val="000066"/>
              </a:solidFill>
              <a:latin typeface="Tahoma" pitchFamily="32" charset="0"/>
            </a:endParaRPr>
          </a:p>
          <a:p>
            <a:pPr marL="844550" lvl="2" defTabSz="844550">
              <a:spcBef>
                <a:spcPct val="65000"/>
              </a:spcBef>
              <a:buFontTx/>
              <a:buChar char="•"/>
              <a:defRPr/>
            </a:pPr>
            <a:endParaRPr lang="tr-TR" sz="2200" dirty="0">
              <a:solidFill>
                <a:srgbClr val="000066"/>
              </a:solidFill>
              <a:latin typeface="Tahoma" pitchFamily="32" charset="0"/>
            </a:endParaRPr>
          </a:p>
          <a:p>
            <a:pPr marL="844550" lvl="2" defTabSz="844550">
              <a:spcBef>
                <a:spcPct val="65000"/>
              </a:spcBef>
              <a:buFontTx/>
              <a:buChar char="•"/>
              <a:defRPr/>
            </a:pPr>
            <a:r>
              <a:rPr lang="tr-TR" sz="2200" dirty="0">
                <a:solidFill>
                  <a:srgbClr val="000066"/>
                </a:solidFill>
                <a:latin typeface="Tahoma" pitchFamily="32" charset="0"/>
              </a:rPr>
              <a:t> ESNEK ÜRETİM</a:t>
            </a:r>
            <a:endParaRPr lang="tr-TR" sz="2500" dirty="0">
              <a:solidFill>
                <a:srgbClr val="008080"/>
              </a:solidFill>
              <a:latin typeface="Tahoma" pitchFamily="32" charset="0"/>
            </a:endParaRPr>
          </a:p>
          <a:p>
            <a:pPr algn="just">
              <a:buFontTx/>
              <a:buNone/>
            </a:pPr>
            <a:endParaRPr lang="tr-TR" altLang="tr-TR" sz="2800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3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22275" lvl="1" defTabSz="844550">
              <a:lnSpc>
                <a:spcPct val="110000"/>
              </a:lnSpc>
              <a:spcBef>
                <a:spcPct val="60000"/>
              </a:spcBef>
              <a:defRPr/>
            </a:pPr>
            <a:r>
              <a:rPr lang="tr-TR" sz="2400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3.</a:t>
            </a:r>
            <a:r>
              <a:rPr lang="tr-TR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 </a:t>
            </a:r>
            <a:r>
              <a:rPr lang="tr-TR" sz="2400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İLETİŞİM TEKNOLOJİLERİNDEKİ GELİŞMELER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844550" lvl="2" algn="just" defTabSz="844550">
              <a:lnSpc>
                <a:spcPct val="110000"/>
              </a:lnSpc>
              <a:spcBef>
                <a:spcPct val="80000"/>
              </a:spcBef>
              <a:buFontTx/>
              <a:buChar char="•"/>
              <a:defRPr/>
            </a:pPr>
            <a:endParaRPr lang="tr-TR" sz="2500" dirty="0" smtClean="0">
              <a:solidFill>
                <a:srgbClr val="008080"/>
              </a:solidFill>
              <a:latin typeface="Tahoma" pitchFamily="32" charset="0"/>
            </a:endParaRPr>
          </a:p>
          <a:p>
            <a:pPr marL="844550" lvl="2" algn="just" defTabSz="844550">
              <a:lnSpc>
                <a:spcPct val="11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tr-TR" sz="2500" dirty="0" smtClean="0">
                <a:solidFill>
                  <a:srgbClr val="008080"/>
                </a:solidFill>
                <a:latin typeface="Tahoma" pitchFamily="32" charset="0"/>
              </a:rPr>
              <a:t>MÜŞTERİLERE </a:t>
            </a:r>
            <a:r>
              <a:rPr lang="tr-TR" sz="2500" dirty="0">
                <a:solidFill>
                  <a:srgbClr val="008080"/>
                </a:solidFill>
                <a:latin typeface="Tahoma" pitchFamily="32" charset="0"/>
              </a:rPr>
              <a:t>KOLAY ULAŞMA VE ONLARI </a:t>
            </a:r>
            <a:r>
              <a:rPr lang="tr-TR" sz="2500" dirty="0" smtClean="0">
                <a:solidFill>
                  <a:srgbClr val="008080"/>
                </a:solidFill>
                <a:latin typeface="Tahoma" pitchFamily="32" charset="0"/>
              </a:rPr>
              <a:t>YENİLİKLERDEN </a:t>
            </a:r>
            <a:r>
              <a:rPr lang="tr-TR" sz="2500" dirty="0">
                <a:solidFill>
                  <a:srgbClr val="008080"/>
                </a:solidFill>
                <a:latin typeface="Tahoma" pitchFamily="32" charset="0"/>
              </a:rPr>
              <a:t>HABERDAR ETME </a:t>
            </a:r>
            <a:endParaRPr lang="tr-TR" sz="2500" dirty="0" smtClean="0">
              <a:solidFill>
                <a:srgbClr val="008080"/>
              </a:solidFill>
              <a:latin typeface="Tahoma" pitchFamily="32" charset="0"/>
            </a:endParaRPr>
          </a:p>
          <a:p>
            <a:pPr marL="844550" lvl="2" algn="just" defTabSz="844550">
              <a:lnSpc>
                <a:spcPct val="11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tr-TR" sz="2500" dirty="0" smtClean="0">
                <a:solidFill>
                  <a:srgbClr val="008080"/>
                </a:solidFill>
                <a:latin typeface="Tahoma" pitchFamily="32" charset="0"/>
              </a:rPr>
              <a:t>FİYATTAN </a:t>
            </a:r>
            <a:r>
              <a:rPr lang="tr-TR" sz="2500" dirty="0">
                <a:solidFill>
                  <a:srgbClr val="008080"/>
                </a:solidFill>
                <a:latin typeface="Tahoma" pitchFamily="32" charset="0"/>
              </a:rPr>
              <a:t>ÇOK YENİLİĞE DUYARLI </a:t>
            </a:r>
            <a:r>
              <a:rPr lang="tr-TR" sz="2500" dirty="0" smtClean="0">
                <a:solidFill>
                  <a:srgbClr val="008080"/>
                </a:solidFill>
                <a:latin typeface="Tahoma" pitchFamily="32" charset="0"/>
              </a:rPr>
              <a:t>TALEP</a:t>
            </a:r>
          </a:p>
          <a:p>
            <a:pPr marL="844550" lvl="2" algn="just" defTabSz="844550">
              <a:lnSpc>
                <a:spcPct val="11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tr-TR" sz="2500" dirty="0" smtClean="0">
                <a:solidFill>
                  <a:srgbClr val="008080"/>
                </a:solidFill>
                <a:latin typeface="Tahoma" pitchFamily="32" charset="0"/>
              </a:rPr>
              <a:t> HIZLA </a:t>
            </a:r>
            <a:r>
              <a:rPr lang="tr-TR" sz="2500" dirty="0">
                <a:solidFill>
                  <a:srgbClr val="008080"/>
                </a:solidFill>
                <a:latin typeface="Tahoma" pitchFamily="32" charset="0"/>
              </a:rPr>
              <a:t>DEĞİŞEN MÜŞTERİ İHTİYAÇLARINI </a:t>
            </a:r>
            <a:r>
              <a:rPr lang="tr-TR" sz="2500" dirty="0" smtClean="0">
                <a:solidFill>
                  <a:srgbClr val="008080"/>
                </a:solidFill>
                <a:latin typeface="Tahoma" pitchFamily="32" charset="0"/>
              </a:rPr>
              <a:t>VE </a:t>
            </a:r>
            <a:r>
              <a:rPr lang="tr-TR" sz="2500" dirty="0">
                <a:solidFill>
                  <a:srgbClr val="008080"/>
                </a:solidFill>
                <a:latin typeface="Tahoma" pitchFamily="32" charset="0"/>
              </a:rPr>
              <a:t>ARZULARINI </a:t>
            </a:r>
            <a:r>
              <a:rPr lang="tr-TR" sz="2500" dirty="0" smtClean="0">
                <a:solidFill>
                  <a:srgbClr val="008080"/>
                </a:solidFill>
                <a:latin typeface="Tahoma" pitchFamily="32" charset="0"/>
              </a:rPr>
              <a:t>GÖZLEMLEME </a:t>
            </a:r>
            <a:r>
              <a:rPr lang="tr-TR" sz="2500" dirty="0">
                <a:solidFill>
                  <a:srgbClr val="008080"/>
                </a:solidFill>
                <a:latin typeface="Tahoma" pitchFamily="32" charset="0"/>
              </a:rPr>
              <a:t>YETENEĞİ</a:t>
            </a:r>
            <a:endParaRPr lang="tr-TR" sz="2200" dirty="0">
              <a:solidFill>
                <a:srgbClr val="000066"/>
              </a:solidFill>
              <a:latin typeface="Tahoma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5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>
            <a:normAutofit/>
          </a:bodyPr>
          <a:lstStyle/>
          <a:p>
            <a:pPr marL="422275" lvl="1" defTabSz="844550">
              <a:lnSpc>
                <a:spcPct val="110000"/>
              </a:lnSpc>
              <a:spcBef>
                <a:spcPct val="60000"/>
              </a:spcBef>
              <a:defRPr/>
            </a:pPr>
            <a:r>
              <a:rPr lang="tr-TR" sz="2300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4. REKABETİN VE İŞBİRLİĞİNİN DEĞİŞEN DİNAMİKLERİ</a:t>
            </a:r>
          </a:p>
        </p:txBody>
      </p:sp>
      <p:sp>
        <p:nvSpPr>
          <p:cNvPr id="6" name="Dikdörtgen 5"/>
          <p:cNvSpPr/>
          <p:nvPr/>
        </p:nvSpPr>
        <p:spPr>
          <a:xfrm>
            <a:off x="899591" y="1628800"/>
            <a:ext cx="7647969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2275" lvl="1" algn="just" defTabSz="844550">
              <a:lnSpc>
                <a:spcPct val="110000"/>
              </a:lnSpc>
              <a:spcBef>
                <a:spcPct val="60000"/>
              </a:spcBef>
              <a:defRPr/>
            </a:pPr>
            <a:r>
              <a:rPr lang="tr-TR" sz="2200" dirty="0">
                <a:solidFill>
                  <a:srgbClr val="008080"/>
                </a:solidFill>
                <a:latin typeface="Tahoma" pitchFamily="32" charset="0"/>
              </a:rPr>
              <a:t>*	</a:t>
            </a:r>
            <a:r>
              <a:rPr lang="tr-TR" sz="2200" dirty="0" smtClean="0">
                <a:solidFill>
                  <a:srgbClr val="008080"/>
                </a:solidFill>
                <a:latin typeface="Tahoma" pitchFamily="32" charset="0"/>
              </a:rPr>
              <a:t>DÜŞÜK MALİYET VE FİYAT AVANTAJININ 		ÖNEMİNİN AZALMASI </a:t>
            </a:r>
          </a:p>
          <a:p>
            <a:pPr marL="422275" lvl="1" algn="just" defTabSz="844550">
              <a:lnSpc>
                <a:spcPct val="110000"/>
              </a:lnSpc>
              <a:spcBef>
                <a:spcPct val="60000"/>
              </a:spcBef>
              <a:defRPr/>
            </a:pPr>
            <a:r>
              <a:rPr lang="tr-TR" sz="2200" dirty="0" smtClean="0">
                <a:solidFill>
                  <a:srgbClr val="008080"/>
                </a:solidFill>
                <a:latin typeface="Tahoma" pitchFamily="32" charset="0"/>
              </a:rPr>
              <a:t>*	FARKLI </a:t>
            </a:r>
            <a:r>
              <a:rPr lang="tr-TR" sz="2200" dirty="0">
                <a:solidFill>
                  <a:srgbClr val="008080"/>
                </a:solidFill>
                <a:latin typeface="Tahoma" pitchFamily="32" charset="0"/>
              </a:rPr>
              <a:t>VE ÇEŞİTLİ ÜRÜN VE HİZMET İHTİYACININ 	</a:t>
            </a:r>
            <a:r>
              <a:rPr lang="tr-TR" sz="2200" dirty="0" smtClean="0">
                <a:solidFill>
                  <a:srgbClr val="008080"/>
                </a:solidFill>
                <a:latin typeface="Tahoma" pitchFamily="32" charset="0"/>
              </a:rPr>
              <a:t>ARTMASI</a:t>
            </a:r>
          </a:p>
          <a:p>
            <a:pPr marL="422275" lvl="1" algn="just" defTabSz="844550">
              <a:lnSpc>
                <a:spcPct val="110000"/>
              </a:lnSpc>
              <a:spcBef>
                <a:spcPct val="60000"/>
              </a:spcBef>
              <a:defRPr/>
            </a:pPr>
            <a:r>
              <a:rPr lang="tr-TR" sz="2200" dirty="0" smtClean="0">
                <a:solidFill>
                  <a:srgbClr val="008080"/>
                </a:solidFill>
                <a:latin typeface="Tahoma" pitchFamily="32" charset="0"/>
              </a:rPr>
              <a:t>*	RAKİPLERLE </a:t>
            </a:r>
            <a:r>
              <a:rPr lang="tr-TR" sz="2200" dirty="0">
                <a:solidFill>
                  <a:srgbClr val="008080"/>
                </a:solidFill>
                <a:latin typeface="Tahoma" pitchFamily="32" charset="0"/>
              </a:rPr>
              <a:t>BİRLEŞME VE İŞBİRLİĞİ 	İHTİYACININ ARTMASI </a:t>
            </a:r>
            <a:endParaRPr lang="tr-TR" sz="2200" dirty="0" smtClean="0">
              <a:solidFill>
                <a:srgbClr val="008080"/>
              </a:solidFill>
              <a:latin typeface="Tahoma" pitchFamily="32" charset="0"/>
            </a:endParaRPr>
          </a:p>
          <a:p>
            <a:pPr marL="422275" lvl="1" algn="just" defTabSz="844550">
              <a:lnSpc>
                <a:spcPct val="110000"/>
              </a:lnSpc>
              <a:spcBef>
                <a:spcPct val="60000"/>
              </a:spcBef>
              <a:defRPr/>
            </a:pPr>
            <a:r>
              <a:rPr lang="tr-TR" sz="2200" dirty="0" smtClean="0">
                <a:solidFill>
                  <a:srgbClr val="008080"/>
                </a:solidFill>
                <a:latin typeface="Tahoma" pitchFamily="32" charset="0"/>
              </a:rPr>
              <a:t>* BÜYÜK </a:t>
            </a:r>
            <a:r>
              <a:rPr lang="tr-TR" sz="2200" dirty="0">
                <a:solidFill>
                  <a:srgbClr val="008080"/>
                </a:solidFill>
                <a:latin typeface="Tahoma" pitchFamily="32" charset="0"/>
              </a:rPr>
              <a:t>İŞLETMELERİN KÜÇÜLME, ADEMİ-	MERKEZİYETÇİLİK VE DIŞARIDAN TEDARİK 	ANLAYIŞI İLE İŞBİRLİĞİ FIRSATLARININ ARTMASI</a:t>
            </a:r>
          </a:p>
        </p:txBody>
      </p:sp>
    </p:spTree>
    <p:extLst>
      <p:ext uri="{BB962C8B-B14F-4D97-AF65-F5344CB8AC3E}">
        <p14:creationId xmlns:p14="http://schemas.microsoft.com/office/powerpoint/2010/main" val="271268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15900" y="136525"/>
            <a:ext cx="8748713" cy="673100"/>
          </a:xfrm>
          <a:prstGeom prst="rect">
            <a:avLst/>
          </a:prstGeom>
          <a:solidFill>
            <a:srgbClr val="EBEB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84399" tIns="42200" rIns="84399" bIns="42200">
            <a:spAutoFit/>
          </a:bodyPr>
          <a:lstStyle/>
          <a:p>
            <a:pPr defTabSz="844550">
              <a:spcBef>
                <a:spcPct val="50000"/>
              </a:spcBef>
              <a:defRPr/>
            </a:pPr>
            <a:r>
              <a:rPr kumimoji="0" lang="tr-TR" sz="22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KARŞILAŞTIRMA       	 	KOBİ’ler     BÜYÜK FİRMALAR</a:t>
            </a:r>
          </a:p>
          <a:p>
            <a:pPr defTabSz="844550">
              <a:spcBef>
                <a:spcPct val="50000"/>
              </a:spcBef>
              <a:defRPr/>
            </a:pPr>
            <a:endParaRPr kumimoji="0" lang="tr-TR" sz="1100" dirty="0">
              <a:solidFill>
                <a:schemeClr val="tx1"/>
              </a:solidFill>
              <a:latin typeface="Tahoma" pitchFamily="32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5900" y="892175"/>
            <a:ext cx="8748713" cy="5903913"/>
          </a:xfrm>
          <a:prstGeom prst="rect">
            <a:avLst/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399" tIns="42200" rIns="84399" bIns="42200">
            <a:spAutoFit/>
          </a:bodyPr>
          <a:lstStyle>
            <a:lvl1pPr defTabSz="8445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8445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84455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8445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84455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8445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100000"/>
              </a:spcBef>
              <a:buFontTx/>
              <a:buNone/>
            </a:pPr>
            <a:endParaRPr kumimoji="0" lang="tr-TR" altLang="tr-TR" sz="1100" i="1" dirty="0">
              <a:solidFill>
                <a:srgbClr val="9900FF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SERMAYE 				</a:t>
            </a:r>
            <a:r>
              <a:rPr kumimoji="0" lang="tr-TR" altLang="tr-TR" sz="2200" i="1" dirty="0">
                <a:solidFill>
                  <a:srgbClr val="990099"/>
                </a:solidFill>
              </a:rPr>
              <a:t>DÜŞÜK</a:t>
            </a:r>
            <a:r>
              <a:rPr kumimoji="0" lang="tr-TR" altLang="tr-TR" sz="2200" i="1" dirty="0">
                <a:solidFill>
                  <a:srgbClr val="660066"/>
                </a:solidFill>
              </a:rPr>
              <a:t> </a:t>
            </a:r>
            <a:r>
              <a:rPr kumimoji="0" lang="tr-TR" altLang="tr-TR" sz="2200" i="1" dirty="0">
                <a:solidFill>
                  <a:srgbClr val="000099"/>
                </a:solidFill>
              </a:rPr>
              <a:t>		YÜKSEK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FİNANSAL GÜÇ	 		</a:t>
            </a:r>
            <a:r>
              <a:rPr kumimoji="0" lang="tr-TR" altLang="tr-TR" sz="2200" i="1" dirty="0">
                <a:solidFill>
                  <a:srgbClr val="990099"/>
                </a:solidFill>
              </a:rPr>
              <a:t>DÜŞÜK</a:t>
            </a:r>
            <a:r>
              <a:rPr kumimoji="0" lang="tr-TR" altLang="tr-TR" sz="2200" i="1" dirty="0">
                <a:solidFill>
                  <a:srgbClr val="660066"/>
                </a:solidFill>
              </a:rPr>
              <a:t> </a:t>
            </a:r>
            <a:r>
              <a:rPr kumimoji="0" lang="tr-TR" altLang="tr-TR" sz="2200" i="1" dirty="0">
                <a:solidFill>
                  <a:srgbClr val="000099"/>
                </a:solidFill>
              </a:rPr>
              <a:t>		YÜKSEK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ÜRETİM HACMİ			DÜŞÜK		YÜKSEK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ÇALIŞAN SAYISI			</a:t>
            </a:r>
            <a:r>
              <a:rPr kumimoji="0" lang="tr-TR" altLang="tr-TR" sz="2200" i="1" dirty="0">
                <a:solidFill>
                  <a:srgbClr val="990099"/>
                </a:solidFill>
              </a:rPr>
              <a:t>DÜŞÜK</a:t>
            </a:r>
            <a:r>
              <a:rPr kumimoji="0" lang="tr-TR" altLang="tr-TR" sz="2200" i="1" dirty="0">
                <a:solidFill>
                  <a:srgbClr val="660066"/>
                </a:solidFill>
              </a:rPr>
              <a:t> </a:t>
            </a:r>
            <a:r>
              <a:rPr kumimoji="0" lang="tr-TR" altLang="tr-TR" sz="2200" i="1" dirty="0">
                <a:solidFill>
                  <a:srgbClr val="000099"/>
                </a:solidFill>
              </a:rPr>
              <a:t>		YÜKSEK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YÖNETİCİ SAYISI 		</a:t>
            </a:r>
            <a:r>
              <a:rPr kumimoji="0" lang="tr-TR" altLang="tr-TR" sz="2200" i="1" dirty="0" smtClean="0">
                <a:solidFill>
                  <a:srgbClr val="000099"/>
                </a:solidFill>
              </a:rPr>
              <a:t>         </a:t>
            </a:r>
            <a:r>
              <a:rPr kumimoji="0" lang="tr-TR" altLang="tr-TR" sz="2200" i="1" dirty="0" smtClean="0">
                <a:solidFill>
                  <a:srgbClr val="990099"/>
                </a:solidFill>
              </a:rPr>
              <a:t>DÜŞÜK</a:t>
            </a:r>
            <a:r>
              <a:rPr kumimoji="0" lang="tr-TR" altLang="tr-TR" sz="2200" i="1" dirty="0" smtClean="0">
                <a:solidFill>
                  <a:srgbClr val="660066"/>
                </a:solidFill>
              </a:rPr>
              <a:t> </a:t>
            </a:r>
            <a:r>
              <a:rPr kumimoji="0" lang="tr-TR" altLang="tr-TR" sz="2200" i="1" dirty="0">
                <a:solidFill>
                  <a:srgbClr val="000099"/>
                </a:solidFill>
              </a:rPr>
              <a:t>		YÜKSEK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YÖNETİM BECERİLERİ	 </a:t>
            </a:r>
            <a:r>
              <a:rPr kumimoji="0" lang="tr-TR" altLang="tr-TR" sz="2200" i="1" dirty="0" smtClean="0">
                <a:solidFill>
                  <a:srgbClr val="000099"/>
                </a:solidFill>
              </a:rPr>
              <a:t>        </a:t>
            </a:r>
            <a:r>
              <a:rPr kumimoji="0" lang="tr-TR" altLang="tr-TR" sz="2200" i="1" dirty="0" smtClean="0">
                <a:solidFill>
                  <a:srgbClr val="990099"/>
                </a:solidFill>
              </a:rPr>
              <a:t>DÜŞÜK</a:t>
            </a:r>
            <a:r>
              <a:rPr kumimoji="0" lang="tr-TR" altLang="tr-TR" sz="2200" i="1" dirty="0" smtClean="0">
                <a:solidFill>
                  <a:srgbClr val="660066"/>
                </a:solidFill>
              </a:rPr>
              <a:t> </a:t>
            </a:r>
            <a:r>
              <a:rPr kumimoji="0" lang="tr-TR" altLang="tr-TR" sz="2200" i="1" dirty="0">
                <a:solidFill>
                  <a:srgbClr val="000099"/>
                </a:solidFill>
              </a:rPr>
              <a:t>		YÜKSEK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SABİT MALİYETLER		</a:t>
            </a:r>
            <a:r>
              <a:rPr kumimoji="0" lang="tr-TR" altLang="tr-TR" sz="2200" i="1" dirty="0" smtClean="0">
                <a:solidFill>
                  <a:srgbClr val="000099"/>
                </a:solidFill>
              </a:rPr>
              <a:t>         </a:t>
            </a:r>
            <a:r>
              <a:rPr kumimoji="0" lang="tr-TR" altLang="tr-TR" sz="2200" i="1" dirty="0" smtClean="0">
                <a:solidFill>
                  <a:srgbClr val="990099"/>
                </a:solidFill>
              </a:rPr>
              <a:t>DÜŞÜK</a:t>
            </a:r>
            <a:r>
              <a:rPr kumimoji="0" lang="tr-TR" altLang="tr-TR" sz="2200" i="1" dirty="0">
                <a:solidFill>
                  <a:srgbClr val="000099"/>
                </a:solidFill>
              </a:rPr>
              <a:t>		</a:t>
            </a:r>
            <a:r>
              <a:rPr kumimoji="0" lang="tr-TR" altLang="tr-TR" sz="2200" i="1" dirty="0" smtClean="0">
                <a:solidFill>
                  <a:srgbClr val="000099"/>
                </a:solidFill>
              </a:rPr>
              <a:t>         YÜKSEK</a:t>
            </a:r>
            <a:endParaRPr kumimoji="0" lang="tr-TR" altLang="tr-TR" sz="2200" i="1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İŞLETME MALİYETLERİ	 </a:t>
            </a:r>
            <a:r>
              <a:rPr kumimoji="0" lang="tr-TR" altLang="tr-TR" sz="2200" i="1" dirty="0" smtClean="0">
                <a:solidFill>
                  <a:srgbClr val="000099"/>
                </a:solidFill>
              </a:rPr>
              <a:t>        </a:t>
            </a:r>
            <a:r>
              <a:rPr kumimoji="0" lang="tr-TR" altLang="tr-TR" sz="2200" i="1" dirty="0" smtClean="0">
                <a:solidFill>
                  <a:srgbClr val="990099"/>
                </a:solidFill>
              </a:rPr>
              <a:t>DÜŞÜK</a:t>
            </a:r>
            <a:r>
              <a:rPr kumimoji="0" lang="tr-TR" altLang="tr-TR" sz="2200" i="1" dirty="0" smtClean="0">
                <a:solidFill>
                  <a:srgbClr val="660066"/>
                </a:solidFill>
              </a:rPr>
              <a:t> </a:t>
            </a:r>
            <a:r>
              <a:rPr kumimoji="0" lang="tr-TR" altLang="tr-TR" sz="2200" i="1" dirty="0">
                <a:solidFill>
                  <a:srgbClr val="000099"/>
                </a:solidFill>
              </a:rPr>
              <a:t>		YÜKSEK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BİRİM MALİYET		</a:t>
            </a:r>
            <a:r>
              <a:rPr kumimoji="0" lang="tr-TR" altLang="tr-TR" sz="2200" i="1" dirty="0" smtClean="0">
                <a:solidFill>
                  <a:srgbClr val="000099"/>
                </a:solidFill>
              </a:rPr>
              <a:t>        </a:t>
            </a:r>
            <a:r>
              <a:rPr kumimoji="0" lang="tr-TR" altLang="tr-TR" sz="2200" i="1" dirty="0" smtClean="0">
                <a:solidFill>
                  <a:srgbClr val="990099"/>
                </a:solidFill>
              </a:rPr>
              <a:t>YÜKSEK</a:t>
            </a:r>
            <a:r>
              <a:rPr kumimoji="0" lang="tr-TR" altLang="tr-TR" sz="2200" i="1" dirty="0" smtClean="0">
                <a:solidFill>
                  <a:srgbClr val="660066"/>
                </a:solidFill>
              </a:rPr>
              <a:t> </a:t>
            </a:r>
            <a:r>
              <a:rPr kumimoji="0" lang="tr-TR" altLang="tr-TR" sz="2200" i="1" dirty="0">
                <a:solidFill>
                  <a:srgbClr val="000099"/>
                </a:solidFill>
              </a:rPr>
              <a:t>		</a:t>
            </a:r>
            <a:r>
              <a:rPr kumimoji="0" lang="tr-TR" altLang="tr-TR" sz="2200" i="1" dirty="0" smtClean="0">
                <a:solidFill>
                  <a:srgbClr val="000099"/>
                </a:solidFill>
              </a:rPr>
              <a:t>DÜŞÜK</a:t>
            </a:r>
            <a:endParaRPr kumimoji="0" lang="tr-TR" altLang="tr-TR" sz="2200" i="1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MÜŞTERİLERE UZAKLIK 	</a:t>
            </a:r>
            <a:r>
              <a:rPr kumimoji="0" lang="tr-TR" altLang="tr-TR" sz="2200" i="1" dirty="0" smtClean="0">
                <a:solidFill>
                  <a:srgbClr val="000099"/>
                </a:solidFill>
              </a:rPr>
              <a:t>        </a:t>
            </a:r>
            <a:r>
              <a:rPr kumimoji="0" lang="tr-TR" altLang="tr-TR" sz="2200" i="1" dirty="0" smtClean="0">
                <a:solidFill>
                  <a:srgbClr val="990099"/>
                </a:solidFill>
              </a:rPr>
              <a:t>DÜŞÜK</a:t>
            </a:r>
            <a:r>
              <a:rPr kumimoji="0" lang="tr-TR" altLang="tr-TR" sz="2200" i="1" dirty="0" smtClean="0">
                <a:solidFill>
                  <a:srgbClr val="660066"/>
                </a:solidFill>
              </a:rPr>
              <a:t> </a:t>
            </a:r>
            <a:r>
              <a:rPr kumimoji="0" lang="tr-TR" altLang="tr-TR" sz="2200" i="1" dirty="0">
                <a:solidFill>
                  <a:srgbClr val="000099"/>
                </a:solidFill>
              </a:rPr>
              <a:t>		</a:t>
            </a:r>
            <a:r>
              <a:rPr kumimoji="0" lang="tr-TR" altLang="tr-TR" sz="2200" i="1" dirty="0" smtClean="0">
                <a:solidFill>
                  <a:srgbClr val="000099"/>
                </a:solidFill>
              </a:rPr>
              <a:t>         YÜKSEK </a:t>
            </a:r>
            <a:endParaRPr kumimoji="0" lang="tr-TR" altLang="tr-TR" sz="2200" i="1" dirty="0">
              <a:solidFill>
                <a:srgbClr val="000099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kumimoji="0" lang="tr-TR" altLang="tr-TR" sz="2200" i="1" dirty="0">
                <a:solidFill>
                  <a:srgbClr val="000099"/>
                </a:solidFill>
              </a:rPr>
              <a:t>MÜŞTERİ TATMİNİ 	 	</a:t>
            </a:r>
            <a:r>
              <a:rPr kumimoji="0" lang="tr-TR" altLang="tr-TR" sz="2200" i="1" dirty="0" smtClean="0">
                <a:solidFill>
                  <a:srgbClr val="000099"/>
                </a:solidFill>
              </a:rPr>
              <a:t>        </a:t>
            </a:r>
            <a:r>
              <a:rPr kumimoji="0" lang="tr-TR" altLang="tr-TR" sz="2200" i="1" dirty="0" smtClean="0">
                <a:solidFill>
                  <a:srgbClr val="990099"/>
                </a:solidFill>
              </a:rPr>
              <a:t>YÜKSEK</a:t>
            </a:r>
            <a:r>
              <a:rPr kumimoji="0" lang="tr-TR" altLang="tr-TR" sz="2200" i="1" dirty="0" smtClean="0">
                <a:solidFill>
                  <a:srgbClr val="660066"/>
                </a:solidFill>
              </a:rPr>
              <a:t> </a:t>
            </a:r>
            <a:r>
              <a:rPr kumimoji="0" lang="tr-TR" altLang="tr-TR" sz="2200" i="1" dirty="0">
                <a:solidFill>
                  <a:srgbClr val="000099"/>
                </a:solidFill>
              </a:rPr>
              <a:t>		DÜŞÜK</a:t>
            </a:r>
          </a:p>
          <a:p>
            <a:pPr>
              <a:spcBef>
                <a:spcPct val="50000"/>
              </a:spcBef>
              <a:buFontTx/>
              <a:buNone/>
            </a:pPr>
            <a:endParaRPr kumimoji="0" lang="tr-TR" altLang="tr-TR" sz="500" i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8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3024336"/>
          </a:xfrm>
        </p:spPr>
        <p:txBody>
          <a:bodyPr>
            <a:normAutofit fontScale="90000"/>
          </a:bodyPr>
          <a:lstStyle/>
          <a:p>
            <a:r>
              <a:rPr lang="tr-TR" altLang="tr-TR" sz="4800" dirty="0"/>
              <a:t>KOBİ’LER VE GİRİŞİMCİLİK UYUMSUZLUĞU</a:t>
            </a:r>
            <a:r>
              <a:rPr lang="en-US" altLang="tr-TR" sz="4800" dirty="0"/>
              <a:t/>
            </a:r>
            <a:br>
              <a:rPr lang="en-US" altLang="tr-TR" sz="4800" dirty="0"/>
            </a:br>
            <a:r>
              <a:rPr lang="tr-TR" altLang="tr-TR" sz="4800" dirty="0"/>
              <a:t/>
            </a:r>
            <a:br>
              <a:rPr lang="tr-TR" altLang="tr-TR" sz="4800" dirty="0"/>
            </a:br>
            <a:r>
              <a:rPr lang="tr-TR" altLang="tr-TR" dirty="0"/>
              <a:t>Tüm küçük işetmeler kendiliğinden girişimci değildir.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95536" y="3717032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" indent="-222250" algn="r"/>
            <a:r>
              <a:rPr lang="tr-TR" altLang="tr-TR" sz="2400" dirty="0">
                <a:solidFill>
                  <a:srgbClr val="009999"/>
                </a:solidFill>
                <a:latin typeface="+mj-lt"/>
              </a:rPr>
              <a:t>Girişimci-olmayan KOBİ’ler Büyük işletmelerden bağımsız olarak sahip olunur, faaliyet gösterir ve finanse edilir. </a:t>
            </a:r>
          </a:p>
          <a:p>
            <a:pPr marL="222250" indent="-222250" algn="r"/>
            <a:r>
              <a:rPr lang="tr-TR" altLang="tr-TR" sz="2400" dirty="0">
                <a:solidFill>
                  <a:srgbClr val="009999"/>
                </a:solidFill>
                <a:latin typeface="+mj-lt"/>
              </a:rPr>
              <a:t>Fakat yine de sahip/yöneticileri,</a:t>
            </a:r>
            <a:endParaRPr lang="en-US" altLang="tr-TR" sz="2400" u="sng" dirty="0">
              <a:solidFill>
                <a:srgbClr val="009999"/>
              </a:solidFill>
              <a:latin typeface="+mj-lt"/>
            </a:endParaRPr>
          </a:p>
          <a:p>
            <a:pPr marL="519113" lvl="1" indent="-182563" algn="r"/>
            <a:r>
              <a:rPr lang="tr-TR" altLang="tr-TR" sz="2400" dirty="0">
                <a:solidFill>
                  <a:srgbClr val="FF3399"/>
                </a:solidFill>
                <a:latin typeface="+mj-lt"/>
              </a:rPr>
              <a:t>Yeni fırsatlar aramaz</a:t>
            </a:r>
          </a:p>
          <a:p>
            <a:pPr marL="519113" lvl="1" indent="-182563" algn="r"/>
            <a:r>
              <a:rPr lang="tr-TR" altLang="tr-TR" sz="2400" dirty="0">
                <a:solidFill>
                  <a:srgbClr val="FF3399"/>
                </a:solidFill>
                <a:latin typeface="+mj-lt"/>
              </a:rPr>
              <a:t>Risk üstlenmez</a:t>
            </a:r>
          </a:p>
          <a:p>
            <a:pPr marL="519113" lvl="1" indent="-182563" algn="r"/>
            <a:r>
              <a:rPr lang="tr-TR" altLang="tr-TR" sz="2400" dirty="0">
                <a:solidFill>
                  <a:srgbClr val="FF3399"/>
                </a:solidFill>
                <a:latin typeface="+mj-lt"/>
              </a:rPr>
              <a:t>Ve yenilikçi faaliyetlerde bulunmaz</a:t>
            </a:r>
            <a:endParaRPr lang="en-US" altLang="tr-TR" sz="2400" dirty="0">
              <a:solidFill>
                <a:srgbClr val="FF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75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72400" cy="1080120"/>
          </a:xfrm>
        </p:spPr>
        <p:txBody>
          <a:bodyPr>
            <a:normAutofit fontScale="90000"/>
          </a:bodyPr>
          <a:lstStyle/>
          <a:p>
            <a:r>
              <a:rPr lang="tr-TR" altLang="tr-TR" sz="4400" dirty="0">
                <a:solidFill>
                  <a:srgbClr val="CC0099"/>
                </a:solidFill>
              </a:rPr>
              <a:t>Büyük işletme nedir</a:t>
            </a:r>
            <a:r>
              <a:rPr lang="en-US" altLang="tr-TR" sz="4400" dirty="0">
                <a:solidFill>
                  <a:srgbClr val="CC0099"/>
                </a:solidFill>
              </a:rPr>
              <a:t>?</a:t>
            </a:r>
            <a:r>
              <a:rPr lang="en-AU" altLang="tr-TR" sz="4800" b="1" i="1" dirty="0">
                <a:latin typeface="Arial" pitchFamily="34" charset="0"/>
              </a:rPr>
              <a:t/>
            </a:r>
            <a:br>
              <a:rPr lang="en-AU" altLang="tr-TR" sz="4800" b="1" i="1" dirty="0">
                <a:latin typeface="Arial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914400" y="1556792"/>
            <a:ext cx="7772400" cy="4463008"/>
          </a:xfrm>
        </p:spPr>
        <p:txBody>
          <a:bodyPr>
            <a:normAutofit lnSpcReduction="10000"/>
          </a:bodyPr>
          <a:lstStyle/>
          <a:p>
            <a:pPr marL="222250" indent="-222250" algn="just">
              <a:buFontTx/>
              <a:buNone/>
            </a:pPr>
            <a:r>
              <a:rPr lang="tr-TR" altLang="tr-TR" sz="2400" b="1" i="1" dirty="0" smtClean="0">
                <a:solidFill>
                  <a:srgbClr val="6600FF"/>
                </a:solidFill>
                <a:latin typeface="Copperplate Gothic Bold" pitchFamily="34" charset="0"/>
              </a:rPr>
              <a:t>   </a:t>
            </a:r>
            <a:r>
              <a:rPr lang="tr-TR" altLang="tr-TR" sz="4000" dirty="0">
                <a:solidFill>
                  <a:schemeClr val="hlink"/>
                </a:solidFill>
                <a:latin typeface="+mj-lt"/>
              </a:rPr>
              <a:t>İşletmecilikte “büyük” kriterinin tanımlanması</a:t>
            </a:r>
            <a:endParaRPr lang="en-US" altLang="tr-TR" sz="4000" dirty="0">
              <a:solidFill>
                <a:schemeClr val="hlink"/>
              </a:solidFill>
              <a:latin typeface="+mj-lt"/>
            </a:endParaRPr>
          </a:p>
          <a:p>
            <a:pPr marL="519113" lvl="1" indent="-182563" algn="just"/>
            <a:r>
              <a:rPr lang="tr-TR" altLang="tr-TR" sz="4000" dirty="0">
                <a:solidFill>
                  <a:srgbClr val="3333FF"/>
                </a:solidFill>
                <a:latin typeface="+mj-lt"/>
              </a:rPr>
              <a:t> Sermaye ve varlıklarının büyük olması</a:t>
            </a:r>
          </a:p>
          <a:p>
            <a:pPr marL="519113" lvl="1" indent="-182563" algn="just"/>
            <a:r>
              <a:rPr lang="tr-TR" altLang="tr-TR" sz="4000" dirty="0">
                <a:solidFill>
                  <a:srgbClr val="3333FF"/>
                </a:solidFill>
                <a:latin typeface="+mj-lt"/>
              </a:rPr>
              <a:t>Pek çok hissedarının olması </a:t>
            </a:r>
          </a:p>
          <a:p>
            <a:pPr marL="519113" lvl="1" indent="-182563" algn="just"/>
            <a:r>
              <a:rPr lang="tr-TR" altLang="tr-TR" sz="4000" dirty="0">
                <a:solidFill>
                  <a:srgbClr val="3333FF"/>
                </a:solidFill>
                <a:latin typeface="+mj-lt"/>
              </a:rPr>
              <a:t> Satışlarının ve çalışan sayısının çok büyük olması</a:t>
            </a:r>
          </a:p>
          <a:p>
            <a:pPr>
              <a:lnSpc>
                <a:spcPct val="90000"/>
              </a:lnSpc>
              <a:spcBef>
                <a:spcPct val="35000"/>
              </a:spcBef>
              <a:buFontTx/>
              <a:buNone/>
            </a:pPr>
            <a:endParaRPr lang="tr-TR" altLang="tr-TR" sz="2800" b="1" dirty="0">
              <a:solidFill>
                <a:srgbClr val="009999"/>
              </a:solidFill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0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2578298"/>
          </a:xfrm>
        </p:spPr>
        <p:txBody>
          <a:bodyPr>
            <a:normAutofit fontScale="90000"/>
          </a:bodyPr>
          <a:lstStyle/>
          <a:p>
            <a:pPr algn="just"/>
            <a:r>
              <a:rPr lang="tr-TR" altLang="tr-TR" dirty="0"/>
              <a:t>KOBİ’ler VE GİRİŞİMCİLİK UYUMLULUĞU</a:t>
            </a:r>
            <a:br>
              <a:rPr lang="tr-TR" altLang="tr-TR" dirty="0"/>
            </a:br>
            <a:r>
              <a:rPr lang="tr-TR" altLang="tr-TR" dirty="0"/>
              <a:t>İşletmeler başarılı girişimci özellikleri taşıyan sahip/yöneticiler tarafından yönetilir.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323528" y="2996952"/>
            <a:ext cx="8640960" cy="3022848"/>
          </a:xfrm>
        </p:spPr>
        <p:txBody>
          <a:bodyPr>
            <a:normAutofit/>
          </a:bodyPr>
          <a:lstStyle/>
          <a:p>
            <a:pPr marL="222250" indent="-222250"/>
            <a:r>
              <a:rPr lang="tr-TR" altLang="tr-TR" dirty="0">
                <a:solidFill>
                  <a:srgbClr val="009999"/>
                </a:solidFill>
              </a:rPr>
              <a:t>Yüksek girişim potansiyeli</a:t>
            </a:r>
            <a:r>
              <a:rPr lang="en-US" altLang="tr-TR" dirty="0">
                <a:solidFill>
                  <a:srgbClr val="009999"/>
                </a:solidFill>
              </a:rPr>
              <a:t> </a:t>
            </a:r>
          </a:p>
          <a:p>
            <a:pPr marL="519113" lvl="1" indent="-182563"/>
            <a:r>
              <a:rPr lang="tr-TR" altLang="tr-TR" dirty="0">
                <a:solidFill>
                  <a:srgbClr val="FF3399"/>
                </a:solidFill>
              </a:rPr>
              <a:t> Yüksek büyüme beklentisi olan </a:t>
            </a:r>
            <a:r>
              <a:rPr lang="tr-TR" altLang="tr-TR" dirty="0" smtClean="0">
                <a:solidFill>
                  <a:srgbClr val="FF3399"/>
                </a:solidFill>
              </a:rPr>
              <a:t>KOBİ’ler</a:t>
            </a:r>
          </a:p>
          <a:p>
            <a:pPr marL="519113" lvl="1" indent="-182563"/>
            <a:endParaRPr lang="tr-TR" altLang="tr-TR" dirty="0">
              <a:solidFill>
                <a:srgbClr val="009999"/>
              </a:solidFill>
            </a:endParaRPr>
          </a:p>
          <a:p>
            <a:pPr marL="222250" indent="-222250"/>
            <a:r>
              <a:rPr lang="tr-TR" altLang="tr-TR" dirty="0">
                <a:solidFill>
                  <a:srgbClr val="009999"/>
                </a:solidFill>
              </a:rPr>
              <a:t>Cazip KOBİ’ler</a:t>
            </a:r>
            <a:endParaRPr lang="en-US" altLang="tr-TR" dirty="0">
              <a:solidFill>
                <a:srgbClr val="009999"/>
              </a:solidFill>
            </a:endParaRPr>
          </a:p>
          <a:p>
            <a:pPr marL="519113" lvl="1" indent="-182563"/>
            <a:r>
              <a:rPr lang="tr-TR" altLang="tr-TR" dirty="0">
                <a:solidFill>
                  <a:srgbClr val="FF3399"/>
                </a:solidFill>
              </a:rPr>
              <a:t> Sahibine yüksek kar sağlayan KOBİ’ler</a:t>
            </a:r>
            <a:endParaRPr lang="en-US" altLang="tr-TR" dirty="0">
              <a:solidFill>
                <a:srgbClr val="FF3399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9177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1"/>
            <a:ext cx="9144000" cy="1080293"/>
          </a:xfrm>
          <a:solidFill>
            <a:srgbClr val="CCFF33"/>
          </a:solidFill>
        </p:spPr>
        <p:txBody>
          <a:bodyPr/>
          <a:lstStyle/>
          <a:p>
            <a:pPr algn="ctr"/>
            <a:r>
              <a:rPr lang="tr-TR" altLang="tr-TR" dirty="0" smtClean="0"/>
              <a:t>Girişimci KOBİ’lerin Rekabet Avantajları</a:t>
            </a:r>
            <a:endParaRPr lang="en-US" altLang="tr-TR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7504" y="1254984"/>
            <a:ext cx="4211638" cy="5414376"/>
          </a:xfrm>
          <a:prstGeom prst="rect">
            <a:avLst/>
          </a:prstGeom>
          <a:solidFill>
            <a:srgbClr val="99CCFF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/>
            <a:r>
              <a:rPr lang="tr-TR" altLang="tr-TR" sz="2800" dirty="0" smtClean="0">
                <a:solidFill>
                  <a:srgbClr val="009999"/>
                </a:solidFill>
              </a:rPr>
              <a:t>Müşteri odaklılık</a:t>
            </a:r>
            <a:endParaRPr lang="en-US" altLang="tr-TR" sz="2800" dirty="0" smtClean="0">
              <a:solidFill>
                <a:srgbClr val="009999"/>
              </a:solidFill>
            </a:endParaRPr>
          </a:p>
          <a:p>
            <a:pPr marL="519113" lvl="1" indent="-182563" algn="r"/>
            <a:r>
              <a:rPr lang="tr-TR" altLang="tr-TR" sz="2800" dirty="0" smtClean="0">
                <a:solidFill>
                  <a:srgbClr val="FF3399"/>
                </a:solidFill>
              </a:rPr>
              <a:t>Bürokrasi eksikliği</a:t>
            </a:r>
          </a:p>
          <a:p>
            <a:pPr marL="519113" lvl="1" indent="-182563" algn="r"/>
            <a:endParaRPr lang="en-US" altLang="tr-TR" sz="2800" dirty="0" smtClean="0">
              <a:solidFill>
                <a:srgbClr val="FF3399"/>
              </a:solidFill>
            </a:endParaRPr>
          </a:p>
          <a:p>
            <a:pPr marL="222250" indent="-222250"/>
            <a:r>
              <a:rPr lang="tr-TR" altLang="tr-TR" sz="2800" dirty="0" smtClean="0">
                <a:solidFill>
                  <a:srgbClr val="009999"/>
                </a:solidFill>
              </a:rPr>
              <a:t>Kalite performansı</a:t>
            </a:r>
            <a:endParaRPr lang="en-US" altLang="tr-TR" sz="2800" dirty="0" smtClean="0">
              <a:solidFill>
                <a:srgbClr val="009999"/>
              </a:solidFill>
            </a:endParaRPr>
          </a:p>
          <a:p>
            <a:pPr marL="519113" lvl="1" indent="-182563" algn="r"/>
            <a:r>
              <a:rPr lang="tr-TR" altLang="tr-TR" sz="2800" dirty="0" smtClean="0">
                <a:solidFill>
                  <a:srgbClr val="FF3399"/>
                </a:solidFill>
              </a:rPr>
              <a:t>Kalite büyüklerin tekelinde değildir</a:t>
            </a:r>
          </a:p>
          <a:p>
            <a:pPr marL="519113" lvl="1" indent="-182563" algn="r"/>
            <a:endParaRPr lang="en-US" altLang="tr-TR" sz="2800" dirty="0" smtClean="0">
              <a:solidFill>
                <a:srgbClr val="FF3399"/>
              </a:solidFill>
            </a:endParaRPr>
          </a:p>
          <a:p>
            <a:pPr marL="222250" indent="-222250"/>
            <a:r>
              <a:rPr lang="tr-TR" altLang="tr-TR" sz="2800" dirty="0" smtClean="0">
                <a:solidFill>
                  <a:srgbClr val="009999"/>
                </a:solidFill>
              </a:rPr>
              <a:t>Dürüstlük ve sorumluluk</a:t>
            </a:r>
            <a:endParaRPr lang="en-US" altLang="tr-TR" sz="2800" dirty="0" smtClean="0">
              <a:solidFill>
                <a:srgbClr val="009999"/>
              </a:solidFill>
            </a:endParaRPr>
          </a:p>
          <a:p>
            <a:pPr marL="519113" lvl="1" indent="-182563" algn="r"/>
            <a:r>
              <a:rPr lang="tr-TR" altLang="tr-TR" sz="2800" dirty="0" smtClean="0">
                <a:solidFill>
                  <a:srgbClr val="FF3399"/>
                </a:solidFill>
              </a:rPr>
              <a:t> Sağlam bir ün sadık müşteriler yaratır</a:t>
            </a:r>
            <a:endParaRPr lang="en-US" altLang="tr-TR" sz="2800" dirty="0" smtClean="0">
              <a:solidFill>
                <a:srgbClr val="FF3399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312415" y="1254984"/>
            <a:ext cx="4652073" cy="5414375"/>
          </a:xfrm>
          <a:prstGeom prst="rect">
            <a:avLst/>
          </a:prstGeom>
          <a:solidFill>
            <a:srgbClr val="FF99CC">
              <a:alpha val="50195"/>
            </a:srgbClr>
          </a:solidFill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/>
            <a:r>
              <a:rPr lang="tr-TR" altLang="tr-TR" sz="2800" dirty="0" smtClean="0">
                <a:solidFill>
                  <a:srgbClr val="008080"/>
                </a:solidFill>
              </a:rPr>
              <a:t>Yenilik</a:t>
            </a:r>
          </a:p>
          <a:p>
            <a:pPr marL="222250" indent="-222250">
              <a:buFontTx/>
              <a:buNone/>
            </a:pPr>
            <a:r>
              <a:rPr lang="tr-TR" altLang="tr-TR" sz="2800" dirty="0" smtClean="0">
                <a:solidFill>
                  <a:srgbClr val="9933FF"/>
                </a:solidFill>
              </a:rPr>
              <a:t>	- KOBİ’ler başlıca yenilik kaynağıdır</a:t>
            </a:r>
            <a:endParaRPr lang="tr-TR" altLang="tr-TR" sz="2800" dirty="0" smtClean="0">
              <a:solidFill>
                <a:srgbClr val="009999"/>
              </a:solidFill>
            </a:endParaRPr>
          </a:p>
          <a:p>
            <a:pPr marL="222250" indent="-222250"/>
            <a:endParaRPr lang="tr-TR" altLang="tr-TR" sz="2800" dirty="0" smtClean="0">
              <a:solidFill>
                <a:srgbClr val="008080"/>
              </a:solidFill>
            </a:endParaRPr>
          </a:p>
          <a:p>
            <a:pPr marL="222250" indent="-222250"/>
            <a:r>
              <a:rPr lang="tr-TR" altLang="tr-TR" sz="2800" dirty="0" smtClean="0">
                <a:solidFill>
                  <a:srgbClr val="008080"/>
                </a:solidFill>
              </a:rPr>
              <a:t>Düşük maliyetli üretim</a:t>
            </a:r>
            <a:endParaRPr lang="en-US" altLang="tr-TR" sz="2800" dirty="0" smtClean="0">
              <a:solidFill>
                <a:srgbClr val="008080"/>
              </a:solidFill>
            </a:endParaRPr>
          </a:p>
          <a:p>
            <a:pPr marL="519113" lvl="1" indent="-182563"/>
            <a:r>
              <a:rPr lang="tr-TR" altLang="tr-TR" sz="2800" dirty="0" smtClean="0">
                <a:solidFill>
                  <a:srgbClr val="9933FF"/>
                </a:solidFill>
              </a:rPr>
              <a:t> Düşük faaliyet giderleri hayal değildir, İyi bir yönetimle mümkün olabilir.</a:t>
            </a:r>
            <a:endParaRPr lang="en-US" altLang="tr-TR" sz="2800" dirty="0" smtClean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20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22275" lvl="1" defTabSz="844550">
              <a:spcBef>
                <a:spcPct val="30000"/>
              </a:spcBef>
              <a:spcAft>
                <a:spcPct val="25000"/>
              </a:spcAft>
              <a:defRPr/>
            </a:pPr>
            <a:r>
              <a:rPr lang="tr-TR" sz="3000" dirty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KÜÇÜK İŞLETMELERİ TEŞVİK ETMEK </a:t>
            </a:r>
            <a:r>
              <a:rPr lang="tr-TR" sz="2800" dirty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</a:rPr>
              <a:t>VE DESTEKLEMEKLE NELER KAZANILABİLİR?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422275" lvl="1" algn="just" defTabSz="844550">
              <a:lnSpc>
                <a:spcPct val="11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tr-TR" sz="2200" dirty="0">
                <a:solidFill>
                  <a:srgbClr val="000099"/>
                </a:solidFill>
                <a:latin typeface="Tahoma" pitchFamily="32" charset="0"/>
              </a:rPr>
              <a:t>BÖLGELER ARASI REFAH EŞİTSİZLİĞİNİ AZALTMA ÇABALARINA KATKIDA BULUNURLAR </a:t>
            </a:r>
          </a:p>
          <a:p>
            <a:pPr marL="422275" lvl="1" algn="just" defTabSz="844550">
              <a:lnSpc>
                <a:spcPct val="11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tr-TR" sz="2200" dirty="0" smtClean="0">
                <a:solidFill>
                  <a:srgbClr val="000099"/>
                </a:solidFill>
                <a:latin typeface="Tahoma" pitchFamily="32" charset="0"/>
              </a:rPr>
              <a:t>KULLANILMAYAN </a:t>
            </a:r>
            <a:r>
              <a:rPr lang="tr-TR" sz="2200" dirty="0">
                <a:solidFill>
                  <a:srgbClr val="000099"/>
                </a:solidFill>
                <a:latin typeface="Tahoma" pitchFamily="32" charset="0"/>
              </a:rPr>
              <a:t>DOĞAL VE BEŞERİ KAYNAKLARDAN FAYDALANILMASINI SAĞLARLAR </a:t>
            </a:r>
          </a:p>
          <a:p>
            <a:pPr marL="422275" lvl="1" algn="just" defTabSz="844550">
              <a:lnSpc>
                <a:spcPct val="11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tr-TR" sz="2200" dirty="0" smtClean="0">
                <a:solidFill>
                  <a:srgbClr val="008080"/>
                </a:solidFill>
                <a:latin typeface="Tahoma" pitchFamily="32" charset="0"/>
              </a:rPr>
              <a:t>ULUSAL </a:t>
            </a:r>
            <a:r>
              <a:rPr lang="tr-TR" sz="2200" dirty="0">
                <a:solidFill>
                  <a:srgbClr val="008080"/>
                </a:solidFill>
                <a:latin typeface="Tahoma" pitchFamily="32" charset="0"/>
              </a:rPr>
              <a:t>ÜRETİM VE İHRACAT HACMİNİ ARTTIRIRLAR </a:t>
            </a:r>
          </a:p>
          <a:p>
            <a:pPr marL="422275" lvl="1" algn="just" defTabSz="844550">
              <a:lnSpc>
                <a:spcPct val="11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tr-TR" sz="2200" dirty="0">
                <a:solidFill>
                  <a:srgbClr val="008080"/>
                </a:solidFill>
                <a:latin typeface="Tahoma" pitchFamily="32" charset="0"/>
              </a:rPr>
              <a:t>ULUSAL EKONOMİ İÇİN ÖNEMLİ OLAN MADEN, TURİZM, SAĞLIK VS. GİBİ ALANLARA YATIRIM YAPARLAR. </a:t>
            </a:r>
            <a:endParaRPr lang="tr-TR" sz="2200" dirty="0">
              <a:solidFill>
                <a:srgbClr val="990099"/>
              </a:solidFill>
              <a:latin typeface="Tahoma" pitchFamily="32" charset="0"/>
            </a:endParaRPr>
          </a:p>
          <a:p>
            <a:pPr marL="422275" lvl="1" algn="just" defTabSz="844550">
              <a:lnSpc>
                <a:spcPct val="110000"/>
              </a:lnSpc>
              <a:spcBef>
                <a:spcPct val="80000"/>
              </a:spcBef>
              <a:buFontTx/>
              <a:buChar char="•"/>
              <a:defRPr/>
            </a:pPr>
            <a:r>
              <a:rPr lang="tr-TR" sz="2200" dirty="0" smtClean="0">
                <a:solidFill>
                  <a:srgbClr val="000099"/>
                </a:solidFill>
                <a:latin typeface="Tahoma" pitchFamily="32" charset="0"/>
              </a:rPr>
              <a:t>İŞLETME </a:t>
            </a:r>
            <a:r>
              <a:rPr lang="tr-TR" sz="2200" dirty="0">
                <a:solidFill>
                  <a:srgbClr val="000099"/>
                </a:solidFill>
                <a:latin typeface="Tahoma" pitchFamily="32" charset="0"/>
              </a:rPr>
              <a:t>HAYATINA KÜÇÜK BAŞLARLAR FAKAT BELKİ DE BİR GÜN ULUSAL EKONOMİNİN ÖNDE GELEN FİRMALARI ARASINDA YER ALIRLAR.  </a:t>
            </a:r>
            <a:endParaRPr lang="tr-TR" sz="2200" dirty="0">
              <a:solidFill>
                <a:srgbClr val="008080"/>
              </a:solidFill>
              <a:latin typeface="Tahoma" pitchFamily="32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r-TR" altLang="tr-TR" sz="2400" b="1" dirty="0">
              <a:solidFill>
                <a:srgbClr val="CC0099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31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tr-TR" dirty="0" smtClean="0">
                <a:hlinkClick r:id="rId2"/>
              </a:rPr>
              <a:t>The </a:t>
            </a:r>
            <a:r>
              <a:rPr lang="en-US" altLang="tr-TR" dirty="0">
                <a:hlinkClick r:id="rId2"/>
              </a:rPr>
              <a:t>Innovation Secrets of Steve Jobs,</a:t>
            </a:r>
            <a:r>
              <a:rPr lang="en-US" altLang="tr-TR" dirty="0"/>
              <a:t> </a:t>
            </a:r>
            <a:r>
              <a:rPr lang="tr-TR" altLang="tr-TR" dirty="0"/>
              <a:t>2010 </a:t>
            </a:r>
            <a:r>
              <a:rPr lang="tr-TR" altLang="tr-TR" dirty="0" err="1"/>
              <a:t>by</a:t>
            </a:r>
            <a:r>
              <a:rPr lang="tr-TR" altLang="tr-TR" dirty="0"/>
              <a:t> </a:t>
            </a:r>
            <a:r>
              <a:rPr lang="tr-TR" altLang="tr-TR" dirty="0" err="1"/>
              <a:t>Carmine</a:t>
            </a:r>
            <a:r>
              <a:rPr lang="tr-TR" altLang="tr-TR" dirty="0"/>
              <a:t> </a:t>
            </a:r>
            <a:r>
              <a:rPr lang="en-US" altLang="tr-TR" dirty="0"/>
              <a:t>Gallo </a:t>
            </a:r>
          </a:p>
          <a:p>
            <a:pPr algn="just"/>
            <a:r>
              <a:rPr lang="tr-TR" dirty="0"/>
              <a:t>S. </a:t>
            </a:r>
            <a:r>
              <a:rPr lang="tr-TR" dirty="0" err="1"/>
              <a:t>Dom</a:t>
            </a:r>
            <a:r>
              <a:rPr lang="tr-TR" dirty="0"/>
              <a:t>, Girişimcilik ve Küçük İşletme Yöneticiliği, Detay Yayıncılık, Ankara, 2006.</a:t>
            </a:r>
          </a:p>
          <a:p>
            <a:pPr algn="just"/>
            <a:r>
              <a:rPr lang="tr-TR" dirty="0"/>
              <a:t>I. Durak, Girişimciliği Etkileyen Çevresel Faktörlerle İlgili Girişimcilerin Tutumları: Bir Alan Araştırması, Yönetim Bilimleri Dergisi, (9: 2), 2011.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641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Bazı çok büyük işletmeler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546032" cy="514955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tr-TR" altLang="tr-TR" sz="2800" dirty="0" smtClean="0">
                <a:solidFill>
                  <a:srgbClr val="CC3399"/>
                </a:solidFill>
              </a:rPr>
              <a:t> </a:t>
            </a:r>
            <a:r>
              <a:rPr lang="tr-TR" altLang="tr-TR" sz="2800" dirty="0"/>
              <a:t>Çalışan Sayıları:</a:t>
            </a:r>
          </a:p>
          <a:p>
            <a:r>
              <a:rPr lang="tr-TR" altLang="tr-TR" sz="2800" dirty="0" err="1"/>
              <a:t>WalMart</a:t>
            </a:r>
            <a:r>
              <a:rPr lang="tr-TR" altLang="tr-TR" sz="2800" dirty="0"/>
              <a:t> </a:t>
            </a:r>
            <a:r>
              <a:rPr lang="tr-TR" altLang="tr-TR" sz="2800" dirty="0" err="1"/>
              <a:t>Stores</a:t>
            </a:r>
            <a:r>
              <a:rPr lang="tr-TR" altLang="tr-TR" sz="2800" dirty="0"/>
              <a:t>, </a:t>
            </a:r>
            <a:r>
              <a:rPr lang="tr-TR" altLang="tr-TR" sz="2800" dirty="0" err="1"/>
              <a:t>Inc</a:t>
            </a:r>
            <a:r>
              <a:rPr lang="tr-TR" altLang="tr-TR" sz="2800" dirty="0"/>
              <a:t>. – 2,100,000 kişi</a:t>
            </a:r>
          </a:p>
          <a:p>
            <a:r>
              <a:rPr lang="tr-TR" altLang="tr-TR" sz="2800" dirty="0" err="1"/>
              <a:t>Sinopec</a:t>
            </a:r>
            <a:r>
              <a:rPr lang="tr-TR" altLang="tr-TR" sz="2800" dirty="0"/>
              <a:t> – 639,690 kişi</a:t>
            </a:r>
          </a:p>
          <a:p>
            <a:r>
              <a:rPr lang="tr-TR" altLang="tr-TR" sz="2800" dirty="0" err="1"/>
              <a:t>PetroChina</a:t>
            </a:r>
            <a:r>
              <a:rPr lang="tr-TR" altLang="tr-TR" sz="2800" dirty="0"/>
              <a:t> – 539,168 kişi</a:t>
            </a:r>
          </a:p>
          <a:p>
            <a:r>
              <a:rPr lang="tr-TR" altLang="tr-TR" sz="2800" dirty="0" err="1"/>
              <a:t>Carrefour</a:t>
            </a:r>
            <a:r>
              <a:rPr lang="tr-TR" altLang="tr-TR" sz="2800" dirty="0"/>
              <a:t> SA – 475,976 kişi</a:t>
            </a:r>
          </a:p>
          <a:p>
            <a:r>
              <a:rPr lang="tr-TR" altLang="tr-TR" sz="2800" dirty="0"/>
              <a:t>IBM Corporation – 426,721 kişi</a:t>
            </a:r>
          </a:p>
          <a:p>
            <a:r>
              <a:rPr lang="tr-TR" altLang="tr-TR" sz="2800" dirty="0"/>
              <a:t>Siemens AG – 405,000 kişi</a:t>
            </a:r>
          </a:p>
          <a:p>
            <a:r>
              <a:rPr lang="tr-TR" altLang="tr-TR" sz="2800" dirty="0" err="1"/>
              <a:t>Tata</a:t>
            </a:r>
            <a:r>
              <a:rPr lang="tr-TR" altLang="tr-TR" sz="2800" dirty="0"/>
              <a:t> </a:t>
            </a:r>
            <a:r>
              <a:rPr lang="tr-TR" altLang="tr-TR" sz="2800" dirty="0" err="1"/>
              <a:t>Group</a:t>
            </a:r>
            <a:r>
              <a:rPr lang="tr-TR" altLang="tr-TR" sz="2800" dirty="0"/>
              <a:t> – 396,517 kişi</a:t>
            </a:r>
          </a:p>
          <a:p>
            <a:pPr algn="just">
              <a:buFontTx/>
              <a:buNone/>
            </a:pPr>
            <a:endParaRPr lang="tr-TR" altLang="tr-TR" sz="2800" dirty="0">
              <a:solidFill>
                <a:srgbClr val="CC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sz="3200" dirty="0">
                <a:solidFill>
                  <a:srgbClr val="CC0099"/>
                </a:solidFill>
              </a:rPr>
              <a:t>Küçük işletme nedir</a:t>
            </a:r>
            <a:r>
              <a:rPr lang="en-US" altLang="tr-TR" sz="3200" dirty="0">
                <a:solidFill>
                  <a:srgbClr val="CC0099"/>
                </a:solidFill>
              </a:rPr>
              <a:t>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222250" indent="-222250" algn="just">
              <a:buFontTx/>
              <a:buNone/>
            </a:pPr>
            <a:r>
              <a:rPr lang="tr-TR" altLang="tr-TR" sz="2800" dirty="0">
                <a:solidFill>
                  <a:schemeClr val="hlink"/>
                </a:solidFill>
                <a:latin typeface="+mj-lt"/>
              </a:rPr>
              <a:t>İşletmecilikte “küçük” kriterinin </a:t>
            </a:r>
            <a:r>
              <a:rPr lang="tr-TR" altLang="tr-TR" sz="2800" dirty="0" smtClean="0">
                <a:solidFill>
                  <a:schemeClr val="hlink"/>
                </a:solidFill>
                <a:latin typeface="+mj-lt"/>
              </a:rPr>
              <a:t>tanımlanması</a:t>
            </a:r>
          </a:p>
          <a:p>
            <a:pPr marL="519113" lvl="1" indent="-182563" algn="just"/>
            <a:r>
              <a:rPr lang="tr-TR" altLang="tr-TR" sz="28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tr-TR" altLang="tr-TR" sz="2800" dirty="0">
                <a:solidFill>
                  <a:srgbClr val="3333FF"/>
                </a:solidFill>
                <a:latin typeface="+mj-lt"/>
              </a:rPr>
              <a:t>Tek bir kişi veya küçük bir grup tarafından finansman sağlanması </a:t>
            </a:r>
            <a:endParaRPr lang="tr-TR" altLang="tr-TR" sz="2800" dirty="0" smtClean="0">
              <a:solidFill>
                <a:srgbClr val="3333FF"/>
              </a:solidFill>
              <a:latin typeface="+mj-lt"/>
            </a:endParaRPr>
          </a:p>
          <a:p>
            <a:pPr marL="519113" lvl="1" indent="-182563" algn="just"/>
            <a:endParaRPr lang="tr-TR" altLang="tr-TR" sz="2800" dirty="0">
              <a:solidFill>
                <a:srgbClr val="3333FF"/>
              </a:solidFill>
              <a:latin typeface="+mj-lt"/>
            </a:endParaRPr>
          </a:p>
          <a:p>
            <a:pPr marL="519113" lvl="1" indent="-182563" algn="just"/>
            <a:r>
              <a:rPr lang="tr-TR" altLang="tr-TR" sz="2800" dirty="0">
                <a:solidFill>
                  <a:srgbClr val="3333FF"/>
                </a:solidFill>
                <a:latin typeface="+mj-lt"/>
              </a:rPr>
              <a:t> Pazarlama haricinde yerel işletme faaliyetleri </a:t>
            </a:r>
            <a:endParaRPr lang="tr-TR" altLang="tr-TR" sz="2800" dirty="0" smtClean="0">
              <a:solidFill>
                <a:srgbClr val="3333FF"/>
              </a:solidFill>
              <a:latin typeface="+mj-lt"/>
            </a:endParaRPr>
          </a:p>
          <a:p>
            <a:pPr marL="519113" lvl="1" indent="-182563" algn="just"/>
            <a:endParaRPr lang="tr-TR" altLang="tr-TR" sz="2800" dirty="0">
              <a:solidFill>
                <a:srgbClr val="3333FF"/>
              </a:solidFill>
              <a:latin typeface="+mj-lt"/>
            </a:endParaRPr>
          </a:p>
          <a:p>
            <a:pPr marL="519113" lvl="1" indent="-182563" algn="just"/>
            <a:r>
              <a:rPr lang="tr-TR" altLang="tr-TR" sz="2800" dirty="0">
                <a:solidFill>
                  <a:srgbClr val="3333FF"/>
                </a:solidFill>
                <a:latin typeface="+mj-lt"/>
              </a:rPr>
              <a:t> Rakiplere kıyasla küçük işletme büyüklüğü </a:t>
            </a:r>
            <a:endParaRPr lang="tr-TR" altLang="tr-TR" sz="2800" dirty="0" smtClean="0">
              <a:solidFill>
                <a:srgbClr val="3333FF"/>
              </a:solidFill>
              <a:latin typeface="+mj-lt"/>
            </a:endParaRPr>
          </a:p>
          <a:p>
            <a:pPr marL="519113" lvl="1" indent="-182563" algn="just"/>
            <a:endParaRPr lang="tr-TR" altLang="tr-TR" sz="2800" dirty="0">
              <a:solidFill>
                <a:srgbClr val="3333FF"/>
              </a:solidFill>
              <a:latin typeface="+mj-lt"/>
            </a:endParaRPr>
          </a:p>
          <a:p>
            <a:pPr marL="519113" lvl="1" indent="-182563" algn="just"/>
            <a:r>
              <a:rPr lang="tr-TR" altLang="tr-TR" sz="2800" dirty="0">
                <a:solidFill>
                  <a:srgbClr val="3333FF"/>
                </a:solidFill>
                <a:latin typeface="+mj-lt"/>
              </a:rPr>
              <a:t> Az sayıda çalışan </a:t>
            </a:r>
            <a:endParaRPr lang="en-US" altLang="tr-TR" sz="2800" dirty="0">
              <a:solidFill>
                <a:srgbClr val="3333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9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1143000"/>
          </a:xfrm>
        </p:spPr>
        <p:txBody>
          <a:bodyPr>
            <a:normAutofit/>
          </a:bodyPr>
          <a:lstStyle/>
          <a:p>
            <a:r>
              <a:rPr lang="tr-TR" altLang="tr-TR" dirty="0">
                <a:latin typeface="Copperplate Gothic Bold" pitchFamily="34" charset="0"/>
              </a:rPr>
              <a:t>AB’nin KOBİ tanımı</a:t>
            </a:r>
            <a:endParaRPr lang="tr-T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7258000" cy="382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51520" y="5517232"/>
            <a:ext cx="8640960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tr-TR" altLang="tr-TR" sz="2000" dirty="0">
                <a:solidFill>
                  <a:schemeClr val="tx2"/>
                </a:solidFill>
              </a:rPr>
              <a:t>Küçük işletmenin sermayesi veya yönetimi %25 ve üzeri oranda başka bir firma tarafından kontrol ediliyorsa, bu işletme KOBİ kapsamında ele alınmaz.</a:t>
            </a:r>
          </a:p>
        </p:txBody>
      </p:sp>
    </p:spTree>
    <p:extLst>
      <p:ext uri="{BB962C8B-B14F-4D97-AF65-F5344CB8AC3E}">
        <p14:creationId xmlns:p14="http://schemas.microsoft.com/office/powerpoint/2010/main" val="310342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573168" cy="643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2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KOBİLERİN DÜNYA EKONOMİSİNDEKİ YERİ (2010)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9629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1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KOBİ'LERİN TÜRKİYE EKONOMİSİNDEKİ YERİ (NİSAN 2007)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altLang="tr-TR" sz="2800" dirty="0"/>
              <a:t>Tüm işletmelerden aldıkları pay: % </a:t>
            </a:r>
            <a:r>
              <a:rPr lang="tr-TR" altLang="tr-TR" sz="2800" dirty="0" smtClean="0"/>
              <a:t>99.8</a:t>
            </a:r>
          </a:p>
          <a:p>
            <a:endParaRPr lang="tr-TR" altLang="tr-TR" sz="2800" dirty="0"/>
          </a:p>
          <a:p>
            <a:r>
              <a:rPr lang="tr-TR" altLang="tr-TR" sz="2800" dirty="0"/>
              <a:t>İstihdamdan aldıkları pay: % </a:t>
            </a:r>
            <a:r>
              <a:rPr lang="tr-TR" altLang="tr-TR" sz="2800" dirty="0" smtClean="0"/>
              <a:t>76.7</a:t>
            </a:r>
          </a:p>
          <a:p>
            <a:endParaRPr lang="tr-TR" altLang="tr-TR" sz="2800" dirty="0"/>
          </a:p>
          <a:p>
            <a:r>
              <a:rPr lang="tr-TR" altLang="tr-TR" sz="2800" dirty="0"/>
              <a:t>Yatırımdan aldıkları pay: % </a:t>
            </a:r>
            <a:r>
              <a:rPr lang="tr-TR" altLang="tr-TR" sz="2800" dirty="0" smtClean="0"/>
              <a:t>56.5</a:t>
            </a:r>
          </a:p>
          <a:p>
            <a:endParaRPr lang="tr-TR" altLang="tr-TR" sz="2800" dirty="0"/>
          </a:p>
          <a:p>
            <a:r>
              <a:rPr lang="tr-TR" altLang="tr-TR" sz="2800" dirty="0"/>
              <a:t>Yarattıkları katma değer: % </a:t>
            </a:r>
            <a:r>
              <a:rPr lang="tr-TR" altLang="tr-TR" sz="2800" dirty="0" smtClean="0"/>
              <a:t>38</a:t>
            </a:r>
          </a:p>
          <a:p>
            <a:endParaRPr lang="tr-TR" altLang="tr-TR" sz="2800" dirty="0"/>
          </a:p>
          <a:p>
            <a:r>
              <a:rPr lang="tr-TR" altLang="tr-TR" sz="2800" dirty="0"/>
              <a:t>Direkt ihracattan aldıkları pay: % </a:t>
            </a:r>
            <a:r>
              <a:rPr lang="tr-TR" altLang="tr-TR" sz="2800" dirty="0" smtClean="0"/>
              <a:t>10</a:t>
            </a:r>
          </a:p>
          <a:p>
            <a:endParaRPr lang="tr-TR" altLang="tr-TR" sz="2800" dirty="0"/>
          </a:p>
          <a:p>
            <a:r>
              <a:rPr lang="tr-TR" altLang="tr-TR" sz="2800" dirty="0"/>
              <a:t>Kredilerden aldıkları pay: % 25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138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539552" y="332656"/>
            <a:ext cx="8147248" cy="5687144"/>
          </a:xfrm>
        </p:spPr>
        <p:txBody>
          <a:bodyPr>
            <a:normAutofit fontScale="92500" lnSpcReduction="10000"/>
          </a:bodyPr>
          <a:lstStyle/>
          <a:p>
            <a:pPr marL="0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en-US" altLang="tr-TR" sz="2400" b="1" dirty="0" err="1">
                <a:solidFill>
                  <a:srgbClr val="CC3399"/>
                </a:solidFill>
              </a:rPr>
              <a:t>Türkiye’de</a:t>
            </a:r>
            <a:r>
              <a:rPr lang="tr-TR" altLang="tr-TR" sz="2400" b="1" dirty="0">
                <a:solidFill>
                  <a:srgbClr val="CC3399"/>
                </a:solidFill>
              </a:rPr>
              <a:t> (</a:t>
            </a:r>
            <a:r>
              <a:rPr lang="en-US" altLang="tr-TR" sz="2400" b="1" dirty="0">
                <a:solidFill>
                  <a:srgbClr val="CC3399"/>
                </a:solidFill>
              </a:rPr>
              <a:t>TÜİK 2009</a:t>
            </a:r>
            <a:r>
              <a:rPr lang="tr-TR" altLang="tr-TR" sz="2400" b="1" dirty="0">
                <a:solidFill>
                  <a:srgbClr val="CC3399"/>
                </a:solidFill>
              </a:rPr>
              <a:t>)</a:t>
            </a:r>
            <a:r>
              <a:rPr lang="en-US" altLang="tr-TR" sz="2400" b="1" dirty="0">
                <a:solidFill>
                  <a:srgbClr val="CC3399"/>
                </a:solidFill>
              </a:rPr>
              <a:t> </a:t>
            </a:r>
            <a:endParaRPr lang="tr-TR" altLang="tr-TR" sz="2400" b="1" dirty="0">
              <a:solidFill>
                <a:srgbClr val="CC3399"/>
              </a:solidFill>
            </a:endParaRPr>
          </a:p>
          <a:p>
            <a:pPr marL="0">
              <a:lnSpc>
                <a:spcPct val="125000"/>
              </a:lnSpc>
              <a:spcBef>
                <a:spcPts val="600"/>
              </a:spcBef>
            </a:pPr>
            <a:r>
              <a:rPr lang="en-US" altLang="tr-TR" sz="2400" dirty="0" err="1"/>
              <a:t>işletmelerin</a:t>
            </a:r>
            <a:r>
              <a:rPr lang="en-US" altLang="tr-TR" sz="2400" dirty="0"/>
              <a:t> %95,62’si </a:t>
            </a:r>
            <a:r>
              <a:rPr lang="tr-TR" altLang="tr-TR" sz="2400" dirty="0"/>
              <a:t>“</a:t>
            </a:r>
            <a:r>
              <a:rPr lang="en-US" altLang="tr-TR" sz="2400" dirty="0" err="1"/>
              <a:t>mikro</a:t>
            </a:r>
            <a:r>
              <a:rPr lang="tr-TR" altLang="tr-TR" sz="2400" dirty="0"/>
              <a:t>”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işletme</a:t>
            </a:r>
            <a:r>
              <a:rPr lang="en-US" altLang="tr-TR" sz="2400" dirty="0"/>
              <a:t>,  </a:t>
            </a:r>
            <a:endParaRPr lang="tr-TR" altLang="tr-TR" sz="2400" dirty="0" smtClean="0"/>
          </a:p>
          <a:p>
            <a:pPr marL="0">
              <a:lnSpc>
                <a:spcPct val="125000"/>
              </a:lnSpc>
              <a:spcBef>
                <a:spcPts val="600"/>
              </a:spcBef>
            </a:pPr>
            <a:endParaRPr lang="en-US" altLang="tr-TR" sz="2400" dirty="0"/>
          </a:p>
          <a:p>
            <a:pPr marL="0">
              <a:lnSpc>
                <a:spcPct val="125000"/>
              </a:lnSpc>
              <a:spcBef>
                <a:spcPts val="600"/>
              </a:spcBef>
            </a:pPr>
            <a:r>
              <a:rPr lang="en-US" altLang="tr-TR" sz="2400" dirty="0"/>
              <a:t>%3,78’I “</a:t>
            </a:r>
            <a:r>
              <a:rPr lang="en-US" altLang="tr-TR" sz="2400" dirty="0" err="1"/>
              <a:t>küçük</a:t>
            </a:r>
            <a:r>
              <a:rPr lang="tr-TR" altLang="tr-TR" sz="2400" dirty="0"/>
              <a:t>” </a:t>
            </a:r>
            <a:r>
              <a:rPr lang="en-US" altLang="tr-TR" sz="2400" dirty="0" err="1" smtClean="0"/>
              <a:t>işletme</a:t>
            </a:r>
            <a:endParaRPr lang="tr-TR" altLang="tr-TR" sz="2400" dirty="0" smtClean="0"/>
          </a:p>
          <a:p>
            <a:pPr marL="0">
              <a:lnSpc>
                <a:spcPct val="125000"/>
              </a:lnSpc>
              <a:spcBef>
                <a:spcPts val="600"/>
              </a:spcBef>
            </a:pPr>
            <a:endParaRPr lang="tr-TR" altLang="tr-TR" sz="2400" dirty="0"/>
          </a:p>
          <a:p>
            <a:pPr marL="0">
              <a:lnSpc>
                <a:spcPct val="125000"/>
              </a:lnSpc>
              <a:spcBef>
                <a:spcPts val="600"/>
              </a:spcBef>
            </a:pPr>
            <a:r>
              <a:rPr lang="en-US" altLang="tr-TR" sz="2400" dirty="0"/>
              <a:t>%0,50’si </a:t>
            </a:r>
            <a:r>
              <a:rPr lang="tr-TR" altLang="tr-TR" sz="2400" dirty="0"/>
              <a:t>“</a:t>
            </a:r>
            <a:r>
              <a:rPr lang="en-US" altLang="tr-TR" sz="2400" dirty="0" err="1"/>
              <a:t>orta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işletme</a:t>
            </a:r>
            <a:r>
              <a:rPr lang="tr-TR" altLang="tr-TR" sz="2400" dirty="0" smtClean="0"/>
              <a:t>”</a:t>
            </a:r>
          </a:p>
          <a:p>
            <a:pPr marL="0">
              <a:lnSpc>
                <a:spcPct val="125000"/>
              </a:lnSpc>
              <a:spcBef>
                <a:spcPts val="600"/>
              </a:spcBef>
            </a:pPr>
            <a:endParaRPr lang="tr-TR" altLang="tr-TR" sz="2400" dirty="0"/>
          </a:p>
          <a:p>
            <a:pPr marL="0">
              <a:lnSpc>
                <a:spcPct val="125000"/>
              </a:lnSpc>
              <a:spcBef>
                <a:spcPts val="600"/>
              </a:spcBef>
            </a:pPr>
            <a:r>
              <a:rPr lang="en-US" altLang="tr-TR" sz="2400" dirty="0" err="1"/>
              <a:t>ve</a:t>
            </a:r>
            <a:r>
              <a:rPr lang="en-US" altLang="tr-TR" sz="2400" dirty="0"/>
              <a:t> %0,10’u “</a:t>
            </a:r>
            <a:r>
              <a:rPr lang="en-US" altLang="tr-TR" sz="2400" dirty="0" err="1"/>
              <a:t>büyük</a:t>
            </a:r>
            <a:r>
              <a:rPr lang="tr-TR" altLang="tr-TR" sz="2400" dirty="0"/>
              <a:t>”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işletmedir</a:t>
            </a:r>
            <a:r>
              <a:rPr lang="en-US" altLang="tr-TR" sz="2400" dirty="0"/>
              <a:t>. </a:t>
            </a:r>
            <a:endParaRPr lang="tr-TR" altLang="tr-TR" sz="2400" dirty="0" smtClean="0"/>
          </a:p>
          <a:p>
            <a:pPr marL="0">
              <a:lnSpc>
                <a:spcPct val="125000"/>
              </a:lnSpc>
              <a:spcBef>
                <a:spcPts val="600"/>
              </a:spcBef>
            </a:pPr>
            <a:endParaRPr lang="tr-TR" altLang="tr-TR" sz="2400" dirty="0"/>
          </a:p>
          <a:p>
            <a:pPr marL="0">
              <a:lnSpc>
                <a:spcPct val="125000"/>
              </a:lnSpc>
              <a:spcBef>
                <a:spcPts val="600"/>
              </a:spcBef>
            </a:pPr>
            <a:r>
              <a:rPr lang="en-US" altLang="tr-TR" sz="2400" dirty="0"/>
              <a:t>KOBİ</a:t>
            </a:r>
            <a:r>
              <a:rPr lang="tr-TR" altLang="tr-TR" sz="2400" dirty="0"/>
              <a:t>’l</a:t>
            </a:r>
            <a:r>
              <a:rPr lang="en-US" altLang="tr-TR" sz="2400" dirty="0" err="1"/>
              <a:t>erin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ortalama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çalışan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sayısı</a:t>
            </a:r>
            <a:r>
              <a:rPr lang="en-US" altLang="tr-TR" sz="2400" dirty="0"/>
              <a:t> 3 </a:t>
            </a:r>
            <a:r>
              <a:rPr lang="en-US" altLang="tr-TR" sz="2400" dirty="0" err="1"/>
              <a:t>iken</a:t>
            </a:r>
            <a:r>
              <a:rPr lang="tr-TR" altLang="tr-TR" sz="2400" dirty="0" smtClean="0"/>
              <a:t>,</a:t>
            </a:r>
          </a:p>
          <a:p>
            <a:pPr marL="0">
              <a:lnSpc>
                <a:spcPct val="125000"/>
              </a:lnSpc>
              <a:spcBef>
                <a:spcPts val="600"/>
              </a:spcBef>
            </a:pPr>
            <a:endParaRPr lang="tr-TR" altLang="tr-TR" sz="2400" dirty="0"/>
          </a:p>
          <a:p>
            <a:pPr marL="0">
              <a:lnSpc>
                <a:spcPct val="125000"/>
              </a:lnSpc>
              <a:spcBef>
                <a:spcPts val="600"/>
              </a:spcBef>
            </a:pPr>
            <a:r>
              <a:rPr lang="tr-TR" altLang="tr-TR" sz="2400" dirty="0"/>
              <a:t>B</a:t>
            </a:r>
            <a:r>
              <a:rPr lang="en-US" altLang="tr-TR" sz="2400" dirty="0" err="1"/>
              <a:t>üyük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işletmelerde</a:t>
            </a:r>
            <a:r>
              <a:rPr lang="en-US" altLang="tr-TR" sz="2400" dirty="0"/>
              <a:t> </a:t>
            </a:r>
            <a:r>
              <a:rPr lang="en-US" altLang="tr-TR" sz="2400" dirty="0" err="1"/>
              <a:t>ortalama</a:t>
            </a:r>
            <a:r>
              <a:rPr lang="en-US" altLang="tr-TR" sz="2400" dirty="0"/>
              <a:t> </a:t>
            </a:r>
            <a:r>
              <a:rPr lang="en-US" altLang="tr-TR" sz="2400" dirty="0" err="1"/>
              <a:t>çalışan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sayısı</a:t>
            </a:r>
            <a:r>
              <a:rPr lang="en-US" altLang="tr-TR" sz="2400" dirty="0"/>
              <a:t> 735’tir.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2395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</TotalTime>
  <Words>711</Words>
  <Application>Microsoft Office PowerPoint</Application>
  <PresentationFormat>Ekran Gösterisi (4:3)</PresentationFormat>
  <Paragraphs>157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Hisse Senedi</vt:lpstr>
      <vt:lpstr>KÜÇÜK İŞLETME YÖNETİMİNİN TEMELLERİ</vt:lpstr>
      <vt:lpstr>Büyük işletme nedir? </vt:lpstr>
      <vt:lpstr>Bazı çok büyük işletmeler</vt:lpstr>
      <vt:lpstr>Küçük işletme nedir?</vt:lpstr>
      <vt:lpstr>AB’nin KOBİ tanımı</vt:lpstr>
      <vt:lpstr>PowerPoint Sunusu</vt:lpstr>
      <vt:lpstr>KOBİLERİN DÜNYA EKONOMİSİNDEKİ YERİ (2010)</vt:lpstr>
      <vt:lpstr>KOBİ'LERİN TÜRKİYE EKONOMİSİNDEKİ YERİ (NİSAN 2007)</vt:lpstr>
      <vt:lpstr>PowerPoint Sunusu</vt:lpstr>
      <vt:lpstr>AVRUPA BİRLİĞİ’NDE KOBİ’LER</vt:lpstr>
      <vt:lpstr>ABD’de KOBİ’ler</vt:lpstr>
      <vt:lpstr>ABD’de KOBİ’ler</vt:lpstr>
      <vt:lpstr>ABD’de KOBİ’lerin dağılımı</vt:lpstr>
      <vt:lpstr>PowerPoint Sunusu</vt:lpstr>
      <vt:lpstr>2. ÜRETİM TEKNOLOJİLERİNDEKİ GELİŞMELER</vt:lpstr>
      <vt:lpstr>3. İLETİŞİM TEKNOLOJİLERİNDEKİ GELİŞMELER</vt:lpstr>
      <vt:lpstr>4. REKABETİN VE İŞBİRLİĞİNİN DEĞİŞEN DİNAMİKLERİ</vt:lpstr>
      <vt:lpstr>PowerPoint Sunusu</vt:lpstr>
      <vt:lpstr>KOBİ’LER VE GİRİŞİMCİLİK UYUMSUZLUĞU  Tüm küçük işetmeler kendiliğinden girişimci değildir.</vt:lpstr>
      <vt:lpstr>KOBİ’ler VE GİRİŞİMCİLİK UYUMLULUĞU İşletmeler başarılı girişimci özellikleri taşıyan sahip/yöneticiler tarafından yönetilir. </vt:lpstr>
      <vt:lpstr>Girişimci KOBİ’lerin Rekabet Avantajları</vt:lpstr>
      <vt:lpstr>KÜÇÜK İŞLETMELERİ TEŞVİK ETMEK VE DESTEKLEMEKLE NELER KAZANILABİLİR?</vt:lpstr>
      <vt:lpstr>Kaynaklar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 PLANI</dc:title>
  <dc:creator>CE-DR</dc:creator>
  <cp:lastModifiedBy>CE-DR</cp:lastModifiedBy>
  <cp:revision>21</cp:revision>
  <dcterms:created xsi:type="dcterms:W3CDTF">2020-03-26T12:29:31Z</dcterms:created>
  <dcterms:modified xsi:type="dcterms:W3CDTF">2020-04-27T11:41:09Z</dcterms:modified>
</cp:coreProperties>
</file>