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02" r:id="rId2"/>
  </p:sldMasterIdLst>
  <p:notesMasterIdLst>
    <p:notesMasterId r:id="rId20"/>
  </p:notesMasterIdLst>
  <p:sldIdLst>
    <p:sldId id="256" r:id="rId3"/>
    <p:sldId id="257" r:id="rId4"/>
    <p:sldId id="259" r:id="rId5"/>
    <p:sldId id="258" r:id="rId6"/>
    <p:sldId id="272" r:id="rId7"/>
    <p:sldId id="260" r:id="rId8"/>
    <p:sldId id="261" r:id="rId9"/>
    <p:sldId id="262" r:id="rId10"/>
    <p:sldId id="263" r:id="rId11"/>
    <p:sldId id="270" r:id="rId12"/>
    <p:sldId id="268" r:id="rId13"/>
    <p:sldId id="269" r:id="rId14"/>
    <p:sldId id="271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/>
    <p:restoredTop sz="94692"/>
  </p:normalViewPr>
  <p:slideViewPr>
    <p:cSldViewPr snapToGrid="0">
      <p:cViewPr varScale="1">
        <p:scale>
          <a:sx n="116" d="100"/>
          <a:sy n="116" d="100"/>
        </p:scale>
        <p:origin x="114" y="96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250F2D5-8BAE-4C25-AE9F-89E56BE26817}" type="datetime1">
              <a:rPr lang="ko-KR" altLang="en-US"/>
              <a:pPr lvl="0">
                <a:defRPr lang="ko-KR" altLang="en-US"/>
              </a:pPr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FBF26F3-2CC7-4E80-B0AE-34DA09B4113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22532" name="슬라이드 번호 개체 틀 3"/>
          <p:cNvSpPr txBox="1">
            <a:spLocks noGrp="1"/>
          </p:cNvSpPr>
          <p:nvPr/>
        </p:nvSpPr>
        <p:spPr>
          <a:xfrm>
            <a:off x="3849690" y="9430219"/>
            <a:ext cx="2946400" cy="4964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728" tIns="45864" rIns="91728" bIns="45864" anchor="b"/>
          <a:lstStyle/>
          <a:p>
            <a:pPr algn="r">
              <a:defRPr lang="ko-KR" altLang="en-US"/>
            </a:pPr>
            <a:fld id="{E02E5DE8-1F27-4E96-A7A2-A73B2BE7AB29}" type="slidenum">
              <a:rPr lang="ko-KR" altLang="en-US" sz="1200">
                <a:solidFill>
                  <a:prstClr val="black"/>
                </a:solidFill>
              </a:rPr>
              <a:pPr algn="r">
                <a:defRPr lang="ko-KR" altLang="en-US"/>
              </a:pPr>
              <a:t>1</a:t>
            </a:fld>
            <a:endParaRPr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5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1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349502"/>
            <a:ext cx="7772400" cy="100806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5" name="Picture 2" descr="communicative logo"/>
          <p:cNvPicPr>
            <a:picLocks noChangeAspect="1" noChangeArrowheads="1"/>
          </p:cNvPicPr>
          <p:nvPr userDrawn="1"/>
        </p:nvPicPr>
        <p:blipFill>
          <a:blip r:embed="rId2" cstate="print"/>
          <a:srcRect l="71317" t="34869" r="14595" b="43018"/>
          <a:stretch>
            <a:fillRect/>
          </a:stretch>
        </p:blipFill>
        <p:spPr bwMode="auto">
          <a:xfrm>
            <a:off x="0" y="3370265"/>
            <a:ext cx="314325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0665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municative logo"/>
          <p:cNvPicPr>
            <a:picLocks noChangeAspect="1" noChangeArrowheads="1"/>
          </p:cNvPicPr>
          <p:nvPr/>
        </p:nvPicPr>
        <p:blipFill>
          <a:blip r:embed="rId2" cstate="print"/>
          <a:srcRect l="71317" t="34869" r="14595" b="43018"/>
          <a:stretch>
            <a:fillRect/>
          </a:stretch>
        </p:blipFill>
        <p:spPr bwMode="auto">
          <a:xfrm>
            <a:off x="0" y="3370263"/>
            <a:ext cx="314325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7028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맑은 고딕" pitchFamily="50" charset="-127"/>
              <a:buChar char="□"/>
              <a:defRPr sz="2400"/>
            </a:lvl1pPr>
            <a:lvl2pPr>
              <a:buFont typeface="Wingdings" pitchFamily="2" charset="2"/>
              <a:buChar char="§"/>
              <a:defRPr sz="2000" b="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757912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5631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7312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319088"/>
            <a:ext cx="8382000" cy="6148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30107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7813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94208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43ED-9C37-4F47-A456-6316EF454CF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D957-0477-43FD-A06B-2289245E8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"/>
          <p:cNvPicPr>
            <a:picLocks noChangeAspect="1" noChangeArrowheads="1"/>
          </p:cNvPicPr>
          <p:nvPr/>
        </p:nvPicPr>
        <p:blipFill>
          <a:blip r:embed="rId9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CAB68AE4-F3CF-4240-92C3-8EE32A027453}" type="slidenum">
              <a:rPr kumimoji="0" lang="en-US" altLang="ko-KR" sz="1400" b="1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6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Tx/>
        <a:buSzPct val="90000"/>
        <a:buFont typeface="맑은 고딕" panose="020B0503020000020004" pitchFamily="50" charset="-127"/>
        <a:buChar char="■"/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Tx/>
        <a:buSzPct val="90000"/>
        <a:buFont typeface="Wingdings" pitchFamily="2" charset="2"/>
        <a:buChar char="§"/>
        <a:defRPr kumimoji="1" sz="2200" b="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kumimoji="1" sz="20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74031192" descr="EMB000004d44ed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368" y="6143625"/>
            <a:ext cx="1534197" cy="42862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E2A96-9F11-437E-A45A-0DB2D284B3B0}"/>
              </a:ext>
            </a:extLst>
          </p:cNvPr>
          <p:cNvSpPr txBox="1"/>
          <p:nvPr/>
        </p:nvSpPr>
        <p:spPr>
          <a:xfrm>
            <a:off x="251520" y="188642"/>
            <a:ext cx="119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Palatino Linotype" panose="02040502050505030304" pitchFamily="18" charset="0"/>
                <a:ea typeface="나눔명조" panose="02020603020101020101" pitchFamily="18" charset="-127"/>
              </a:rPr>
              <a:t>2022 </a:t>
            </a:r>
            <a:r>
              <a:rPr lang="ko-KR" altLang="en-US" sz="1400" dirty="0">
                <a:solidFill>
                  <a:schemeClr val="tx2"/>
                </a:solidFill>
                <a:latin typeface="Palatino Linotype" panose="02040502050505030304" pitchFamily="18" charset="0"/>
                <a:ea typeface="나눔명조" panose="02020603020101020101" pitchFamily="18" charset="-127"/>
              </a:rPr>
              <a:t>봄학기</a:t>
            </a:r>
            <a:endParaRPr lang="en-US" altLang="ko-KR" sz="1400" dirty="0">
              <a:solidFill>
                <a:schemeClr val="tx2"/>
              </a:solidFill>
              <a:latin typeface="Palatino Linotype" panose="02040502050505030304" pitchFamily="18" charset="0"/>
              <a:ea typeface="나눔명조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4041C-6663-4F49-9A76-6E33E1617F4F}"/>
              </a:ext>
            </a:extLst>
          </p:cNvPr>
          <p:cNvSpPr txBox="1"/>
          <p:nvPr/>
        </p:nvSpPr>
        <p:spPr>
          <a:xfrm>
            <a:off x="5830552" y="4259312"/>
            <a:ext cx="305801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400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담당 교수</a:t>
            </a:r>
            <a:r>
              <a:rPr kumimoji="1" lang="en-US" altLang="ko-KR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: </a:t>
            </a:r>
            <a:r>
              <a:rPr kumimoji="1" lang="ko-KR" alt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정진우</a:t>
            </a:r>
            <a:endParaRPr kumimoji="1" lang="en-US" altLang="ko-KR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담당 조교</a:t>
            </a:r>
            <a:r>
              <a:rPr kumimoji="1" lang="en-US" altLang="ko-KR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: </a:t>
            </a:r>
            <a:r>
              <a:rPr kumimoji="1" lang="ko-KR" altLang="en-US" b="1" dirty="0" err="1" smtClean="0">
                <a:solidFill>
                  <a:srgbClr val="000000"/>
                </a:solidFill>
                <a:latin typeface="Palatino Linotype" panose="02040502050505030304" pitchFamily="18" charset="0"/>
              </a:rPr>
              <a:t>강태원</a:t>
            </a:r>
            <a:endParaRPr kumimoji="1" lang="en-US" altLang="ko-KR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447178" y="1626381"/>
            <a:ext cx="6602288" cy="198316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algn="ctr" defTabSz="914400">
              <a:defRPr lang="ko-KR" altLang="en-US"/>
            </a:pPr>
            <a:r>
              <a:rPr lang="en-US" altLang="ko-KR" sz="5400" b="1" kern="0" dirty="0">
                <a:latin typeface="Palatino Linotype"/>
              </a:rPr>
              <a:t>HCI </a:t>
            </a:r>
            <a:r>
              <a:rPr lang="ko-KR" altLang="en-US" sz="5400" b="1" kern="0" dirty="0">
                <a:latin typeface="Palatino Linotype"/>
              </a:rPr>
              <a:t>프로젝트 실습</a:t>
            </a:r>
            <a:endParaRPr lang="en-US" altLang="ko-KR" sz="5400" b="1" kern="0" dirty="0">
              <a:latin typeface="Palatino Linotype"/>
            </a:endParaRPr>
          </a:p>
          <a:p>
            <a:pPr defTabSz="914400">
              <a:defRPr lang="ko-KR" altLang="en-US"/>
            </a:pP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60D76B7-1879-4E78-8600-1C919EE8A8FD}"/>
              </a:ext>
            </a:extLst>
          </p:cNvPr>
          <p:cNvSpPr txBox="1"/>
          <p:nvPr/>
        </p:nvSpPr>
        <p:spPr>
          <a:xfrm>
            <a:off x="1347030" y="2276150"/>
            <a:ext cx="6602288" cy="198316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algn="ctr" defTabSz="914400">
              <a:defRPr lang="ko-KR" altLang="en-US"/>
            </a:pPr>
            <a:endParaRPr lang="en-US" altLang="ko-KR" sz="4400" b="1" kern="0" dirty="0">
              <a:latin typeface="Palatino Linotype"/>
            </a:endParaRPr>
          </a:p>
          <a:p>
            <a:pPr algn="ctr" defTabSz="914400">
              <a:defRPr lang="ko-KR" altLang="en-US"/>
            </a:pPr>
            <a:r>
              <a:rPr lang="ko-KR" altLang="en-US" sz="3200" b="1" kern="0" dirty="0">
                <a:latin typeface="Palatino Linotype"/>
              </a:rPr>
              <a:t>영상 처리를 이용한 손금 추출</a:t>
            </a:r>
            <a:endParaRPr lang="en-US" altLang="ko-KR" sz="3200" b="1" kern="0" dirty="0">
              <a:latin typeface="Palatino Linotype"/>
            </a:endParaRPr>
          </a:p>
          <a:p>
            <a:pPr defTabSz="914400">
              <a:defRPr lang="ko-KR" altLang="en-US"/>
            </a:pP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7. Center of Mass</a:t>
            </a:r>
            <a:r>
              <a:rPr lang="ko-KR" altLang="en-US" sz="3200" b="1" i="1" kern="0" dirty="0">
                <a:latin typeface="Palatino Linotype"/>
              </a:rPr>
              <a:t>를 통한 손바닥 영역 찾기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0324D-D53F-45D8-90DC-8A2182E1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81" y="1580197"/>
            <a:ext cx="4076700" cy="442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34A127-D493-43EF-AA45-12954EA66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07"/>
          <a:stretch/>
        </p:blipFill>
        <p:spPr>
          <a:xfrm>
            <a:off x="852896" y="3558903"/>
            <a:ext cx="3057252" cy="2590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3909B5-F03C-40A5-ABD0-51D82BB8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72" y="1580197"/>
            <a:ext cx="4253728" cy="14763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92DB8C0E-0060-42DC-B841-38DF342D25C5}"/>
              </a:ext>
            </a:extLst>
          </p:cNvPr>
          <p:cNvSpPr txBox="1"/>
          <p:nvPr/>
        </p:nvSpPr>
        <p:spPr>
          <a:xfrm>
            <a:off x="657497" y="6194220"/>
            <a:ext cx="3914503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9.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손바닥 영역 추출</a:t>
            </a:r>
          </a:p>
        </p:txBody>
      </p:sp>
    </p:spTree>
    <p:extLst>
      <p:ext uri="{BB962C8B-B14F-4D97-AF65-F5344CB8AC3E}">
        <p14:creationId xmlns:p14="http://schemas.microsoft.com/office/powerpoint/2010/main" val="15972370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8. </a:t>
            </a:r>
            <a:r>
              <a:rPr lang="ko-KR" altLang="en-US" sz="3200" b="1" i="1" kern="0" dirty="0">
                <a:latin typeface="Palatino Linotype"/>
              </a:rPr>
              <a:t>손바닥 영역 추출 하기</a:t>
            </a: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8" y="1342496"/>
            <a:ext cx="8172450" cy="166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3DBCF3-7E95-4BC4-8893-0D3082E2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9" y="3241143"/>
            <a:ext cx="3923241" cy="2916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6A4E46-37A5-4BBF-A031-D16C1D0CD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61" y="3241142"/>
            <a:ext cx="3644508" cy="291653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5F0CE06-1E68-44A8-9734-331655C45813}"/>
              </a:ext>
            </a:extLst>
          </p:cNvPr>
          <p:cNvSpPr txBox="1"/>
          <p:nvPr/>
        </p:nvSpPr>
        <p:spPr>
          <a:xfrm>
            <a:off x="549380" y="6081008"/>
            <a:ext cx="3914503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10. </a:t>
            </a: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그레이 스케일 이미지에 손바닥 영역 표기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4658F10-9E12-4B41-B7DD-F02AA27874E5}"/>
              </a:ext>
            </a:extLst>
          </p:cNvPr>
          <p:cNvSpPr txBox="1"/>
          <p:nvPr/>
        </p:nvSpPr>
        <p:spPr>
          <a:xfrm>
            <a:off x="4766733" y="6157676"/>
            <a:ext cx="3914503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11. </a:t>
            </a: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그레이 스케일 이미지 손바닥 영역 추출</a:t>
            </a:r>
          </a:p>
        </p:txBody>
      </p:sp>
    </p:spTree>
    <p:extLst>
      <p:ext uri="{BB962C8B-B14F-4D97-AF65-F5344CB8AC3E}">
        <p14:creationId xmlns:p14="http://schemas.microsoft.com/office/powerpoint/2010/main" val="6429093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9. </a:t>
            </a:r>
            <a:r>
              <a:rPr lang="ko-KR" altLang="en-US" sz="3200" b="1" i="1" kern="0" dirty="0">
                <a:latin typeface="Palatino Linotype"/>
              </a:rPr>
              <a:t>손금 추출하고 후 처리하기</a:t>
            </a: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61520"/>
            <a:ext cx="7543800" cy="20288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E10E0B1-A050-43CF-BCFB-3942647F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35680"/>
            <a:ext cx="3981558" cy="2514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FE6F15-D125-4A3C-820A-F742B362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44" y="3535680"/>
            <a:ext cx="3892741" cy="251432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9E27305-8890-4A51-A2D8-39E68B30287C}"/>
              </a:ext>
            </a:extLst>
          </p:cNvPr>
          <p:cNvSpPr txBox="1"/>
          <p:nvPr/>
        </p:nvSpPr>
        <p:spPr>
          <a:xfrm>
            <a:off x="549380" y="6081008"/>
            <a:ext cx="3914503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12. </a:t>
            </a: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캐니 </a:t>
            </a:r>
            <a:r>
              <a:rPr lang="ko-KR" altLang="en-US" sz="2000" kern="0" dirty="0" err="1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엣지</a:t>
            </a: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적용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B239B48-45A1-4F2B-9C8B-1937255E46C1}"/>
              </a:ext>
            </a:extLst>
          </p:cNvPr>
          <p:cNvSpPr txBox="1"/>
          <p:nvPr/>
        </p:nvSpPr>
        <p:spPr>
          <a:xfrm>
            <a:off x="4766733" y="6157676"/>
            <a:ext cx="3914503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13. </a:t>
            </a:r>
            <a:r>
              <a:rPr lang="ko-KR" altLang="en-US" sz="20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원형 노이즈 제거</a:t>
            </a:r>
          </a:p>
        </p:txBody>
      </p:sp>
    </p:spTree>
    <p:extLst>
      <p:ext uri="{BB962C8B-B14F-4D97-AF65-F5344CB8AC3E}">
        <p14:creationId xmlns:p14="http://schemas.microsoft.com/office/powerpoint/2010/main" val="34081787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A1472-7F8A-4EC4-ABB2-8F4954854CFF}"/>
              </a:ext>
            </a:extLst>
          </p:cNvPr>
          <p:cNvSpPr txBox="1"/>
          <p:nvPr/>
        </p:nvSpPr>
        <p:spPr>
          <a:xfrm>
            <a:off x="1347030" y="2276150"/>
            <a:ext cx="6602288" cy="198316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algn="ctr" defTabSz="914400">
              <a:defRPr lang="ko-KR" altLang="en-US"/>
            </a:pPr>
            <a:endParaRPr lang="en-US" altLang="ko-KR" sz="4400" b="1" kern="0" dirty="0">
              <a:latin typeface="Palatino Linotype"/>
            </a:endParaRPr>
          </a:p>
          <a:p>
            <a:pPr algn="ctr" defTabSz="914400">
              <a:defRPr lang="ko-KR" altLang="en-US"/>
            </a:pPr>
            <a:r>
              <a:rPr lang="ko-KR" altLang="en-US" sz="3200" b="1" kern="0" dirty="0">
                <a:latin typeface="Palatino Linotype"/>
              </a:rPr>
              <a:t>부 록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010285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7. </a:t>
            </a:r>
            <a:r>
              <a:rPr lang="ko-KR" altLang="en-US" sz="3200" b="1" i="1" kern="0" dirty="0" err="1">
                <a:latin typeface="Palatino Linotype"/>
              </a:rPr>
              <a:t>거리변환</a:t>
            </a:r>
            <a:r>
              <a:rPr lang="ko-KR" altLang="en-US" sz="3200" b="1" i="1" kern="0" dirty="0">
                <a:latin typeface="Palatino Linotype"/>
              </a:rPr>
              <a:t> 함수 적용하기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" y="1250421"/>
            <a:ext cx="85629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774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7. </a:t>
            </a:r>
            <a:r>
              <a:rPr lang="ko-KR" altLang="en-US" sz="3200" b="1" i="1" kern="0" dirty="0" err="1">
                <a:latin typeface="Palatino Linotype"/>
              </a:rPr>
              <a:t>거리변환</a:t>
            </a:r>
            <a:r>
              <a:rPr lang="ko-KR" altLang="en-US" sz="3200" b="1" i="1" kern="0" dirty="0">
                <a:latin typeface="Palatino Linotype"/>
              </a:rPr>
              <a:t> 함수 적용하기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14" y="1321328"/>
            <a:ext cx="5574771" cy="52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4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8. </a:t>
            </a:r>
            <a:r>
              <a:rPr lang="ko-KR" altLang="en-US" sz="3200" b="1" i="1" kern="0" dirty="0" err="1">
                <a:latin typeface="Palatino Linotype"/>
              </a:rPr>
              <a:t>거리변환</a:t>
            </a:r>
            <a:r>
              <a:rPr lang="ko-KR" altLang="en-US" sz="3200" b="1" i="1" kern="0" dirty="0">
                <a:latin typeface="Palatino Linotype"/>
              </a:rPr>
              <a:t> 함수를 통한 손바닥 영역 찾기</a:t>
            </a: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3988"/>
            <a:ext cx="7906131" cy="45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77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8. </a:t>
            </a:r>
            <a:r>
              <a:rPr lang="ko-KR" altLang="en-US" sz="3200" b="1" i="1" kern="0" dirty="0" err="1">
                <a:latin typeface="Palatino Linotype"/>
              </a:rPr>
              <a:t>거리변환</a:t>
            </a:r>
            <a:r>
              <a:rPr lang="ko-KR" altLang="en-US" sz="3200" b="1" i="1" kern="0" dirty="0">
                <a:latin typeface="Palatino Linotype"/>
              </a:rPr>
              <a:t> 함수를 통한 손바닥 영역 찾기</a:t>
            </a: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83" y="1858962"/>
            <a:ext cx="5524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107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3945467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1. </a:t>
            </a:r>
            <a:r>
              <a:rPr lang="ko-KR" altLang="en-US" sz="3200" b="1" i="1" kern="0" dirty="0">
                <a:latin typeface="Palatino Linotype"/>
              </a:rPr>
              <a:t>마스크 만들기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484312"/>
            <a:ext cx="4867275" cy="4289471"/>
          </a:xfrm>
          <a:prstGeom prst="rect">
            <a:avLst/>
          </a:prstGeom>
        </p:spPr>
      </p:pic>
      <p:sp>
        <p:nvSpPr>
          <p:cNvPr id="7" name="제목 1"/>
          <p:cNvSpPr txBox="1"/>
          <p:nvPr/>
        </p:nvSpPr>
        <p:spPr>
          <a:xfrm>
            <a:off x="5418667" y="3201182"/>
            <a:ext cx="3725333" cy="165868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sz="32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마스크이외의  </a:t>
            </a:r>
            <a:endParaRPr lang="en-US" altLang="ko-KR" sz="3200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  <a:p>
            <a:pPr defTabSz="914400">
              <a:defRPr lang="ko-KR" altLang="en-US"/>
            </a:pPr>
            <a:r>
              <a:rPr lang="ko-KR" altLang="en-US" sz="32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다른 부분을 제거해 노이즈를 제거한다</a:t>
            </a:r>
            <a:r>
              <a:rPr lang="en-US" altLang="ko-KR" sz="3200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.</a:t>
            </a:r>
            <a:endParaRPr lang="ko-KR" altLang="en-US" sz="3200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0B89FFB-80C8-4AA9-86F7-4F162FA3E9C4}"/>
              </a:ext>
            </a:extLst>
          </p:cNvPr>
          <p:cNvSpPr txBox="1"/>
          <p:nvPr/>
        </p:nvSpPr>
        <p:spPr>
          <a:xfrm>
            <a:off x="1403048" y="5962752"/>
            <a:ext cx="2527904" cy="63494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1. 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마스크</a:t>
            </a:r>
          </a:p>
        </p:txBody>
      </p:sp>
    </p:spTree>
    <p:extLst>
      <p:ext uri="{BB962C8B-B14F-4D97-AF65-F5344CB8AC3E}">
        <p14:creationId xmlns:p14="http://schemas.microsoft.com/office/powerpoint/2010/main" val="16439066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61976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2. </a:t>
            </a:r>
            <a:r>
              <a:rPr lang="ko-KR" altLang="en-US" sz="3200" b="1" i="1" kern="0" dirty="0">
                <a:latin typeface="Palatino Linotype"/>
              </a:rPr>
              <a:t>웹 캠 연결 및 마스크 적용 하기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" y="2396868"/>
            <a:ext cx="876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34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4557"/>
          <a:stretch/>
        </p:blipFill>
        <p:spPr>
          <a:xfrm>
            <a:off x="1453978" y="1414124"/>
            <a:ext cx="1808205" cy="2294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997" y="1388939"/>
            <a:ext cx="3413315" cy="2344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29" y="4302624"/>
            <a:ext cx="4064794" cy="2419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제목 1"/>
          <p:cNvSpPr txBox="1"/>
          <p:nvPr/>
        </p:nvSpPr>
        <p:spPr>
          <a:xfrm>
            <a:off x="457200" y="136248"/>
            <a:ext cx="61976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2. </a:t>
            </a:r>
            <a:r>
              <a:rPr lang="ko-KR" altLang="en-US" sz="3200" b="1" i="1" kern="0" dirty="0">
                <a:latin typeface="Palatino Linotype"/>
              </a:rPr>
              <a:t>웹 캠 연결 및 마스크 적용 하기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AA95ED8-0107-4FD5-AE52-95E3C4808D6C}"/>
              </a:ext>
            </a:extLst>
          </p:cNvPr>
          <p:cNvSpPr txBox="1"/>
          <p:nvPr/>
        </p:nvSpPr>
        <p:spPr>
          <a:xfrm>
            <a:off x="915368" y="3828255"/>
            <a:ext cx="2527904" cy="63494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2.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원래 영상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8BC7424-2435-4E10-B728-F140A71BB464}"/>
              </a:ext>
            </a:extLst>
          </p:cNvPr>
          <p:cNvSpPr txBox="1"/>
          <p:nvPr/>
        </p:nvSpPr>
        <p:spPr>
          <a:xfrm>
            <a:off x="5546373" y="3877542"/>
            <a:ext cx="2822564" cy="63494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3.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마스크 영상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76CA8F8-4BE0-4388-A2BB-E107DF1E929B}"/>
              </a:ext>
            </a:extLst>
          </p:cNvPr>
          <p:cNvSpPr txBox="1"/>
          <p:nvPr/>
        </p:nvSpPr>
        <p:spPr>
          <a:xfrm>
            <a:off x="4847286" y="6086809"/>
            <a:ext cx="2822563" cy="63494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4. </a:t>
            </a:r>
            <a:r>
              <a:rPr lang="ko-KR" altLang="en-US" kern="0" dirty="0" err="1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두영상의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</a:t>
            </a:r>
            <a:r>
              <a:rPr lang="ko-KR" altLang="en-US" kern="0" dirty="0" smtClean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합</a:t>
            </a:r>
            <a:endParaRPr lang="ko-KR" altLang="en-US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344297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61976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2. </a:t>
            </a:r>
            <a:r>
              <a:rPr lang="ko-KR" altLang="en-US" sz="3200" b="1" i="1" kern="0" dirty="0">
                <a:latin typeface="Palatino Linotype"/>
              </a:rPr>
              <a:t>웹 캠 연결 및 마스크 적용 하기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33" y="2201219"/>
            <a:ext cx="8240183" cy="2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10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3" y="5764569"/>
            <a:ext cx="3943350" cy="895350"/>
          </a:xfrm>
          <a:prstGeom prst="rect">
            <a:avLst/>
          </a:prstGeom>
        </p:spPr>
      </p:pic>
      <p:sp>
        <p:nvSpPr>
          <p:cNvPr id="8" name="제목 1"/>
          <p:cNvSpPr txBox="1"/>
          <p:nvPr/>
        </p:nvSpPr>
        <p:spPr>
          <a:xfrm>
            <a:off x="457200" y="136248"/>
            <a:ext cx="61976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3. </a:t>
            </a:r>
            <a:r>
              <a:rPr lang="en-US" altLang="ko-KR" sz="3200" b="1" i="1" kern="0" dirty="0" err="1">
                <a:latin typeface="Palatino Linotype"/>
              </a:rPr>
              <a:t>YCrCb</a:t>
            </a:r>
            <a:r>
              <a:rPr lang="ko-KR" altLang="en-US" sz="3200" b="1" i="1" kern="0" dirty="0">
                <a:latin typeface="Palatino Linotype"/>
              </a:rPr>
              <a:t>컬러 모델로 변환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13665" y="1168471"/>
            <a:ext cx="6505575" cy="4685066"/>
            <a:chOff x="1147762" y="2371196"/>
            <a:chExt cx="6505575" cy="46850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762" y="2371196"/>
              <a:ext cx="6505575" cy="39892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FF9C78DA-F469-4149-BB96-9B1F167FC535}"/>
                </a:ext>
              </a:extLst>
            </p:cNvPr>
            <p:cNvSpPr txBox="1"/>
            <p:nvPr/>
          </p:nvSpPr>
          <p:spPr>
            <a:xfrm>
              <a:off x="2844314" y="6421319"/>
              <a:ext cx="3739365" cy="634943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40404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404040"/>
                  </a:solidFill>
                  <a:latin typeface="HY울릉도M"/>
                  <a:ea typeface="HY울릉도M"/>
                  <a:cs typeface="굴림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404040"/>
                  </a:solidFill>
                  <a:latin typeface="HY울릉도M"/>
                  <a:ea typeface="HY울릉도M"/>
                  <a:cs typeface="굴림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404040"/>
                  </a:solidFill>
                  <a:latin typeface="HY울릉도M"/>
                  <a:ea typeface="HY울릉도M"/>
                  <a:cs typeface="굴림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404040"/>
                  </a:solidFill>
                  <a:latin typeface="HY울릉도M"/>
                  <a:ea typeface="HY울릉도M"/>
                  <a:cs typeface="굴림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HY울릉도M"/>
                  <a:ea typeface="HY울릉도M"/>
                  <a:cs typeface="굴림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HY울릉도M"/>
                  <a:ea typeface="HY울릉도M"/>
                  <a:cs typeface="굴림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HY울릉도M"/>
                  <a:ea typeface="HY울릉도M"/>
                  <a:cs typeface="굴림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HY울릉도M"/>
                  <a:ea typeface="HY울릉도M"/>
                  <a:cs typeface="굴림"/>
                </a:defRPr>
              </a:lvl9pPr>
            </a:lstStyle>
            <a:p>
              <a:pPr defTabSz="914400">
                <a:defRPr lang="ko-KR" altLang="en-US"/>
              </a:pPr>
              <a:r>
                <a:rPr lang="ko-KR" altLang="en-US" kern="0" dirty="0">
                  <a:solidFill>
                    <a:schemeClr val="tx2"/>
                  </a:solidFill>
                  <a:latin typeface="Palatino Linotype"/>
                  <a:ea typeface="나눔명조"/>
                  <a:cs typeface="Arial Unicode MS"/>
                </a:rPr>
                <a:t>그림 </a:t>
              </a:r>
              <a:r>
                <a:rPr lang="en-US" altLang="ko-KR" kern="0" dirty="0">
                  <a:solidFill>
                    <a:schemeClr val="tx2"/>
                  </a:solidFill>
                  <a:latin typeface="Palatino Linotype"/>
                  <a:ea typeface="나눔명조"/>
                  <a:cs typeface="Arial Unicode MS"/>
                </a:rPr>
                <a:t>5. </a:t>
              </a:r>
              <a:r>
                <a:rPr lang="en-US" altLang="ko-KR" kern="0" dirty="0" err="1">
                  <a:solidFill>
                    <a:schemeClr val="tx2"/>
                  </a:solidFill>
                  <a:latin typeface="Palatino Linotype"/>
                  <a:ea typeface="나눔명조"/>
                  <a:cs typeface="Arial Unicode MS"/>
                </a:rPr>
                <a:t>YCrCb</a:t>
              </a:r>
              <a:r>
                <a:rPr lang="en-US" altLang="ko-KR" kern="0" dirty="0">
                  <a:solidFill>
                    <a:schemeClr val="tx2"/>
                  </a:solidFill>
                  <a:latin typeface="Palatino Linotype"/>
                  <a:ea typeface="나눔명조"/>
                  <a:cs typeface="Arial Unicode MS"/>
                </a:rPr>
                <a:t> </a:t>
              </a:r>
              <a:r>
                <a:rPr lang="ko-KR" altLang="en-US" kern="0" dirty="0">
                  <a:solidFill>
                    <a:schemeClr val="tx2"/>
                  </a:solidFill>
                  <a:latin typeface="Palatino Linotype"/>
                  <a:ea typeface="나눔명조"/>
                  <a:cs typeface="Arial Unicode MS"/>
                </a:rPr>
                <a:t>컬러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725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61976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4. </a:t>
            </a:r>
            <a:r>
              <a:rPr lang="ko-KR" altLang="en-US" sz="3200" b="1" i="1" kern="0" dirty="0">
                <a:latin typeface="Palatino Linotype"/>
              </a:rPr>
              <a:t>피부 영역 추출하기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875"/>
            <a:ext cx="7600950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70" y="2399241"/>
            <a:ext cx="5338895" cy="329988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FB8368F-6F68-4C1C-A158-256F08ED57F9}"/>
              </a:ext>
            </a:extLst>
          </p:cNvPr>
          <p:cNvSpPr txBox="1"/>
          <p:nvPr/>
        </p:nvSpPr>
        <p:spPr>
          <a:xfrm>
            <a:off x="1263664" y="5853641"/>
            <a:ext cx="6459917" cy="63494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6. </a:t>
            </a:r>
            <a:r>
              <a:rPr lang="en-US" altLang="ko-KR" kern="0" dirty="0" err="1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YCrCb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컬러 모델에서 특정 범위 이진화</a:t>
            </a:r>
          </a:p>
        </p:txBody>
      </p:sp>
    </p:spTree>
    <p:extLst>
      <p:ext uri="{BB962C8B-B14F-4D97-AF65-F5344CB8AC3E}">
        <p14:creationId xmlns:p14="http://schemas.microsoft.com/office/powerpoint/2010/main" val="26344738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5. </a:t>
            </a:r>
            <a:r>
              <a:rPr lang="ko-KR" altLang="en-US" sz="3200" b="1" i="1" kern="0" dirty="0" err="1">
                <a:latin typeface="Palatino Linotype"/>
              </a:rPr>
              <a:t>피부영역</a:t>
            </a:r>
            <a:r>
              <a:rPr lang="ko-KR" altLang="en-US" sz="3200" b="1" i="1" kern="0" dirty="0">
                <a:latin typeface="Palatino Linotype"/>
              </a:rPr>
              <a:t> 그레이 스케일 이미지에 적용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7" y="1183746"/>
            <a:ext cx="4533900" cy="1476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054879"/>
            <a:ext cx="4076700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795" y="3054879"/>
            <a:ext cx="4029075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DB549C4-D4EC-4B5C-871F-5491B5D92524}"/>
              </a:ext>
            </a:extLst>
          </p:cNvPr>
          <p:cNvSpPr txBox="1"/>
          <p:nvPr/>
        </p:nvSpPr>
        <p:spPr>
          <a:xfrm>
            <a:off x="784693" y="5868987"/>
            <a:ext cx="3299626" cy="63494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6.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Gray Scale </a:t>
            </a:r>
            <a:endParaRPr lang="ko-KR" altLang="en-US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B8E94AA-7BD3-4BF3-BB8F-D21475A893E4}"/>
              </a:ext>
            </a:extLst>
          </p:cNvPr>
          <p:cNvSpPr txBox="1"/>
          <p:nvPr/>
        </p:nvSpPr>
        <p:spPr>
          <a:xfrm>
            <a:off x="5343630" y="5806762"/>
            <a:ext cx="3299626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7.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Gray Scale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에서 손 영역만 추출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</a:t>
            </a:r>
            <a:endParaRPr lang="ko-KR" altLang="en-US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861646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457200" y="136248"/>
            <a:ext cx="7874000" cy="52415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en-US" altLang="ko-KR" sz="3200" b="1" i="1" kern="0" dirty="0">
                <a:latin typeface="Palatino Linotype"/>
              </a:rPr>
              <a:t>6. </a:t>
            </a:r>
            <a:r>
              <a:rPr lang="ko-KR" altLang="en-US" sz="3200" b="1" i="1" kern="0" dirty="0">
                <a:latin typeface="Palatino Linotype"/>
              </a:rPr>
              <a:t>해당 영역 이진화</a:t>
            </a:r>
            <a:r>
              <a:rPr lang="en-US" altLang="ko-KR" sz="3200" b="1" i="1" kern="0" dirty="0">
                <a:latin typeface="Palatino Linotype"/>
              </a:rPr>
              <a:t>, </a:t>
            </a:r>
            <a:r>
              <a:rPr lang="ko-KR" altLang="en-US" sz="3200" b="1" i="1" kern="0" dirty="0">
                <a:latin typeface="Palatino Linotype"/>
              </a:rPr>
              <a:t>반전</a:t>
            </a:r>
            <a:r>
              <a:rPr lang="en-US" altLang="ko-KR" sz="3200" b="1" i="1" kern="0" dirty="0">
                <a:latin typeface="Palatino Linotype"/>
              </a:rPr>
              <a:t>, ERODE</a:t>
            </a:r>
            <a:r>
              <a:rPr lang="ko-KR" altLang="en-US" sz="3200" i="1" kern="0" dirty="0">
                <a:latin typeface="Palatino Linotype"/>
              </a:rPr>
              <a:t/>
            </a:r>
            <a:br>
              <a:rPr lang="ko-KR" altLang="en-US" sz="3200" i="1" kern="0" dirty="0">
                <a:latin typeface="Palatino Linotype"/>
              </a:rPr>
            </a:br>
            <a:endParaRPr lang="ko-KR" altLang="en-US" sz="3200" b="1" i="1" kern="0" dirty="0">
              <a:solidFill>
                <a:schemeClr val="tx2"/>
              </a:solidFill>
              <a:latin typeface="Palatino Linotype"/>
              <a:ea typeface="나눔명조"/>
              <a:cs typeface="Arial Unicode M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2103"/>
            <a:ext cx="8538634" cy="17031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4" y="3045352"/>
            <a:ext cx="5334470" cy="264054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0652EBF-27C0-4895-90B6-D8515E2B0E94}"/>
              </a:ext>
            </a:extLst>
          </p:cNvPr>
          <p:cNvSpPr txBox="1"/>
          <p:nvPr/>
        </p:nvSpPr>
        <p:spPr>
          <a:xfrm>
            <a:off x="2873285" y="5855961"/>
            <a:ext cx="4662519" cy="9149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404040"/>
                </a:solidFill>
                <a:latin typeface="HY울릉도M"/>
                <a:ea typeface="HY울릉도M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HY울릉도M"/>
                <a:ea typeface="HY울릉도M"/>
                <a:cs typeface="굴림"/>
              </a:defRPr>
            </a:lvl9pPr>
          </a:lstStyle>
          <a:p>
            <a:pPr defTabSz="914400">
              <a:defRPr lang="ko-KR" altLang="en-US"/>
            </a:pP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그림 </a:t>
            </a:r>
            <a:r>
              <a:rPr lang="en-US" altLang="ko-KR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8. </a:t>
            </a:r>
            <a:r>
              <a:rPr lang="ko-KR" altLang="en-US" kern="0" dirty="0">
                <a:solidFill>
                  <a:schemeClr val="tx2"/>
                </a:solidFill>
                <a:latin typeface="Palatino Linotype"/>
                <a:ea typeface="나눔명조"/>
                <a:cs typeface="Arial Unicode MS"/>
              </a:rPr>
              <a:t> 이진화 및 노이즈 제거</a:t>
            </a:r>
          </a:p>
        </p:txBody>
      </p:sp>
    </p:spTree>
    <p:extLst>
      <p:ext uri="{BB962C8B-B14F-4D97-AF65-F5344CB8AC3E}">
        <p14:creationId xmlns:p14="http://schemas.microsoft.com/office/powerpoint/2010/main" val="1480939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09_%ec%84%b1%ea%b3%bc%ed%8f%89%ea%b0%80%ec%8b%9c%ec%8a%a4%ed%85%9c_%ec%8b%9c%ed%96%89(%ec%95%88)_1111[1]">
  <a:themeElements>
    <a:clrScheme name="4_c020TGp_general_diagram_v2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4_c020TGp_general_diagram_v2">
      <a:majorFont>
        <a:latin typeface="HY울릉도M"/>
        <a:ea typeface="HY울릉도M"/>
        <a:cs typeface="굴림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latin typeface="굴림"/>
            <a:ea typeface="굴림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225</Words>
  <Application>Microsoft Office PowerPoint</Application>
  <PresentationFormat>화면 슬라이드 쇼(4:3)</PresentationFormat>
  <Paragraphs>43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Arial Unicode MS</vt:lpstr>
      <vt:lpstr>HY울릉도M</vt:lpstr>
      <vt:lpstr>굴림</vt:lpstr>
      <vt:lpstr>나눔명조</vt:lpstr>
      <vt:lpstr>맑은 고딕</vt:lpstr>
      <vt:lpstr>Arial</vt:lpstr>
      <vt:lpstr>Calibri</vt:lpstr>
      <vt:lpstr>Calibri Light</vt:lpstr>
      <vt:lpstr>Palatino Linotype</vt:lpstr>
      <vt:lpstr>Wingdings</vt:lpstr>
      <vt:lpstr>Office 테마</vt:lpstr>
      <vt:lpstr>2009_%ec%84%b1%ea%b3%bc%ed%8f%89%ea%b0%80%ec%8b%9c%ec%8a%a4%ed%85%9c_%ec%8b%9c%ed%96%89(%ec%95%88)_1111[1]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원거리 카메라를 통한  안전모 착용 여부 인식 시스템 </dc:title>
  <dc:creator>rdp</dc:creator>
  <cp:lastModifiedBy>user</cp:lastModifiedBy>
  <cp:revision>97</cp:revision>
  <dcterms:created xsi:type="dcterms:W3CDTF">2020-04-05T05:12:32Z</dcterms:created>
  <dcterms:modified xsi:type="dcterms:W3CDTF">2022-04-12T03:34:07Z</dcterms:modified>
</cp:coreProperties>
</file>