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3232-6D63-03C3-B8BA-A3105875E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27D894-CBBA-BF02-F243-536395CD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D383D-9F95-B10D-625F-8D388FD3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10D0-32BC-90C3-EBD9-945E5242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A2189-7CC3-ADAA-8D43-B3D4E2F4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E228-5583-3590-51F1-3A3D573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9941BB-D75A-8331-3242-C8EDC197E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C1E87-CEC0-FAA6-D5BB-3183137F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A7196-43CC-D070-DA78-A19A681A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F932E-0D5D-D035-A198-D1DDEAE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2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30C17-D6AA-4E20-589F-64444DC85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2C14C-30AC-E40D-2DE2-0904C95EA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5E738-1458-008D-D19A-5D202FA0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4142-4CF1-EB42-B078-648861BA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03D60-761A-8442-A667-71760776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6487-1E87-09F6-442F-C1FF920E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6F843-63F2-6B8A-9853-928E9625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84AD-0FEE-7D7E-E0D0-F56509BA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3BA6A-24A7-C9A8-6374-629C8BF2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3AC31-ED56-3E88-22DF-0B611B9F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3C518-729A-5FC7-F24E-FCCEBCA5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72389-79D4-1B35-1A8B-F33B6FD0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2CB3D-E4B7-4235-B6D4-F158EA4E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65F98-D4AB-FB6D-039B-4DD6C4C9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1F7F7-6E61-7F10-116B-EC3B6BEA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6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8587-5209-906C-6FBB-4DC941B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24C27-C463-D945-2C71-87D60E59F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A1332-5FF7-0D1C-8379-FA0ACB2E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B35E7-703E-114B-EAA3-5FE60A8C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05CEE-294F-4104-5E3A-9D5DDF5E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8FF99-7FE7-449C-779F-70636F92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BD04A-5E22-5B74-2528-A0FAFC94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F6901-212E-C31C-13FF-67B2439F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EF0DE-3974-9641-39E2-33AA91D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CDEEF-FE5C-69F4-E509-374203FF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1A353-5410-5E6F-27EE-04AD05357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5554E-F0C4-C9E4-FFC4-24557EF7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1D385-0746-184D-E58B-8876FFB5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79DCE3-262E-5D21-A045-DD88B71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F189F-B5A3-448F-232F-7B95D574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97506-DD10-06F2-A551-4F80A807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A6EC6-B920-4159-B50F-58CFC50C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4A917A-0F92-1EF3-8677-D1428D03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2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14F1D6-5232-C66F-C997-F2C25673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718C0B-7E38-D4F7-7B09-90C0D3AB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9A294-3D03-9BA8-BD55-88BB57BA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5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D2CF5-4E6F-50B5-42BE-CC351A3E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57CEC-7B5F-BBDF-57A8-8345137E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257D9-C292-B5F6-9AED-2D9686B2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784F1-1584-678E-1997-31CDC9BF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72D97-1FDA-3BD3-764C-DE867713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6FB75-0D9C-2D2B-F618-9F57CB1F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9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EF2A8-D2C0-7BC5-AB8B-BA187E43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FDB4F-A33C-8526-0EBF-E21D4CB02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9E0AA0-E70A-3443-EC5F-6A8AD285C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3B611-B3DA-B6F9-8FAC-C2DA6C9A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2E4F9-65F0-240E-3F1A-6C805D0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6B60D-8100-2B9D-4CE9-2B3D6887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5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82F0F7-786C-A8FD-5DD7-1ACFCC9D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24CB0-5D43-AC15-E37B-5B523BC4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5F220-09F0-E0CB-1CF7-C2B6AB4B9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8D11-0026-4648-8A3E-1992393B66E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3DA55-BB00-2560-E743-8643E9089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F6B24-868C-481F-7D0F-904935330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AAF4-85B2-4882-B0E9-DBA23B8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BF76-F715-17BB-408C-55FE1BE4B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PSP-net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C5945-A4E3-02CE-1DA2-9439C6EC2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2023.07.09 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2018112007 </a:t>
            </a:r>
            <a:r>
              <a:rPr lang="ko-KR" altLang="en-US" dirty="0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18662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FCN </a:t>
            </a:r>
            <a:r>
              <a:rPr lang="ko-KR" altLang="en-US" dirty="0"/>
              <a:t>기반 모델의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b="1" i="0" dirty="0">
                <a:solidFill>
                  <a:srgbClr val="222222"/>
                </a:solidFill>
                <a:effectLst/>
              </a:rPr>
              <a:t>Mismatched Relationship</a:t>
            </a:r>
          </a:p>
          <a:p>
            <a:pPr lvl="1"/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주변 환경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(contextual information)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과 맞지 않는 </a:t>
            </a:r>
            <a:r>
              <a:rPr lang="ko-KR" altLang="en-US" sz="2000" dirty="0">
                <a:solidFill>
                  <a:srgbClr val="222222"/>
                </a:solidFill>
              </a:rPr>
              <a:t>클래스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 분류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. </a:t>
            </a:r>
          </a:p>
          <a:p>
            <a:pPr lvl="1"/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예를 들어 호수 근처의 자동차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도로 위의 보트 같은 경우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lvl="1"/>
            <a:endParaRPr lang="en-US" altLang="ko-KR" sz="2000" dirty="0">
              <a:solidFill>
                <a:srgbClr val="222222"/>
              </a:solidFill>
            </a:endParaRPr>
          </a:p>
          <a:p>
            <a:r>
              <a:rPr lang="en-US" altLang="ko-KR" sz="2400" b="1" i="0" dirty="0">
                <a:solidFill>
                  <a:srgbClr val="222222"/>
                </a:solidFill>
                <a:effectLst/>
              </a:rPr>
              <a:t>Confusion Categories</a:t>
            </a:r>
          </a:p>
          <a:p>
            <a:pPr lvl="1"/>
            <a:r>
              <a:rPr lang="ko-KR" altLang="en-US" sz="2000" dirty="0">
                <a:solidFill>
                  <a:srgbClr val="222222"/>
                </a:solidFill>
              </a:rPr>
              <a:t>헷갈릴 수 있는 클래스 분류</a:t>
            </a:r>
            <a:r>
              <a:rPr lang="en-US" altLang="ko-KR" sz="2000" dirty="0">
                <a:solidFill>
                  <a:srgbClr val="222222"/>
                </a:solidFill>
              </a:rPr>
              <a:t>.</a:t>
            </a:r>
            <a:endParaRPr lang="en-US" altLang="ko-KR" sz="2000" b="1" dirty="0">
              <a:solidFill>
                <a:srgbClr val="222222"/>
              </a:solidFill>
            </a:endParaRPr>
          </a:p>
          <a:p>
            <a:pPr lvl="1"/>
            <a:r>
              <a:rPr lang="en-US" altLang="ko-KR" sz="2000" dirty="0">
                <a:solidFill>
                  <a:srgbClr val="222222"/>
                </a:solidFill>
              </a:rPr>
              <a:t>FCN</a:t>
            </a:r>
            <a:r>
              <a:rPr lang="ko-KR" altLang="en-US" sz="2000" dirty="0">
                <a:solidFill>
                  <a:srgbClr val="222222"/>
                </a:solidFill>
              </a:rPr>
              <a:t>에서는 고층 빌딩을 빌딩과 고층빌딩을 섞어서 분류</a:t>
            </a:r>
            <a:endParaRPr lang="en-US" altLang="ko-KR" sz="2000" dirty="0">
              <a:solidFill>
                <a:srgbClr val="222222"/>
              </a:solidFill>
            </a:endParaRPr>
          </a:p>
          <a:p>
            <a:pPr lvl="1"/>
            <a:endParaRPr lang="en-US" altLang="ko-KR" sz="2000" b="1" i="0" dirty="0">
              <a:solidFill>
                <a:srgbClr val="222222"/>
              </a:solidFill>
              <a:effectLst/>
            </a:endParaRPr>
          </a:p>
          <a:p>
            <a:r>
              <a:rPr lang="en-US" altLang="ko-KR" b="1" dirty="0">
                <a:solidFill>
                  <a:srgbClr val="222222"/>
                </a:solidFill>
              </a:rPr>
              <a:t>Inconspicuous Classes</a:t>
            </a:r>
          </a:p>
          <a:p>
            <a:pPr lvl="1"/>
            <a:r>
              <a:rPr lang="ko-KR" altLang="en-US" sz="2000" dirty="0">
                <a:solidFill>
                  <a:srgbClr val="222222"/>
                </a:solidFill>
              </a:rPr>
              <a:t>눈에 잘 띄지 않는 물체의 클래스 분류</a:t>
            </a:r>
            <a:endParaRPr lang="en-US" altLang="ko-KR" sz="2000" b="1" dirty="0">
              <a:solidFill>
                <a:srgbClr val="222222"/>
              </a:solidFill>
            </a:endParaRPr>
          </a:p>
          <a:p>
            <a:pPr lvl="1"/>
            <a:r>
              <a:rPr lang="ko-KR" altLang="en-US" sz="2000" dirty="0">
                <a:solidFill>
                  <a:srgbClr val="222222"/>
                </a:solidFill>
              </a:rPr>
              <a:t> </a:t>
            </a:r>
            <a:r>
              <a:rPr lang="en-US" altLang="ko-KR" sz="2000" dirty="0">
                <a:solidFill>
                  <a:srgbClr val="222222"/>
                </a:solidFill>
              </a:rPr>
              <a:t>texture</a:t>
            </a:r>
            <a:r>
              <a:rPr lang="ko-KR" altLang="en-US" sz="2000" dirty="0">
                <a:solidFill>
                  <a:srgbClr val="222222"/>
                </a:solidFill>
              </a:rPr>
              <a:t>가 비슷한 이불과 베개에서 베개를 분류하지 못하는 경우</a:t>
            </a:r>
            <a:r>
              <a:rPr lang="en-US" altLang="ko-KR" sz="2000" dirty="0">
                <a:solidFill>
                  <a:srgbClr val="222222"/>
                </a:solidFill>
              </a:rPr>
              <a:t>.</a:t>
            </a:r>
          </a:p>
          <a:p>
            <a:endParaRPr lang="en-US" altLang="ko-KR" sz="2400" b="1" i="0" dirty="0">
              <a:solidFill>
                <a:srgbClr val="222222"/>
              </a:solidFill>
              <a:effectLst/>
            </a:endParaRPr>
          </a:p>
          <a:p>
            <a:pPr lvl="1"/>
            <a:endParaRPr lang="en-US" altLang="ko-KR" sz="2000" dirty="0">
              <a:solidFill>
                <a:srgbClr val="222222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22222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 </a:t>
            </a:r>
            <a:r>
              <a:rPr lang="ko-KR" altLang="en-US" sz="2000" b="1" i="0" dirty="0">
                <a:effectLst/>
              </a:rPr>
              <a:t>문제점을 개선하기 위해 </a:t>
            </a:r>
            <a:r>
              <a:rPr lang="en-US" altLang="ko-KR" sz="2000" b="1" i="0" dirty="0">
                <a:effectLst/>
              </a:rPr>
              <a:t>global contextual information</a:t>
            </a:r>
            <a:r>
              <a:rPr lang="ko-KR" altLang="en-US" sz="2000" b="1" i="0" dirty="0">
                <a:effectLst/>
              </a:rPr>
              <a:t>을 활용하는 방법을 고안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5475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</a:rPr>
              <a:t>Pyramid Pooling 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i="0" dirty="0">
                <a:effectLst/>
              </a:rPr>
              <a:t>backbone network</a:t>
            </a:r>
            <a:r>
              <a:rPr lang="ko-KR" altLang="en-US" sz="2000" i="0" dirty="0">
                <a:effectLst/>
              </a:rPr>
              <a:t>에서 추출된 </a:t>
            </a:r>
            <a:r>
              <a:rPr lang="en-US" altLang="ko-KR" sz="2000" i="0" dirty="0">
                <a:effectLst/>
              </a:rPr>
              <a:t>feature map</a:t>
            </a:r>
            <a:r>
              <a:rPr lang="ko-KR" altLang="en-US" sz="2000" i="0" dirty="0">
                <a:effectLst/>
              </a:rPr>
              <a:t>을 여러 개의 사이즈로 </a:t>
            </a:r>
            <a:r>
              <a:rPr lang="en-US" altLang="ko-KR" sz="2000" i="0" dirty="0">
                <a:effectLst/>
              </a:rPr>
              <a:t>pooling</a:t>
            </a:r>
            <a:r>
              <a:rPr lang="ko-KR" altLang="en-US" sz="2000" i="0" dirty="0">
                <a:effectLst/>
              </a:rPr>
              <a:t>하고</a:t>
            </a:r>
            <a:r>
              <a:rPr lang="en-US" altLang="ko-KR" sz="2000" i="0" dirty="0">
                <a:effectLst/>
              </a:rPr>
              <a:t>, </a:t>
            </a:r>
            <a:r>
              <a:rPr lang="ko-KR" altLang="en-US" sz="2000" i="0" dirty="0">
                <a:effectLst/>
              </a:rPr>
              <a:t>이들을 </a:t>
            </a:r>
            <a:r>
              <a:rPr lang="en-US" altLang="ko-KR" sz="2000" i="0" dirty="0" err="1">
                <a:effectLst/>
              </a:rPr>
              <a:t>upsampling</a:t>
            </a:r>
            <a:r>
              <a:rPr lang="ko-KR" altLang="en-US" sz="2000" dirty="0"/>
              <a:t>한 다음</a:t>
            </a:r>
            <a:r>
              <a:rPr lang="en-US" altLang="ko-KR" sz="2000" dirty="0"/>
              <a:t>,</a:t>
            </a:r>
            <a:r>
              <a:rPr lang="ko-KR" altLang="en-US" sz="2000" i="0" dirty="0">
                <a:effectLst/>
              </a:rPr>
              <a:t> 기존의 </a:t>
            </a:r>
            <a:r>
              <a:rPr lang="en-US" altLang="ko-KR" sz="2000" i="0" dirty="0">
                <a:effectLst/>
              </a:rPr>
              <a:t>feature map</a:t>
            </a:r>
            <a:r>
              <a:rPr lang="ko-KR" altLang="en-US" sz="2000" i="0" dirty="0">
                <a:effectLst/>
              </a:rPr>
              <a:t>에 </a:t>
            </a:r>
            <a:r>
              <a:rPr lang="ko-KR" altLang="en-US" sz="2000" dirty="0"/>
              <a:t>합하여</a:t>
            </a:r>
            <a:r>
              <a:rPr lang="ko-KR" altLang="en-US" sz="2000" i="0" dirty="0">
                <a:effectLst/>
              </a:rPr>
              <a:t> </a:t>
            </a:r>
            <a:r>
              <a:rPr lang="en-US" altLang="ko-KR" sz="2000" i="0" dirty="0">
                <a:effectLst/>
              </a:rPr>
              <a:t>segmentation</a:t>
            </a:r>
            <a:r>
              <a:rPr lang="ko-KR" altLang="en-US" sz="2000" i="0" dirty="0">
                <a:effectLst/>
              </a:rPr>
              <a:t>을</a:t>
            </a:r>
            <a:r>
              <a:rPr lang="ko-KR" altLang="en-US" sz="2000" dirty="0"/>
              <a:t> 하는 것이 목표</a:t>
            </a:r>
            <a:endParaRPr lang="en-US" altLang="ko-KR" sz="2000" i="0" dirty="0">
              <a:effectLst/>
            </a:endParaRPr>
          </a:p>
          <a:p>
            <a:endParaRPr lang="en-US" altLang="ko-KR" sz="2000" i="0" dirty="0">
              <a:effectLst/>
            </a:endParaRPr>
          </a:p>
          <a:p>
            <a:r>
              <a:rPr lang="ko-KR" altLang="en-US" sz="2000" dirty="0"/>
              <a:t>여러 사이즈의 </a:t>
            </a:r>
            <a:r>
              <a:rPr lang="en-US" altLang="ko-KR" sz="2000" dirty="0"/>
              <a:t>pooling layer</a:t>
            </a:r>
            <a:r>
              <a:rPr lang="ko-KR" altLang="en-US" sz="2000" dirty="0"/>
              <a:t>가 존재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서로 다른 영역의 정보들을 뽑을 수 있고 이를 통합해서 다양한 크기의 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Context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를 생성</a:t>
            </a:r>
            <a:endParaRPr lang="en-US" altLang="ko-KR" sz="2000" b="0" i="0" dirty="0">
              <a:solidFill>
                <a:srgbClr val="222222"/>
              </a:solidFill>
              <a:effectLst/>
            </a:endParaRPr>
          </a:p>
          <a:p>
            <a:endParaRPr lang="en-US" altLang="ko-KR" sz="2000" dirty="0"/>
          </a:p>
          <a:p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pooling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된 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feature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들을 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conv</a:t>
            </a:r>
            <a:r>
              <a:rPr lang="en-US" altLang="ko-KR" sz="2000" dirty="0">
                <a:solidFill>
                  <a:srgbClr val="222222"/>
                </a:solidFill>
              </a:rPr>
              <a:t>olution</a:t>
            </a:r>
            <a:r>
              <a:rPr lang="ko-KR" altLang="en-US" sz="2000" dirty="0">
                <a:solidFill>
                  <a:srgbClr val="222222"/>
                </a:solidFill>
              </a:rPr>
              <a:t> </a:t>
            </a:r>
            <a:r>
              <a:rPr lang="en-US" altLang="ko-KR" sz="2000" dirty="0">
                <a:solidFill>
                  <a:srgbClr val="222222"/>
                </a:solidFill>
              </a:rPr>
              <a:t>layer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에 통과시켜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채널의 수를 정제하고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Noto Sans KR"/>
              </a:rPr>
              <a:t>Upsampling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으로 크기를 키운 후에 이를 원래의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feature map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과 결합 함으로서 다양한 크기의 문맥 특징을 추출</a:t>
            </a:r>
            <a:endParaRPr lang="en-US" altLang="ko-K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297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9A97562B-FF18-DBB4-E9D4-6D94D402A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29553"/>
            <a:ext cx="10905066" cy="29988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855782-6E6D-9B31-65CB-9AC7943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i="0" dirty="0">
                <a:effectLst/>
              </a:rPr>
              <a:t>Pyramid Pooling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6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여러 사이즈로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pooling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할 수록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, max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보다는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average pooling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을 할 때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, convolution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으로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dimension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을 줄일 때 성능이 좋아지는 것을 볼 수 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</a:p>
          <a:p>
            <a:endParaRPr lang="en-US" altLang="ko-KR" sz="2000" b="0" i="0" dirty="0">
              <a:solidFill>
                <a:srgbClr val="222222"/>
              </a:solidFill>
              <a:effectLst/>
              <a:latin typeface="Noto Sans KR"/>
            </a:endParaRPr>
          </a:p>
          <a:p>
            <a:endParaRPr lang="ko-KR" altLang="en-US" sz="2000" dirty="0"/>
          </a:p>
        </p:txBody>
      </p:sp>
      <p:pic>
        <p:nvPicPr>
          <p:cNvPr id="4" name="내용 개체 틀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9D415D1-383A-9345-4D21-03EEB5E7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76" y="2608385"/>
            <a:ext cx="5881847" cy="40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4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750E3F9-1D89-5DFF-A803-4D828BEB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9623"/>
            <a:ext cx="10515600" cy="443925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ECC051-5A69-F5ED-0DBB-03F43BAE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40"/>
            <a:ext cx="10515600" cy="3847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PASCAL VOC 2012 data set</a:t>
            </a:r>
            <a:r>
              <a:rPr lang="ko-KR" altLang="en-US" sz="2000" dirty="0"/>
              <a:t>을 사용한 각 모델 별 정확도 비교 </a:t>
            </a:r>
            <a:endParaRPr lang="en-US" altLang="ko-K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50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8240412-66FC-1509-1737-7A072FE6C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65" y="2388104"/>
            <a:ext cx="6424670" cy="42521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DCA9E-92FB-A5CB-CC6D-97FB1F69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40"/>
            <a:ext cx="10515600" cy="3847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Cityscapes data set</a:t>
            </a:r>
            <a:r>
              <a:rPr lang="ko-KR" altLang="en-US" sz="2000" dirty="0"/>
              <a:t>을 사용한 각 모델 별 정확도 비교 </a:t>
            </a:r>
            <a:endParaRPr lang="en-US" altLang="ko-K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917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ED7D-9C71-7ABB-B2E7-2D51E50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508A0-98FD-741A-354A-6972889B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en-US" altLang="ko-KR" sz="2000" dirty="0"/>
              <a:t>Global context</a:t>
            </a:r>
            <a:r>
              <a:rPr lang="ko-KR" altLang="en-US" sz="2000" dirty="0"/>
              <a:t>를 더 잘 나타낸다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높은 </a:t>
            </a:r>
            <a:r>
              <a:rPr lang="ko-KR" altLang="en-US" sz="2000" dirty="0" err="1"/>
              <a:t>세그멘테이션</a:t>
            </a:r>
            <a:r>
              <a:rPr lang="ko-KR" altLang="en-US" sz="2000" dirty="0"/>
              <a:t> 정확성</a:t>
            </a:r>
            <a:endParaRPr lang="en-US" altLang="ko-KR" sz="2000" dirty="0"/>
          </a:p>
          <a:p>
            <a:pPr lvl="1"/>
            <a:r>
              <a:rPr lang="ko-KR" altLang="en-US" sz="2000" dirty="0"/>
              <a:t>다양한 데이터셋에서 일관된 성능을 보인다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2000" dirty="0"/>
              <a:t>작은 </a:t>
            </a:r>
            <a:r>
              <a:rPr lang="en-US" altLang="ko-KR" sz="2000" dirty="0"/>
              <a:t>size</a:t>
            </a:r>
            <a:r>
              <a:rPr lang="ko-KR" altLang="en-US" sz="2000" dirty="0"/>
              <a:t>의 </a:t>
            </a:r>
            <a:r>
              <a:rPr lang="en-US" altLang="ko-KR" sz="2000" dirty="0"/>
              <a:t>input image</a:t>
            </a:r>
            <a:r>
              <a:rPr lang="ko-KR" altLang="en-US" sz="2000" dirty="0"/>
              <a:t>를 사용할 수 없다</a:t>
            </a:r>
            <a:r>
              <a:rPr lang="en-US" altLang="ko-KR" sz="2000" dirty="0"/>
              <a:t>. </a:t>
            </a:r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pyramid pooling module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을 축소하였을 때 정보를 얻을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다양한 스케일의 </a:t>
            </a:r>
            <a:r>
              <a:rPr lang="en-US" altLang="ko-KR" sz="2000" dirty="0">
                <a:sym typeface="Wingdings" panose="05000000000000000000" pitchFamily="2" charset="2"/>
              </a:rPr>
              <a:t>feature map</a:t>
            </a:r>
            <a:r>
              <a:rPr lang="ko-KR" altLang="en-US" sz="2000" dirty="0">
                <a:sym typeface="Wingdings" panose="05000000000000000000" pitchFamily="2" charset="2"/>
              </a:rPr>
              <a:t>을 생성하기에 계산 비용 증가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다양한 스케일의 </a:t>
            </a:r>
            <a:r>
              <a:rPr lang="en-US" altLang="ko-KR" sz="2000" dirty="0">
                <a:sym typeface="Wingdings" panose="05000000000000000000" pitchFamily="2" charset="2"/>
              </a:rPr>
              <a:t>feature map</a:t>
            </a:r>
            <a:r>
              <a:rPr lang="ko-KR" altLang="en-US" sz="2000" dirty="0">
                <a:sym typeface="Wingdings" panose="05000000000000000000" pitchFamily="2" charset="2"/>
              </a:rPr>
              <a:t>을 저장해야 하기에 메모리 사용량 증가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102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280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KR</vt:lpstr>
      <vt:lpstr>맑은 고딕</vt:lpstr>
      <vt:lpstr>Arial</vt:lpstr>
      <vt:lpstr>Office 테마</vt:lpstr>
      <vt:lpstr>PSP-net</vt:lpstr>
      <vt:lpstr>FCN 기반 모델의 문제</vt:lpstr>
      <vt:lpstr>Pyramid Pooling Module</vt:lpstr>
      <vt:lpstr>Pyramid Pooling Module</vt:lpstr>
      <vt:lpstr>Experiment</vt:lpstr>
      <vt:lpstr>Experiment</vt:lpstr>
      <vt:lpstr>Experiment</vt:lpstr>
      <vt:lpstr>장단점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PSP-net</dc:title>
  <dc:creator>이승현</dc:creator>
  <cp:lastModifiedBy>이승현</cp:lastModifiedBy>
  <cp:revision>10</cp:revision>
  <dcterms:created xsi:type="dcterms:W3CDTF">2023-07-05T10:39:30Z</dcterms:created>
  <dcterms:modified xsi:type="dcterms:W3CDTF">2023-07-07T11:45:58Z</dcterms:modified>
</cp:coreProperties>
</file>