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현" userId="ba2ba50f-118d-45f1-8572-edf4dd019973" providerId="ADAL" clId="{28F77308-C321-4329-A1E7-0DB0E4D24DA6}"/>
    <pc:docChg chg="modSld">
      <pc:chgData name="이승현" userId="ba2ba50f-118d-45f1-8572-edf4dd019973" providerId="ADAL" clId="{28F77308-C321-4329-A1E7-0DB0E4D24DA6}" dt="2023-07-07T14:52:44.730" v="1" actId="20577"/>
      <pc:docMkLst>
        <pc:docMk/>
      </pc:docMkLst>
      <pc:sldChg chg="modSp mod">
        <pc:chgData name="이승현" userId="ba2ba50f-118d-45f1-8572-edf4dd019973" providerId="ADAL" clId="{28F77308-C321-4329-A1E7-0DB0E4D24DA6}" dt="2023-07-07T14:52:44.730" v="1" actId="20577"/>
        <pc:sldMkLst>
          <pc:docMk/>
          <pc:sldMk cId="791444929" sldId="265"/>
        </pc:sldMkLst>
        <pc:spChg chg="mod">
          <ac:chgData name="이승현" userId="ba2ba50f-118d-45f1-8572-edf4dd019973" providerId="ADAL" clId="{28F77308-C321-4329-A1E7-0DB0E4D24DA6}" dt="2023-07-07T14:52:44.730" v="1" actId="20577"/>
          <ac:spMkLst>
            <pc:docMk/>
            <pc:sldMk cId="791444929" sldId="265"/>
            <ac:spMk id="3" creationId="{E72C5945-A4E3-02CE-1DA2-9439C6EC24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7BABD-B270-E4D0-4D44-097AF09A3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BEC29E-9A2E-C869-435E-028AE0B4A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C96D2-8A93-4DEC-037F-B5911368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3BC46-549D-2168-6FB7-79064921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7C8D7-901D-FDFA-FB74-0B298B92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6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73842-C60D-E93D-3D7C-B207233D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C5100-A222-1FBB-BF46-C90E6DB70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FB46F-AEC4-DED3-4290-0E09C115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F8CAB-B2B8-AD0D-AB41-FC8B02A8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475D1-2951-6767-660B-4BD00221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2E1E47-8588-9C4F-616B-AEDD8429A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895B07-79D8-D97F-6830-066D1FD5D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9D62C-2F20-3F0A-9D6B-2711A937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6223E-CEC6-A4AD-A6E2-4050491A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3E024-A877-7736-B6F3-70150288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4674C-6739-E8AD-6F9E-AD8DBD34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4E481-1277-4ECF-BE96-10CD319D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9AD41-AE00-2C8F-E393-D2D91A04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9FD37-5171-9F08-F7E7-7970F30F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6C62E-087E-FD0C-D8C9-3A0228FB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9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46C20-BE5D-B85E-7DC3-667B032E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FB7EF-EA87-2FED-8932-EB893766E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5D0E3-D5B3-45AC-953B-9BAD2B2C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AF725-7CE9-FE59-5FEF-43368A44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E92A1-B25E-C930-E0B8-098F63D1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11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1D5DE-0E60-A0B9-A8FB-C39C9FBA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40A4B-A02E-6D85-9B99-B2E70BC4D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D115D5-FD16-44E6-3511-0CF56A5D2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3BC57E-89C6-5C81-F057-93BDA3AE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97DE33-E94D-D808-743D-EDE2A14A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552C28-0C7E-0B56-82A4-AA7876D4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71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17BA-A31B-8A1A-2E80-324B090E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82C7D9-851F-50AA-D016-5F73F0D3A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731F9-C014-8F17-AAD5-6B388478B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68F88D-28E6-922C-56F3-06087DDFC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DDC62-81C6-7237-F58E-30B5A9208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523C51-9122-8045-9BCE-A08C03A8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AC2F09-4401-F689-EE69-71E499C7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6D04AF-5302-6726-6991-0C635A78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9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920F-4010-F717-70E2-45E57FB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4B8253-A0CA-E29A-9149-696A5EED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A85CF3-5C5B-AC15-A4E1-56496B77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CB8DE-D049-DF7F-CEFD-A0CEF9EE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9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E31C7E-B93B-1223-B3B5-3A29C58C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D3A9B5-AE5E-5DBB-B515-C9E78A72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B4DFF6-F6FC-BCD3-55A4-6F3A37AA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94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E8F4-017F-8134-17C8-0F28C528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8EB02-C828-778C-3B7F-70027D06A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4C457-CE7D-7C81-787E-F34042DB5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85A65-7F8C-680B-4BF5-E54AD040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F456E-3934-0E74-439E-252C67A2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A45B7C-B940-EAD4-EFA7-131F9B48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98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ADE86-255A-9DD6-9AF4-15C12685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6BDD1C-D8DB-D17D-3945-71253DC4E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C6198F-2FDF-E8D3-73C3-780C2974F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05E6D-8867-E34F-23C4-5771B1DD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E38DF-B8B2-757D-066A-A4455238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B627B-9FF3-F79F-5A5E-FE34C94A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7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81D3FE-248B-165B-45E0-B0B00368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9380DF-B8CA-3786-9FA6-22CC13CEC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7B54B-C1C5-501B-29F1-575C0136F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F330E-6A36-4E96-AA91-91ECB90D8AA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01642-C4B6-A72B-4615-FA7D7260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4B8C2-3AB5-52FB-D0AC-5928F4A79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7BF76-F715-17BB-408C-55FE1BE4B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U-net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2C5945-A4E3-02CE-1DA2-9439C6EC2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2023.07.09 </a:t>
            </a:r>
            <a:r>
              <a:rPr lang="en-US" altLang="ko-KR" dirty="0"/>
              <a:t>(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2018112007 </a:t>
            </a:r>
            <a:r>
              <a:rPr lang="ko-KR" altLang="en-US" dirty="0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79144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D031-9371-9EAB-5702-31B405C1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>
                <a:effectLst/>
              </a:rPr>
              <a:t>Model 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B565D-6509-0A1D-0D32-A944520F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5808"/>
          </a:xfrm>
        </p:spPr>
        <p:txBody>
          <a:bodyPr>
            <a:normAutofit/>
          </a:bodyPr>
          <a:lstStyle/>
          <a:p>
            <a:r>
              <a:rPr lang="ko-KR" altLang="en-US" sz="2000" b="0" i="0" dirty="0">
                <a:solidFill>
                  <a:srgbClr val="404040"/>
                </a:solidFill>
                <a:effectLst/>
              </a:rPr>
              <a:t>점진적으로 넓은 범위의 이미지 픽셀을 보며 의미정보</a:t>
            </a:r>
            <a:r>
              <a:rPr lang="en-US" altLang="ko-KR" sz="2000" b="0" i="0" dirty="0">
                <a:solidFill>
                  <a:srgbClr val="404040"/>
                </a:solidFill>
                <a:effectLst/>
              </a:rPr>
              <a:t>(Context Information)</a:t>
            </a:r>
            <a:r>
              <a:rPr lang="ko-KR" altLang="en-US" sz="2000" b="0" i="0" dirty="0">
                <a:solidFill>
                  <a:srgbClr val="404040"/>
                </a:solidFill>
                <a:effectLst/>
              </a:rPr>
              <a:t>을 추출하는 </a:t>
            </a:r>
            <a:r>
              <a:rPr lang="ko-KR" altLang="en-US" sz="2000" b="1" i="0" dirty="0">
                <a:solidFill>
                  <a:srgbClr val="404040"/>
                </a:solidFill>
                <a:effectLst/>
              </a:rPr>
              <a:t>수축 경로</a:t>
            </a:r>
            <a:r>
              <a:rPr lang="en-US" altLang="ko-KR" sz="2000" b="1" i="0" dirty="0">
                <a:solidFill>
                  <a:srgbClr val="404040"/>
                </a:solidFill>
                <a:effectLst/>
              </a:rPr>
              <a:t>(Contracting Path)</a:t>
            </a:r>
            <a:endParaRPr lang="ko-KR" altLang="en-US" sz="2000" b="0" i="0" dirty="0">
              <a:solidFill>
                <a:srgbClr val="404040"/>
              </a:solidFill>
              <a:effectLst/>
            </a:endParaRPr>
          </a:p>
          <a:p>
            <a:pPr lvl="1"/>
            <a:r>
              <a:rPr lang="en-US" altLang="ko-KR" sz="1800" b="0" i="0" dirty="0">
                <a:solidFill>
                  <a:srgbClr val="212529"/>
                </a:solidFill>
                <a:effectLst/>
                <a:ea typeface="+mj-ea"/>
              </a:rPr>
              <a:t>3x3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ea typeface="+mj-ea"/>
              </a:rPr>
              <a:t>사이즈의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ea typeface="+mj-ea"/>
              </a:rPr>
              <a:t>kernel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ea typeface="+mj-ea"/>
              </a:rPr>
              <a:t>을 가진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ea typeface="+mj-ea"/>
              </a:rPr>
              <a:t>CNN(3x3 CNN)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ea typeface="+mj-ea"/>
              </a:rPr>
              <a:t>을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ea typeface="+mj-ea"/>
              </a:rPr>
              <a:t>2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ea typeface="+mj-ea"/>
              </a:rPr>
              <a:t>번 적용</a:t>
            </a:r>
            <a:endParaRPr lang="en-US" altLang="ko-KR" sz="1800" b="0" i="0" dirty="0">
              <a:solidFill>
                <a:srgbClr val="212529"/>
              </a:solidFill>
              <a:effectLst/>
              <a:ea typeface="+mj-ea"/>
            </a:endParaRPr>
          </a:p>
          <a:p>
            <a:pPr lvl="1"/>
            <a:r>
              <a:rPr lang="en-US" altLang="ko-KR" sz="1800" b="0" i="0" dirty="0">
                <a:solidFill>
                  <a:srgbClr val="212529"/>
                </a:solidFill>
                <a:effectLst/>
                <a:ea typeface="+mj-ea"/>
              </a:rPr>
              <a:t>stride = 2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ea typeface="+mj-ea"/>
              </a:rPr>
              <a:t>의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ea typeface="+mj-ea"/>
              </a:rPr>
              <a:t>2x2 max pooling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ea typeface="+mj-ea"/>
              </a:rPr>
              <a:t>을 적용해 너비와 높이를 반으로 줄여버립니다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ea typeface="+mj-ea"/>
              </a:rPr>
              <a:t>(</a:t>
            </a:r>
            <a:r>
              <a:rPr lang="en-US" altLang="ko-KR" sz="1800" b="0" i="0" dirty="0" err="1">
                <a:solidFill>
                  <a:srgbClr val="212529"/>
                </a:solidFill>
                <a:effectLst/>
                <a:ea typeface="+mj-ea"/>
              </a:rPr>
              <a:t>downsampling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ea typeface="+mj-ea"/>
              </a:rPr>
              <a:t>)</a:t>
            </a:r>
          </a:p>
          <a:p>
            <a:pPr lvl="1"/>
            <a:r>
              <a:rPr lang="en-US" altLang="ko-KR" sz="1800" b="0" i="0" dirty="0" err="1">
                <a:solidFill>
                  <a:srgbClr val="404040"/>
                </a:solidFill>
                <a:effectLst/>
                <a:ea typeface="+mj-ea"/>
              </a:rPr>
              <a:t>Downsampling</a:t>
            </a:r>
            <a:r>
              <a:rPr lang="en-US" altLang="ko-KR" sz="1800" b="0" i="0" dirty="0">
                <a:solidFill>
                  <a:srgbClr val="404040"/>
                </a:solidFill>
                <a:effectLst/>
                <a:ea typeface="+mj-ea"/>
              </a:rPr>
              <a:t> </a:t>
            </a:r>
            <a:r>
              <a:rPr lang="ko-KR" altLang="en-US" sz="1800" b="0" i="0" dirty="0">
                <a:solidFill>
                  <a:srgbClr val="404040"/>
                </a:solidFill>
                <a:effectLst/>
                <a:ea typeface="+mj-ea"/>
              </a:rPr>
              <a:t>할 때 마다 채널</a:t>
            </a:r>
            <a:r>
              <a:rPr lang="en-US" altLang="ko-KR" sz="1800" b="0" i="0" dirty="0">
                <a:solidFill>
                  <a:srgbClr val="404040"/>
                </a:solidFill>
                <a:effectLst/>
                <a:ea typeface="+mj-ea"/>
              </a:rPr>
              <a:t>(Channel)</a:t>
            </a:r>
            <a:r>
              <a:rPr lang="ko-KR" altLang="en-US" sz="1800" b="0" i="0" dirty="0">
                <a:solidFill>
                  <a:srgbClr val="404040"/>
                </a:solidFill>
                <a:effectLst/>
                <a:ea typeface="+mj-ea"/>
              </a:rPr>
              <a:t>의 수를 </a:t>
            </a:r>
            <a:r>
              <a:rPr lang="en-US" altLang="ko-KR" sz="1800" b="0" i="0" dirty="0">
                <a:solidFill>
                  <a:srgbClr val="404040"/>
                </a:solidFill>
                <a:effectLst/>
                <a:ea typeface="+mj-ea"/>
              </a:rPr>
              <a:t>2</a:t>
            </a:r>
            <a:r>
              <a:rPr lang="ko-KR" altLang="en-US" sz="1800" b="0" i="0" dirty="0">
                <a:solidFill>
                  <a:srgbClr val="404040"/>
                </a:solidFill>
                <a:effectLst/>
                <a:ea typeface="+mj-ea"/>
              </a:rPr>
              <a:t>배 증가시키면서 진행</a:t>
            </a:r>
            <a:endParaRPr lang="en-US" altLang="ko-KR" sz="1800" i="0" dirty="0">
              <a:effectLst/>
              <a:ea typeface="+mj-ea"/>
            </a:endParaRPr>
          </a:p>
          <a:p>
            <a:pPr marL="0" indent="0">
              <a:buNone/>
            </a:pPr>
            <a:endParaRPr lang="en-US" altLang="ko-KR" sz="2000" b="0" i="0" dirty="0">
              <a:solidFill>
                <a:srgbClr val="404040"/>
              </a:solidFill>
              <a:effectLst/>
            </a:endParaRPr>
          </a:p>
          <a:p>
            <a:r>
              <a:rPr lang="ko-KR" altLang="en-US" sz="2000" b="0" i="0" dirty="0">
                <a:solidFill>
                  <a:srgbClr val="404040"/>
                </a:solidFill>
                <a:effectLst/>
              </a:rPr>
              <a:t>의미정보를 픽셀 위치정보와 결합</a:t>
            </a:r>
            <a:r>
              <a:rPr lang="en-US" altLang="ko-KR" sz="2000" b="0" i="0" dirty="0">
                <a:solidFill>
                  <a:srgbClr val="404040"/>
                </a:solidFill>
                <a:effectLst/>
              </a:rPr>
              <a:t>(Localization)</a:t>
            </a:r>
            <a:r>
              <a:rPr lang="ko-KR" altLang="en-US" sz="2000" b="0" i="0" dirty="0">
                <a:solidFill>
                  <a:srgbClr val="404040"/>
                </a:solidFill>
                <a:effectLst/>
              </a:rPr>
              <a:t>하여 각 픽셀마다 어떤 객체에 속하는지를 구분하는 </a:t>
            </a:r>
            <a:r>
              <a:rPr lang="ko-KR" altLang="en-US" sz="2000" b="1" i="0" dirty="0">
                <a:solidFill>
                  <a:srgbClr val="404040"/>
                </a:solidFill>
                <a:effectLst/>
              </a:rPr>
              <a:t>확장 경로</a:t>
            </a:r>
            <a:r>
              <a:rPr lang="en-US" altLang="ko-KR" sz="2000" b="1" i="0" dirty="0">
                <a:solidFill>
                  <a:srgbClr val="404040"/>
                </a:solidFill>
                <a:effectLst/>
              </a:rPr>
              <a:t>(Expansive Path)</a:t>
            </a:r>
          </a:p>
          <a:p>
            <a:pPr lvl="1"/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contracting path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와 좌우로 대칭되는 구조</a:t>
            </a:r>
            <a:endParaRPr lang="en-US" altLang="ko-KR" sz="1800" dirty="0"/>
          </a:p>
          <a:p>
            <a:pPr lvl="1"/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3x3 CNN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을 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2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번 적용한 뒤 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feature map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의 너비와 높이를 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2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배로 늘리는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(</a:t>
            </a:r>
            <a:r>
              <a:rPr lang="en-US" altLang="ko-KR" sz="1800" b="0" i="0" dirty="0" err="1">
                <a:solidFill>
                  <a:srgbClr val="212529"/>
                </a:solidFill>
                <a:effectLst/>
              </a:rPr>
              <a:t>upsampling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) 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과정을 </a:t>
            </a:r>
            <a:r>
              <a:rPr lang="ko-KR" altLang="en-US" sz="1800" b="0" i="0" dirty="0" err="1">
                <a:solidFill>
                  <a:srgbClr val="212529"/>
                </a:solidFill>
                <a:effectLst/>
              </a:rPr>
              <a:t>여러번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 반복</a:t>
            </a:r>
            <a:endParaRPr lang="en-US" altLang="ko-KR" sz="1800" b="0" i="0" dirty="0">
              <a:solidFill>
                <a:srgbClr val="212529"/>
              </a:solidFill>
              <a:effectLst/>
            </a:endParaRPr>
          </a:p>
          <a:p>
            <a:pPr lvl="1"/>
            <a:r>
              <a:rPr lang="en-US" altLang="ko-KR" sz="1800" dirty="0" err="1">
                <a:solidFill>
                  <a:srgbClr val="404040"/>
                </a:solidFill>
                <a:ea typeface="+mj-ea"/>
              </a:rPr>
              <a:t>Up</a:t>
            </a:r>
            <a:r>
              <a:rPr lang="en-US" altLang="ko-KR" sz="1800" b="0" i="0" dirty="0" err="1">
                <a:solidFill>
                  <a:srgbClr val="404040"/>
                </a:solidFill>
                <a:effectLst/>
                <a:ea typeface="+mj-ea"/>
              </a:rPr>
              <a:t>sampling</a:t>
            </a:r>
            <a:r>
              <a:rPr lang="en-US" altLang="ko-KR" sz="1800" b="0" i="0" dirty="0">
                <a:solidFill>
                  <a:srgbClr val="404040"/>
                </a:solidFill>
                <a:effectLst/>
                <a:ea typeface="+mj-ea"/>
              </a:rPr>
              <a:t> </a:t>
            </a:r>
            <a:r>
              <a:rPr lang="ko-KR" altLang="en-US" sz="1800" b="0" i="0" dirty="0">
                <a:solidFill>
                  <a:srgbClr val="404040"/>
                </a:solidFill>
                <a:effectLst/>
                <a:ea typeface="+mj-ea"/>
              </a:rPr>
              <a:t>할 때 마다 채널</a:t>
            </a:r>
            <a:r>
              <a:rPr lang="en-US" altLang="ko-KR" sz="1800" b="0" i="0" dirty="0">
                <a:solidFill>
                  <a:srgbClr val="404040"/>
                </a:solidFill>
                <a:effectLst/>
                <a:ea typeface="+mj-ea"/>
              </a:rPr>
              <a:t>(Channel)</a:t>
            </a:r>
            <a:r>
              <a:rPr lang="ko-KR" altLang="en-US" sz="1800" b="0" i="0" dirty="0">
                <a:solidFill>
                  <a:srgbClr val="404040"/>
                </a:solidFill>
                <a:effectLst/>
                <a:ea typeface="+mj-ea"/>
              </a:rPr>
              <a:t>의 수를 </a:t>
            </a:r>
            <a:r>
              <a:rPr lang="en-US" altLang="ko-KR" sz="1800" b="0" i="0" dirty="0">
                <a:solidFill>
                  <a:srgbClr val="404040"/>
                </a:solidFill>
                <a:effectLst/>
                <a:ea typeface="+mj-ea"/>
              </a:rPr>
              <a:t>2</a:t>
            </a:r>
            <a:r>
              <a:rPr lang="ko-KR" altLang="en-US" sz="1800" b="0" i="0" dirty="0">
                <a:solidFill>
                  <a:srgbClr val="404040"/>
                </a:solidFill>
                <a:effectLst/>
                <a:ea typeface="+mj-ea"/>
              </a:rPr>
              <a:t>배 </a:t>
            </a:r>
            <a:r>
              <a:rPr lang="ko-KR" altLang="en-US" sz="1800" dirty="0">
                <a:solidFill>
                  <a:srgbClr val="404040"/>
                </a:solidFill>
                <a:ea typeface="+mj-ea"/>
              </a:rPr>
              <a:t>감소</a:t>
            </a:r>
            <a:r>
              <a:rPr lang="ko-KR" altLang="en-US" sz="1800" b="0" i="0" dirty="0">
                <a:solidFill>
                  <a:srgbClr val="404040"/>
                </a:solidFill>
                <a:effectLst/>
                <a:ea typeface="+mj-ea"/>
              </a:rPr>
              <a:t>시키면서 진행</a:t>
            </a:r>
            <a:endParaRPr lang="en-US" altLang="ko-KR" sz="1800" i="0" dirty="0">
              <a:effectLst/>
              <a:ea typeface="+mj-ea"/>
            </a:endParaRPr>
          </a:p>
          <a:p>
            <a:pPr lvl="1"/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contracting path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에서 같은 층에 있는 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feature map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과 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concatenation 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진행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(skip connection)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6316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55782-6E6D-9B31-65CB-9AC79436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i="0" dirty="0">
                <a:effectLst/>
              </a:rPr>
              <a:t>Model Structure</a:t>
            </a:r>
            <a:endParaRPr lang="ko-KR" altLang="en-US" dirty="0"/>
          </a:p>
        </p:txBody>
      </p:sp>
      <p:pic>
        <p:nvPicPr>
          <p:cNvPr id="7" name="그림 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C629046F-A8BB-37DD-A508-6515961C3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485" y="1690688"/>
            <a:ext cx="6663030" cy="443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D031-9371-9EAB-5702-31B405C1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B565D-6509-0A1D-0D32-A944520F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rgbClr val="404040"/>
                </a:solidFill>
                <a:effectLst/>
                <a:latin typeface="-apple-system"/>
              </a:rPr>
              <a:t>Overlap-tile strategy</a:t>
            </a:r>
            <a:r>
              <a:rPr lang="ko-KR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US" altLang="ko-KR" sz="2000" b="0" i="0" dirty="0">
                <a:solidFill>
                  <a:srgbClr val="404040"/>
                </a:solidFill>
                <a:effectLst/>
                <a:latin typeface="-apple-system"/>
              </a:rPr>
              <a:t>: </a:t>
            </a:r>
            <a:r>
              <a:rPr lang="ko-KR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큰 이미지를 </a:t>
            </a:r>
            <a:r>
              <a:rPr lang="ko-KR" altLang="en-US" sz="2000" b="0" i="0" u="sng" dirty="0">
                <a:solidFill>
                  <a:srgbClr val="404040"/>
                </a:solidFill>
                <a:effectLst/>
                <a:latin typeface="-apple-system"/>
              </a:rPr>
              <a:t>겹치는 부분</a:t>
            </a:r>
            <a:r>
              <a:rPr lang="ko-KR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이 있도록 일정크기로 나누고 모델의 </a:t>
            </a:r>
            <a:r>
              <a:rPr lang="en-US" altLang="ko-KR" sz="2000" b="0" i="0" dirty="0">
                <a:solidFill>
                  <a:srgbClr val="404040"/>
                </a:solidFill>
                <a:effectLst/>
                <a:latin typeface="-apple-system"/>
              </a:rPr>
              <a:t>Input</a:t>
            </a:r>
            <a:r>
              <a:rPr lang="ko-KR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으로 활용합니다</a:t>
            </a:r>
            <a:r>
              <a:rPr lang="en-US" altLang="ko-KR" sz="2000" b="0" i="0" dirty="0">
                <a:solidFill>
                  <a:srgbClr val="40404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rgbClr val="404040"/>
                </a:solidFill>
                <a:effectLst/>
                <a:latin typeface="-apple-system"/>
              </a:rPr>
              <a:t>Mirroring Extrapolate</a:t>
            </a:r>
            <a:r>
              <a:rPr lang="ko-KR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US" altLang="ko-KR" sz="2000" b="0" i="0" dirty="0">
                <a:solidFill>
                  <a:srgbClr val="404040"/>
                </a:solidFill>
                <a:effectLst/>
                <a:latin typeface="-apple-system"/>
              </a:rPr>
              <a:t>: </a:t>
            </a:r>
            <a:r>
              <a:rPr lang="ko-KR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이미지의 경계</a:t>
            </a:r>
            <a:r>
              <a:rPr lang="en-US" altLang="ko-KR" sz="2000" b="0" i="0" dirty="0">
                <a:solidFill>
                  <a:srgbClr val="404040"/>
                </a:solidFill>
                <a:effectLst/>
                <a:latin typeface="-apple-system"/>
              </a:rPr>
              <a:t>(Border)</a:t>
            </a:r>
            <a:r>
              <a:rPr lang="ko-KR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부분을 거울이 반사된 것처럼 </a:t>
            </a:r>
            <a:r>
              <a:rPr lang="ko-KR" altLang="en-US" sz="2000" b="0" i="0" u="sng" dirty="0">
                <a:solidFill>
                  <a:srgbClr val="404040"/>
                </a:solidFill>
                <a:effectLst/>
                <a:latin typeface="-apple-system"/>
              </a:rPr>
              <a:t>확장</a:t>
            </a:r>
            <a:r>
              <a:rPr lang="ko-KR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하여 </a:t>
            </a:r>
            <a:r>
              <a:rPr lang="en-US" altLang="ko-KR" sz="2000" b="0" i="0" dirty="0">
                <a:solidFill>
                  <a:srgbClr val="404040"/>
                </a:solidFill>
                <a:effectLst/>
                <a:latin typeface="-apple-system"/>
              </a:rPr>
              <a:t>Input</a:t>
            </a:r>
            <a:r>
              <a:rPr lang="ko-KR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으로 활용합니다</a:t>
            </a:r>
            <a:r>
              <a:rPr lang="en-US" altLang="ko-KR" sz="2000" b="0" i="0" dirty="0">
                <a:solidFill>
                  <a:srgbClr val="40404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rgbClr val="404040"/>
                </a:solidFill>
                <a:effectLst/>
                <a:latin typeface="-apple-system"/>
              </a:rPr>
              <a:t>Weight Loss</a:t>
            </a:r>
            <a:r>
              <a:rPr lang="ko-KR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US" altLang="ko-KR" sz="2000" b="0" i="0" dirty="0">
                <a:solidFill>
                  <a:srgbClr val="404040"/>
                </a:solidFill>
                <a:effectLst/>
                <a:latin typeface="-apple-system"/>
              </a:rPr>
              <a:t>: </a:t>
            </a:r>
            <a:r>
              <a:rPr lang="ko-KR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모델이 </a:t>
            </a:r>
            <a:r>
              <a:rPr lang="ko-KR" altLang="en-US" sz="2000" b="0" i="0" u="sng" dirty="0">
                <a:solidFill>
                  <a:srgbClr val="404040"/>
                </a:solidFill>
                <a:effectLst/>
                <a:latin typeface="-apple-system"/>
              </a:rPr>
              <a:t>객체간 경계</a:t>
            </a:r>
            <a:r>
              <a:rPr lang="ko-KR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를 구분할 수 있도록 </a:t>
            </a:r>
            <a:r>
              <a:rPr lang="en-US" altLang="ko-KR" sz="2000" b="0" i="0" dirty="0">
                <a:solidFill>
                  <a:srgbClr val="404040"/>
                </a:solidFill>
                <a:effectLst/>
                <a:latin typeface="-apple-system"/>
              </a:rPr>
              <a:t>Weight Loss</a:t>
            </a:r>
            <a:r>
              <a:rPr lang="ko-KR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를 구성하고 학습합니다</a:t>
            </a:r>
            <a:r>
              <a:rPr lang="en-US" altLang="ko-KR" sz="2000" b="0" i="0" dirty="0">
                <a:solidFill>
                  <a:srgbClr val="40404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rgbClr val="404040"/>
                </a:solidFill>
                <a:effectLst/>
                <a:latin typeface="-apple-system"/>
              </a:rPr>
              <a:t>Data Augmentation</a:t>
            </a:r>
            <a:r>
              <a:rPr lang="ko-KR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US" altLang="ko-KR" sz="2000" b="0" i="0" dirty="0">
                <a:solidFill>
                  <a:srgbClr val="404040"/>
                </a:solidFill>
                <a:effectLst/>
                <a:latin typeface="-apple-system"/>
              </a:rPr>
              <a:t>: </a:t>
            </a:r>
            <a:r>
              <a:rPr lang="ko-KR" altLang="en-US" sz="2000" b="0" i="0" u="sng" dirty="0">
                <a:solidFill>
                  <a:srgbClr val="404040"/>
                </a:solidFill>
                <a:effectLst/>
                <a:latin typeface="-apple-system"/>
              </a:rPr>
              <a:t>적은 데이터</a:t>
            </a:r>
            <a:r>
              <a:rPr lang="ko-KR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로 모델을 잘 학습할 수 있도록 데이터 증강 방법을 활용합니다</a:t>
            </a:r>
            <a:r>
              <a:rPr lang="en-US" altLang="ko-KR" sz="2000" b="0" i="0" dirty="0">
                <a:solidFill>
                  <a:srgbClr val="404040"/>
                </a:solidFill>
                <a:effectLst/>
                <a:latin typeface="-apple-system"/>
              </a:rPr>
              <a:t>.</a:t>
            </a:r>
          </a:p>
          <a:p>
            <a:endParaRPr lang="en-US" altLang="ko-KR" sz="2000" b="0" i="0" dirty="0">
              <a:solidFill>
                <a:srgbClr val="222222"/>
              </a:solidFill>
              <a:effectLst/>
              <a:latin typeface="Noto Sans KR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335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D031-9371-9EAB-5702-31B405C1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ECC051-5A69-F5ED-0DBB-03F43BAEB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040"/>
            <a:ext cx="10515600" cy="384712"/>
          </a:xfrm>
        </p:spPr>
        <p:txBody>
          <a:bodyPr>
            <a:normAutofit/>
          </a:bodyPr>
          <a:lstStyle/>
          <a:p>
            <a:r>
              <a:rPr lang="en-US" altLang="ko-KR" sz="2000" b="1" i="0" dirty="0">
                <a:solidFill>
                  <a:srgbClr val="404040"/>
                </a:solidFill>
                <a:effectLst/>
              </a:rPr>
              <a:t>EM Segmentation challenge</a:t>
            </a:r>
            <a:r>
              <a:rPr lang="ko-KR" altLang="en-US" sz="2000" b="0" i="0" dirty="0">
                <a:solidFill>
                  <a:srgbClr val="404040"/>
                </a:solidFill>
                <a:effectLst/>
              </a:rPr>
              <a:t>의 </a:t>
            </a:r>
            <a:r>
              <a:rPr lang="en-US" altLang="ko-KR" sz="2000" b="0" i="0" dirty="0">
                <a:solidFill>
                  <a:srgbClr val="404040"/>
                </a:solidFill>
                <a:effectLst/>
              </a:rPr>
              <a:t>Dataset</a:t>
            </a:r>
            <a:r>
              <a:rPr lang="ko-KR" altLang="en-US" sz="2000" b="0" i="0" dirty="0">
                <a:solidFill>
                  <a:srgbClr val="404040"/>
                </a:solidFill>
                <a:effectLst/>
              </a:rPr>
              <a:t>을 </a:t>
            </a:r>
            <a:r>
              <a:rPr lang="ko-KR" altLang="en-US" sz="2000" dirty="0">
                <a:solidFill>
                  <a:srgbClr val="404040"/>
                </a:solidFill>
              </a:rPr>
              <a:t>사용한 </a:t>
            </a:r>
            <a:r>
              <a:rPr lang="ko-KR" altLang="en-US" sz="2000" dirty="0"/>
              <a:t>각 모델 별 정확도 비교 </a:t>
            </a:r>
            <a:endParaRPr lang="en-US" altLang="ko-KR" sz="2000" i="0" dirty="0">
              <a:effectLst/>
            </a:endParaRP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413B4CA-D4DA-7871-DDDF-25865BAA7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16" y="2775883"/>
            <a:ext cx="7163168" cy="27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9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D031-9371-9EAB-5702-31B405C1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DCA9E-92FB-A5CB-CC6D-97FB1F69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040"/>
            <a:ext cx="10515600" cy="384712"/>
          </a:xfrm>
        </p:spPr>
        <p:txBody>
          <a:bodyPr>
            <a:normAutofit/>
          </a:bodyPr>
          <a:lstStyle/>
          <a:p>
            <a:r>
              <a:rPr lang="ko-KR" altLang="en-US" sz="2000" b="0" i="0" dirty="0">
                <a:solidFill>
                  <a:srgbClr val="404040"/>
                </a:solidFill>
                <a:effectLst/>
              </a:rPr>
              <a:t>세포 분류 대회인 </a:t>
            </a:r>
            <a:r>
              <a:rPr lang="en-US" altLang="ko-KR" sz="2000" b="1" i="0" dirty="0">
                <a:solidFill>
                  <a:srgbClr val="404040"/>
                </a:solidFill>
                <a:effectLst/>
              </a:rPr>
              <a:t>ISBI cell tracking challenge 2015</a:t>
            </a:r>
            <a:r>
              <a:rPr lang="ko-KR" altLang="en-US" sz="2000" b="0" i="0" dirty="0">
                <a:solidFill>
                  <a:srgbClr val="404040"/>
                </a:solidFill>
                <a:effectLst/>
              </a:rPr>
              <a:t> 에서 모델의 성능을 평가</a:t>
            </a:r>
            <a:endParaRPr lang="en-US" altLang="ko-KR" sz="2000" i="0" dirty="0">
              <a:effectLst/>
            </a:endParaRP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92F4229-1927-E71B-2341-FAFD5FEF8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2" t="13402" r="20290"/>
          <a:stretch/>
        </p:blipFill>
        <p:spPr>
          <a:xfrm>
            <a:off x="2860431" y="2682433"/>
            <a:ext cx="6471138" cy="320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6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DED7D-9C71-7ABB-B2E7-2D51E50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508A0-98FD-741A-354A-6972889B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sz="2000" b="0" i="0" dirty="0" err="1">
                <a:solidFill>
                  <a:srgbClr val="374151"/>
                </a:solidFill>
                <a:effectLst/>
              </a:rPr>
              <a:t>업샘플링과</a:t>
            </a:r>
            <a:r>
              <a:rPr lang="ko-KR" alt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ko-KR" altLang="en-US" sz="2000" b="0" i="0" dirty="0" err="1">
                <a:solidFill>
                  <a:srgbClr val="374151"/>
                </a:solidFill>
                <a:effectLst/>
              </a:rPr>
              <a:t>컨볼루션</a:t>
            </a:r>
            <a:r>
              <a:rPr lang="ko-KR" altLang="en-US" sz="2000" b="0" i="0" dirty="0">
                <a:solidFill>
                  <a:srgbClr val="374151"/>
                </a:solidFill>
                <a:effectLst/>
              </a:rPr>
              <a:t> 연산을 통해 이미지 크기를 확대하고</a:t>
            </a:r>
            <a:r>
              <a:rPr lang="en-US" altLang="ko-KR" sz="2000" b="0" i="0" dirty="0">
                <a:solidFill>
                  <a:srgbClr val="374151"/>
                </a:solidFill>
                <a:effectLst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</a:rPr>
              <a:t>특징 </a:t>
            </a:r>
            <a:r>
              <a:rPr lang="ko-KR" altLang="en-US" sz="2000" b="0" i="0" dirty="0" err="1">
                <a:solidFill>
                  <a:srgbClr val="374151"/>
                </a:solidFill>
                <a:effectLst/>
              </a:rPr>
              <a:t>맵을</a:t>
            </a:r>
            <a:r>
              <a:rPr lang="ko-KR" alt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ko-KR" altLang="en-US" sz="2000" dirty="0">
                <a:solidFill>
                  <a:srgbClr val="374151"/>
                </a:solidFill>
              </a:rPr>
              <a:t>복원함으로써 </a:t>
            </a:r>
            <a:r>
              <a:rPr lang="ko-KR" altLang="en-US" sz="2000" b="0" i="0" dirty="0">
                <a:solidFill>
                  <a:srgbClr val="374151"/>
                </a:solidFill>
                <a:effectLst/>
              </a:rPr>
              <a:t>고해상도의 정확한 </a:t>
            </a:r>
            <a:r>
              <a:rPr lang="ko-KR" altLang="en-US" sz="2000" b="0" i="0" dirty="0" err="1">
                <a:solidFill>
                  <a:srgbClr val="374151"/>
                </a:solidFill>
                <a:effectLst/>
              </a:rPr>
              <a:t>세그멘테이션</a:t>
            </a:r>
            <a:r>
              <a:rPr lang="ko-KR" altLang="en-US" sz="2000" b="0" i="0" dirty="0">
                <a:solidFill>
                  <a:srgbClr val="374151"/>
                </a:solidFill>
                <a:effectLst/>
              </a:rPr>
              <a:t> 결과를 얻을 수 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lvl="1"/>
            <a:r>
              <a:rPr lang="ko-KR" altLang="en-US" sz="2000" b="0" i="0" dirty="0" err="1">
                <a:solidFill>
                  <a:srgbClr val="374151"/>
                </a:solidFill>
                <a:effectLst/>
              </a:rPr>
              <a:t>스킵</a:t>
            </a:r>
            <a:r>
              <a:rPr lang="ko-KR" altLang="en-US" sz="2000" b="0" i="0" dirty="0">
                <a:solidFill>
                  <a:srgbClr val="374151"/>
                </a:solidFill>
                <a:effectLst/>
              </a:rPr>
              <a:t> 커넥션을 사용하여 이전 레이어의 특징 </a:t>
            </a:r>
            <a:r>
              <a:rPr lang="ko-KR" altLang="en-US" sz="2000" b="0" i="0" dirty="0" err="1">
                <a:solidFill>
                  <a:srgbClr val="374151"/>
                </a:solidFill>
                <a:effectLst/>
              </a:rPr>
              <a:t>맵과</a:t>
            </a:r>
            <a:r>
              <a:rPr lang="ko-KR" altLang="en-US" sz="2000" b="0" i="0" dirty="0">
                <a:solidFill>
                  <a:srgbClr val="374151"/>
                </a:solidFill>
                <a:effectLst/>
              </a:rPr>
              <a:t> 상위 레이어의 특징 </a:t>
            </a:r>
            <a:r>
              <a:rPr lang="ko-KR" altLang="en-US" sz="2000" b="0" i="0" dirty="0" err="1">
                <a:solidFill>
                  <a:srgbClr val="374151"/>
                </a:solidFill>
                <a:effectLst/>
              </a:rPr>
              <a:t>맵을</a:t>
            </a:r>
            <a:r>
              <a:rPr lang="ko-KR" alt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ko-KR" altLang="en-US" sz="2000" b="0" i="0" dirty="0" err="1">
                <a:solidFill>
                  <a:srgbClr val="374151"/>
                </a:solidFill>
                <a:effectLst/>
              </a:rPr>
              <a:t>결함함으로써</a:t>
            </a:r>
            <a:r>
              <a:rPr lang="ko-KR" alt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ko-KR" altLang="en-US" sz="2000" b="0" i="0" dirty="0" err="1">
                <a:solidFill>
                  <a:srgbClr val="374151"/>
                </a:solidFill>
                <a:effectLst/>
              </a:rPr>
              <a:t>저수준</a:t>
            </a:r>
            <a:r>
              <a:rPr lang="ko-KR" altLang="en-US" sz="2000" b="0" i="0" dirty="0">
                <a:solidFill>
                  <a:srgbClr val="374151"/>
                </a:solidFill>
                <a:effectLst/>
              </a:rPr>
              <a:t> 및 고수준의 </a:t>
            </a:r>
            <a:r>
              <a:rPr lang="ko-KR" altLang="en-US" sz="2000" b="0" i="0" dirty="0" err="1">
                <a:solidFill>
                  <a:srgbClr val="374151"/>
                </a:solidFill>
                <a:effectLst/>
              </a:rPr>
              <a:t>시맨틱</a:t>
            </a:r>
            <a:r>
              <a:rPr lang="ko-KR" altLang="en-US" sz="2000" b="0" i="0" dirty="0">
                <a:solidFill>
                  <a:srgbClr val="374151"/>
                </a:solidFill>
                <a:effectLst/>
              </a:rPr>
              <a:t> 정보를 동시에 활용하여 더 정확한 </a:t>
            </a:r>
            <a:r>
              <a:rPr lang="ko-KR" altLang="en-US" sz="2000" b="0" i="0" dirty="0" err="1">
                <a:solidFill>
                  <a:srgbClr val="374151"/>
                </a:solidFill>
                <a:effectLst/>
              </a:rPr>
              <a:t>세그멘테이션을</a:t>
            </a:r>
            <a:r>
              <a:rPr lang="ko-KR" altLang="en-US" sz="2000" b="0" i="0" dirty="0">
                <a:solidFill>
                  <a:srgbClr val="374151"/>
                </a:solidFill>
                <a:effectLst/>
              </a:rPr>
              <a:t> 수행할 수 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lvl="1"/>
            <a:r>
              <a:rPr lang="ko-KR" altLang="en-US" sz="2000" b="0" i="0" dirty="0">
                <a:solidFill>
                  <a:srgbClr val="374151"/>
                </a:solidFill>
                <a:effectLst/>
              </a:rPr>
              <a:t>신경망의 구조와 데이터 확장</a:t>
            </a:r>
            <a:r>
              <a:rPr lang="en-US" altLang="ko-KR" sz="2000" b="0" i="0" dirty="0">
                <a:solidFill>
                  <a:srgbClr val="374151"/>
                </a:solidFill>
                <a:effectLst/>
              </a:rPr>
              <a:t>(</a:t>
            </a:r>
            <a:r>
              <a:rPr lang="ko-KR" altLang="en-US" sz="2000" b="0" i="0" dirty="0">
                <a:solidFill>
                  <a:srgbClr val="374151"/>
                </a:solidFill>
                <a:effectLst/>
              </a:rPr>
              <a:t>데이터 증강</a:t>
            </a:r>
            <a:r>
              <a:rPr lang="en-US" altLang="ko-KR" sz="2000" b="0" i="0" dirty="0">
                <a:solidFill>
                  <a:srgbClr val="374151"/>
                </a:solidFill>
                <a:effectLst/>
              </a:rPr>
              <a:t>) </a:t>
            </a:r>
            <a:r>
              <a:rPr lang="ko-KR" altLang="en-US" sz="2000" b="0" i="0" dirty="0">
                <a:solidFill>
                  <a:srgbClr val="374151"/>
                </a:solidFill>
                <a:effectLst/>
              </a:rPr>
              <a:t>기법을 통해 모델이 적은 양의 학습 데이터에서도 일반화할 수 있는 능력을 갖추고 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sz="2000" b="0" i="0" dirty="0" err="1">
                <a:solidFill>
                  <a:srgbClr val="374151"/>
                </a:solidFill>
                <a:effectLst/>
              </a:rPr>
              <a:t>스킵</a:t>
            </a:r>
            <a:r>
              <a:rPr lang="ko-KR" altLang="en-US" sz="2000" b="0" i="0" dirty="0">
                <a:solidFill>
                  <a:srgbClr val="374151"/>
                </a:solidFill>
                <a:effectLst/>
              </a:rPr>
              <a:t> 커넥션을 통해 특징을 통합하는 것은 유용하지만</a:t>
            </a:r>
            <a:r>
              <a:rPr lang="en-US" altLang="ko-KR" sz="2000" b="0" i="0" dirty="0">
                <a:solidFill>
                  <a:srgbClr val="374151"/>
                </a:solidFill>
                <a:effectLst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</a:rPr>
              <a:t>경계 정확도에 대한 한계가 있을 수 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lvl="1"/>
            <a:r>
              <a:rPr lang="ko-KR" altLang="en-US" sz="2000" b="0" i="0" dirty="0" err="1">
                <a:solidFill>
                  <a:srgbClr val="374151"/>
                </a:solidFill>
                <a:effectLst/>
              </a:rPr>
              <a:t>풀링과</a:t>
            </a:r>
            <a:r>
              <a:rPr lang="ko-KR" alt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ko-KR" altLang="en-US" sz="2000" b="0" i="0" dirty="0" err="1">
                <a:solidFill>
                  <a:srgbClr val="374151"/>
                </a:solidFill>
                <a:effectLst/>
              </a:rPr>
              <a:t>업샘플링</a:t>
            </a:r>
            <a:r>
              <a:rPr lang="ko-KR" altLang="en-US" sz="2000" b="0" i="0" dirty="0">
                <a:solidFill>
                  <a:srgbClr val="374151"/>
                </a:solidFill>
                <a:effectLst/>
              </a:rPr>
              <a:t> 과정에서 많은 계산 및 메모리를 필요로 한다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2936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-apple-system</vt:lpstr>
      <vt:lpstr>Noto Sans KR</vt:lpstr>
      <vt:lpstr>맑은 고딕</vt:lpstr>
      <vt:lpstr>Arial</vt:lpstr>
      <vt:lpstr>Office 테마</vt:lpstr>
      <vt:lpstr>U-net</vt:lpstr>
      <vt:lpstr>Model Structure</vt:lpstr>
      <vt:lpstr>Model Structure</vt:lpstr>
      <vt:lpstr>Training</vt:lpstr>
      <vt:lpstr>Experiment</vt:lpstr>
      <vt:lpstr>Experiment</vt:lpstr>
      <vt:lpstr>장단점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</dc:title>
  <dc:creator>이승현</dc:creator>
  <cp:lastModifiedBy>이승현</cp:lastModifiedBy>
  <cp:revision>1</cp:revision>
  <dcterms:created xsi:type="dcterms:W3CDTF">2023-07-07T11:45:31Z</dcterms:created>
  <dcterms:modified xsi:type="dcterms:W3CDTF">2023-07-07T14:52:45Z</dcterms:modified>
</cp:coreProperties>
</file>