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447" r:id="rId3"/>
    <p:sldId id="416" r:id="rId4"/>
    <p:sldId id="459" r:id="rId5"/>
    <p:sldId id="409" r:id="rId6"/>
    <p:sldId id="375" r:id="rId7"/>
    <p:sldId id="434" r:id="rId8"/>
  </p:sldIdLst>
  <p:sldSz cx="9144000" cy="6858000" type="screen4x3"/>
  <p:notesSz cx="6858000" cy="9144000"/>
  <p:embeddedFontLst>
    <p:embeddedFont>
      <p:font typeface="HY목판L" panose="020B0600000101010101" charset="-127"/>
      <p:regular r:id="rId11"/>
    </p:embeddedFont>
    <p:embeddedFont>
      <p:font typeface="나눔고딕" panose="020D0604000000000000" pitchFamily="50" charset="-127"/>
      <p:regular r:id="rId12"/>
      <p:bold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8" userDrawn="1">
          <p15:clr>
            <a:srgbClr val="A4A3A4"/>
          </p15:clr>
        </p15:guide>
        <p15:guide id="4" orient="horz" pos="4042" userDrawn="1">
          <p15:clr>
            <a:srgbClr val="A4A3A4"/>
          </p15:clr>
        </p15:guide>
        <p15:guide id="7" orient="horz" pos="1253" userDrawn="1">
          <p15:clr>
            <a:srgbClr val="A4A3A4"/>
          </p15:clr>
        </p15:guide>
        <p15:guide id="8" orient="horz" pos="618" userDrawn="1">
          <p15:clr>
            <a:srgbClr val="A4A3A4"/>
          </p15:clr>
        </p15:guide>
        <p15:guide id="9" orient="horz" pos="913" userDrawn="1">
          <p15:clr>
            <a:srgbClr val="A4A3A4"/>
          </p15:clr>
        </p15:guide>
        <p15:guide id="10" orient="horz" pos="958" userDrawn="1">
          <p15:clr>
            <a:srgbClr val="A4A3A4"/>
          </p15:clr>
        </p15:guide>
        <p15:guide id="11" pos="99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7C80"/>
    <a:srgbClr val="48722C"/>
    <a:srgbClr val="E2E2D1"/>
    <a:srgbClr val="E1E1E1"/>
    <a:srgbClr val="F36415"/>
    <a:srgbClr val="1791AE"/>
    <a:srgbClr val="517F32"/>
    <a:srgbClr val="598B38"/>
    <a:srgbClr val="6196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26462B-7C3C-4664-BED4-ED2465FD53EF}" v="5" dt="2023-05-13T11:06:30.2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17" autoAdjust="0"/>
    <p:restoredTop sz="96429" autoAdjust="0"/>
  </p:normalViewPr>
  <p:slideViewPr>
    <p:cSldViewPr snapToGrid="0">
      <p:cViewPr varScale="1">
        <p:scale>
          <a:sx n="72" d="100"/>
          <a:sy n="72" d="100"/>
        </p:scale>
        <p:origin x="60" y="78"/>
      </p:cViewPr>
      <p:guideLst>
        <p:guide pos="68"/>
        <p:guide orient="horz" pos="4042"/>
        <p:guide orient="horz" pos="1253"/>
        <p:guide orient="horz" pos="618"/>
        <p:guide orient="horz" pos="913"/>
        <p:guide orient="horz" pos="958"/>
        <p:guide pos="9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handoutMaster" Target="handoutMasters/handout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승현" userId="ba2ba50f-118d-45f1-8572-edf4dd019973" providerId="ADAL" clId="{B726462B-7C3C-4664-BED4-ED2465FD53EF}"/>
    <pc:docChg chg="undo custSel modSld">
      <pc:chgData name="이승현" userId="ba2ba50f-118d-45f1-8572-edf4dd019973" providerId="ADAL" clId="{B726462B-7C3C-4664-BED4-ED2465FD53EF}" dt="2023-05-13T11:06:59.767" v="925" actId="20577"/>
      <pc:docMkLst>
        <pc:docMk/>
      </pc:docMkLst>
      <pc:sldChg chg="modSp mod">
        <pc:chgData name="이승현" userId="ba2ba50f-118d-45f1-8572-edf4dd019973" providerId="ADAL" clId="{B726462B-7C3C-4664-BED4-ED2465FD53EF}" dt="2023-05-13T11:06:59.767" v="925" actId="20577"/>
        <pc:sldMkLst>
          <pc:docMk/>
          <pc:sldMk cId="2206052307" sldId="459"/>
        </pc:sldMkLst>
        <pc:graphicFrameChg chg="mod modGraphic">
          <ac:chgData name="이승현" userId="ba2ba50f-118d-45f1-8572-edf4dd019973" providerId="ADAL" clId="{B726462B-7C3C-4664-BED4-ED2465FD53EF}" dt="2023-05-13T11:06:59.767" v="925" actId="20577"/>
          <ac:graphicFrameMkLst>
            <pc:docMk/>
            <pc:sldMk cId="2206052307" sldId="459"/>
            <ac:graphicFrameMk id="7" creationId="{00000000-0000-0000-0000-000000000000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D4629-5D2B-4ED6-8FC3-F52452D0500B}" type="datetimeFigureOut">
              <a:rPr lang="ko-KR" altLang="en-US" smtClean="0"/>
              <a:pPr/>
              <a:t>2023-05-13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C8579-82BC-4BB2-AA4E-632A61D3BD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1485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83FA6-5A45-4A32-8BA2-5DC730FCC1F2}" type="datetimeFigureOut">
              <a:rPr lang="ko-KR" altLang="en-US" smtClean="0"/>
              <a:pPr/>
              <a:t>2023-05-13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2D173F-DA78-486D-B70D-411A76F35C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605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2D173F-DA78-486D-B70D-411A76F35C6D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088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2D173F-DA78-486D-B70D-411A76F35C6D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453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1953491"/>
            <a:ext cx="9144000" cy="6400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53491"/>
            <a:ext cx="7772400" cy="640080"/>
          </a:xfrm>
        </p:spPr>
        <p:txBody>
          <a:bodyPr anchor="ctr">
            <a:normAutofit/>
          </a:bodyPr>
          <a:lstStyle>
            <a:lvl1pPr algn="ctr">
              <a:defRPr sz="2800"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20147"/>
            <a:ext cx="6858000" cy="43794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91B10865-8008-4837-A01B-82355917FF3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Line 19"/>
          <p:cNvSpPr>
            <a:spLocks noChangeShapeType="1"/>
          </p:cNvSpPr>
          <p:nvPr userDrawn="1"/>
        </p:nvSpPr>
        <p:spPr bwMode="auto">
          <a:xfrm flipV="1">
            <a:off x="0" y="2593571"/>
            <a:ext cx="9144000" cy="0"/>
          </a:xfrm>
          <a:prstGeom prst="line">
            <a:avLst/>
          </a:prstGeom>
          <a:noFill/>
          <a:ln w="28575">
            <a:solidFill>
              <a:srgbClr val="EF402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rtl="0" fontAlgn="base" latinLnBrk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defRPr/>
            </a:pPr>
            <a:endParaRPr kumimoji="0" lang="ko-KR" altLang="en-US" sz="140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9482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44624"/>
            <a:ext cx="7710395" cy="415877"/>
          </a:xfrm>
        </p:spPr>
        <p:txBody>
          <a:bodyPr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400" b="1" kern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2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4217839" y="6579246"/>
            <a:ext cx="708322" cy="254000"/>
          </a:xfrm>
        </p:spPr>
        <p:txBody>
          <a:bodyPr/>
          <a:lstStyle>
            <a:lvl1pPr algn="ctr">
              <a:defRPr lang="en-US" altLang="ko-KR" sz="8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r>
              <a:rPr lang="en-US" altLang="ko-KR" dirty="0"/>
              <a:t>| </a:t>
            </a:r>
            <a:fld id="{E3D70894-9334-4C85-B01C-0E30A8887EDD}" type="slidenum">
              <a:rPr smtClean="0"/>
              <a:pPr>
                <a:defRPr/>
              </a:pPr>
              <a:t>‹#›</a:t>
            </a:fld>
            <a:r>
              <a:rPr dirty="0"/>
              <a:t> |</a:t>
            </a:r>
            <a:endParaRPr lang="ko-KR" altLang="en-US" dirty="0"/>
          </a:p>
        </p:txBody>
      </p:sp>
      <p:sp>
        <p:nvSpPr>
          <p:cNvPr id="23" name="직사각형 22"/>
          <p:cNvSpPr/>
          <p:nvPr userDrawn="1"/>
        </p:nvSpPr>
        <p:spPr>
          <a:xfrm>
            <a:off x="0" y="460501"/>
            <a:ext cx="9144000" cy="45719"/>
          </a:xfrm>
          <a:prstGeom prst="rect">
            <a:avLst/>
          </a:prstGeom>
          <a:pattFill prst="smGrid">
            <a:fgClr>
              <a:schemeClr val="bg1">
                <a:lumMod val="95000"/>
              </a:schemeClr>
            </a:fgClr>
            <a:bgClr>
              <a:schemeClr val="tx1">
                <a:lumMod val="50000"/>
                <a:lumOff val="50000"/>
              </a:schemeClr>
            </a:bgClr>
          </a:patt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1" name="텍스트 개체 틀 30"/>
          <p:cNvSpPr>
            <a:spLocks noGrp="1"/>
          </p:cNvSpPr>
          <p:nvPr>
            <p:ph type="body" sz="quarter" idx="11"/>
          </p:nvPr>
        </p:nvSpPr>
        <p:spPr>
          <a:xfrm>
            <a:off x="250825" y="548681"/>
            <a:ext cx="8642350" cy="432048"/>
          </a:xfrm>
        </p:spPr>
        <p:txBody>
          <a:bodyPr>
            <a:noAutofit/>
          </a:bodyPr>
          <a:lstStyle>
            <a:lvl1pPr>
              <a:defRPr sz="2000" b="1"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2"/>
          </p:nvPr>
        </p:nvSpPr>
        <p:spPr>
          <a:xfrm>
            <a:off x="250825" y="1700213"/>
            <a:ext cx="8642350" cy="3816350"/>
          </a:xfrm>
        </p:spPr>
        <p:txBody>
          <a:bodyPr>
            <a:noAutofit/>
          </a:bodyPr>
          <a:lstStyle>
            <a:lvl1pPr marL="342900" indent="-342900">
              <a:buFont typeface="Wingdings" panose="05000000000000000000" pitchFamily="2" charset="2"/>
              <a:buChar char="§"/>
              <a:defRPr sz="1800">
                <a:latin typeface="+mn-ea"/>
                <a:ea typeface="+mn-ea"/>
              </a:defRPr>
            </a:lvl1pPr>
            <a:lvl2pPr marL="742950" indent="-285750">
              <a:buFont typeface="Wingdings" panose="05000000000000000000" pitchFamily="2" charset="2"/>
              <a:buChar char="§"/>
              <a:defRPr sz="1600">
                <a:latin typeface="+mn-ea"/>
                <a:ea typeface="+mn-ea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400">
                <a:latin typeface="+mn-ea"/>
                <a:ea typeface="+mn-ea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200">
                <a:latin typeface="+mn-ea"/>
                <a:ea typeface="+mn-ea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2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7184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D:\08.UNUS\CI\UNUS_LOGO_NEW\기본형-워드마크-(양각-블랙)_투명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0606" y="6553151"/>
            <a:ext cx="640790" cy="277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69185127"/>
              </p:ext>
            </p:extLst>
          </p:nvPr>
        </p:nvGraphicFramePr>
        <p:xfrm>
          <a:off x="107950" y="115888"/>
          <a:ext cx="8928099" cy="4878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8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7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51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79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Screen</a:t>
                      </a:r>
                      <a:r>
                        <a:rPr lang="en-US" altLang="ko-KR" sz="1000" baseline="0" dirty="0"/>
                        <a:t> Name</a:t>
                      </a:r>
                      <a:endParaRPr lang="ko-KR" altLang="en-US" sz="1000" dirty="0"/>
                    </a:p>
                  </a:txBody>
                  <a:tcPr marL="91431" marR="91431" marT="45740" marB="4574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1" marR="91431" marT="45740" marB="4574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문서명</a:t>
                      </a:r>
                      <a:endParaRPr lang="ko-KR" altLang="en-US" sz="1000" dirty="0"/>
                    </a:p>
                  </a:txBody>
                  <a:tcPr marL="91431" marR="91431" marT="45740" marB="4574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OOOUI/UX </a:t>
                      </a:r>
                      <a:r>
                        <a:rPr lang="ko-KR" altLang="en-US" sz="900" dirty="0"/>
                        <a:t>시나리오</a:t>
                      </a:r>
                    </a:p>
                  </a:txBody>
                  <a:tcPr marL="91431" marR="91431" marT="45740" marB="457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Screen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en-US" altLang="ko-KR" sz="1000" dirty="0"/>
                        <a:t>Path</a:t>
                      </a:r>
                      <a:endParaRPr lang="ko-KR" altLang="en-US" sz="1000" dirty="0"/>
                    </a:p>
                  </a:txBody>
                  <a:tcPr marL="91431" marR="91431" marT="45740" marB="4574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1" marR="91431" marT="45740" marB="4574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Version</a:t>
                      </a:r>
                      <a:endParaRPr lang="ko-KR" altLang="en-US" sz="1000" dirty="0"/>
                    </a:p>
                  </a:txBody>
                  <a:tcPr marL="91431" marR="91431" marT="45740" marB="4574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0.0</a:t>
                      </a:r>
                      <a:endParaRPr lang="ko-KR" altLang="en-US" sz="900" dirty="0"/>
                    </a:p>
                  </a:txBody>
                  <a:tcPr marL="91431" marR="91431" marT="45740" marB="457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585384" y="119592"/>
            <a:ext cx="3587749" cy="244475"/>
          </a:xfrm>
        </p:spPr>
        <p:txBody>
          <a:bodyPr>
            <a:normAutofit/>
          </a:bodyPr>
          <a:lstStyle>
            <a:lvl1pPr marL="0" algn="l" defTabSz="914400" rtl="0" eaLnBrk="1" latinLnBrk="1" hangingPunct="1"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4217839" y="6579246"/>
            <a:ext cx="708322" cy="254000"/>
          </a:xfrm>
        </p:spPr>
        <p:txBody>
          <a:bodyPr/>
          <a:lstStyle>
            <a:lvl1pPr algn="ctr">
              <a:defRPr lang="en-US" altLang="ko-KR" sz="8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r>
              <a:rPr lang="en-US" altLang="ko-KR" dirty="0"/>
              <a:t>| </a:t>
            </a:r>
            <a:fld id="{E3D70894-9334-4C85-B01C-0E30A8887EDD}" type="slidenum">
              <a:rPr smtClean="0"/>
              <a:pPr>
                <a:defRPr/>
              </a:pPr>
              <a:t>‹#›</a:t>
            </a:fld>
            <a:r>
              <a:rPr dirty="0"/>
              <a:t> |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667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40961"/>
          </a:xfrm>
        </p:spPr>
        <p:txBody>
          <a:bodyPr>
            <a:normAutofit/>
          </a:bodyPr>
          <a:lstStyle>
            <a:lvl1pPr>
              <a:defRPr sz="2400">
                <a:latin typeface="+mn-ea"/>
                <a:ea typeface="+mn-ea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64029"/>
            <a:ext cx="7886700" cy="5112934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91B10865-8008-4837-A01B-82355917FF3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2" descr="D:\08.UNUS\CI\UNUS_LOGO_NEW\기본형-워드마크-(양각-블랙)_투명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0606" y="6553151"/>
            <a:ext cx="640790" cy="277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46810" y="6634628"/>
            <a:ext cx="423973" cy="168325"/>
          </a:xfrm>
        </p:spPr>
        <p:txBody>
          <a:bodyPr>
            <a:noAutofit/>
          </a:bodyPr>
          <a:lstStyle>
            <a:lvl1pPr marL="0" indent="0" algn="l">
              <a:buNone/>
              <a:defRPr sz="1000">
                <a:latin typeface="+mn-ea"/>
                <a:ea typeface="+mn-ea"/>
              </a:defRPr>
            </a:lvl1pPr>
          </a:lstStyle>
          <a:p>
            <a:pPr lvl="0"/>
            <a:fld id="{15388D87-E96B-4D0A-B7C4-C031558FC709}" type="slidenum">
              <a:rPr lang="ko-KR" altLang="en-US" smtClean="0"/>
              <a:pPr lvl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2121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91B10865-8008-4837-A01B-82355917FF3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574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2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OOO</a:t>
            </a:r>
            <a:r>
              <a:rPr lang="ko-KR" altLang="en-US" dirty="0"/>
              <a:t> </a:t>
            </a:r>
            <a:r>
              <a:rPr lang="en-US" altLang="ko-KR" dirty="0"/>
              <a:t>UI/UX </a:t>
            </a:r>
            <a:r>
              <a:rPr lang="ko-KR" altLang="en-US" dirty="0"/>
              <a:t>시나리오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Ver</a:t>
            </a:r>
            <a:r>
              <a:rPr lang="en-US" altLang="ko-KR" dirty="0"/>
              <a:t> 0.1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428195"/>
              </p:ext>
            </p:extLst>
          </p:nvPr>
        </p:nvGraphicFramePr>
        <p:xfrm>
          <a:off x="5642994" y="5477545"/>
          <a:ext cx="298927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3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70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bg1"/>
                          </a:solidFill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0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bg1"/>
                          </a:solidFill>
                        </a:rPr>
                        <a:t>최초 작성일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0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bg1"/>
                          </a:solidFill>
                        </a:rPr>
                        <a:t>수정일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6383867" y="160867"/>
            <a:ext cx="1617133" cy="491066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FF0000"/>
                </a:solidFill>
                <a:latin typeface="HY목판L" pitchFamily="18" charset="-127"/>
                <a:ea typeface="HY목판L" pitchFamily="18" charset="-127"/>
              </a:rPr>
              <a:t>Sample</a:t>
            </a:r>
            <a:endParaRPr lang="ko-KR" altLang="en-US" sz="2800" dirty="0">
              <a:solidFill>
                <a:srgbClr val="FF0000"/>
              </a:solidFill>
              <a:latin typeface="HY목판L" pitchFamily="18" charset="-127"/>
              <a:ea typeface="HY목판L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27658" y="3574521"/>
            <a:ext cx="7069667" cy="1683278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rgbClr val="FF0000"/>
                </a:solidFill>
                <a:latin typeface="HY목판L" pitchFamily="18" charset="-127"/>
                <a:ea typeface="HY목판L" pitchFamily="18" charset="-127"/>
              </a:rPr>
              <a:t>템플릿은 해당 프로젝트에 맞게 수정</a:t>
            </a:r>
            <a:r>
              <a:rPr lang="en-US" altLang="ko-KR" sz="2800" dirty="0">
                <a:solidFill>
                  <a:srgbClr val="FF0000"/>
                </a:solidFill>
                <a:latin typeface="HY목판L" pitchFamily="18" charset="-127"/>
                <a:ea typeface="HY목판L" pitchFamily="18" charset="-127"/>
              </a:rPr>
              <a:t>/</a:t>
            </a:r>
            <a:r>
              <a:rPr lang="ko-KR" altLang="en-US" sz="2800" dirty="0">
                <a:solidFill>
                  <a:srgbClr val="FF0000"/>
                </a:solidFill>
                <a:latin typeface="HY목판L" pitchFamily="18" charset="-127"/>
                <a:ea typeface="HY목판L" pitchFamily="18" charset="-127"/>
              </a:rPr>
              <a:t>편집 하시오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0483D5-77D2-4B07-A721-5FC6432E8135}"/>
              </a:ext>
            </a:extLst>
          </p:cNvPr>
          <p:cNvSpPr txBox="1"/>
          <p:nvPr/>
        </p:nvSpPr>
        <p:spPr>
          <a:xfrm>
            <a:off x="0" y="37068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양식</a:t>
            </a:r>
            <a:r>
              <a:rPr lang="en-US" altLang="ko-KR" dirty="0"/>
              <a:t>3] UIUX</a:t>
            </a:r>
            <a:r>
              <a:rPr lang="ko-KR" altLang="en-US" dirty="0"/>
              <a:t>설계서</a:t>
            </a:r>
          </a:p>
        </p:txBody>
      </p:sp>
    </p:spTree>
    <p:extLst>
      <p:ext uri="{BB962C8B-B14F-4D97-AF65-F5344CB8AC3E}">
        <p14:creationId xmlns:p14="http://schemas.microsoft.com/office/powerpoint/2010/main" val="3756646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개정 이력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| </a:t>
            </a:r>
            <a:fld id="{E3D70894-9334-4C85-B01C-0E30A8887EDD}" type="slidenum">
              <a:rPr smtClean="0"/>
              <a:pPr>
                <a:defRPr/>
              </a:pPr>
              <a:t>2</a:t>
            </a:fld>
            <a:r>
              <a:t> |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969560"/>
              </p:ext>
            </p:extLst>
          </p:nvPr>
        </p:nvGraphicFramePr>
        <p:xfrm>
          <a:off x="457200" y="981075"/>
          <a:ext cx="8229600" cy="3142705"/>
        </p:xfrm>
        <a:graphic>
          <a:graphicData uri="http://schemas.openxmlformats.org/drawingml/2006/table">
            <a:tbl>
              <a:tblPr/>
              <a:tblGrid>
                <a:gridCol w="586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85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49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5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99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버전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작성일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변경 내용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작성자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비고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2014-08-26</a:t>
                      </a: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900" b="0" i="0" u="none" strike="noStrike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화면 기획서 최초 작성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54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OOO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457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Tx/>
                        <a:buChar char="-"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2000" marR="54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457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Tx/>
                        <a:buChar char="-"/>
                      </a:pP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2000" marR="54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457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Tx/>
                        <a:buChar char="-"/>
                      </a:pPr>
                      <a:endParaRPr lang="en-US" altLang="ko-KR" sz="900" b="0" i="0" u="none" strike="noStrike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54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5457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sym typeface="Wingdings" panose="05000000000000000000" pitchFamily="2" charset="2"/>
                      </a:endParaRPr>
                    </a:p>
                  </a:txBody>
                  <a:tcPr marL="72000" marR="54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5457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54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6383867" y="160867"/>
            <a:ext cx="1617133" cy="491066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FF0000"/>
                </a:solidFill>
                <a:latin typeface="HY목판L" pitchFamily="18" charset="-127"/>
                <a:ea typeface="HY목판L" pitchFamily="18" charset="-127"/>
              </a:rPr>
              <a:t>Sample</a:t>
            </a:r>
            <a:endParaRPr lang="ko-KR" altLang="en-US" sz="2800" dirty="0">
              <a:solidFill>
                <a:srgbClr val="FF0000"/>
              </a:solidFill>
              <a:latin typeface="HY목판L" pitchFamily="18" charset="-127"/>
              <a:ea typeface="HY목판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1789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메뉴 구성도</a:t>
            </a:r>
            <a:r>
              <a:rPr lang="en-US" altLang="ko-KR" dirty="0"/>
              <a:t>(Menu Tree)</a:t>
            </a:r>
            <a:endParaRPr lang="ko-KR" altLang="en-US" dirty="0"/>
          </a:p>
        </p:txBody>
      </p:sp>
      <p:sp>
        <p:nvSpPr>
          <p:cNvPr id="8" name="순서도: 처리 7"/>
          <p:cNvSpPr/>
          <p:nvPr/>
        </p:nvSpPr>
        <p:spPr>
          <a:xfrm>
            <a:off x="6795143" y="3182506"/>
            <a:ext cx="1260000" cy="458951"/>
          </a:xfrm>
          <a:prstGeom prst="flowChartProcess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설정</a:t>
            </a:r>
            <a:endParaRPr lang="en-US" altLang="ko-KR" sz="1000" b="1" dirty="0"/>
          </a:p>
        </p:txBody>
      </p:sp>
      <p:sp>
        <p:nvSpPr>
          <p:cNvPr id="9" name="순서도: 처리 8"/>
          <p:cNvSpPr/>
          <p:nvPr/>
        </p:nvSpPr>
        <p:spPr>
          <a:xfrm>
            <a:off x="2739298" y="3176731"/>
            <a:ext cx="1145455" cy="458951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Query</a:t>
            </a:r>
            <a:endParaRPr lang="ko-KR" altLang="en-US" sz="105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순서도: 처리 9"/>
          <p:cNvSpPr/>
          <p:nvPr/>
        </p:nvSpPr>
        <p:spPr>
          <a:xfrm>
            <a:off x="2726090" y="3824802"/>
            <a:ext cx="1145455" cy="360000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>
                <a:solidFill>
                  <a:schemeClr val="tx1"/>
                </a:solidFill>
                <a:latin typeface="+mj-lt"/>
              </a:rPr>
              <a:t>검색어</a:t>
            </a:r>
            <a:r>
              <a:rPr lang="ko-KR" altLang="en-US" sz="900" b="1" dirty="0">
                <a:solidFill>
                  <a:schemeClr val="tx1"/>
                </a:solidFill>
                <a:latin typeface="+mj-lt"/>
              </a:rPr>
              <a:t> 입력</a:t>
            </a:r>
          </a:p>
        </p:txBody>
      </p:sp>
      <p:sp>
        <p:nvSpPr>
          <p:cNvPr id="11" name="순서도: 처리 10"/>
          <p:cNvSpPr/>
          <p:nvPr/>
        </p:nvSpPr>
        <p:spPr>
          <a:xfrm>
            <a:off x="2735916" y="4804615"/>
            <a:ext cx="1145455" cy="360000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</a:rPr>
              <a:t>결과 </a:t>
            </a:r>
            <a:r>
              <a:rPr lang="en-US" altLang="ko-KR" sz="900" b="1" dirty="0">
                <a:solidFill>
                  <a:schemeClr val="tx1"/>
                </a:solidFill>
              </a:rPr>
              <a:t>Export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4" name="순서도: 처리 13"/>
          <p:cNvSpPr/>
          <p:nvPr/>
        </p:nvSpPr>
        <p:spPr>
          <a:xfrm>
            <a:off x="4043987" y="3176731"/>
            <a:ext cx="1145455" cy="458951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DB User</a:t>
            </a:r>
            <a:endParaRPr lang="ko-KR" altLang="en-US" sz="105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순서도: 처리 14"/>
          <p:cNvSpPr/>
          <p:nvPr/>
        </p:nvSpPr>
        <p:spPr>
          <a:xfrm>
            <a:off x="4052697" y="3824802"/>
            <a:ext cx="1145455" cy="360000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ea typeface="나눔고딕" pitchFamily="50" charset="-127"/>
              </a:rPr>
              <a:t>User</a:t>
            </a:r>
            <a:r>
              <a:rPr lang="ko-KR" altLang="en-US" sz="900" b="1">
                <a:solidFill>
                  <a:schemeClr val="tx1"/>
                </a:solidFill>
                <a:ea typeface="나눔고딕" pitchFamily="50" charset="-127"/>
              </a:rPr>
              <a:t> 추가</a:t>
            </a:r>
            <a:endParaRPr lang="ko-KR" altLang="en-US" sz="900" b="1" dirty="0">
              <a:solidFill>
                <a:schemeClr val="tx1"/>
              </a:solidFill>
              <a:ea typeface="나눔고딕" pitchFamily="50" charset="-127"/>
            </a:endParaRPr>
          </a:p>
        </p:txBody>
      </p:sp>
      <p:sp>
        <p:nvSpPr>
          <p:cNvPr id="16" name="순서도: 처리 15"/>
          <p:cNvSpPr/>
          <p:nvPr/>
        </p:nvSpPr>
        <p:spPr>
          <a:xfrm>
            <a:off x="4052699" y="4303080"/>
            <a:ext cx="1145455" cy="360000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ea typeface="나눔고딕" pitchFamily="50" charset="-127"/>
              </a:rPr>
              <a:t>User</a:t>
            </a:r>
            <a:r>
              <a:rPr lang="ko-KR" altLang="en-US" sz="900" b="1">
                <a:solidFill>
                  <a:schemeClr val="tx1"/>
                </a:solidFill>
                <a:ea typeface="나눔고딕" pitchFamily="50" charset="-127"/>
              </a:rPr>
              <a:t> 정보 수정</a:t>
            </a:r>
            <a:endParaRPr lang="ko-KR" altLang="en-US" sz="900" b="1" dirty="0">
              <a:solidFill>
                <a:schemeClr val="tx1"/>
              </a:solidFill>
              <a:ea typeface="나눔고딕" pitchFamily="50" charset="-127"/>
            </a:endParaRPr>
          </a:p>
        </p:txBody>
      </p:sp>
      <p:sp>
        <p:nvSpPr>
          <p:cNvPr id="17" name="순서도: 처리 16"/>
          <p:cNvSpPr/>
          <p:nvPr/>
        </p:nvSpPr>
        <p:spPr>
          <a:xfrm>
            <a:off x="5340210" y="3176731"/>
            <a:ext cx="1145455" cy="458951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Dashboard</a:t>
            </a:r>
            <a:endParaRPr lang="ko-KR" altLang="en-US" sz="105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꺾인 연결선 19"/>
          <p:cNvCxnSpPr>
            <a:stCxn id="60" idx="2"/>
            <a:endCxn id="9" idx="0"/>
          </p:cNvCxnSpPr>
          <p:nvPr/>
        </p:nvCxnSpPr>
        <p:spPr>
          <a:xfrm rot="5400000">
            <a:off x="3560204" y="2123156"/>
            <a:ext cx="805397" cy="1301752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60" idx="2"/>
            <a:endCxn id="14" idx="0"/>
          </p:cNvCxnSpPr>
          <p:nvPr/>
        </p:nvCxnSpPr>
        <p:spPr>
          <a:xfrm rot="16200000" flipH="1">
            <a:off x="4212548" y="2772563"/>
            <a:ext cx="805397" cy="2937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60" idx="2"/>
            <a:endCxn id="17" idx="0"/>
          </p:cNvCxnSpPr>
          <p:nvPr/>
        </p:nvCxnSpPr>
        <p:spPr>
          <a:xfrm rot="16200000" flipH="1">
            <a:off x="4860660" y="2124452"/>
            <a:ext cx="805397" cy="1299160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순서도: 처리 24"/>
          <p:cNvSpPr/>
          <p:nvPr/>
        </p:nvSpPr>
        <p:spPr>
          <a:xfrm>
            <a:off x="4052579" y="4804615"/>
            <a:ext cx="1145455" cy="360000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ea typeface="나눔고딕" pitchFamily="50" charset="-127"/>
              </a:rPr>
              <a:t>User</a:t>
            </a:r>
            <a:r>
              <a:rPr lang="ko-KR" altLang="en-US" sz="900" b="1">
                <a:solidFill>
                  <a:schemeClr val="tx1"/>
                </a:solidFill>
                <a:ea typeface="나눔고딕" pitchFamily="50" charset="-127"/>
              </a:rPr>
              <a:t> 삭제</a:t>
            </a:r>
            <a:endParaRPr lang="ko-KR" altLang="en-US" sz="900" b="1" dirty="0">
              <a:solidFill>
                <a:schemeClr val="tx1"/>
              </a:solidFill>
              <a:ea typeface="나눔고딕" pitchFamily="50" charset="-127"/>
            </a:endParaRPr>
          </a:p>
        </p:txBody>
      </p:sp>
      <p:sp>
        <p:nvSpPr>
          <p:cNvPr id="26" name="순서도: 처리 25"/>
          <p:cNvSpPr/>
          <p:nvPr/>
        </p:nvSpPr>
        <p:spPr>
          <a:xfrm>
            <a:off x="6795143" y="3818873"/>
            <a:ext cx="1260000" cy="360000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ea typeface="나눔고딕" pitchFamily="50" charset="-127"/>
              </a:rPr>
              <a:t>DB </a:t>
            </a:r>
            <a:r>
              <a:rPr lang="ko-KR" altLang="en-US" sz="900" b="1">
                <a:solidFill>
                  <a:schemeClr val="tx1"/>
                </a:solidFill>
                <a:ea typeface="나눔고딕" pitchFamily="50" charset="-127"/>
              </a:rPr>
              <a:t>정보</a:t>
            </a:r>
          </a:p>
        </p:txBody>
      </p:sp>
      <p:sp>
        <p:nvSpPr>
          <p:cNvPr id="27" name="순서도: 처리 26"/>
          <p:cNvSpPr/>
          <p:nvPr/>
        </p:nvSpPr>
        <p:spPr>
          <a:xfrm>
            <a:off x="2737211" y="4320779"/>
            <a:ext cx="1145455" cy="360000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검색 결과보기</a:t>
            </a:r>
          </a:p>
        </p:txBody>
      </p:sp>
      <p:sp>
        <p:nvSpPr>
          <p:cNvPr id="29" name="순서도: 처리 28"/>
          <p:cNvSpPr/>
          <p:nvPr/>
        </p:nvSpPr>
        <p:spPr>
          <a:xfrm>
            <a:off x="5360777" y="3810671"/>
            <a:ext cx="1145455" cy="360000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OOO</a:t>
            </a:r>
            <a:r>
              <a:rPr lang="ko-KR" altLang="en-US" sz="900" b="1" dirty="0">
                <a:solidFill>
                  <a:schemeClr val="tx1"/>
                </a:solidFill>
              </a:rPr>
              <a:t>정보</a:t>
            </a:r>
          </a:p>
        </p:txBody>
      </p:sp>
      <p:sp>
        <p:nvSpPr>
          <p:cNvPr id="30" name="순서도: 처리 29"/>
          <p:cNvSpPr/>
          <p:nvPr/>
        </p:nvSpPr>
        <p:spPr>
          <a:xfrm>
            <a:off x="5360777" y="4282679"/>
            <a:ext cx="1145455" cy="360000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OOO</a:t>
            </a:r>
            <a:r>
              <a:rPr lang="ko-KR" altLang="en-US" sz="900" b="1" dirty="0">
                <a:solidFill>
                  <a:schemeClr val="tx1"/>
                </a:solidFill>
              </a:rPr>
              <a:t>정보</a:t>
            </a:r>
          </a:p>
        </p:txBody>
      </p:sp>
      <p:sp>
        <p:nvSpPr>
          <p:cNvPr id="31" name="순서도: 처리 30"/>
          <p:cNvSpPr/>
          <p:nvPr/>
        </p:nvSpPr>
        <p:spPr>
          <a:xfrm>
            <a:off x="5360777" y="4804615"/>
            <a:ext cx="1145455" cy="360000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OOOO</a:t>
            </a:r>
            <a:r>
              <a:rPr lang="ko-KR" altLang="en-US" sz="900" b="1" dirty="0">
                <a:solidFill>
                  <a:schemeClr val="tx1"/>
                </a:solidFill>
              </a:rPr>
              <a:t>정보</a:t>
            </a:r>
          </a:p>
        </p:txBody>
      </p:sp>
      <p:sp>
        <p:nvSpPr>
          <p:cNvPr id="37" name="순서도: 처리 36"/>
          <p:cNvSpPr/>
          <p:nvPr/>
        </p:nvSpPr>
        <p:spPr>
          <a:xfrm>
            <a:off x="6795143" y="4282679"/>
            <a:ext cx="1260000" cy="360000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ea typeface="나눔고딕" pitchFamily="50" charset="-127"/>
              </a:rPr>
              <a:t>User </a:t>
            </a:r>
            <a:r>
              <a:rPr lang="ko-KR" altLang="en-US" sz="900" b="1" dirty="0">
                <a:solidFill>
                  <a:schemeClr val="tx1"/>
                </a:solidFill>
                <a:ea typeface="나눔고딕" pitchFamily="50" charset="-127"/>
              </a:rPr>
              <a:t>관리</a:t>
            </a:r>
          </a:p>
        </p:txBody>
      </p:sp>
      <p:sp>
        <p:nvSpPr>
          <p:cNvPr id="38" name="순서도: 수행의 시작/종료 37"/>
          <p:cNvSpPr/>
          <p:nvPr/>
        </p:nvSpPr>
        <p:spPr>
          <a:xfrm>
            <a:off x="3646331" y="957469"/>
            <a:ext cx="1926782" cy="477714"/>
          </a:xfrm>
          <a:prstGeom prst="flowChartTerminator">
            <a:avLst/>
          </a:prstGeom>
          <a:solidFill>
            <a:schemeClr val="tx1">
              <a:lumMod val="95000"/>
              <a:lumOff val="5000"/>
            </a:schemeClr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j-lt"/>
              </a:rPr>
              <a:t>통합관리도구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0" name="다이아몬드 59"/>
          <p:cNvSpPr/>
          <p:nvPr/>
        </p:nvSpPr>
        <p:spPr>
          <a:xfrm>
            <a:off x="3630747" y="1712304"/>
            <a:ext cx="1966062" cy="659030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Log in</a:t>
            </a:r>
          </a:p>
          <a:p>
            <a:pPr algn="ctr"/>
            <a:r>
              <a:rPr lang="ko-KR" altLang="en-US" sz="1000" b="1"/>
              <a:t>사용자 </a:t>
            </a:r>
            <a:r>
              <a:rPr lang="ko-KR" altLang="en-US" sz="1000" b="1" dirty="0"/>
              <a:t>체크</a:t>
            </a:r>
          </a:p>
        </p:txBody>
      </p:sp>
      <p:cxnSp>
        <p:nvCxnSpPr>
          <p:cNvPr id="66" name="꺾인 연결선 65"/>
          <p:cNvCxnSpPr>
            <a:stCxn id="8" idx="0"/>
            <a:endCxn id="60" idx="2"/>
          </p:cNvCxnSpPr>
          <p:nvPr/>
        </p:nvCxnSpPr>
        <p:spPr>
          <a:xfrm rot="16200000" flipV="1">
            <a:off x="5613875" y="1371237"/>
            <a:ext cx="811172" cy="2811365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순서도: 처리 68"/>
          <p:cNvSpPr/>
          <p:nvPr/>
        </p:nvSpPr>
        <p:spPr>
          <a:xfrm>
            <a:off x="1426757" y="3176731"/>
            <a:ext cx="1145455" cy="458951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Main</a:t>
            </a:r>
            <a:endParaRPr lang="ko-KR" altLang="en-US" sz="105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70" name="꺾인 연결선 69"/>
          <p:cNvCxnSpPr>
            <a:stCxn id="60" idx="2"/>
            <a:endCxn id="69" idx="0"/>
          </p:cNvCxnSpPr>
          <p:nvPr/>
        </p:nvCxnSpPr>
        <p:spPr>
          <a:xfrm rot="5400000">
            <a:off x="2903934" y="1466886"/>
            <a:ext cx="805397" cy="2614293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순서도: 처리 72"/>
          <p:cNvSpPr/>
          <p:nvPr/>
        </p:nvSpPr>
        <p:spPr>
          <a:xfrm>
            <a:off x="1426757" y="3824802"/>
            <a:ext cx="1145455" cy="360000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j-lt"/>
              </a:rPr>
              <a:t>DB</a:t>
            </a:r>
            <a:r>
              <a:rPr lang="ko-KR" altLang="en-US" sz="900" b="1" dirty="0">
                <a:solidFill>
                  <a:schemeClr val="tx1"/>
                </a:solidFill>
                <a:latin typeface="+mj-lt"/>
              </a:rPr>
              <a:t>모니터링</a:t>
            </a:r>
          </a:p>
        </p:txBody>
      </p:sp>
      <p:sp>
        <p:nvSpPr>
          <p:cNvPr id="74" name="순서도: 처리 73"/>
          <p:cNvSpPr/>
          <p:nvPr/>
        </p:nvSpPr>
        <p:spPr>
          <a:xfrm>
            <a:off x="1436583" y="4804615"/>
            <a:ext cx="1145455" cy="360000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>
              <a:lnSpc>
                <a:spcPct val="200000"/>
              </a:lnSpc>
            </a:pPr>
            <a:r>
              <a:rPr lang="en-US" altLang="ko-KR" sz="900" b="1" dirty="0">
                <a:solidFill>
                  <a:schemeClr val="tx1"/>
                </a:solidFill>
                <a:latin typeface="+mn-ea"/>
                <a:cs typeface="맑은 고딕"/>
              </a:rPr>
              <a:t>DB </a:t>
            </a:r>
            <a:r>
              <a:rPr lang="ko-KR" altLang="en-US" sz="900" b="1" dirty="0">
                <a:solidFill>
                  <a:schemeClr val="tx1"/>
                </a:solidFill>
                <a:latin typeface="+mn-ea"/>
                <a:cs typeface="맑은 고딕"/>
              </a:rPr>
              <a:t>접속상태</a:t>
            </a:r>
            <a:endParaRPr lang="en-US" altLang="ko-KR" sz="900" b="1" dirty="0">
              <a:solidFill>
                <a:schemeClr val="tx1"/>
              </a:solidFill>
              <a:latin typeface="+mn-ea"/>
              <a:cs typeface="맑은 고딕"/>
            </a:endParaRPr>
          </a:p>
        </p:txBody>
      </p:sp>
      <p:sp>
        <p:nvSpPr>
          <p:cNvPr id="75" name="순서도: 처리 74"/>
          <p:cNvSpPr/>
          <p:nvPr/>
        </p:nvSpPr>
        <p:spPr>
          <a:xfrm>
            <a:off x="1437878" y="4320779"/>
            <a:ext cx="1145455" cy="360000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>
                <a:solidFill>
                  <a:schemeClr val="tx1"/>
                </a:solidFill>
              </a:rPr>
              <a:t>임계치</a:t>
            </a:r>
            <a:r>
              <a:rPr lang="ko-KR" altLang="en-US" sz="900" b="1" dirty="0">
                <a:solidFill>
                  <a:schemeClr val="tx1"/>
                </a:solidFill>
              </a:rPr>
              <a:t> 정보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669921" y="3022599"/>
            <a:ext cx="1303862" cy="2268691"/>
          </a:xfrm>
          <a:prstGeom prst="rect">
            <a:avLst/>
          </a:prstGeom>
          <a:solidFill>
            <a:srgbClr val="FF7C80">
              <a:alpha val="20000"/>
            </a:srgb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59861" y="1747731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일반사용자 모드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636744" y="2400983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b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관리자 모드</a:t>
            </a:r>
          </a:p>
        </p:txBody>
      </p:sp>
      <p:cxnSp>
        <p:nvCxnSpPr>
          <p:cNvPr id="40" name="직선 연결선 39"/>
          <p:cNvCxnSpPr>
            <a:stCxn id="38" idx="2"/>
            <a:endCxn id="60" idx="0"/>
          </p:cNvCxnSpPr>
          <p:nvPr/>
        </p:nvCxnSpPr>
        <p:spPr>
          <a:xfrm>
            <a:off x="4609722" y="1435183"/>
            <a:ext cx="4056" cy="277121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stCxn id="60" idx="1"/>
            <a:endCxn id="13" idx="0"/>
          </p:cNvCxnSpPr>
          <p:nvPr/>
        </p:nvCxnSpPr>
        <p:spPr>
          <a:xfrm rot="10800000" flipV="1">
            <a:off x="3321853" y="2041819"/>
            <a:ext cx="308895" cy="98078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106695" y="2895924"/>
            <a:ext cx="7114438" cy="2869876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| </a:t>
            </a:r>
            <a:fld id="{E3D70894-9334-4C85-B01C-0E30A8887EDD}" type="slidenum">
              <a:rPr smtClean="0"/>
              <a:pPr>
                <a:defRPr/>
              </a:pPr>
              <a:t>3</a:t>
            </a:fld>
            <a:r>
              <a:t> |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383867" y="160867"/>
            <a:ext cx="1617133" cy="491066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FF0000"/>
                </a:solidFill>
                <a:latin typeface="HY목판L" pitchFamily="18" charset="-127"/>
                <a:ea typeface="HY목판L" pitchFamily="18" charset="-127"/>
              </a:rPr>
              <a:t>Sample</a:t>
            </a:r>
            <a:endParaRPr lang="ko-KR" altLang="en-US" sz="2800" dirty="0">
              <a:solidFill>
                <a:srgbClr val="FF0000"/>
              </a:solidFill>
              <a:latin typeface="HY목판L" pitchFamily="18" charset="-127"/>
              <a:ea typeface="HY목판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1233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User </a:t>
            </a:r>
            <a:r>
              <a:rPr lang="ko-KR" altLang="en-US" dirty="0"/>
              <a:t>관리 정책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| </a:t>
            </a:r>
            <a:fld id="{E3D70894-9334-4C85-B01C-0E30A8887EDD}" type="slidenum">
              <a:rPr smtClean="0"/>
              <a:pPr>
                <a:defRPr/>
              </a:pPr>
              <a:t>4</a:t>
            </a:fld>
            <a:r>
              <a:t> |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사용자 </a:t>
            </a:r>
            <a:r>
              <a:rPr lang="en-US" altLang="ko-KR" dirty="0"/>
              <a:t>Vs </a:t>
            </a:r>
            <a:r>
              <a:rPr lang="ko-KR" altLang="en-US" dirty="0"/>
              <a:t>관리자 권한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651981"/>
              </p:ext>
            </p:extLst>
          </p:nvPr>
        </p:nvGraphicFramePr>
        <p:xfrm>
          <a:off x="323528" y="1449388"/>
          <a:ext cx="8496945" cy="34280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0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3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78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52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권한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63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사용자가 조립하고 싶은 물체 이미지를 입력하여 레고 매뉴얼을 출력하고 저장할 수 있음</a:t>
                      </a:r>
                      <a:endParaRPr lang="en-US" altLang="ko-KR" sz="1400" kern="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이미지 입력 기능</a:t>
                      </a:r>
                      <a:endParaRPr lang="en-US" altLang="ko-KR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매뉴얼 출력 기능</a:t>
                      </a:r>
                      <a:endParaRPr lang="en-US" altLang="ko-KR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매뉴얼 저장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kern="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필요에 따라서 프로그램 내에서 관리자 권한은 없애고</a:t>
                      </a:r>
                      <a:r>
                        <a:rPr lang="en-US" altLang="ko-KR" sz="1200" kern="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200" kern="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접근 불가능</a:t>
                      </a:r>
                      <a:r>
                        <a:rPr lang="en-US" altLang="ko-KR" sz="1200" kern="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ko-KR" altLang="en-US" sz="1200" kern="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권한으로만 사용하게 할 수 있음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63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프로그램을 수정할 수 있으며</a:t>
                      </a:r>
                      <a:r>
                        <a:rPr lang="en-US" altLang="ko-KR" sz="1400" ker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ker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사용자의 </a:t>
                      </a:r>
                      <a:r>
                        <a:rPr lang="ko-KR" altLang="en-US" sz="1400" kern="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권한 설정이 가능함</a:t>
                      </a:r>
                      <a:r>
                        <a:rPr lang="en-US" altLang="ko-KR" sz="1400" kern="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모델의 수정과 학습 기능</a:t>
                      </a:r>
                      <a:endParaRPr lang="en-US" altLang="ko-KR" sz="8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</a:t>
                      </a:r>
                      <a:r>
                        <a:rPr lang="ko-KR" altLang="en-US" sz="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수정 기능</a:t>
                      </a:r>
                      <a:endParaRPr lang="en-US" altLang="ko-KR" sz="8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관리자 권한 부여 기능</a:t>
                      </a:r>
                      <a:endParaRPr lang="en-US" altLang="ko-KR" sz="8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권리자 권한 수거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kern="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필요에 따라서 프로그램 내에서 관리자 권한은 없애고</a:t>
                      </a:r>
                      <a:r>
                        <a:rPr lang="en-US" altLang="ko-KR" sz="1200" kern="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200" kern="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접근 불가능</a:t>
                      </a:r>
                      <a:r>
                        <a:rPr lang="en-US" altLang="ko-KR" sz="1200" kern="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ko-KR" altLang="en-US" sz="1200" kern="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권한으로만 사용하게 할 수 있음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6383867" y="160867"/>
            <a:ext cx="1617133" cy="491066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FF0000"/>
                </a:solidFill>
                <a:latin typeface="HY목판L" pitchFamily="18" charset="-127"/>
                <a:ea typeface="HY목판L" pitchFamily="18" charset="-127"/>
              </a:rPr>
              <a:t>Sample</a:t>
            </a:r>
            <a:endParaRPr lang="ko-KR" altLang="en-US" sz="2800" dirty="0">
              <a:solidFill>
                <a:srgbClr val="FF0000"/>
              </a:solidFill>
              <a:latin typeface="HY목판L" pitchFamily="18" charset="-127"/>
              <a:ea typeface="HY목판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6052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/>
          <p:cNvSpPr txBox="1"/>
          <p:nvPr/>
        </p:nvSpPr>
        <p:spPr>
          <a:xfrm>
            <a:off x="197566" y="3320811"/>
            <a:ext cx="1152945" cy="101990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ko-KR"/>
            </a:defPPr>
            <a:lvl1pPr algn="ctr">
              <a:defRPr sz="1000">
                <a:solidFill>
                  <a:sysClr val="windowText" lastClr="00000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/>
                </a:solidFill>
              </a:rPr>
              <a:t>DB </a:t>
            </a:r>
            <a:r>
              <a:rPr lang="ko-KR" altLang="en-US">
                <a:solidFill>
                  <a:schemeClr val="tx1"/>
                </a:solidFill>
              </a:rPr>
              <a:t>정보</a:t>
            </a:r>
            <a:endParaRPr lang="en-US" altLang="ko-KR" dirty="0">
              <a:solidFill>
                <a:schemeClr val="tx1"/>
              </a:solidFill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/>
                </a:solidFill>
              </a:rPr>
              <a:t>User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관리</a:t>
            </a:r>
          </a:p>
        </p:txBody>
      </p:sp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161241"/>
              </p:ext>
            </p:extLst>
          </p:nvPr>
        </p:nvGraphicFramePr>
        <p:xfrm>
          <a:off x="7343775" y="981075"/>
          <a:ext cx="1692275" cy="18919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2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934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    Description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rgbClr val="FF0000"/>
                          </a:solidFill>
                        </a:rPr>
                        <a:t>접속자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 권한 구분표시</a:t>
                      </a:r>
                      <a:endParaRPr lang="en-US" altLang="ko-KR" sz="8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800">
                          <a:solidFill>
                            <a:srgbClr val="FF0000"/>
                          </a:solidFill>
                        </a:rPr>
                        <a:t>관리자 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/ </a:t>
                      </a:r>
                      <a:r>
                        <a:rPr lang="ko-KR" altLang="en-US" sz="800">
                          <a:solidFill>
                            <a:srgbClr val="FF0000"/>
                          </a:solidFill>
                        </a:rPr>
                        <a:t>사용자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</a:rPr>
                        <a:t>메뉴 경로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위치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</a:rPr>
                        <a:t>표시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통합검색 메뉴 표시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관리자 설정 메뉴 표시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선택한 메뉴 내용 표시 영역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8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Wingdings" pitchFamily="2" charset="2"/>
                        <a:buNone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로그아웃 버튼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3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서비스 명칭 또는 로고 표시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39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17150" y="989617"/>
            <a:ext cx="6912768" cy="540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과</a:t>
            </a:r>
          </a:p>
        </p:txBody>
      </p:sp>
      <p:cxnSp>
        <p:nvCxnSpPr>
          <p:cNvPr id="40" name="직선 연결선 39"/>
          <p:cNvCxnSpPr/>
          <p:nvPr/>
        </p:nvCxnSpPr>
        <p:spPr>
          <a:xfrm>
            <a:off x="273555" y="1430446"/>
            <a:ext cx="666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517064" y="1539577"/>
            <a:ext cx="5436000" cy="34178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서브메뉴 경로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197566" y="2974078"/>
            <a:ext cx="1165567" cy="3490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   관리자 설정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6289194" y="1122207"/>
            <a:ext cx="595041" cy="23958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로그아웃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1425683" y="1493162"/>
            <a:ext cx="0" cy="40525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1597699" y="374123"/>
            <a:ext cx="443056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197566" y="1893585"/>
            <a:ext cx="1152945" cy="99084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ko-KR"/>
            </a:defPPr>
            <a:lvl1pPr algn="ctr">
              <a:defRPr sz="1000">
                <a:solidFill>
                  <a:sysClr val="windowText" lastClr="00000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>
                <a:solidFill>
                  <a:schemeClr val="tx1"/>
                </a:solidFill>
              </a:rPr>
              <a:t>Main</a:t>
            </a: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/>
                </a:solidFill>
              </a:rPr>
              <a:t>Query</a:t>
            </a: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/>
                </a:solidFill>
              </a:rPr>
              <a:t>User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/>
                </a:solidFill>
              </a:rPr>
              <a:t>Dashboard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97566" y="1546853"/>
            <a:ext cx="1165567" cy="3490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>
                    <a:lumMod val="95000"/>
                  </a:schemeClr>
                </a:solidFill>
              </a:rPr>
              <a:t>통합관리도구</a:t>
            </a:r>
            <a:endParaRPr lang="en-US" altLang="ko-KR" sz="1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5" name="Picture 8" descr="Very Basic Settings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71" y="3072379"/>
            <a:ext cx="164752" cy="16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타원 16"/>
          <p:cNvSpPr/>
          <p:nvPr/>
        </p:nvSpPr>
        <p:spPr>
          <a:xfrm>
            <a:off x="1326256" y="1493162"/>
            <a:ext cx="253803" cy="253803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2</a:t>
            </a:r>
            <a:endParaRPr lang="ko-KR" altLang="en-US" sz="1000" b="1" dirty="0" err="1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580059" y="2097088"/>
            <a:ext cx="5304176" cy="338931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 메뉴 내용 표시</a:t>
            </a:r>
          </a:p>
        </p:txBody>
      </p:sp>
      <p:sp>
        <p:nvSpPr>
          <p:cNvPr id="18" name="타원 17"/>
          <p:cNvSpPr/>
          <p:nvPr/>
        </p:nvSpPr>
        <p:spPr>
          <a:xfrm>
            <a:off x="72450" y="1590291"/>
            <a:ext cx="253803" cy="253803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3</a:t>
            </a:r>
            <a:endParaRPr lang="ko-KR" altLang="en-US" sz="1000" b="1" dirty="0" err="1">
              <a:solidFill>
                <a:schemeClr val="bg1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3208849" y="3681563"/>
            <a:ext cx="253803" cy="253803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5</a:t>
            </a:r>
            <a:endParaRPr lang="ko-KR" altLang="en-US" sz="1000" b="1" dirty="0" err="1">
              <a:solidFill>
                <a:schemeClr val="bg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6111594" y="1078562"/>
            <a:ext cx="253803" cy="253803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6</a:t>
            </a:r>
            <a:endParaRPr lang="ko-KR" altLang="en-US" sz="1000" b="1" dirty="0" err="1">
              <a:solidFill>
                <a:schemeClr val="bg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19752" y="1010256"/>
            <a:ext cx="253803" cy="253803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7</a:t>
            </a:r>
            <a:endParaRPr lang="ko-KR" altLang="en-US" sz="1000" b="1" dirty="0" err="1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08591" y="1973015"/>
            <a:ext cx="809958" cy="190987"/>
          </a:xfrm>
          <a:prstGeom prst="rect">
            <a:avLst/>
          </a:prstGeom>
          <a:solidFill>
            <a:srgbClr val="FF0000">
              <a:alpha val="20000"/>
            </a:srgb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425683" y="1065639"/>
            <a:ext cx="1783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 b="1"/>
            </a:lvl1pPr>
          </a:lstStyle>
          <a:p>
            <a:r>
              <a:rPr lang="ko-KR" altLang="en-US" dirty="0"/>
              <a:t>관리자</a:t>
            </a:r>
            <a:r>
              <a:rPr lang="en-US" altLang="ko-KR" dirty="0"/>
              <a:t> </a:t>
            </a:r>
            <a:r>
              <a:rPr lang="en-US" altLang="ko-KR" sz="1000" b="0" dirty="0" err="1"/>
              <a:t>GilDongHong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197566" y="985684"/>
            <a:ext cx="1349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 b="1"/>
            </a:lvl1pPr>
          </a:lstStyle>
          <a:p>
            <a:pPr algn="ctr"/>
            <a:r>
              <a:rPr lang="en-US" altLang="ko-KR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로고표시</a:t>
            </a:r>
            <a:r>
              <a:rPr lang="en-US" altLang="ko-KR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9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65969" y="3012535"/>
            <a:ext cx="253803" cy="253803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4</a:t>
            </a:r>
            <a:endParaRPr lang="ko-KR" altLang="en-US" sz="1000" b="1" dirty="0" err="1">
              <a:solidFill>
                <a:schemeClr val="bg1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597699" y="128594"/>
            <a:ext cx="4596624" cy="255361"/>
          </a:xfrm>
        </p:spPr>
        <p:txBody>
          <a:bodyPr>
            <a:normAutofit/>
          </a:bodyPr>
          <a:lstStyle/>
          <a:p>
            <a:r>
              <a:rPr lang="ko-KR" altLang="en-US" sz="1000" dirty="0">
                <a:latin typeface="+mn-lt"/>
                <a:cs typeface="+mn-cs"/>
              </a:rPr>
              <a:t>기본화면 레이아웃</a:t>
            </a:r>
            <a:r>
              <a:rPr lang="en-US" altLang="ko-KR" sz="1000" dirty="0">
                <a:solidFill>
                  <a:srgbClr val="FF0000"/>
                </a:solidFill>
                <a:latin typeface="+mn-lt"/>
                <a:cs typeface="+mn-cs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latin typeface="+mn-lt"/>
                <a:cs typeface="+mn-cs"/>
              </a:rPr>
              <a:t>화면이름 기록</a:t>
            </a:r>
            <a:r>
              <a:rPr lang="en-US" altLang="ko-KR" sz="1000" dirty="0">
                <a:solidFill>
                  <a:srgbClr val="FF0000"/>
                </a:solidFill>
                <a:latin typeface="+mn-lt"/>
                <a:cs typeface="+mn-cs"/>
              </a:rPr>
              <a:t>)</a:t>
            </a:r>
            <a:endParaRPr lang="ko-KR" altLang="en-US" sz="1000" dirty="0">
              <a:latin typeface="+mn-lt"/>
              <a:cs typeface="+mn-cs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292795" y="965704"/>
            <a:ext cx="253803" cy="253803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 err="1">
              <a:solidFill>
                <a:schemeClr val="bg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| </a:t>
            </a:r>
            <a:fld id="{E3D70894-9334-4C85-B01C-0E30A8887EDD}" type="slidenum">
              <a:rPr smtClean="0"/>
              <a:pPr>
                <a:defRPr/>
              </a:pPr>
              <a:t>5</a:t>
            </a:fld>
            <a:r>
              <a:t> |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107950" y="981075"/>
            <a:ext cx="6927850" cy="5435600"/>
          </a:xfrm>
          <a:prstGeom prst="rect">
            <a:avLst/>
          </a:prstGeom>
          <a:solidFill>
            <a:schemeClr val="accent2">
              <a:alpha val="48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0000FF"/>
                </a:solidFill>
                <a:latin typeface="HY목판L" pitchFamily="18" charset="-127"/>
                <a:ea typeface="HY목판L" pitchFamily="18" charset="-127"/>
              </a:rPr>
              <a:t>화면 디자인 영역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7298268" y="981075"/>
            <a:ext cx="1735666" cy="5435600"/>
          </a:xfrm>
          <a:prstGeom prst="rect">
            <a:avLst/>
          </a:prstGeom>
          <a:solidFill>
            <a:schemeClr val="accent2">
              <a:alpha val="48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rgbClr val="0000FF"/>
                </a:solidFill>
                <a:latin typeface="HY목판L" pitchFamily="18" charset="-127"/>
                <a:ea typeface="HY목판L" pitchFamily="18" charset="-127"/>
              </a:rPr>
              <a:t>화면 설명 </a:t>
            </a:r>
            <a:r>
              <a:rPr lang="ko-KR" altLang="en-US" sz="2400" b="1" dirty="0">
                <a:solidFill>
                  <a:srgbClr val="0000FF"/>
                </a:solidFill>
                <a:latin typeface="HY목판L" pitchFamily="18" charset="-127"/>
                <a:ea typeface="HY목판L" pitchFamily="18" charset="-127"/>
              </a:rPr>
              <a:t>영역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07949" y="127000"/>
            <a:ext cx="8917517" cy="491067"/>
          </a:xfrm>
          <a:prstGeom prst="rect">
            <a:avLst/>
          </a:prstGeom>
          <a:solidFill>
            <a:schemeClr val="accent2">
              <a:alpha val="48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0000FF"/>
                </a:solidFill>
                <a:latin typeface="HY목판L" pitchFamily="18" charset="-127"/>
                <a:ea typeface="HY목판L" pitchFamily="18" charset="-127"/>
              </a:rPr>
              <a:t>문서 설명 영역</a:t>
            </a:r>
          </a:p>
        </p:txBody>
      </p:sp>
    </p:spTree>
    <p:extLst>
      <p:ext uri="{BB962C8B-B14F-4D97-AF65-F5344CB8AC3E}">
        <p14:creationId xmlns:p14="http://schemas.microsoft.com/office/powerpoint/2010/main" val="2902269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63550" y="1886947"/>
            <a:ext cx="6071474" cy="369543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endParaRPr lang="ko-KR" altLang="en-US" sz="1000" dirty="0" err="1">
              <a:solidFill>
                <a:sysClr val="windowText" lastClr="000000"/>
              </a:solidFill>
            </a:endParaRPr>
          </a:p>
        </p:txBody>
      </p:sp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872264"/>
              </p:ext>
            </p:extLst>
          </p:nvPr>
        </p:nvGraphicFramePr>
        <p:xfrm>
          <a:off x="7343775" y="981075"/>
          <a:ext cx="1692275" cy="18919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2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934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    Description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</a:rPr>
                        <a:t>인가된 계정으로만 접근 가능하도록 보안정책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</a:rPr>
                        <a:t>아이디 입력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비밀번호 입력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8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Wingdings" pitchFamily="2" charset="2"/>
                        <a:buNone/>
                      </a:pP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3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3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49" name="직사각형 348"/>
          <p:cNvSpPr/>
          <p:nvPr/>
        </p:nvSpPr>
        <p:spPr>
          <a:xfrm>
            <a:off x="1129441" y="2954882"/>
            <a:ext cx="2083136" cy="155956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  <a:latin typeface="+mn-ea"/>
              </a:rPr>
              <a:t>LOGO</a:t>
            </a:r>
            <a:endParaRPr lang="ko-KR" altLang="en-US" b="1" dirty="0" err="1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460589" y="1886947"/>
            <a:ext cx="6073562" cy="243857"/>
          </a:xfrm>
          <a:prstGeom prst="rect">
            <a:avLst/>
          </a:prstGeom>
          <a:solidFill>
            <a:schemeClr val="bg2">
              <a:lumMod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+mn-ea"/>
              </a:rPr>
              <a:t>GCS </a:t>
            </a:r>
            <a:r>
              <a:rPr lang="ko-KR" altLang="en-US" sz="900" dirty="0">
                <a:solidFill>
                  <a:schemeClr val="bg1"/>
                </a:solidFill>
                <a:latin typeface="+mn-ea"/>
              </a:rPr>
              <a:t>통합관리도구 </a:t>
            </a:r>
            <a:r>
              <a:rPr lang="ko-KR" altLang="en-US" sz="900" dirty="0" err="1">
                <a:solidFill>
                  <a:schemeClr val="bg1"/>
                </a:solidFill>
                <a:latin typeface="+mn-ea"/>
              </a:rPr>
              <a:t>어드민</a:t>
            </a:r>
            <a:r>
              <a:rPr lang="ko-KR" altLang="en-US" sz="900" dirty="0">
                <a:solidFill>
                  <a:schemeClr val="bg1"/>
                </a:solidFill>
                <a:latin typeface="+mn-ea"/>
              </a:rPr>
              <a:t> 페이지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3507035" y="2954882"/>
            <a:ext cx="142160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400" dirty="0">
                <a:latin typeface="+mn-ea"/>
              </a:rPr>
              <a:t>MEMBERS LOGIN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3507035" y="3500197"/>
            <a:ext cx="1421608" cy="20239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아이디</a:t>
            </a:r>
          </a:p>
        </p:txBody>
      </p:sp>
      <p:sp>
        <p:nvSpPr>
          <p:cNvPr id="143" name="직사각형 142"/>
          <p:cNvSpPr/>
          <p:nvPr/>
        </p:nvSpPr>
        <p:spPr>
          <a:xfrm>
            <a:off x="3507035" y="3766738"/>
            <a:ext cx="1421608" cy="20239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>
                <a:solidFill>
                  <a:sysClr val="windowText" lastClr="000000"/>
                </a:solidFill>
              </a:rPr>
              <a:t>비밀번호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3507035" y="4299004"/>
            <a:ext cx="200696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00" dirty="0">
                <a:latin typeface="+mn-ea"/>
              </a:rPr>
              <a:t>이 시스템은 인가된 관리자만 사용할 수 있습니다</a:t>
            </a:r>
            <a:r>
              <a:rPr lang="en-US" altLang="ko-KR" sz="700" dirty="0">
                <a:latin typeface="+mn-ea"/>
              </a:rPr>
              <a:t>.</a:t>
            </a:r>
          </a:p>
          <a:p>
            <a:r>
              <a:rPr lang="ko-KR" altLang="en-US" sz="700" dirty="0">
                <a:latin typeface="+mn-ea"/>
              </a:rPr>
              <a:t>불법 사용 시에는 법적 제재를 받을 수 있습니다</a:t>
            </a:r>
            <a:r>
              <a:rPr lang="en-US" altLang="ko-KR" sz="700" dirty="0">
                <a:latin typeface="+mn-ea"/>
              </a:rPr>
              <a:t>.</a:t>
            </a:r>
            <a:endParaRPr lang="ko-KR" altLang="en-US" sz="700" dirty="0">
              <a:latin typeface="+mn-ea"/>
            </a:endParaRPr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4997521" y="3500197"/>
            <a:ext cx="584532" cy="468936"/>
          </a:xfrm>
          <a:prstGeom prst="roundRect">
            <a:avLst>
              <a:gd name="adj" fmla="val 9511"/>
            </a:avLst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147" name="타원 146"/>
          <p:cNvSpPr/>
          <p:nvPr/>
        </p:nvSpPr>
        <p:spPr>
          <a:xfrm>
            <a:off x="5513995" y="3842231"/>
            <a:ext cx="253803" cy="253803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 err="1">
              <a:solidFill>
                <a:schemeClr val="bg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308358" y="3470035"/>
            <a:ext cx="253803" cy="253803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2</a:t>
            </a:r>
            <a:endParaRPr lang="ko-KR" altLang="en-US" sz="1000" b="1" dirty="0" err="1">
              <a:solidFill>
                <a:schemeClr val="bg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321290" y="3773794"/>
            <a:ext cx="253803" cy="253803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3</a:t>
            </a:r>
            <a:endParaRPr lang="ko-KR" altLang="en-US" sz="1000" b="1" dirty="0" err="1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4217839" y="6579246"/>
            <a:ext cx="708322" cy="254000"/>
          </a:xfrm>
        </p:spPr>
        <p:txBody>
          <a:bodyPr/>
          <a:lstStyle/>
          <a:p>
            <a:pPr>
              <a:defRPr/>
            </a:pPr>
            <a:r>
              <a:rPr lang="en-US" altLang="ko-KR"/>
              <a:t>| </a:t>
            </a:r>
            <a:fld id="{E3D70894-9334-4C85-B01C-0E30A8887EDD}" type="slidenum">
              <a:rPr smtClean="0"/>
              <a:pPr>
                <a:defRPr/>
              </a:pPr>
              <a:t>6</a:t>
            </a:fld>
            <a:r>
              <a:t> |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597699" y="374123"/>
            <a:ext cx="443056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Log in</a:t>
            </a:r>
            <a:endParaRPr lang="ko-KR" altLang="en-US" sz="1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통합관리도구 </a:t>
            </a:r>
            <a:r>
              <a:rPr lang="en-US" altLang="ko-KR" dirty="0"/>
              <a:t>- </a:t>
            </a:r>
            <a:r>
              <a:rPr lang="ko-KR" altLang="en-US"/>
              <a:t>로그인 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7867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그룹 93"/>
          <p:cNvGrpSpPr/>
          <p:nvPr/>
        </p:nvGrpSpPr>
        <p:grpSpPr>
          <a:xfrm>
            <a:off x="197566" y="2898644"/>
            <a:ext cx="1165567" cy="349019"/>
            <a:chOff x="197566" y="1549256"/>
            <a:chExt cx="1165567" cy="349019"/>
          </a:xfrm>
        </p:grpSpPr>
        <p:sp>
          <p:nvSpPr>
            <p:cNvPr id="96" name="직사각형 95"/>
            <p:cNvSpPr/>
            <p:nvPr/>
          </p:nvSpPr>
          <p:spPr>
            <a:xfrm>
              <a:off x="197566" y="1549256"/>
              <a:ext cx="1165567" cy="349019"/>
            </a:xfrm>
            <a:prstGeom prst="rect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</a:rPr>
                <a:t>   관리자 설정</a:t>
              </a:r>
              <a:endParaRPr lang="en-US" altLang="ko-KR" sz="1000" b="1" dirty="0">
                <a:solidFill>
                  <a:schemeClr val="bg1"/>
                </a:solidFill>
              </a:endParaRPr>
            </a:p>
          </p:txBody>
        </p:sp>
        <p:pic>
          <p:nvPicPr>
            <p:cNvPr id="97" name="Picture 8" descr="Very Basic Settings icon"/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171" y="1647557"/>
              <a:ext cx="164752" cy="164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989133"/>
              </p:ext>
            </p:extLst>
          </p:nvPr>
        </p:nvGraphicFramePr>
        <p:xfrm>
          <a:off x="7344079" y="981075"/>
          <a:ext cx="1691971" cy="3011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934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    Description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최초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접속시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디폴트 메뉴</a:t>
                      </a: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통합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DB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모니터링 표시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좌측 정보는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CPU,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메모리 및</a:t>
                      </a:r>
                      <a:r>
                        <a:rPr lang="ko-KR" altLang="en-US" sz="800" baseline="0">
                          <a:solidFill>
                            <a:schemeClr val="tx1"/>
                          </a:solidFill>
                        </a:rPr>
                        <a:t> 네트워크 상태값이고 우측에 는 해당값의 그래프를 표시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통합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DB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모니터링 설정 버튼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다음페이지 설명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정렬방식 변경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CPU,Memory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 Network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중 선택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임계치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값 표시 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임계치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값 설정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8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통합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DB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접속 상태 표시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3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DB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가동 유무 표시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US" altLang="ko-KR" sz="800" dirty="0"/>
                        <a:t>On)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디자인적으로 표현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3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DB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가동 유무 표시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US" altLang="ko-KR" sz="800" dirty="0"/>
                        <a:t>Off)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디자인적으로 표현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39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129539" y="989106"/>
            <a:ext cx="6912768" cy="54006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/>
          <p:nvPr/>
        </p:nvCxnSpPr>
        <p:spPr>
          <a:xfrm>
            <a:off x="273555" y="1447380"/>
            <a:ext cx="666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425683" y="1493162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517064" y="1550030"/>
            <a:ext cx="5436000" cy="34178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/>
              <a:t>Main</a:t>
            </a:r>
            <a:endParaRPr lang="ko-KR" altLang="en-US" sz="1100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6289194" y="1122207"/>
            <a:ext cx="595041" cy="23958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로그아웃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4217839" y="6579246"/>
            <a:ext cx="708322" cy="254000"/>
          </a:xfrm>
        </p:spPr>
        <p:txBody>
          <a:bodyPr/>
          <a:lstStyle/>
          <a:p>
            <a:pPr>
              <a:defRPr/>
            </a:pPr>
            <a:r>
              <a:rPr lang="en-US" altLang="ko-KR"/>
              <a:t>| </a:t>
            </a:r>
            <a:fld id="{E3D70894-9334-4C85-B01C-0E30A8887EDD}" type="slidenum">
              <a:rPr smtClean="0"/>
              <a:pPr>
                <a:defRPr/>
              </a:pPr>
              <a:t>7</a:t>
            </a:fld>
            <a:r>
              <a:t> |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1425683" y="1065639"/>
            <a:ext cx="1783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 b="1"/>
            </a:lvl1pPr>
          </a:lstStyle>
          <a:p>
            <a:r>
              <a:rPr lang="ko-KR" altLang="en-US" dirty="0"/>
              <a:t>관리자</a:t>
            </a:r>
            <a:r>
              <a:rPr lang="en-US" altLang="ko-KR" dirty="0"/>
              <a:t> </a:t>
            </a:r>
            <a:r>
              <a:rPr lang="en-US" altLang="ko-KR" sz="1000" b="0" dirty="0" err="1"/>
              <a:t>GilDongHong</a:t>
            </a:r>
            <a:endParaRPr lang="ko-KR" altLang="en-US" sz="1000" dirty="0"/>
          </a:p>
        </p:txBody>
      </p:sp>
      <p:sp>
        <p:nvSpPr>
          <p:cNvPr id="81" name="TextBox 80"/>
          <p:cNvSpPr txBox="1"/>
          <p:nvPr/>
        </p:nvSpPr>
        <p:spPr>
          <a:xfrm>
            <a:off x="197566" y="1896608"/>
            <a:ext cx="1152945" cy="99084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ko-KR"/>
            </a:defPPr>
            <a:lvl1pPr algn="ctr">
              <a:defRPr sz="1000">
                <a:solidFill>
                  <a:sysClr val="windowText" lastClr="00000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>
                <a:solidFill>
                  <a:schemeClr val="tx1"/>
                </a:solidFill>
              </a:rPr>
              <a:t>Main</a:t>
            </a: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/>
                </a:solidFill>
              </a:rPr>
              <a:t>Query</a:t>
            </a: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/>
                </a:solidFill>
              </a:rPr>
              <a:t>User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/>
                </a:solidFill>
              </a:rPr>
              <a:t>Dashboard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197566" y="1549876"/>
            <a:ext cx="1165567" cy="3490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    통합관리도구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408591" y="1976038"/>
            <a:ext cx="809958" cy="190987"/>
          </a:xfrm>
          <a:prstGeom prst="rect">
            <a:avLst/>
          </a:prstGeom>
          <a:solidFill>
            <a:srgbClr val="FF0000">
              <a:alpha val="20000"/>
            </a:srgb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97566" y="985684"/>
            <a:ext cx="1125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 b="1"/>
            </a:lvl1pPr>
          </a:lstStyle>
          <a:p>
            <a:pPr algn="ctr"/>
            <a:r>
              <a:rPr lang="ko-KR" alt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서비스 명칭 </a:t>
            </a:r>
            <a:r>
              <a:rPr lang="en-US" altLang="ko-KR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200" b="0">
                <a:solidFill>
                  <a:schemeClr val="tx1">
                    <a:lumMod val="50000"/>
                    <a:lumOff val="50000"/>
                  </a:schemeClr>
                </a:solidFill>
              </a:rPr>
              <a:t>로고표시</a:t>
            </a:r>
            <a:r>
              <a:rPr lang="en-US" altLang="ko-KR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9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1050753" y="1951011"/>
            <a:ext cx="253803" cy="253803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 err="1">
              <a:solidFill>
                <a:schemeClr val="bg1"/>
              </a:solidFill>
            </a:endParaRPr>
          </a:p>
        </p:txBody>
      </p:sp>
      <p:pic>
        <p:nvPicPr>
          <p:cNvPr id="69" name="Picture 4" descr="search button green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6" y="158664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1558360" y="2242948"/>
            <a:ext cx="2651857" cy="1609386"/>
            <a:chOff x="1531323" y="2325417"/>
            <a:chExt cx="3417360" cy="3240360"/>
          </a:xfrm>
        </p:grpSpPr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4731" y="2698003"/>
              <a:ext cx="1828800" cy="135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4731" y="4034921"/>
              <a:ext cx="1809750" cy="137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2" name="Picture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8203" y="2798993"/>
              <a:ext cx="1440000" cy="1280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3" name="Picture 5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8683" y="4110403"/>
              <a:ext cx="1440000" cy="12569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" name="직사각형 53"/>
            <p:cNvSpPr/>
            <p:nvPr/>
          </p:nvSpPr>
          <p:spPr>
            <a:xfrm>
              <a:off x="1531323" y="2325417"/>
              <a:ext cx="3417360" cy="324036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200" b="1" dirty="0">
                  <a:solidFill>
                    <a:schemeClr val="tx1"/>
                  </a:solidFill>
                </a:rPr>
                <a:t> 정형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1 (211.234.200.1  XXX ) 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807501" y="3189612"/>
              <a:ext cx="1615462" cy="557714"/>
            </a:xfrm>
            <a:prstGeom prst="rect">
              <a:avLst/>
            </a:prstGeom>
            <a:solidFill>
              <a:schemeClr val="accent4">
                <a:alpha val="12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200" b="1">
                  <a:solidFill>
                    <a:srgbClr val="0070C0"/>
                  </a:solidFill>
                </a:defRPr>
              </a:lvl1pPr>
            </a:lstStyle>
            <a:p>
              <a:r>
                <a:rPr lang="en-US" altLang="ko-KR" dirty="0"/>
                <a:t>CPU </a:t>
              </a:r>
              <a:r>
                <a:rPr lang="ko-KR" altLang="en-US" dirty="0"/>
                <a:t>상태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721400" y="4425627"/>
              <a:ext cx="1615462" cy="929523"/>
            </a:xfrm>
            <a:prstGeom prst="rect">
              <a:avLst/>
            </a:prstGeom>
            <a:solidFill>
              <a:schemeClr val="accent4">
                <a:alpha val="12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0070C0"/>
                  </a:solidFill>
                </a:rPr>
                <a:t>Memory  </a:t>
              </a:r>
              <a:r>
                <a:rPr lang="ko-KR" altLang="en-US" sz="1200" b="1">
                  <a:solidFill>
                    <a:srgbClr val="0070C0"/>
                  </a:solidFill>
                </a:rPr>
                <a:t>상태</a:t>
              </a:r>
              <a:r>
                <a:rPr lang="en-US" altLang="ko-KR" sz="1200" b="1" dirty="0">
                  <a:solidFill>
                    <a:srgbClr val="0070C0"/>
                  </a:solidFill>
                </a:rPr>
                <a:t>, </a:t>
              </a:r>
              <a:r>
                <a:rPr lang="ko-KR" altLang="en-US" sz="1200" b="1">
                  <a:solidFill>
                    <a:srgbClr val="0070C0"/>
                  </a:solidFill>
                </a:rPr>
                <a:t>네트워크</a:t>
              </a:r>
              <a:endParaRPr lang="ko-KR" altLang="en-US" sz="12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71" name="직사각형 70"/>
          <p:cNvSpPr/>
          <p:nvPr/>
        </p:nvSpPr>
        <p:spPr>
          <a:xfrm>
            <a:off x="1514767" y="1951011"/>
            <a:ext cx="13115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>
                <a:solidFill>
                  <a:prstClr val="black"/>
                </a:solidFill>
              </a:rPr>
              <a:t>▶ 통합 </a:t>
            </a:r>
            <a:r>
              <a:rPr lang="en-US" altLang="ko-KR" sz="900" b="1" dirty="0">
                <a:solidFill>
                  <a:prstClr val="black"/>
                </a:solidFill>
              </a:rPr>
              <a:t>DB </a:t>
            </a:r>
            <a:r>
              <a:rPr lang="ko-KR" altLang="en-US" sz="900" b="1">
                <a:solidFill>
                  <a:prstClr val="black"/>
                </a:solidFill>
              </a:rPr>
              <a:t>모니터링</a:t>
            </a:r>
            <a:endParaRPr lang="ko-KR" altLang="en-US"/>
          </a:p>
        </p:txBody>
      </p:sp>
      <p:grpSp>
        <p:nvGrpSpPr>
          <p:cNvPr id="72" name="그룹 71"/>
          <p:cNvGrpSpPr/>
          <p:nvPr/>
        </p:nvGrpSpPr>
        <p:grpSpPr>
          <a:xfrm>
            <a:off x="4363514" y="2242948"/>
            <a:ext cx="2651857" cy="1609386"/>
            <a:chOff x="1531323" y="2325417"/>
            <a:chExt cx="3417360" cy="3240360"/>
          </a:xfrm>
        </p:grpSpPr>
        <p:pic>
          <p:nvPicPr>
            <p:cNvPr id="77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4731" y="2698003"/>
              <a:ext cx="1828800" cy="135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4731" y="4034921"/>
              <a:ext cx="1809750" cy="137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0" name="Picture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8203" y="2798993"/>
              <a:ext cx="1440000" cy="1280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1" name="Picture 5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8683" y="4110403"/>
              <a:ext cx="1440000" cy="12569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" name="직사각형 91"/>
            <p:cNvSpPr/>
            <p:nvPr/>
          </p:nvSpPr>
          <p:spPr>
            <a:xfrm>
              <a:off x="1531323" y="2325417"/>
              <a:ext cx="3417360" cy="324036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200" b="1" dirty="0">
                  <a:solidFill>
                    <a:schemeClr val="tx1"/>
                  </a:solidFill>
                </a:rPr>
                <a:t>비정형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1 (211.234.200.1  XXX ) 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807501" y="3189612"/>
              <a:ext cx="1615462" cy="557714"/>
            </a:xfrm>
            <a:prstGeom prst="rect">
              <a:avLst/>
            </a:prstGeom>
            <a:solidFill>
              <a:schemeClr val="accent4">
                <a:alpha val="12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200" b="1">
                  <a:solidFill>
                    <a:srgbClr val="0070C0"/>
                  </a:solidFill>
                </a:defRPr>
              </a:lvl1pPr>
            </a:lstStyle>
            <a:p>
              <a:r>
                <a:rPr lang="en-US" altLang="ko-KR" dirty="0"/>
                <a:t>CPU </a:t>
              </a:r>
              <a:r>
                <a:rPr lang="ko-KR" altLang="en-US" dirty="0"/>
                <a:t>상태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721400" y="4425627"/>
              <a:ext cx="1615462" cy="929523"/>
            </a:xfrm>
            <a:prstGeom prst="rect">
              <a:avLst/>
            </a:prstGeom>
            <a:solidFill>
              <a:schemeClr val="accent4">
                <a:alpha val="12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200" b="1">
                  <a:solidFill>
                    <a:srgbClr val="0070C0"/>
                  </a:solidFill>
                </a:defRPr>
              </a:lvl1pPr>
            </a:lstStyle>
            <a:p>
              <a:r>
                <a:rPr lang="en-US" altLang="ko-KR" dirty="0"/>
                <a:t>Memory  </a:t>
              </a:r>
              <a:r>
                <a:rPr lang="ko-KR" altLang="en-US"/>
                <a:t>상태</a:t>
              </a:r>
              <a:r>
                <a:rPr lang="en-US" altLang="ko-KR" dirty="0"/>
                <a:t>, </a:t>
              </a:r>
              <a:r>
                <a:rPr lang="ko-KR" altLang="en-US"/>
                <a:t>네트워크</a:t>
              </a:r>
              <a:endParaRPr lang="ko-KR" altLang="en-US" dirty="0"/>
            </a:p>
          </p:txBody>
        </p:sp>
      </p:grpSp>
      <p:sp>
        <p:nvSpPr>
          <p:cNvPr id="102" name="직사각형 101"/>
          <p:cNvSpPr/>
          <p:nvPr/>
        </p:nvSpPr>
        <p:spPr>
          <a:xfrm>
            <a:off x="1514767" y="3916476"/>
            <a:ext cx="95731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>
                <a:solidFill>
                  <a:prstClr val="black"/>
                </a:solidFill>
              </a:rPr>
              <a:t>▶ </a:t>
            </a:r>
            <a:r>
              <a:rPr lang="ko-KR" altLang="en-US" sz="900" b="1" dirty="0" err="1">
                <a:solidFill>
                  <a:prstClr val="black"/>
                </a:solidFill>
              </a:rPr>
              <a:t>임계치</a:t>
            </a:r>
            <a:r>
              <a:rPr lang="ko-KR" altLang="en-US" sz="900" b="1" dirty="0">
                <a:solidFill>
                  <a:prstClr val="black"/>
                </a:solidFill>
              </a:rPr>
              <a:t> 정보</a:t>
            </a:r>
            <a:endParaRPr lang="ko-KR" altLang="en-US" dirty="0"/>
          </a:p>
        </p:txBody>
      </p:sp>
      <p:grpSp>
        <p:nvGrpSpPr>
          <p:cNvPr id="103" name="그룹 102"/>
          <p:cNvGrpSpPr/>
          <p:nvPr/>
        </p:nvGrpSpPr>
        <p:grpSpPr>
          <a:xfrm>
            <a:off x="2638416" y="3915434"/>
            <a:ext cx="307607" cy="239580"/>
            <a:chOff x="3727640" y="1122207"/>
            <a:chExt cx="307607" cy="239580"/>
          </a:xfrm>
        </p:grpSpPr>
        <p:sp>
          <p:nvSpPr>
            <p:cNvPr id="104" name="모서리가 둥근 직사각형 103"/>
            <p:cNvSpPr/>
            <p:nvPr/>
          </p:nvSpPr>
          <p:spPr>
            <a:xfrm>
              <a:off x="3727640" y="1122207"/>
              <a:ext cx="307607" cy="2395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    </a:t>
              </a:r>
              <a:endPara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105" name="Picture 8" descr="Very Basic Settings icon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9681" y="1167245"/>
              <a:ext cx="164752" cy="164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6" name="타원 105"/>
          <p:cNvSpPr/>
          <p:nvPr/>
        </p:nvSpPr>
        <p:spPr>
          <a:xfrm>
            <a:off x="1357638" y="3867930"/>
            <a:ext cx="253803" cy="253803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5</a:t>
            </a:r>
            <a:endParaRPr lang="ko-KR" altLang="en-US" sz="1000" b="1" dirty="0" err="1">
              <a:solidFill>
                <a:schemeClr val="bg1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1597699" y="5343787"/>
            <a:ext cx="5335856" cy="103486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90777" y="2118554"/>
            <a:ext cx="253803" cy="253803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2</a:t>
            </a:r>
            <a:endParaRPr lang="ko-KR" altLang="en-US" sz="1000" b="1" dirty="0" err="1">
              <a:solidFill>
                <a:schemeClr val="bg1"/>
              </a:solidFill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2946023" y="5412175"/>
            <a:ext cx="1541309" cy="21363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정형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1514767" y="5129627"/>
            <a:ext cx="13131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>
                <a:solidFill>
                  <a:prstClr val="black"/>
                </a:solidFill>
              </a:rPr>
              <a:t>▶ 통합 </a:t>
            </a:r>
            <a:r>
              <a:rPr lang="en-US" altLang="ko-KR" sz="900" b="1" dirty="0">
                <a:solidFill>
                  <a:prstClr val="black"/>
                </a:solidFill>
              </a:rPr>
              <a:t>DB </a:t>
            </a:r>
            <a:r>
              <a:rPr lang="ko-KR" altLang="en-US" sz="900" b="1">
                <a:solidFill>
                  <a:prstClr val="black"/>
                </a:solidFill>
              </a:rPr>
              <a:t>접속 상태</a:t>
            </a:r>
            <a:endParaRPr lang="ko-KR" altLang="en-US"/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1690418" y="5412175"/>
            <a:ext cx="1126067" cy="83101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통합</a:t>
            </a: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1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</a:t>
            </a:r>
            <a:endParaRPr lang="en-US" altLang="ko-KR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On: 3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Off</a:t>
            </a:r>
            <a:r>
              <a:rPr lang="ko-KR" altLang="en-US"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3</a:t>
            </a:r>
            <a:endParaRPr lang="ko-KR" altLang="en-US" sz="11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2921000" y="6161140"/>
            <a:ext cx="1744133" cy="457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5003449" y="6161140"/>
            <a:ext cx="1744133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2946023" y="5671373"/>
            <a:ext cx="1541309" cy="21363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비정형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2946023" y="5921257"/>
            <a:ext cx="1541309" cy="21363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그래프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5040214" y="5412175"/>
            <a:ext cx="1541309" cy="21363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정형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8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5040214" y="5671373"/>
            <a:ext cx="1541309" cy="21363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비정형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8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5040214" y="5921257"/>
            <a:ext cx="1541309" cy="21363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그래프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8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3308552" y="6171141"/>
            <a:ext cx="81624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>
                <a:solidFill>
                  <a:prstClr val="black"/>
                </a:solidFill>
              </a:rPr>
              <a:t>DB </a:t>
            </a:r>
            <a:r>
              <a:rPr lang="ko-KR" altLang="en-US" sz="900" b="1">
                <a:solidFill>
                  <a:prstClr val="black"/>
                </a:solidFill>
              </a:rPr>
              <a:t>접속 </a:t>
            </a:r>
            <a:r>
              <a:rPr lang="en-US" altLang="ko-KR" sz="900" b="1" dirty="0">
                <a:solidFill>
                  <a:prstClr val="black"/>
                </a:solidFill>
              </a:rPr>
              <a:t>On</a:t>
            </a:r>
          </a:p>
        </p:txBody>
      </p:sp>
      <p:sp>
        <p:nvSpPr>
          <p:cNvPr id="123" name="직사각형 122"/>
          <p:cNvSpPr/>
          <p:nvPr/>
        </p:nvSpPr>
        <p:spPr>
          <a:xfrm>
            <a:off x="5402743" y="6171141"/>
            <a:ext cx="83227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>
                <a:solidFill>
                  <a:prstClr val="black"/>
                </a:solidFill>
              </a:rPr>
              <a:t>DB </a:t>
            </a:r>
            <a:r>
              <a:rPr lang="ko-KR" altLang="en-US" sz="900" b="1">
                <a:solidFill>
                  <a:prstClr val="black"/>
                </a:solidFill>
              </a:rPr>
              <a:t>접속 </a:t>
            </a:r>
            <a:r>
              <a:rPr lang="en-US" altLang="ko-KR" sz="900" b="1" dirty="0">
                <a:solidFill>
                  <a:prstClr val="black"/>
                </a:solidFill>
              </a:rPr>
              <a:t>Off</a:t>
            </a:r>
          </a:p>
        </p:txBody>
      </p:sp>
      <p:sp>
        <p:nvSpPr>
          <p:cNvPr id="124" name="타원 123"/>
          <p:cNvSpPr/>
          <p:nvPr/>
        </p:nvSpPr>
        <p:spPr>
          <a:xfrm>
            <a:off x="1316162" y="5118141"/>
            <a:ext cx="253803" cy="253803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7</a:t>
            </a:r>
            <a:endParaRPr lang="ko-KR" altLang="en-US" sz="1000" b="1" dirty="0" err="1">
              <a:solidFill>
                <a:schemeClr val="bg1"/>
              </a:solidFill>
            </a:endParaRPr>
          </a:p>
        </p:txBody>
      </p:sp>
      <p:sp>
        <p:nvSpPr>
          <p:cNvPr id="125" name="타원 124"/>
          <p:cNvSpPr/>
          <p:nvPr/>
        </p:nvSpPr>
        <p:spPr>
          <a:xfrm>
            <a:off x="2886704" y="3826647"/>
            <a:ext cx="253803" cy="253803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6</a:t>
            </a:r>
            <a:endParaRPr lang="ko-KR" altLang="en-US" sz="1000" b="1" dirty="0" err="1">
              <a:solidFill>
                <a:schemeClr val="bg1"/>
              </a:solidFill>
            </a:endParaRPr>
          </a:p>
        </p:txBody>
      </p:sp>
      <p:sp>
        <p:nvSpPr>
          <p:cNvPr id="126" name="타원 125"/>
          <p:cNvSpPr/>
          <p:nvPr/>
        </p:nvSpPr>
        <p:spPr>
          <a:xfrm>
            <a:off x="5133263" y="6130680"/>
            <a:ext cx="253803" cy="253803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9</a:t>
            </a:r>
            <a:endParaRPr lang="ko-KR" altLang="en-US" sz="1000" b="1" dirty="0" err="1">
              <a:solidFill>
                <a:schemeClr val="bg1"/>
              </a:solidFill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3107641" y="6130680"/>
            <a:ext cx="253803" cy="253803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8</a:t>
            </a:r>
            <a:endParaRPr lang="ko-KR" altLang="en-US" sz="1000" b="1" dirty="0" err="1">
              <a:solidFill>
                <a:schemeClr val="bg1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메인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ko-KR" sz="1000" kern="12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화면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lang="ko-KR" altLang="ko-KR" sz="1000" kern="12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관리자 로그인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  <a:endParaRPr lang="ko-KR" altLang="en-US"/>
          </a:p>
        </p:txBody>
      </p:sp>
      <p:pic>
        <p:nvPicPr>
          <p:cNvPr id="74" name="Picture 4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36" y="4253804"/>
            <a:ext cx="1571697" cy="636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Picture 4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566" y="4253804"/>
            <a:ext cx="1571697" cy="636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4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506" y="4253804"/>
            <a:ext cx="1571697" cy="636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21655" y="4847079"/>
            <a:ext cx="7393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&lt;</a:t>
            </a:r>
            <a:r>
              <a:rPr lang="ko-KR" altLang="en-US" sz="800" b="1"/>
              <a:t>정형</a:t>
            </a:r>
            <a:r>
              <a:rPr lang="en-US" altLang="ko-KR" sz="800" b="1" dirty="0"/>
              <a:t>DB1&gt;</a:t>
            </a:r>
            <a:endParaRPr lang="ko-KR" altLang="en-US" sz="800" b="1"/>
          </a:p>
        </p:txBody>
      </p:sp>
      <p:sp>
        <p:nvSpPr>
          <p:cNvPr id="79" name="TextBox 78"/>
          <p:cNvSpPr txBox="1"/>
          <p:nvPr/>
        </p:nvSpPr>
        <p:spPr>
          <a:xfrm>
            <a:off x="3843771" y="4847079"/>
            <a:ext cx="7393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&lt;</a:t>
            </a:r>
            <a:r>
              <a:rPr lang="ko-KR" altLang="en-US" sz="800" b="1"/>
              <a:t>정형</a:t>
            </a:r>
            <a:r>
              <a:rPr lang="en-US" altLang="ko-KR" sz="800" b="1" dirty="0"/>
              <a:t>DB2&gt;</a:t>
            </a:r>
            <a:endParaRPr lang="ko-KR" altLang="en-US" sz="800" b="1"/>
          </a:p>
        </p:txBody>
      </p:sp>
      <p:sp>
        <p:nvSpPr>
          <p:cNvPr id="80" name="TextBox 79"/>
          <p:cNvSpPr txBox="1"/>
          <p:nvPr/>
        </p:nvSpPr>
        <p:spPr>
          <a:xfrm>
            <a:off x="5542503" y="4847079"/>
            <a:ext cx="8418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&lt;</a:t>
            </a:r>
            <a:r>
              <a:rPr lang="ko-KR" altLang="en-US" sz="800" b="1"/>
              <a:t>비정형</a:t>
            </a:r>
            <a:r>
              <a:rPr lang="en-US" altLang="ko-KR" sz="800" b="1" dirty="0"/>
              <a:t>DB1&gt;</a:t>
            </a:r>
            <a:endParaRPr lang="ko-KR" altLang="en-US" sz="800" b="1"/>
          </a:p>
        </p:txBody>
      </p:sp>
      <p:sp>
        <p:nvSpPr>
          <p:cNvPr id="83" name="직사각형 82"/>
          <p:cNvSpPr/>
          <p:nvPr/>
        </p:nvSpPr>
        <p:spPr>
          <a:xfrm>
            <a:off x="5897937" y="2002788"/>
            <a:ext cx="1010868" cy="20596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선택해 주세요 ▼                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128364" y="2002788"/>
            <a:ext cx="8370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b="1" dirty="0"/>
              <a:t>보기 정렬방식</a:t>
            </a:r>
          </a:p>
        </p:txBody>
      </p:sp>
      <p:sp>
        <p:nvSpPr>
          <p:cNvPr id="85" name="타원 84"/>
          <p:cNvSpPr/>
          <p:nvPr/>
        </p:nvSpPr>
        <p:spPr>
          <a:xfrm>
            <a:off x="4933687" y="1964430"/>
            <a:ext cx="253803" cy="253803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4</a:t>
            </a:r>
            <a:endParaRPr lang="ko-KR" altLang="en-US" sz="1000" b="1" dirty="0" err="1">
              <a:solidFill>
                <a:schemeClr val="bg1"/>
              </a:solidFill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17054" y="2937528"/>
            <a:ext cx="253803" cy="253803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3</a:t>
            </a:r>
            <a:endParaRPr lang="ko-KR" altLang="en-US" sz="10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585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>
          <a:defRPr sz="800" dirty="0" err="1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22438</TotalTime>
  <Words>554</Words>
  <Application>Microsoft Office PowerPoint</Application>
  <PresentationFormat>화면 슬라이드 쇼(4:3)</PresentationFormat>
  <Paragraphs>209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HY목판L</vt:lpstr>
      <vt:lpstr>Arial</vt:lpstr>
      <vt:lpstr>나눔고딕</vt:lpstr>
      <vt:lpstr>Wingdings</vt:lpstr>
      <vt:lpstr>맑은 고딕</vt:lpstr>
      <vt:lpstr>Office 테마</vt:lpstr>
      <vt:lpstr>OOO UI/UX 시나리오</vt:lpstr>
      <vt:lpstr>개정 이력</vt:lpstr>
      <vt:lpstr>메뉴 구성도(Menu Tree)</vt:lpstr>
      <vt:lpstr>User 관리 정책</vt:lpstr>
      <vt:lpstr>기본화면 레이아웃(화면이름 기록)</vt:lpstr>
      <vt:lpstr>통합관리도구 - 로그인 화면</vt:lpstr>
      <vt:lpstr>메인 화면(관리자 로그인)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GCS_통합관리도구_UI.UX_시나리오</dc:title>
  <dc:creator>박남해</dc:creator>
  <cp:keywords>통합관리도구;GCS</cp:keywords>
  <cp:lastModifiedBy>이승현</cp:lastModifiedBy>
  <cp:revision>1278</cp:revision>
  <cp:lastPrinted>2014-10-24T04:07:13Z</cp:lastPrinted>
  <dcterms:created xsi:type="dcterms:W3CDTF">2013-11-14T06:40:22Z</dcterms:created>
  <dcterms:modified xsi:type="dcterms:W3CDTF">2023-05-13T11:07:00Z</dcterms:modified>
</cp:coreProperties>
</file>