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40"/>
  </p:notesMasterIdLst>
  <p:sldIdLst>
    <p:sldId id="256" r:id="rId4"/>
    <p:sldId id="257" r:id="rId5"/>
    <p:sldId id="258" r:id="rId6"/>
    <p:sldId id="259" r:id="rId7"/>
    <p:sldId id="267" r:id="rId8"/>
    <p:sldId id="281" r:id="rId9"/>
    <p:sldId id="261" r:id="rId10"/>
    <p:sldId id="272" r:id="rId11"/>
    <p:sldId id="273" r:id="rId12"/>
    <p:sldId id="274" r:id="rId13"/>
    <p:sldId id="264" r:id="rId14"/>
    <p:sldId id="277" r:id="rId15"/>
    <p:sldId id="292" r:id="rId16"/>
    <p:sldId id="293" r:id="rId17"/>
    <p:sldId id="276" r:id="rId18"/>
    <p:sldId id="282" r:id="rId19"/>
    <p:sldId id="283" r:id="rId20"/>
    <p:sldId id="284" r:id="rId21"/>
    <p:sldId id="285" r:id="rId22"/>
    <p:sldId id="286" r:id="rId23"/>
    <p:sldId id="287" r:id="rId24"/>
    <p:sldId id="266" r:id="rId25"/>
    <p:sldId id="278" r:id="rId26"/>
    <p:sldId id="280" r:id="rId27"/>
    <p:sldId id="269" r:id="rId28"/>
    <p:sldId id="291" r:id="rId29"/>
    <p:sldId id="290" r:id="rId30"/>
    <p:sldId id="294" r:id="rId31"/>
    <p:sldId id="295" r:id="rId32"/>
    <p:sldId id="301" r:id="rId33"/>
    <p:sldId id="302" r:id="rId34"/>
    <p:sldId id="296" r:id="rId35"/>
    <p:sldId id="298" r:id="rId36"/>
    <p:sldId id="299" r:id="rId37"/>
    <p:sldId id="300" r:id="rId38"/>
    <p:sldId id="270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7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-1472" y="-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>
                <a:solidFill>
                  <a:schemeClr val="bg1"/>
                </a:solidFill>
              </a:rPr>
              <a:t>How</a:t>
            </a:r>
            <a:r>
              <a:rPr lang="en-US" sz="1800" baseline="0" dirty="0" smtClean="0">
                <a:solidFill>
                  <a:schemeClr val="bg1"/>
                </a:solidFill>
              </a:rPr>
              <a:t> easy is to find...?</a:t>
            </a:r>
            <a:endParaRPr lang="en-US" sz="18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Easy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How easy is to find a book and antiques?</c:v>
                </c:pt>
                <c:pt idx="1">
                  <c:v>How easy is to find the address and the phone ? </c:v>
                </c:pt>
                <c:pt idx="2">
                  <c:v>How easy is to find information about selling your books to the store?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6.0</c:v>
                </c:pt>
                <c:pt idx="1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Hard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How easy is to find a book and antiques?</c:v>
                </c:pt>
                <c:pt idx="1">
                  <c:v>How easy is to find the address and the phone ? </c:v>
                </c:pt>
                <c:pt idx="2">
                  <c:v>How easy is to find information about selling your books to the store?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2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4631480"/>
        <c:axId val="2089016264"/>
      </c:barChart>
      <c:catAx>
        <c:axId val="-2094631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016264"/>
        <c:crosses val="autoZero"/>
        <c:auto val="1"/>
        <c:lblAlgn val="ctr"/>
        <c:lblOffset val="100"/>
        <c:noMultiLvlLbl val="0"/>
      </c:catAx>
      <c:valAx>
        <c:axId val="2089016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631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500" dirty="0">
                <a:solidFill>
                  <a:schemeClr val="bg1"/>
                </a:solidFill>
              </a:rPr>
              <a:t>How </a:t>
            </a:r>
            <a:r>
              <a:rPr lang="en-US" sz="1800" dirty="0">
                <a:solidFill>
                  <a:schemeClr val="bg1"/>
                </a:solidFill>
              </a:rPr>
              <a:t>easy</a:t>
            </a:r>
            <a:r>
              <a:rPr lang="en-US" sz="1500" dirty="0">
                <a:solidFill>
                  <a:schemeClr val="bg1"/>
                </a:solidFill>
              </a:rPr>
              <a:t> is to find information about selling your books to the store?</a:t>
            </a:r>
          </a:p>
        </c:rich>
      </c:tx>
      <c:layout>
        <c:manualLayout>
          <c:xMode val="edge"/>
          <c:yMode val="edge"/>
          <c:x val="0.168014563586616"/>
          <c:y val="0.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Easy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How easy is to find information about selling your books to the store?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Okay/Might be Improved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How easy is to find information about selling your books to the store?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6729272"/>
        <c:axId val="-2092021832"/>
      </c:barChart>
      <c:catAx>
        <c:axId val="-2096729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2021832"/>
        <c:crosses val="autoZero"/>
        <c:auto val="1"/>
        <c:lblAlgn val="ctr"/>
        <c:lblOffset val="100"/>
        <c:noMultiLvlLbl val="0"/>
      </c:catAx>
      <c:valAx>
        <c:axId val="-2092021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6729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24361773770151"/>
          <c:y val="0.0101219445464372"/>
          <c:w val="0.943702813004016"/>
          <c:h val="0.7130061230008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Books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First Thing they click</c:v>
                </c:pt>
                <c:pt idx="1">
                  <c:v>Element that they like</c:v>
                </c:pt>
                <c:pt idx="2">
                  <c:v>The Most Important Element</c:v>
                </c:pt>
                <c:pt idx="3">
                  <c:v>An Element that they dislike</c:v>
                </c:pt>
                <c:pt idx="4">
                  <c:v>An Element that they remove 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2.0</c:v>
                </c:pt>
                <c:pt idx="1">
                  <c:v>3.0</c:v>
                </c:pt>
                <c:pt idx="2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First Thing they click</c:v>
                </c:pt>
                <c:pt idx="1">
                  <c:v>Element that they like</c:v>
                </c:pt>
                <c:pt idx="2">
                  <c:v>The Most Important Element</c:v>
                </c:pt>
                <c:pt idx="3">
                  <c:v>An Element that they dislike</c:v>
                </c:pt>
                <c:pt idx="4">
                  <c:v>An Element that they remove 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1.0</c:v>
                </c:pt>
                <c:pt idx="1">
                  <c:v>0.0</c:v>
                </c:pt>
                <c:pt idx="2">
                  <c:v>1.0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First Thing they click</c:v>
                </c:pt>
                <c:pt idx="1">
                  <c:v>Element that they like</c:v>
                </c:pt>
                <c:pt idx="2">
                  <c:v>The Most Important Element</c:v>
                </c:pt>
                <c:pt idx="3">
                  <c:v>An Element that they dislike</c:v>
                </c:pt>
                <c:pt idx="4">
                  <c:v>An Element that they remove 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1.0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About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First Thing they click</c:v>
                </c:pt>
                <c:pt idx="1">
                  <c:v>Element that they like</c:v>
                </c:pt>
                <c:pt idx="2">
                  <c:v>The Most Important Element</c:v>
                </c:pt>
                <c:pt idx="3">
                  <c:v>An Element that they dislike</c:v>
                </c:pt>
                <c:pt idx="4">
                  <c:v>An Element that they remove 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2.0</c:v>
                </c:pt>
                <c:pt idx="1">
                  <c:v>1.0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Events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First Thing they click</c:v>
                </c:pt>
                <c:pt idx="1">
                  <c:v>Element that they like</c:v>
                </c:pt>
                <c:pt idx="2">
                  <c:v>The Most Important Element</c:v>
                </c:pt>
                <c:pt idx="3">
                  <c:v>An Element that they dislike</c:v>
                </c:pt>
                <c:pt idx="4">
                  <c:v>An Element that they remove 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Contact Us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First Thing they click</c:v>
                </c:pt>
                <c:pt idx="1">
                  <c:v>Element that they like</c:v>
                </c:pt>
                <c:pt idx="2">
                  <c:v>The Most Important Element</c:v>
                </c:pt>
                <c:pt idx="3">
                  <c:v>An Element that they dislike</c:v>
                </c:pt>
                <c:pt idx="4">
                  <c:v>An Element that they remove 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1">
                  <c:v>1.0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Account Logo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First Thing they click</c:v>
                </c:pt>
                <c:pt idx="1">
                  <c:v>Element that they like</c:v>
                </c:pt>
                <c:pt idx="2">
                  <c:v>The Most Important Element</c:v>
                </c:pt>
                <c:pt idx="3">
                  <c:v>An Element that they dislike</c:v>
                </c:pt>
                <c:pt idx="4">
                  <c:v>An Element that they remove </c:v>
                </c:pt>
              </c:strCache>
            </c:strRef>
          </c:cat>
          <c:val>
            <c:numRef>
              <c:f>Sheet1!$H$2:$H$6</c:f>
              <c:numCache>
                <c:formatCode>General</c:formatCode>
                <c:ptCount val="5"/>
                <c:pt idx="2">
                  <c:v>2.0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Antiques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First Thing they click</c:v>
                </c:pt>
                <c:pt idx="1">
                  <c:v>Element that they like</c:v>
                </c:pt>
                <c:pt idx="2">
                  <c:v>The Most Important Element</c:v>
                </c:pt>
                <c:pt idx="3">
                  <c:v>An Element that they dislike</c:v>
                </c:pt>
                <c:pt idx="4">
                  <c:v>An Element that they remove </c:v>
                </c:pt>
              </c:strCache>
            </c:strRef>
          </c:cat>
          <c:val>
            <c:numRef>
              <c:f>Sheet1!$I$2:$I$6</c:f>
              <c:numCache>
                <c:formatCode>General</c:formatCode>
                <c:ptCount val="5"/>
                <c:pt idx="2">
                  <c:v>1.0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Follow Us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First Thing they click</c:v>
                </c:pt>
                <c:pt idx="1">
                  <c:v>Element that they like</c:v>
                </c:pt>
                <c:pt idx="2">
                  <c:v>The Most Important Element</c:v>
                </c:pt>
                <c:pt idx="3">
                  <c:v>An Element that they dislike</c:v>
                </c:pt>
                <c:pt idx="4">
                  <c:v>An Element that they remove </c:v>
                </c:pt>
              </c:strCache>
            </c:strRef>
          </c:cat>
          <c:val>
            <c:numRef>
              <c:f>Sheet1!$J$2:$J$6</c:f>
              <c:numCache>
                <c:formatCode>General</c:formatCode>
                <c:ptCount val="5"/>
                <c:pt idx="3">
                  <c:v>1.0</c:v>
                </c:pt>
                <c:pt idx="4">
                  <c:v>2.0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Color 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First Thing they click</c:v>
                </c:pt>
                <c:pt idx="1">
                  <c:v>Element that they like</c:v>
                </c:pt>
                <c:pt idx="2">
                  <c:v>The Most Important Element</c:v>
                </c:pt>
                <c:pt idx="3">
                  <c:v>An Element that they dislike</c:v>
                </c:pt>
                <c:pt idx="4">
                  <c:v>An Element that they remove </c:v>
                </c:pt>
              </c:strCache>
            </c:strRef>
          </c:cat>
          <c:val>
            <c:numRef>
              <c:f>Sheet1!$K$2:$K$6</c:f>
              <c:numCache>
                <c:formatCode>General</c:formatCode>
                <c:ptCount val="5"/>
                <c:pt idx="3">
                  <c:v>1.0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Font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First Thing they click</c:v>
                </c:pt>
                <c:pt idx="1">
                  <c:v>Element that they like</c:v>
                </c:pt>
                <c:pt idx="2">
                  <c:v>The Most Important Element</c:v>
                </c:pt>
                <c:pt idx="3">
                  <c:v>An Element that they dislike</c:v>
                </c:pt>
                <c:pt idx="4">
                  <c:v>An Element that they remove </c:v>
                </c:pt>
              </c:strCache>
            </c:strRef>
          </c:cat>
          <c:val>
            <c:numRef>
              <c:f>Sheet1!$L$2:$L$6</c:f>
              <c:numCache>
                <c:formatCode>General</c:formatCode>
                <c:ptCount val="5"/>
                <c:pt idx="3">
                  <c:v>1.0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Rate US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First Thing they click</c:v>
                </c:pt>
                <c:pt idx="1">
                  <c:v>Element that they like</c:v>
                </c:pt>
                <c:pt idx="2">
                  <c:v>The Most Important Element</c:v>
                </c:pt>
                <c:pt idx="3">
                  <c:v>An Element that they dislike</c:v>
                </c:pt>
                <c:pt idx="4">
                  <c:v>An Element that they remove </c:v>
                </c:pt>
              </c:strCache>
            </c:strRef>
          </c:cat>
          <c:val>
            <c:numRef>
              <c:f>Sheet1!$M$2:$M$6</c:f>
              <c:numCache>
                <c:formatCode>General</c:formatCode>
                <c:ptCount val="5"/>
                <c:pt idx="3">
                  <c:v>1.0</c:v>
                </c:pt>
                <c:pt idx="4">
                  <c:v>1.0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Subscribe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First Thing they click</c:v>
                </c:pt>
                <c:pt idx="1">
                  <c:v>Element that they like</c:v>
                </c:pt>
                <c:pt idx="2">
                  <c:v>The Most Important Element</c:v>
                </c:pt>
                <c:pt idx="3">
                  <c:v>An Element that they dislike</c:v>
                </c:pt>
                <c:pt idx="4">
                  <c:v>An Element that they remove </c:v>
                </c:pt>
              </c:strCache>
            </c:strRef>
          </c:cat>
          <c:val>
            <c:numRef>
              <c:f>Sheet1!$N$2:$N$6</c:f>
              <c:numCache>
                <c:formatCode>General</c:formatCode>
                <c:ptCount val="5"/>
                <c:pt idx="3">
                  <c:v>1.0</c:v>
                </c:pt>
                <c:pt idx="4">
                  <c:v>2.0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Size of the Photo on Main page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First Thing they click</c:v>
                </c:pt>
                <c:pt idx="1">
                  <c:v>Element that they like</c:v>
                </c:pt>
                <c:pt idx="2">
                  <c:v>The Most Important Element</c:v>
                </c:pt>
                <c:pt idx="3">
                  <c:v>An Element that they dislike</c:v>
                </c:pt>
                <c:pt idx="4">
                  <c:v>An Element that they remove </c:v>
                </c:pt>
              </c:strCache>
            </c:strRef>
          </c:cat>
          <c:val>
            <c:numRef>
              <c:f>Sheet1!$O$2:$O$6</c:f>
              <c:numCache>
                <c:formatCode>General</c:formatCode>
                <c:ptCount val="5"/>
                <c:pt idx="3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6086664"/>
        <c:axId val="2117111576"/>
      </c:barChart>
      <c:catAx>
        <c:axId val="-2136086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111576"/>
        <c:crosses val="autoZero"/>
        <c:auto val="1"/>
        <c:lblAlgn val="ctr"/>
        <c:lblOffset val="100"/>
        <c:noMultiLvlLbl val="0"/>
      </c:catAx>
      <c:valAx>
        <c:axId val="211711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6086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2">
                  <c:v>1.0</c:v>
                </c:pt>
                <c:pt idx="5">
                  <c:v>2.0</c:v>
                </c:pt>
                <c:pt idx="6">
                  <c:v>5.0</c:v>
                </c:pt>
                <c:pt idx="7">
                  <c:v>3.0</c:v>
                </c:pt>
                <c:pt idx="8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18864904"/>
        <c:axId val="2090675960"/>
      </c:barChart>
      <c:catAx>
        <c:axId val="2118864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675960"/>
        <c:crosses val="autoZero"/>
        <c:auto val="1"/>
        <c:lblAlgn val="ctr"/>
        <c:lblOffset val="100"/>
        <c:noMultiLvlLbl val="0"/>
      </c:catAx>
      <c:valAx>
        <c:axId val="2090675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864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27639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0689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287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593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224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0073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986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761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8987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0109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506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483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0358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32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449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965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509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133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493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15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 文本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41300" marR="0" lvl="0" indent="-5080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0" marR="0" lvl="1" indent="-889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57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29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701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73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45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417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89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1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41300" marR="0" lvl="0" indent="-5080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0" marR="0" lvl="1" indent="-889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57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29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701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73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45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417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89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41300" marR="0" lvl="0" indent="-5080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0" marR="0" lvl="1" indent="-889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57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29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701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73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45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417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89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900" cy="82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900" cy="36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41300" marR="0" lvl="0" indent="-5080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0" marR="0" lvl="1" indent="-889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57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29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701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73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45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417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89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41300" marR="0" lvl="0" indent="-5080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0" marR="0" lvl="1" indent="-889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57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29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701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73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45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417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89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41300" marR="0" lvl="0" indent="-3810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5700" marR="0" lvl="2" indent="-889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29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701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73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45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417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89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46875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53571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6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7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7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7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7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7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7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41300" marR="0" lvl="0" indent="-5080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0" marR="0" lvl="1" indent="-889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57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29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701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73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45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417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89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 文本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41300" marR="0" lvl="0" indent="-5080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0" marR="0" lvl="1" indent="-889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57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29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701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73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45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417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89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41300" marR="0" lvl="0" indent="-5080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0" marR="0" lvl="1" indent="-889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57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29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701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73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45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417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89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1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41300" marR="0" lvl="0" indent="-5080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0" marR="0" lvl="1" indent="-889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57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29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701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73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45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417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89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41300" marR="0" lvl="0" indent="-5080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0" marR="0" lvl="1" indent="-889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57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29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701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73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45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417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89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600" cy="82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600" cy="36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41300" marR="0" lvl="0" indent="-5080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0" marR="0" lvl="1" indent="-889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57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29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701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73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45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417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89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41300" marR="0" lvl="0" indent="-5080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0" marR="0" lvl="1" indent="-889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57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29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701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73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45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417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89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400" cy="15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1900" cy="487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41300" marR="0" lvl="0" indent="-3810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5700" marR="0" lvl="2" indent="-889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29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701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73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45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417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89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400" cy="3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400" cy="15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1900" cy="487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46875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53571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6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7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7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7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7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7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7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400" cy="3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41300" marR="0" lvl="0" indent="-5080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0" marR="0" lvl="1" indent="-889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57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29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701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73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45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417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89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 文本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900"/>
            </a:lvl2pPr>
            <a:lvl3pPr lvl="2" indent="0" rtl="0">
              <a:spcBef>
                <a:spcPts val="0"/>
              </a:spcBef>
              <a:buNone/>
              <a:defRPr sz="1900"/>
            </a:lvl3pPr>
            <a:lvl4pPr lvl="3" indent="0" rtl="0">
              <a:spcBef>
                <a:spcPts val="0"/>
              </a:spcBef>
              <a:buNone/>
              <a:defRPr sz="1900"/>
            </a:lvl4pPr>
            <a:lvl5pPr lvl="4" indent="0" rtl="0">
              <a:spcBef>
                <a:spcPts val="0"/>
              </a:spcBef>
              <a:buNone/>
              <a:defRPr sz="1900"/>
            </a:lvl5pPr>
            <a:lvl6pPr lvl="5" indent="0" rtl="0">
              <a:spcBef>
                <a:spcPts val="0"/>
              </a:spcBef>
              <a:buNone/>
              <a:defRPr sz="1900"/>
            </a:lvl6pPr>
            <a:lvl7pPr lvl="6" indent="0" rtl="0">
              <a:spcBef>
                <a:spcPts val="0"/>
              </a:spcBef>
              <a:buNone/>
              <a:defRPr sz="1900"/>
            </a:lvl7pPr>
            <a:lvl8pPr lvl="7" indent="0" rtl="0">
              <a:spcBef>
                <a:spcPts val="0"/>
              </a:spcBef>
              <a:buNone/>
              <a:defRPr sz="1900"/>
            </a:lvl8pPr>
            <a:lvl9pPr lvl="8" indent="0" rtl="0">
              <a:spcBef>
                <a:spcPts val="0"/>
              </a:spcBef>
              <a:buNone/>
              <a:defRPr sz="1900"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41300" marR="0" lvl="0" indent="-5080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0" marR="0" lvl="1" indent="-889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57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29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701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73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45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417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89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409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947"/>
              <a:buNone/>
              <a:defRPr sz="1900"/>
            </a:lvl2pPr>
            <a:lvl3pPr lvl="2" indent="0" rtl="0">
              <a:spcBef>
                <a:spcPts val="0"/>
              </a:spcBef>
              <a:buSzPct val="78947"/>
              <a:buNone/>
              <a:defRPr sz="1900"/>
            </a:lvl3pPr>
            <a:lvl4pPr lvl="3" indent="0" rtl="0">
              <a:spcBef>
                <a:spcPts val="0"/>
              </a:spcBef>
              <a:buSzPct val="78947"/>
              <a:buNone/>
              <a:defRPr sz="1900"/>
            </a:lvl4pPr>
            <a:lvl5pPr lvl="4" indent="0" rtl="0">
              <a:spcBef>
                <a:spcPts val="0"/>
              </a:spcBef>
              <a:buSzPct val="78947"/>
              <a:buNone/>
              <a:defRPr sz="1900"/>
            </a:lvl5pPr>
            <a:lvl6pPr lvl="5" indent="0" rtl="0">
              <a:spcBef>
                <a:spcPts val="0"/>
              </a:spcBef>
              <a:buSzPct val="78947"/>
              <a:buNone/>
              <a:defRPr sz="1900"/>
            </a:lvl6pPr>
            <a:lvl7pPr lvl="6" indent="0" rtl="0">
              <a:spcBef>
                <a:spcPts val="0"/>
              </a:spcBef>
              <a:buSzPct val="78947"/>
              <a:buNone/>
              <a:defRPr sz="1900"/>
            </a:lvl7pPr>
            <a:lvl8pPr lvl="7" indent="0" rtl="0">
              <a:spcBef>
                <a:spcPts val="0"/>
              </a:spcBef>
              <a:buSzPct val="78947"/>
              <a:buNone/>
              <a:defRPr sz="1900"/>
            </a:lvl8pPr>
            <a:lvl9pPr lvl="8" indent="0" rtl="0">
              <a:spcBef>
                <a:spcPts val="0"/>
              </a:spcBef>
              <a:buSzPct val="78947"/>
              <a:buNone/>
              <a:defRPr sz="19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41300" marR="0" lvl="0" indent="-5080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0" marR="0" lvl="1" indent="-889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57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29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701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73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45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417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89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250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250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409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947"/>
              <a:buNone/>
              <a:defRPr sz="1900"/>
            </a:lvl2pPr>
            <a:lvl3pPr lvl="2" indent="0" rtl="0">
              <a:spcBef>
                <a:spcPts val="0"/>
              </a:spcBef>
              <a:buSzPct val="78947"/>
              <a:buNone/>
              <a:defRPr sz="1900"/>
            </a:lvl3pPr>
            <a:lvl4pPr lvl="3" indent="0" rtl="0">
              <a:spcBef>
                <a:spcPts val="0"/>
              </a:spcBef>
              <a:buSzPct val="78947"/>
              <a:buNone/>
              <a:defRPr sz="1900"/>
            </a:lvl4pPr>
            <a:lvl5pPr lvl="4" indent="0" rtl="0">
              <a:spcBef>
                <a:spcPts val="0"/>
              </a:spcBef>
              <a:buSzPct val="78947"/>
              <a:buNone/>
              <a:defRPr sz="1900"/>
            </a:lvl5pPr>
            <a:lvl6pPr lvl="5" indent="0" rtl="0">
              <a:spcBef>
                <a:spcPts val="0"/>
              </a:spcBef>
              <a:buSzPct val="78947"/>
              <a:buNone/>
              <a:defRPr sz="1900"/>
            </a:lvl6pPr>
            <a:lvl7pPr lvl="6" indent="0" rtl="0">
              <a:spcBef>
                <a:spcPts val="0"/>
              </a:spcBef>
              <a:buSzPct val="78947"/>
              <a:buNone/>
              <a:defRPr sz="1900"/>
            </a:lvl7pPr>
            <a:lvl8pPr lvl="7" indent="0" rtl="0">
              <a:spcBef>
                <a:spcPts val="0"/>
              </a:spcBef>
              <a:buSzPct val="78947"/>
              <a:buNone/>
              <a:defRPr sz="1900"/>
            </a:lvl8pPr>
            <a:lvl9pPr lvl="8" indent="0" rtl="0">
              <a:spcBef>
                <a:spcPts val="0"/>
              </a:spcBef>
              <a:buSzPct val="78947"/>
              <a:buNone/>
              <a:defRPr sz="19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41300" marR="0" lvl="0" indent="-50800" algn="l" rtl="0">
              <a:lnSpc>
                <a:spcPct val="90000"/>
              </a:lnSpc>
              <a:spcBef>
                <a:spcPts val="11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8500" marR="0" lvl="1" indent="-889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557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29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701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27300" marR="0" lvl="5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84500" marR="0" lvl="6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41700" marR="0" lvl="7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98900" marR="0" lvl="8" indent="-1270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ct val="1250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ct val="1250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8947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1.coe.neu.edu/~mockinaeon/UX_Final/index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Shape 234"/>
          <p:cNvCxnSpPr/>
          <p:nvPr/>
        </p:nvCxnSpPr>
        <p:spPr>
          <a:xfrm>
            <a:off x="0" y="0"/>
            <a:ext cx="4312800" cy="28500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5" name="Shape 235"/>
          <p:cNvCxnSpPr/>
          <p:nvPr/>
        </p:nvCxnSpPr>
        <p:spPr>
          <a:xfrm>
            <a:off x="7940039" y="3992880"/>
            <a:ext cx="4130100" cy="27129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36" name="Shape 236"/>
          <p:cNvSpPr txBox="1"/>
          <p:nvPr/>
        </p:nvSpPr>
        <p:spPr>
          <a:xfrm rot="2026143">
            <a:off x="2055598" y="1986536"/>
            <a:ext cx="7062199" cy="8311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Books &amp;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Antiques Store 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Presentation</a:t>
            </a:r>
            <a:endParaRPr lang="en-US"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/>
          <p:nvPr/>
        </p:nvSpPr>
        <p:spPr>
          <a:xfrm rot="1982607">
            <a:off x="3902629" y="3682089"/>
            <a:ext cx="3642199" cy="15699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Briana Courtois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Maria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Kochetygova</a:t>
            </a:r>
            <a:endParaRPr lang="en-US"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Xuran</a:t>
            </a:r>
            <a:r>
              <a:rPr lang="en-US" sz="2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Wang</a:t>
            </a:r>
          </a:p>
        </p:txBody>
      </p:sp>
      <p:cxnSp>
        <p:nvCxnSpPr>
          <p:cNvPr id="238" name="Shape 238"/>
          <p:cNvCxnSpPr/>
          <p:nvPr/>
        </p:nvCxnSpPr>
        <p:spPr>
          <a:xfrm>
            <a:off x="2007140" y="3143159"/>
            <a:ext cx="2225100" cy="1470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>
            <a:off x="-277258" y="3143159"/>
            <a:ext cx="3016500" cy="199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>
            <a:off x="9906000" y="1298720"/>
            <a:ext cx="3016500" cy="199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>
            <a:off x="5853357" y="242309"/>
            <a:ext cx="3016499" cy="199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>
            <a:off x="6375119" y="5179332"/>
            <a:ext cx="3016500" cy="199319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Shape 316"/>
          <p:cNvCxnSpPr/>
          <p:nvPr/>
        </p:nvCxnSpPr>
        <p:spPr>
          <a:xfrm rot="10800000" flipH="1">
            <a:off x="3919755" y="624839"/>
            <a:ext cx="1047114" cy="1524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7203505" y="609599"/>
            <a:ext cx="1047114" cy="1524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8" name="Shape 318"/>
          <p:cNvSpPr txBox="1"/>
          <p:nvPr/>
        </p:nvSpPr>
        <p:spPr>
          <a:xfrm>
            <a:off x="4436453" y="332452"/>
            <a:ext cx="329983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PERSONAS</a:t>
            </a:r>
            <a:endParaRPr lang="en-US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Storyboard4Don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47" y="1050932"/>
            <a:ext cx="6798790" cy="5449824"/>
          </a:xfrm>
          <a:prstGeom prst="rect">
            <a:avLst/>
          </a:prstGeom>
        </p:spPr>
      </p:pic>
      <p:sp>
        <p:nvSpPr>
          <p:cNvPr id="8" name="Shape 318"/>
          <p:cNvSpPr txBox="1"/>
          <p:nvPr/>
        </p:nvSpPr>
        <p:spPr>
          <a:xfrm>
            <a:off x="201877" y="1491077"/>
            <a:ext cx="210705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Business’ history/story  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 requirement</a:t>
            </a:r>
            <a:endParaRPr lang="en-US"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97717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>
            <a:off x="960120" y="1269548"/>
            <a:ext cx="2103730" cy="181356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1859583" y="1341120"/>
            <a:ext cx="3337254" cy="2876942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2690121" y="1269548"/>
            <a:ext cx="1624987" cy="3770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82" name="Shape 382"/>
          <p:cNvSpPr/>
          <p:nvPr/>
        </p:nvSpPr>
        <p:spPr>
          <a:xfrm>
            <a:off x="-230757" y="400182"/>
            <a:ext cx="1091489" cy="940937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1286575" y="-269013"/>
            <a:ext cx="624112" cy="538028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5852160" y="2725826"/>
            <a:ext cx="5073342" cy="1100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Usability Testing</a:t>
            </a:r>
            <a:endParaRPr lang="en-US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Shape 364"/>
          <p:cNvCxnSpPr/>
          <p:nvPr/>
        </p:nvCxnSpPr>
        <p:spPr>
          <a:xfrm rot="10800000" flipH="1">
            <a:off x="3490963" y="624839"/>
            <a:ext cx="1047114" cy="1524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011613" y="609599"/>
            <a:ext cx="1047114" cy="1524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4510160" y="287325"/>
            <a:ext cx="352937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First-Click Testing </a:t>
            </a:r>
            <a:endParaRPr lang="en-US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59656" y="407962"/>
            <a:ext cx="20579938" cy="70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657750686"/>
              </p:ext>
            </p:extLst>
          </p:nvPr>
        </p:nvGraphicFramePr>
        <p:xfrm>
          <a:off x="1674056" y="1322362"/>
          <a:ext cx="9045526" cy="4881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59656" y="618717"/>
            <a:ext cx="2057993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39397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42482543"/>
              </p:ext>
            </p:extLst>
          </p:nvPr>
        </p:nvGraphicFramePr>
        <p:xfrm>
          <a:off x="1828800" y="492369"/>
          <a:ext cx="8285871" cy="5584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32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99364607"/>
              </p:ext>
            </p:extLst>
          </p:nvPr>
        </p:nvGraphicFramePr>
        <p:xfrm>
          <a:off x="422031" y="276542"/>
          <a:ext cx="11493304" cy="6304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287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Shape 364"/>
          <p:cNvCxnSpPr/>
          <p:nvPr/>
        </p:nvCxnSpPr>
        <p:spPr>
          <a:xfrm rot="10800000" flipH="1">
            <a:off x="3490963" y="624839"/>
            <a:ext cx="1047114" cy="1524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011613" y="609599"/>
            <a:ext cx="1047114" cy="1524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4469444" y="332452"/>
            <a:ext cx="352937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First-Click Testing 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957943" y="1082175"/>
            <a:ext cx="10000343" cy="35478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25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USER SUGGESTIONS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</a:pPr>
            <a:endParaRPr lang="en-US" sz="2500" b="1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SzPct val="100000"/>
              <a:buFont typeface="Arial"/>
              <a:buAutoNum type="arabicPeriod"/>
            </a:pPr>
            <a:r>
              <a:rPr lang="en-US" sz="25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Remove Subscribe to US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SzPct val="100000"/>
              <a:buFont typeface="Arial"/>
              <a:buAutoNum type="arabicPeriod"/>
            </a:pPr>
            <a:r>
              <a:rPr lang="en-US" sz="25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Move Sell books to us on header because people don't really pay attention to footer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SzPct val="100000"/>
              <a:buFont typeface="Arial"/>
              <a:buAutoNum type="arabicPeriod"/>
            </a:pPr>
            <a:r>
              <a:rPr lang="en-US" sz="25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Make Login, shopping car and Location Logos Bigger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SzPct val="100000"/>
              <a:buFont typeface="Arial"/>
              <a:buAutoNum type="arabicPeriod"/>
            </a:pPr>
            <a:r>
              <a:rPr lang="en-US" sz="25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Create a sections for antiques </a:t>
            </a:r>
            <a:endParaRPr sz="2500" b="1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72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4373"/>
            <a:ext cx="10515599" cy="4982590"/>
          </a:xfrm>
        </p:spPr>
        <p:txBody>
          <a:bodyPr/>
          <a:lstStyle/>
          <a:p>
            <a:pPr marL="17780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How </a:t>
            </a:r>
            <a:r>
              <a:rPr lang="en-US" b="1" dirty="0">
                <a:solidFill>
                  <a:schemeClr val="bg1"/>
                </a:solidFill>
              </a:rPr>
              <a:t>would you describe the website  in one or more words?</a:t>
            </a:r>
          </a:p>
          <a:p>
            <a:pPr marL="17780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Answers: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Nice and simple, kind, welcoming, </a:t>
            </a:r>
            <a:r>
              <a:rPr lang="en-US" dirty="0" smtClean="0">
                <a:solidFill>
                  <a:schemeClr val="bg1"/>
                </a:solidFill>
              </a:rPr>
              <a:t>user-friendly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Clean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Very helpful, gives great ideas for future business </a:t>
            </a:r>
            <a:r>
              <a:rPr lang="en-US" dirty="0" smtClean="0">
                <a:solidFill>
                  <a:schemeClr val="bg1"/>
                </a:solidFill>
              </a:rPr>
              <a:t>development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Foreign</a:t>
            </a:r>
          </a:p>
        </p:txBody>
      </p:sp>
      <p:cxnSp>
        <p:nvCxnSpPr>
          <p:cNvPr id="5" name="Shape 364"/>
          <p:cNvCxnSpPr/>
          <p:nvPr/>
        </p:nvCxnSpPr>
        <p:spPr>
          <a:xfrm flipV="1">
            <a:off x="3614931" y="640079"/>
            <a:ext cx="1777073" cy="1524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" name="Shape 365"/>
          <p:cNvCxnSpPr/>
          <p:nvPr/>
        </p:nvCxnSpPr>
        <p:spPr>
          <a:xfrm flipV="1">
            <a:off x="7438030" y="609599"/>
            <a:ext cx="1620697" cy="30481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366"/>
          <p:cNvSpPr txBox="1"/>
          <p:nvPr/>
        </p:nvSpPr>
        <p:spPr>
          <a:xfrm>
            <a:off x="4926842" y="332452"/>
            <a:ext cx="267496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Survey</a:t>
            </a:r>
            <a:endParaRPr lang="en-US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407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</a:rPr>
              <a:t>If you were to review what score would you give it out of 10?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091296094"/>
              </p:ext>
            </p:extLst>
          </p:nvPr>
        </p:nvGraphicFramePr>
        <p:xfrm>
          <a:off x="2032000" y="1195754"/>
          <a:ext cx="7773182" cy="4942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601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3426"/>
            <a:ext cx="10515599" cy="1195754"/>
          </a:xfrm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</a:rPr>
              <a:t>If you could change one thing about the website what would it be and why?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8503"/>
            <a:ext cx="10515599" cy="4896803"/>
          </a:xfrm>
        </p:spPr>
        <p:txBody>
          <a:bodyPr/>
          <a:lstStyle/>
          <a:p>
            <a:pPr marL="692150" indent="-514350">
              <a:buClr>
                <a:schemeClr val="bg1"/>
              </a:buClr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The language- I can't understand </a:t>
            </a:r>
            <a:r>
              <a:rPr lang="en-US" dirty="0" smtClean="0">
                <a:solidFill>
                  <a:schemeClr val="bg1"/>
                </a:solidFill>
              </a:rPr>
              <a:t>it</a:t>
            </a:r>
          </a:p>
          <a:p>
            <a:pPr marL="692150" indent="-514350">
              <a:buClr>
                <a:schemeClr val="bg1"/>
              </a:buClr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ut </a:t>
            </a:r>
            <a:r>
              <a:rPr lang="en-US" dirty="0">
                <a:solidFill>
                  <a:schemeClr val="bg1"/>
                </a:solidFill>
              </a:rPr>
              <a:t>"sell books to us" to the top </a:t>
            </a:r>
            <a:r>
              <a:rPr lang="en-US" dirty="0" smtClean="0">
                <a:solidFill>
                  <a:schemeClr val="bg1"/>
                </a:solidFill>
              </a:rPr>
              <a:t>menu</a:t>
            </a:r>
          </a:p>
          <a:p>
            <a:pPr marL="692150" indent="-514350">
              <a:buClr>
                <a:schemeClr val="bg1"/>
              </a:buClr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Nothing, I don't think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692150" indent="-514350">
              <a:buClr>
                <a:schemeClr val="bg1"/>
              </a:buClr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I would shorten the word </a:t>
            </a:r>
            <a:r>
              <a:rPr lang="en-US" dirty="0" smtClean="0">
                <a:solidFill>
                  <a:schemeClr val="bg1"/>
                </a:solidFill>
              </a:rPr>
              <a:t>content</a:t>
            </a:r>
          </a:p>
          <a:p>
            <a:pPr marL="692150" indent="-514350">
              <a:buClr>
                <a:schemeClr val="bg1"/>
              </a:buClr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lf 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could change</a:t>
            </a:r>
            <a:r>
              <a:rPr lang="en-US" dirty="0" smtClean="0">
                <a:solidFill>
                  <a:schemeClr val="bg1"/>
                </a:solidFill>
              </a:rPr>
              <a:t>, I would </a:t>
            </a:r>
            <a:r>
              <a:rPr lang="en-US" dirty="0">
                <a:solidFill>
                  <a:schemeClr val="bg1"/>
                </a:solidFill>
              </a:rPr>
              <a:t>expand the range and download pictures</a:t>
            </a:r>
          </a:p>
          <a:p>
            <a:pPr marL="177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13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055712"/>
          </a:xfrm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</a:rPr>
              <a:t>What do you like best about the website?</a:t>
            </a:r>
            <a:br>
              <a:rPr lang="en-US" sz="3000" b="1" dirty="0">
                <a:solidFill>
                  <a:schemeClr val="bg1"/>
                </a:solidFill>
              </a:rPr>
            </a:b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5415"/>
            <a:ext cx="10515599" cy="5051548"/>
          </a:xfrm>
        </p:spPr>
        <p:txBody>
          <a:bodyPr/>
          <a:lstStyle/>
          <a:p>
            <a:pPr marL="692150" indent="-514350">
              <a:buClr>
                <a:schemeClr val="bg1"/>
              </a:buClr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design</a:t>
            </a:r>
          </a:p>
          <a:p>
            <a:pPr marL="692150" indent="-514350">
              <a:buClr>
                <a:schemeClr val="bg1"/>
              </a:buClr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I like its simplicity and its usefulness. It's easy to navigate, has a warm and inviting presentation, isn't confusing. The ease of its use is huge though, to me. The desired information is easy to access and the content seems simple and straightforward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692150" indent="-514350">
              <a:buClr>
                <a:schemeClr val="bg1"/>
              </a:buClr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The navigation menu is easy to </a:t>
            </a:r>
            <a:r>
              <a:rPr lang="en-US" dirty="0" smtClean="0">
                <a:solidFill>
                  <a:schemeClr val="bg1"/>
                </a:solidFill>
              </a:rPr>
              <a:t>follow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1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Shape 247"/>
          <p:cNvCxnSpPr/>
          <p:nvPr/>
        </p:nvCxnSpPr>
        <p:spPr>
          <a:xfrm rot="10800000" flipH="1">
            <a:off x="3985723" y="624779"/>
            <a:ext cx="1046700" cy="15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8" name="Shape 248"/>
          <p:cNvCxnSpPr/>
          <p:nvPr/>
        </p:nvCxnSpPr>
        <p:spPr>
          <a:xfrm rot="10800000" flipH="1">
            <a:off x="7401409" y="609539"/>
            <a:ext cx="1046700" cy="15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9" name="Shape 249"/>
          <p:cNvSpPr txBox="1"/>
          <p:nvPr/>
        </p:nvSpPr>
        <p:spPr>
          <a:xfrm>
            <a:off x="5032850" y="214625"/>
            <a:ext cx="2404500" cy="104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About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7548103" y="4491157"/>
            <a:ext cx="2901300" cy="40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</a:rPr>
              <a:t>Address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7437453" y="2428843"/>
            <a:ext cx="2901300" cy="40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Shape 252"/>
          <p:cNvCxnSpPr/>
          <p:nvPr/>
        </p:nvCxnSpPr>
        <p:spPr>
          <a:xfrm>
            <a:off x="7437453" y="2613658"/>
            <a:ext cx="0" cy="80310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7437453" y="3407728"/>
            <a:ext cx="490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4" name="Shape 254"/>
          <p:cNvCxnSpPr/>
          <p:nvPr/>
        </p:nvCxnSpPr>
        <p:spPr>
          <a:xfrm>
            <a:off x="7401409" y="4716778"/>
            <a:ext cx="0" cy="803100"/>
          </a:xfrm>
          <a:prstGeom prst="straightConnector1">
            <a:avLst/>
          </a:prstGeom>
          <a:noFill/>
          <a:ln w="28575" cap="flat" cmpd="sng">
            <a:solidFill>
              <a:srgbClr val="0D8B46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5" name="Shape 255"/>
          <p:cNvCxnSpPr/>
          <p:nvPr/>
        </p:nvCxnSpPr>
        <p:spPr>
          <a:xfrm>
            <a:off x="7401409" y="5510848"/>
            <a:ext cx="490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6" name="Shape 256"/>
          <p:cNvSpPr txBox="1"/>
          <p:nvPr/>
        </p:nvSpPr>
        <p:spPr>
          <a:xfrm>
            <a:off x="7473700" y="2165375"/>
            <a:ext cx="4688100" cy="110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</a:rPr>
              <a:t>Local store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</a:rPr>
              <a:t>Selling: Books &amp; Antiques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</a:rPr>
              <a:t>Hosting :Cultural events </a:t>
            </a: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l="-4452" t="2997" r="7449"/>
          <a:stretch/>
        </p:blipFill>
        <p:spPr>
          <a:xfrm>
            <a:off x="0" y="1898899"/>
            <a:ext cx="3388048" cy="36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8050" y="1898899"/>
            <a:ext cx="3421123" cy="361194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7401400" y="4212710"/>
            <a:ext cx="4688100" cy="11813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dirty="0">
              <a:solidFill>
                <a:schemeClr val="lt1"/>
              </a:solidFill>
            </a:endParaRPr>
          </a:p>
          <a:p>
            <a:pPr lvl="1"/>
            <a:r>
              <a:rPr lang="en-US" sz="2000" dirty="0" smtClean="0">
                <a:solidFill>
                  <a:schemeClr val="lt1"/>
                </a:solidFill>
              </a:rPr>
              <a:t>		 	</a:t>
            </a:r>
            <a:endParaRPr sz="2000"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</a:rPr>
              <a:t>1428 Beacon Street &amp; 77 Harvard St,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</a:rPr>
              <a:t>Brookline, MA 02445</a:t>
            </a:r>
          </a:p>
        </p:txBody>
      </p:sp>
      <p:pic>
        <p:nvPicPr>
          <p:cNvPr id="2" name="Picture 1" descr="home-slide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7" y="1633796"/>
            <a:ext cx="6001045" cy="33755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842"/>
            <a:ext cx="10515599" cy="777922"/>
          </a:xfrm>
        </p:spPr>
        <p:txBody>
          <a:bodyPr/>
          <a:lstStyle/>
          <a:p>
            <a:r>
              <a:rPr lang="en-US" sz="2300" b="1" dirty="0" smtClean="0">
                <a:solidFill>
                  <a:schemeClr val="bg1"/>
                </a:solidFill>
              </a:rPr>
              <a:t/>
            </a:r>
            <a:br>
              <a:rPr lang="en-US" sz="2300" b="1" dirty="0" smtClean="0">
                <a:solidFill>
                  <a:schemeClr val="bg1"/>
                </a:solidFill>
              </a:rPr>
            </a:br>
            <a:r>
              <a:rPr lang="en-US" sz="3000" b="1" dirty="0" smtClean="0">
                <a:solidFill>
                  <a:schemeClr val="bg1"/>
                </a:solidFill>
              </a:rPr>
              <a:t>How </a:t>
            </a:r>
            <a:r>
              <a:rPr lang="en-US" sz="3000" b="1" dirty="0">
                <a:solidFill>
                  <a:schemeClr val="bg1"/>
                </a:solidFill>
              </a:rPr>
              <a:t>can we improve the website. Send us your ideas and suggestions?</a:t>
            </a:r>
            <a:br>
              <a:rPr lang="en-US" sz="3000" b="1" dirty="0">
                <a:solidFill>
                  <a:schemeClr val="bg1"/>
                </a:solidFill>
              </a:rPr>
            </a:b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77108"/>
            <a:ext cx="10515599" cy="4699855"/>
          </a:xfrm>
        </p:spPr>
        <p:txBody>
          <a:bodyPr/>
          <a:lstStyle/>
          <a:p>
            <a:pPr marL="692150" indent="-514350">
              <a:buClr>
                <a:schemeClr val="bg1"/>
              </a:buClr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Offer different </a:t>
            </a:r>
            <a:r>
              <a:rPr lang="en-US" dirty="0" smtClean="0">
                <a:solidFill>
                  <a:schemeClr val="bg1"/>
                </a:solidFill>
              </a:rPr>
              <a:t>languages</a:t>
            </a:r>
          </a:p>
          <a:p>
            <a:pPr marL="692150" indent="-514350">
              <a:buClr>
                <a:schemeClr val="bg1"/>
              </a:buClr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I don't think I have anything-- it looks good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</a:p>
          <a:p>
            <a:pPr marL="692150" indent="-514350">
              <a:buClr>
                <a:schemeClr val="bg1"/>
              </a:buClr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Continue to </a:t>
            </a:r>
            <a:r>
              <a:rPr lang="en-US" dirty="0" smtClean="0">
                <a:solidFill>
                  <a:schemeClr val="bg1"/>
                </a:solidFill>
              </a:rPr>
              <a:t>get </a:t>
            </a:r>
            <a:r>
              <a:rPr lang="en-US" dirty="0">
                <a:solidFill>
                  <a:schemeClr val="bg1"/>
                </a:solidFill>
              </a:rPr>
              <a:t>feedback from </a:t>
            </a:r>
            <a:r>
              <a:rPr lang="en-US" dirty="0" smtClean="0">
                <a:solidFill>
                  <a:schemeClr val="bg1"/>
                </a:solidFill>
              </a:rPr>
              <a:t>customers</a:t>
            </a:r>
          </a:p>
          <a:p>
            <a:pPr marL="692150" indent="-514350">
              <a:buClr>
                <a:schemeClr val="bg1"/>
              </a:buClr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Color, better graphics, less paragraph make into bullets or shorter sentences.</a:t>
            </a:r>
          </a:p>
        </p:txBody>
      </p:sp>
    </p:spTree>
    <p:extLst>
      <p:ext uri="{BB962C8B-B14F-4D97-AF65-F5344CB8AC3E}">
        <p14:creationId xmlns:p14="http://schemas.microsoft.com/office/powerpoint/2010/main" val="65089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3689"/>
            <a:ext cx="10515599" cy="71808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Usability Testing : Tasks  and Scenarios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Execute when the website is complete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80160"/>
            <a:ext cx="10515599" cy="5416061"/>
          </a:xfrm>
        </p:spPr>
        <p:txBody>
          <a:bodyPr/>
          <a:lstStyle/>
          <a:p>
            <a:pPr marL="177800" indent="0" algn="just">
              <a:buNone/>
            </a:pPr>
            <a:r>
              <a:rPr lang="en-US" sz="2300" u="sng" dirty="0">
                <a:solidFill>
                  <a:schemeClr val="bg1"/>
                </a:solidFill>
              </a:rPr>
              <a:t>Task</a:t>
            </a:r>
            <a:r>
              <a:rPr lang="en-US" sz="2300" u="sng" dirty="0" smtClean="0">
                <a:solidFill>
                  <a:schemeClr val="bg1"/>
                </a:solidFill>
              </a:rPr>
              <a:t>: Find </a:t>
            </a:r>
            <a:r>
              <a:rPr lang="en-US" sz="2300" u="sng" dirty="0">
                <a:solidFill>
                  <a:schemeClr val="bg1"/>
                </a:solidFill>
              </a:rPr>
              <a:t>a book "Arch Of Triumph" by Erich Maria </a:t>
            </a:r>
            <a:r>
              <a:rPr lang="en-US" sz="2300" u="sng" dirty="0" smtClean="0">
                <a:solidFill>
                  <a:schemeClr val="bg1"/>
                </a:solidFill>
              </a:rPr>
              <a:t>Remarque</a:t>
            </a:r>
          </a:p>
          <a:p>
            <a:pPr marL="177800" indent="0" algn="just">
              <a:buNone/>
            </a:pPr>
            <a:r>
              <a:rPr lang="en-US" sz="2300" i="1" dirty="0" smtClean="0">
                <a:solidFill>
                  <a:schemeClr val="bg1"/>
                </a:solidFill>
              </a:rPr>
              <a:t> </a:t>
            </a:r>
            <a:r>
              <a:rPr lang="en-US" sz="2300" i="1" dirty="0">
                <a:solidFill>
                  <a:schemeClr val="bg1"/>
                </a:solidFill>
              </a:rPr>
              <a:t>Scenario</a:t>
            </a:r>
            <a:r>
              <a:rPr lang="en-US" sz="2300" dirty="0">
                <a:solidFill>
                  <a:schemeClr val="bg1"/>
                </a:solidFill>
              </a:rPr>
              <a:t>: You are taking a German </a:t>
            </a:r>
            <a:r>
              <a:rPr lang="en-US" sz="2300" dirty="0" smtClean="0">
                <a:solidFill>
                  <a:schemeClr val="bg1"/>
                </a:solidFill>
              </a:rPr>
              <a:t>literature </a:t>
            </a:r>
            <a:r>
              <a:rPr lang="en-US" sz="2300" dirty="0">
                <a:solidFill>
                  <a:schemeClr val="bg1"/>
                </a:solidFill>
              </a:rPr>
              <a:t>class at local collage, and the book that you will </a:t>
            </a:r>
            <a:r>
              <a:rPr lang="en-US" sz="2300" dirty="0" smtClean="0">
                <a:solidFill>
                  <a:schemeClr val="bg1"/>
                </a:solidFill>
              </a:rPr>
              <a:t>discuses </a:t>
            </a:r>
            <a:r>
              <a:rPr lang="en-US" sz="2300" dirty="0">
                <a:solidFill>
                  <a:schemeClr val="bg1"/>
                </a:solidFill>
              </a:rPr>
              <a:t>in the class is Arch of Triumph by Erich Maria Remarque, so you need to find and purchase the book. </a:t>
            </a:r>
            <a:endParaRPr lang="en-US" sz="2300" dirty="0" smtClean="0">
              <a:solidFill>
                <a:schemeClr val="bg1"/>
              </a:solidFill>
            </a:endParaRPr>
          </a:p>
          <a:p>
            <a:pPr marL="177800" indent="0" algn="just">
              <a:buNone/>
            </a:pPr>
            <a:r>
              <a:rPr lang="en-US" sz="2300" u="sng" dirty="0" smtClean="0">
                <a:solidFill>
                  <a:schemeClr val="bg1"/>
                </a:solidFill>
              </a:rPr>
              <a:t>Task</a:t>
            </a:r>
            <a:r>
              <a:rPr lang="en-US" sz="2300" u="sng" dirty="0">
                <a:solidFill>
                  <a:schemeClr val="bg1"/>
                </a:solidFill>
              </a:rPr>
              <a:t>: Find and antique </a:t>
            </a:r>
            <a:r>
              <a:rPr lang="en-US" sz="2300" u="sng" dirty="0" smtClean="0">
                <a:solidFill>
                  <a:schemeClr val="bg1"/>
                </a:solidFill>
              </a:rPr>
              <a:t>Vase</a:t>
            </a:r>
          </a:p>
          <a:p>
            <a:pPr marL="177800" indent="0" algn="just">
              <a:buNone/>
            </a:pPr>
            <a:r>
              <a:rPr lang="en-US" sz="2300" dirty="0" smtClean="0">
                <a:solidFill>
                  <a:schemeClr val="bg1"/>
                </a:solidFill>
              </a:rPr>
              <a:t>  </a:t>
            </a:r>
            <a:r>
              <a:rPr lang="en-US" sz="2300" i="1" dirty="0" smtClean="0">
                <a:solidFill>
                  <a:schemeClr val="bg1"/>
                </a:solidFill>
              </a:rPr>
              <a:t>Scenario</a:t>
            </a:r>
            <a:r>
              <a:rPr lang="en-US" sz="2300" dirty="0" smtClean="0">
                <a:solidFill>
                  <a:schemeClr val="bg1"/>
                </a:solidFill>
              </a:rPr>
              <a:t>: Mother's </a:t>
            </a:r>
            <a:r>
              <a:rPr lang="en-US" sz="2300" dirty="0">
                <a:solidFill>
                  <a:schemeClr val="bg1"/>
                </a:solidFill>
              </a:rPr>
              <a:t>day is coming and you need to buy a present for you mom. You know that your mom loves antique </a:t>
            </a:r>
            <a:r>
              <a:rPr lang="en-US" sz="2300" dirty="0" smtClean="0">
                <a:solidFill>
                  <a:schemeClr val="bg1"/>
                </a:solidFill>
              </a:rPr>
              <a:t>vases. </a:t>
            </a:r>
            <a:r>
              <a:rPr lang="en-US" sz="2300" dirty="0">
                <a:solidFill>
                  <a:schemeClr val="bg1"/>
                </a:solidFill>
              </a:rPr>
              <a:t>So you decided to get one for her</a:t>
            </a:r>
            <a:r>
              <a:rPr lang="en-US" sz="2300" dirty="0" smtClean="0">
                <a:solidFill>
                  <a:schemeClr val="bg1"/>
                </a:solidFill>
              </a:rPr>
              <a:t>.</a:t>
            </a:r>
          </a:p>
          <a:p>
            <a:pPr marL="177800" indent="0" algn="just">
              <a:buNone/>
            </a:pPr>
            <a:r>
              <a:rPr lang="en-US" sz="2300" u="sng" dirty="0">
                <a:solidFill>
                  <a:schemeClr val="bg1"/>
                </a:solidFill>
              </a:rPr>
              <a:t>Task: Create an account</a:t>
            </a:r>
          </a:p>
          <a:p>
            <a:pPr marL="177800" indent="0" algn="just">
              <a:buNone/>
            </a:pPr>
            <a:r>
              <a:rPr lang="en-US" sz="2300" i="1" dirty="0">
                <a:solidFill>
                  <a:schemeClr val="bg1"/>
                </a:solidFill>
              </a:rPr>
              <a:t>Scenario</a:t>
            </a:r>
            <a:r>
              <a:rPr lang="en-US" sz="2300" dirty="0">
                <a:solidFill>
                  <a:schemeClr val="bg1"/>
                </a:solidFill>
              </a:rPr>
              <a:t>: You purchase books from Books &amp; Arts often . You need to create an account , so you can track you next purchase.</a:t>
            </a:r>
          </a:p>
          <a:p>
            <a:pPr marL="177800" indent="0" algn="just">
              <a:buNone/>
            </a:pPr>
            <a:r>
              <a:rPr lang="en-US" sz="2300" u="sng" dirty="0">
                <a:solidFill>
                  <a:schemeClr val="bg1"/>
                </a:solidFill>
              </a:rPr>
              <a:t>Task: Buy GRE Books</a:t>
            </a:r>
          </a:p>
          <a:p>
            <a:pPr marL="177800" indent="0" algn="just">
              <a:buNone/>
            </a:pPr>
            <a:r>
              <a:rPr lang="en-US" sz="2300" i="1" dirty="0">
                <a:solidFill>
                  <a:schemeClr val="bg1"/>
                </a:solidFill>
              </a:rPr>
              <a:t>Scenario</a:t>
            </a:r>
            <a:r>
              <a:rPr lang="en-US" sz="2300" dirty="0">
                <a:solidFill>
                  <a:schemeClr val="bg1"/>
                </a:solidFill>
              </a:rPr>
              <a:t>: You decided to apply for master program and you need to buy GRE Books </a:t>
            </a:r>
          </a:p>
          <a:p>
            <a:pPr marL="177800" indent="0" algn="just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430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1295400" y="975359"/>
            <a:ext cx="1066799" cy="1066799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1722119" y="1722119"/>
            <a:ext cx="640079" cy="640079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2042159" y="899159"/>
            <a:ext cx="2590800" cy="2590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3520439" y="3200400"/>
            <a:ext cx="1188719" cy="1188719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3230880" y="3291839"/>
            <a:ext cx="701039" cy="701039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1371600" y="5654039"/>
            <a:ext cx="350519" cy="350519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1661159" y="4632960"/>
            <a:ext cx="487680" cy="48768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2362200" y="5303519"/>
            <a:ext cx="350519" cy="350519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042159" y="2926080"/>
            <a:ext cx="822960" cy="82296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2042159" y="4389119"/>
            <a:ext cx="822960" cy="82296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2453640" y="388619"/>
            <a:ext cx="350519" cy="350519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4968239" y="2926080"/>
            <a:ext cx="350519" cy="350519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4968239" y="4770119"/>
            <a:ext cx="350519" cy="350519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4861560" y="4945380"/>
            <a:ext cx="350519" cy="350519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2568784" y="206287"/>
            <a:ext cx="1548436" cy="3770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6448096" y="2725826"/>
            <a:ext cx="447740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 Modifications</a:t>
            </a:r>
            <a:endParaRPr lang="en-US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3373253" y="2225839"/>
            <a:ext cx="2333297" cy="2333297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1200805" y="1516391"/>
            <a:ext cx="1035269" cy="1035269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572812" y="1516391"/>
            <a:ext cx="861848" cy="861848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-253698" y="551793"/>
            <a:ext cx="507397" cy="507397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750037" y="805491"/>
            <a:ext cx="507397" cy="507397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6726053" y="2225838"/>
            <a:ext cx="2333297" cy="2333297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6592737" y="2883452"/>
            <a:ext cx="2598600" cy="52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COLOR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THEME</a:t>
            </a:r>
            <a:endParaRPr lang="en-US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11438956" y="4385825"/>
            <a:ext cx="682520" cy="682520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12004568" y="5292241"/>
            <a:ext cx="507397" cy="507397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3097765" y="4784410"/>
            <a:ext cx="2912750" cy="1015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 smtClean="0">
                <a:solidFill>
                  <a:schemeClr val="lt1"/>
                </a:solidFill>
              </a:rPr>
              <a:t>Rearranged information to better enhance our navigation design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6501284" y="4784410"/>
            <a:ext cx="2837423" cy="1015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 smtClean="0">
                <a:solidFill>
                  <a:schemeClr val="lt1"/>
                </a:solidFill>
              </a:rPr>
              <a:t>Changed color theme to brighter and friendlier mood as suggested by testers</a:t>
            </a:r>
            <a:endParaRPr lang="en-US" sz="2000" dirty="0">
              <a:solidFill>
                <a:schemeClr val="lt1"/>
              </a:solidFill>
            </a:endParaRPr>
          </a:p>
        </p:txBody>
      </p:sp>
      <p:cxnSp>
        <p:nvCxnSpPr>
          <p:cNvPr id="433" name="Shape 433"/>
          <p:cNvCxnSpPr/>
          <p:nvPr/>
        </p:nvCxnSpPr>
        <p:spPr>
          <a:xfrm>
            <a:off x="4723153" y="551793"/>
            <a:ext cx="308927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4" name="Shape 434"/>
          <p:cNvCxnSpPr/>
          <p:nvPr/>
        </p:nvCxnSpPr>
        <p:spPr>
          <a:xfrm>
            <a:off x="4723153" y="1191873"/>
            <a:ext cx="308927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5" name="Shape 435"/>
          <p:cNvSpPr txBox="1"/>
          <p:nvPr/>
        </p:nvSpPr>
        <p:spPr>
          <a:xfrm>
            <a:off x="3347953" y="579450"/>
            <a:ext cx="5871292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 MODIFICATIONS</a:t>
            </a:r>
            <a:endParaRPr lang="en-US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3204471" y="2767986"/>
            <a:ext cx="2598600" cy="52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 PLACEMENT</a:t>
            </a:r>
            <a:endParaRPr lang="en-US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469"/>
          <p:cNvSpPr txBox="1"/>
          <p:nvPr/>
        </p:nvSpPr>
        <p:spPr>
          <a:xfrm>
            <a:off x="1434661" y="6394422"/>
            <a:ext cx="9613734" cy="3687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/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https://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app.moqups.com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courtois.b@husky.neu.edu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/pfRq0WgK/view</a:t>
            </a:r>
            <a:endParaRPr sz="1600" b="1" dirty="0">
              <a:solidFill>
                <a:schemeClr val="accent6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70821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1718441" y="2225839"/>
            <a:ext cx="2333297" cy="2333297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1200805" y="1516391"/>
            <a:ext cx="1035269" cy="1035269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572812" y="1516391"/>
            <a:ext cx="861848" cy="861848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-253698" y="551793"/>
            <a:ext cx="507397" cy="507397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750037" y="805491"/>
            <a:ext cx="507397" cy="507397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5071241" y="2225838"/>
            <a:ext cx="2333297" cy="2333297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8424040" y="2225836"/>
            <a:ext cx="2333297" cy="2333297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4937925" y="3114382"/>
            <a:ext cx="2598600" cy="52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BOOKS</a:t>
            </a:r>
            <a:endParaRPr lang="en-US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8328596" y="3114382"/>
            <a:ext cx="2598668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endParaRPr lang="en-US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11438956" y="4385825"/>
            <a:ext cx="682520" cy="682520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12004568" y="5292241"/>
            <a:ext cx="507397" cy="507397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1442953" y="4784410"/>
            <a:ext cx="2912750" cy="1015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 smtClean="0">
                <a:solidFill>
                  <a:schemeClr val="lt1"/>
                </a:solidFill>
              </a:rPr>
              <a:t>Removed some unnecessary information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4846472" y="4784410"/>
            <a:ext cx="2837423" cy="1015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 smtClean="0">
                <a:solidFill>
                  <a:schemeClr val="lt1"/>
                </a:solidFill>
              </a:rPr>
              <a:t>Added a scrolling informational line on page to bring attention to users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8167532" y="4784410"/>
            <a:ext cx="2880863" cy="1015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 smtClean="0">
                <a:solidFill>
                  <a:schemeClr val="lt1"/>
                </a:solidFill>
              </a:rPr>
              <a:t>Removed the previous unnecessary tab</a:t>
            </a:r>
            <a:endParaRPr lang="en-US" sz="2000" dirty="0">
              <a:solidFill>
                <a:schemeClr val="lt1"/>
              </a:solidFill>
            </a:endParaRPr>
          </a:p>
        </p:txBody>
      </p:sp>
      <p:cxnSp>
        <p:nvCxnSpPr>
          <p:cNvPr id="433" name="Shape 433"/>
          <p:cNvCxnSpPr/>
          <p:nvPr/>
        </p:nvCxnSpPr>
        <p:spPr>
          <a:xfrm>
            <a:off x="4723153" y="551793"/>
            <a:ext cx="308927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4" name="Shape 434"/>
          <p:cNvCxnSpPr/>
          <p:nvPr/>
        </p:nvCxnSpPr>
        <p:spPr>
          <a:xfrm>
            <a:off x="4723153" y="1191873"/>
            <a:ext cx="308927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5" name="Shape 435"/>
          <p:cNvSpPr txBox="1"/>
          <p:nvPr/>
        </p:nvSpPr>
        <p:spPr>
          <a:xfrm>
            <a:off x="3347953" y="579450"/>
            <a:ext cx="5871292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 MODIFICATIONS</a:t>
            </a:r>
            <a:endParaRPr lang="en-US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1588143" y="3097886"/>
            <a:ext cx="2598600" cy="52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endParaRPr lang="en-US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469"/>
          <p:cNvSpPr txBox="1"/>
          <p:nvPr/>
        </p:nvSpPr>
        <p:spPr>
          <a:xfrm>
            <a:off x="1434661" y="6394422"/>
            <a:ext cx="9613734" cy="3687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/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https://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app.moqups.com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courtois.b@husky.neu.edu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/pfRq0WgK/view</a:t>
            </a:r>
            <a:endParaRPr sz="1600" b="1" dirty="0">
              <a:solidFill>
                <a:schemeClr val="accent6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49359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 rot="2762313">
            <a:off x="2410156" y="2067607"/>
            <a:ext cx="2472334" cy="2131323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 rot="2762313">
            <a:off x="2296486" y="3948996"/>
            <a:ext cx="1370863" cy="1181779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2690122" y="1269548"/>
            <a:ext cx="1685935" cy="3770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466" name="Shape 466"/>
          <p:cNvSpPr/>
          <p:nvPr/>
        </p:nvSpPr>
        <p:spPr>
          <a:xfrm rot="2762313">
            <a:off x="3690541" y="6060728"/>
            <a:ext cx="1019764" cy="87910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 rot="2762313">
            <a:off x="2243488" y="5591097"/>
            <a:ext cx="647362" cy="558072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6448096" y="2610361"/>
            <a:ext cx="511307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Prototyping </a:t>
            </a: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6448100" y="3077602"/>
            <a:ext cx="4824300" cy="14256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dirty="0"/>
          </a:p>
          <a:p>
            <a:pPr lvl="0"/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http://www1.coe.neu.edu/~mockinaeon/UX_Final/index</a:t>
            </a:r>
            <a:endParaRPr lang="en-US" sz="18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 rot="2762313">
            <a:off x="2410156" y="2067607"/>
            <a:ext cx="2472334" cy="2131323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 rot="2762313">
            <a:off x="2296486" y="3948996"/>
            <a:ext cx="1370863" cy="1181779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2690122" y="1269548"/>
            <a:ext cx="1685935" cy="3770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466" name="Shape 466"/>
          <p:cNvSpPr/>
          <p:nvPr/>
        </p:nvSpPr>
        <p:spPr>
          <a:xfrm rot="2762313">
            <a:off x="3690541" y="6060728"/>
            <a:ext cx="1019764" cy="87910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 rot="2762313">
            <a:off x="2243488" y="5591097"/>
            <a:ext cx="647362" cy="558072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6448096" y="2610361"/>
            <a:ext cx="511307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Quality Assurance Testing </a:t>
            </a:r>
            <a:endParaRPr lang="en-US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6448100" y="3077602"/>
            <a:ext cx="4824300" cy="14256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754450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Quality Assurance Testing Cases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10515599" cy="475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9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9121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 Login Function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1" y="1277257"/>
            <a:ext cx="11815830" cy="523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68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75247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 Shopping Cart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1" y="1204601"/>
            <a:ext cx="11809445" cy="545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9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Shape 264"/>
          <p:cNvCxnSpPr/>
          <p:nvPr/>
        </p:nvCxnSpPr>
        <p:spPr>
          <a:xfrm>
            <a:off x="7010400" y="347537"/>
            <a:ext cx="342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5" name="Shape 265"/>
          <p:cNvCxnSpPr/>
          <p:nvPr/>
        </p:nvCxnSpPr>
        <p:spPr>
          <a:xfrm>
            <a:off x="7010400" y="1335510"/>
            <a:ext cx="342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66" name="Shape 266"/>
          <p:cNvSpPr txBox="1"/>
          <p:nvPr/>
        </p:nvSpPr>
        <p:spPr>
          <a:xfrm>
            <a:off x="7288192" y="514462"/>
            <a:ext cx="3143100" cy="646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267" name="Shape 267"/>
          <p:cNvSpPr/>
          <p:nvPr/>
        </p:nvSpPr>
        <p:spPr>
          <a:xfrm>
            <a:off x="7010400" y="756174"/>
            <a:ext cx="162900" cy="1629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 b="31600"/>
          <a:stretch/>
        </p:blipFill>
        <p:spPr>
          <a:xfrm>
            <a:off x="0" y="7025640"/>
            <a:ext cx="12192000" cy="387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Shape 269"/>
          <p:cNvCxnSpPr/>
          <p:nvPr/>
        </p:nvCxnSpPr>
        <p:spPr>
          <a:xfrm>
            <a:off x="10431292" y="1335510"/>
            <a:ext cx="17625" cy="511537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1874517" y="6470314"/>
            <a:ext cx="8556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1" name="Shape 271"/>
          <p:cNvCxnSpPr/>
          <p:nvPr/>
        </p:nvCxnSpPr>
        <p:spPr>
          <a:xfrm flipH="1" flipV="1">
            <a:off x="1874475" y="5305005"/>
            <a:ext cx="44" cy="116530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72" name="Shape 272"/>
          <p:cNvSpPr/>
          <p:nvPr/>
        </p:nvSpPr>
        <p:spPr>
          <a:xfrm>
            <a:off x="1558290" y="3978501"/>
            <a:ext cx="632399" cy="6324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Shape 273"/>
          <p:cNvCxnSpPr/>
          <p:nvPr/>
        </p:nvCxnSpPr>
        <p:spPr>
          <a:xfrm flipV="1">
            <a:off x="1874475" y="3640710"/>
            <a:ext cx="19286" cy="13005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74" name="Shape 274"/>
          <p:cNvSpPr/>
          <p:nvPr/>
        </p:nvSpPr>
        <p:spPr>
          <a:xfrm>
            <a:off x="1558290" y="3032365"/>
            <a:ext cx="632399" cy="6324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Shape 275"/>
          <p:cNvCxnSpPr>
            <a:stCxn id="274" idx="0"/>
          </p:cNvCxnSpPr>
          <p:nvPr/>
        </p:nvCxnSpPr>
        <p:spPr>
          <a:xfrm rot="10800000">
            <a:off x="1874490" y="2422765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76" name="Shape 276"/>
          <p:cNvSpPr/>
          <p:nvPr/>
        </p:nvSpPr>
        <p:spPr>
          <a:xfrm>
            <a:off x="1558290" y="2121306"/>
            <a:ext cx="632399" cy="6324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Shape 277"/>
          <p:cNvCxnSpPr/>
          <p:nvPr/>
        </p:nvCxnSpPr>
        <p:spPr>
          <a:xfrm rot="10800000">
            <a:off x="1874519" y="1796007"/>
            <a:ext cx="0" cy="47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78" name="Shape 278"/>
          <p:cNvSpPr/>
          <p:nvPr/>
        </p:nvSpPr>
        <p:spPr>
          <a:xfrm>
            <a:off x="1558290" y="1222662"/>
            <a:ext cx="632399" cy="6324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1691640" y="1243482"/>
            <a:ext cx="12915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691640" y="2152419"/>
            <a:ext cx="12915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691639" y="3070808"/>
            <a:ext cx="12915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675146" y="4014574"/>
            <a:ext cx="12915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2573589" y="1231040"/>
            <a:ext cx="32955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Research </a:t>
            </a:r>
            <a:r>
              <a:rPr lang="en-US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lang="en-US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Briana Courtois</a:t>
            </a:r>
            <a:endParaRPr lang="en-U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2573589" y="2120309"/>
            <a:ext cx="32955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Storyboarding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9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Xuran</a:t>
            </a:r>
            <a:r>
              <a:rPr lang="en-US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Wang</a:t>
            </a:r>
            <a:endParaRPr lang="en-U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2573589" y="3030957"/>
            <a:ext cx="32955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Usability Testing</a:t>
            </a:r>
            <a:endParaRPr lang="en-U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Maria </a:t>
            </a:r>
            <a:r>
              <a:rPr lang="en-US" sz="19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Kochetygova</a:t>
            </a:r>
            <a:endParaRPr lang="en-U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2573589" y="3962288"/>
            <a:ext cx="32955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 Modifications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Briana Courtois</a:t>
            </a:r>
            <a:endParaRPr lang="en-US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1555265" y="4898258"/>
            <a:ext cx="632399" cy="6324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1691638" y="4941272"/>
            <a:ext cx="12915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2573589" y="4864818"/>
            <a:ext cx="32955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Prototyping Demonstration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Xuran</a:t>
            </a:r>
            <a:r>
              <a:rPr lang="en-US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Wang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endParaRPr lang="en-U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87"/>
          <p:cNvSpPr/>
          <p:nvPr/>
        </p:nvSpPr>
        <p:spPr>
          <a:xfrm>
            <a:off x="1572971" y="5762686"/>
            <a:ext cx="632399" cy="6324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288"/>
          <p:cNvSpPr txBox="1"/>
          <p:nvPr/>
        </p:nvSpPr>
        <p:spPr>
          <a:xfrm>
            <a:off x="1709344" y="5805700"/>
            <a:ext cx="12915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289"/>
          <p:cNvSpPr txBox="1"/>
          <p:nvPr/>
        </p:nvSpPr>
        <p:spPr>
          <a:xfrm>
            <a:off x="2591295" y="5729246"/>
            <a:ext cx="32955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Quality Assurance Testing</a:t>
            </a:r>
            <a:endParaRPr lang="en-US" sz="19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Maria </a:t>
            </a:r>
            <a:r>
              <a:rPr lang="en-US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Kochetygova</a:t>
            </a:r>
            <a:endParaRPr lang="en-U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endParaRPr lang="en-U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76698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 Location logo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8" y="1414180"/>
            <a:ext cx="11646733" cy="507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6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 Follow us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5" y="1452286"/>
            <a:ext cx="11927270" cy="51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19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solidFill>
                  <a:schemeClr val="bg1"/>
                </a:solidFill>
              </a:rPr>
              <a:t>Small </a:t>
            </a:r>
            <a:r>
              <a:rPr lang="en-US" sz="3800" dirty="0" err="1" smtClean="0">
                <a:solidFill>
                  <a:schemeClr val="bg1"/>
                </a:solidFill>
              </a:rPr>
              <a:t>Senelium.WebDrive</a:t>
            </a:r>
            <a:r>
              <a:rPr lang="en-US" sz="3800" dirty="0" smtClean="0">
                <a:solidFill>
                  <a:schemeClr val="bg1"/>
                </a:solidFill>
              </a:rPr>
              <a:t> Test Cases Using C# 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09486"/>
            <a:ext cx="10515599" cy="4667477"/>
          </a:xfrm>
        </p:spPr>
        <p:txBody>
          <a:bodyPr/>
          <a:lstStyle/>
          <a:p>
            <a:pPr marL="17780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Test if the class of a specific element exists on the webpage.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9098"/>
            <a:ext cx="9728199" cy="477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65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02824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 using CSS path or X path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1538514"/>
            <a:ext cx="9913258" cy="531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31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88310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uch Element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519" y="1370399"/>
            <a:ext cx="8029651" cy="54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83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65087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 Text Box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7" y="1095049"/>
            <a:ext cx="10450286" cy="56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Shape 474"/>
          <p:cNvCxnSpPr/>
          <p:nvPr/>
        </p:nvCxnSpPr>
        <p:spPr>
          <a:xfrm>
            <a:off x="0" y="0"/>
            <a:ext cx="4312919" cy="2849879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>
            <a:off x="7940039" y="3992880"/>
            <a:ext cx="4130040" cy="271272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 rot="2026197">
            <a:off x="5081334" y="3417996"/>
            <a:ext cx="5490954" cy="708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77" name="Shape 477"/>
          <p:cNvSpPr txBox="1"/>
          <p:nvPr/>
        </p:nvSpPr>
        <p:spPr>
          <a:xfrm rot="1982386">
            <a:off x="4219337" y="3700492"/>
            <a:ext cx="3642359" cy="5847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FF"/>
                </a:solidFill>
              </a:rPr>
              <a:t>Any Questions?</a:t>
            </a:r>
          </a:p>
        </p:txBody>
      </p:sp>
      <p:cxnSp>
        <p:nvCxnSpPr>
          <p:cNvPr id="478" name="Shape 478"/>
          <p:cNvCxnSpPr/>
          <p:nvPr/>
        </p:nvCxnSpPr>
        <p:spPr>
          <a:xfrm>
            <a:off x="2007140" y="3143159"/>
            <a:ext cx="2225040" cy="147025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9" name="Shape 479"/>
          <p:cNvCxnSpPr/>
          <p:nvPr/>
        </p:nvCxnSpPr>
        <p:spPr>
          <a:xfrm>
            <a:off x="-277258" y="3143159"/>
            <a:ext cx="3016324" cy="199311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80" name="Shape 480"/>
          <p:cNvCxnSpPr/>
          <p:nvPr/>
        </p:nvCxnSpPr>
        <p:spPr>
          <a:xfrm>
            <a:off x="9906000" y="1298720"/>
            <a:ext cx="3016324" cy="199311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81" name="Shape 481"/>
          <p:cNvCxnSpPr/>
          <p:nvPr/>
        </p:nvCxnSpPr>
        <p:spPr>
          <a:xfrm>
            <a:off x="5853357" y="242309"/>
            <a:ext cx="3016324" cy="199311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>
            <a:off x="6375119" y="5179332"/>
            <a:ext cx="3016324" cy="199311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 flipH="1">
            <a:off x="1103441" y="1024758"/>
            <a:ext cx="1072200" cy="1072199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/>
        </p:nvSpPr>
        <p:spPr>
          <a:xfrm flipH="1">
            <a:off x="1056341" y="1713185"/>
            <a:ext cx="1119300" cy="1119300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/>
          <p:nvPr/>
        </p:nvSpPr>
        <p:spPr>
          <a:xfrm flipH="1">
            <a:off x="1639530" y="772508"/>
            <a:ext cx="3421200" cy="3421200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/>
          <p:nvPr/>
        </p:nvSpPr>
        <p:spPr>
          <a:xfrm flipH="1">
            <a:off x="2948069" y="3587967"/>
            <a:ext cx="1211400" cy="1211400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/>
          <p:nvPr/>
        </p:nvSpPr>
        <p:spPr>
          <a:xfrm flipH="1">
            <a:off x="2948151" y="4432735"/>
            <a:ext cx="914400" cy="914400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/>
          <p:nvPr/>
        </p:nvSpPr>
        <p:spPr>
          <a:xfrm flipH="1">
            <a:off x="1182414" y="3855980"/>
            <a:ext cx="914400" cy="914400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 flipH="1">
            <a:off x="5657296" y="5090941"/>
            <a:ext cx="790800" cy="790800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/>
          <p:nvPr/>
        </p:nvSpPr>
        <p:spPr>
          <a:xfrm flipH="1">
            <a:off x="3862655" y="1317733"/>
            <a:ext cx="790800" cy="790800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2412124" y="597935"/>
            <a:ext cx="1747200" cy="377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3" name="Shape 303"/>
          <p:cNvSpPr/>
          <p:nvPr/>
        </p:nvSpPr>
        <p:spPr>
          <a:xfrm flipH="1">
            <a:off x="4866392" y="4514189"/>
            <a:ext cx="790800" cy="790800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/>
          <p:nvPr/>
        </p:nvSpPr>
        <p:spPr>
          <a:xfrm flipH="1">
            <a:off x="3900755" y="5672955"/>
            <a:ext cx="790800" cy="790800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/>
          <p:nvPr/>
        </p:nvSpPr>
        <p:spPr>
          <a:xfrm flipH="1">
            <a:off x="4729760" y="5033137"/>
            <a:ext cx="790800" cy="790800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448096" y="2494896"/>
            <a:ext cx="44775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Research Methods</a:t>
            </a:r>
            <a:endParaRPr lang="en-US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2583936" y="1381758"/>
            <a:ext cx="3551249" cy="1351863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6135185" y="1649220"/>
            <a:ext cx="4004315" cy="883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 smtClean="0">
                <a:solidFill>
                  <a:schemeClr val="lt1"/>
                </a:solidFill>
              </a:rPr>
              <a:t>Opened approach to build a better structured site</a:t>
            </a:r>
            <a:endParaRPr lang="en-US" sz="2000" dirty="0">
              <a:solidFill>
                <a:schemeClr val="lt1"/>
              </a:solidFill>
            </a:endParaRPr>
          </a:p>
        </p:txBody>
      </p:sp>
      <p:cxnSp>
        <p:nvCxnSpPr>
          <p:cNvPr id="433" name="Shape 433"/>
          <p:cNvCxnSpPr/>
          <p:nvPr/>
        </p:nvCxnSpPr>
        <p:spPr>
          <a:xfrm>
            <a:off x="4723153" y="551793"/>
            <a:ext cx="308927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4" name="Shape 434"/>
          <p:cNvCxnSpPr/>
          <p:nvPr/>
        </p:nvCxnSpPr>
        <p:spPr>
          <a:xfrm>
            <a:off x="4723153" y="1191873"/>
            <a:ext cx="308927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5" name="Shape 435"/>
          <p:cNvSpPr txBox="1"/>
          <p:nvPr/>
        </p:nvSpPr>
        <p:spPr>
          <a:xfrm>
            <a:off x="4256751" y="562955"/>
            <a:ext cx="410482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 METHODS</a:t>
            </a:r>
            <a:endParaRPr lang="en-US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2616920" y="1760706"/>
            <a:ext cx="3551249" cy="52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CARD SORTING</a:t>
            </a:r>
            <a:endParaRPr lang="en-US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CardSort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9188"/>
            <a:ext cx="12192000" cy="37924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2273707" y="2225838"/>
            <a:ext cx="2333297" cy="2333297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1200805" y="1516391"/>
            <a:ext cx="1035269" cy="1035269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572812" y="1516391"/>
            <a:ext cx="861848" cy="861848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-253698" y="551793"/>
            <a:ext cx="507397" cy="507397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750037" y="805491"/>
            <a:ext cx="507397" cy="507397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5148273" y="2225839"/>
            <a:ext cx="2333297" cy="2333297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5015621" y="2912947"/>
            <a:ext cx="2598600" cy="12513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FIRST-CLICK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ANALAYSIS</a:t>
            </a:r>
            <a:endParaRPr lang="en-US" sz="2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11438956" y="4385825"/>
            <a:ext cx="682520" cy="682520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12004568" y="5292241"/>
            <a:ext cx="507397" cy="507397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2020009" y="4792104"/>
            <a:ext cx="2912750" cy="1015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2000" dirty="0">
                <a:solidFill>
                  <a:schemeClr val="lt1"/>
                </a:solidFill>
              </a:rPr>
              <a:t>Provided different visual-design color themes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4896209" y="4807123"/>
            <a:ext cx="2837423" cy="1015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 smtClean="0">
                <a:solidFill>
                  <a:schemeClr val="lt1"/>
                </a:solidFill>
              </a:rPr>
              <a:t>Analyzed the pages and elements users click on</a:t>
            </a:r>
            <a:endParaRPr lang="en-US" sz="2000" dirty="0">
              <a:solidFill>
                <a:schemeClr val="lt1"/>
              </a:solidFill>
            </a:endParaRPr>
          </a:p>
        </p:txBody>
      </p:sp>
      <p:cxnSp>
        <p:nvCxnSpPr>
          <p:cNvPr id="433" name="Shape 433"/>
          <p:cNvCxnSpPr/>
          <p:nvPr/>
        </p:nvCxnSpPr>
        <p:spPr>
          <a:xfrm>
            <a:off x="4723153" y="551793"/>
            <a:ext cx="308927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4" name="Shape 434"/>
          <p:cNvCxnSpPr/>
          <p:nvPr/>
        </p:nvCxnSpPr>
        <p:spPr>
          <a:xfrm>
            <a:off x="4723153" y="1191873"/>
            <a:ext cx="308927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5" name="Shape 435"/>
          <p:cNvSpPr txBox="1"/>
          <p:nvPr/>
        </p:nvSpPr>
        <p:spPr>
          <a:xfrm>
            <a:off x="4256751" y="562955"/>
            <a:ext cx="410482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 METHODS</a:t>
            </a:r>
            <a:endParaRPr lang="en-US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2141055" y="3015411"/>
            <a:ext cx="2598600" cy="52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DESIRABILITY STUDIES  </a:t>
            </a:r>
            <a:endParaRPr lang="en-US" sz="2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424"/>
          <p:cNvSpPr/>
          <p:nvPr/>
        </p:nvSpPr>
        <p:spPr>
          <a:xfrm>
            <a:off x="8004991" y="2225837"/>
            <a:ext cx="2333297" cy="2333297"/>
          </a:xfrm>
          <a:prstGeom prst="diamond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426"/>
          <p:cNvSpPr txBox="1"/>
          <p:nvPr/>
        </p:nvSpPr>
        <p:spPr>
          <a:xfrm>
            <a:off x="7890187" y="2869286"/>
            <a:ext cx="2598600" cy="52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FEEDBACK</a:t>
            </a:r>
            <a:endParaRPr lang="en-US" sz="2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431"/>
          <p:cNvSpPr txBox="1"/>
          <p:nvPr/>
        </p:nvSpPr>
        <p:spPr>
          <a:xfrm>
            <a:off x="7832104" y="4807123"/>
            <a:ext cx="2837423" cy="1015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2000" dirty="0">
                <a:solidFill>
                  <a:schemeClr val="lt1"/>
                </a:solidFill>
              </a:rPr>
              <a:t>Surveyed individuals for their overall </a:t>
            </a:r>
            <a:r>
              <a:rPr lang="en-US" sz="2000" dirty="0" smtClean="0">
                <a:solidFill>
                  <a:schemeClr val="lt1"/>
                </a:solidFill>
              </a:rPr>
              <a:t>opinions</a:t>
            </a:r>
          </a:p>
          <a:p>
            <a:pPr lvl="0" algn="ctr">
              <a:buSzPct val="25000"/>
            </a:pPr>
            <a:endParaRPr lang="en-US" sz="2000" dirty="0">
              <a:solidFill>
                <a:srgbClr val="A9D1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53434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1295400" y="975359"/>
            <a:ext cx="1066800" cy="1066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1722119" y="1722119"/>
            <a:ext cx="640200" cy="640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042159" y="899159"/>
            <a:ext cx="2590800" cy="2590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3520439" y="3200400"/>
            <a:ext cx="1188600" cy="11886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3230880" y="3291839"/>
            <a:ext cx="701099" cy="701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1371600" y="5654039"/>
            <a:ext cx="350400" cy="350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1661159" y="4632960"/>
            <a:ext cx="487800" cy="487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2362200" y="5303519"/>
            <a:ext cx="350400" cy="350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2042159" y="2926080"/>
            <a:ext cx="822900" cy="822899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2042159" y="4389119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2453640" y="388619"/>
            <a:ext cx="350400" cy="350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4968239" y="2926080"/>
            <a:ext cx="350400" cy="350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4968239" y="4770119"/>
            <a:ext cx="350400" cy="350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4861560" y="4945380"/>
            <a:ext cx="350400" cy="3504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2568784" y="206287"/>
            <a:ext cx="1548300" cy="377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6448096" y="2494896"/>
            <a:ext cx="44775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Storyboarding</a:t>
            </a:r>
            <a:endParaRPr lang="en-US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Shape 316"/>
          <p:cNvCxnSpPr/>
          <p:nvPr/>
        </p:nvCxnSpPr>
        <p:spPr>
          <a:xfrm rot="10800000" flipH="1">
            <a:off x="3919755" y="624839"/>
            <a:ext cx="1047114" cy="1524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7203505" y="609599"/>
            <a:ext cx="1047114" cy="1524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8" name="Shape 318"/>
          <p:cNvSpPr txBox="1"/>
          <p:nvPr/>
        </p:nvSpPr>
        <p:spPr>
          <a:xfrm>
            <a:off x="4436453" y="332452"/>
            <a:ext cx="329983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PERSONAS</a:t>
            </a:r>
            <a:endParaRPr lang="en-US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Storyboard1Book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8" y="1017906"/>
            <a:ext cx="3405197" cy="2771280"/>
          </a:xfrm>
          <a:prstGeom prst="rect">
            <a:avLst/>
          </a:prstGeom>
        </p:spPr>
      </p:pic>
      <p:pic>
        <p:nvPicPr>
          <p:cNvPr id="4" name="Picture 3" descr="Storyboard2Eve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988" y="1018554"/>
            <a:ext cx="3616717" cy="2770632"/>
          </a:xfrm>
          <a:prstGeom prst="rect">
            <a:avLst/>
          </a:prstGeom>
        </p:spPr>
      </p:pic>
      <p:pic>
        <p:nvPicPr>
          <p:cNvPr id="5" name="Picture 4" descr="Storyboard3Account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19" y="1018554"/>
            <a:ext cx="3616717" cy="2770632"/>
          </a:xfrm>
          <a:prstGeom prst="rect">
            <a:avLst/>
          </a:prstGeom>
        </p:spPr>
      </p:pic>
      <p:pic>
        <p:nvPicPr>
          <p:cNvPr id="6" name="Picture 5" descr="Storyboard4Dona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8" y="3970635"/>
            <a:ext cx="3456432" cy="2770632"/>
          </a:xfrm>
          <a:prstGeom prst="rect">
            <a:avLst/>
          </a:prstGeom>
        </p:spPr>
      </p:pic>
      <p:pic>
        <p:nvPicPr>
          <p:cNvPr id="7" name="Picture 6" descr="Storyboard5Abou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988" y="3970635"/>
            <a:ext cx="3616718" cy="2770632"/>
          </a:xfrm>
          <a:prstGeom prst="rect">
            <a:avLst/>
          </a:prstGeom>
        </p:spPr>
      </p:pic>
      <p:pic>
        <p:nvPicPr>
          <p:cNvPr id="8" name="Picture 7" descr="Storyboard6Antiqu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19" y="3970635"/>
            <a:ext cx="3616717" cy="277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4863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Shape 316"/>
          <p:cNvCxnSpPr/>
          <p:nvPr/>
        </p:nvCxnSpPr>
        <p:spPr>
          <a:xfrm rot="10800000" flipH="1">
            <a:off x="3919755" y="624839"/>
            <a:ext cx="1047114" cy="1524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7203505" y="609599"/>
            <a:ext cx="1047114" cy="1524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8" name="Shape 318"/>
          <p:cNvSpPr txBox="1"/>
          <p:nvPr/>
        </p:nvSpPr>
        <p:spPr>
          <a:xfrm>
            <a:off x="4436453" y="332452"/>
            <a:ext cx="329983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PERSONAS</a:t>
            </a:r>
            <a:endParaRPr lang="en-US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Storyboard5Ab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06" y="1138189"/>
            <a:ext cx="7105832" cy="5443511"/>
          </a:xfrm>
          <a:prstGeom prst="rect">
            <a:avLst/>
          </a:prstGeom>
        </p:spPr>
      </p:pic>
      <p:sp>
        <p:nvSpPr>
          <p:cNvPr id="11" name="Shape 318"/>
          <p:cNvSpPr txBox="1"/>
          <p:nvPr/>
        </p:nvSpPr>
        <p:spPr>
          <a:xfrm>
            <a:off x="201877" y="1491077"/>
            <a:ext cx="210705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Donating 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 requirement</a:t>
            </a:r>
            <a:endParaRPr lang="en-US"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605999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Office 主题">
  <a:themeElements>
    <a:clrScheme name="Custom 1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8C12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686</Words>
  <Application>Microsoft Macintosh PowerPoint</Application>
  <PresentationFormat>Custom</PresentationFormat>
  <Paragraphs>139</Paragraphs>
  <Slides>36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Office 主题</vt:lpstr>
      <vt:lpstr>Office 主题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you were to review what score would you give it out of 10? </vt:lpstr>
      <vt:lpstr>If you could change one thing about the website what would it be and why? </vt:lpstr>
      <vt:lpstr>What do you like best about the website? </vt:lpstr>
      <vt:lpstr> How can we improve the website. Send us your ideas and suggestions? </vt:lpstr>
      <vt:lpstr>Usability Testing : Tasks  and Scenarios  Execute when the website is complete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Quality Assurance Testing Cases </vt:lpstr>
      <vt:lpstr>Test Login Function</vt:lpstr>
      <vt:lpstr>Test Shopping Cart</vt:lpstr>
      <vt:lpstr>Test Location logo</vt:lpstr>
      <vt:lpstr>Test Follow us </vt:lpstr>
      <vt:lpstr>Small Senelium.WebDrive Test Cases Using C# </vt:lpstr>
      <vt:lpstr>Test using CSS path or X path</vt:lpstr>
      <vt:lpstr>No Such Element </vt:lpstr>
      <vt:lpstr>Test Text Box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Kochetygova</dc:creator>
  <cp:lastModifiedBy>Bre Courtois</cp:lastModifiedBy>
  <cp:revision>44</cp:revision>
  <dcterms:modified xsi:type="dcterms:W3CDTF">2016-04-25T17:25:10Z</dcterms:modified>
</cp:coreProperties>
</file>