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NanumSquare Neo Bold" panose="020B0600000101010101" charset="-127"/>
      <p:bold r:id="rId10"/>
    </p:embeddedFont>
    <p:embeddedFont>
      <p:font typeface="NanumSquare Neo Regular" panose="020B0600000101010101" charset="-127"/>
      <p:regular r:id="rId11"/>
    </p:embeddedFont>
    <p:embeddedFont>
      <p:font typeface="Cambria Math" panose="02040503050406030204" pitchFamily="18" charset="0"/>
      <p:regular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Slab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599"/>
  </p:normalViewPr>
  <p:slideViewPr>
    <p:cSldViewPr snapToGrid="0">
      <p:cViewPr>
        <p:scale>
          <a:sx n="66" d="100"/>
          <a:sy n="66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NanumSquare Neo Regular" pitchFamily="2" charset="-127"/>
                <a:ea typeface="NanumSquare Neo Regular" pitchFamily="2" charset="-127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 lang="ko-KR" alt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NanumSquare Neo Regular" pitchFamily="2" charset="-127"/>
                <a:ea typeface="NanumSquare Neo Regular" pitchFamily="2" charset="-127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 lang="ko-KR" altLang="en-US"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NanumSquare Neo Regular" pitchFamily="2" charset="-127"/>
                <a:ea typeface="NanumSquare Neo Regular" pitchFamily="2" charset="-127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 lang="ko-KR" alt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>
              <a:defRPr b="0" i="0">
                <a:latin typeface="NanumSquare Neo Regular" pitchFamily="2" charset="-127"/>
                <a:ea typeface="NanumSquare Neo Regular" pitchFamily="2" charset="-127"/>
              </a:defRPr>
            </a:lvl1pPr>
          </a:lstStyle>
          <a:p>
            <a:pPr algn="r"/>
            <a:fld id="{00000000-1234-1234-1234-123412341234}" type="slidenum">
              <a:rPr lang="en-US" sz="1200" smtClean="0"/>
              <a:pPr algn="r"/>
              <a:t>‹#›</a:t>
            </a:fld>
            <a:endParaRPr lang="en-US" sz="120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• 모멘텀 스코어는 11개월 수익률을 11개월 변동성으로 나눠서 계산합니다. • t-12 ~ t-2 기간의 수익률과 변동성 데이터를 사용하고, t와 t-1은 제외합니다. 이를 통해 단기 변동성의 영향을 줄일 수 있습니다. • 모멘텀 스코어가 음수인 경우에는 0으로 처리합니다. 이는 long only 전략을 사용하기 때문입니다. • 각 자산군의 모멘텀 스코어를 전체 모멘텀 스코어의 합으로 나누어 개별 ETF의 가중치를 도출합니다.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40" name="Google Shape;14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334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>
  <p:cSld name="Slide 1 mast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Square Neo Regular" pitchFamily="2" charset="-127"/>
              <a:ea typeface="NanumSquare Neo Regular" pitchFamily="2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master">
  <p:cSld name="Slide 2 mast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Square Neo Regular" pitchFamily="2" charset="-127"/>
              <a:ea typeface="NanumSquare Neo Regular" pitchFamily="2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master">
  <p:cSld name="Slide 3 mas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Square Neo Regular" pitchFamily="2" charset="-127"/>
              <a:ea typeface="NanumSquare Neo Regular" pitchFamily="2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>
  <p:cSld name="Slide 4 mas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Square Neo Regular" pitchFamily="2" charset="-127"/>
              <a:ea typeface="NanumSquare Neo Regular" pitchFamily="2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>
  <p:cSld name="Slide 5 mast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Square Neo Regular" pitchFamily="2" charset="-127"/>
              <a:ea typeface="NanumSquare Neo Regular" pitchFamily="2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>
  <p:cSld name="Slide 6 mast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 dirty="0">
              <a:latin typeface="NanumSquare Neo Regular" pitchFamily="2" charset="-127"/>
              <a:ea typeface="NanumSquare Neo Regular" pitchFamily="2" charset="-127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793790" y="2427922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4450"/>
              <a:buFont typeface="Roboto Slab"/>
              <a:buNone/>
            </a:pPr>
            <a:r>
              <a:rPr lang="en-US" sz="4450" b="1" u="none" strike="noStrike" cap="none" dirty="0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1. </a:t>
            </a:r>
            <a:r>
              <a:rPr lang="en-US" sz="4450" b="1" u="none" strike="noStrike" cap="none" dirty="0" err="1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모멘텀</a:t>
            </a:r>
            <a:r>
              <a:rPr lang="en-US" sz="4450" b="1" u="none" strike="noStrike" cap="none" dirty="0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4450" b="1" u="none" strike="noStrike" cap="none" dirty="0" err="1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전략</a:t>
            </a:r>
            <a:endParaRPr sz="4450" b="1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42" name="Google Shape;42;p9"/>
          <p:cNvSpPr/>
          <p:nvPr/>
        </p:nvSpPr>
        <p:spPr>
          <a:xfrm>
            <a:off x="793790" y="3476863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시장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국면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(regime)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에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따라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자산군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간의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비중을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최적화하는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투자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방법론</a:t>
            </a:r>
            <a:endParaRPr sz="17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43" name="Google Shape;43;p9"/>
          <p:cNvSpPr/>
          <p:nvPr/>
        </p:nvSpPr>
        <p:spPr>
          <a:xfrm>
            <a:off x="793790" y="4094917"/>
            <a:ext cx="7556421" cy="1088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이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전략의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핵심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목표는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채권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(Bond)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과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주식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(Stock)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사이의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비중을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시장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상황에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맞게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조정하고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,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각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자산군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내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ETF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간에도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모멘텀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스코어를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기반으로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비중을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최적화하여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전체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포트폴리오의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수익률을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극대화하는</a:t>
            </a:r>
            <a:r>
              <a:rPr lang="en-US" sz="17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7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것이다</a:t>
            </a:r>
            <a:endParaRPr sz="17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44" name="Google Shape;44;p9"/>
          <p:cNvSpPr/>
          <p:nvPr/>
        </p:nvSpPr>
        <p:spPr>
          <a:xfrm>
            <a:off x="793790" y="5438775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endParaRPr sz="17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45" name="Google Shape;45;p9"/>
          <p:cNvSpPr txBox="1"/>
          <p:nvPr/>
        </p:nvSpPr>
        <p:spPr>
          <a:xfrm>
            <a:off x="1872525" y="596350"/>
            <a:ext cx="2146800" cy="4293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anumSquare Neo Regular" pitchFamily="2" charset="-127"/>
              <a:ea typeface="NanumSquare Neo Regular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676870" y="531971"/>
            <a:ext cx="5909460" cy="604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3800"/>
              <a:buFont typeface="Roboto Slab"/>
              <a:buNone/>
            </a:pPr>
            <a:r>
              <a:rPr lang="en-US" sz="3800" b="1" u="none" strike="noStrike" cap="none" dirty="0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2. </a:t>
            </a:r>
            <a:r>
              <a:rPr lang="en-US" sz="3800" b="1" u="none" strike="noStrike" cap="none" dirty="0" err="1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용어</a:t>
            </a:r>
            <a:r>
              <a:rPr lang="en-US" sz="3800" b="1" u="none" strike="noStrike" cap="none" dirty="0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3800" b="1" u="none" strike="noStrike" cap="none" dirty="0" err="1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정리</a:t>
            </a:r>
            <a:r>
              <a:rPr lang="en-US" sz="3800" b="1" u="none" strike="noStrike" cap="none" dirty="0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3800" b="1" u="none" strike="noStrike" cap="none" dirty="0" err="1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및</a:t>
            </a:r>
            <a:r>
              <a:rPr lang="en-US" sz="3800" b="1" u="none" strike="noStrike" cap="none" dirty="0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3800" b="1" u="none" strike="noStrike" cap="none" dirty="0" err="1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자산군</a:t>
            </a:r>
            <a:r>
              <a:rPr lang="en-US" sz="3800" b="1" u="none" strike="noStrike" cap="none" dirty="0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3800" b="1" u="none" strike="noStrike" cap="none" dirty="0" err="1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분류</a:t>
            </a:r>
            <a:endParaRPr sz="3800" b="1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52" name="Google Shape;52;p10"/>
          <p:cNvSpPr/>
          <p:nvPr/>
        </p:nvSpPr>
        <p:spPr>
          <a:xfrm>
            <a:off x="676870" y="1523047"/>
            <a:ext cx="13276659" cy="38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789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"/>
              <a:buNone/>
            </a:pPr>
            <a:r>
              <a:rPr lang="en-US" sz="19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용어</a:t>
            </a:r>
            <a:r>
              <a:rPr lang="en-US" sz="19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9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정의</a:t>
            </a:r>
            <a:endParaRPr sz="19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53" name="Google Shape;53;p10"/>
          <p:cNvSpPr/>
          <p:nvPr/>
        </p:nvSpPr>
        <p:spPr>
          <a:xfrm>
            <a:off x="676870" y="2127409"/>
            <a:ext cx="13276659" cy="3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-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자산군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(Asset Class):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채권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(Bond),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주식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(Stock)</a:t>
            </a:r>
            <a:endParaRPr sz="15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676870" y="2654260"/>
            <a:ext cx="13276659" cy="3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-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자산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(Asset):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각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자산군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내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개별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ETF </a:t>
            </a:r>
            <a:endParaRPr sz="15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55" name="Google Shape;55;p10"/>
          <p:cNvSpPr/>
          <p:nvPr/>
        </p:nvSpPr>
        <p:spPr>
          <a:xfrm>
            <a:off x="676870" y="3181112"/>
            <a:ext cx="6541651" cy="4516517"/>
          </a:xfrm>
          <a:prstGeom prst="roundRect">
            <a:avLst>
              <a:gd name="adj" fmla="val 642"/>
            </a:avLst>
          </a:prstGeom>
          <a:solidFill>
            <a:srgbClr val="E9E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56" name="Google Shape;56;p10"/>
          <p:cNvSpPr/>
          <p:nvPr/>
        </p:nvSpPr>
        <p:spPr>
          <a:xfrm>
            <a:off x="870228" y="3374469"/>
            <a:ext cx="2417564" cy="30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r>
              <a:rPr lang="en-US" sz="19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채권</a:t>
            </a:r>
            <a:r>
              <a:rPr lang="en-US" sz="19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(Bond) </a:t>
            </a:r>
            <a:r>
              <a:rPr lang="en-US" sz="19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자산군</a:t>
            </a:r>
            <a:endParaRPr sz="19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57" name="Google Shape;57;p10"/>
          <p:cNvSpPr/>
          <p:nvPr/>
        </p:nvSpPr>
        <p:spPr>
          <a:xfrm>
            <a:off x="870228" y="3792617"/>
            <a:ext cx="6154936" cy="3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endParaRPr sz="15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58" name="Google Shape;58;p10"/>
          <p:cNvSpPr/>
          <p:nvPr/>
        </p:nvSpPr>
        <p:spPr>
          <a:xfrm>
            <a:off x="870228" y="4217908"/>
            <a:ext cx="6154936" cy="3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- TLT: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만기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20년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이상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미국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장기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국채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ETF</a:t>
            </a:r>
            <a:endParaRPr sz="15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870228" y="4643199"/>
            <a:ext cx="6154936" cy="3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- IEF: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만기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7~10년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미국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중기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국채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ETF</a:t>
            </a:r>
            <a:endParaRPr sz="15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870228" y="5068491"/>
            <a:ext cx="6154936" cy="3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- SHY: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만기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1~3년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미국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단기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국채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ETF</a:t>
            </a:r>
            <a:endParaRPr sz="15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61" name="Google Shape;61;p10"/>
          <p:cNvSpPr/>
          <p:nvPr/>
        </p:nvSpPr>
        <p:spPr>
          <a:xfrm>
            <a:off x="870228" y="5493782"/>
            <a:ext cx="6154936" cy="3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- TIP: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물가연동국채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(TIPS) ETF</a:t>
            </a:r>
            <a:endParaRPr sz="15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870228" y="5919073"/>
            <a:ext cx="6154936" cy="3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- LQD: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투자등급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회사채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ETF</a:t>
            </a:r>
            <a:endParaRPr sz="15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63" name="Google Shape;63;p10"/>
          <p:cNvSpPr/>
          <p:nvPr/>
        </p:nvSpPr>
        <p:spPr>
          <a:xfrm>
            <a:off x="870228" y="6344364"/>
            <a:ext cx="6154936" cy="3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- HYG: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하이일드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(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고수익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) </a:t>
            </a:r>
            <a:r>
              <a:rPr lang="en-US" sz="15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회사채</a:t>
            </a:r>
            <a:r>
              <a:rPr lang="en-US" sz="15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ETF</a:t>
            </a:r>
            <a:endParaRPr sz="15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7411879" y="3181112"/>
            <a:ext cx="6541651" cy="4516517"/>
          </a:xfrm>
          <a:prstGeom prst="roundRect">
            <a:avLst>
              <a:gd name="adj" fmla="val 642"/>
            </a:avLst>
          </a:prstGeom>
          <a:solidFill>
            <a:srgbClr val="E9E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7605236" y="3374469"/>
            <a:ext cx="2417564" cy="302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r>
              <a:rPr lang="en-US" sz="19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주식</a:t>
            </a:r>
            <a:r>
              <a:rPr lang="en-US" sz="19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(Stock) </a:t>
            </a:r>
            <a:r>
              <a:rPr lang="en-US" sz="19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자산군</a:t>
            </a:r>
            <a:endParaRPr sz="19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7605236" y="3792617"/>
            <a:ext cx="6154936" cy="3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- XLK: IT </a:t>
            </a:r>
            <a:r>
              <a:rPr lang="en-US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섹터</a:t>
            </a: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ETF</a:t>
            </a:r>
            <a:endParaRPr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67" name="Google Shape;67;p10"/>
          <p:cNvSpPr/>
          <p:nvPr/>
        </p:nvSpPr>
        <p:spPr>
          <a:xfrm>
            <a:off x="7605236" y="4217908"/>
            <a:ext cx="6154936" cy="3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- XLF: </a:t>
            </a:r>
            <a:r>
              <a:rPr lang="en-US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금융</a:t>
            </a: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섹터</a:t>
            </a: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ETF</a:t>
            </a:r>
            <a:endParaRPr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7605236" y="4643199"/>
            <a:ext cx="6154936" cy="3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- XLV: </a:t>
            </a:r>
            <a:r>
              <a:rPr lang="en-US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헬스케어</a:t>
            </a: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섹터</a:t>
            </a: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ETF</a:t>
            </a:r>
            <a:endParaRPr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69" name="Google Shape;69;p10"/>
          <p:cNvSpPr/>
          <p:nvPr/>
        </p:nvSpPr>
        <p:spPr>
          <a:xfrm>
            <a:off x="7605236" y="5068491"/>
            <a:ext cx="6154936" cy="3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- XLY: </a:t>
            </a:r>
            <a:r>
              <a:rPr lang="en-US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소비재</a:t>
            </a: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섹터</a:t>
            </a: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ETF</a:t>
            </a:r>
            <a:endParaRPr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70" name="Google Shape;70;p10"/>
          <p:cNvSpPr/>
          <p:nvPr/>
        </p:nvSpPr>
        <p:spPr>
          <a:xfrm>
            <a:off x="7605236" y="5493782"/>
            <a:ext cx="6154936" cy="3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- XLP: </a:t>
            </a:r>
            <a:r>
              <a:rPr lang="en-US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필수소비재</a:t>
            </a: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섹터</a:t>
            </a: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ETF</a:t>
            </a:r>
            <a:endParaRPr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7605236" y="5919073"/>
            <a:ext cx="6154936" cy="3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- XLI: </a:t>
            </a:r>
            <a:r>
              <a:rPr lang="en-US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산업재</a:t>
            </a: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섹터</a:t>
            </a: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ETF</a:t>
            </a:r>
            <a:endParaRPr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7605236" y="6291263"/>
            <a:ext cx="6154936" cy="3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- XLE: </a:t>
            </a:r>
            <a:r>
              <a:rPr lang="en-US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에너지</a:t>
            </a: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섹터</a:t>
            </a: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ETF</a:t>
            </a:r>
            <a:endParaRPr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605236" y="6694909"/>
            <a:ext cx="6154936" cy="309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  <a:buFont typeface="Roboto"/>
              <a:buNone/>
            </a:pP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- XLB: </a:t>
            </a:r>
            <a:r>
              <a:rPr lang="en-US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소재</a:t>
            </a: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섹터</a:t>
            </a: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ETF</a:t>
            </a:r>
            <a:endParaRPr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7605236" y="7030656"/>
            <a:ext cx="6154936" cy="103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R="0" lvl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</a:pP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-XLU: </a:t>
            </a:r>
            <a:r>
              <a:rPr lang="en-US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유틸리티</a:t>
            </a: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섹터</a:t>
            </a:r>
            <a:r>
              <a:rPr lang="en-US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ETF</a:t>
            </a:r>
          </a:p>
          <a:p>
            <a:pPr marR="0" lvl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00"/>
            </a:pPr>
            <a:r>
              <a:rPr lang="en-US" u="none" strike="noStrike" cap="none" dirty="0">
                <a:solidFill>
                  <a:srgbClr val="15213F"/>
                </a:solidFill>
                <a:latin typeface="NanumSquare Neo Regular" panose="020B0600000101010101" charset="-127"/>
                <a:ea typeface="NanumSquare Neo Regular" panose="020B0600000101010101" charset="-127"/>
                <a:cs typeface="Roboto"/>
                <a:sym typeface="Roboto"/>
              </a:rPr>
              <a:t>-XLC: </a:t>
            </a:r>
            <a:r>
              <a:rPr lang="ko-KR" altLang="en-US" u="none" strike="noStrike" cap="none" dirty="0" err="1">
                <a:solidFill>
                  <a:srgbClr val="15213F"/>
                </a:solidFill>
                <a:latin typeface="NanumSquare Neo Regular" panose="020B0600000101010101" charset="-127"/>
                <a:ea typeface="NanumSquare Neo Regular" panose="020B0600000101010101" charset="-127"/>
                <a:cs typeface="Roboto"/>
                <a:sym typeface="Roboto"/>
              </a:rPr>
              <a:t>커뮤니케이션섹터</a:t>
            </a:r>
            <a:r>
              <a:rPr lang="ko-KR" altLang="en-US" u="none" strike="noStrike" cap="none" dirty="0">
                <a:solidFill>
                  <a:srgbClr val="15213F"/>
                </a:solidFill>
                <a:latin typeface="NanumSquare Neo Regular" panose="020B0600000101010101" charset="-127"/>
                <a:ea typeface="NanumSquare Neo Regular" panose="020B0600000101010101" charset="-127"/>
                <a:cs typeface="Roboto"/>
                <a:sym typeface="Roboto"/>
              </a:rPr>
              <a:t> </a:t>
            </a:r>
            <a:r>
              <a:rPr lang="en-US" altLang="ko-KR" u="none" strike="noStrike" cap="none" dirty="0">
                <a:solidFill>
                  <a:srgbClr val="15213F"/>
                </a:solidFill>
                <a:latin typeface="NanumSquare Neo Regular" panose="020B0600000101010101" charset="-127"/>
                <a:ea typeface="NanumSquare Neo Regular" panose="020B0600000101010101" charset="-127"/>
                <a:cs typeface="Roboto"/>
                <a:sym typeface="Roboto"/>
              </a:rPr>
              <a:t>ETF</a:t>
            </a:r>
            <a:endParaRPr u="none" strike="noStrike" cap="none" dirty="0">
              <a:latin typeface="NanumSquare Neo Regular" panose="020B0600000101010101" charset="-127"/>
              <a:ea typeface="NanumSquare Neo Regular" panose="020B0600000101010101" charset="-127"/>
            </a:endParaRPr>
          </a:p>
        </p:txBody>
      </p:sp>
      <p:sp>
        <p:nvSpPr>
          <p:cNvPr id="75" name="Google Shape;75;p10"/>
          <p:cNvSpPr txBox="1"/>
          <p:nvPr/>
        </p:nvSpPr>
        <p:spPr>
          <a:xfrm>
            <a:off x="12415950" y="7724100"/>
            <a:ext cx="2146800" cy="4293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anumSquare Neo Regular" pitchFamily="2" charset="-127"/>
              <a:ea typeface="NanumSquare Neo Regular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691991" y="543997"/>
            <a:ext cx="10267557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974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3850"/>
              <a:buFont typeface="Roboto Slab"/>
              <a:buNone/>
            </a:pPr>
            <a:r>
              <a:rPr lang="en-US" sz="3850" b="1" u="none" strike="noStrike" cap="none" dirty="0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3. </a:t>
            </a:r>
            <a:r>
              <a:rPr lang="en-US" sz="3850" b="1" u="none" strike="noStrike" cap="none" dirty="0" err="1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시장</a:t>
            </a:r>
            <a:r>
              <a:rPr lang="en-US" sz="3850" b="1" u="none" strike="noStrike" cap="none" dirty="0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3850" b="1" u="none" strike="noStrike" cap="none" dirty="0" err="1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국면</a:t>
            </a:r>
            <a:r>
              <a:rPr lang="en-US" sz="3850" b="1" u="none" strike="noStrike" cap="none" dirty="0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3850" b="1" u="none" strike="noStrike" cap="none" dirty="0" err="1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분류</a:t>
            </a:r>
            <a:r>
              <a:rPr lang="en-US" sz="3850" b="1" u="none" strike="noStrike" cap="none" dirty="0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(Regime Detection)</a:t>
            </a:r>
            <a:endParaRPr sz="3850" b="1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914400" y="1458397"/>
            <a:ext cx="22860" cy="5149691"/>
          </a:xfrm>
          <a:prstGeom prst="roundRect">
            <a:avLst>
              <a:gd name="adj" fmla="val 129737"/>
            </a:avLst>
          </a:prstGeom>
          <a:solidFill>
            <a:srgbClr val="CFD2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1113949" y="1891784"/>
            <a:ext cx="593050" cy="22860"/>
          </a:xfrm>
          <a:prstGeom prst="roundRect">
            <a:avLst>
              <a:gd name="adj" fmla="val 129737"/>
            </a:avLst>
          </a:prstGeom>
          <a:solidFill>
            <a:srgbClr val="CFD2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691991" y="1680805"/>
            <a:ext cx="444818" cy="444818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pic>
        <p:nvPicPr>
          <p:cNvPr id="85" name="Google Shape;85;p1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167" y="1717893"/>
            <a:ext cx="296466" cy="37064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/>
          <p:nvPr/>
        </p:nvSpPr>
        <p:spPr>
          <a:xfrm>
            <a:off x="1902976" y="1656040"/>
            <a:ext cx="4166520" cy="31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r>
              <a:rPr lang="en-US" sz="19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OECD </a:t>
            </a:r>
            <a:r>
              <a:rPr lang="en-US" sz="19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미국</a:t>
            </a:r>
            <a:r>
              <a:rPr lang="en-US" sz="19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19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경기선행지수</a:t>
            </a:r>
            <a:r>
              <a:rPr lang="en-US" sz="19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(CLI) </a:t>
            </a:r>
            <a:r>
              <a:rPr lang="en-US" sz="19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활용</a:t>
            </a:r>
            <a:endParaRPr sz="19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1902976" y="2083594"/>
            <a:ext cx="12035433" cy="31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50"/>
              <a:buFont typeface="Roboto"/>
              <a:buNone/>
            </a:pP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성장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(Growth)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국면을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판단하는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핵심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지표</a:t>
            </a:r>
            <a:endParaRPr sz="15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1113949" y="3228618"/>
            <a:ext cx="593050" cy="22860"/>
          </a:xfrm>
          <a:prstGeom prst="roundRect">
            <a:avLst>
              <a:gd name="adj" fmla="val 129737"/>
            </a:avLst>
          </a:prstGeom>
          <a:solidFill>
            <a:srgbClr val="CFD2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691991" y="3017639"/>
            <a:ext cx="444818" cy="444818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pic>
        <p:nvPicPr>
          <p:cNvPr id="90" name="Google Shape;90;p11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167" y="3054727"/>
            <a:ext cx="296466" cy="37064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/>
          <p:nvPr/>
        </p:nvSpPr>
        <p:spPr>
          <a:xfrm>
            <a:off x="1902976" y="2992874"/>
            <a:ext cx="2471380" cy="30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r>
              <a:rPr lang="en-US" sz="19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VIX </a:t>
            </a:r>
            <a:r>
              <a:rPr lang="en-US" sz="19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지수</a:t>
            </a:r>
            <a:r>
              <a:rPr lang="en-US" sz="19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19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활용</a:t>
            </a:r>
            <a:endParaRPr sz="19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1902976" y="3420428"/>
            <a:ext cx="12035433" cy="31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50"/>
              <a:buFont typeface="Roboto"/>
              <a:buNone/>
            </a:pP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리스크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(Risk)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국면을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판단하는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변동성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지표</a:t>
            </a:r>
            <a:endParaRPr sz="15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1113949" y="4565452"/>
            <a:ext cx="593050" cy="22860"/>
          </a:xfrm>
          <a:prstGeom prst="roundRect">
            <a:avLst>
              <a:gd name="adj" fmla="val 129737"/>
            </a:avLst>
          </a:prstGeom>
          <a:solidFill>
            <a:srgbClr val="CFD2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691991" y="4354473"/>
            <a:ext cx="444818" cy="444818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pic>
        <p:nvPicPr>
          <p:cNvPr id="95" name="Google Shape;95;p11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6167" y="4391561"/>
            <a:ext cx="296466" cy="37064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1"/>
          <p:cNvSpPr/>
          <p:nvPr/>
        </p:nvSpPr>
        <p:spPr>
          <a:xfrm>
            <a:off x="1902976" y="4329708"/>
            <a:ext cx="2471380" cy="30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r>
              <a:rPr lang="en-US" sz="19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연간</a:t>
            </a:r>
            <a:r>
              <a:rPr lang="en-US" sz="19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19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변화율</a:t>
            </a:r>
            <a:r>
              <a:rPr lang="en-US" sz="19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(YoY) </a:t>
            </a:r>
            <a:r>
              <a:rPr lang="en-US" sz="19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계산</a:t>
            </a:r>
            <a:endParaRPr sz="19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1902976" y="4757261"/>
            <a:ext cx="12035433" cy="31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50"/>
              <a:buFont typeface="Roboto"/>
              <a:buNone/>
            </a:pP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1992년부터의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데이터로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변화율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분석</a:t>
            </a:r>
            <a:endParaRPr sz="15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1113949" y="5902285"/>
            <a:ext cx="593050" cy="22860"/>
          </a:xfrm>
          <a:prstGeom prst="roundRect">
            <a:avLst>
              <a:gd name="adj" fmla="val 129737"/>
            </a:avLst>
          </a:prstGeom>
          <a:solidFill>
            <a:srgbClr val="CFD2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691991" y="5691307"/>
            <a:ext cx="444818" cy="444818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pic>
        <p:nvPicPr>
          <p:cNvPr id="100" name="Google Shape;100;p11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6167" y="5728395"/>
            <a:ext cx="296466" cy="37064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"/>
          <p:cNvSpPr/>
          <p:nvPr/>
        </p:nvSpPr>
        <p:spPr>
          <a:xfrm>
            <a:off x="1902976" y="5666542"/>
            <a:ext cx="2471380" cy="30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r>
              <a:rPr lang="en-US" sz="19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구간</a:t>
            </a:r>
            <a:r>
              <a:rPr lang="en-US" sz="19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19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분류</a:t>
            </a:r>
            <a:endParaRPr sz="19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02" name="Google Shape;102;p11"/>
          <p:cNvSpPr/>
          <p:nvPr/>
        </p:nvSpPr>
        <p:spPr>
          <a:xfrm>
            <a:off x="1902976" y="6094095"/>
            <a:ext cx="12035433" cy="31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50"/>
              <a:buFont typeface="Roboto"/>
              <a:buNone/>
            </a:pP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하위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1/3,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중간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1/3,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상위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1/3로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구분하여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High, Middle, Low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카테고리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설정</a:t>
            </a:r>
            <a:endParaRPr sz="15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03" name="Google Shape;103;p11"/>
          <p:cNvSpPr/>
          <p:nvPr/>
        </p:nvSpPr>
        <p:spPr>
          <a:xfrm>
            <a:off x="691991" y="6830497"/>
            <a:ext cx="13246418" cy="31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50"/>
              <a:buFont typeface="Roboto"/>
              <a:buNone/>
            </a:pP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시장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국면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분류는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성장과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리스크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두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가지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축을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기준으로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이루어짐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endParaRPr sz="15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04" name="Google Shape;104;p11"/>
          <p:cNvSpPr/>
          <p:nvPr/>
        </p:nvSpPr>
        <p:spPr>
          <a:xfrm>
            <a:off x="691991" y="7369254"/>
            <a:ext cx="13246418" cy="31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550"/>
              <a:buFont typeface="Roboto"/>
              <a:buNone/>
            </a:pP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이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두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지표의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조합으로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총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9개의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시장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레짐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(regime)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이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구성되며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,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각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레짐에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따라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투자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전략이</a:t>
            </a:r>
            <a:r>
              <a:rPr lang="en-US" sz="15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5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상이</a:t>
            </a:r>
            <a:endParaRPr sz="15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05" name="Google Shape;105;p11"/>
          <p:cNvSpPr txBox="1"/>
          <p:nvPr/>
        </p:nvSpPr>
        <p:spPr>
          <a:xfrm>
            <a:off x="12483600" y="7685600"/>
            <a:ext cx="2146800" cy="4293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anumSquare Neo Regular" pitchFamily="2" charset="-127"/>
              <a:ea typeface="NanumSquare Neo Regular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/>
        </p:nvSpPr>
        <p:spPr>
          <a:xfrm>
            <a:off x="12690275" y="7702171"/>
            <a:ext cx="1940125" cy="4293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575548" y="452199"/>
            <a:ext cx="4111228" cy="51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3200"/>
              <a:buFont typeface="Roboto Slab"/>
              <a:buNone/>
            </a:pPr>
            <a:r>
              <a:rPr lang="en-US" sz="3200" b="1" u="none" strike="noStrike" cap="none" dirty="0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4. </a:t>
            </a:r>
            <a:r>
              <a:rPr lang="en-US" sz="3200" b="1" u="none" strike="noStrike" cap="none" dirty="0" err="1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자산군</a:t>
            </a:r>
            <a:r>
              <a:rPr lang="en-US" sz="3200" b="1" u="none" strike="noStrike" cap="none" dirty="0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3200" b="1" u="none" strike="noStrike" cap="none" dirty="0" err="1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비중</a:t>
            </a:r>
            <a:r>
              <a:rPr lang="en-US" sz="3200" b="1" u="none" strike="noStrike" cap="none" dirty="0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3200" b="1" u="none" strike="noStrike" cap="none" dirty="0" err="1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최적화</a:t>
            </a:r>
            <a:endParaRPr sz="3200" b="1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pic>
        <p:nvPicPr>
          <p:cNvPr id="112" name="Google Shape;112;p1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3330" y="1294924"/>
            <a:ext cx="2223968" cy="2032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2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9645" y="2446615"/>
            <a:ext cx="231219" cy="28896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/>
          <p:nvPr/>
        </p:nvSpPr>
        <p:spPr>
          <a:xfrm>
            <a:off x="5221724" y="1640086"/>
            <a:ext cx="2055614" cy="25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600"/>
              <a:buFont typeface="Roboto Slab"/>
              <a:buNone/>
            </a:pPr>
            <a:r>
              <a:rPr lang="en-US" sz="1600" b="1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최적</a:t>
            </a:r>
            <a:r>
              <a:rPr lang="en-US" sz="1600" b="1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1600" b="1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비중</a:t>
            </a:r>
            <a:r>
              <a:rPr lang="en-US" sz="1600" b="1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1600" b="1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산출</a:t>
            </a:r>
            <a:endParaRPr sz="1600" b="1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5221724" y="1995607"/>
            <a:ext cx="5605302" cy="263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250"/>
              <a:buFont typeface="Roboto"/>
              <a:buNone/>
            </a:pP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최적화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조건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: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주식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비중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+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채권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비중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= 100%,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각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자산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비중은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0~100%</a:t>
            </a:r>
            <a:endParaRPr sz="12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5206976" y="2357199"/>
            <a:ext cx="4618911" cy="26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250"/>
              <a:buFont typeface="Roboto"/>
              <a:buNone/>
            </a:pPr>
            <a:r>
              <a:rPr lang="ko-KR" alt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최적화 방법</a:t>
            </a:r>
            <a:r>
              <a:rPr lang="en-US" altLang="ko-KR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: </a:t>
            </a:r>
            <a:r>
              <a:rPr lang="en-US" altLang="ko-KR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scipy.optimize</a:t>
            </a:r>
            <a:r>
              <a:rPr lang="ko-KR" altLang="en-US" sz="1250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사용</a:t>
            </a:r>
            <a:endParaRPr lang="ko-KR" altLang="en-US" sz="12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5221724" y="2718792"/>
            <a:ext cx="4618911" cy="26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250"/>
              <a:buFont typeface="Roboto"/>
              <a:buNone/>
            </a:pP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목표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: Sharpe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Ratio를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최대화하는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주식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/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채권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최적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비중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산출</a:t>
            </a:r>
            <a:endParaRPr sz="12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18" name="Google Shape;118;p12"/>
          <p:cNvSpPr/>
          <p:nvPr/>
        </p:nvSpPr>
        <p:spPr>
          <a:xfrm>
            <a:off x="5098375" y="3338036"/>
            <a:ext cx="8915400" cy="11430"/>
          </a:xfrm>
          <a:prstGeom prst="roundRect">
            <a:avLst>
              <a:gd name="adj" fmla="val 215814"/>
            </a:avLst>
          </a:prstGeom>
          <a:solidFill>
            <a:srgbClr val="CFD2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pic>
        <p:nvPicPr>
          <p:cNvPr id="119" name="Google Shape;119;p12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21287" y="3368159"/>
            <a:ext cx="4448056" cy="2032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29645" y="4239697"/>
            <a:ext cx="231219" cy="28896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2"/>
          <p:cNvSpPr/>
          <p:nvPr/>
        </p:nvSpPr>
        <p:spPr>
          <a:xfrm>
            <a:off x="6333768" y="3532584"/>
            <a:ext cx="2055614" cy="25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600"/>
              <a:buFont typeface="Roboto Slab"/>
              <a:buNone/>
            </a:pPr>
            <a:r>
              <a:rPr lang="en-US" sz="1600" b="1" u="none" strike="noStrike" cap="none" dirty="0" err="1">
                <a:solidFill>
                  <a:srgbClr val="15213F"/>
                </a:solidFill>
                <a:latin typeface="NanumSquare Neo Bold" pitchFamily="2" charset="-127"/>
                <a:ea typeface="NanumSquare Neo Bold" pitchFamily="2" charset="-127"/>
                <a:cs typeface="Roboto Slab"/>
                <a:sym typeface="Roboto Slab"/>
              </a:rPr>
              <a:t>과거</a:t>
            </a:r>
            <a:r>
              <a:rPr lang="en-US" sz="1600" b="1" u="none" strike="noStrike" cap="none" dirty="0">
                <a:solidFill>
                  <a:srgbClr val="15213F"/>
                </a:solidFill>
                <a:latin typeface="NanumSquare Neo Bold" pitchFamily="2" charset="-127"/>
                <a:ea typeface="NanumSquare Neo Bold" pitchFamily="2" charset="-127"/>
                <a:cs typeface="Roboto Slab"/>
                <a:sym typeface="Roboto Slab"/>
              </a:rPr>
              <a:t> </a:t>
            </a:r>
            <a:r>
              <a:rPr lang="en-US" sz="1600" b="1" u="none" strike="noStrike" cap="none" dirty="0" err="1">
                <a:solidFill>
                  <a:srgbClr val="15213F"/>
                </a:solidFill>
                <a:latin typeface="NanumSquare Neo Bold" pitchFamily="2" charset="-127"/>
                <a:ea typeface="NanumSquare Neo Bold" pitchFamily="2" charset="-127"/>
                <a:cs typeface="Roboto Slab"/>
                <a:sym typeface="Roboto Slab"/>
              </a:rPr>
              <a:t>데이터</a:t>
            </a:r>
            <a:r>
              <a:rPr lang="en-US" sz="1600" b="1" u="none" strike="noStrike" cap="none" dirty="0">
                <a:solidFill>
                  <a:srgbClr val="15213F"/>
                </a:solidFill>
                <a:latin typeface="NanumSquare Neo Bold" pitchFamily="2" charset="-127"/>
                <a:ea typeface="NanumSquare Neo Bold" pitchFamily="2" charset="-127"/>
                <a:cs typeface="Roboto Slab"/>
                <a:sym typeface="Roboto Slab"/>
              </a:rPr>
              <a:t> </a:t>
            </a:r>
            <a:r>
              <a:rPr lang="en-US" sz="1600" b="1" u="none" strike="noStrike" cap="none" dirty="0" err="1">
                <a:solidFill>
                  <a:srgbClr val="15213F"/>
                </a:solidFill>
                <a:latin typeface="NanumSquare Neo Bold" pitchFamily="2" charset="-127"/>
                <a:ea typeface="NanumSquare Neo Bold" pitchFamily="2" charset="-127"/>
                <a:cs typeface="Roboto Slab"/>
                <a:sym typeface="Roboto Slab"/>
              </a:rPr>
              <a:t>분석</a:t>
            </a:r>
            <a:endParaRPr sz="1600" b="1" u="none" strike="noStrike" cap="none" dirty="0">
              <a:latin typeface="NanumSquare Neo Bold" pitchFamily="2" charset="-127"/>
              <a:ea typeface="NanumSquare Neo Bold" pitchFamily="2" charset="-127"/>
            </a:endParaRPr>
          </a:p>
        </p:txBody>
      </p:sp>
      <p:sp>
        <p:nvSpPr>
          <p:cNvPr id="122" name="Google Shape;122;p12"/>
          <p:cNvSpPr/>
          <p:nvPr/>
        </p:nvSpPr>
        <p:spPr>
          <a:xfrm>
            <a:off x="6333768" y="3888105"/>
            <a:ext cx="5049441" cy="26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250"/>
              <a:buFont typeface="Roboto"/>
              <a:buNone/>
            </a:pP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각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Regime별로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주식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수익률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,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채권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수익률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,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무위험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수익률을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분리</a:t>
            </a:r>
            <a:endParaRPr sz="12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23" name="Google Shape;123;p12"/>
          <p:cNvSpPr/>
          <p:nvPr/>
        </p:nvSpPr>
        <p:spPr>
          <a:xfrm>
            <a:off x="6333768" y="4249699"/>
            <a:ext cx="5447415" cy="24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250"/>
              <a:buFont typeface="Roboto"/>
              <a:buNone/>
            </a:pP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포트폴리오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수익률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= (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주식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수익률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×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주식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비중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) + (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채권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수익률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×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채권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비중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)</a:t>
            </a:r>
            <a:endParaRPr sz="12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24" name="Google Shape;124;p12"/>
          <p:cNvSpPr/>
          <p:nvPr/>
        </p:nvSpPr>
        <p:spPr>
          <a:xfrm>
            <a:off x="6333768" y="4611291"/>
            <a:ext cx="5049441" cy="26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250"/>
              <a:buFont typeface="Roboto"/>
              <a:buNone/>
            </a:pP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초과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수익률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=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포트폴리오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수익률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–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무위험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수익률</a:t>
            </a:r>
            <a:endParaRPr sz="12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25" name="Google Shape;125;p12"/>
          <p:cNvSpPr/>
          <p:nvPr/>
        </p:nvSpPr>
        <p:spPr>
          <a:xfrm>
            <a:off x="6333768" y="4972883"/>
            <a:ext cx="5049441" cy="26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250"/>
              <a:buFont typeface="Roboto"/>
              <a:buNone/>
            </a:pP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Sharpe Ratio =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초과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수익률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평균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÷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포트폴리오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수익률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변동성</a:t>
            </a:r>
            <a:endParaRPr sz="12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26" name="Google Shape;126;p12"/>
          <p:cNvSpPr/>
          <p:nvPr/>
        </p:nvSpPr>
        <p:spPr>
          <a:xfrm>
            <a:off x="6210419" y="5411272"/>
            <a:ext cx="7803356" cy="11430"/>
          </a:xfrm>
          <a:prstGeom prst="roundRect">
            <a:avLst>
              <a:gd name="adj" fmla="val 215814"/>
            </a:avLst>
          </a:prstGeom>
          <a:solidFill>
            <a:srgbClr val="CFD2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pic>
        <p:nvPicPr>
          <p:cNvPr id="127" name="Google Shape;127;p12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9243" y="5441394"/>
            <a:ext cx="6672143" cy="2032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2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829645" y="6312932"/>
            <a:ext cx="231219" cy="28896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2"/>
          <p:cNvSpPr/>
          <p:nvPr/>
        </p:nvSpPr>
        <p:spPr>
          <a:xfrm>
            <a:off x="7445812" y="5655112"/>
            <a:ext cx="2055614" cy="25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600"/>
              <a:buFont typeface="Roboto Slab"/>
              <a:buNone/>
            </a:pPr>
            <a:r>
              <a:rPr lang="en-US" sz="1600" b="1" u="none" strike="noStrike" cap="none" dirty="0">
                <a:solidFill>
                  <a:srgbClr val="15213F"/>
                </a:solidFill>
                <a:latin typeface="NanumSquare Neo Bold" pitchFamily="2" charset="-127"/>
                <a:ea typeface="NanumSquare Neo Bold" pitchFamily="2" charset="-127"/>
                <a:cs typeface="Roboto Slab"/>
                <a:sym typeface="Roboto Slab"/>
              </a:rPr>
              <a:t>Regime </a:t>
            </a:r>
            <a:r>
              <a:rPr lang="en-US" sz="1600" b="1" u="none" strike="noStrike" cap="none" dirty="0" err="1">
                <a:solidFill>
                  <a:srgbClr val="15213F"/>
                </a:solidFill>
                <a:latin typeface="NanumSquare Neo Bold" pitchFamily="2" charset="-127"/>
                <a:ea typeface="NanumSquare Neo Bold" pitchFamily="2" charset="-127"/>
                <a:cs typeface="Roboto Slab"/>
                <a:sym typeface="Roboto Slab"/>
              </a:rPr>
              <a:t>진단</a:t>
            </a:r>
            <a:endParaRPr sz="1600" b="1" u="none" strike="noStrike" cap="none" dirty="0">
              <a:latin typeface="NanumSquare Neo Bold" pitchFamily="2" charset="-127"/>
              <a:ea typeface="NanumSquare Neo Bold" pitchFamily="2" charset="-127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7445812" y="6010632"/>
            <a:ext cx="3560683" cy="526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250"/>
              <a:buFont typeface="Roboto"/>
              <a:buNone/>
            </a:pP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CLI, VIX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지표를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과거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36개월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분포로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나누어</a:t>
            </a:r>
            <a:b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</a:b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High / Medium / Low 3단계로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구분</a:t>
            </a:r>
            <a:endParaRPr sz="12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7445812" y="6635234"/>
            <a:ext cx="3560683" cy="26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250"/>
              <a:buFont typeface="Roboto"/>
              <a:buNone/>
            </a:pP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두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지표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조합으로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총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9개 Regime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정의</a:t>
            </a:r>
            <a:endParaRPr sz="12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32" name="Google Shape;132;p12"/>
          <p:cNvSpPr/>
          <p:nvPr/>
        </p:nvSpPr>
        <p:spPr>
          <a:xfrm>
            <a:off x="7445812" y="6996827"/>
            <a:ext cx="4202849" cy="282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250"/>
              <a:buFont typeface="Roboto"/>
              <a:buNone/>
            </a:pP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매월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현재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시장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국면을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진단해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해당하는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Regime </a:t>
            </a:r>
            <a:r>
              <a:rPr 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부여</a:t>
            </a:r>
            <a:endParaRPr sz="12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34" name="Google Shape;134;p12"/>
          <p:cNvSpPr/>
          <p:nvPr/>
        </p:nvSpPr>
        <p:spPr>
          <a:xfrm>
            <a:off x="575547" y="7552200"/>
            <a:ext cx="13697043" cy="81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64000"/>
              </a:lnSpc>
              <a:buClr>
                <a:srgbClr val="15213F"/>
              </a:buClr>
              <a:buSzPts val="1250"/>
            </a:pPr>
            <a:r>
              <a:rPr lang="ko-KR" alt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각 시장 국면</a:t>
            </a:r>
            <a:r>
              <a:rPr lang="en-US" altLang="ko-KR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(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Regime)</a:t>
            </a:r>
            <a:r>
              <a:rPr lang="ko-KR" alt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에서 과거 수익률과 변동성을 분석하여</a:t>
            </a:r>
            <a:r>
              <a:rPr lang="en-US" altLang="ko-KR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Sharpe Ratio</a:t>
            </a:r>
            <a:r>
              <a:rPr lang="ko-KR" altLang="en-US" sz="125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를</a:t>
            </a:r>
            <a:r>
              <a:rPr lang="ko-KR" alt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최대화하는 최적 비중을 산출 및 투자 시점의 </a:t>
            </a:r>
            <a:r>
              <a:rPr lang="en-US" altLang="ko-KR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Regime</a:t>
            </a:r>
            <a:r>
              <a:rPr lang="ko-KR" alt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을 진단한 뒤</a:t>
            </a:r>
            <a:r>
              <a:rPr lang="en-US" altLang="ko-KR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, </a:t>
            </a:r>
            <a:r>
              <a:rPr lang="ko-KR" alt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사전에 산출된 최적 비중을 적용하여 포트폴리오를 구성</a:t>
            </a:r>
            <a:endParaRPr lang="ko-KR" altLang="en-US" sz="12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250"/>
              <a:buFont typeface="Roboto"/>
              <a:buNone/>
            </a:pPr>
            <a:r>
              <a:rPr lang="ko-KR" altLang="en-US" sz="125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endParaRPr lang="ko-KR" altLang="en-US" sz="12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35" name="Google Shape;135;p12"/>
          <p:cNvSpPr/>
          <p:nvPr/>
        </p:nvSpPr>
        <p:spPr>
          <a:xfrm>
            <a:off x="575548" y="7894844"/>
            <a:ext cx="13479304" cy="26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4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250"/>
              <a:buFont typeface="Roboto"/>
              <a:buNone/>
            </a:pPr>
            <a:endParaRPr lang="ko-KR" altLang="en-US" sz="12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/>
          <p:nvPr/>
        </p:nvSpPr>
        <p:spPr>
          <a:xfrm>
            <a:off x="591860" y="466368"/>
            <a:ext cx="6045160" cy="528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757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3300"/>
              <a:buFont typeface="Roboto Slab"/>
              <a:buNone/>
            </a:pPr>
            <a:r>
              <a:rPr lang="en-US" sz="3300" b="1" u="none" strike="noStrike" cap="none" dirty="0">
                <a:solidFill>
                  <a:srgbClr val="3257B8"/>
                </a:solidFill>
                <a:latin typeface="NanumSquare Neo Bold" pitchFamily="2" charset="-127"/>
                <a:ea typeface="NanumSquare Neo Bold" pitchFamily="2" charset="-127"/>
                <a:cs typeface="Roboto Slab"/>
                <a:sym typeface="Roboto Slab"/>
              </a:rPr>
              <a:t>5. </a:t>
            </a:r>
            <a:r>
              <a:rPr lang="en-US" sz="3300" b="1" u="none" strike="noStrike" cap="none" dirty="0" err="1">
                <a:solidFill>
                  <a:srgbClr val="3257B8"/>
                </a:solidFill>
                <a:latin typeface="NanumSquare Neo Bold" pitchFamily="2" charset="-127"/>
                <a:ea typeface="NanumSquare Neo Bold" pitchFamily="2" charset="-127"/>
                <a:cs typeface="Roboto Slab"/>
                <a:sym typeface="Roboto Slab"/>
              </a:rPr>
              <a:t>자산군</a:t>
            </a:r>
            <a:r>
              <a:rPr lang="en-US" sz="3300" b="1" u="none" strike="noStrike" cap="none" dirty="0">
                <a:solidFill>
                  <a:srgbClr val="3257B8"/>
                </a:solidFill>
                <a:latin typeface="NanumSquare Neo Bold" pitchFamily="2" charset="-127"/>
                <a:ea typeface="NanumSquare Neo Bold" pitchFamily="2" charset="-127"/>
                <a:cs typeface="Roboto Slab"/>
                <a:sym typeface="Roboto Slab"/>
              </a:rPr>
              <a:t> </a:t>
            </a:r>
            <a:r>
              <a:rPr lang="en-US" sz="3300" b="1" u="none" strike="noStrike" cap="none" dirty="0" err="1">
                <a:solidFill>
                  <a:srgbClr val="3257B8"/>
                </a:solidFill>
                <a:latin typeface="NanumSquare Neo Bold" pitchFamily="2" charset="-127"/>
                <a:ea typeface="NanumSquare Neo Bold" pitchFamily="2" charset="-127"/>
                <a:cs typeface="Roboto Slab"/>
                <a:sym typeface="Roboto Slab"/>
              </a:rPr>
              <a:t>내</a:t>
            </a:r>
            <a:r>
              <a:rPr lang="en-US" sz="3300" b="1" u="none" strike="noStrike" cap="none" dirty="0">
                <a:solidFill>
                  <a:srgbClr val="3257B8"/>
                </a:solidFill>
                <a:latin typeface="NanumSquare Neo Bold" pitchFamily="2" charset="-127"/>
                <a:ea typeface="NanumSquare Neo Bold" pitchFamily="2" charset="-127"/>
                <a:cs typeface="Roboto Slab"/>
                <a:sym typeface="Roboto Slab"/>
              </a:rPr>
              <a:t> </a:t>
            </a:r>
            <a:r>
              <a:rPr lang="en-US" sz="3300" b="1" u="none" strike="noStrike" cap="none" dirty="0" err="1">
                <a:solidFill>
                  <a:srgbClr val="3257B8"/>
                </a:solidFill>
                <a:latin typeface="NanumSquare Neo Bold" pitchFamily="2" charset="-127"/>
                <a:ea typeface="NanumSquare Neo Bold" pitchFamily="2" charset="-127"/>
                <a:cs typeface="Roboto Slab"/>
                <a:sym typeface="Roboto Slab"/>
              </a:rPr>
              <a:t>모멘텀</a:t>
            </a:r>
            <a:r>
              <a:rPr lang="en-US" sz="3300" b="1" u="none" strike="noStrike" cap="none" dirty="0">
                <a:solidFill>
                  <a:srgbClr val="3257B8"/>
                </a:solidFill>
                <a:latin typeface="NanumSquare Neo Bold" pitchFamily="2" charset="-127"/>
                <a:ea typeface="NanumSquare Neo Bold" pitchFamily="2" charset="-127"/>
                <a:cs typeface="Roboto Slab"/>
                <a:sym typeface="Roboto Slab"/>
              </a:rPr>
              <a:t> </a:t>
            </a:r>
            <a:r>
              <a:rPr lang="en-US" sz="3300" b="1" u="none" strike="noStrike" cap="none" dirty="0" err="1">
                <a:solidFill>
                  <a:srgbClr val="3257B8"/>
                </a:solidFill>
                <a:latin typeface="NanumSquare Neo Bold" pitchFamily="2" charset="-127"/>
                <a:ea typeface="NanumSquare Neo Bold" pitchFamily="2" charset="-127"/>
                <a:cs typeface="Roboto Slab"/>
                <a:sym typeface="Roboto Slab"/>
              </a:rPr>
              <a:t>스코어</a:t>
            </a:r>
            <a:r>
              <a:rPr lang="en-US" sz="3300" b="1" u="none" strike="noStrike" cap="none" dirty="0">
                <a:solidFill>
                  <a:srgbClr val="3257B8"/>
                </a:solidFill>
                <a:latin typeface="NanumSquare Neo Bold" pitchFamily="2" charset="-127"/>
                <a:ea typeface="NanumSquare Neo Bold" pitchFamily="2" charset="-127"/>
                <a:cs typeface="Roboto Slab"/>
                <a:sym typeface="Roboto Slab"/>
              </a:rPr>
              <a:t> </a:t>
            </a:r>
            <a:r>
              <a:rPr lang="en-US" sz="3300" b="1" u="none" strike="noStrike" cap="none" dirty="0" err="1">
                <a:solidFill>
                  <a:srgbClr val="3257B8"/>
                </a:solidFill>
                <a:latin typeface="NanumSquare Neo Bold" pitchFamily="2" charset="-127"/>
                <a:ea typeface="NanumSquare Neo Bold" pitchFamily="2" charset="-127"/>
                <a:cs typeface="Roboto Slab"/>
                <a:sym typeface="Roboto Slab"/>
              </a:rPr>
              <a:t>계산</a:t>
            </a:r>
            <a:endParaRPr sz="3300" b="1" u="none" strike="noStrike" cap="none" dirty="0">
              <a:latin typeface="NanumSquare Neo Bold" pitchFamily="2" charset="-127"/>
              <a:ea typeface="NanumSquare Neo Bold" pitchFamily="2" charset="-127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782122" y="1333024"/>
            <a:ext cx="22860" cy="6430208"/>
          </a:xfrm>
          <a:prstGeom prst="roundRect">
            <a:avLst>
              <a:gd name="adj" fmla="val 110980"/>
            </a:avLst>
          </a:prstGeom>
          <a:solidFill>
            <a:srgbClr val="CFD2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949523" y="1702118"/>
            <a:ext cx="507325" cy="22860"/>
          </a:xfrm>
          <a:prstGeom prst="roundRect">
            <a:avLst>
              <a:gd name="adj" fmla="val 110980"/>
            </a:avLst>
          </a:prstGeom>
          <a:solidFill>
            <a:srgbClr val="CFD2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591860" y="1523286"/>
            <a:ext cx="380524" cy="380524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pic>
        <p:nvPicPr>
          <p:cNvPr id="146" name="Google Shape;146;p1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" y="1555016"/>
            <a:ext cx="253603" cy="31706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3"/>
          <p:cNvSpPr/>
          <p:nvPr/>
        </p:nvSpPr>
        <p:spPr>
          <a:xfrm>
            <a:off x="1627703" y="1502092"/>
            <a:ext cx="2114074" cy="264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650"/>
              <a:buFont typeface="Roboto Slab"/>
              <a:buNone/>
            </a:pPr>
            <a:r>
              <a:rPr lang="en-US" sz="1650" b="1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모멘텀</a:t>
            </a:r>
            <a:r>
              <a:rPr lang="en-US" sz="1650" b="1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1650" b="1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스코어</a:t>
            </a:r>
            <a:r>
              <a:rPr lang="en-US" sz="1650" b="1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1650" b="1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정의</a:t>
            </a:r>
            <a:endParaRPr sz="1650" b="1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949523" y="3559493"/>
            <a:ext cx="507325" cy="22860"/>
          </a:xfrm>
          <a:prstGeom prst="roundRect">
            <a:avLst>
              <a:gd name="adj" fmla="val 110980"/>
            </a:avLst>
          </a:prstGeom>
          <a:solidFill>
            <a:srgbClr val="CFD2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591860" y="3380661"/>
            <a:ext cx="380524" cy="380524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pic>
        <p:nvPicPr>
          <p:cNvPr id="151" name="Google Shape;151;p1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" y="3412391"/>
            <a:ext cx="253603" cy="31706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3"/>
          <p:cNvSpPr/>
          <p:nvPr/>
        </p:nvSpPr>
        <p:spPr>
          <a:xfrm>
            <a:off x="1627703" y="3359468"/>
            <a:ext cx="2114074" cy="264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650"/>
              <a:buFont typeface="Roboto Slab"/>
              <a:buNone/>
            </a:pPr>
            <a:r>
              <a:rPr lang="en-US" sz="1650" b="1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계산</a:t>
            </a:r>
            <a:r>
              <a:rPr lang="en-US" sz="1650" b="1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1650" b="1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구간</a:t>
            </a:r>
            <a:r>
              <a:rPr lang="en-US" sz="1650" b="1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1650" b="1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설정</a:t>
            </a:r>
            <a:endParaRPr sz="1650" b="1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1627703" y="3725227"/>
            <a:ext cx="12410837" cy="27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300"/>
              <a:buFont typeface="Roboto"/>
              <a:buNone/>
            </a:pP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t-12 ~ t-1 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구간의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데이터를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사용</a:t>
            </a:r>
            <a:endParaRPr sz="13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1627703" y="4097298"/>
            <a:ext cx="12410837" cy="27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300"/>
              <a:buFont typeface="Roboto"/>
              <a:buNone/>
            </a:pP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최근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1개월(t)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과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직전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1개월(t-1)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은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제외하여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단기에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과도한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변동성을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방지</a:t>
            </a:r>
            <a:endParaRPr sz="13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55" name="Google Shape;155;p13"/>
          <p:cNvSpPr/>
          <p:nvPr/>
        </p:nvSpPr>
        <p:spPr>
          <a:xfrm>
            <a:off x="949523" y="5075158"/>
            <a:ext cx="507325" cy="22860"/>
          </a:xfrm>
          <a:prstGeom prst="roundRect">
            <a:avLst>
              <a:gd name="adj" fmla="val 110980"/>
            </a:avLst>
          </a:prstGeom>
          <a:solidFill>
            <a:srgbClr val="CFD2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591860" y="4896326"/>
            <a:ext cx="380524" cy="380524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pic>
        <p:nvPicPr>
          <p:cNvPr id="157" name="Google Shape;157;p13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320" y="4928056"/>
            <a:ext cx="253603" cy="31706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3"/>
          <p:cNvSpPr/>
          <p:nvPr/>
        </p:nvSpPr>
        <p:spPr>
          <a:xfrm>
            <a:off x="1627703" y="4875133"/>
            <a:ext cx="2114074" cy="264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650"/>
              <a:buFont typeface="Roboto Slab"/>
              <a:buNone/>
            </a:pPr>
            <a:r>
              <a:rPr lang="en-US" sz="1650" b="1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Long Only </a:t>
            </a:r>
            <a:r>
              <a:rPr lang="en-US" sz="1650" b="1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전략</a:t>
            </a:r>
            <a:endParaRPr sz="1650" b="1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59" name="Google Shape;159;p13"/>
          <p:cNvSpPr/>
          <p:nvPr/>
        </p:nvSpPr>
        <p:spPr>
          <a:xfrm>
            <a:off x="1627703" y="5240893"/>
            <a:ext cx="12410837" cy="27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300"/>
              <a:buFont typeface="Roboto"/>
              <a:buNone/>
            </a:pP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모멘텀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스코어가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음수인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경우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0으로 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처리</a:t>
            </a:r>
            <a:endParaRPr sz="13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949523" y="6218753"/>
            <a:ext cx="507325" cy="22860"/>
          </a:xfrm>
          <a:prstGeom prst="roundRect">
            <a:avLst>
              <a:gd name="adj" fmla="val 110980"/>
            </a:avLst>
          </a:prstGeom>
          <a:solidFill>
            <a:srgbClr val="CFD2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591860" y="6039922"/>
            <a:ext cx="380524" cy="380524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pic>
        <p:nvPicPr>
          <p:cNvPr id="162" name="Google Shape;162;p13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320" y="6071652"/>
            <a:ext cx="253603" cy="31706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/>
          <p:nvPr/>
        </p:nvSpPr>
        <p:spPr>
          <a:xfrm>
            <a:off x="1627703" y="6018728"/>
            <a:ext cx="2114074" cy="264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242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650"/>
              <a:buFont typeface="Roboto Slab"/>
              <a:buNone/>
            </a:pPr>
            <a:r>
              <a:rPr lang="en-US" sz="1650" b="1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비중</a:t>
            </a:r>
            <a:r>
              <a:rPr lang="en-US" sz="1650" b="1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1650" b="1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산출</a:t>
            </a:r>
            <a:r>
              <a:rPr lang="en-US" sz="1650" b="1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1650" b="1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방식</a:t>
            </a:r>
            <a:endParaRPr sz="1650" b="1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1627703" y="6384488"/>
            <a:ext cx="12410837" cy="27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1538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300"/>
              <a:buFont typeface="Roboto"/>
              <a:buNone/>
            </a:pP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각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ETF의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모멘텀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스코어를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전체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스코어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합으로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나눠서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비중</a:t>
            </a:r>
            <a:r>
              <a:rPr lang="en-US" sz="1300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 </a:t>
            </a:r>
            <a:r>
              <a:rPr lang="en-US" sz="1300" u="none" strike="noStrike" cap="none" dirty="0" err="1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"/>
                <a:sym typeface="Roboto"/>
              </a:rPr>
              <a:t>계산</a:t>
            </a:r>
            <a:endParaRPr sz="13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pic>
        <p:nvPicPr>
          <p:cNvPr id="165" name="Google Shape;165;p13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27703" y="6845379"/>
            <a:ext cx="2781300" cy="74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/>
          <p:nvPr/>
        </p:nvSpPr>
        <p:spPr>
          <a:xfrm>
            <a:off x="12678350" y="7763225"/>
            <a:ext cx="2146800" cy="4293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anumSquare Neo Regular" pitchFamily="2" charset="-127"/>
              <a:ea typeface="NanumSquare Neo Regular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DE76C4-9DC6-88A9-EDDA-5464497F9583}"/>
                  </a:ext>
                </a:extLst>
              </p:cNvPr>
              <p:cNvSpPr txBox="1"/>
              <p:nvPr/>
            </p:nvSpPr>
            <p:spPr>
              <a:xfrm>
                <a:off x="1627703" y="2134529"/>
                <a:ext cx="4011675" cy="485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𝑀𝑜𝑚𝑒𝑛𝑡𝑢𝑚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개월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누적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수익률</m:t>
                          </m:r>
                          <m:r>
                            <a:rPr lang="en-AU" altLang="ko-KR" b="0" i="1" smtClean="0">
                              <a:latin typeface="Cambria Math" panose="02040503050406030204" pitchFamily="18" charset="0"/>
                            </a:rPr>
                            <m:t> (12−1)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개월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변동성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 (12−1)</m:t>
                          </m:r>
                        </m:den>
                      </m:f>
                    </m:oMath>
                  </m:oMathPara>
                </a14:m>
                <a:endParaRPr lang="en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DE76C4-9DC6-88A9-EDDA-5464497F9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703" y="2134529"/>
                <a:ext cx="4011675" cy="485710"/>
              </a:xfrm>
              <a:prstGeom prst="rect">
                <a:avLst/>
              </a:prstGeom>
              <a:blipFill>
                <a:blip r:embed="rId8"/>
                <a:stretch>
                  <a:fillRect t="-2564" r="-315" b="-17949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/>
          <p:nvPr/>
        </p:nvSpPr>
        <p:spPr>
          <a:xfrm>
            <a:off x="793789" y="441261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4450"/>
              <a:buFont typeface="Roboto Slab"/>
              <a:buNone/>
            </a:pPr>
            <a:r>
              <a:rPr lang="en-US" sz="4450" b="1" u="none" strike="noStrike" cap="none" dirty="0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6. </a:t>
            </a:r>
            <a:r>
              <a:rPr lang="en-US" sz="4450" b="1" u="none" strike="noStrike" cap="none" dirty="0" err="1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모멘텀</a:t>
            </a:r>
            <a:r>
              <a:rPr lang="en-US" sz="4450" b="1" u="none" strike="noStrike" cap="none" dirty="0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4450" b="1" u="none" strike="noStrike" cap="none" dirty="0" err="1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전략</a:t>
            </a:r>
            <a:r>
              <a:rPr lang="en-US" sz="4450" b="1" u="none" strike="noStrike" cap="none" dirty="0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 </a:t>
            </a:r>
            <a:r>
              <a:rPr lang="en-US" sz="4450" b="1" u="none" strike="noStrike" cap="none" dirty="0" err="1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성과</a:t>
            </a:r>
            <a:endParaRPr sz="4450" b="1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646307" y="6583391"/>
            <a:ext cx="4120753" cy="98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lang="en-US" sz="2200" b="1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Cumulative Return of Regime-Based Strategy </a:t>
            </a:r>
            <a:endParaRPr sz="2200" b="1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793790" y="5437108"/>
            <a:ext cx="4120753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endParaRPr sz="17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4959741" y="6933684"/>
            <a:ext cx="5447632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lang="en-US" sz="2200" b="1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in sample vs out sample </a:t>
            </a:r>
            <a:endParaRPr sz="2200" b="1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5254704" y="5437108"/>
            <a:ext cx="4120872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750"/>
              <a:buFont typeface="Roboto"/>
              <a:buNone/>
            </a:pPr>
            <a:endParaRPr sz="17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5254704" y="5581769"/>
            <a:ext cx="4120872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endParaRPr sz="175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81" name="Google Shape;181;p14"/>
          <p:cNvSpPr/>
          <p:nvPr/>
        </p:nvSpPr>
        <p:spPr>
          <a:xfrm>
            <a:off x="10963126" y="693368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2200"/>
              <a:buFont typeface="Roboto Slab"/>
              <a:buNone/>
            </a:pPr>
            <a:r>
              <a:rPr lang="en-US" sz="2200" b="1" u="none" strike="noStrike" cap="none" dirty="0">
                <a:solidFill>
                  <a:srgbClr val="15213F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Portfolio Allocation</a:t>
            </a:r>
            <a:endParaRPr sz="2200" b="1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2483600" y="7728675"/>
            <a:ext cx="2146800" cy="4293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anumSquare Neo Regular" pitchFamily="2" charset="-127"/>
              <a:ea typeface="NanumSquare Neo Regular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3E84C4-7937-4940-396E-10579A8EC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72" y="3368312"/>
            <a:ext cx="4698788" cy="22970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4E2EBD-38F8-747B-4570-058156CAF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810" y="3707192"/>
            <a:ext cx="4698788" cy="14818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EEC6EE-23F5-7E66-B094-713F2B95F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7510" y="588431"/>
            <a:ext cx="2744202" cy="22042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0E31F6-2C57-2BE7-E8CF-53043AD166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8579" y="3014860"/>
            <a:ext cx="2793133" cy="36984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691991" y="543997"/>
            <a:ext cx="10267557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974"/>
              </a:lnSpc>
              <a:spcBef>
                <a:spcPts val="0"/>
              </a:spcBef>
              <a:spcAft>
                <a:spcPts val="0"/>
              </a:spcAft>
              <a:buClr>
                <a:srgbClr val="3257B8"/>
              </a:buClr>
              <a:buSzPts val="3850"/>
              <a:buFont typeface="Roboto Slab"/>
              <a:buNone/>
            </a:pPr>
            <a:r>
              <a:rPr lang="en-US" sz="3850" b="1" dirty="0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7</a:t>
            </a:r>
            <a:r>
              <a:rPr lang="en-US" sz="3850" b="1" u="none" strike="noStrike" cap="none" dirty="0">
                <a:solidFill>
                  <a:srgbClr val="3257B8"/>
                </a:solidFill>
                <a:latin typeface="NanumSquare Neo Regular" pitchFamily="2" charset="-127"/>
                <a:ea typeface="NanumSquare Neo Regular" pitchFamily="2" charset="-127"/>
                <a:cs typeface="Roboto Slab"/>
                <a:sym typeface="Roboto Slab"/>
              </a:rPr>
              <a:t>. Appendix</a:t>
            </a:r>
            <a:endParaRPr sz="3850" b="1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82" name="Google Shape;82;p11"/>
          <p:cNvSpPr/>
          <p:nvPr/>
        </p:nvSpPr>
        <p:spPr>
          <a:xfrm>
            <a:off x="914400" y="1458397"/>
            <a:ext cx="22860" cy="5149691"/>
          </a:xfrm>
          <a:prstGeom prst="roundRect">
            <a:avLst>
              <a:gd name="adj" fmla="val 129737"/>
            </a:avLst>
          </a:prstGeom>
          <a:solidFill>
            <a:srgbClr val="CFD2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83" name="Google Shape;83;p11"/>
          <p:cNvSpPr/>
          <p:nvPr/>
        </p:nvSpPr>
        <p:spPr>
          <a:xfrm>
            <a:off x="1128697" y="1891784"/>
            <a:ext cx="593050" cy="22860"/>
          </a:xfrm>
          <a:prstGeom prst="roundRect">
            <a:avLst>
              <a:gd name="adj" fmla="val 129737"/>
            </a:avLst>
          </a:prstGeom>
          <a:solidFill>
            <a:srgbClr val="CFD2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84" name="Google Shape;84;p11"/>
          <p:cNvSpPr/>
          <p:nvPr/>
        </p:nvSpPr>
        <p:spPr>
          <a:xfrm>
            <a:off x="691991" y="1680805"/>
            <a:ext cx="444818" cy="444818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pic>
        <p:nvPicPr>
          <p:cNvPr id="85" name="Google Shape;85;p11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6167" y="1717893"/>
            <a:ext cx="296466" cy="37064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/>
          <p:nvPr/>
        </p:nvSpPr>
        <p:spPr>
          <a:xfrm>
            <a:off x="1902976" y="1656040"/>
            <a:ext cx="5366504" cy="316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r>
              <a:rPr lang="en" sz="1900" u="none" strike="noStrike" cap="none" dirty="0" err="1">
                <a:latin typeface="NanumSquare Neo Regular" pitchFamily="2" charset="-127"/>
                <a:ea typeface="NanumSquare Neo Regular" pitchFamily="2" charset="-127"/>
              </a:rPr>
              <a:t>RegimeBasedAssetAllocator</a:t>
            </a:r>
            <a:r>
              <a:rPr lang="en" sz="1900" u="none" strike="noStrike" cap="none" dirty="0">
                <a:latin typeface="NanumSquare Neo Regular" pitchFamily="2" charset="-127"/>
                <a:ea typeface="NanumSquare Neo Regular" pitchFamily="2" charset="-127"/>
              </a:rPr>
              <a:t>().run()</a:t>
            </a:r>
            <a:endParaRPr sz="19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1136293" y="2631678"/>
            <a:ext cx="593050" cy="22860"/>
          </a:xfrm>
          <a:prstGeom prst="roundRect">
            <a:avLst>
              <a:gd name="adj" fmla="val 129737"/>
            </a:avLst>
          </a:prstGeom>
          <a:solidFill>
            <a:srgbClr val="CFD2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690721" y="2395398"/>
            <a:ext cx="444818" cy="444818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pic>
        <p:nvPicPr>
          <p:cNvPr id="90" name="Google Shape;90;p11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4897" y="2432486"/>
            <a:ext cx="296466" cy="37064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/>
          <p:nvPr/>
        </p:nvSpPr>
        <p:spPr>
          <a:xfrm>
            <a:off x="1902976" y="2447726"/>
            <a:ext cx="3474204" cy="30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r>
              <a:rPr lang="en" sz="1900" u="none" strike="noStrike" cap="none" dirty="0" err="1">
                <a:latin typeface="NanumSquare Neo Regular" pitchFamily="2" charset="-127"/>
                <a:ea typeface="NanumSquare Neo Regular" pitchFamily="2" charset="-127"/>
              </a:rPr>
              <a:t>DataFetcher</a:t>
            </a:r>
            <a:r>
              <a:rPr lang="en" sz="1900" u="none" strike="noStrike" cap="none" dirty="0">
                <a:latin typeface="NanumSquare Neo Regular" pitchFamily="2" charset="-127"/>
                <a:ea typeface="NanumSquare Neo Regular" pitchFamily="2" charset="-127"/>
              </a:rPr>
              <a:t>: </a:t>
            </a:r>
            <a:r>
              <a:rPr lang="ko-KR" altLang="en-US" sz="1900" u="none" strike="noStrike" cap="none" dirty="0">
                <a:latin typeface="NanumSquare Neo Regular" pitchFamily="2" charset="-127"/>
                <a:ea typeface="NanumSquare Neo Regular" pitchFamily="2" charset="-127"/>
              </a:rPr>
              <a:t>데이터 수집</a:t>
            </a:r>
            <a:endParaRPr sz="19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1136293" y="3328111"/>
            <a:ext cx="593050" cy="22860"/>
          </a:xfrm>
          <a:prstGeom prst="roundRect">
            <a:avLst>
              <a:gd name="adj" fmla="val 129737"/>
            </a:avLst>
          </a:prstGeom>
          <a:solidFill>
            <a:srgbClr val="CFD2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94" name="Google Shape;94;p11"/>
          <p:cNvSpPr/>
          <p:nvPr/>
        </p:nvSpPr>
        <p:spPr>
          <a:xfrm>
            <a:off x="691991" y="3082350"/>
            <a:ext cx="444818" cy="444818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pic>
        <p:nvPicPr>
          <p:cNvPr id="95" name="Google Shape;95;p11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6167" y="3119438"/>
            <a:ext cx="296466" cy="37064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1"/>
          <p:cNvSpPr/>
          <p:nvPr/>
        </p:nvSpPr>
        <p:spPr>
          <a:xfrm>
            <a:off x="1902976" y="3170865"/>
            <a:ext cx="4248904" cy="30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r>
              <a:rPr lang="en" sz="1900" u="none" strike="noStrike" cap="none" dirty="0" err="1">
                <a:latin typeface="NanumSquare Neo Regular" pitchFamily="2" charset="-127"/>
                <a:ea typeface="NanumSquare Neo Regular" pitchFamily="2" charset="-127"/>
              </a:rPr>
              <a:t>RegimeClassifier</a:t>
            </a:r>
            <a:r>
              <a:rPr lang="en" sz="1900" u="none" strike="noStrike" cap="none" dirty="0">
                <a:latin typeface="NanumSquare Neo Regular" pitchFamily="2" charset="-127"/>
                <a:ea typeface="NanumSquare Neo Regular" pitchFamily="2" charset="-127"/>
              </a:rPr>
              <a:t>: </a:t>
            </a:r>
            <a:r>
              <a:rPr lang="ko-KR" altLang="en-US" sz="1900" u="none" strike="noStrike" cap="none" dirty="0">
                <a:latin typeface="NanumSquare Neo Regular" pitchFamily="2" charset="-127"/>
                <a:ea typeface="NanumSquare Neo Regular" pitchFamily="2" charset="-127"/>
              </a:rPr>
              <a:t>경기국면 분류</a:t>
            </a:r>
            <a:endParaRPr sz="19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1128697" y="4035385"/>
            <a:ext cx="593050" cy="22860"/>
          </a:xfrm>
          <a:prstGeom prst="roundRect">
            <a:avLst>
              <a:gd name="adj" fmla="val 129737"/>
            </a:avLst>
          </a:prstGeom>
          <a:solidFill>
            <a:srgbClr val="CFD2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691991" y="3786307"/>
            <a:ext cx="444818" cy="444818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pic>
        <p:nvPicPr>
          <p:cNvPr id="100" name="Google Shape;100;p11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6167" y="3823395"/>
            <a:ext cx="296466" cy="37064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"/>
          <p:cNvSpPr/>
          <p:nvPr/>
        </p:nvSpPr>
        <p:spPr>
          <a:xfrm>
            <a:off x="1888228" y="3846346"/>
            <a:ext cx="5729724" cy="39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r>
              <a:rPr lang="en" sz="1900" u="none" strike="noStrike" cap="none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en" sz="1900" u="none" strike="noStrike" cap="none" dirty="0" err="1">
                <a:latin typeface="NanumSquare Neo Regular" pitchFamily="2" charset="-127"/>
                <a:ea typeface="NanumSquare Neo Regular" pitchFamily="2" charset="-127"/>
              </a:rPr>
              <a:t>MomentumCalculator</a:t>
            </a:r>
            <a:r>
              <a:rPr lang="en" sz="1900" u="none" strike="noStrike" cap="none" dirty="0">
                <a:latin typeface="NanumSquare Neo Regular" pitchFamily="2" charset="-127"/>
                <a:ea typeface="NanumSquare Neo Regular" pitchFamily="2" charset="-127"/>
              </a:rPr>
              <a:t>: </a:t>
            </a:r>
            <a:r>
              <a:rPr lang="ko-KR" altLang="en-US" sz="1900" u="none" strike="noStrike" cap="none" dirty="0">
                <a:latin typeface="NanumSquare Neo Regular" pitchFamily="2" charset="-127"/>
                <a:ea typeface="NanumSquare Neo Regular" pitchFamily="2" charset="-127"/>
              </a:rPr>
              <a:t>모멘텀 점수 계산</a:t>
            </a:r>
            <a:endParaRPr sz="19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05" name="Google Shape;105;p11"/>
          <p:cNvSpPr txBox="1"/>
          <p:nvPr/>
        </p:nvSpPr>
        <p:spPr>
          <a:xfrm>
            <a:off x="12483600" y="7685600"/>
            <a:ext cx="2146800" cy="429300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5" name="Google Shape;94;p11">
            <a:extLst>
              <a:ext uri="{FF2B5EF4-FFF2-40B4-BE49-F238E27FC236}">
                <a16:creationId xmlns:a16="http://schemas.microsoft.com/office/drawing/2014/main" id="{09D3C06F-8F5E-E01F-057A-8002D9D1DC39}"/>
              </a:ext>
            </a:extLst>
          </p:cNvPr>
          <p:cNvSpPr/>
          <p:nvPr/>
        </p:nvSpPr>
        <p:spPr>
          <a:xfrm>
            <a:off x="689943" y="4504750"/>
            <a:ext cx="444818" cy="444818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pic>
        <p:nvPicPr>
          <p:cNvPr id="6" name="Google Shape;95;p11" descr="preencoded.png">
            <a:extLst>
              <a:ext uri="{FF2B5EF4-FFF2-40B4-BE49-F238E27FC236}">
                <a16:creationId xmlns:a16="http://schemas.microsoft.com/office/drawing/2014/main" id="{ED0209BF-948D-5B07-0C17-DF0AAB5C04A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4119" y="4541838"/>
            <a:ext cx="296466" cy="3706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98;p11">
            <a:extLst>
              <a:ext uri="{FF2B5EF4-FFF2-40B4-BE49-F238E27FC236}">
                <a16:creationId xmlns:a16="http://schemas.microsoft.com/office/drawing/2014/main" id="{C44EA86C-B298-9C8C-B1B4-B38A87DBE467}"/>
              </a:ext>
            </a:extLst>
          </p:cNvPr>
          <p:cNvSpPr/>
          <p:nvPr/>
        </p:nvSpPr>
        <p:spPr>
          <a:xfrm>
            <a:off x="1150001" y="4721185"/>
            <a:ext cx="593050" cy="22860"/>
          </a:xfrm>
          <a:prstGeom prst="roundRect">
            <a:avLst>
              <a:gd name="adj" fmla="val 129737"/>
            </a:avLst>
          </a:prstGeom>
          <a:solidFill>
            <a:srgbClr val="CFD2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0" name="Google Shape;101;p11">
            <a:extLst>
              <a:ext uri="{FF2B5EF4-FFF2-40B4-BE49-F238E27FC236}">
                <a16:creationId xmlns:a16="http://schemas.microsoft.com/office/drawing/2014/main" id="{77800AB6-EC36-F870-9AB8-E7775E25CADB}"/>
              </a:ext>
            </a:extLst>
          </p:cNvPr>
          <p:cNvSpPr/>
          <p:nvPr/>
        </p:nvSpPr>
        <p:spPr>
          <a:xfrm>
            <a:off x="1913628" y="4510842"/>
            <a:ext cx="5729724" cy="39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r>
              <a:rPr lang="en" sz="1900" u="none" strike="noStrike" cap="none" dirty="0">
                <a:latin typeface="NanumSquare Neo Regular" pitchFamily="2" charset="-127"/>
                <a:ea typeface="NanumSquare Neo Regular" pitchFamily="2" charset="-127"/>
              </a:rPr>
              <a:t> </a:t>
            </a:r>
            <a:r>
              <a:rPr lang="en" sz="1900" u="none" strike="noStrike" cap="none" dirty="0" err="1">
                <a:latin typeface="NanumSquare Neo Regular" pitchFamily="2" charset="-127"/>
                <a:ea typeface="NanumSquare Neo Regular" pitchFamily="2" charset="-127"/>
              </a:rPr>
              <a:t>WeightAllocator</a:t>
            </a:r>
            <a:r>
              <a:rPr lang="en" sz="1900" u="none" strike="noStrike" cap="none" dirty="0">
                <a:latin typeface="NanumSquare Neo Regular" pitchFamily="2" charset="-127"/>
                <a:ea typeface="NanumSquare Neo Regular" pitchFamily="2" charset="-127"/>
              </a:rPr>
              <a:t>: </a:t>
            </a:r>
            <a:r>
              <a:rPr lang="ko-KR" altLang="en-US" sz="1900" u="none" strike="noStrike" cap="none" dirty="0">
                <a:latin typeface="NanumSquare Neo Regular" pitchFamily="2" charset="-127"/>
                <a:ea typeface="NanumSquare Neo Regular" pitchFamily="2" charset="-127"/>
              </a:rPr>
              <a:t>비중 계산</a:t>
            </a:r>
            <a:endParaRPr sz="19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1" name="Google Shape;94;p11">
            <a:extLst>
              <a:ext uri="{FF2B5EF4-FFF2-40B4-BE49-F238E27FC236}">
                <a16:creationId xmlns:a16="http://schemas.microsoft.com/office/drawing/2014/main" id="{E3071FA2-4794-6097-EAF4-07DB54F5CB06}"/>
              </a:ext>
            </a:extLst>
          </p:cNvPr>
          <p:cNvSpPr/>
          <p:nvPr/>
        </p:nvSpPr>
        <p:spPr>
          <a:xfrm>
            <a:off x="691991" y="5203250"/>
            <a:ext cx="444818" cy="444818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pic>
        <p:nvPicPr>
          <p:cNvPr id="12" name="Google Shape;95;p11" descr="preencoded.png">
            <a:extLst>
              <a:ext uri="{FF2B5EF4-FFF2-40B4-BE49-F238E27FC236}">
                <a16:creationId xmlns:a16="http://schemas.microsoft.com/office/drawing/2014/main" id="{93124F80-2B2F-B33D-510E-2D01679E429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6167" y="5240338"/>
            <a:ext cx="296466" cy="37064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8;p11">
            <a:extLst>
              <a:ext uri="{FF2B5EF4-FFF2-40B4-BE49-F238E27FC236}">
                <a16:creationId xmlns:a16="http://schemas.microsoft.com/office/drawing/2014/main" id="{7EB5ECDE-D0D7-1FF6-007D-CC424E47C2C0}"/>
              </a:ext>
            </a:extLst>
          </p:cNvPr>
          <p:cNvSpPr/>
          <p:nvPr/>
        </p:nvSpPr>
        <p:spPr>
          <a:xfrm>
            <a:off x="1139349" y="5419685"/>
            <a:ext cx="593050" cy="22860"/>
          </a:xfrm>
          <a:prstGeom prst="roundRect">
            <a:avLst>
              <a:gd name="adj" fmla="val 129737"/>
            </a:avLst>
          </a:prstGeom>
          <a:solidFill>
            <a:srgbClr val="CFD2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4" name="Google Shape;101;p11">
            <a:extLst>
              <a:ext uri="{FF2B5EF4-FFF2-40B4-BE49-F238E27FC236}">
                <a16:creationId xmlns:a16="http://schemas.microsoft.com/office/drawing/2014/main" id="{D1276597-D859-6C06-5B86-38E4766C73A7}"/>
              </a:ext>
            </a:extLst>
          </p:cNvPr>
          <p:cNvSpPr/>
          <p:nvPr/>
        </p:nvSpPr>
        <p:spPr>
          <a:xfrm>
            <a:off x="1941076" y="5222042"/>
            <a:ext cx="5729724" cy="39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r>
              <a:rPr lang="en" sz="1900" u="none" strike="noStrike" cap="none" dirty="0" err="1">
                <a:latin typeface="NanumSquare Neo Regular" pitchFamily="2" charset="-127"/>
                <a:ea typeface="NanumSquare Neo Regular" pitchFamily="2" charset="-127"/>
              </a:rPr>
              <a:t>PortfolioSimulator</a:t>
            </a:r>
            <a:r>
              <a:rPr lang="en" sz="1900" u="none" strike="noStrike" cap="none" dirty="0">
                <a:latin typeface="NanumSquare Neo Regular" pitchFamily="2" charset="-127"/>
                <a:ea typeface="NanumSquare Neo Regular" pitchFamily="2" charset="-127"/>
              </a:rPr>
              <a:t>: </a:t>
            </a:r>
            <a:r>
              <a:rPr lang="ko-KR" altLang="en-US" sz="1900" u="none" strike="noStrike" cap="none" dirty="0">
                <a:latin typeface="NanumSquare Neo Regular" pitchFamily="2" charset="-127"/>
                <a:ea typeface="NanumSquare Neo Regular" pitchFamily="2" charset="-127"/>
              </a:rPr>
              <a:t>수익률 계산 </a:t>
            </a:r>
            <a:r>
              <a:rPr lang="en-US" altLang="ko-KR" sz="1900" u="none" strike="noStrike" cap="none" dirty="0">
                <a:latin typeface="NanumSquare Neo Regular" pitchFamily="2" charset="-127"/>
                <a:ea typeface="NanumSquare Neo Regular" pitchFamily="2" charset="-127"/>
              </a:rPr>
              <a:t>+ </a:t>
            </a:r>
            <a:r>
              <a:rPr lang="ko-KR" altLang="en-US" sz="1900" u="none" strike="noStrike" cap="none" dirty="0">
                <a:latin typeface="NanumSquare Neo Regular" pitchFamily="2" charset="-127"/>
                <a:ea typeface="NanumSquare Neo Regular" pitchFamily="2" charset="-127"/>
              </a:rPr>
              <a:t>최적화</a:t>
            </a:r>
          </a:p>
          <a:p>
            <a:pPr marL="0" marR="0" lvl="0" indent="0" algn="l" rtl="0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endParaRPr sz="19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5" name="Google Shape;89;p11">
            <a:extLst>
              <a:ext uri="{FF2B5EF4-FFF2-40B4-BE49-F238E27FC236}">
                <a16:creationId xmlns:a16="http://schemas.microsoft.com/office/drawing/2014/main" id="{FD0D066F-86B4-BDFB-7EA2-E4E206402734}"/>
              </a:ext>
            </a:extLst>
          </p:cNvPr>
          <p:cNvSpPr/>
          <p:nvPr/>
        </p:nvSpPr>
        <p:spPr>
          <a:xfrm>
            <a:off x="710388" y="5925172"/>
            <a:ext cx="444818" cy="444818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pic>
        <p:nvPicPr>
          <p:cNvPr id="16" name="Google Shape;90;p11" descr="preencoded.png">
            <a:extLst>
              <a:ext uri="{FF2B5EF4-FFF2-40B4-BE49-F238E27FC236}">
                <a16:creationId xmlns:a16="http://schemas.microsoft.com/office/drawing/2014/main" id="{58763212-617A-0B2D-F97F-4FED6EFCFDA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564" y="5962260"/>
            <a:ext cx="296466" cy="37064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98;p11">
            <a:extLst>
              <a:ext uri="{FF2B5EF4-FFF2-40B4-BE49-F238E27FC236}">
                <a16:creationId xmlns:a16="http://schemas.microsoft.com/office/drawing/2014/main" id="{60ADACC6-C33F-8327-7297-D5B4E4E23E05}"/>
              </a:ext>
            </a:extLst>
          </p:cNvPr>
          <p:cNvSpPr/>
          <p:nvPr/>
        </p:nvSpPr>
        <p:spPr>
          <a:xfrm>
            <a:off x="1159017" y="6132521"/>
            <a:ext cx="593050" cy="22860"/>
          </a:xfrm>
          <a:prstGeom prst="roundRect">
            <a:avLst>
              <a:gd name="adj" fmla="val 129737"/>
            </a:avLst>
          </a:prstGeom>
          <a:solidFill>
            <a:srgbClr val="CFD2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8" name="Google Shape;101;p11">
            <a:extLst>
              <a:ext uri="{FF2B5EF4-FFF2-40B4-BE49-F238E27FC236}">
                <a16:creationId xmlns:a16="http://schemas.microsoft.com/office/drawing/2014/main" id="{455C2421-C8EB-B375-62C6-4B60808AAA98}"/>
              </a:ext>
            </a:extLst>
          </p:cNvPr>
          <p:cNvSpPr/>
          <p:nvPr/>
        </p:nvSpPr>
        <p:spPr>
          <a:xfrm>
            <a:off x="1960742" y="5787396"/>
            <a:ext cx="5729724" cy="39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endParaRPr sz="19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  <p:sp>
        <p:nvSpPr>
          <p:cNvPr id="19" name="Google Shape;101;p11">
            <a:extLst>
              <a:ext uri="{FF2B5EF4-FFF2-40B4-BE49-F238E27FC236}">
                <a16:creationId xmlns:a16="http://schemas.microsoft.com/office/drawing/2014/main" id="{C6D52BF4-F03F-B0DA-AA4F-56854AAB5BDA}"/>
              </a:ext>
            </a:extLst>
          </p:cNvPr>
          <p:cNvSpPr/>
          <p:nvPr/>
        </p:nvSpPr>
        <p:spPr>
          <a:xfrm>
            <a:off x="1928376" y="5901833"/>
            <a:ext cx="5729724" cy="39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15213F"/>
              </a:buClr>
              <a:buSzPts val="1900"/>
              <a:buFont typeface="Roboto Slab"/>
              <a:buNone/>
            </a:pPr>
            <a:r>
              <a:rPr lang="en" sz="1900" u="none" strike="noStrike" cap="none" dirty="0">
                <a:latin typeface="NanumSquare Neo Regular" pitchFamily="2" charset="-127"/>
                <a:ea typeface="NanumSquare Neo Regular" pitchFamily="2" charset="-127"/>
              </a:rPr>
              <a:t>Visualizer: </a:t>
            </a:r>
            <a:r>
              <a:rPr lang="ko-KR" altLang="en-US" sz="1900" u="none" strike="noStrike" cap="none" dirty="0">
                <a:latin typeface="NanumSquare Neo Regular" pitchFamily="2" charset="-127"/>
                <a:ea typeface="NanumSquare Neo Regular" pitchFamily="2" charset="-127"/>
              </a:rPr>
              <a:t>결과 그래프 출력</a:t>
            </a:r>
            <a:endParaRPr sz="1900" u="none" strike="noStrike" cap="none" dirty="0">
              <a:latin typeface="NanumSquare Neo Regular" pitchFamily="2" charset="-127"/>
              <a:ea typeface="NanumSquare Neo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1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666</Words>
  <Application>Microsoft Office PowerPoint</Application>
  <PresentationFormat>사용자 지정</PresentationFormat>
  <Paragraphs>82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NanumSquare Neo Regular</vt:lpstr>
      <vt:lpstr>Cambria Math</vt:lpstr>
      <vt:lpstr>NanumSquare Neo Bold</vt:lpstr>
      <vt:lpstr>Roboto Slab</vt:lpstr>
      <vt:lpstr>Calibri</vt:lpstr>
      <vt:lpstr>Arial</vt:lpstr>
      <vt:lpstr>Roboto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권가람</cp:lastModifiedBy>
  <cp:revision>17</cp:revision>
  <dcterms:modified xsi:type="dcterms:W3CDTF">2025-04-30T05:51:31Z</dcterms:modified>
</cp:coreProperties>
</file>