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4082" orient="horz"/>
        <p:guide pos="2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83430c409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83430c40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83430c409_0_1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83430c40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83430c409_1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83430c40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83430c409_1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83430c40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83430c409_1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83430c40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83430c409_1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83430c40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83430c409_1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83430c40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3430c409_1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83430c40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83430c409_1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83430c40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2" name="Google Shape;62;p14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3433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5800567"/>
            <a:ext cx="8293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2358933"/>
            <a:ext cx="7379700" cy="31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500550" y="2379700"/>
            <a:ext cx="7935300" cy="15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500550" y="440965"/>
            <a:ext cx="85206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00550" y="440965"/>
            <a:ext cx="85206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2" type="subTitle"/>
          </p:nvPr>
        </p:nvSpPr>
        <p:spPr>
          <a:xfrm>
            <a:off x="3135425" y="39717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3" type="subTitle"/>
          </p:nvPr>
        </p:nvSpPr>
        <p:spPr>
          <a:xfrm>
            <a:off x="3135425" y="43719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4" type="subTitle"/>
          </p:nvPr>
        </p:nvSpPr>
        <p:spPr>
          <a:xfrm>
            <a:off x="3135425" y="4883400"/>
            <a:ext cx="58563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9" name="Google Shape;8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1"/>
          <p:cNvSpPr txBox="1"/>
          <p:nvPr>
            <p:ph type="title"/>
          </p:nvPr>
        </p:nvSpPr>
        <p:spPr>
          <a:xfrm>
            <a:off x="6514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500550" y="440965"/>
            <a:ext cx="85206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subTitle"/>
          </p:nvPr>
        </p:nvSpPr>
        <p:spPr>
          <a:xfrm>
            <a:off x="3891775" y="22883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2" type="subTitle"/>
          </p:nvPr>
        </p:nvSpPr>
        <p:spPr>
          <a:xfrm>
            <a:off x="3891775" y="3003735"/>
            <a:ext cx="50952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3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500550" y="440965"/>
            <a:ext cx="85206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500550" y="440965"/>
            <a:ext cx="85206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26"/>
          <p:cNvSpPr/>
          <p:nvPr/>
        </p:nvSpPr>
        <p:spPr>
          <a:xfrm>
            <a:off x="590475" y="1819967"/>
            <a:ext cx="7988400" cy="45501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754725" y="20219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500550" y="440965"/>
            <a:ext cx="85206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7"/>
          <p:cNvSpPr/>
          <p:nvPr/>
        </p:nvSpPr>
        <p:spPr>
          <a:xfrm>
            <a:off x="590475" y="1819967"/>
            <a:ext cx="7988400" cy="455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7"/>
          <p:cNvSpPr txBox="1"/>
          <p:nvPr>
            <p:ph idx="1" type="subTitle"/>
          </p:nvPr>
        </p:nvSpPr>
        <p:spPr>
          <a:xfrm>
            <a:off x="754725" y="20219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500550" y="440965"/>
            <a:ext cx="85206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544050" y="1800567"/>
            <a:ext cx="5316300" cy="1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8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500550" y="440965"/>
            <a:ext cx="85206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/>
          <p:nvPr/>
        </p:nvSpPr>
        <p:spPr>
          <a:xfrm>
            <a:off x="362300" y="1845666"/>
            <a:ext cx="4748700" cy="4524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9"/>
          <p:cNvSpPr txBox="1"/>
          <p:nvPr>
            <p:ph idx="1" type="subTitle"/>
          </p:nvPr>
        </p:nvSpPr>
        <p:spPr>
          <a:xfrm>
            <a:off x="500550" y="19664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2" type="subTitle"/>
          </p:nvPr>
        </p:nvSpPr>
        <p:spPr>
          <a:xfrm>
            <a:off x="5555275" y="1966425"/>
            <a:ext cx="3151200" cy="4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b="1" sz="1700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b="1" sz="19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500550" y="440965"/>
            <a:ext cx="85206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24350" y="21051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ndrewlock.net/deploying-asp-net-core-applications-to-kubernetes-part-7-running-database-migration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prometheus-community/helm-charts/blob/main/charts/kube-prometheus-stack/Chart.ya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500550" y="440965"/>
            <a:ext cx="85206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Темы</a:t>
            </a:r>
            <a:endParaRPr/>
          </a:p>
        </p:txBody>
      </p:sp>
      <p:sp>
        <p:nvSpPr>
          <p:cNvPr id="128" name="Google Shape;128;p30"/>
          <p:cNvSpPr/>
          <p:nvPr/>
        </p:nvSpPr>
        <p:spPr>
          <a:xfrm>
            <a:off x="786525" y="1607367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Миграции бд при обновлении продукта + 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персистентность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30"/>
          <p:cNvSpPr/>
          <p:nvPr/>
        </p:nvSpPr>
        <p:spPr>
          <a:xfrm>
            <a:off x="787125" y="2393369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Сущность Jobs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30"/>
          <p:cNvSpPr/>
          <p:nvPr/>
        </p:nvSpPr>
        <p:spPr>
          <a:xfrm>
            <a:off x="787125" y="3162722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Ещё про Helm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786525" y="3932085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Nginx Ingress TLS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786525" y="4701467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Разделение сервисов/чартов + нейминг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786525" y="5470817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Nginx rewrite для Ingress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" name="Google Shape;134;p30"/>
          <p:cNvCxnSpPr>
            <a:stCxn id="128" idx="1"/>
            <a:endCxn id="129" idx="1"/>
          </p:cNvCxnSpPr>
          <p:nvPr/>
        </p:nvCxnSpPr>
        <p:spPr>
          <a:xfrm>
            <a:off x="786525" y="1858167"/>
            <a:ext cx="600" cy="7860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30"/>
          <p:cNvCxnSpPr>
            <a:stCxn id="129" idx="1"/>
            <a:endCxn id="130" idx="1"/>
          </p:cNvCxnSpPr>
          <p:nvPr/>
        </p:nvCxnSpPr>
        <p:spPr>
          <a:xfrm>
            <a:off x="787125" y="2644169"/>
            <a:ext cx="600" cy="76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30"/>
          <p:cNvCxnSpPr>
            <a:stCxn id="130" idx="1"/>
            <a:endCxn id="131" idx="1"/>
          </p:cNvCxnSpPr>
          <p:nvPr/>
        </p:nvCxnSpPr>
        <p:spPr>
          <a:xfrm flipH="1">
            <a:off x="786525" y="3413522"/>
            <a:ext cx="600" cy="7695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30"/>
          <p:cNvCxnSpPr>
            <a:stCxn id="131" idx="1"/>
            <a:endCxn id="132" idx="1"/>
          </p:cNvCxnSpPr>
          <p:nvPr/>
        </p:nvCxnSpPr>
        <p:spPr>
          <a:xfrm>
            <a:off x="786525" y="4182885"/>
            <a:ext cx="600" cy="76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30"/>
          <p:cNvCxnSpPr>
            <a:stCxn id="132" idx="1"/>
            <a:endCxn id="133" idx="1"/>
          </p:cNvCxnSpPr>
          <p:nvPr/>
        </p:nvCxnSpPr>
        <p:spPr>
          <a:xfrm>
            <a:off x="786525" y="4952267"/>
            <a:ext cx="600" cy="76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500550" y="587953"/>
            <a:ext cx="85206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Миграции бд при обновлении продукта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500550" y="19273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2017"/>
              <a:t>На что обратить внимание</a:t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00"/>
              <a:buAutoNum type="arabicParenR"/>
            </a:pPr>
            <a:r>
              <a:rPr lang="ru"/>
              <a:t>Отделяешь дата миграции от миграций схем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00"/>
              <a:buAutoNum type="arabicParenR"/>
            </a:pPr>
            <a:r>
              <a:rPr lang="ru"/>
              <a:t>Тестировать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00"/>
              <a:buAutoNum type="arabicParenR"/>
            </a:pPr>
            <a:r>
              <a:rPr lang="ru"/>
              <a:t>Бэкапиться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00"/>
              <a:buAutoNum type="arabicParenR"/>
            </a:pPr>
            <a:r>
              <a:rPr lang="ru"/>
              <a:t>Отдельный релиз с обратной совместимостью (db first)</a:t>
            </a:r>
            <a:endParaRPr/>
          </a:p>
        </p:txBody>
      </p:sp>
      <p:sp>
        <p:nvSpPr>
          <p:cNvPr id="145" name="Google Shape;145;p31"/>
          <p:cNvSpPr txBox="1"/>
          <p:nvPr/>
        </p:nvSpPr>
        <p:spPr>
          <a:xfrm>
            <a:off x="1461425" y="5864400"/>
            <a:ext cx="573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https://andrewlock.net/deploying-asp-net-core-applications-to-kubernetes-part-7-running-database-migrations/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500550" y="587953"/>
            <a:ext cx="85206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Персистентные</a:t>
            </a:r>
            <a:r>
              <a:rPr lang="ru"/>
              <a:t> данные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500550" y="19273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72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18"/>
              <a:buChar char="●"/>
            </a:pPr>
            <a:r>
              <a:rPr b="1" lang="ru" sz="2017"/>
              <a:t>Идём в кластер</a:t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500550" y="587953"/>
            <a:ext cx="85206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CronJob</a:t>
            </a:r>
            <a:r>
              <a:rPr lang="ru"/>
              <a:t>/Job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500550" y="19273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72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18"/>
              <a:buChar char="●"/>
            </a:pPr>
            <a:r>
              <a:rPr b="1" lang="ru" sz="2017"/>
              <a:t>Идём в кластер</a:t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500550" y="587953"/>
            <a:ext cx="85206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Ищё про Helm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500550" y="19273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72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18"/>
              <a:buChar char="●"/>
            </a:pPr>
            <a:r>
              <a:rPr b="1" lang="ru" sz="2017"/>
              <a:t>Презентация с курса Kuber. Слайд 11</a:t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500550" y="587953"/>
            <a:ext cx="85206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Nginx Ingress TLS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500550" y="19273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72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18"/>
              <a:buChar char="●"/>
            </a:pPr>
            <a:r>
              <a:rPr b="1" lang="ru" sz="2017"/>
              <a:t>Идём в кластер</a:t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500550" y="587953"/>
            <a:ext cx="85206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Разделение сервисов/чартов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500550" y="19273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72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18"/>
              <a:buChar char="●"/>
            </a:pPr>
            <a:r>
              <a:rPr b="1" lang="ru" sz="2017"/>
              <a:t>У всех свой IP</a:t>
            </a:r>
            <a:endParaRPr b="1" sz="2017"/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-35672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18"/>
              <a:buChar char="●"/>
            </a:pPr>
            <a:r>
              <a:rPr b="1" lang="ru" sz="2017"/>
              <a:t>Зачем нужен Namespace</a:t>
            </a:r>
            <a:endParaRPr b="1" sz="2017"/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-35672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18"/>
              <a:buChar char="●"/>
            </a:pPr>
            <a:r>
              <a:rPr b="1" lang="ru" sz="2017"/>
              <a:t>Namespace зависимые и независимые ресурсы</a:t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500550" y="587953"/>
            <a:ext cx="85206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Разделение сервисов/чартов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500550" y="1927350"/>
            <a:ext cx="6276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672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18"/>
              <a:buChar char="●"/>
            </a:pPr>
            <a:r>
              <a:rPr b="1" lang="ru" sz="2017"/>
              <a:t>Артефакт всему голова</a:t>
            </a:r>
            <a:endParaRPr b="1" sz="2017"/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-35672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18"/>
              <a:buChar char="●"/>
            </a:pPr>
            <a:r>
              <a:rPr b="1" lang="ru" sz="2017"/>
              <a:t>С точки зрения Dev и с точки зрения Ops</a:t>
            </a:r>
            <a:endParaRPr b="1" sz="2017"/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-35672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18"/>
              <a:buChar char="●"/>
            </a:pPr>
            <a:r>
              <a:rPr b="1" lang="ru" sz="2017"/>
              <a:t>Deployment, Service, Ingress</a:t>
            </a:r>
            <a:endParaRPr b="1" sz="2017"/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-35672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18"/>
              <a:buChar char="●"/>
            </a:pPr>
            <a:r>
              <a:rPr b="1" lang="ru" sz="2017"/>
              <a:t>Конструктор из Helm чартов</a:t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</p:txBody>
      </p:sp>
      <p:sp>
        <p:nvSpPr>
          <p:cNvPr id="182" name="Google Shape;182;p37"/>
          <p:cNvSpPr txBox="1"/>
          <p:nvPr/>
        </p:nvSpPr>
        <p:spPr>
          <a:xfrm>
            <a:off x="985450" y="5470300"/>
            <a:ext cx="71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https://github.com/prometheus-community/helm-charts/blob/main/charts/kube-prometheus-stack/Chart.yaml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title"/>
          </p:nvPr>
        </p:nvSpPr>
        <p:spPr>
          <a:xfrm>
            <a:off x="500550" y="587953"/>
            <a:ext cx="85206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Nginx rewrite для Ingress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8"/>
          <p:cNvSpPr txBox="1"/>
          <p:nvPr>
            <p:ph idx="1" type="body"/>
          </p:nvPr>
        </p:nvSpPr>
        <p:spPr>
          <a:xfrm>
            <a:off x="500550" y="19273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72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18"/>
              <a:buChar char="●"/>
            </a:pPr>
            <a:r>
              <a:rPr b="1" lang="ru" sz="2017"/>
              <a:t>Идём в кластер</a:t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1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