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73" r:id="rId6"/>
    <p:sldId id="276" r:id="rId7"/>
    <p:sldId id="274" r:id="rId8"/>
    <p:sldId id="275" r:id="rId9"/>
    <p:sldId id="277" r:id="rId10"/>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0847A6"/>
    <a:srgbClr val="F2F2F2"/>
    <a:srgbClr val="03319A"/>
    <a:srgbClr val="081E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7"/>
    <p:restoredTop sz="94664"/>
  </p:normalViewPr>
  <p:slideViewPr>
    <p:cSldViewPr snapToGrid="0" snapToObjects="1">
      <p:cViewPr varScale="1">
        <p:scale>
          <a:sx n="95" d="100"/>
          <a:sy n="95" d="100"/>
        </p:scale>
        <p:origin x="10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979E-3151-6D4A-ABB5-B14BC4BFAE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71DE7153-795B-4C4A-8A92-336A4A2CAF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27239EE2-4CB6-A445-A56D-FE9E54F71E4D}"/>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6029D493-CEAB-A34F-9857-965B9D2320DB}"/>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76B8949E-6D62-5D4D-88C7-749519684EE5}"/>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76172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A89F-EB5E-F24B-9B66-377BC258AC08}"/>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BDF82CAC-2B9B-7B44-81D6-2D0525C8AB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A53F8FF-73D9-A046-AE09-C93DFB3BFCB2}"/>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107A1AF0-A76C-E248-99E9-74FC0C57498C}"/>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EE834944-8818-7544-AC3D-876A49163757}"/>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7832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E1150-FE7F-CA4D-9F38-2E8637A2AC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60E83C73-8FE7-5A47-AC1B-EE7021772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4AEFEF16-9FEB-CE48-8309-2C13A1210626}"/>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6F271835-9B63-0A43-ADDA-1BEEFDE67E84}"/>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EA70978-A049-8842-A7B5-8C4BB7690822}"/>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70413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6F51-6F19-F34B-AE8C-67C81447C63B}"/>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F6AB398B-B5F9-F249-9E50-1159F98C65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DC94E3B8-2D29-234D-81B2-DC8FA6E1E774}"/>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EBA45B17-0461-DC43-90E4-8A3BCCD36C4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93D8961-960D-7946-B070-FCFE0EDACEEE}"/>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77302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C4F7-B64B-FB47-AC8C-BF89AE1F5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83E57F3B-8871-F247-BE04-4CC784153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178046-A7EE-564F-995B-CD417084B75C}"/>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5B353B4D-55B6-E142-A45C-937F433FD32D}"/>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5613B31-9ACC-964F-8811-2218A13C0D50}"/>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83251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9870-ABCA-DF49-BD8D-9779A6AA315E}"/>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3D021FA5-D317-6242-B253-6E71C0FEEC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B73FBC3D-6CE8-7F44-A4BB-0932E980C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A9490FFF-7453-A34C-98B3-5DD2C408D999}"/>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6" name="Footer Placeholder 5">
            <a:extLst>
              <a:ext uri="{FF2B5EF4-FFF2-40B4-BE49-F238E27FC236}">
                <a16:creationId xmlns:a16="http://schemas.microsoft.com/office/drawing/2014/main" id="{47730A0F-6728-0547-8DAE-2395D6EA57A2}"/>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3B3AA056-930C-1F43-BD86-208FEA9D6E5A}"/>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215883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4520-6D33-E248-A8BF-01EC94D3D261}"/>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BA1E05A8-E477-554C-B241-383CF80F2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9DD514-3CAC-404F-852E-2A58B8443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B45B15E6-7BAA-EE42-BB8F-3F9741B18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5CB362-E948-3646-9F6C-21F984A72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6F4EBC89-4662-0141-9E19-66117DE2888E}"/>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8" name="Footer Placeholder 7">
            <a:extLst>
              <a:ext uri="{FF2B5EF4-FFF2-40B4-BE49-F238E27FC236}">
                <a16:creationId xmlns:a16="http://schemas.microsoft.com/office/drawing/2014/main" id="{810AE364-9AA9-A749-8C39-8BE074577C92}"/>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47E3A7AA-3E6C-2843-BAE6-23F36B595966}"/>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13451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B780-52BB-EF43-9486-349796DB371A}"/>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0F3FFC75-A289-E645-A06E-2A56888253FF}"/>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4" name="Footer Placeholder 3">
            <a:extLst>
              <a:ext uri="{FF2B5EF4-FFF2-40B4-BE49-F238E27FC236}">
                <a16:creationId xmlns:a16="http://schemas.microsoft.com/office/drawing/2014/main" id="{8EDD7A47-E31E-3F4C-8C94-058C201ED014}"/>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DE3A5EA3-9467-C143-8DCE-72EED4883833}"/>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53436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FFDF2-FBE8-6F46-B0FA-70CF95FF5A0E}"/>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3" name="Footer Placeholder 2">
            <a:extLst>
              <a:ext uri="{FF2B5EF4-FFF2-40B4-BE49-F238E27FC236}">
                <a16:creationId xmlns:a16="http://schemas.microsoft.com/office/drawing/2014/main" id="{548E1C2D-B5FF-A74F-B1B5-0FB1962BDBFA}"/>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2CB058F2-148C-294F-99E5-04C5381F5CFB}"/>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28998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6E27-538B-5F4E-AA76-8F92A7C2A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94CF971C-BEF0-374F-ADA9-6AD6E7A19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E6595AAC-FBA4-A543-8D23-D9FA2DC76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6A162-CB37-1A43-8752-7AB762343813}"/>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6" name="Footer Placeholder 5">
            <a:extLst>
              <a:ext uri="{FF2B5EF4-FFF2-40B4-BE49-F238E27FC236}">
                <a16:creationId xmlns:a16="http://schemas.microsoft.com/office/drawing/2014/main" id="{2666F87C-EA87-8445-9C5C-D02D2F5409C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93A720A5-328F-8344-B359-A74E04291504}"/>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0743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1D70-48B0-F74E-9FC1-26A425BB4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49A28FA6-23A3-D141-B65D-5F78A2EFB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B1466968-0EF0-FF4B-9B43-8B44A5972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F6B6E-40DD-A646-9140-ADA55E1B30A7}"/>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6" name="Footer Placeholder 5">
            <a:extLst>
              <a:ext uri="{FF2B5EF4-FFF2-40B4-BE49-F238E27FC236}">
                <a16:creationId xmlns:a16="http://schemas.microsoft.com/office/drawing/2014/main" id="{49E454B0-CD50-6E48-9407-E3C1ED63875B}"/>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E81208D2-AC0D-9445-AB4C-71F8903E3B96}"/>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405098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24187-EB5C-B54D-BBD3-FF28BA5C8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B8AB8A35-D1E4-B742-8AE8-F262CF4E8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6D854F2-628F-1340-BB39-A569EDC9C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B757700D-E032-6B40-89D7-214ED34BD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8A44FBF8-F426-EE4F-AEE6-34010253B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33C15-3EDD-7D43-BC4B-4C09E5D1F63C}" type="slidenum">
              <a:rPr lang="en-MX" smtClean="0"/>
              <a:t>‹#›</a:t>
            </a:fld>
            <a:endParaRPr lang="en-MX"/>
          </a:p>
        </p:txBody>
      </p:sp>
    </p:spTree>
    <p:extLst>
      <p:ext uri="{BB962C8B-B14F-4D97-AF65-F5344CB8AC3E}">
        <p14:creationId xmlns:p14="http://schemas.microsoft.com/office/powerpoint/2010/main" val="118397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12.svg"/><Relationship Id="rId7" Type="http://schemas.openxmlformats.org/officeDocument/2006/relationships/image" Target="../media/image10.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11.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svg"/><Relationship Id="rId14"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codereview.stackexchange.com/questions/166313/sorting-large-1gb-file-with-100-millions-numbers-using-merge-sort" TargetMode="External"/><Relationship Id="rId3" Type="http://schemas.openxmlformats.org/officeDocument/2006/relationships/image" Target="../media/image12.svg"/><Relationship Id="rId7" Type="http://schemas.openxmlformats.org/officeDocument/2006/relationships/hyperlink" Target="https://www.geeksforgeeks.org/difference-between-vector-and-list/" TargetMode="Externa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www.geeksforgeeks.org/analysis-of-different-sorting-techniques/" TargetMode="External"/><Relationship Id="rId5" Type="http://schemas.openxmlformats.org/officeDocument/2006/relationships/hyperlink" Target="https://www.geeksforgeeks.org/iterative-quick-sort/" TargetMode="External"/><Relationship Id="rId4" Type="http://schemas.openxmlformats.org/officeDocument/2006/relationships/hyperlink" Target="https://www.geeksforgeeks.org/why-quick-sort-preferred-for-arrays-and-merge-sort-for-linked-lists/" TargetMode="External"/><Relationship Id="rId9" Type="http://schemas.openxmlformats.org/officeDocument/2006/relationships/hyperlink" Target="https://www.geeksforgeeks.org/external-sor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E0C2E047-D560-ED4A-A3D9-519480BBE00F}"/>
              </a:ext>
            </a:extLst>
          </p:cNvPr>
          <p:cNvSpPr/>
          <p:nvPr/>
        </p:nvSpPr>
        <p:spPr>
          <a:xfrm>
            <a:off x="5060309" y="2535161"/>
            <a:ext cx="5836854" cy="3031784"/>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4" name="Rounded Rectangle 23">
            <a:extLst>
              <a:ext uri="{FF2B5EF4-FFF2-40B4-BE49-F238E27FC236}">
                <a16:creationId xmlns:a16="http://schemas.microsoft.com/office/drawing/2014/main" id="{9BF8EAE9-5A3D-2143-8D7B-57FAF6D9837E}"/>
              </a:ext>
            </a:extLst>
          </p:cNvPr>
          <p:cNvSpPr/>
          <p:nvPr/>
        </p:nvSpPr>
        <p:spPr>
          <a:xfrm>
            <a:off x="5060309" y="2987982"/>
            <a:ext cx="5836854" cy="2591015"/>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8" name="Rounded Rectangle 27">
            <a:extLst>
              <a:ext uri="{FF2B5EF4-FFF2-40B4-BE49-F238E27FC236}">
                <a16:creationId xmlns:a16="http://schemas.microsoft.com/office/drawing/2014/main" id="{877B7A9A-38E7-EF4F-9765-811298FD976A}"/>
              </a:ext>
            </a:extLst>
          </p:cNvPr>
          <p:cNvSpPr/>
          <p:nvPr/>
        </p:nvSpPr>
        <p:spPr>
          <a:xfrm>
            <a:off x="5060309" y="3405972"/>
            <a:ext cx="5836854" cy="2173025"/>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3" name="Rectangle 22">
            <a:extLst>
              <a:ext uri="{FF2B5EF4-FFF2-40B4-BE49-F238E27FC236}">
                <a16:creationId xmlns:a16="http://schemas.microsoft.com/office/drawing/2014/main" id="{21244E22-6C4F-0340-B70C-94DFEB8D6DBC}"/>
              </a:ext>
            </a:extLst>
          </p:cNvPr>
          <p:cNvSpPr/>
          <p:nvPr/>
        </p:nvSpPr>
        <p:spPr>
          <a:xfrm>
            <a:off x="-13252" y="-49693"/>
            <a:ext cx="4156206" cy="6957387"/>
          </a:xfrm>
          <a:prstGeom prst="rect">
            <a:avLst/>
          </a:prstGeom>
          <a:solidFill>
            <a:srgbClr val="081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latin typeface="Google Sans" panose="020B0503030502040204" pitchFamily="34" charset="0"/>
            </a:endParaRPr>
          </a:p>
        </p:txBody>
      </p:sp>
      <p:pic>
        <p:nvPicPr>
          <p:cNvPr id="5" name="Graphic 4">
            <a:extLst>
              <a:ext uri="{FF2B5EF4-FFF2-40B4-BE49-F238E27FC236}">
                <a16:creationId xmlns:a16="http://schemas.microsoft.com/office/drawing/2014/main" id="{30AE48EE-74FC-A649-8969-72018BE816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78" y="274928"/>
            <a:ext cx="3211606" cy="1078022"/>
          </a:xfrm>
          <a:prstGeom prst="rect">
            <a:avLst/>
          </a:prstGeom>
        </p:spPr>
      </p:pic>
      <p:sp>
        <p:nvSpPr>
          <p:cNvPr id="6" name="TextBox 5">
            <a:extLst>
              <a:ext uri="{FF2B5EF4-FFF2-40B4-BE49-F238E27FC236}">
                <a16:creationId xmlns:a16="http://schemas.microsoft.com/office/drawing/2014/main" id="{968B4D3B-546E-D54B-B69B-460E24C80D33}"/>
              </a:ext>
            </a:extLst>
          </p:cNvPr>
          <p:cNvSpPr txBox="1"/>
          <p:nvPr/>
        </p:nvSpPr>
        <p:spPr>
          <a:xfrm>
            <a:off x="445616" y="2888441"/>
            <a:ext cx="1225015" cy="338554"/>
          </a:xfrm>
          <a:prstGeom prst="rect">
            <a:avLst/>
          </a:prstGeom>
          <a:noFill/>
        </p:spPr>
        <p:txBody>
          <a:bodyPr wrap="none" rtlCol="0">
            <a:spAutoFit/>
          </a:bodyPr>
          <a:lstStyle/>
          <a:p>
            <a:r>
              <a:rPr lang="es-ES_tradnl" sz="1600" b="1" dirty="0">
                <a:solidFill>
                  <a:schemeClr val="bg1"/>
                </a:solidFill>
                <a:latin typeface="Google Sans" panose="020B0503030502040204" pitchFamily="34" charset="0"/>
                <a:ea typeface="Roboto" panose="02000000000000000000" pitchFamily="2" charset="0"/>
              </a:rPr>
              <a:t>TC1031.501</a:t>
            </a:r>
          </a:p>
        </p:txBody>
      </p:sp>
      <p:sp>
        <p:nvSpPr>
          <p:cNvPr id="4" name="TextBox 3">
            <a:extLst>
              <a:ext uri="{FF2B5EF4-FFF2-40B4-BE49-F238E27FC236}">
                <a16:creationId xmlns:a16="http://schemas.microsoft.com/office/drawing/2014/main" id="{CCCF1474-D93A-3940-88D3-E3E1BDE465FB}"/>
              </a:ext>
            </a:extLst>
          </p:cNvPr>
          <p:cNvSpPr txBox="1"/>
          <p:nvPr/>
        </p:nvSpPr>
        <p:spPr>
          <a:xfrm>
            <a:off x="445616" y="3167390"/>
            <a:ext cx="2997937" cy="523220"/>
          </a:xfrm>
          <a:prstGeom prst="rect">
            <a:avLst/>
          </a:prstGeom>
          <a:noFill/>
        </p:spPr>
        <p:txBody>
          <a:bodyPr wrap="none" rtlCol="0">
            <a:spAutoFit/>
          </a:bodyPr>
          <a:lstStyle/>
          <a:p>
            <a:r>
              <a:rPr lang="es-ES_tradnl" sz="1400" b="1" dirty="0">
                <a:solidFill>
                  <a:schemeClr val="bg1"/>
                </a:solidFill>
                <a:latin typeface="Google Sans" panose="020B0503030502040204" pitchFamily="34" charset="0"/>
                <a:ea typeface="Roboto" panose="02000000000000000000" pitchFamily="2" charset="0"/>
              </a:rPr>
              <a:t>Programación de Estructuras de</a:t>
            </a:r>
          </a:p>
          <a:p>
            <a:r>
              <a:rPr lang="es-ES_tradnl" sz="1400" b="1" dirty="0">
                <a:solidFill>
                  <a:schemeClr val="bg1"/>
                </a:solidFill>
                <a:latin typeface="Google Sans" panose="020B0503030502040204" pitchFamily="34" charset="0"/>
                <a:ea typeface="Roboto" panose="02000000000000000000" pitchFamily="2" charset="0"/>
              </a:rPr>
              <a:t>Datos y Algoritmos Fundamentales</a:t>
            </a:r>
          </a:p>
        </p:txBody>
      </p:sp>
      <p:sp>
        <p:nvSpPr>
          <p:cNvPr id="15" name="TextBox 14">
            <a:extLst>
              <a:ext uri="{FF2B5EF4-FFF2-40B4-BE49-F238E27FC236}">
                <a16:creationId xmlns:a16="http://schemas.microsoft.com/office/drawing/2014/main" id="{D3F2B6C7-826A-B144-AA42-D214FB150DB9}"/>
              </a:ext>
            </a:extLst>
          </p:cNvPr>
          <p:cNvSpPr txBox="1"/>
          <p:nvPr/>
        </p:nvSpPr>
        <p:spPr>
          <a:xfrm>
            <a:off x="4955747" y="590915"/>
            <a:ext cx="4435830" cy="830997"/>
          </a:xfrm>
          <a:prstGeom prst="rect">
            <a:avLst/>
          </a:prstGeom>
          <a:noFill/>
        </p:spPr>
        <p:txBody>
          <a:bodyPr wrap="none" rtlCol="0">
            <a:spAutoFit/>
          </a:bodyPr>
          <a:lstStyle/>
          <a:p>
            <a:r>
              <a:rPr lang="es-ES_tradnl" sz="2400" b="1" dirty="0">
                <a:solidFill>
                  <a:schemeClr val="tx1">
                    <a:lumMod val="65000"/>
                    <a:lumOff val="35000"/>
                  </a:schemeClr>
                </a:solidFill>
                <a:latin typeface="Google Sans" panose="020B0503030502040204" pitchFamily="34" charset="0"/>
                <a:ea typeface="Roboto" panose="02000000000000000000" pitchFamily="2" charset="0"/>
              </a:rPr>
              <a:t>Actividad Integral de</a:t>
            </a:r>
          </a:p>
          <a:p>
            <a:r>
              <a:rPr lang="es-ES_tradnl" sz="2400" b="1" dirty="0">
                <a:solidFill>
                  <a:schemeClr val="tx1">
                    <a:lumMod val="65000"/>
                    <a:lumOff val="35000"/>
                  </a:schemeClr>
                </a:solidFill>
                <a:latin typeface="Google Sans" panose="020B0503030502040204" pitchFamily="34" charset="0"/>
                <a:ea typeface="Roboto" panose="02000000000000000000" pitchFamily="2" charset="0"/>
              </a:rPr>
              <a:t>Estructura de Datos Lineales</a:t>
            </a:r>
          </a:p>
        </p:txBody>
      </p:sp>
      <p:sp>
        <p:nvSpPr>
          <p:cNvPr id="18" name="TextBox 17">
            <a:extLst>
              <a:ext uri="{FF2B5EF4-FFF2-40B4-BE49-F238E27FC236}">
                <a16:creationId xmlns:a16="http://schemas.microsoft.com/office/drawing/2014/main" id="{A4F870BA-6872-4640-9CFF-FFF90C0269DD}"/>
              </a:ext>
            </a:extLst>
          </p:cNvPr>
          <p:cNvSpPr txBox="1"/>
          <p:nvPr/>
        </p:nvSpPr>
        <p:spPr>
          <a:xfrm>
            <a:off x="445616" y="5458510"/>
            <a:ext cx="1023037" cy="276999"/>
          </a:xfrm>
          <a:prstGeom prst="rect">
            <a:avLst/>
          </a:prstGeom>
          <a:noFill/>
        </p:spPr>
        <p:txBody>
          <a:bodyPr wrap="none" rtlCol="0">
            <a:spAutoFit/>
          </a:bodyPr>
          <a:lstStyle/>
          <a:p>
            <a:r>
              <a:rPr lang="es-ES_tradnl" sz="1200" b="1" dirty="0">
                <a:solidFill>
                  <a:schemeClr val="bg1"/>
                </a:solidFill>
                <a:latin typeface="Google Sans" panose="020B0503030502040204" pitchFamily="34" charset="0"/>
                <a:ea typeface="Roboto" panose="02000000000000000000" pitchFamily="2" charset="0"/>
              </a:rPr>
              <a:t>Integrantes:</a:t>
            </a:r>
          </a:p>
        </p:txBody>
      </p:sp>
      <p:sp>
        <p:nvSpPr>
          <p:cNvPr id="19" name="Rectangle 18">
            <a:extLst>
              <a:ext uri="{FF2B5EF4-FFF2-40B4-BE49-F238E27FC236}">
                <a16:creationId xmlns:a16="http://schemas.microsoft.com/office/drawing/2014/main" id="{BE9904FF-1789-3D42-8CA8-6178A5AAC92A}"/>
              </a:ext>
            </a:extLst>
          </p:cNvPr>
          <p:cNvSpPr/>
          <p:nvPr/>
        </p:nvSpPr>
        <p:spPr>
          <a:xfrm>
            <a:off x="448774" y="5709005"/>
            <a:ext cx="3122971" cy="646331"/>
          </a:xfrm>
          <a:prstGeom prst="rect">
            <a:avLst/>
          </a:prstGeom>
        </p:spPr>
        <p:txBody>
          <a:bodyPr wrap="none">
            <a:spAutoFit/>
          </a:bodyPr>
          <a:lstStyle/>
          <a:p>
            <a:r>
              <a:rPr lang="es-ES_tradnl" sz="1200" dirty="0">
                <a:solidFill>
                  <a:schemeClr val="bg1"/>
                </a:solidFill>
                <a:latin typeface="Google Sans" panose="020B0503030502040204" pitchFamily="34" charset="0"/>
                <a:ea typeface="Roboto" panose="02000000000000000000" pitchFamily="2" charset="0"/>
              </a:rPr>
              <a:t>Matías Kochlowski – a01625364</a:t>
            </a:r>
          </a:p>
          <a:p>
            <a:r>
              <a:rPr lang="es-ES_tradnl" sz="1200" dirty="0">
                <a:solidFill>
                  <a:schemeClr val="bg1"/>
                </a:solidFill>
                <a:latin typeface="Google Sans" panose="020B0503030502040204" pitchFamily="34" charset="0"/>
                <a:ea typeface="Roboto" panose="02000000000000000000" pitchFamily="2" charset="0"/>
              </a:rPr>
              <a:t>Esteban</a:t>
            </a:r>
          </a:p>
          <a:p>
            <a:r>
              <a:rPr lang="es-ES_tradnl" sz="1200" dirty="0">
                <a:solidFill>
                  <a:schemeClr val="bg1"/>
                </a:solidFill>
                <a:latin typeface="Google Sans" panose="020B0503030502040204" pitchFamily="34" charset="0"/>
                <a:ea typeface="Roboto" panose="02000000000000000000" pitchFamily="2" charset="0"/>
              </a:rPr>
              <a:t>Michelle Andrea Arceo Solano - a01625268</a:t>
            </a:r>
          </a:p>
        </p:txBody>
      </p:sp>
      <p:sp>
        <p:nvSpPr>
          <p:cNvPr id="13" name="TextBox 12">
            <a:extLst>
              <a:ext uri="{FF2B5EF4-FFF2-40B4-BE49-F238E27FC236}">
                <a16:creationId xmlns:a16="http://schemas.microsoft.com/office/drawing/2014/main" id="{88F1C4BA-5246-5141-957A-E3C8D69A8C73}"/>
              </a:ext>
            </a:extLst>
          </p:cNvPr>
          <p:cNvSpPr txBox="1"/>
          <p:nvPr/>
        </p:nvSpPr>
        <p:spPr>
          <a:xfrm>
            <a:off x="445616" y="1986196"/>
            <a:ext cx="1673856" cy="400110"/>
          </a:xfrm>
          <a:prstGeom prst="rect">
            <a:avLst/>
          </a:prstGeom>
          <a:noFill/>
        </p:spPr>
        <p:txBody>
          <a:bodyPr wrap="none" rtlCol="0">
            <a:spAutoFit/>
          </a:bodyPr>
          <a:lstStyle/>
          <a:p>
            <a:r>
              <a:rPr lang="es-ES_tradnl" sz="2000" dirty="0">
                <a:solidFill>
                  <a:schemeClr val="bg1"/>
                </a:solidFill>
                <a:latin typeface="Google Sans" panose="020B0503030502040204" pitchFamily="34" charset="0"/>
                <a:ea typeface="Roboto" panose="02000000000000000000" pitchFamily="2" charset="0"/>
              </a:rPr>
              <a:t>Actividad 2.3</a:t>
            </a:r>
          </a:p>
        </p:txBody>
      </p:sp>
      <p:cxnSp>
        <p:nvCxnSpPr>
          <p:cNvPr id="34" name="Straight Connector 33">
            <a:extLst>
              <a:ext uri="{FF2B5EF4-FFF2-40B4-BE49-F238E27FC236}">
                <a16:creationId xmlns:a16="http://schemas.microsoft.com/office/drawing/2014/main" id="{293C9DF4-4B8C-F346-BDAC-393E6E4AC94B}"/>
              </a:ext>
            </a:extLst>
          </p:cNvPr>
          <p:cNvCxnSpPr>
            <a:cxnSpLocks/>
          </p:cNvCxnSpPr>
          <p:nvPr/>
        </p:nvCxnSpPr>
        <p:spPr>
          <a:xfrm>
            <a:off x="-39756" y="3982336"/>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192279-AF32-3545-947D-AE3178C78F36}"/>
              </a:ext>
            </a:extLst>
          </p:cNvPr>
          <p:cNvCxnSpPr>
            <a:cxnSpLocks/>
          </p:cNvCxnSpPr>
          <p:nvPr/>
        </p:nvCxnSpPr>
        <p:spPr>
          <a:xfrm>
            <a:off x="-39756" y="2600561"/>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E441CEA-F958-6D4F-BBAE-8A68811AEC1E}"/>
              </a:ext>
            </a:extLst>
          </p:cNvPr>
          <p:cNvCxnSpPr>
            <a:cxnSpLocks/>
          </p:cNvCxnSpPr>
          <p:nvPr/>
        </p:nvCxnSpPr>
        <p:spPr>
          <a:xfrm>
            <a:off x="-39756" y="1677571"/>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9CA0F7B1-B3B2-0E43-99D8-5977BF5690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6338" y="3060930"/>
            <a:ext cx="276606" cy="276606"/>
          </a:xfrm>
          <a:prstGeom prst="rect">
            <a:avLst/>
          </a:prstGeom>
        </p:spPr>
      </p:pic>
      <p:pic>
        <p:nvPicPr>
          <p:cNvPr id="8" name="Graphic 7">
            <a:extLst>
              <a:ext uri="{FF2B5EF4-FFF2-40B4-BE49-F238E27FC236}">
                <a16:creationId xmlns:a16="http://schemas.microsoft.com/office/drawing/2014/main" id="{8C54061F-1DFC-144B-8B28-0E109D550A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03015" y="3060930"/>
            <a:ext cx="276606" cy="276606"/>
          </a:xfrm>
          <a:prstGeom prst="rect">
            <a:avLst/>
          </a:prstGeom>
        </p:spPr>
      </p:pic>
      <p:pic>
        <p:nvPicPr>
          <p:cNvPr id="12" name="Graphic 11">
            <a:extLst>
              <a:ext uri="{FF2B5EF4-FFF2-40B4-BE49-F238E27FC236}">
                <a16:creationId xmlns:a16="http://schemas.microsoft.com/office/drawing/2014/main" id="{C638B3AA-CC40-2245-911E-9E79223F2D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42514" y="3060930"/>
            <a:ext cx="276606" cy="276606"/>
          </a:xfrm>
          <a:prstGeom prst="rect">
            <a:avLst/>
          </a:prstGeom>
        </p:spPr>
      </p:pic>
      <p:pic>
        <p:nvPicPr>
          <p:cNvPr id="16" name="Graphic 15">
            <a:extLst>
              <a:ext uri="{FF2B5EF4-FFF2-40B4-BE49-F238E27FC236}">
                <a16:creationId xmlns:a16="http://schemas.microsoft.com/office/drawing/2014/main" id="{5C88FFC7-059F-2148-B1A8-F8BC76A2792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14130" y="3060930"/>
            <a:ext cx="276606" cy="276606"/>
          </a:xfrm>
          <a:prstGeom prst="rect">
            <a:avLst/>
          </a:prstGeom>
        </p:spPr>
      </p:pic>
      <p:graphicFrame>
        <p:nvGraphicFramePr>
          <p:cNvPr id="21" name="Table 20">
            <a:extLst>
              <a:ext uri="{FF2B5EF4-FFF2-40B4-BE49-F238E27FC236}">
                <a16:creationId xmlns:a16="http://schemas.microsoft.com/office/drawing/2014/main" id="{27A9DC9F-1F5C-D44E-BD93-90AC0489F463}"/>
              </a:ext>
            </a:extLst>
          </p:cNvPr>
          <p:cNvGraphicFramePr>
            <a:graphicFrameLocks noGrp="1"/>
          </p:cNvGraphicFramePr>
          <p:nvPr>
            <p:extLst>
              <p:ext uri="{D42A27DB-BD31-4B8C-83A1-F6EECF244321}">
                <p14:modId xmlns:p14="http://schemas.microsoft.com/office/powerpoint/2010/main" val="2454243343"/>
              </p:ext>
            </p:extLst>
          </p:nvPr>
        </p:nvGraphicFramePr>
        <p:xfrm>
          <a:off x="5060309" y="3472810"/>
          <a:ext cx="5762019" cy="2032000"/>
        </p:xfrm>
        <a:graphic>
          <a:graphicData uri="http://schemas.openxmlformats.org/drawingml/2006/table">
            <a:tbl>
              <a:tblPr>
                <a:tableStyleId>{5C22544A-7EE6-4342-B048-85BDC9FD1C3A}</a:tableStyleId>
              </a:tblPr>
              <a:tblGrid>
                <a:gridCol w="808056">
                  <a:extLst>
                    <a:ext uri="{9D8B030D-6E8A-4147-A177-3AD203B41FA5}">
                      <a16:colId xmlns:a16="http://schemas.microsoft.com/office/drawing/2014/main" val="816637668"/>
                    </a:ext>
                  </a:extLst>
                </a:gridCol>
                <a:gridCol w="787078">
                  <a:extLst>
                    <a:ext uri="{9D8B030D-6E8A-4147-A177-3AD203B41FA5}">
                      <a16:colId xmlns:a16="http://schemas.microsoft.com/office/drawing/2014/main" val="2779005840"/>
                    </a:ext>
                  </a:extLst>
                </a:gridCol>
                <a:gridCol w="370390">
                  <a:extLst>
                    <a:ext uri="{9D8B030D-6E8A-4147-A177-3AD203B41FA5}">
                      <a16:colId xmlns:a16="http://schemas.microsoft.com/office/drawing/2014/main" val="601706603"/>
                    </a:ext>
                  </a:extLst>
                </a:gridCol>
                <a:gridCol w="1423686">
                  <a:extLst>
                    <a:ext uri="{9D8B030D-6E8A-4147-A177-3AD203B41FA5}">
                      <a16:colId xmlns:a16="http://schemas.microsoft.com/office/drawing/2014/main" val="4233269885"/>
                    </a:ext>
                  </a:extLst>
                </a:gridCol>
                <a:gridCol w="231494">
                  <a:extLst>
                    <a:ext uri="{9D8B030D-6E8A-4147-A177-3AD203B41FA5}">
                      <a16:colId xmlns:a16="http://schemas.microsoft.com/office/drawing/2014/main" val="2646549012"/>
                    </a:ext>
                  </a:extLst>
                </a:gridCol>
                <a:gridCol w="2141315">
                  <a:extLst>
                    <a:ext uri="{9D8B030D-6E8A-4147-A177-3AD203B41FA5}">
                      <a16:colId xmlns:a16="http://schemas.microsoft.com/office/drawing/2014/main" val="2905031519"/>
                    </a:ext>
                  </a:extLst>
                </a:gridCol>
              </a:tblGrid>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0:14:39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895.33.752.33:5974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413295"/>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0:17:32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901.18.919.12:5807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illegal user guest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4154619"/>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0:22:14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268.82.665.50:6202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root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054378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0:31:39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745.41.553.21:4925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admin</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2983392"/>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0:42:50</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497.97.988.31:6636</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4222953"/>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608.37.179.94:6715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admin</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188229"/>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0:55:42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335.95.645.32:6284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21334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1:18:23</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10.43.466.53:6937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5141251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1:30:57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930.68.543.89:5825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0892441"/>
                  </a:ext>
                </a:extLst>
              </a:tr>
              <a:tr h="203200">
                <a:tc>
                  <a:txBody>
                    <a:bodyPr/>
                    <a:lstStyle/>
                    <a:p>
                      <a:pPr algn="ct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545643"/>
                  </a:ext>
                </a:extLst>
              </a:tr>
            </a:tbl>
          </a:graphicData>
        </a:graphic>
      </p:graphicFrame>
      <p:cxnSp>
        <p:nvCxnSpPr>
          <p:cNvPr id="20" name="Straight Connector 19">
            <a:extLst>
              <a:ext uri="{FF2B5EF4-FFF2-40B4-BE49-F238E27FC236}">
                <a16:creationId xmlns:a16="http://schemas.microsoft.com/office/drawing/2014/main" id="{DE79E5B4-D079-FD42-876A-75DCEE89952B}"/>
              </a:ext>
            </a:extLst>
          </p:cNvPr>
          <p:cNvCxnSpPr>
            <a:cxnSpLocks/>
          </p:cNvCxnSpPr>
          <p:nvPr/>
        </p:nvCxnSpPr>
        <p:spPr>
          <a:xfrm>
            <a:off x="-39756" y="4907888"/>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6BDE799-DF5B-0448-921F-CC16D2E0CEAA}"/>
              </a:ext>
            </a:extLst>
          </p:cNvPr>
          <p:cNvSpPr txBox="1"/>
          <p:nvPr/>
        </p:nvSpPr>
        <p:spPr>
          <a:xfrm>
            <a:off x="445616" y="4315963"/>
            <a:ext cx="2818400" cy="276999"/>
          </a:xfrm>
          <a:prstGeom prst="rect">
            <a:avLst/>
          </a:prstGeom>
          <a:noFill/>
        </p:spPr>
        <p:txBody>
          <a:bodyPr wrap="none" rtlCol="0">
            <a:spAutoFit/>
          </a:bodyPr>
          <a:lstStyle/>
          <a:p>
            <a:r>
              <a:rPr lang="es-ES_tradnl" sz="1200" b="1" dirty="0">
                <a:solidFill>
                  <a:schemeClr val="bg1"/>
                </a:solidFill>
                <a:latin typeface="Google Sans" panose="020B0503030502040204" pitchFamily="34" charset="0"/>
                <a:ea typeface="Roboto" panose="02000000000000000000" pitchFamily="2" charset="0"/>
              </a:rPr>
              <a:t>Profesor Baldomero Olvera Villanueva</a:t>
            </a:r>
          </a:p>
        </p:txBody>
      </p:sp>
      <p:sp>
        <p:nvSpPr>
          <p:cNvPr id="26" name="TextBox 25">
            <a:extLst>
              <a:ext uri="{FF2B5EF4-FFF2-40B4-BE49-F238E27FC236}">
                <a16:creationId xmlns:a16="http://schemas.microsoft.com/office/drawing/2014/main" id="{C02B7C56-D148-B747-8075-8E16D824AD40}"/>
              </a:ext>
            </a:extLst>
          </p:cNvPr>
          <p:cNvSpPr txBox="1"/>
          <p:nvPr/>
        </p:nvSpPr>
        <p:spPr>
          <a:xfrm>
            <a:off x="5160812" y="2621404"/>
            <a:ext cx="989373" cy="276999"/>
          </a:xfrm>
          <a:prstGeom prst="rect">
            <a:avLst/>
          </a:prstGeom>
          <a:noFill/>
        </p:spPr>
        <p:txBody>
          <a:bodyPr wrap="none" rtlCol="0">
            <a:spAutoFit/>
          </a:bodyPr>
          <a:lstStyle/>
          <a:p>
            <a:r>
              <a:rPr lang="es-ES_tradnl" sz="1200" dirty="0" err="1">
                <a:solidFill>
                  <a:schemeClr val="tx1">
                    <a:lumMod val="75000"/>
                    <a:lumOff val="25000"/>
                  </a:schemeClr>
                </a:solidFill>
                <a:latin typeface="Google Sans" panose="020B0503030502040204" pitchFamily="34" charset="0"/>
                <a:ea typeface="Roboto" panose="02000000000000000000" pitchFamily="2" charset="0"/>
              </a:rPr>
              <a:t>bitacora.txt</a:t>
            </a:r>
            <a:endParaRPr lang="es-ES_tradnl" sz="1200" dirty="0">
              <a:solidFill>
                <a:schemeClr val="tx1">
                  <a:lumMod val="75000"/>
                  <a:lumOff val="25000"/>
                </a:schemeClr>
              </a:solidFill>
              <a:latin typeface="Google Sans" panose="020B0503030502040204" pitchFamily="34" charset="0"/>
              <a:ea typeface="Roboto" panose="02000000000000000000" pitchFamily="2" charset="0"/>
            </a:endParaRPr>
          </a:p>
        </p:txBody>
      </p:sp>
    </p:spTree>
    <p:extLst>
      <p:ext uri="{BB962C8B-B14F-4D97-AF65-F5344CB8AC3E}">
        <p14:creationId xmlns:p14="http://schemas.microsoft.com/office/powerpoint/2010/main" val="9892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FA9FA-19EF-E947-9D4D-2FA319894B63}"/>
              </a:ext>
            </a:extLst>
          </p:cNvPr>
          <p:cNvSpPr txBox="1"/>
          <p:nvPr/>
        </p:nvSpPr>
        <p:spPr>
          <a:xfrm>
            <a:off x="2590226" y="1986584"/>
            <a:ext cx="8724547" cy="2492990"/>
          </a:xfrm>
          <a:prstGeom prst="rect">
            <a:avLst/>
          </a:prstGeom>
          <a:noFill/>
        </p:spPr>
        <p:txBody>
          <a:bodyPr wrap="square" rtlCol="0">
            <a:spAutoFit/>
          </a:bodyPr>
          <a:lstStyle/>
          <a:p>
            <a:r>
              <a:rPr lang="es-ES_tradnl" sz="1200" dirty="0">
                <a:latin typeface="Google Sans" panose="020B0503030502040204" pitchFamily="34" charset="0"/>
                <a:ea typeface="Roboto" panose="02000000000000000000" pitchFamily="2" charset="0"/>
              </a:rPr>
              <a:t>Abra el archivo de entrada llamado "</a:t>
            </a:r>
            <a:r>
              <a:rPr lang="es-ES_tradnl" sz="1200" dirty="0" err="1">
                <a:latin typeface="Google Sans" panose="020B0503030502040204" pitchFamily="34" charset="0"/>
                <a:ea typeface="Roboto" panose="02000000000000000000" pitchFamily="2" charset="0"/>
              </a:rPr>
              <a:t>bitacora</a:t>
            </a:r>
            <a:r>
              <a:rPr lang="es-ES_tradnl" sz="1200" dirty="0">
                <a:latin typeface="Google Sans" panose="020B0503030502040204" pitchFamily="34" charset="0"/>
                <a:ea typeface="Roboto" panose="02000000000000000000" pitchFamily="2" charset="0"/>
              </a:rPr>
              <a:t>. " </a:t>
            </a:r>
            <a:r>
              <a:rPr lang="es-ES_tradnl" sz="1200" dirty="0" err="1">
                <a:latin typeface="Google Sans" panose="020B0503030502040204" pitchFamily="34" charset="0"/>
                <a:ea typeface="Roboto" panose="02000000000000000000" pitchFamily="2" charset="0"/>
              </a:rPr>
              <a:t>lealo</a:t>
            </a:r>
            <a:r>
              <a:rPr lang="es-ES_tradnl" sz="1200" dirty="0">
                <a:latin typeface="Google Sans" panose="020B0503030502040204" pitchFamily="34" charset="0"/>
                <a:ea typeface="Roboto" panose="02000000000000000000" pitchFamily="2" charset="0"/>
              </a:rPr>
              <a:t> y almacene los datos en una </a:t>
            </a:r>
            <a:r>
              <a:rPr lang="es-ES_tradnl" sz="1200" u="sng" dirty="0">
                <a:latin typeface="Google Sans" panose="020B0503030502040204" pitchFamily="34" charset="0"/>
                <a:ea typeface="Roboto" panose="02000000000000000000" pitchFamily="2" charset="0"/>
              </a:rPr>
              <a:t>lista doblemente ligada</a:t>
            </a:r>
            <a:r>
              <a:rPr lang="es-ES_tradnl" sz="1200" dirty="0">
                <a:latin typeface="Google Sans" panose="020B0503030502040204" pitchFamily="34" charset="0"/>
                <a:ea typeface="Roboto" panose="02000000000000000000" pitchFamily="2" charset="0"/>
              </a:rPr>
              <a:t>.</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Ordene la información por </a:t>
            </a:r>
            <a:r>
              <a:rPr lang="es-ES_tradnl" sz="1200" dirty="0" err="1">
                <a:latin typeface="Google Sans" panose="020B0503030502040204" pitchFamily="34" charset="0"/>
                <a:ea typeface="Roboto" panose="02000000000000000000" pitchFamily="2" charset="0"/>
              </a:rPr>
              <a:t>ip</a:t>
            </a:r>
            <a:r>
              <a:rPr lang="es-ES_tradnl" sz="1200" dirty="0">
                <a:latin typeface="Google Sans" panose="020B0503030502040204" pitchFamily="34" charset="0"/>
                <a:ea typeface="Roboto" panose="02000000000000000000" pitchFamily="2" charset="0"/>
              </a:rPr>
              <a:t> para la realización de las búsquedas.</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Solicite al usuario las </a:t>
            </a:r>
            <a:r>
              <a:rPr lang="es-ES_tradnl" sz="1200" dirty="0" err="1">
                <a:latin typeface="Google Sans" panose="020B0503030502040204" pitchFamily="34" charset="0"/>
                <a:ea typeface="Roboto" panose="02000000000000000000" pitchFamily="2" charset="0"/>
              </a:rPr>
              <a:t>ips</a:t>
            </a:r>
            <a:r>
              <a:rPr lang="es-ES_tradnl" sz="1200" dirty="0">
                <a:latin typeface="Google Sans" panose="020B0503030502040204" pitchFamily="34" charset="0"/>
                <a:ea typeface="Roboto" panose="02000000000000000000" pitchFamily="2" charset="0"/>
              </a:rPr>
              <a:t> de inicio y fin de búsqueda de información.</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Despliegue los registros correspondientes a esas </a:t>
            </a:r>
            <a:r>
              <a:rPr lang="es-ES_tradnl" sz="1200" dirty="0" err="1">
                <a:latin typeface="Google Sans" panose="020B0503030502040204" pitchFamily="34" charset="0"/>
                <a:ea typeface="Roboto" panose="02000000000000000000" pitchFamily="2" charset="0"/>
              </a:rPr>
              <a:t>IPs</a:t>
            </a:r>
            <a:r>
              <a:rPr lang="es-ES_tradnl" sz="1200" dirty="0">
                <a:latin typeface="Google Sans" panose="020B0503030502040204" pitchFamily="34" charset="0"/>
                <a:ea typeface="Roboto" panose="02000000000000000000" pitchFamily="2" charset="0"/>
              </a:rPr>
              <a:t>.</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Almacenar en un archivo el resultado del ordenamiento.</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Realizar una investigación y reflexión *nombrada "ReflexAct2.3.pdf”) en forma individual sobre:</a:t>
            </a:r>
          </a:p>
          <a:p>
            <a:pPr marL="182563" lvl="1" indent="-171450">
              <a:buFont typeface="Arial" panose="020B0604020202020204" pitchFamily="34" charset="0"/>
              <a:buChar char="•"/>
            </a:pPr>
            <a:r>
              <a:rPr lang="es-ES_tradnl" sz="1200" dirty="0">
                <a:latin typeface="Google Sans" panose="020B0503030502040204" pitchFamily="34" charset="0"/>
                <a:ea typeface="Roboto" panose="02000000000000000000" pitchFamily="2" charset="0"/>
              </a:rPr>
              <a:t>la importancia y eficiencia del uso de las listas doblemente ligadas</a:t>
            </a:r>
          </a:p>
          <a:p>
            <a:pPr marL="11113" lvl="1"/>
            <a:r>
              <a:rPr lang="es-ES_tradnl" sz="1200" dirty="0">
                <a:latin typeface="Google Sans" panose="020B0503030502040204" pitchFamily="34" charset="0"/>
                <a:ea typeface="Roboto" panose="02000000000000000000" pitchFamily="2" charset="0"/>
              </a:rPr>
              <a:t> en una situación problema de esta naturaleza.</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Consigna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pic>
        <p:nvPicPr>
          <p:cNvPr id="15" name="Graphic 14">
            <a:extLst>
              <a:ext uri="{FF2B5EF4-FFF2-40B4-BE49-F238E27FC236}">
                <a16:creationId xmlns:a16="http://schemas.microsoft.com/office/drawing/2014/main" id="{E777B0A5-0C51-CC4D-BC36-6A893CEB3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6877" y="2365862"/>
            <a:ext cx="276606" cy="276606"/>
          </a:xfrm>
          <a:prstGeom prst="rect">
            <a:avLst/>
          </a:prstGeom>
        </p:spPr>
      </p:pic>
      <p:pic>
        <p:nvPicPr>
          <p:cNvPr id="20" name="Graphic 19">
            <a:extLst>
              <a:ext uri="{FF2B5EF4-FFF2-40B4-BE49-F238E27FC236}">
                <a16:creationId xmlns:a16="http://schemas.microsoft.com/office/drawing/2014/main" id="{9DABF4F6-94B5-4347-A8C2-B6DABC685C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11168" y="2365862"/>
            <a:ext cx="276606" cy="276606"/>
          </a:xfrm>
          <a:prstGeom prst="rect">
            <a:avLst/>
          </a:prstGeom>
        </p:spPr>
      </p:pic>
      <p:pic>
        <p:nvPicPr>
          <p:cNvPr id="5" name="Graphic 4">
            <a:extLst>
              <a:ext uri="{FF2B5EF4-FFF2-40B4-BE49-F238E27FC236}">
                <a16:creationId xmlns:a16="http://schemas.microsoft.com/office/drawing/2014/main" id="{A80949BC-7CC0-4045-B9A6-664A0B8FBA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23741" y="2764570"/>
            <a:ext cx="251460" cy="251460"/>
          </a:xfrm>
          <a:prstGeom prst="rect">
            <a:avLst/>
          </a:prstGeom>
        </p:spPr>
      </p:pic>
      <p:pic>
        <p:nvPicPr>
          <p:cNvPr id="7" name="Graphic 6">
            <a:extLst>
              <a:ext uri="{FF2B5EF4-FFF2-40B4-BE49-F238E27FC236}">
                <a16:creationId xmlns:a16="http://schemas.microsoft.com/office/drawing/2014/main" id="{0706D2D8-364C-174A-80A5-A66543CA49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84883" y="2771726"/>
            <a:ext cx="228600" cy="228600"/>
          </a:xfrm>
          <a:prstGeom prst="rect">
            <a:avLst/>
          </a:prstGeom>
        </p:spPr>
      </p:pic>
      <p:pic>
        <p:nvPicPr>
          <p:cNvPr id="21" name="Graphic 20">
            <a:extLst>
              <a:ext uri="{FF2B5EF4-FFF2-40B4-BE49-F238E27FC236}">
                <a16:creationId xmlns:a16="http://schemas.microsoft.com/office/drawing/2014/main" id="{6DCF6F35-C3FE-6249-852E-0CE5E245990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84883" y="3142468"/>
            <a:ext cx="228600" cy="228600"/>
          </a:xfrm>
          <a:prstGeom prst="rect">
            <a:avLst/>
          </a:prstGeom>
        </p:spPr>
      </p:pic>
      <p:pic>
        <p:nvPicPr>
          <p:cNvPr id="23" name="Graphic 22">
            <a:extLst>
              <a:ext uri="{FF2B5EF4-FFF2-40B4-BE49-F238E27FC236}">
                <a16:creationId xmlns:a16="http://schemas.microsoft.com/office/drawing/2014/main" id="{536F47EB-38A6-B445-ADE5-EAAD9DC45D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84883" y="3513759"/>
            <a:ext cx="228600" cy="228600"/>
          </a:xfrm>
          <a:prstGeom prst="rect">
            <a:avLst/>
          </a:prstGeom>
        </p:spPr>
      </p:pic>
      <p:pic>
        <p:nvPicPr>
          <p:cNvPr id="25" name="Graphic 24">
            <a:extLst>
              <a:ext uri="{FF2B5EF4-FFF2-40B4-BE49-F238E27FC236}">
                <a16:creationId xmlns:a16="http://schemas.microsoft.com/office/drawing/2014/main" id="{60C2320F-AB58-734D-97E6-4B9C5C3F861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584883" y="3856508"/>
            <a:ext cx="228600" cy="228600"/>
          </a:xfrm>
          <a:prstGeom prst="rect">
            <a:avLst/>
          </a:prstGeom>
        </p:spPr>
      </p:pic>
      <p:sp>
        <p:nvSpPr>
          <p:cNvPr id="6" name="Rectangle 5">
            <a:extLst>
              <a:ext uri="{FF2B5EF4-FFF2-40B4-BE49-F238E27FC236}">
                <a16:creationId xmlns:a16="http://schemas.microsoft.com/office/drawing/2014/main" id="{4AAAB874-C08B-0244-B735-7631083C862D}"/>
              </a:ext>
            </a:extLst>
          </p:cNvPr>
          <p:cNvSpPr/>
          <p:nvPr/>
        </p:nvSpPr>
        <p:spPr>
          <a:xfrm>
            <a:off x="1092155" y="1634122"/>
            <a:ext cx="3975768" cy="276999"/>
          </a:xfrm>
          <a:prstGeom prst="rect">
            <a:avLst/>
          </a:prstGeom>
        </p:spPr>
        <p:txBody>
          <a:bodyPr wrap="none">
            <a:spAutoFit/>
          </a:bodyPr>
          <a:lstStyle/>
          <a:p>
            <a:r>
              <a:rPr lang="es-ES_tradnl" sz="1200" dirty="0">
                <a:solidFill>
                  <a:schemeClr val="tx1">
                    <a:lumMod val="50000"/>
                    <a:lumOff val="50000"/>
                  </a:schemeClr>
                </a:solidFill>
                <a:latin typeface="Google Sans" panose="020B0503030502040204" pitchFamily="34" charset="0"/>
                <a:ea typeface="Roboto" panose="02000000000000000000" pitchFamily="2" charset="0"/>
              </a:rPr>
              <a:t>En equipos de tres personas, hacer una aplicación que:</a:t>
            </a:r>
          </a:p>
        </p:txBody>
      </p:sp>
      <p:sp>
        <p:nvSpPr>
          <p:cNvPr id="8" name="Oval 7">
            <a:extLst>
              <a:ext uri="{FF2B5EF4-FFF2-40B4-BE49-F238E27FC236}">
                <a16:creationId xmlns:a16="http://schemas.microsoft.com/office/drawing/2014/main" id="{6A5A8990-5FB2-6F42-8674-9965F9D11489}"/>
              </a:ext>
            </a:extLst>
          </p:cNvPr>
          <p:cNvSpPr/>
          <p:nvPr/>
        </p:nvSpPr>
        <p:spPr>
          <a:xfrm>
            <a:off x="2051510" y="1985772"/>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1</a:t>
            </a:r>
          </a:p>
        </p:txBody>
      </p:sp>
      <p:sp>
        <p:nvSpPr>
          <p:cNvPr id="17" name="Oval 16">
            <a:extLst>
              <a:ext uri="{FF2B5EF4-FFF2-40B4-BE49-F238E27FC236}">
                <a16:creationId xmlns:a16="http://schemas.microsoft.com/office/drawing/2014/main" id="{5BCD963E-3EFD-D241-989A-65DD6110BDA0}"/>
              </a:ext>
            </a:extLst>
          </p:cNvPr>
          <p:cNvSpPr/>
          <p:nvPr/>
        </p:nvSpPr>
        <p:spPr>
          <a:xfrm>
            <a:off x="2051510" y="2360100"/>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2</a:t>
            </a:r>
          </a:p>
        </p:txBody>
      </p:sp>
      <p:sp>
        <p:nvSpPr>
          <p:cNvPr id="18" name="Oval 17">
            <a:extLst>
              <a:ext uri="{FF2B5EF4-FFF2-40B4-BE49-F238E27FC236}">
                <a16:creationId xmlns:a16="http://schemas.microsoft.com/office/drawing/2014/main" id="{7489A761-4091-A444-9D0E-DF705C7918C0}"/>
              </a:ext>
            </a:extLst>
          </p:cNvPr>
          <p:cNvSpPr/>
          <p:nvPr/>
        </p:nvSpPr>
        <p:spPr>
          <a:xfrm>
            <a:off x="2051510" y="273116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3</a:t>
            </a:r>
          </a:p>
        </p:txBody>
      </p:sp>
      <p:sp>
        <p:nvSpPr>
          <p:cNvPr id="19" name="Oval 18">
            <a:extLst>
              <a:ext uri="{FF2B5EF4-FFF2-40B4-BE49-F238E27FC236}">
                <a16:creationId xmlns:a16="http://schemas.microsoft.com/office/drawing/2014/main" id="{1DF68CFF-9154-BB47-9999-FAEF1DC09AB1}"/>
              </a:ext>
            </a:extLst>
          </p:cNvPr>
          <p:cNvSpPr/>
          <p:nvPr/>
        </p:nvSpPr>
        <p:spPr>
          <a:xfrm>
            <a:off x="2051510" y="3082344"/>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4</a:t>
            </a:r>
          </a:p>
        </p:txBody>
      </p:sp>
      <p:sp>
        <p:nvSpPr>
          <p:cNvPr id="22" name="Oval 21">
            <a:extLst>
              <a:ext uri="{FF2B5EF4-FFF2-40B4-BE49-F238E27FC236}">
                <a16:creationId xmlns:a16="http://schemas.microsoft.com/office/drawing/2014/main" id="{DF8D03EE-ECA0-4C42-A2ED-DBE7ED154800}"/>
              </a:ext>
            </a:extLst>
          </p:cNvPr>
          <p:cNvSpPr/>
          <p:nvPr/>
        </p:nvSpPr>
        <p:spPr>
          <a:xfrm>
            <a:off x="2051510" y="346003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5</a:t>
            </a:r>
          </a:p>
        </p:txBody>
      </p:sp>
      <p:sp>
        <p:nvSpPr>
          <p:cNvPr id="24" name="Oval 23">
            <a:extLst>
              <a:ext uri="{FF2B5EF4-FFF2-40B4-BE49-F238E27FC236}">
                <a16:creationId xmlns:a16="http://schemas.microsoft.com/office/drawing/2014/main" id="{CFE12C9B-5081-894C-B8E6-E5E0B7B3D267}"/>
              </a:ext>
            </a:extLst>
          </p:cNvPr>
          <p:cNvSpPr/>
          <p:nvPr/>
        </p:nvSpPr>
        <p:spPr>
          <a:xfrm>
            <a:off x="2051510" y="3811214"/>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6</a:t>
            </a:r>
          </a:p>
        </p:txBody>
      </p:sp>
    </p:spTree>
    <p:extLst>
      <p:ext uri="{BB962C8B-B14F-4D97-AF65-F5344CB8AC3E}">
        <p14:creationId xmlns:p14="http://schemas.microsoft.com/office/powerpoint/2010/main" val="121284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a:extLst>
              <a:ext uri="{FF2B5EF4-FFF2-40B4-BE49-F238E27FC236}">
                <a16:creationId xmlns:a16="http://schemas.microsoft.com/office/drawing/2014/main" id="{28D645A9-BC64-2142-9860-7D1028F93854}"/>
              </a:ext>
            </a:extLst>
          </p:cNvPr>
          <p:cNvSpPr/>
          <p:nvPr/>
        </p:nvSpPr>
        <p:spPr>
          <a:xfrm>
            <a:off x="525005" y="1322404"/>
            <a:ext cx="5836854" cy="2397452"/>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5" name="Rounded Rectangle 44">
            <a:extLst>
              <a:ext uri="{FF2B5EF4-FFF2-40B4-BE49-F238E27FC236}">
                <a16:creationId xmlns:a16="http://schemas.microsoft.com/office/drawing/2014/main" id="{24AFD650-2112-F446-B8C6-5D8884C4B374}"/>
              </a:ext>
            </a:extLst>
          </p:cNvPr>
          <p:cNvSpPr/>
          <p:nvPr/>
        </p:nvSpPr>
        <p:spPr>
          <a:xfrm>
            <a:off x="550778" y="3955894"/>
            <a:ext cx="1997359" cy="541082"/>
          </a:xfrm>
          <a:prstGeom prst="roundRect">
            <a:avLst>
              <a:gd name="adj" fmla="val 8523"/>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err="1">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Bitacora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7785045"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Abra el archivo de entrada llamado "</a:t>
            </a:r>
            <a:r>
              <a:rPr lang="es-ES_tradnl" sz="1200" dirty="0" err="1">
                <a:latin typeface="Google Sans" panose="020B0503030502040204" pitchFamily="34" charset="0"/>
                <a:ea typeface="Roboto" panose="02000000000000000000" pitchFamily="2" charset="0"/>
              </a:rPr>
              <a:t>bitacora.txt</a:t>
            </a:r>
            <a:r>
              <a:rPr lang="es-ES_tradnl" sz="1200" dirty="0">
                <a:latin typeface="Google Sans" panose="020B0503030502040204" pitchFamily="34" charset="0"/>
                <a:ea typeface="Roboto" panose="02000000000000000000" pitchFamily="2" charset="0"/>
              </a:rPr>
              <a:t>”, </a:t>
            </a:r>
            <a:r>
              <a:rPr lang="es-ES_tradnl" sz="1200" dirty="0" err="1">
                <a:latin typeface="Google Sans" panose="020B0503030502040204" pitchFamily="34" charset="0"/>
                <a:ea typeface="Roboto" panose="02000000000000000000" pitchFamily="2" charset="0"/>
              </a:rPr>
              <a:t>lealo</a:t>
            </a:r>
            <a:r>
              <a:rPr lang="es-ES_tradnl" sz="1200" dirty="0">
                <a:latin typeface="Google Sans" panose="020B0503030502040204" pitchFamily="34" charset="0"/>
                <a:ea typeface="Roboto" panose="02000000000000000000" pitchFamily="2" charset="0"/>
              </a:rPr>
              <a:t> y almacene los datos en una lista doblemente ligada.</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3" name="Rectangle 2">
            <a:extLst>
              <a:ext uri="{FF2B5EF4-FFF2-40B4-BE49-F238E27FC236}">
                <a16:creationId xmlns:a16="http://schemas.microsoft.com/office/drawing/2014/main" id="{B038F13E-F4C9-144A-8639-4DC31895D623}"/>
              </a:ext>
            </a:extLst>
          </p:cNvPr>
          <p:cNvSpPr/>
          <p:nvPr/>
        </p:nvSpPr>
        <p:spPr>
          <a:xfrm>
            <a:off x="6810679" y="1666154"/>
            <a:ext cx="4846871" cy="600164"/>
          </a:xfrm>
          <a:prstGeom prst="rect">
            <a:avLst/>
          </a:prstGeom>
        </p:spPr>
        <p:txBody>
          <a:bodyPr wrap="square">
            <a:spAutoFit/>
          </a:bodyPr>
          <a:lstStyle/>
          <a:p>
            <a:r>
              <a:rPr lang="en-US" sz="1100" dirty="0">
                <a:latin typeface="Google Sans" panose="020B0503030502040204" pitchFamily="34" charset="0"/>
              </a:rPr>
              <a:t>Oct 30 21:39:26 679.57.853.40:5668 Failed password for root</a:t>
            </a:r>
          </a:p>
          <a:p>
            <a:r>
              <a:rPr lang="en-US" sz="1100" dirty="0">
                <a:latin typeface="Google Sans" panose="020B0503030502040204" pitchFamily="34" charset="0"/>
              </a:rPr>
              <a:t>Oct 30 21:52:57 164.48.60.79:6597 Failed password for illegal user test</a:t>
            </a:r>
          </a:p>
          <a:p>
            <a:r>
              <a:rPr lang="en-US" sz="1100" dirty="0">
                <a:latin typeface="Google Sans" panose="020B0503030502040204" pitchFamily="34" charset="0"/>
              </a:rPr>
              <a:t>Oct 30 22:06:30 774.16.162.29:4184 Illegal user</a:t>
            </a:r>
            <a:endParaRPr lang="en-MX" sz="1100" dirty="0">
              <a:latin typeface="Google Sans" panose="020B0503030502040204" pitchFamily="34" charset="0"/>
            </a:endParaRPr>
          </a:p>
        </p:txBody>
      </p:sp>
      <p:cxnSp>
        <p:nvCxnSpPr>
          <p:cNvPr id="27" name="Straight Connector 26">
            <a:extLst>
              <a:ext uri="{FF2B5EF4-FFF2-40B4-BE49-F238E27FC236}">
                <a16:creationId xmlns:a16="http://schemas.microsoft.com/office/drawing/2014/main" id="{A15E2EB2-FFD5-5648-9C94-AD77BD7095C0}"/>
              </a:ext>
            </a:extLst>
          </p:cNvPr>
          <p:cNvCxnSpPr>
            <a:cxnSpLocks/>
          </p:cNvCxnSpPr>
          <p:nvPr/>
        </p:nvCxnSpPr>
        <p:spPr>
          <a:xfrm rot="5400000">
            <a:off x="8702957" y="2671655"/>
            <a:ext cx="475446" cy="0"/>
          </a:xfrm>
          <a:prstGeom prst="line">
            <a:avLst/>
          </a:prstGeom>
          <a:ln w="57150" cap="rnd">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BA7779C-C008-004E-AD90-12437659DCF3}"/>
              </a:ext>
            </a:extLst>
          </p:cNvPr>
          <p:cNvSpPr/>
          <p:nvPr/>
        </p:nvSpPr>
        <p:spPr>
          <a:xfrm>
            <a:off x="6810679" y="3246134"/>
            <a:ext cx="5020969" cy="938719"/>
          </a:xfrm>
          <a:prstGeom prst="rect">
            <a:avLst/>
          </a:prstGeom>
        </p:spPr>
        <p:txBody>
          <a:bodyPr wrap="square">
            <a:spAutoFit/>
          </a:bodyPr>
          <a:lstStyle/>
          <a:p>
            <a:r>
              <a:rPr lang="en-US" sz="1100" dirty="0">
                <a:latin typeface="Google Sans" panose="020B0503030502040204" pitchFamily="34" charset="0"/>
              </a:rPr>
              <a:t>{</a:t>
            </a:r>
          </a:p>
          <a:p>
            <a:pPr marL="185738"/>
            <a:r>
              <a:rPr lang="en-US" sz="1100" dirty="0">
                <a:latin typeface="Google Sans" panose="020B0503030502040204" pitchFamily="34" charset="0"/>
              </a:rPr>
              <a:t>“679.57.853.40:5668,10-30T21:39:26,Failed password for root ”, </a:t>
            </a:r>
          </a:p>
          <a:p>
            <a:pPr marL="185738"/>
            <a:r>
              <a:rPr lang="en-US" sz="1100" dirty="0">
                <a:latin typeface="Google Sans" panose="020B0503030502040204" pitchFamily="34" charset="0"/>
              </a:rPr>
              <a:t>“164.48.60.79:6597,10-30T21:52:57,Failed password for illegal user test ”, </a:t>
            </a:r>
          </a:p>
          <a:p>
            <a:pPr marL="185738"/>
            <a:r>
              <a:rPr lang="en-US" sz="1100" dirty="0">
                <a:latin typeface="Google Sans" panose="020B0503030502040204" pitchFamily="34" charset="0"/>
              </a:rPr>
              <a:t>“774.16.162.29:4184,10-30T22:06:30,Illegal user ”</a:t>
            </a:r>
          </a:p>
          <a:p>
            <a:r>
              <a:rPr lang="en-US" sz="1100" dirty="0">
                <a:latin typeface="Google Sans" panose="020B0503030502040204" pitchFamily="34" charset="0"/>
              </a:rPr>
              <a:t>}</a:t>
            </a:r>
          </a:p>
        </p:txBody>
      </p:sp>
      <p:pic>
        <p:nvPicPr>
          <p:cNvPr id="29" name="Graphic 28">
            <a:extLst>
              <a:ext uri="{FF2B5EF4-FFF2-40B4-BE49-F238E27FC236}">
                <a16:creationId xmlns:a16="http://schemas.microsoft.com/office/drawing/2014/main" id="{CF12F294-7574-ED4F-9742-D9F6ADD86E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10371" y="3133172"/>
            <a:ext cx="226972" cy="226972"/>
          </a:xfrm>
          <a:prstGeom prst="rect">
            <a:avLst/>
          </a:prstGeom>
        </p:spPr>
      </p:pic>
      <p:pic>
        <p:nvPicPr>
          <p:cNvPr id="30" name="Graphic 29">
            <a:extLst>
              <a:ext uri="{FF2B5EF4-FFF2-40B4-BE49-F238E27FC236}">
                <a16:creationId xmlns:a16="http://schemas.microsoft.com/office/drawing/2014/main" id="{67CC398B-F4F0-A744-B8EF-671D16E5AC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89508" y="3133172"/>
            <a:ext cx="226972" cy="226972"/>
          </a:xfrm>
          <a:prstGeom prst="rect">
            <a:avLst/>
          </a:prstGeom>
        </p:spPr>
      </p:pic>
      <p:pic>
        <p:nvPicPr>
          <p:cNvPr id="31" name="Graphic 30">
            <a:extLst>
              <a:ext uri="{FF2B5EF4-FFF2-40B4-BE49-F238E27FC236}">
                <a16:creationId xmlns:a16="http://schemas.microsoft.com/office/drawing/2014/main" id="{DEF9E342-6C49-7F4A-8C74-2CD794CD04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45940" y="3133172"/>
            <a:ext cx="226972" cy="226972"/>
          </a:xfrm>
          <a:prstGeom prst="rect">
            <a:avLst/>
          </a:prstGeom>
        </p:spPr>
      </p:pic>
      <p:pic>
        <p:nvPicPr>
          <p:cNvPr id="32" name="Graphic 31">
            <a:extLst>
              <a:ext uri="{FF2B5EF4-FFF2-40B4-BE49-F238E27FC236}">
                <a16:creationId xmlns:a16="http://schemas.microsoft.com/office/drawing/2014/main" id="{86729598-AF27-B245-8851-F66A6797522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4250" y="3133172"/>
            <a:ext cx="226972" cy="226972"/>
          </a:xfrm>
          <a:prstGeom prst="rect">
            <a:avLst/>
          </a:prstGeom>
        </p:spPr>
      </p:pic>
      <p:sp>
        <p:nvSpPr>
          <p:cNvPr id="33" name="Rectangle 32">
            <a:extLst>
              <a:ext uri="{FF2B5EF4-FFF2-40B4-BE49-F238E27FC236}">
                <a16:creationId xmlns:a16="http://schemas.microsoft.com/office/drawing/2014/main" id="{75A2AAC4-53A2-D14A-96BA-1B175E37D0F7}"/>
              </a:ext>
            </a:extLst>
          </p:cNvPr>
          <p:cNvSpPr/>
          <p:nvPr/>
        </p:nvSpPr>
        <p:spPr>
          <a:xfrm>
            <a:off x="3043335" y="4119599"/>
            <a:ext cx="1207944" cy="261610"/>
          </a:xfrm>
          <a:prstGeom prst="rect">
            <a:avLst/>
          </a:prstGeom>
        </p:spPr>
        <p:txBody>
          <a:bodyPr wrap="square">
            <a:spAutoFit/>
          </a:bodyPr>
          <a:lstStyle/>
          <a:p>
            <a:r>
              <a:rPr lang="en-MX" sz="1100" dirty="0">
                <a:solidFill>
                  <a:schemeClr val="tx1">
                    <a:lumMod val="75000"/>
                    <a:lumOff val="25000"/>
                  </a:schemeClr>
                </a:solidFill>
                <a:latin typeface="Google Sans" panose="020B0503030502040204" pitchFamily="34" charset="0"/>
              </a:rPr>
              <a:t>16806 Registros</a:t>
            </a:r>
          </a:p>
        </p:txBody>
      </p:sp>
      <p:sp>
        <p:nvSpPr>
          <p:cNvPr id="35" name="Rounded Rectangle 34">
            <a:extLst>
              <a:ext uri="{FF2B5EF4-FFF2-40B4-BE49-F238E27FC236}">
                <a16:creationId xmlns:a16="http://schemas.microsoft.com/office/drawing/2014/main" id="{2554FDAC-074A-8E43-ACD0-C1A49E23636B}"/>
              </a:ext>
            </a:extLst>
          </p:cNvPr>
          <p:cNvSpPr/>
          <p:nvPr/>
        </p:nvSpPr>
        <p:spPr>
          <a:xfrm>
            <a:off x="6820124" y="3049412"/>
            <a:ext cx="4962373" cy="1164949"/>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6" name="Rounded Rectangle 35">
            <a:extLst>
              <a:ext uri="{FF2B5EF4-FFF2-40B4-BE49-F238E27FC236}">
                <a16:creationId xmlns:a16="http://schemas.microsoft.com/office/drawing/2014/main" id="{DBECB447-56F9-E643-A0F9-121A24B57A54}"/>
              </a:ext>
            </a:extLst>
          </p:cNvPr>
          <p:cNvSpPr/>
          <p:nvPr/>
        </p:nvSpPr>
        <p:spPr>
          <a:xfrm>
            <a:off x="6820124" y="1622187"/>
            <a:ext cx="4846871" cy="671711"/>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7" name="Rectangle 36">
            <a:extLst>
              <a:ext uri="{FF2B5EF4-FFF2-40B4-BE49-F238E27FC236}">
                <a16:creationId xmlns:a16="http://schemas.microsoft.com/office/drawing/2014/main" id="{9CF9E03D-4732-BD47-A7C5-6B928B6B1B22}"/>
              </a:ext>
            </a:extLst>
          </p:cNvPr>
          <p:cNvSpPr/>
          <p:nvPr/>
        </p:nvSpPr>
        <p:spPr>
          <a:xfrm>
            <a:off x="6810679" y="1300892"/>
            <a:ext cx="1590949" cy="261610"/>
          </a:xfrm>
          <a:prstGeom prst="rect">
            <a:avLst/>
          </a:prstGeom>
        </p:spPr>
        <p:txBody>
          <a:bodyPr wrap="square">
            <a:spAutoFit/>
          </a:bodyPr>
          <a:lstStyle/>
          <a:p>
            <a:r>
              <a:rPr lang="en-MX" sz="1100" b="1" dirty="0">
                <a:solidFill>
                  <a:srgbClr val="0847A6"/>
                </a:solidFill>
                <a:latin typeface="Google Sans" panose="020B0503030502040204" pitchFamily="34" charset="0"/>
              </a:rPr>
              <a:t>txt - String</a:t>
            </a:r>
          </a:p>
        </p:txBody>
      </p:sp>
      <p:sp>
        <p:nvSpPr>
          <p:cNvPr id="38" name="Rectangle 37">
            <a:extLst>
              <a:ext uri="{FF2B5EF4-FFF2-40B4-BE49-F238E27FC236}">
                <a16:creationId xmlns:a16="http://schemas.microsoft.com/office/drawing/2014/main" id="{9728B5E4-A70C-CE44-95C2-0E2377DBE2E7}"/>
              </a:ext>
            </a:extLst>
          </p:cNvPr>
          <p:cNvSpPr/>
          <p:nvPr/>
        </p:nvSpPr>
        <p:spPr>
          <a:xfrm>
            <a:off x="6827076" y="2749999"/>
            <a:ext cx="2212752" cy="261610"/>
          </a:xfrm>
          <a:prstGeom prst="rect">
            <a:avLst/>
          </a:prstGeom>
        </p:spPr>
        <p:txBody>
          <a:bodyPr wrap="square">
            <a:spAutoFit/>
          </a:bodyPr>
          <a:lstStyle/>
          <a:p>
            <a:r>
              <a:rPr lang="en-US" sz="1100" b="1" dirty="0">
                <a:solidFill>
                  <a:srgbClr val="0847A6"/>
                </a:solidFill>
                <a:latin typeface="Google Sans" panose="020B0503030502040204" pitchFamily="34" charset="0"/>
              </a:rPr>
              <a:t>Lista </a:t>
            </a:r>
            <a:r>
              <a:rPr lang="en-US" sz="1100" b="1" dirty="0" err="1">
                <a:solidFill>
                  <a:srgbClr val="0847A6"/>
                </a:solidFill>
                <a:latin typeface="Google Sans" panose="020B0503030502040204" pitchFamily="34" charset="0"/>
              </a:rPr>
              <a:t>Doblemente</a:t>
            </a:r>
            <a:r>
              <a:rPr lang="en-US" sz="1100" b="1" dirty="0">
                <a:solidFill>
                  <a:srgbClr val="0847A6"/>
                </a:solidFill>
                <a:latin typeface="Google Sans" panose="020B0503030502040204" pitchFamily="34" charset="0"/>
              </a:rPr>
              <a:t> </a:t>
            </a:r>
            <a:r>
              <a:rPr lang="en-US" sz="1100" b="1" dirty="0" err="1">
                <a:solidFill>
                  <a:srgbClr val="0847A6"/>
                </a:solidFill>
                <a:latin typeface="Google Sans" panose="020B0503030502040204" pitchFamily="34" charset="0"/>
              </a:rPr>
              <a:t>Ligada</a:t>
            </a:r>
            <a:endParaRPr lang="en-MX" sz="1100" b="1" dirty="0">
              <a:solidFill>
                <a:srgbClr val="0847A6"/>
              </a:solidFill>
              <a:latin typeface="Google Sans" panose="020B0503030502040204" pitchFamily="34" charset="0"/>
            </a:endParaRPr>
          </a:p>
        </p:txBody>
      </p:sp>
      <p:sp>
        <p:nvSpPr>
          <p:cNvPr id="5" name="Rectangle 4">
            <a:extLst>
              <a:ext uri="{FF2B5EF4-FFF2-40B4-BE49-F238E27FC236}">
                <a16:creationId xmlns:a16="http://schemas.microsoft.com/office/drawing/2014/main" id="{1B4A3052-A280-1C4E-8E24-BDEDE6BEE8C1}"/>
              </a:ext>
            </a:extLst>
          </p:cNvPr>
          <p:cNvSpPr/>
          <p:nvPr/>
        </p:nvSpPr>
        <p:spPr>
          <a:xfrm>
            <a:off x="621605" y="4017496"/>
            <a:ext cx="1806213" cy="400110"/>
          </a:xfrm>
          <a:prstGeom prst="rect">
            <a:avLst/>
          </a:prstGeom>
        </p:spPr>
        <p:txBody>
          <a:bodyPr wrap="square">
            <a:spAutoFit/>
          </a:bodyPr>
          <a:lstStyle/>
          <a:p>
            <a:r>
              <a:rPr lang="en-MX" sz="1000" b="1" spc="-100" dirty="0">
                <a:solidFill>
                  <a:srgbClr val="00B050"/>
                </a:solidFill>
                <a:latin typeface="Andale Mono" panose="020B0509000000000004" pitchFamily="49" charset="0"/>
              </a:rPr>
              <a:t>$</a:t>
            </a:r>
            <a:r>
              <a:rPr lang="en-MX" sz="1000" b="1" spc="-100" dirty="0">
                <a:solidFill>
                  <a:schemeClr val="bg1"/>
                </a:solidFill>
                <a:latin typeface="Andale Mono" panose="020B0509000000000004" pitchFamily="49" charset="0"/>
              </a:rPr>
              <a:t> </a:t>
            </a:r>
            <a:r>
              <a:rPr lang="en-MX" sz="1000" b="1" spc="-100" dirty="0">
                <a:solidFill>
                  <a:srgbClr val="00B0F0"/>
                </a:solidFill>
                <a:latin typeface="Andale Mono" panose="020B0509000000000004" pitchFamily="49" charset="0"/>
              </a:rPr>
              <a:t>~</a:t>
            </a:r>
            <a:r>
              <a:rPr lang="en-MX" sz="1000" b="1" spc="-100" dirty="0">
                <a:solidFill>
                  <a:schemeClr val="bg1"/>
                </a:solidFill>
                <a:latin typeface="Andale Mono" panose="020B0509000000000004" pitchFamily="49" charset="0"/>
              </a:rPr>
              <a:t> wc -l bitacora.txt</a:t>
            </a:r>
          </a:p>
          <a:p>
            <a:pPr marL="222250"/>
            <a:r>
              <a:rPr lang="en-MX" sz="1000" b="1" spc="-100" dirty="0">
                <a:solidFill>
                  <a:schemeClr val="bg1"/>
                </a:solidFill>
                <a:latin typeface="Andale Mono" panose="020B0509000000000004" pitchFamily="49" charset="0"/>
              </a:rPr>
              <a:t>16806</a:t>
            </a:r>
          </a:p>
        </p:txBody>
      </p:sp>
      <p:cxnSp>
        <p:nvCxnSpPr>
          <p:cNvPr id="26" name="Straight Connector 25">
            <a:extLst>
              <a:ext uri="{FF2B5EF4-FFF2-40B4-BE49-F238E27FC236}">
                <a16:creationId xmlns:a16="http://schemas.microsoft.com/office/drawing/2014/main" id="{2BF2731A-DD84-6C48-B3BC-A929B971FAB3}"/>
              </a:ext>
            </a:extLst>
          </p:cNvPr>
          <p:cNvCxnSpPr>
            <a:cxnSpLocks/>
          </p:cNvCxnSpPr>
          <p:nvPr/>
        </p:nvCxnSpPr>
        <p:spPr>
          <a:xfrm>
            <a:off x="2639792" y="4225424"/>
            <a:ext cx="324737" cy="0"/>
          </a:xfrm>
          <a:prstGeom prst="line">
            <a:avLst/>
          </a:prstGeom>
          <a:ln w="57150" cap="rnd">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5820B6E8-773B-4549-A274-FEE4B010F142}"/>
              </a:ext>
            </a:extLst>
          </p:cNvPr>
          <p:cNvSpPr/>
          <p:nvPr/>
        </p:nvSpPr>
        <p:spPr>
          <a:xfrm>
            <a:off x="503773" y="87013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1</a:t>
            </a:r>
          </a:p>
        </p:txBody>
      </p:sp>
      <p:sp>
        <p:nvSpPr>
          <p:cNvPr id="46" name="Rounded Rectangle 45">
            <a:extLst>
              <a:ext uri="{FF2B5EF4-FFF2-40B4-BE49-F238E27FC236}">
                <a16:creationId xmlns:a16="http://schemas.microsoft.com/office/drawing/2014/main" id="{16B11625-A2A4-E54B-BDE2-FC05B941B51F}"/>
              </a:ext>
            </a:extLst>
          </p:cNvPr>
          <p:cNvSpPr/>
          <p:nvPr/>
        </p:nvSpPr>
        <p:spPr>
          <a:xfrm>
            <a:off x="525005" y="2011017"/>
            <a:ext cx="5836854" cy="1718369"/>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47" name="Graphic 46">
            <a:extLst>
              <a:ext uri="{FF2B5EF4-FFF2-40B4-BE49-F238E27FC236}">
                <a16:creationId xmlns:a16="http://schemas.microsoft.com/office/drawing/2014/main" id="{C3F88027-8009-1F4D-B221-5B84E7B410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71034" y="1709276"/>
            <a:ext cx="276606" cy="276606"/>
          </a:xfrm>
          <a:prstGeom prst="rect">
            <a:avLst/>
          </a:prstGeom>
        </p:spPr>
      </p:pic>
      <p:pic>
        <p:nvPicPr>
          <p:cNvPr id="48" name="Graphic 47">
            <a:extLst>
              <a:ext uri="{FF2B5EF4-FFF2-40B4-BE49-F238E27FC236}">
                <a16:creationId xmlns:a16="http://schemas.microsoft.com/office/drawing/2014/main" id="{7848C99B-A846-4F42-9B10-CB055855FD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67711" y="1709276"/>
            <a:ext cx="276606" cy="276606"/>
          </a:xfrm>
          <a:prstGeom prst="rect">
            <a:avLst/>
          </a:prstGeom>
        </p:spPr>
      </p:pic>
      <p:pic>
        <p:nvPicPr>
          <p:cNvPr id="49" name="Graphic 48">
            <a:extLst>
              <a:ext uri="{FF2B5EF4-FFF2-40B4-BE49-F238E27FC236}">
                <a16:creationId xmlns:a16="http://schemas.microsoft.com/office/drawing/2014/main" id="{964A6423-AE29-7F4E-9B5C-C6A8332B1B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07210" y="1709276"/>
            <a:ext cx="276606" cy="276606"/>
          </a:xfrm>
          <a:prstGeom prst="rect">
            <a:avLst/>
          </a:prstGeom>
        </p:spPr>
      </p:pic>
      <p:pic>
        <p:nvPicPr>
          <p:cNvPr id="50" name="Graphic 49">
            <a:extLst>
              <a:ext uri="{FF2B5EF4-FFF2-40B4-BE49-F238E27FC236}">
                <a16:creationId xmlns:a16="http://schemas.microsoft.com/office/drawing/2014/main" id="{1CE94690-8AD2-CD40-A1E0-0CD61E2FBBC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8826" y="1709276"/>
            <a:ext cx="276606" cy="276606"/>
          </a:xfrm>
          <a:prstGeom prst="rect">
            <a:avLst/>
          </a:prstGeom>
        </p:spPr>
      </p:pic>
      <p:graphicFrame>
        <p:nvGraphicFramePr>
          <p:cNvPr id="51" name="Table 50">
            <a:extLst>
              <a:ext uri="{FF2B5EF4-FFF2-40B4-BE49-F238E27FC236}">
                <a16:creationId xmlns:a16="http://schemas.microsoft.com/office/drawing/2014/main" id="{48D164E0-7488-6544-9D51-722F5D2EE1D8}"/>
              </a:ext>
            </a:extLst>
          </p:cNvPr>
          <p:cNvGraphicFramePr>
            <a:graphicFrameLocks noGrp="1"/>
          </p:cNvGraphicFramePr>
          <p:nvPr>
            <p:extLst>
              <p:ext uri="{D42A27DB-BD31-4B8C-83A1-F6EECF244321}">
                <p14:modId xmlns:p14="http://schemas.microsoft.com/office/powerpoint/2010/main" val="3066620433"/>
              </p:ext>
            </p:extLst>
          </p:nvPr>
        </p:nvGraphicFramePr>
        <p:xfrm>
          <a:off x="525005" y="2074713"/>
          <a:ext cx="5762019" cy="1625600"/>
        </p:xfrm>
        <a:graphic>
          <a:graphicData uri="http://schemas.openxmlformats.org/drawingml/2006/table">
            <a:tbl>
              <a:tblPr>
                <a:tableStyleId>{5C22544A-7EE6-4342-B048-85BDC9FD1C3A}</a:tableStyleId>
              </a:tblPr>
              <a:tblGrid>
                <a:gridCol w="808056">
                  <a:extLst>
                    <a:ext uri="{9D8B030D-6E8A-4147-A177-3AD203B41FA5}">
                      <a16:colId xmlns:a16="http://schemas.microsoft.com/office/drawing/2014/main" val="816637668"/>
                    </a:ext>
                  </a:extLst>
                </a:gridCol>
                <a:gridCol w="787078">
                  <a:extLst>
                    <a:ext uri="{9D8B030D-6E8A-4147-A177-3AD203B41FA5}">
                      <a16:colId xmlns:a16="http://schemas.microsoft.com/office/drawing/2014/main" val="2779005840"/>
                    </a:ext>
                  </a:extLst>
                </a:gridCol>
                <a:gridCol w="370390">
                  <a:extLst>
                    <a:ext uri="{9D8B030D-6E8A-4147-A177-3AD203B41FA5}">
                      <a16:colId xmlns:a16="http://schemas.microsoft.com/office/drawing/2014/main" val="601706603"/>
                    </a:ext>
                  </a:extLst>
                </a:gridCol>
                <a:gridCol w="1423686">
                  <a:extLst>
                    <a:ext uri="{9D8B030D-6E8A-4147-A177-3AD203B41FA5}">
                      <a16:colId xmlns:a16="http://schemas.microsoft.com/office/drawing/2014/main" val="4233269885"/>
                    </a:ext>
                  </a:extLst>
                </a:gridCol>
                <a:gridCol w="231494">
                  <a:extLst>
                    <a:ext uri="{9D8B030D-6E8A-4147-A177-3AD203B41FA5}">
                      <a16:colId xmlns:a16="http://schemas.microsoft.com/office/drawing/2014/main" val="2646549012"/>
                    </a:ext>
                  </a:extLst>
                </a:gridCol>
                <a:gridCol w="2141315">
                  <a:extLst>
                    <a:ext uri="{9D8B030D-6E8A-4147-A177-3AD203B41FA5}">
                      <a16:colId xmlns:a16="http://schemas.microsoft.com/office/drawing/2014/main" val="2905031519"/>
                    </a:ext>
                  </a:extLst>
                </a:gridCol>
              </a:tblGrid>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0:14:39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895.33.752.33:5974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413295"/>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0:17:32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901.18.919.12:5807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illegal user guest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4154619"/>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0:22:14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268.82.665.50:6202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root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0543781"/>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0:31:39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745.41.553.21:4925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admin</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2983392"/>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0:42:50</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497.97.988.31:6636</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4222953"/>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608.37.179.94:6715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admin</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188229"/>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0:55:42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335.95.645.32:6284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213341"/>
                  </a:ext>
                </a:extLst>
              </a:tr>
              <a:tr h="203200">
                <a:tc>
                  <a:txBody>
                    <a:bodyPr/>
                    <a:lstStyle/>
                    <a:p>
                      <a:pPr algn="ct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545643"/>
                  </a:ext>
                </a:extLst>
              </a:tr>
            </a:tbl>
          </a:graphicData>
        </a:graphic>
      </p:graphicFrame>
      <p:sp>
        <p:nvSpPr>
          <p:cNvPr id="52" name="TextBox 51">
            <a:extLst>
              <a:ext uri="{FF2B5EF4-FFF2-40B4-BE49-F238E27FC236}">
                <a16:creationId xmlns:a16="http://schemas.microsoft.com/office/drawing/2014/main" id="{1C757333-7F73-D842-AFF0-68BD149B4D27}"/>
              </a:ext>
            </a:extLst>
          </p:cNvPr>
          <p:cNvSpPr txBox="1"/>
          <p:nvPr/>
        </p:nvSpPr>
        <p:spPr>
          <a:xfrm>
            <a:off x="625508" y="1347397"/>
            <a:ext cx="989373" cy="276999"/>
          </a:xfrm>
          <a:prstGeom prst="rect">
            <a:avLst/>
          </a:prstGeom>
          <a:noFill/>
        </p:spPr>
        <p:txBody>
          <a:bodyPr wrap="none" rtlCol="0">
            <a:spAutoFit/>
          </a:bodyPr>
          <a:lstStyle/>
          <a:p>
            <a:r>
              <a:rPr lang="es-ES_tradnl" sz="1200" dirty="0" err="1">
                <a:solidFill>
                  <a:schemeClr val="tx1">
                    <a:lumMod val="75000"/>
                    <a:lumOff val="25000"/>
                  </a:schemeClr>
                </a:solidFill>
                <a:latin typeface="Google Sans" panose="020B0503030502040204" pitchFamily="34" charset="0"/>
                <a:ea typeface="Roboto" panose="02000000000000000000" pitchFamily="2" charset="0"/>
              </a:rPr>
              <a:t>bitacora.txt</a:t>
            </a:r>
            <a:endParaRPr lang="es-ES_tradnl" sz="1200" dirty="0">
              <a:solidFill>
                <a:schemeClr val="tx1">
                  <a:lumMod val="75000"/>
                  <a:lumOff val="25000"/>
                </a:schemeClr>
              </a:solidFill>
              <a:latin typeface="Google Sans" panose="020B0503030502040204" pitchFamily="34" charset="0"/>
              <a:ea typeface="Roboto" panose="02000000000000000000" pitchFamily="2" charset="0"/>
            </a:endParaRPr>
          </a:p>
        </p:txBody>
      </p:sp>
      <p:sp>
        <p:nvSpPr>
          <p:cNvPr id="53" name="Rounded Rectangle 52">
            <a:extLst>
              <a:ext uri="{FF2B5EF4-FFF2-40B4-BE49-F238E27FC236}">
                <a16:creationId xmlns:a16="http://schemas.microsoft.com/office/drawing/2014/main" id="{6880A84E-F403-6449-ABE9-0971A842C5FD}"/>
              </a:ext>
            </a:extLst>
          </p:cNvPr>
          <p:cNvSpPr/>
          <p:nvPr/>
        </p:nvSpPr>
        <p:spPr>
          <a:xfrm>
            <a:off x="525005" y="1662497"/>
            <a:ext cx="5836854" cy="2066890"/>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54" name="Rectangle 53">
            <a:extLst>
              <a:ext uri="{FF2B5EF4-FFF2-40B4-BE49-F238E27FC236}">
                <a16:creationId xmlns:a16="http://schemas.microsoft.com/office/drawing/2014/main" id="{94BBD372-028B-8D48-B40D-B07DBD6BD4F0}"/>
              </a:ext>
            </a:extLst>
          </p:cNvPr>
          <p:cNvSpPr/>
          <p:nvPr/>
        </p:nvSpPr>
        <p:spPr>
          <a:xfrm>
            <a:off x="4350038" y="4068376"/>
            <a:ext cx="1590949" cy="369332"/>
          </a:xfrm>
          <a:prstGeom prst="rect">
            <a:avLst/>
          </a:prstGeom>
        </p:spPr>
        <p:txBody>
          <a:bodyPr wrap="square">
            <a:spAutoFit/>
          </a:bodyPr>
          <a:lstStyle/>
          <a:p>
            <a:r>
              <a:rPr lang="en-US" b="1" dirty="0">
                <a:solidFill>
                  <a:schemeClr val="tx1">
                    <a:lumMod val="75000"/>
                    <a:lumOff val="25000"/>
                  </a:schemeClr>
                </a:solidFill>
                <a:latin typeface="Google Sans" panose="020B0503030502040204" pitchFamily="34" charset="0"/>
              </a:rPr>
              <a:t>N</a:t>
            </a:r>
            <a:r>
              <a:rPr lang="en-MX" b="1" dirty="0">
                <a:solidFill>
                  <a:schemeClr val="tx1">
                    <a:lumMod val="75000"/>
                    <a:lumOff val="25000"/>
                  </a:schemeClr>
                </a:solidFill>
                <a:latin typeface="Google Sans" panose="020B0503030502040204" pitchFamily="34" charset="0"/>
              </a:rPr>
              <a:t> = 16806</a:t>
            </a:r>
          </a:p>
        </p:txBody>
      </p:sp>
      <p:sp>
        <p:nvSpPr>
          <p:cNvPr id="55" name="Rectangle 54">
            <a:extLst>
              <a:ext uri="{FF2B5EF4-FFF2-40B4-BE49-F238E27FC236}">
                <a16:creationId xmlns:a16="http://schemas.microsoft.com/office/drawing/2014/main" id="{714C146E-BA72-184D-87E0-C77645161EE1}"/>
              </a:ext>
            </a:extLst>
          </p:cNvPr>
          <p:cNvSpPr/>
          <p:nvPr/>
        </p:nvSpPr>
        <p:spPr>
          <a:xfrm>
            <a:off x="525004" y="4755351"/>
            <a:ext cx="5836853" cy="769441"/>
          </a:xfrm>
          <a:prstGeom prst="rect">
            <a:avLst/>
          </a:prstGeom>
        </p:spPr>
        <p:txBody>
          <a:bodyPr wrap="square">
            <a:spAutoFit/>
          </a:bodyPr>
          <a:lstStyle/>
          <a:p>
            <a:r>
              <a:rPr lang="es-ES_tradnl" sz="1100" dirty="0">
                <a:solidFill>
                  <a:schemeClr val="tx1">
                    <a:lumMod val="75000"/>
                    <a:lumOff val="25000"/>
                  </a:schemeClr>
                </a:solidFill>
                <a:latin typeface="Google Sans" panose="020B0503030502040204" pitchFamily="34" charset="0"/>
              </a:rPr>
              <a:t>Este dato es útil para el cálculo de la complejidad tiempo de los algoritmos (de eficiencia del uso de las listas doblemente ligadas).</a:t>
            </a:r>
          </a:p>
          <a:p>
            <a:endParaRPr lang="es-ES_tradnl" sz="1100" dirty="0">
              <a:solidFill>
                <a:schemeClr val="tx1">
                  <a:lumMod val="75000"/>
                  <a:lumOff val="25000"/>
                </a:schemeClr>
              </a:solidFill>
              <a:latin typeface="Google Sans" panose="020B0503030502040204" pitchFamily="34" charset="0"/>
            </a:endParaRPr>
          </a:p>
          <a:p>
            <a:r>
              <a:rPr lang="es-ES_tradnl" sz="1100" dirty="0">
                <a:solidFill>
                  <a:schemeClr val="tx1">
                    <a:lumMod val="75000"/>
                    <a:lumOff val="25000"/>
                  </a:schemeClr>
                </a:solidFill>
                <a:latin typeface="Google Sans" panose="020B0503030502040204" pitchFamily="34" charset="0"/>
              </a:rPr>
              <a:t>Nos permitirá realizar </a:t>
            </a:r>
            <a:r>
              <a:rPr lang="es-ES_tradnl" sz="1100">
                <a:solidFill>
                  <a:schemeClr val="tx1">
                    <a:lumMod val="75000"/>
                    <a:lumOff val="25000"/>
                  </a:schemeClr>
                </a:solidFill>
                <a:latin typeface="Google Sans" panose="020B0503030502040204" pitchFamily="34" charset="0"/>
              </a:rPr>
              <a:t>un evaluación.</a:t>
            </a:r>
            <a:endParaRPr lang="es-ES_tradnl" sz="1100" dirty="0">
              <a:solidFill>
                <a:schemeClr val="tx1">
                  <a:lumMod val="75000"/>
                  <a:lumOff val="25000"/>
                </a:schemeClr>
              </a:solidFill>
              <a:latin typeface="Google Sans" panose="020B0503030502040204" pitchFamily="34" charset="0"/>
            </a:endParaRPr>
          </a:p>
        </p:txBody>
      </p:sp>
    </p:spTree>
    <p:extLst>
      <p:ext uri="{BB962C8B-B14F-4D97-AF65-F5344CB8AC3E}">
        <p14:creationId xmlns:p14="http://schemas.microsoft.com/office/powerpoint/2010/main" val="9857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extLst>
              <a:ext uri="{FF2B5EF4-FFF2-40B4-BE49-F238E27FC236}">
                <a16:creationId xmlns:a16="http://schemas.microsoft.com/office/drawing/2014/main" id="{845D9E4B-709A-844B-BC7D-F63CED79C510}"/>
              </a:ext>
            </a:extLst>
          </p:cNvPr>
          <p:cNvSpPr/>
          <p:nvPr/>
        </p:nvSpPr>
        <p:spPr>
          <a:xfrm>
            <a:off x="6347069" y="1371556"/>
            <a:ext cx="5509549" cy="3617609"/>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2" name="Rounded Rectangle 11">
            <a:extLst>
              <a:ext uri="{FF2B5EF4-FFF2-40B4-BE49-F238E27FC236}">
                <a16:creationId xmlns:a16="http://schemas.microsoft.com/office/drawing/2014/main" id="{06B5C660-477D-EB47-812E-708424A8EF2E}"/>
              </a:ext>
            </a:extLst>
          </p:cNvPr>
          <p:cNvSpPr/>
          <p:nvPr/>
        </p:nvSpPr>
        <p:spPr>
          <a:xfrm>
            <a:off x="525005" y="1384710"/>
            <a:ext cx="5319927" cy="4284569"/>
          </a:xfrm>
          <a:prstGeom prst="roundRect">
            <a:avLst>
              <a:gd name="adj" fmla="val 2919"/>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Ordenamiento</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Ordene la información por fecha para la realización de las búsquedas.</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E6DD7D16-FC10-F84C-9290-963C2E544855}"/>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2</a:t>
            </a:r>
          </a:p>
        </p:txBody>
      </p:sp>
      <p:sp>
        <p:nvSpPr>
          <p:cNvPr id="6" name="Rectangle 5">
            <a:extLst>
              <a:ext uri="{FF2B5EF4-FFF2-40B4-BE49-F238E27FC236}">
                <a16:creationId xmlns:a16="http://schemas.microsoft.com/office/drawing/2014/main" id="{19AE2C24-6EC0-374C-821F-A2DFCD590241}"/>
              </a:ext>
            </a:extLst>
          </p:cNvPr>
          <p:cNvSpPr/>
          <p:nvPr/>
        </p:nvSpPr>
        <p:spPr>
          <a:xfrm>
            <a:off x="6513114" y="1510093"/>
            <a:ext cx="5177458" cy="3277820"/>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06-01T00:14:39,895.33.752.33:5974,Failed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06-01T00:17:32,901.18.919.12:5807,Failed password for illegal user guest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06-01T00:22:14,268.82.665.50:6202,Failed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06-01T00:31:39,745.41.553.21:4925,Failed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06-01T00:42:50,497.97.988.31:6636,Illegal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06-01T00:49:25,608.37.179.94:6715,Failed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06-01T00:55:42,335.95.645.32:6284,Illegal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06-01T01:18:23,10.43.466.53:6937,Failed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06-01T01:30:57,930.68.543.89:5825,Failed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06-01T02:06:19,271.58.635.18:5758,Failed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06-01T02:27:35,847.39.216.22:6665,Failed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06-01T02:32:49,698.84.382.6:4362,Failed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06-01T02:59:15,828.85.492.15:6281,Illegal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06-01T03:08:19,719.96.787.8:4897,Illegal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06-01T03:08:35,112.65.132.41:4869,Failed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06-01T03:10:03,376.95.120.45:4335,Failed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06-01T03:22:38,609.89.179.46:4444,Failed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06-01T03:44:33,257.63.94.92:4928,Failed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06-01T04:08:36,783.83.33.92:5184,Failed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06-01T04:10:09,730.30.210.65:5167,Failed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06-01T04:32:33,698.13.580.48:4394,Failed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06-01T04:48:20,1.55.405.18:6734,Failed password for illegal user guest </a:t>
            </a:r>
            <a:endParaRPr lang="en-MX" sz="900" b="1" dirty="0">
              <a:solidFill>
                <a:schemeClr val="bg1"/>
              </a:solidFill>
              <a:latin typeface="Andale Mono" panose="020B0509000000000004" pitchFamily="49" charset="0"/>
            </a:endParaRPr>
          </a:p>
        </p:txBody>
      </p:sp>
      <p:sp>
        <p:nvSpPr>
          <p:cNvPr id="16" name="Rectangle 15">
            <a:extLst>
              <a:ext uri="{FF2B5EF4-FFF2-40B4-BE49-F238E27FC236}">
                <a16:creationId xmlns:a16="http://schemas.microsoft.com/office/drawing/2014/main" id="{FD442DD5-7F06-444E-AAA9-C3944B26BF89}"/>
              </a:ext>
            </a:extLst>
          </p:cNvPr>
          <p:cNvSpPr/>
          <p:nvPr/>
        </p:nvSpPr>
        <p:spPr>
          <a:xfrm>
            <a:off x="6513114" y="1047788"/>
            <a:ext cx="5177458" cy="246221"/>
          </a:xfrm>
          <a:prstGeom prst="rect">
            <a:avLst/>
          </a:prstGeom>
        </p:spPr>
        <p:txBody>
          <a:bodyPr wrap="square">
            <a:spAutoFit/>
          </a:bodyPr>
          <a:lstStyle/>
          <a:p>
            <a:r>
              <a:rPr lang="en-US" sz="1000" b="1" dirty="0" err="1">
                <a:latin typeface="Andale Mono" panose="020B0509000000000004" pitchFamily="49" charset="0"/>
              </a:rPr>
              <a:t>bitacora_AZ.csv</a:t>
            </a:r>
            <a:endParaRPr lang="en-MX" sz="1000" b="1" dirty="0">
              <a:latin typeface="Andale Mono" panose="020B0509000000000004" pitchFamily="49" charset="0"/>
            </a:endParaRPr>
          </a:p>
        </p:txBody>
      </p:sp>
      <p:sp>
        <p:nvSpPr>
          <p:cNvPr id="4" name="Rectangle 3">
            <a:extLst>
              <a:ext uri="{FF2B5EF4-FFF2-40B4-BE49-F238E27FC236}">
                <a16:creationId xmlns:a16="http://schemas.microsoft.com/office/drawing/2014/main" id="{BD0A6942-9A33-634A-8A27-9B1B8F6D21C3}"/>
              </a:ext>
            </a:extLst>
          </p:cNvPr>
          <p:cNvSpPr/>
          <p:nvPr/>
        </p:nvSpPr>
        <p:spPr>
          <a:xfrm>
            <a:off x="627991" y="1501744"/>
            <a:ext cx="5154500" cy="3970318"/>
          </a:xfrm>
          <a:prstGeom prst="rect">
            <a:avLst/>
          </a:prstGeom>
        </p:spPr>
        <p:txBody>
          <a:bodyPr wrap="square">
            <a:spAutoFit/>
          </a:bodyPr>
          <a:lstStyle/>
          <a:p>
            <a:r>
              <a:rPr lang="en-US" sz="900" b="1" dirty="0">
                <a:solidFill>
                  <a:srgbClr val="808080"/>
                </a:solidFill>
                <a:latin typeface="Andale Mono" panose="020B0509000000000004" pitchFamily="49" charset="0"/>
              </a:rPr>
              <a:t>// Quicksort </a:t>
            </a:r>
            <a:r>
              <a:rPr lang="en-US" sz="900" b="1" dirty="0" err="1">
                <a:solidFill>
                  <a:srgbClr val="808080"/>
                </a:solidFill>
                <a:latin typeface="Andale Mono" panose="020B0509000000000004" pitchFamily="49" charset="0"/>
              </a:rPr>
              <a:t>recursivo</a:t>
            </a:r>
            <a:br>
              <a:rPr lang="en-US" sz="900" b="1" dirty="0">
                <a:solidFill>
                  <a:srgbClr val="808080"/>
                </a:solidFill>
                <a:latin typeface="Andale Mono" panose="020B0509000000000004" pitchFamily="49" charset="0"/>
              </a:rPr>
            </a:br>
            <a:r>
              <a:rPr lang="en-US" sz="900" b="1" dirty="0">
                <a:solidFill>
                  <a:srgbClr val="CC7832"/>
                </a:solidFill>
                <a:latin typeface="Andale Mono" panose="020B0509000000000004" pitchFamily="49" charset="0"/>
              </a:rPr>
              <a:t>void </a:t>
            </a:r>
            <a:r>
              <a:rPr lang="en-US" sz="900" b="1" dirty="0" err="1">
                <a:solidFill>
                  <a:srgbClr val="FFC66D"/>
                </a:solidFill>
                <a:latin typeface="Andale Mono" panose="020B0509000000000004" pitchFamily="49" charset="0"/>
              </a:rPr>
              <a:t>quickSort</a:t>
            </a:r>
            <a:r>
              <a:rPr lang="en-US" sz="900" b="1" dirty="0">
                <a:solidFill>
                  <a:schemeClr val="bg1"/>
                </a:solidFill>
                <a:latin typeface="Andale Mono" panose="020B0509000000000004" pitchFamily="49" charset="0"/>
              </a:rPr>
              <a:t>(</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5B6E3"/>
                </a:solidFill>
                <a:latin typeface="Andale Mono" panose="020B0509000000000004" pitchFamily="49" charset="0"/>
              </a:rPr>
              <a:t>vector</a:t>
            </a:r>
            <a:r>
              <a:rPr lang="en-US" sz="900" b="1" dirty="0">
                <a:solidFill>
                  <a:schemeClr val="bg1"/>
                </a:solidFill>
                <a:latin typeface="Andale Mono" panose="020B0509000000000004" pitchFamily="49" charset="0"/>
              </a:rPr>
              <a:t>&lt;</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&gt; &amp;str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fin)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 = fin</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Variable para </a:t>
            </a:r>
            <a:r>
              <a:rPr lang="en-US" sz="900" b="1" dirty="0" err="1">
                <a:solidFill>
                  <a:srgbClr val="808080"/>
                </a:solidFill>
                <a:latin typeface="Andale Mono" panose="020B0509000000000004" pitchFamily="49" charset="0"/>
              </a:rPr>
              <a:t>asistir</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en</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cambio</a:t>
            </a:r>
            <a:r>
              <a:rPr lang="en-US" sz="900" b="1" dirty="0">
                <a:solidFill>
                  <a:srgbClr val="808080"/>
                </a:solidFill>
                <a:latin typeface="Andale Mono" panose="020B0509000000000004" pitchFamily="49" charset="0"/>
              </a:rPr>
              <a:t> de </a:t>
            </a:r>
            <a:r>
              <a:rPr lang="en-US" sz="900" b="1" dirty="0" err="1">
                <a:solidFill>
                  <a:srgbClr val="808080"/>
                </a:solidFill>
                <a:latin typeface="Andale Mono" panose="020B0509000000000004" pitchFamily="49" charset="0"/>
              </a:rPr>
              <a:t>valores</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B5B6E3"/>
                </a:solidFill>
                <a:latin typeface="Andale Mono" panose="020B0509000000000004" pitchFamily="49" charset="0"/>
              </a:rPr>
              <a:t>std</a:t>
            </a:r>
            <a:r>
              <a:rPr lang="en-US" sz="900" b="1" dirty="0">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 buffer</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Valor medio </a:t>
            </a:r>
            <a:r>
              <a:rPr lang="en-US" sz="900" b="1" dirty="0" err="1">
                <a:solidFill>
                  <a:srgbClr val="808080"/>
                </a:solidFill>
                <a:latin typeface="Andale Mono" panose="020B0509000000000004" pitchFamily="49" charset="0"/>
              </a:rPr>
              <a:t>en</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lista</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 mid =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a:t>
            </a:r>
            <a:r>
              <a:rPr lang="en-US" sz="900" b="1" dirty="0" err="1">
                <a:solidFill>
                  <a:schemeClr val="bg1"/>
                </a:solidFill>
                <a:latin typeface="Andale Mono" panose="020B0509000000000004" pitchFamily="49" charset="0"/>
              </a:rPr>
              <a:t>inicio</a:t>
            </a:r>
            <a:r>
              <a:rPr lang="en-US" sz="900" b="1" dirty="0">
                <a:solidFill>
                  <a:schemeClr val="bg1"/>
                </a:solidFill>
                <a:latin typeface="Andale Mono" panose="020B0509000000000004" pitchFamily="49" charset="0"/>
              </a:rPr>
              <a:t> + fin) / </a:t>
            </a:r>
            <a:r>
              <a:rPr lang="en-US" sz="900" b="1" dirty="0">
                <a:solidFill>
                  <a:srgbClr val="6897BB"/>
                </a:solidFill>
                <a:latin typeface="Andale Mono" panose="020B0509000000000004" pitchFamily="49" charset="0"/>
              </a:rPr>
              <a:t>2</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while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j)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latin typeface="Andale Mono" panose="020B0509000000000004" pitchFamily="49" charset="0"/>
              </a:rPr>
              <a:t>      </a:t>
            </a:r>
            <a:r>
              <a:rPr lang="en-US" sz="900" b="1" dirty="0">
                <a:solidFill>
                  <a:srgbClr val="808080"/>
                </a:solidFill>
                <a:latin typeface="Andale Mono" panose="020B0509000000000004" pitchFamily="49" charset="0"/>
              </a:rPr>
              <a:t>// Contador </a:t>
            </a:r>
            <a:r>
              <a:rPr lang="en-US" sz="900" b="1" dirty="0" err="1">
                <a:solidFill>
                  <a:srgbClr val="808080"/>
                </a:solidFill>
                <a:latin typeface="Andale Mono" panose="020B0509000000000004" pitchFamily="49" charset="0"/>
              </a:rPr>
              <a:t>desde</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inicio</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hacia</a:t>
            </a:r>
            <a:r>
              <a:rPr lang="en-US" sz="900" b="1" dirty="0">
                <a:solidFill>
                  <a:srgbClr val="808080"/>
                </a:solidFill>
                <a:latin typeface="Andale Mono" panose="020B0509000000000004" pitchFamily="49" charset="0"/>
              </a:rPr>
              <a:t> el </a:t>
            </a:r>
            <a:r>
              <a:rPr lang="en-US" sz="900" b="1" dirty="0" err="1">
                <a:solidFill>
                  <a:srgbClr val="808080"/>
                </a:solidFill>
                <a:latin typeface="Andale Mono" panose="020B0509000000000004" pitchFamily="49" charset="0"/>
              </a:rPr>
              <a:t>centro</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while</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 &lt;</a:t>
            </a:r>
            <a:r>
              <a:rPr lang="en-US" sz="900" b="1" dirty="0">
                <a:solidFill>
                  <a:schemeClr val="bg1"/>
                </a:solidFill>
                <a:latin typeface="Andale Mono" panose="020B0509000000000004" pitchFamily="49" charset="0"/>
              </a:rPr>
              <a:t> mid)</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Contador </a:t>
            </a:r>
            <a:r>
              <a:rPr lang="en-US" sz="900" b="1" dirty="0" err="1">
                <a:solidFill>
                  <a:srgbClr val="808080"/>
                </a:solidFill>
                <a:latin typeface="Andale Mono" panose="020B0509000000000004" pitchFamily="49" charset="0"/>
              </a:rPr>
              <a:t>desde</a:t>
            </a:r>
            <a:r>
              <a:rPr lang="en-US" sz="900" b="1" dirty="0">
                <a:solidFill>
                  <a:srgbClr val="808080"/>
                </a:solidFill>
                <a:latin typeface="Andale Mono" panose="020B0509000000000004" pitchFamily="49" charset="0"/>
              </a:rPr>
              <a:t> el final </a:t>
            </a:r>
            <a:r>
              <a:rPr lang="en-US" sz="900" b="1" dirty="0" err="1">
                <a:solidFill>
                  <a:srgbClr val="808080"/>
                </a:solidFill>
                <a:latin typeface="Andale Mono" panose="020B0509000000000004" pitchFamily="49" charset="0"/>
              </a:rPr>
              <a:t>hacia</a:t>
            </a:r>
            <a:r>
              <a:rPr lang="en-US" sz="900" b="1" dirty="0">
                <a:solidFill>
                  <a:srgbClr val="808080"/>
                </a:solidFill>
                <a:latin typeface="Andale Mono" panose="020B0509000000000004" pitchFamily="49" charset="0"/>
              </a:rPr>
              <a:t> el </a:t>
            </a:r>
            <a:r>
              <a:rPr lang="en-US" sz="900" b="1" dirty="0" err="1">
                <a:solidFill>
                  <a:srgbClr val="808080"/>
                </a:solidFill>
                <a:latin typeface="Andale Mono" panose="020B0509000000000004" pitchFamily="49" charset="0"/>
              </a:rPr>
              <a:t>centro</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while</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 &gt;</a:t>
            </a:r>
            <a:r>
              <a:rPr lang="en-US" sz="900" b="1" dirty="0">
                <a:solidFill>
                  <a:schemeClr val="bg1"/>
                </a:solidFill>
                <a:latin typeface="Andale Mono" panose="020B0509000000000004" pitchFamily="49" charset="0"/>
              </a:rPr>
              <a:t> mid)</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Comparador</a:t>
            </a:r>
            <a:r>
              <a:rPr lang="en-US" sz="900" b="1" dirty="0">
                <a:solidFill>
                  <a:srgbClr val="808080"/>
                </a:solidFill>
                <a:latin typeface="Andale Mono" panose="020B0509000000000004" pitchFamily="49" charset="0"/>
              </a:rPr>
              <a:t> y </a:t>
            </a:r>
            <a:r>
              <a:rPr lang="en-US" sz="900" b="1" dirty="0" err="1">
                <a:solidFill>
                  <a:srgbClr val="808080"/>
                </a:solidFill>
                <a:latin typeface="Andale Mono" panose="020B0509000000000004" pitchFamily="49" charset="0"/>
              </a:rPr>
              <a:t>cambiador</a:t>
            </a:r>
            <a:r>
              <a:rPr lang="en-US" sz="900" b="1" dirty="0">
                <a:solidFill>
                  <a:srgbClr val="808080"/>
                </a:solidFill>
                <a:latin typeface="Andale Mono" panose="020B0509000000000004" pitchFamily="49" charset="0"/>
              </a:rPr>
              <a:t> de </a:t>
            </a:r>
            <a:r>
              <a:rPr lang="en-US" sz="900" b="1" dirty="0" err="1">
                <a:solidFill>
                  <a:srgbClr val="808080"/>
                </a:solidFill>
                <a:latin typeface="Andale Mono" panose="020B0509000000000004" pitchFamily="49" charset="0"/>
              </a:rPr>
              <a:t>valores</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j)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buffer </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 = </a:t>
            </a:r>
            <a:r>
              <a:rPr lang="en-US" sz="900" b="1" dirty="0">
                <a:solidFill>
                  <a:schemeClr val="bg1"/>
                </a:solidFill>
                <a:latin typeface="Andale Mono" panose="020B0509000000000004" pitchFamily="49" charset="0"/>
              </a:rPr>
              <a:t>buffer</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Recursión</a:t>
            </a:r>
            <a:r>
              <a:rPr lang="en-US" sz="900" b="1" dirty="0">
                <a:solidFill>
                  <a:srgbClr val="808080"/>
                </a:solidFill>
                <a:latin typeface="Andale Mono" panose="020B0509000000000004" pitchFamily="49" charset="0"/>
              </a:rPr>
              <a:t> - </a:t>
            </a:r>
            <a:r>
              <a:rPr lang="en-US" sz="900" b="1" dirty="0" err="1">
                <a:solidFill>
                  <a:srgbClr val="808080"/>
                </a:solidFill>
                <a:latin typeface="Andale Mono" panose="020B0509000000000004" pitchFamily="49" charset="0"/>
              </a:rPr>
              <a:t>función</a:t>
            </a:r>
            <a:r>
              <a:rPr lang="en-US" sz="900" b="1" dirty="0">
                <a:solidFill>
                  <a:srgbClr val="808080"/>
                </a:solidFill>
                <a:latin typeface="Andale Mono" panose="020B0509000000000004" pitchFamily="49" charset="0"/>
              </a:rPr>
              <a:t> se llama a </a:t>
            </a:r>
            <a:r>
              <a:rPr lang="en-US" sz="900" b="1" dirty="0" err="1">
                <a:solidFill>
                  <a:srgbClr val="808080"/>
                </a:solidFill>
                <a:latin typeface="Andale Mono" panose="020B0509000000000004" pitchFamily="49" charset="0"/>
              </a:rPr>
              <a:t>si</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misma</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chemeClr val="bg1"/>
                </a:solidFill>
                <a:latin typeface="Andale Mono" panose="020B0509000000000004" pitchFamily="49" charset="0"/>
              </a:rPr>
              <a:t> &lt; j)</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quickSort</a:t>
            </a:r>
            <a:r>
              <a:rPr lang="en-US" sz="900" b="1" dirty="0">
                <a:solidFill>
                  <a:schemeClr val="bg1"/>
                </a:solidFill>
                <a:latin typeface="Andale Mono" panose="020B0509000000000004" pitchFamily="49" charset="0"/>
              </a:rPr>
              <a:t>(str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fin)</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quickSort</a:t>
            </a:r>
            <a:r>
              <a:rPr lang="en-US" sz="900" b="1" dirty="0">
                <a:solidFill>
                  <a:schemeClr val="bg1"/>
                </a:solidFill>
                <a:latin typeface="Andale Mono" panose="020B0509000000000004" pitchFamily="49" charset="0"/>
              </a:rPr>
              <a:t>(str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fin)</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endParaRPr lang="en-MX" sz="900" b="1" dirty="0">
              <a:solidFill>
                <a:schemeClr val="bg1"/>
              </a:solidFill>
              <a:latin typeface="Andale Mono" panose="020B0509000000000004" pitchFamily="49" charset="0"/>
            </a:endParaRPr>
          </a:p>
        </p:txBody>
      </p:sp>
    </p:spTree>
    <p:extLst>
      <p:ext uri="{BB962C8B-B14F-4D97-AF65-F5344CB8AC3E}">
        <p14:creationId xmlns:p14="http://schemas.microsoft.com/office/powerpoint/2010/main" val="172166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55750675-1B5A-824D-960A-2BD21B9837CC}"/>
              </a:ext>
            </a:extLst>
          </p:cNvPr>
          <p:cNvSpPr/>
          <p:nvPr/>
        </p:nvSpPr>
        <p:spPr>
          <a:xfrm>
            <a:off x="551726" y="1341175"/>
            <a:ext cx="6257866" cy="2004454"/>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Búsqueda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Solicite al usuario las </a:t>
            </a:r>
            <a:r>
              <a:rPr lang="es-ES_tradnl" sz="1200" dirty="0" err="1">
                <a:latin typeface="Google Sans" panose="020B0503030502040204" pitchFamily="34" charset="0"/>
                <a:ea typeface="Roboto" panose="02000000000000000000" pitchFamily="2" charset="0"/>
              </a:rPr>
              <a:t>IPs</a:t>
            </a:r>
            <a:r>
              <a:rPr lang="es-ES_tradnl" sz="1200" dirty="0">
                <a:latin typeface="Google Sans" panose="020B0503030502040204" pitchFamily="34" charset="0"/>
                <a:ea typeface="Roboto" panose="02000000000000000000" pitchFamily="2" charset="0"/>
              </a:rPr>
              <a:t> de inicio y fin de búsqueda de información.</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496F15A0-9B31-7640-A857-FB892F746866}"/>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3</a:t>
            </a:r>
          </a:p>
        </p:txBody>
      </p:sp>
      <p:sp>
        <p:nvSpPr>
          <p:cNvPr id="3" name="Rectangle 2">
            <a:extLst>
              <a:ext uri="{FF2B5EF4-FFF2-40B4-BE49-F238E27FC236}">
                <a16:creationId xmlns:a16="http://schemas.microsoft.com/office/drawing/2014/main" id="{65192337-7686-794C-8225-11F36355AB30}"/>
              </a:ext>
            </a:extLst>
          </p:cNvPr>
          <p:cNvSpPr/>
          <p:nvPr/>
        </p:nvSpPr>
        <p:spPr>
          <a:xfrm>
            <a:off x="695152" y="1486431"/>
            <a:ext cx="5996104" cy="1615827"/>
          </a:xfrm>
          <a:prstGeom prst="rect">
            <a:avLst/>
          </a:prstGeom>
        </p:spPr>
        <p:txBody>
          <a:bodyPr wrap="square">
            <a:spAutoFit/>
          </a:bodyPr>
          <a:lstStyle/>
          <a:p>
            <a:r>
              <a:rPr lang="en-US" sz="900" b="1" dirty="0">
                <a:solidFill>
                  <a:schemeClr val="bg1"/>
                </a:solidFill>
                <a:latin typeface="Andale Mono" panose="020B0509000000000004" pitchFamily="49" charset="0"/>
              </a:rPr>
              <a:t>$ ~ </a:t>
            </a:r>
            <a:r>
              <a:rPr lang="en-US" sz="900" b="1" dirty="0">
                <a:solidFill>
                  <a:srgbClr val="00B0F0"/>
                </a:solidFill>
                <a:latin typeface="Andale Mono" panose="020B0509000000000004" pitchFamily="49" charset="0"/>
              </a:rPr>
              <a:t>./</a:t>
            </a:r>
            <a:r>
              <a:rPr lang="en-US" sz="900" b="1" dirty="0" err="1">
                <a:solidFill>
                  <a:srgbClr val="00B0F0"/>
                </a:solidFill>
                <a:latin typeface="Andale Mono" panose="020B0509000000000004" pitchFamily="49" charset="0"/>
              </a:rPr>
              <a:t>bitacora</a:t>
            </a:r>
            <a:endParaRPr lang="en-US" sz="900" b="1" dirty="0">
              <a:solidFill>
                <a:srgbClr val="00B0F0"/>
              </a:solidFill>
              <a:latin typeface="Andale Mono" panose="020B0509000000000004" pitchFamily="49" charset="0"/>
            </a:endParaRPr>
          </a:p>
          <a:p>
            <a:endParaRPr lang="en-US" sz="900" b="1" dirty="0">
              <a:solidFill>
                <a:schemeClr val="bg1"/>
              </a:solidFill>
              <a:latin typeface="Andale Mono" panose="020B0509000000000004" pitchFamily="49" charset="0"/>
            </a:endParaRPr>
          </a:p>
          <a:p>
            <a:r>
              <a:rPr lang="en-US" sz="900" b="1" dirty="0" err="1">
                <a:solidFill>
                  <a:schemeClr val="bg1"/>
                </a:solidFill>
                <a:latin typeface="Andale Mono" panose="020B0509000000000004" pitchFamily="49" charset="0"/>
              </a:rPr>
              <a:t>Esta</a:t>
            </a:r>
            <a:r>
              <a:rPr lang="en-US" sz="900" b="1" dirty="0">
                <a:solidFill>
                  <a:schemeClr val="bg1"/>
                </a:solidFill>
                <a:latin typeface="Andale Mono" panose="020B0509000000000004" pitchFamily="49" charset="0"/>
              </a:rPr>
              <a:t> base </a:t>
            </a:r>
            <a:r>
              <a:rPr lang="en-US" sz="900" b="1" dirty="0" err="1">
                <a:solidFill>
                  <a:schemeClr val="bg1"/>
                </a:solidFill>
                <a:latin typeface="Andale Mono" panose="020B0509000000000004" pitchFamily="49" charset="0"/>
              </a:rPr>
              <a:t>contiene</a:t>
            </a:r>
            <a:r>
              <a:rPr lang="en-US" sz="900" b="1" dirty="0">
                <a:solidFill>
                  <a:schemeClr val="bg1"/>
                </a:solidFill>
                <a:latin typeface="Andale Mono" panose="020B0509000000000004" pitchFamily="49" charset="0"/>
              </a:rPr>
              <a:t> 16,806 </a:t>
            </a:r>
            <a:r>
              <a:rPr lang="en-US" sz="900" b="1" dirty="0" err="1">
                <a:solidFill>
                  <a:schemeClr val="bg1"/>
                </a:solidFill>
                <a:latin typeface="Andale Mono" panose="020B0509000000000004" pitchFamily="49" charset="0"/>
              </a:rPr>
              <a:t>registros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intentos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fallidos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ingreso</a:t>
            </a:r>
            <a:r>
              <a:rPr lang="en-US" sz="900" b="1" dirty="0">
                <a:solidFill>
                  <a:schemeClr val="bg1"/>
                </a:solidFill>
                <a:latin typeface="Andale Mono" panose="020B0509000000000004" pitchFamily="49" charset="0"/>
              </a:rPr>
              <a:t> al </a:t>
            </a:r>
            <a:r>
              <a:rPr lang="en-US" sz="900" b="1" dirty="0" err="1">
                <a:solidFill>
                  <a:schemeClr val="bg1"/>
                </a:solidFill>
                <a:latin typeface="Andale Mono" panose="020B0509000000000004" pitchFamily="49" charset="0"/>
              </a:rPr>
              <a:t>sistema</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01-Jun hasta 30-Oct.</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Para </a:t>
            </a:r>
            <a:r>
              <a:rPr lang="en-US" sz="900" b="1" dirty="0" err="1">
                <a:solidFill>
                  <a:schemeClr val="bg1"/>
                </a:solidFill>
                <a:latin typeface="Andale Mono" panose="020B0509000000000004" pitchFamily="49" charset="0"/>
              </a:rPr>
              <a:t>realizar</a:t>
            </a:r>
            <a:r>
              <a:rPr lang="en-US" sz="900" b="1" dirty="0">
                <a:solidFill>
                  <a:schemeClr val="bg1"/>
                </a:solidFill>
                <a:latin typeface="Andale Mono" panose="020B0509000000000004" pitchFamily="49" charset="0"/>
              </a:rPr>
              <a:t> una </a:t>
            </a:r>
            <a:r>
              <a:rPr lang="en-US" sz="900" b="1" dirty="0" err="1">
                <a:solidFill>
                  <a:schemeClr val="bg1"/>
                </a:solidFill>
                <a:latin typeface="Andale Mono" panose="020B0509000000000004" pitchFamily="49" charset="0"/>
              </a:rPr>
              <a:t>búsqueda</a:t>
            </a:r>
            <a:r>
              <a:rPr lang="en-US" sz="900" b="1" dirty="0">
                <a:solidFill>
                  <a:schemeClr val="bg1"/>
                </a:solidFill>
                <a:latin typeface="Andale Mono" panose="020B0509000000000004" pitchFamily="49" charset="0"/>
              </a:rPr>
              <a:t>, por favor </a:t>
            </a:r>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el </a:t>
            </a:r>
            <a:r>
              <a:rPr lang="en-US" sz="900" b="1" dirty="0" err="1">
                <a:solidFill>
                  <a:schemeClr val="bg1"/>
                </a:solidFill>
                <a:latin typeface="Andale Mono" panose="020B0509000000000004" pitchFamily="49" charset="0"/>
              </a:rPr>
              <a:t>rango</a:t>
            </a:r>
            <a:r>
              <a:rPr lang="en-US" sz="900" b="1" dirty="0">
                <a:solidFill>
                  <a:schemeClr val="bg1"/>
                </a:solidFill>
                <a:latin typeface="Andale Mono" panose="020B0509000000000004" pitchFamily="49" charset="0"/>
              </a:rPr>
              <a:t> de IPs </a:t>
            </a:r>
            <a:r>
              <a:rPr lang="en-US" sz="900" b="1" dirty="0" err="1">
                <a:solidFill>
                  <a:schemeClr val="bg1"/>
                </a:solidFill>
                <a:latin typeface="Andale Mono" panose="020B0509000000000004" pitchFamily="49" charset="0"/>
              </a:rPr>
              <a:t>deseado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en</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formato</a:t>
            </a:r>
            <a:r>
              <a:rPr lang="en-US" sz="900" b="1" dirty="0">
                <a:solidFill>
                  <a:schemeClr val="bg1"/>
                </a:solidFill>
                <a:latin typeface="Andale Mono" panose="020B0509000000000004" pitchFamily="49" charset="0"/>
              </a:rPr>
              <a:t> 0.0.0.0:0000:</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IP (in).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a:t>
            </a:r>
            <a:r>
              <a:rPr lang="en-US" sz="900" b="1" dirty="0">
                <a:solidFill>
                  <a:srgbClr val="00B0F0"/>
                </a:solidFill>
                <a:latin typeface="Andale Mono" panose="020B0509000000000004" pitchFamily="49" charset="0"/>
              </a:rPr>
              <a:t>0.0.0.0:0000</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IP (fi). Hasta: </a:t>
            </a:r>
            <a:r>
              <a:rPr lang="en-US" sz="900" b="1" dirty="0">
                <a:solidFill>
                  <a:srgbClr val="00B0F0"/>
                </a:solidFill>
                <a:latin typeface="Andale Mono" panose="020B0509000000000004" pitchFamily="49" charset="0"/>
              </a:rPr>
              <a:t>999.999.999.999:9999</a:t>
            </a:r>
          </a:p>
          <a:p>
            <a:r>
              <a:rPr lang="en-US" sz="900" b="1" dirty="0" err="1">
                <a:solidFill>
                  <a:schemeClr val="bg1"/>
                </a:solidFill>
                <a:latin typeface="Andale Mono" panose="020B0509000000000004" pitchFamily="49" charset="0"/>
              </a:rPr>
              <a:t>Buscando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resultados</a:t>
            </a:r>
            <a:r>
              <a:rPr lang="en-US" sz="900" b="1" dirty="0">
                <a:solidFill>
                  <a:schemeClr val="bg1"/>
                </a:solidFill>
                <a:latin typeface="Andale Mono" panose="020B0509000000000004" pitchFamily="49" charset="0"/>
              </a:rPr>
              <a:t> entre 0.0.0.0:0000 y 999.999.999.999:9999</a:t>
            </a:r>
          </a:p>
        </p:txBody>
      </p:sp>
    </p:spTree>
    <p:extLst>
      <p:ext uri="{BB962C8B-B14F-4D97-AF65-F5344CB8AC3E}">
        <p14:creationId xmlns:p14="http://schemas.microsoft.com/office/powerpoint/2010/main" val="247907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Resultados</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Despliegue los registros correspondientes a esas </a:t>
            </a:r>
            <a:r>
              <a:rPr lang="es-ES_tradnl" sz="1200" dirty="0" err="1">
                <a:latin typeface="Google Sans" panose="020B0503030502040204" pitchFamily="34" charset="0"/>
                <a:ea typeface="Roboto" panose="02000000000000000000" pitchFamily="2" charset="0"/>
              </a:rPr>
              <a:t>IPs</a:t>
            </a:r>
            <a:endParaRPr lang="es-ES_tradnl" sz="1200" dirty="0">
              <a:latin typeface="Google Sans" panose="020B0503030502040204" pitchFamily="34" charset="0"/>
              <a:ea typeface="Roboto" panose="02000000000000000000" pitchFamily="2" charset="0"/>
            </a:endParaRP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6" name="Oval 5">
            <a:extLst>
              <a:ext uri="{FF2B5EF4-FFF2-40B4-BE49-F238E27FC236}">
                <a16:creationId xmlns:a16="http://schemas.microsoft.com/office/drawing/2014/main" id="{F1F5966C-1C83-3A4E-87A4-AB3AD9AC8186}"/>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4</a:t>
            </a:r>
          </a:p>
        </p:txBody>
      </p:sp>
      <p:sp>
        <p:nvSpPr>
          <p:cNvPr id="7" name="Rounded Rectangle 6">
            <a:extLst>
              <a:ext uri="{FF2B5EF4-FFF2-40B4-BE49-F238E27FC236}">
                <a16:creationId xmlns:a16="http://schemas.microsoft.com/office/drawing/2014/main" id="{A466D0EC-09A6-EF46-80ED-C28E47BBEE2A}"/>
              </a:ext>
            </a:extLst>
          </p:cNvPr>
          <p:cNvSpPr/>
          <p:nvPr/>
        </p:nvSpPr>
        <p:spPr>
          <a:xfrm>
            <a:off x="551726" y="1341174"/>
            <a:ext cx="6257866" cy="3435221"/>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8" name="Rectangle 7">
            <a:extLst>
              <a:ext uri="{FF2B5EF4-FFF2-40B4-BE49-F238E27FC236}">
                <a16:creationId xmlns:a16="http://schemas.microsoft.com/office/drawing/2014/main" id="{76C81491-003A-1149-8579-257B28D83C83}"/>
              </a:ext>
            </a:extLst>
          </p:cNvPr>
          <p:cNvSpPr/>
          <p:nvPr/>
        </p:nvSpPr>
        <p:spPr>
          <a:xfrm>
            <a:off x="695152" y="1486431"/>
            <a:ext cx="5996104" cy="3139321"/>
          </a:xfrm>
          <a:prstGeom prst="rect">
            <a:avLst/>
          </a:prstGeom>
        </p:spPr>
        <p:txBody>
          <a:bodyPr wrap="square">
            <a:spAutoFit/>
          </a:bodyPr>
          <a:lstStyle/>
          <a:p>
            <a:r>
              <a:rPr lang="en-US" sz="900" b="1" dirty="0">
                <a:solidFill>
                  <a:schemeClr val="bg1"/>
                </a:solidFill>
                <a:latin typeface="Andale Mono" panose="020B0509000000000004" pitchFamily="49" charset="0"/>
              </a:rPr>
              <a:t>$ ~ </a:t>
            </a:r>
            <a:r>
              <a:rPr lang="en-US" sz="900" b="1" dirty="0">
                <a:solidFill>
                  <a:srgbClr val="00B0F0"/>
                </a:solidFill>
                <a:latin typeface="Andale Mono" panose="020B0509000000000004" pitchFamily="49" charset="0"/>
              </a:rPr>
              <a:t>./</a:t>
            </a:r>
            <a:r>
              <a:rPr lang="en-US" sz="900" b="1" dirty="0" err="1">
                <a:solidFill>
                  <a:srgbClr val="00B0F0"/>
                </a:solidFill>
                <a:latin typeface="Andale Mono" panose="020B0509000000000004" pitchFamily="49" charset="0"/>
              </a:rPr>
              <a:t>bitacora</a:t>
            </a:r>
            <a:endParaRPr lang="en-US" sz="900" b="1" dirty="0">
              <a:solidFill>
                <a:srgbClr val="00B0F0"/>
              </a:solidFill>
              <a:latin typeface="Andale Mono" panose="020B0509000000000004" pitchFamily="49" charset="0"/>
            </a:endParaRPr>
          </a:p>
          <a:p>
            <a:endParaRPr lang="en-US" sz="900" b="1" dirty="0">
              <a:solidFill>
                <a:schemeClr val="bg1"/>
              </a:solidFill>
              <a:latin typeface="Andale Mono" panose="020B0509000000000004" pitchFamily="49" charset="0"/>
            </a:endParaRPr>
          </a:p>
          <a:p>
            <a:r>
              <a:rPr lang="en-US" sz="900" b="1" dirty="0" err="1">
                <a:solidFill>
                  <a:schemeClr val="bg1"/>
                </a:solidFill>
                <a:latin typeface="Andale Mono" panose="020B0509000000000004" pitchFamily="49" charset="0"/>
              </a:rPr>
              <a:t>Esta</a:t>
            </a:r>
            <a:r>
              <a:rPr lang="en-US" sz="900" b="1" dirty="0">
                <a:solidFill>
                  <a:schemeClr val="bg1"/>
                </a:solidFill>
                <a:latin typeface="Andale Mono" panose="020B0509000000000004" pitchFamily="49" charset="0"/>
              </a:rPr>
              <a:t> base </a:t>
            </a:r>
            <a:r>
              <a:rPr lang="en-US" sz="900" b="1" dirty="0" err="1">
                <a:solidFill>
                  <a:schemeClr val="bg1"/>
                </a:solidFill>
                <a:latin typeface="Andale Mono" panose="020B0509000000000004" pitchFamily="49" charset="0"/>
              </a:rPr>
              <a:t>contiene</a:t>
            </a:r>
            <a:r>
              <a:rPr lang="en-US" sz="900" b="1" dirty="0">
                <a:solidFill>
                  <a:schemeClr val="bg1"/>
                </a:solidFill>
                <a:latin typeface="Andale Mono" panose="020B0509000000000004" pitchFamily="49" charset="0"/>
              </a:rPr>
              <a:t> 16,806 </a:t>
            </a:r>
            <a:r>
              <a:rPr lang="en-US" sz="900" b="1" dirty="0" err="1">
                <a:solidFill>
                  <a:schemeClr val="bg1"/>
                </a:solidFill>
                <a:latin typeface="Andale Mono" panose="020B0509000000000004" pitchFamily="49" charset="0"/>
              </a:rPr>
              <a:t>registros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intentos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fallidos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ingreso</a:t>
            </a:r>
            <a:r>
              <a:rPr lang="en-US" sz="900" b="1" dirty="0">
                <a:solidFill>
                  <a:schemeClr val="bg1"/>
                </a:solidFill>
                <a:latin typeface="Andale Mono" panose="020B0509000000000004" pitchFamily="49" charset="0"/>
              </a:rPr>
              <a:t> al </a:t>
            </a:r>
            <a:r>
              <a:rPr lang="en-US" sz="900" b="1" dirty="0" err="1">
                <a:solidFill>
                  <a:schemeClr val="bg1"/>
                </a:solidFill>
                <a:latin typeface="Andale Mono" panose="020B0509000000000004" pitchFamily="49" charset="0"/>
              </a:rPr>
              <a:t>sistema</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01-Jun hasta 30-Oct.</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Para </a:t>
            </a:r>
            <a:r>
              <a:rPr lang="en-US" sz="900" b="1" dirty="0" err="1">
                <a:solidFill>
                  <a:schemeClr val="bg1"/>
                </a:solidFill>
                <a:latin typeface="Andale Mono" panose="020B0509000000000004" pitchFamily="49" charset="0"/>
              </a:rPr>
              <a:t>realizar</a:t>
            </a:r>
            <a:r>
              <a:rPr lang="en-US" sz="900" b="1" dirty="0">
                <a:solidFill>
                  <a:schemeClr val="bg1"/>
                </a:solidFill>
                <a:latin typeface="Andale Mono" panose="020B0509000000000004" pitchFamily="49" charset="0"/>
              </a:rPr>
              <a:t> una </a:t>
            </a:r>
            <a:r>
              <a:rPr lang="en-US" sz="900" b="1" dirty="0" err="1">
                <a:solidFill>
                  <a:schemeClr val="bg1"/>
                </a:solidFill>
                <a:latin typeface="Andale Mono" panose="020B0509000000000004" pitchFamily="49" charset="0"/>
              </a:rPr>
              <a:t>búsqueda</a:t>
            </a:r>
            <a:r>
              <a:rPr lang="en-US" sz="900" b="1" dirty="0">
                <a:solidFill>
                  <a:schemeClr val="bg1"/>
                </a:solidFill>
                <a:latin typeface="Andale Mono" panose="020B0509000000000004" pitchFamily="49" charset="0"/>
              </a:rPr>
              <a:t>, por favor </a:t>
            </a:r>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el </a:t>
            </a:r>
            <a:r>
              <a:rPr lang="en-US" sz="900" b="1" dirty="0" err="1">
                <a:solidFill>
                  <a:schemeClr val="bg1"/>
                </a:solidFill>
                <a:latin typeface="Andale Mono" panose="020B0509000000000004" pitchFamily="49" charset="0"/>
              </a:rPr>
              <a:t>rango</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fechas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deseado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en</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formato</a:t>
            </a:r>
            <a:r>
              <a:rPr lang="en-US" sz="900" b="1" dirty="0">
                <a:solidFill>
                  <a:schemeClr val="bg1"/>
                </a:solidFill>
                <a:latin typeface="Andale Mono" panose="020B0509000000000004" pitchFamily="49" charset="0"/>
              </a:rPr>
              <a:t> MM-DD. Por </a:t>
            </a:r>
            <a:r>
              <a:rPr lang="en-US" sz="900" b="1" dirty="0" err="1">
                <a:solidFill>
                  <a:schemeClr val="bg1"/>
                </a:solidFill>
                <a:latin typeface="Andale Mono" panose="020B0509000000000004" pitchFamily="49" charset="0"/>
              </a:rPr>
              <a:t>ejemplo</a:t>
            </a:r>
            <a:r>
              <a:rPr lang="en-US" sz="900" b="1" dirty="0">
                <a:solidFill>
                  <a:schemeClr val="bg1"/>
                </a:solidFill>
                <a:latin typeface="Andale Mono" panose="020B0509000000000004" pitchFamily="49" charset="0"/>
              </a:rPr>
              <a:t>, el 10 de Junio se debe </a:t>
            </a:r>
            <a:r>
              <a:rPr lang="en-US" sz="900" b="1" dirty="0" err="1">
                <a:solidFill>
                  <a:schemeClr val="bg1"/>
                </a:solidFill>
                <a:latin typeface="Andale Mono" panose="020B0509000000000004" pitchFamily="49" charset="0"/>
              </a:rPr>
              <a:t>escribir</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como</a:t>
            </a:r>
            <a:r>
              <a:rPr lang="en-US" sz="900" b="1" dirty="0">
                <a:solidFill>
                  <a:schemeClr val="bg1"/>
                </a:solidFill>
                <a:latin typeface="Andale Mono" panose="020B0509000000000004" pitchFamily="49" charset="0"/>
              </a:rPr>
              <a:t> 06-10.</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Fecha</a:t>
            </a:r>
            <a:r>
              <a:rPr lang="en-US" sz="900" b="1" dirty="0">
                <a:solidFill>
                  <a:schemeClr val="bg1"/>
                </a:solidFill>
                <a:latin typeface="Andale Mono" panose="020B0509000000000004" pitchFamily="49" charset="0"/>
              </a:rPr>
              <a:t> (06-01).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a:t>
            </a:r>
            <a:r>
              <a:rPr lang="en-US" sz="900" b="1" dirty="0">
                <a:solidFill>
                  <a:srgbClr val="00B0F0"/>
                </a:solidFill>
                <a:latin typeface="Andale Mono" panose="020B0509000000000004" pitchFamily="49" charset="0"/>
              </a:rPr>
              <a:t>06-01</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Fecha</a:t>
            </a:r>
            <a:r>
              <a:rPr lang="en-US" sz="900" b="1" dirty="0">
                <a:solidFill>
                  <a:schemeClr val="bg1"/>
                </a:solidFill>
                <a:latin typeface="Andale Mono" panose="020B0509000000000004" pitchFamily="49" charset="0"/>
              </a:rPr>
              <a:t> (10-30). Hasta: </a:t>
            </a:r>
            <a:r>
              <a:rPr lang="en-US" sz="900" b="1" dirty="0">
                <a:solidFill>
                  <a:srgbClr val="00B0F0"/>
                </a:solidFill>
                <a:latin typeface="Andale Mono" panose="020B0509000000000004" pitchFamily="49" charset="0"/>
              </a:rPr>
              <a:t>06-01</a:t>
            </a:r>
          </a:p>
          <a:p>
            <a:r>
              <a:rPr lang="en-US" sz="900" b="1" dirty="0" err="1">
                <a:solidFill>
                  <a:schemeClr val="bg1"/>
                </a:solidFill>
                <a:latin typeface="Andale Mono" panose="020B0509000000000004" pitchFamily="49" charset="0"/>
              </a:rPr>
              <a:t>Buscando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resultados</a:t>
            </a:r>
            <a:r>
              <a:rPr lang="en-US" sz="900" b="1" dirty="0">
                <a:solidFill>
                  <a:schemeClr val="bg1"/>
                </a:solidFill>
                <a:latin typeface="Andale Mono" panose="020B0509000000000004" pitchFamily="49" charset="0"/>
              </a:rPr>
              <a:t> entre 06-01 y 06-01.</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06-01T00:14:39,895.33.752.33:5974,Failed password for illegal user test </a:t>
            </a:r>
          </a:p>
          <a:p>
            <a:r>
              <a:rPr lang="en-US" sz="900" b="1" dirty="0">
                <a:solidFill>
                  <a:schemeClr val="bg1"/>
                </a:solidFill>
                <a:latin typeface="Andale Mono" panose="020B0509000000000004" pitchFamily="49" charset="0"/>
              </a:rPr>
              <a:t>06-01T00:17:32,901.18.919.12:5807,Failed password for illegal user guest </a:t>
            </a:r>
          </a:p>
          <a:p>
            <a:r>
              <a:rPr lang="en-US" sz="900" b="1" dirty="0">
                <a:solidFill>
                  <a:schemeClr val="bg1"/>
                </a:solidFill>
                <a:latin typeface="Andale Mono" panose="020B0509000000000004" pitchFamily="49" charset="0"/>
              </a:rPr>
              <a:t>06-01T00:22:14,268.82.665.50:6202,Failed password for root </a:t>
            </a:r>
          </a:p>
          <a:p>
            <a:r>
              <a:rPr lang="en-US" sz="900" b="1" dirty="0">
                <a:solidFill>
                  <a:schemeClr val="bg1"/>
                </a:solidFill>
                <a:latin typeface="Andale Mono" panose="020B0509000000000004" pitchFamily="49" charset="0"/>
              </a:rPr>
              <a:t>06-01T00:31:39,745.41.553.21:4925,Failed password for admin </a:t>
            </a:r>
          </a:p>
          <a:p>
            <a:r>
              <a:rPr lang="en-US" sz="900" b="1" dirty="0">
                <a:solidFill>
                  <a:schemeClr val="bg1"/>
                </a:solidFill>
                <a:latin typeface="Andale Mono" panose="020B0509000000000004" pitchFamily="49" charset="0"/>
              </a:rPr>
              <a:t>06-01T00:42:50,497.97.988.31:6636,Illegal user </a:t>
            </a:r>
          </a:p>
          <a:p>
            <a:r>
              <a:rPr lang="en-US" sz="900" b="1" dirty="0">
                <a:solidFill>
                  <a:schemeClr val="bg1"/>
                </a:solidFill>
                <a:latin typeface="Andale Mono" panose="020B0509000000000004" pitchFamily="49" charset="0"/>
              </a:rPr>
              <a:t>06-01T00:49:25,608.37.179.94:6715,Failed password for admin </a:t>
            </a:r>
          </a:p>
          <a:p>
            <a:r>
              <a:rPr lang="en-US" sz="900" b="1" dirty="0">
                <a:solidFill>
                  <a:schemeClr val="bg1"/>
                </a:solidFill>
                <a:latin typeface="Andale Mono" panose="020B0509000000000004" pitchFamily="49" charset="0"/>
              </a:rPr>
              <a:t>06-01T00:55:42,335.95.645.32:6284,Illegal user </a:t>
            </a:r>
          </a:p>
          <a:p>
            <a:r>
              <a:rPr lang="en-US" sz="900" b="1" dirty="0">
                <a:solidFill>
                  <a:schemeClr val="bg1"/>
                </a:solidFill>
                <a:latin typeface="Andale Mono" panose="020B0509000000000004" pitchFamily="49" charset="0"/>
              </a:rPr>
              <a:t>06-01T01:18:23,10.43.466.53:6937,Failed password for illegal user test </a:t>
            </a:r>
          </a:p>
          <a:p>
            <a:r>
              <a:rPr lang="en-US" sz="900" b="1" dirty="0">
                <a:solidFill>
                  <a:schemeClr val="bg1"/>
                </a:solidFill>
                <a:effectLst/>
                <a:latin typeface="Andale Mono" panose="020B0509000000000004" pitchFamily="49" charset="0"/>
              </a:rPr>
              <a:t>…</a:t>
            </a:r>
          </a:p>
        </p:txBody>
      </p:sp>
    </p:spTree>
    <p:extLst>
      <p:ext uri="{BB962C8B-B14F-4D97-AF65-F5344CB8AC3E}">
        <p14:creationId xmlns:p14="http://schemas.microsoft.com/office/powerpoint/2010/main" val="155320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Archivo</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Almacenar en un archivo el resultado del ordenamiento.</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6" name="Oval 5">
            <a:extLst>
              <a:ext uri="{FF2B5EF4-FFF2-40B4-BE49-F238E27FC236}">
                <a16:creationId xmlns:a16="http://schemas.microsoft.com/office/drawing/2014/main" id="{FC7DC42D-DAF7-A84D-ABC9-DE61F5D269E0}"/>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5</a:t>
            </a:r>
          </a:p>
        </p:txBody>
      </p:sp>
      <p:sp>
        <p:nvSpPr>
          <p:cNvPr id="12" name="Rounded Rectangle 11">
            <a:extLst>
              <a:ext uri="{FF2B5EF4-FFF2-40B4-BE49-F238E27FC236}">
                <a16:creationId xmlns:a16="http://schemas.microsoft.com/office/drawing/2014/main" id="{501B2145-34CF-8E41-B2AD-812E391B2567}"/>
              </a:ext>
            </a:extLst>
          </p:cNvPr>
          <p:cNvSpPr/>
          <p:nvPr/>
        </p:nvSpPr>
        <p:spPr>
          <a:xfrm>
            <a:off x="6347069" y="1491268"/>
            <a:ext cx="5509549" cy="3651707"/>
          </a:xfrm>
          <a:prstGeom prst="roundRect">
            <a:avLst>
              <a:gd name="adj" fmla="val 2223"/>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3" name="Rectangle 12">
            <a:extLst>
              <a:ext uri="{FF2B5EF4-FFF2-40B4-BE49-F238E27FC236}">
                <a16:creationId xmlns:a16="http://schemas.microsoft.com/office/drawing/2014/main" id="{3893E841-738E-BA4F-A8C2-F499BA62D81F}"/>
              </a:ext>
            </a:extLst>
          </p:cNvPr>
          <p:cNvSpPr/>
          <p:nvPr/>
        </p:nvSpPr>
        <p:spPr>
          <a:xfrm>
            <a:off x="6513114" y="1629805"/>
            <a:ext cx="5177458" cy="3416320"/>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06-01T00:14:39,895.33.752.33:5974,Failed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06-01T00:17:32,901.18.919.12:5807,Failed password for illegal user guest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06-01T00:22:14,268.82.665.50:6202,Failed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06-01T00:31:39,745.41.553.21:4925,Failed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06-01T00:42:50,497.97.988.31:6636,Illegal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06-01T00:49:25,608.37.179.94:6715,Failed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06-01T00:55:42,335.95.645.32:6284,Illegal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06-01T01:18:23,10.43.466.53:6937,Failed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06-01T01:30:57,930.68.543.89:5825,Failed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06-01T02:06:19,271.58.635.18:5758,Failed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06-01T02:27:35,847.39.216.22:6665,Failed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06-01T02:32:49,698.84.382.6:4362,Failed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06-01T02:59:15,828.85.492.15:6281,Illegal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06-01T03:08:19,719.96.787.8:4897,Illegal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06-01T03:08:35,112.65.132.41:4869,Failed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06-01T03:10:03,376.95.120.45:4335,Failed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06-01T03:22:38,609.89.179.46:4444,Failed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06-01T03:44:33,257.63.94.92:4928,Failed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06-01T04:08:36,783.83.33.92:5184,Failed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06-01T04:10:09,730.30.210.65:5167,Failed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06-01T04:32:33,698.13.580.48:4394,Failed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06-01T04:48:20,1.55.405.18:6734,Failed password for illegal user guest </a:t>
            </a:r>
          </a:p>
          <a:p>
            <a:r>
              <a:rPr lang="en-US" sz="900" b="1" dirty="0">
                <a:solidFill>
                  <a:schemeClr val="bg1"/>
                </a:solidFill>
                <a:latin typeface="Andale Mono" panose="020B0509000000000004" pitchFamily="49" charset="0"/>
              </a:rPr>
              <a:t>…</a:t>
            </a:r>
            <a:endParaRPr lang="en-MX" sz="900" b="1" dirty="0">
              <a:solidFill>
                <a:schemeClr val="bg1"/>
              </a:solidFill>
              <a:latin typeface="Andale Mono" panose="020B0509000000000004" pitchFamily="49" charset="0"/>
            </a:endParaRPr>
          </a:p>
        </p:txBody>
      </p:sp>
      <p:sp>
        <p:nvSpPr>
          <p:cNvPr id="14" name="Rectangle 13">
            <a:extLst>
              <a:ext uri="{FF2B5EF4-FFF2-40B4-BE49-F238E27FC236}">
                <a16:creationId xmlns:a16="http://schemas.microsoft.com/office/drawing/2014/main" id="{E6ABF7FC-3DFC-6F4B-9671-533FF81D3D77}"/>
              </a:ext>
            </a:extLst>
          </p:cNvPr>
          <p:cNvSpPr/>
          <p:nvPr/>
        </p:nvSpPr>
        <p:spPr>
          <a:xfrm>
            <a:off x="6513114" y="1211045"/>
            <a:ext cx="5177458" cy="246221"/>
          </a:xfrm>
          <a:prstGeom prst="rect">
            <a:avLst/>
          </a:prstGeom>
        </p:spPr>
        <p:txBody>
          <a:bodyPr wrap="square">
            <a:spAutoFit/>
          </a:bodyPr>
          <a:lstStyle/>
          <a:p>
            <a:r>
              <a:rPr lang="en-US" sz="1000" b="1" dirty="0">
                <a:latin typeface="Andale Mono" panose="020B0509000000000004" pitchFamily="49" charset="0"/>
              </a:rPr>
              <a:t>output/</a:t>
            </a:r>
            <a:r>
              <a:rPr lang="en-US" sz="1000" b="1" dirty="0" err="1">
                <a:latin typeface="Andale Mono" panose="020B0509000000000004" pitchFamily="49" charset="0"/>
              </a:rPr>
              <a:t>bitacora_AZ.csv</a:t>
            </a:r>
            <a:endParaRPr lang="en-MX" sz="1000" b="1" dirty="0">
              <a:latin typeface="Andale Mono" panose="020B0509000000000004" pitchFamily="49" charset="0"/>
            </a:endParaRPr>
          </a:p>
        </p:txBody>
      </p:sp>
      <p:sp>
        <p:nvSpPr>
          <p:cNvPr id="15" name="Rounded Rectangle 14">
            <a:extLst>
              <a:ext uri="{FF2B5EF4-FFF2-40B4-BE49-F238E27FC236}">
                <a16:creationId xmlns:a16="http://schemas.microsoft.com/office/drawing/2014/main" id="{B89CEF1A-6183-AF4A-B514-5F5054E68C59}"/>
              </a:ext>
            </a:extLst>
          </p:cNvPr>
          <p:cNvSpPr/>
          <p:nvPr/>
        </p:nvSpPr>
        <p:spPr>
          <a:xfrm>
            <a:off x="551910" y="1491268"/>
            <a:ext cx="5509549" cy="4334766"/>
          </a:xfrm>
          <a:prstGeom prst="roundRect">
            <a:avLst>
              <a:gd name="adj" fmla="val 221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6" name="Rectangle 15">
            <a:extLst>
              <a:ext uri="{FF2B5EF4-FFF2-40B4-BE49-F238E27FC236}">
                <a16:creationId xmlns:a16="http://schemas.microsoft.com/office/drawing/2014/main" id="{1A01EA9D-2BB1-A043-B6EB-15211777E85B}"/>
              </a:ext>
            </a:extLst>
          </p:cNvPr>
          <p:cNvSpPr/>
          <p:nvPr/>
        </p:nvSpPr>
        <p:spPr>
          <a:xfrm>
            <a:off x="717955" y="1629805"/>
            <a:ext cx="5177458" cy="4108817"/>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06-13T00:04:26,9.61.622.72:4496,Failed password for root </a:t>
            </a:r>
          </a:p>
          <a:p>
            <a:r>
              <a:rPr lang="en-US" sz="900" b="1" dirty="0">
                <a:solidFill>
                  <a:schemeClr val="bg1"/>
                </a:solidFill>
                <a:latin typeface="Andale Mono" panose="020B0509000000000004" pitchFamily="49" charset="0"/>
              </a:rPr>
              <a:t>06-13T00:15:35,288.24.857.85:5146,Failed password for root </a:t>
            </a:r>
          </a:p>
          <a:p>
            <a:r>
              <a:rPr lang="en-US" sz="900" b="1" dirty="0">
                <a:solidFill>
                  <a:schemeClr val="bg1"/>
                </a:solidFill>
                <a:latin typeface="Andale Mono" panose="020B0509000000000004" pitchFamily="49" charset="0"/>
              </a:rPr>
              <a:t>06-13T00:51:27,386.94.526.71:5357,Illegal user </a:t>
            </a:r>
          </a:p>
          <a:p>
            <a:r>
              <a:rPr lang="en-US" sz="900" b="1" dirty="0">
                <a:solidFill>
                  <a:schemeClr val="bg1"/>
                </a:solidFill>
                <a:latin typeface="Andale Mono" panose="020B0509000000000004" pitchFamily="49" charset="0"/>
              </a:rPr>
              <a:t>06-13T00:51:43,860.90.201.52:4231,Failed password for illegal user test </a:t>
            </a:r>
          </a:p>
          <a:p>
            <a:r>
              <a:rPr lang="en-US" sz="900" b="1" dirty="0">
                <a:solidFill>
                  <a:schemeClr val="bg1"/>
                </a:solidFill>
                <a:latin typeface="Andale Mono" panose="020B0509000000000004" pitchFamily="49" charset="0"/>
              </a:rPr>
              <a:t>06-13T00:55:17,587.85.748.77:5962,Failed password for illegal user test </a:t>
            </a:r>
          </a:p>
          <a:p>
            <a:r>
              <a:rPr lang="en-US" sz="900" b="1" dirty="0">
                <a:solidFill>
                  <a:schemeClr val="bg1"/>
                </a:solidFill>
                <a:latin typeface="Andale Mono" panose="020B0509000000000004" pitchFamily="49" charset="0"/>
              </a:rPr>
              <a:t>06-13T01:01:27,109.18.555.18:4026,Failed password for illegal user guest </a:t>
            </a:r>
          </a:p>
          <a:p>
            <a:r>
              <a:rPr lang="en-US" sz="900" b="1" dirty="0">
                <a:solidFill>
                  <a:schemeClr val="bg1"/>
                </a:solidFill>
                <a:latin typeface="Andale Mono" panose="020B0509000000000004" pitchFamily="49" charset="0"/>
              </a:rPr>
              <a:t>06-13T01:24:28,533.7.248.53:6075,Failed password for illegal user guest </a:t>
            </a:r>
          </a:p>
          <a:p>
            <a:r>
              <a:rPr lang="en-US" sz="900" b="1" dirty="0">
                <a:solidFill>
                  <a:schemeClr val="bg1"/>
                </a:solidFill>
                <a:latin typeface="Andale Mono" panose="020B0509000000000004" pitchFamily="49" charset="0"/>
              </a:rPr>
              <a:t>06-13T01:25:05,390.82.654.56:4135,Illegal user </a:t>
            </a:r>
          </a:p>
          <a:p>
            <a:r>
              <a:rPr lang="en-US" sz="900" b="1" dirty="0">
                <a:solidFill>
                  <a:schemeClr val="bg1"/>
                </a:solidFill>
                <a:latin typeface="Andale Mono" panose="020B0509000000000004" pitchFamily="49" charset="0"/>
              </a:rPr>
              <a:t>06-13T01:31:54,612.5.910.47:4500,Failed password for illegal user test </a:t>
            </a:r>
          </a:p>
          <a:p>
            <a:r>
              <a:rPr lang="en-US" sz="900" b="1" dirty="0">
                <a:solidFill>
                  <a:schemeClr val="bg1"/>
                </a:solidFill>
                <a:latin typeface="Andale Mono" panose="020B0509000000000004" pitchFamily="49" charset="0"/>
              </a:rPr>
              <a:t>06-13T01:35:49,536.94.836.3:5759,Failed password for root </a:t>
            </a:r>
          </a:p>
          <a:p>
            <a:r>
              <a:rPr lang="en-US" sz="900" b="1" dirty="0">
                <a:solidFill>
                  <a:schemeClr val="bg1"/>
                </a:solidFill>
                <a:latin typeface="Andale Mono" panose="020B0509000000000004" pitchFamily="49" charset="0"/>
              </a:rPr>
              <a:t>06-13T01:38:23,537.83.851.40:6946,Failed password for root </a:t>
            </a:r>
          </a:p>
          <a:p>
            <a:r>
              <a:rPr lang="en-US" sz="900" b="1" dirty="0">
                <a:solidFill>
                  <a:schemeClr val="bg1"/>
                </a:solidFill>
                <a:latin typeface="Andale Mono" panose="020B0509000000000004" pitchFamily="49" charset="0"/>
              </a:rPr>
              <a:t>06-13T01:48:26,859.45.721.16:6146,Failed password for illegal user test </a:t>
            </a:r>
          </a:p>
          <a:p>
            <a:r>
              <a:rPr lang="en-US" sz="900" b="1" dirty="0">
                <a:solidFill>
                  <a:schemeClr val="bg1"/>
                </a:solidFill>
                <a:latin typeface="Andale Mono" panose="020B0509000000000004" pitchFamily="49" charset="0"/>
              </a:rPr>
              <a:t>06-13T01:50:43,713.78.547.18:6154,Failed password for illegal user test </a:t>
            </a:r>
          </a:p>
          <a:p>
            <a:r>
              <a:rPr lang="en-US" sz="900" b="1" dirty="0">
                <a:solidFill>
                  <a:schemeClr val="bg1"/>
                </a:solidFill>
                <a:latin typeface="Andale Mono" panose="020B0509000000000004" pitchFamily="49" charset="0"/>
              </a:rPr>
              <a:t>06-13T01:56:34,521.51.536.9:6197,Failed password for illegal user guest </a:t>
            </a:r>
          </a:p>
          <a:p>
            <a:r>
              <a:rPr lang="en-US" sz="900" b="1" dirty="0">
                <a:solidFill>
                  <a:schemeClr val="bg1"/>
                </a:solidFill>
                <a:latin typeface="Andale Mono" panose="020B0509000000000004" pitchFamily="49" charset="0"/>
              </a:rPr>
              <a:t>06-13T02:11:25,713.78.236.71:4469,Failed password for admin </a:t>
            </a:r>
          </a:p>
          <a:p>
            <a:r>
              <a:rPr lang="en-US" sz="900" b="1" dirty="0">
                <a:solidFill>
                  <a:schemeClr val="bg1"/>
                </a:solidFill>
                <a:latin typeface="Andale Mono" panose="020B0509000000000004" pitchFamily="49" charset="0"/>
              </a:rPr>
              <a:t>06-13T03:01:19,336.54.577.44:5838,Failed password for admin </a:t>
            </a:r>
          </a:p>
          <a:p>
            <a:r>
              <a:rPr lang="en-US" sz="900" b="1" dirty="0">
                <a:solidFill>
                  <a:schemeClr val="bg1"/>
                </a:solidFill>
                <a:latin typeface="Andale Mono" panose="020B0509000000000004" pitchFamily="49" charset="0"/>
              </a:rPr>
              <a:t>06-13T03:02:25,139.58.729.28:4663,Failed password for admin </a:t>
            </a:r>
          </a:p>
          <a:p>
            <a:r>
              <a:rPr lang="en-US" sz="900" b="1" dirty="0">
                <a:solidFill>
                  <a:schemeClr val="bg1"/>
                </a:solidFill>
                <a:latin typeface="Andale Mono" panose="020B0509000000000004" pitchFamily="49" charset="0"/>
              </a:rPr>
              <a:t>06-13T03:36:36,414.83.781.8:5203,Failed password for illegal user test </a:t>
            </a:r>
          </a:p>
          <a:p>
            <a:r>
              <a:rPr lang="en-US" sz="900" b="1" dirty="0">
                <a:solidFill>
                  <a:schemeClr val="bg1"/>
                </a:solidFill>
                <a:latin typeface="Andale Mono" panose="020B0509000000000004" pitchFamily="49" charset="0"/>
              </a:rPr>
              <a:t>06-13T04:11:25,484.62.4.48:6371,Failed password for illegal user guest </a:t>
            </a:r>
          </a:p>
          <a:p>
            <a:r>
              <a:rPr lang="en-US" sz="900" b="1" dirty="0">
                <a:solidFill>
                  <a:schemeClr val="bg1"/>
                </a:solidFill>
                <a:latin typeface="Andale Mono" panose="020B0509000000000004" pitchFamily="49" charset="0"/>
              </a:rPr>
              <a:t>06-13T04:17:26,555.41.502.33:5343,Failed password for admin </a:t>
            </a:r>
          </a:p>
          <a:p>
            <a:r>
              <a:rPr lang="en-US" sz="900" b="1" dirty="0">
                <a:solidFill>
                  <a:schemeClr val="bg1"/>
                </a:solidFill>
                <a:latin typeface="Andale Mono" panose="020B0509000000000004" pitchFamily="49" charset="0"/>
              </a:rPr>
              <a:t>06-13T04:28:35,117.74.289.35:4548,Failed password for admin </a:t>
            </a:r>
          </a:p>
          <a:p>
            <a:r>
              <a:rPr lang="en-US" sz="900" b="1" dirty="0">
                <a:solidFill>
                  <a:schemeClr val="bg1"/>
                </a:solidFill>
                <a:latin typeface="Andale Mono" panose="020B0509000000000004" pitchFamily="49" charset="0"/>
              </a:rPr>
              <a:t>06-13T04:29:58,921.30.671.60:6568,Illegal user </a:t>
            </a:r>
          </a:p>
          <a:p>
            <a:r>
              <a:rPr lang="en-US" sz="900" b="1" dirty="0">
                <a:solidFill>
                  <a:schemeClr val="bg1"/>
                </a:solidFill>
                <a:latin typeface="Andale Mono" panose="020B0509000000000004" pitchFamily="49" charset="0"/>
              </a:rPr>
              <a:t>06-13T04:35:39,208.68.922.10:5612,Failed password for illegal user guest </a:t>
            </a:r>
          </a:p>
          <a:p>
            <a:r>
              <a:rPr lang="en-US" sz="900" b="1" dirty="0">
                <a:solidFill>
                  <a:schemeClr val="bg1"/>
                </a:solidFill>
                <a:latin typeface="Andale Mono" panose="020B0509000000000004" pitchFamily="49" charset="0"/>
              </a:rPr>
              <a:t>06-13T04:53:28,851.19.530.42:6076,Illegal user </a:t>
            </a:r>
          </a:p>
          <a:p>
            <a:r>
              <a:rPr lang="en-US" sz="900" b="1" dirty="0">
                <a:solidFill>
                  <a:schemeClr val="bg1"/>
                </a:solidFill>
                <a:latin typeface="Andale Mono" panose="020B0509000000000004" pitchFamily="49" charset="0"/>
              </a:rPr>
              <a:t>06-13T05:02:29,44.12.270.91:5068,Illegal user </a:t>
            </a:r>
          </a:p>
          <a:p>
            <a:r>
              <a:rPr lang="en-US" sz="900" b="1" dirty="0">
                <a:solidFill>
                  <a:schemeClr val="bg1"/>
                </a:solidFill>
                <a:latin typeface="Andale Mono" panose="020B0509000000000004" pitchFamily="49" charset="0"/>
              </a:rPr>
              <a:t>06-13T05:17:03,295.90.568.32:6917,Illegal user </a:t>
            </a:r>
          </a:p>
          <a:p>
            <a:r>
              <a:rPr lang="en-US" sz="900" b="1" dirty="0">
                <a:solidFill>
                  <a:schemeClr val="bg1"/>
                </a:solidFill>
                <a:latin typeface="Andale Mono" panose="020B0509000000000004" pitchFamily="49" charset="0"/>
              </a:rPr>
              <a:t>06-13T05:24:24,104.56.331.68:4317,Failed password for illegal user test </a:t>
            </a:r>
          </a:p>
          <a:p>
            <a:r>
              <a:rPr lang="en-US" sz="900" b="1" dirty="0">
                <a:solidFill>
                  <a:schemeClr val="bg1"/>
                </a:solidFill>
                <a:latin typeface="Andale Mono" panose="020B0509000000000004" pitchFamily="49" charset="0"/>
              </a:rPr>
              <a:t>…</a:t>
            </a:r>
          </a:p>
        </p:txBody>
      </p:sp>
      <p:sp>
        <p:nvSpPr>
          <p:cNvPr id="17" name="Rectangle 16">
            <a:extLst>
              <a:ext uri="{FF2B5EF4-FFF2-40B4-BE49-F238E27FC236}">
                <a16:creationId xmlns:a16="http://schemas.microsoft.com/office/drawing/2014/main" id="{170D2676-7352-5947-894C-892C28B18ABF}"/>
              </a:ext>
            </a:extLst>
          </p:cNvPr>
          <p:cNvSpPr/>
          <p:nvPr/>
        </p:nvSpPr>
        <p:spPr>
          <a:xfrm>
            <a:off x="717955" y="1211045"/>
            <a:ext cx="5177458" cy="246221"/>
          </a:xfrm>
          <a:prstGeom prst="rect">
            <a:avLst/>
          </a:prstGeom>
        </p:spPr>
        <p:txBody>
          <a:bodyPr wrap="square">
            <a:spAutoFit/>
          </a:bodyPr>
          <a:lstStyle/>
          <a:p>
            <a:r>
              <a:rPr lang="en-US" sz="1000" b="1" dirty="0">
                <a:latin typeface="Andale Mono" panose="020B0509000000000004" pitchFamily="49" charset="0"/>
              </a:rPr>
              <a:t>output/resultados06-13a06-15.csv</a:t>
            </a:r>
            <a:endParaRPr lang="en-MX" sz="1000" b="1" dirty="0">
              <a:latin typeface="Andale Mono" panose="020B0509000000000004" pitchFamily="49" charset="0"/>
            </a:endParaRPr>
          </a:p>
        </p:txBody>
      </p:sp>
    </p:spTree>
    <p:extLst>
      <p:ext uri="{BB962C8B-B14F-4D97-AF65-F5344CB8AC3E}">
        <p14:creationId xmlns:p14="http://schemas.microsoft.com/office/powerpoint/2010/main" val="206370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Reflexión</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2" y="895531"/>
            <a:ext cx="10272509"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Considerando una situación problema de esta naturaleza, realizar una investigación y reflexión sobre:</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63667F63-53E2-154E-A0E1-8C4AE1BA28CC}"/>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6</a:t>
            </a:r>
          </a:p>
        </p:txBody>
      </p:sp>
      <p:sp>
        <p:nvSpPr>
          <p:cNvPr id="3" name="Rectangle 2">
            <a:extLst>
              <a:ext uri="{FF2B5EF4-FFF2-40B4-BE49-F238E27FC236}">
                <a16:creationId xmlns:a16="http://schemas.microsoft.com/office/drawing/2014/main" id="{21D1360C-7DF6-F348-9315-B92929737FC3}"/>
              </a:ext>
            </a:extLst>
          </p:cNvPr>
          <p:cNvSpPr/>
          <p:nvPr/>
        </p:nvSpPr>
        <p:spPr>
          <a:xfrm>
            <a:off x="960115" y="1207255"/>
            <a:ext cx="8668793" cy="276999"/>
          </a:xfrm>
          <a:prstGeom prst="rect">
            <a:avLst/>
          </a:prstGeom>
        </p:spPr>
        <p:txBody>
          <a:bodyPr wrap="square">
            <a:spAutoFit/>
          </a:bodyPr>
          <a:lstStyle/>
          <a:p>
            <a:pPr marL="182563" lvl="1" indent="-171450">
              <a:buFont typeface="Arial" panose="020B0604020202020204" pitchFamily="34" charset="0"/>
              <a:buChar char="•"/>
            </a:pPr>
            <a:r>
              <a:rPr lang="es-ES_tradnl" sz="1200" dirty="0">
                <a:latin typeface="Google Sans" panose="020B0503030502040204" pitchFamily="34" charset="0"/>
                <a:ea typeface="Roboto" panose="02000000000000000000" pitchFamily="2" charset="0"/>
              </a:rPr>
              <a:t>la importancia y eficiencia del uso de las listas doblemente ligadas.</a:t>
            </a:r>
          </a:p>
        </p:txBody>
      </p:sp>
      <p:sp>
        <p:nvSpPr>
          <p:cNvPr id="17" name="Rectangle 16">
            <a:extLst>
              <a:ext uri="{FF2B5EF4-FFF2-40B4-BE49-F238E27FC236}">
                <a16:creationId xmlns:a16="http://schemas.microsoft.com/office/drawing/2014/main" id="{EEDADD02-450C-FD49-A1CE-6707C2105121}"/>
              </a:ext>
            </a:extLst>
          </p:cNvPr>
          <p:cNvSpPr/>
          <p:nvPr/>
        </p:nvSpPr>
        <p:spPr>
          <a:xfrm>
            <a:off x="525005" y="4936108"/>
            <a:ext cx="10780304" cy="1569660"/>
          </a:xfrm>
          <a:prstGeom prst="rect">
            <a:avLst/>
          </a:prstGeom>
        </p:spPr>
        <p:txBody>
          <a:bodyPr wrap="square">
            <a:spAutoFit/>
          </a:bodyPr>
          <a:lstStyle/>
          <a:p>
            <a:pPr marL="11113" lvl="1"/>
            <a:r>
              <a:rPr lang="es-ES_tradnl" sz="1200" dirty="0">
                <a:latin typeface="Google Sans" panose="020B0503030502040204" pitchFamily="34" charset="0"/>
                <a:ea typeface="Roboto" panose="02000000000000000000" pitchFamily="2" charset="0"/>
              </a:rPr>
              <a:t>Para esta situación problema en particular, serían aceptables usar cualquiera de estos métodos ya que:</a:t>
            </a:r>
          </a:p>
          <a:p>
            <a:pPr marL="182563" lvl="1" indent="-171450">
              <a:buFontTx/>
              <a:buChar char="-"/>
            </a:pPr>
            <a:r>
              <a:rPr lang="es-ES_tradnl" sz="1200" dirty="0">
                <a:latin typeface="Google Sans" panose="020B0503030502040204" pitchFamily="34" charset="0"/>
                <a:ea typeface="Roboto" panose="02000000000000000000" pitchFamily="2" charset="0"/>
              </a:rPr>
              <a:t>la lista pesa solo 1.1 </a:t>
            </a:r>
            <a:r>
              <a:rPr lang="es-ES_tradnl" sz="1200" dirty="0" err="1">
                <a:latin typeface="Google Sans" panose="020B0503030502040204" pitchFamily="34" charset="0"/>
                <a:ea typeface="Roboto" panose="02000000000000000000" pitchFamily="2" charset="0"/>
              </a:rPr>
              <a:t>mB</a:t>
            </a:r>
            <a:r>
              <a:rPr lang="es-ES_tradnl" sz="1200" dirty="0">
                <a:latin typeface="Google Sans" panose="020B0503030502040204" pitchFamily="34" charset="0"/>
                <a:ea typeface="Roboto" panose="02000000000000000000" pitchFamily="2" charset="0"/>
              </a:rPr>
              <a:t> y el espacio de memoria no es problema</a:t>
            </a:r>
          </a:p>
          <a:p>
            <a:pPr marL="182563" lvl="1" indent="-171450">
              <a:buFontTx/>
              <a:buChar char="-"/>
            </a:pPr>
            <a:r>
              <a:rPr lang="es-ES_tradnl" sz="1200" dirty="0">
                <a:latin typeface="Google Sans" panose="020B0503030502040204" pitchFamily="34" charset="0"/>
                <a:ea typeface="Roboto" panose="02000000000000000000" pitchFamily="2" charset="0"/>
              </a:rPr>
              <a:t>Cualquier computadora moderna puede ordenar y navegar esta lista con mucha facilidad (son solo +16K de registros con 3 campos cortos e importantes)</a:t>
            </a:r>
          </a:p>
          <a:p>
            <a:pPr marL="11113" lvl="1"/>
            <a:endParaRPr lang="es-ES_tradnl" sz="1200" dirty="0">
              <a:latin typeface="Google Sans" panose="020B0503030502040204" pitchFamily="34" charset="0"/>
              <a:ea typeface="Roboto" panose="02000000000000000000" pitchFamily="2" charset="0"/>
            </a:endParaRPr>
          </a:p>
          <a:p>
            <a:pPr marL="11113" lvl="1"/>
            <a:r>
              <a:rPr lang="es-ES_tradnl" sz="1200" dirty="0">
                <a:latin typeface="Google Sans" panose="020B0503030502040204" pitchFamily="34" charset="0"/>
                <a:ea typeface="Roboto" panose="02000000000000000000" pitchFamily="2" charset="0"/>
              </a:rPr>
              <a:t>Cuando son millones de registros y mucho mas complejos, ya se deben considerar algoritmos con complejidades temporales logarítmicas, después lineales pero no exponenciales. Es importante verse cómo están organizados los datos de input para ver si se aplican cambios de anclas en un </a:t>
            </a:r>
            <a:r>
              <a:rPr lang="es-ES_tradnl" sz="1200" dirty="0" err="1">
                <a:latin typeface="Google Sans" panose="020B0503030502040204" pitchFamily="34" charset="0"/>
                <a:ea typeface="Roboto" panose="02000000000000000000" pitchFamily="2" charset="0"/>
              </a:rPr>
              <a:t>mergeSort</a:t>
            </a:r>
            <a:r>
              <a:rPr lang="es-ES_tradnl" sz="1200" dirty="0">
                <a:latin typeface="Google Sans" panose="020B0503030502040204" pitchFamily="34" charset="0"/>
                <a:ea typeface="Roboto" panose="02000000000000000000" pitchFamily="2" charset="0"/>
              </a:rPr>
              <a:t>, cual es la capacidad del hardware, etc.</a:t>
            </a:r>
          </a:p>
        </p:txBody>
      </p:sp>
    </p:spTree>
    <p:extLst>
      <p:ext uri="{BB962C8B-B14F-4D97-AF65-F5344CB8AC3E}">
        <p14:creationId xmlns:p14="http://schemas.microsoft.com/office/powerpoint/2010/main" val="372541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Bibliografía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4" name="TextBox 3">
            <a:extLst>
              <a:ext uri="{FF2B5EF4-FFF2-40B4-BE49-F238E27FC236}">
                <a16:creationId xmlns:a16="http://schemas.microsoft.com/office/drawing/2014/main" id="{74663556-711C-594F-B86D-39F8BC297F03}"/>
              </a:ext>
            </a:extLst>
          </p:cNvPr>
          <p:cNvSpPr txBox="1"/>
          <p:nvPr/>
        </p:nvSpPr>
        <p:spPr>
          <a:xfrm>
            <a:off x="505113" y="857336"/>
            <a:ext cx="8429200" cy="252894"/>
          </a:xfrm>
          <a:prstGeom prst="rect">
            <a:avLst/>
          </a:prstGeom>
          <a:noFill/>
        </p:spPr>
        <p:txBody>
          <a:bodyPr wrap="square" rtlCol="0">
            <a:spAutoFit/>
          </a:bodyPr>
          <a:lstStyle/>
          <a:p>
            <a:r>
              <a:rPr lang="en-US" sz="1000" dirty="0">
                <a:hlinkClick r:id="rId4"/>
              </a:rPr>
              <a:t>https://www.geeksforgeeks.org/why-quick-sort-preferred-for-arrays-and-merge-sort-for-linked-lists/</a:t>
            </a:r>
            <a:endParaRPr lang="en-MX" sz="1000" dirty="0"/>
          </a:p>
        </p:txBody>
      </p:sp>
      <p:sp>
        <p:nvSpPr>
          <p:cNvPr id="12" name="TextBox 11">
            <a:extLst>
              <a:ext uri="{FF2B5EF4-FFF2-40B4-BE49-F238E27FC236}">
                <a16:creationId xmlns:a16="http://schemas.microsoft.com/office/drawing/2014/main" id="{76965545-E78C-F340-901A-81987AC18928}"/>
              </a:ext>
            </a:extLst>
          </p:cNvPr>
          <p:cNvSpPr txBox="1"/>
          <p:nvPr/>
        </p:nvSpPr>
        <p:spPr>
          <a:xfrm>
            <a:off x="505113" y="1340444"/>
            <a:ext cx="8430540" cy="252894"/>
          </a:xfrm>
          <a:prstGeom prst="rect">
            <a:avLst/>
          </a:prstGeom>
          <a:noFill/>
        </p:spPr>
        <p:txBody>
          <a:bodyPr wrap="square" rtlCol="0">
            <a:spAutoFit/>
          </a:bodyPr>
          <a:lstStyle/>
          <a:p>
            <a:r>
              <a:rPr lang="en-US" sz="1000" dirty="0">
                <a:hlinkClick r:id="rId5"/>
              </a:rPr>
              <a:t>https://www.geeksforgeeks.org/iterative-quick-sort/</a:t>
            </a:r>
            <a:endParaRPr lang="en-MX" sz="1000" dirty="0"/>
          </a:p>
        </p:txBody>
      </p:sp>
      <p:sp>
        <p:nvSpPr>
          <p:cNvPr id="5" name="Rectangle 4">
            <a:extLst>
              <a:ext uri="{FF2B5EF4-FFF2-40B4-BE49-F238E27FC236}">
                <a16:creationId xmlns:a16="http://schemas.microsoft.com/office/drawing/2014/main" id="{ABC56AFE-BB4F-D24A-863E-E8D20B320D8A}"/>
              </a:ext>
            </a:extLst>
          </p:cNvPr>
          <p:cNvSpPr/>
          <p:nvPr/>
        </p:nvSpPr>
        <p:spPr>
          <a:xfrm>
            <a:off x="503773" y="1098890"/>
            <a:ext cx="8430540" cy="252894"/>
          </a:xfrm>
          <a:prstGeom prst="rect">
            <a:avLst/>
          </a:prstGeom>
        </p:spPr>
        <p:txBody>
          <a:bodyPr wrap="square">
            <a:spAutoFit/>
          </a:bodyPr>
          <a:lstStyle/>
          <a:p>
            <a:r>
              <a:rPr lang="en-US" sz="1000" dirty="0">
                <a:hlinkClick r:id="rId6"/>
              </a:rPr>
              <a:t>https://www.geeksforgeeks.org/analysis-of-different-sorting-techniques/</a:t>
            </a:r>
            <a:endParaRPr lang="en-MX" sz="1000" dirty="0"/>
          </a:p>
        </p:txBody>
      </p:sp>
      <p:sp>
        <p:nvSpPr>
          <p:cNvPr id="8" name="Rectangle 7">
            <a:extLst>
              <a:ext uri="{FF2B5EF4-FFF2-40B4-BE49-F238E27FC236}">
                <a16:creationId xmlns:a16="http://schemas.microsoft.com/office/drawing/2014/main" id="{42FB757B-94C2-AA41-B02D-CF72EA490CB8}"/>
              </a:ext>
            </a:extLst>
          </p:cNvPr>
          <p:cNvSpPr/>
          <p:nvPr/>
        </p:nvSpPr>
        <p:spPr>
          <a:xfrm>
            <a:off x="503773" y="1581998"/>
            <a:ext cx="8431882" cy="252894"/>
          </a:xfrm>
          <a:prstGeom prst="rect">
            <a:avLst/>
          </a:prstGeom>
        </p:spPr>
        <p:txBody>
          <a:bodyPr wrap="square">
            <a:spAutoFit/>
          </a:bodyPr>
          <a:lstStyle/>
          <a:p>
            <a:r>
              <a:rPr lang="en-US" sz="1000" dirty="0">
                <a:hlinkClick r:id="rId7"/>
              </a:rPr>
              <a:t>https://www.geeksforgeeks.org/difference-between-vector-and-list/</a:t>
            </a:r>
            <a:endParaRPr lang="en-MX" sz="1000" dirty="0"/>
          </a:p>
        </p:txBody>
      </p:sp>
      <p:sp>
        <p:nvSpPr>
          <p:cNvPr id="14" name="Rectangle 13">
            <a:extLst>
              <a:ext uri="{FF2B5EF4-FFF2-40B4-BE49-F238E27FC236}">
                <a16:creationId xmlns:a16="http://schemas.microsoft.com/office/drawing/2014/main" id="{4E514BA5-6691-F64E-A24D-E4BE22456322}"/>
              </a:ext>
            </a:extLst>
          </p:cNvPr>
          <p:cNvSpPr/>
          <p:nvPr/>
        </p:nvSpPr>
        <p:spPr>
          <a:xfrm>
            <a:off x="503772" y="2058433"/>
            <a:ext cx="8431883" cy="246221"/>
          </a:xfrm>
          <a:prstGeom prst="rect">
            <a:avLst/>
          </a:prstGeom>
        </p:spPr>
        <p:txBody>
          <a:bodyPr wrap="square">
            <a:spAutoFit/>
          </a:bodyPr>
          <a:lstStyle/>
          <a:p>
            <a:r>
              <a:rPr lang="en-US" sz="1000" dirty="0">
                <a:hlinkClick r:id="rId8"/>
              </a:rPr>
              <a:t>https://codereview.stackexchange.com/questions/166313/sorting-large-1gb-file-with-100-millions-numbers-using-merge-sort</a:t>
            </a:r>
            <a:endParaRPr lang="en-MX" sz="1000" dirty="0"/>
          </a:p>
        </p:txBody>
      </p:sp>
      <p:sp>
        <p:nvSpPr>
          <p:cNvPr id="15" name="Rectangle 14">
            <a:extLst>
              <a:ext uri="{FF2B5EF4-FFF2-40B4-BE49-F238E27FC236}">
                <a16:creationId xmlns:a16="http://schemas.microsoft.com/office/drawing/2014/main" id="{F31CB57C-8619-A147-8919-54AE5CCF9719}"/>
              </a:ext>
            </a:extLst>
          </p:cNvPr>
          <p:cNvSpPr/>
          <p:nvPr/>
        </p:nvSpPr>
        <p:spPr>
          <a:xfrm>
            <a:off x="503772" y="1823552"/>
            <a:ext cx="8431881" cy="246221"/>
          </a:xfrm>
          <a:prstGeom prst="rect">
            <a:avLst/>
          </a:prstGeom>
        </p:spPr>
        <p:txBody>
          <a:bodyPr wrap="square">
            <a:spAutoFit/>
          </a:bodyPr>
          <a:lstStyle/>
          <a:p>
            <a:r>
              <a:rPr lang="en-US" sz="1000" dirty="0">
                <a:hlinkClick r:id="rId9"/>
              </a:rPr>
              <a:t>https://www.geeksforgeeks.org/external-sorting/</a:t>
            </a:r>
            <a:endParaRPr lang="en-MX" sz="1000" dirty="0"/>
          </a:p>
        </p:txBody>
      </p:sp>
    </p:spTree>
    <p:extLst>
      <p:ext uri="{BB962C8B-B14F-4D97-AF65-F5344CB8AC3E}">
        <p14:creationId xmlns:p14="http://schemas.microsoft.com/office/powerpoint/2010/main" val="187021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2747</TotalTime>
  <Words>1624</Words>
  <Application>Microsoft Macintosh PowerPoint</Application>
  <PresentationFormat>Widescreen</PresentationFormat>
  <Paragraphs>215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Andale Mono</vt: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Matías Kochlowski</dc:creator>
  <cp:lastModifiedBy>Matías Kochlowski</cp:lastModifiedBy>
  <cp:revision>170</cp:revision>
  <dcterms:created xsi:type="dcterms:W3CDTF">2020-06-01T03:17:02Z</dcterms:created>
  <dcterms:modified xsi:type="dcterms:W3CDTF">2020-10-12T07:55:10Z</dcterms:modified>
</cp:coreProperties>
</file>