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73" r:id="rId6"/>
    <p:sldId id="276" r:id="rId7"/>
    <p:sldId id="274" r:id="rId8"/>
    <p:sldId id="275" r:id="rId9"/>
    <p:sldId id="278" r:id="rId10"/>
    <p:sldId id="277" r:id="rId1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0847A6"/>
    <a:srgbClr val="F2F2F2"/>
    <a:srgbClr val="03319A"/>
    <a:srgbClr val="08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6"/>
    <p:restoredTop sz="94664"/>
  </p:normalViewPr>
  <p:slideViewPr>
    <p:cSldViewPr snapToGrid="0" snapToObjects="1">
      <p:cViewPr varScale="1">
        <p:scale>
          <a:sx n="124" d="100"/>
          <a:sy n="124" d="100"/>
        </p:scale>
        <p:origin x="5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979E-3151-6D4A-ABB5-B14BC4BFA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71DE7153-795B-4C4A-8A92-336A4A2CA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27239EE2-4CB6-A445-A56D-FE9E54F71E4D}"/>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5" name="Footer Placeholder 4">
            <a:extLst>
              <a:ext uri="{FF2B5EF4-FFF2-40B4-BE49-F238E27FC236}">
                <a16:creationId xmlns:a16="http://schemas.microsoft.com/office/drawing/2014/main" id="{6029D493-CEAB-A34F-9857-965B9D2320D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6B8949E-6D62-5D4D-88C7-749519684EE5}"/>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76172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A89F-EB5E-F24B-9B66-377BC258AC08}"/>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DF82CAC-2B9B-7B44-81D6-2D0525C8A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A53F8FF-73D9-A046-AE09-C93DFB3BFCB2}"/>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5" name="Footer Placeholder 4">
            <a:extLst>
              <a:ext uri="{FF2B5EF4-FFF2-40B4-BE49-F238E27FC236}">
                <a16:creationId xmlns:a16="http://schemas.microsoft.com/office/drawing/2014/main" id="{107A1AF0-A76C-E248-99E9-74FC0C57498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E834944-8818-7544-AC3D-876A49163757}"/>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832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E1150-FE7F-CA4D-9F38-2E8637A2A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60E83C73-8FE7-5A47-AC1B-EE7021772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AEFEF16-9FEB-CE48-8309-2C13A1210626}"/>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5" name="Footer Placeholder 4">
            <a:extLst>
              <a:ext uri="{FF2B5EF4-FFF2-40B4-BE49-F238E27FC236}">
                <a16:creationId xmlns:a16="http://schemas.microsoft.com/office/drawing/2014/main" id="{6F271835-9B63-0A43-ADDA-1BEEFDE67E8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EA70978-A049-8842-A7B5-8C4BB7690822}"/>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704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6F51-6F19-F34B-AE8C-67C81447C6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F6AB398B-B5F9-F249-9E50-1159F98C6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C94E3B8-2D29-234D-81B2-DC8FA6E1E774}"/>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5" name="Footer Placeholder 4">
            <a:extLst>
              <a:ext uri="{FF2B5EF4-FFF2-40B4-BE49-F238E27FC236}">
                <a16:creationId xmlns:a16="http://schemas.microsoft.com/office/drawing/2014/main" id="{EBA45B17-0461-DC43-90E4-8A3BCCD36C4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93D8961-960D-7946-B070-FCFE0EDACEEE}"/>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730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C4F7-B64B-FB47-AC8C-BF89AE1F5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83E57F3B-8871-F247-BE04-4CC784153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78046-A7EE-564F-995B-CD417084B75C}"/>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5" name="Footer Placeholder 4">
            <a:extLst>
              <a:ext uri="{FF2B5EF4-FFF2-40B4-BE49-F238E27FC236}">
                <a16:creationId xmlns:a16="http://schemas.microsoft.com/office/drawing/2014/main" id="{5B353B4D-55B6-E142-A45C-937F433FD32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5613B31-9ACC-964F-8811-2218A13C0D50}"/>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83251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9870-ABCA-DF49-BD8D-9779A6AA31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3D021FA5-D317-6242-B253-6E71C0FEE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73FBC3D-6CE8-7F44-A4BB-0932E980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A9490FFF-7453-A34C-98B3-5DD2C408D999}"/>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6" name="Footer Placeholder 5">
            <a:extLst>
              <a:ext uri="{FF2B5EF4-FFF2-40B4-BE49-F238E27FC236}">
                <a16:creationId xmlns:a16="http://schemas.microsoft.com/office/drawing/2014/main" id="{47730A0F-6728-0547-8DAE-2395D6EA57A2}"/>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3B3AA056-930C-1F43-BD86-208FEA9D6E5A}"/>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215883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4520-6D33-E248-A8BF-01EC94D3D26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A1E05A8-E477-554C-B241-383CF80F2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DD514-3CAC-404F-852E-2A58B844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B45B15E6-7BAA-EE42-BB8F-3F9741B18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5CB362-E948-3646-9F6C-21F984A72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6F4EBC89-4662-0141-9E19-66117DE2888E}"/>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8" name="Footer Placeholder 7">
            <a:extLst>
              <a:ext uri="{FF2B5EF4-FFF2-40B4-BE49-F238E27FC236}">
                <a16:creationId xmlns:a16="http://schemas.microsoft.com/office/drawing/2014/main" id="{810AE364-9AA9-A749-8C39-8BE074577C92}"/>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47E3A7AA-3E6C-2843-BAE6-23F36B59596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1345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B780-52BB-EF43-9486-349796DB371A}"/>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0F3FFC75-A289-E645-A06E-2A56888253FF}"/>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4" name="Footer Placeholder 3">
            <a:extLst>
              <a:ext uri="{FF2B5EF4-FFF2-40B4-BE49-F238E27FC236}">
                <a16:creationId xmlns:a16="http://schemas.microsoft.com/office/drawing/2014/main" id="{8EDD7A47-E31E-3F4C-8C94-058C201ED014}"/>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E3A5EA3-9467-C143-8DCE-72EED4883833}"/>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53436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FFDF2-FBE8-6F46-B0FA-70CF95FF5A0E}"/>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3" name="Footer Placeholder 2">
            <a:extLst>
              <a:ext uri="{FF2B5EF4-FFF2-40B4-BE49-F238E27FC236}">
                <a16:creationId xmlns:a16="http://schemas.microsoft.com/office/drawing/2014/main" id="{548E1C2D-B5FF-A74F-B1B5-0FB1962BDBFA}"/>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2CB058F2-148C-294F-99E5-04C5381F5CFB}"/>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28998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6E27-538B-5F4E-AA76-8F92A7C2A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94CF971C-BEF0-374F-ADA9-6AD6E7A19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E6595AAC-FBA4-A543-8D23-D9FA2DC76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A162-CB37-1A43-8752-7AB762343813}"/>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6" name="Footer Placeholder 5">
            <a:extLst>
              <a:ext uri="{FF2B5EF4-FFF2-40B4-BE49-F238E27FC236}">
                <a16:creationId xmlns:a16="http://schemas.microsoft.com/office/drawing/2014/main" id="{2666F87C-EA87-8445-9C5C-D02D2F5409C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93A720A5-328F-8344-B359-A74E04291504}"/>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07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1D70-48B0-F74E-9FC1-26A425BB4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49A28FA6-23A3-D141-B65D-5F78A2EFB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B1466968-0EF0-FF4B-9B43-8B44A597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F6B6E-40DD-A646-9140-ADA55E1B30A7}"/>
              </a:ext>
            </a:extLst>
          </p:cNvPr>
          <p:cNvSpPr>
            <a:spLocks noGrp="1"/>
          </p:cNvSpPr>
          <p:nvPr>
            <p:ph type="dt" sz="half" idx="10"/>
          </p:nvPr>
        </p:nvSpPr>
        <p:spPr/>
        <p:txBody>
          <a:bodyPr/>
          <a:lstStyle/>
          <a:p>
            <a:fld id="{044C178B-BBC4-2B43-BA0B-74D971CB39FE}" type="datetimeFigureOut">
              <a:rPr lang="en-MX" smtClean="0"/>
              <a:t>13/09/20</a:t>
            </a:fld>
            <a:endParaRPr lang="en-MX"/>
          </a:p>
        </p:txBody>
      </p:sp>
      <p:sp>
        <p:nvSpPr>
          <p:cNvPr id="6" name="Footer Placeholder 5">
            <a:extLst>
              <a:ext uri="{FF2B5EF4-FFF2-40B4-BE49-F238E27FC236}">
                <a16:creationId xmlns:a16="http://schemas.microsoft.com/office/drawing/2014/main" id="{49E454B0-CD50-6E48-9407-E3C1ED63875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81208D2-AC0D-9445-AB4C-71F8903E3B9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405098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24187-EB5C-B54D-BBD3-FF28BA5C8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8AB8A35-D1E4-B742-8AE8-F262CF4E8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6D854F2-628F-1340-BB39-A569EDC9C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178B-BBC4-2B43-BA0B-74D971CB39FE}" type="datetimeFigureOut">
              <a:rPr lang="en-MX" smtClean="0"/>
              <a:t>13/09/20</a:t>
            </a:fld>
            <a:endParaRPr lang="en-MX"/>
          </a:p>
        </p:txBody>
      </p:sp>
      <p:sp>
        <p:nvSpPr>
          <p:cNvPr id="5" name="Footer Placeholder 4">
            <a:extLst>
              <a:ext uri="{FF2B5EF4-FFF2-40B4-BE49-F238E27FC236}">
                <a16:creationId xmlns:a16="http://schemas.microsoft.com/office/drawing/2014/main" id="{B757700D-E032-6B40-89D7-214ED34BD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8A44FBF8-F426-EE4F-AEE6-34010253B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33C15-3EDD-7D43-BC4B-4C09E5D1F63C}" type="slidenum">
              <a:rPr lang="en-MX" smtClean="0"/>
              <a:t>‹#›</a:t>
            </a:fld>
            <a:endParaRPr lang="en-MX"/>
          </a:p>
        </p:txBody>
      </p:sp>
    </p:spTree>
    <p:extLst>
      <p:ext uri="{BB962C8B-B14F-4D97-AF65-F5344CB8AC3E}">
        <p14:creationId xmlns:p14="http://schemas.microsoft.com/office/powerpoint/2010/main" val="118397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hyperlink" Target="https://codereview.stackexchange.com/questions/166313/sorting-large-1gb-file-with-100-millions-numbers-using-merge-sort" TargetMode="External"/><Relationship Id="rId3" Type="http://schemas.openxmlformats.org/officeDocument/2006/relationships/image" Target="../media/image12.svg"/><Relationship Id="rId7" Type="http://schemas.openxmlformats.org/officeDocument/2006/relationships/hyperlink" Target="https://www.geeksforgeeks.org/difference-between-vector-and-list/" TargetMode="Externa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geeksforgeeks.org/analysis-of-different-sorting-techniques/" TargetMode="External"/><Relationship Id="rId5" Type="http://schemas.openxmlformats.org/officeDocument/2006/relationships/hyperlink" Target="https://www.geeksforgeeks.org/iterative-quick-sort/" TargetMode="External"/><Relationship Id="rId4" Type="http://schemas.openxmlformats.org/officeDocument/2006/relationships/hyperlink" Target="https://www.geeksforgeeks.org/why-quick-sort-preferred-for-arrays-and-merge-sort-for-linked-lists/" TargetMode="External"/><Relationship Id="rId9" Type="http://schemas.openxmlformats.org/officeDocument/2006/relationships/hyperlink" Target="https://www.geeksforgeeks.org/external-sorti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12.svg"/><Relationship Id="rId7" Type="http://schemas.openxmlformats.org/officeDocument/2006/relationships/image" Target="../media/image10.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1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E0C2E047-D560-ED4A-A3D9-519480BBE00F}"/>
              </a:ext>
            </a:extLst>
          </p:cNvPr>
          <p:cNvSpPr/>
          <p:nvPr/>
        </p:nvSpPr>
        <p:spPr>
          <a:xfrm>
            <a:off x="5060309" y="2535161"/>
            <a:ext cx="5836854" cy="3031784"/>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4" name="Rounded Rectangle 23">
            <a:extLst>
              <a:ext uri="{FF2B5EF4-FFF2-40B4-BE49-F238E27FC236}">
                <a16:creationId xmlns:a16="http://schemas.microsoft.com/office/drawing/2014/main" id="{9BF8EAE9-5A3D-2143-8D7B-57FAF6D9837E}"/>
              </a:ext>
            </a:extLst>
          </p:cNvPr>
          <p:cNvSpPr/>
          <p:nvPr/>
        </p:nvSpPr>
        <p:spPr>
          <a:xfrm>
            <a:off x="5060309" y="2987982"/>
            <a:ext cx="5836854" cy="2591015"/>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8" name="Rounded Rectangle 27">
            <a:extLst>
              <a:ext uri="{FF2B5EF4-FFF2-40B4-BE49-F238E27FC236}">
                <a16:creationId xmlns:a16="http://schemas.microsoft.com/office/drawing/2014/main" id="{877B7A9A-38E7-EF4F-9765-811298FD976A}"/>
              </a:ext>
            </a:extLst>
          </p:cNvPr>
          <p:cNvSpPr/>
          <p:nvPr/>
        </p:nvSpPr>
        <p:spPr>
          <a:xfrm>
            <a:off x="5060309" y="3405972"/>
            <a:ext cx="5836854" cy="2173025"/>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3" name="Rectangle 22">
            <a:extLst>
              <a:ext uri="{FF2B5EF4-FFF2-40B4-BE49-F238E27FC236}">
                <a16:creationId xmlns:a16="http://schemas.microsoft.com/office/drawing/2014/main" id="{21244E22-6C4F-0340-B70C-94DFEB8D6DBC}"/>
              </a:ext>
            </a:extLst>
          </p:cNvPr>
          <p:cNvSpPr/>
          <p:nvPr/>
        </p:nvSpPr>
        <p:spPr>
          <a:xfrm>
            <a:off x="-13252" y="-49693"/>
            <a:ext cx="4156206" cy="6957387"/>
          </a:xfrm>
          <a:prstGeom prst="rect">
            <a:avLst/>
          </a:prstGeom>
          <a:solidFill>
            <a:srgbClr val="08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latin typeface="Google Sans" panose="020B0503030502040204" pitchFamily="34" charset="0"/>
            </a:endParaRPr>
          </a:p>
        </p:txBody>
      </p:sp>
      <p:pic>
        <p:nvPicPr>
          <p:cNvPr id="5" name="Graphic 4">
            <a:extLst>
              <a:ext uri="{FF2B5EF4-FFF2-40B4-BE49-F238E27FC236}">
                <a16:creationId xmlns:a16="http://schemas.microsoft.com/office/drawing/2014/main" id="{30AE48EE-74FC-A649-8969-72018BE816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78" y="274928"/>
            <a:ext cx="3211606" cy="1078022"/>
          </a:xfrm>
          <a:prstGeom prst="rect">
            <a:avLst/>
          </a:prstGeom>
        </p:spPr>
      </p:pic>
      <p:sp>
        <p:nvSpPr>
          <p:cNvPr id="6" name="TextBox 5">
            <a:extLst>
              <a:ext uri="{FF2B5EF4-FFF2-40B4-BE49-F238E27FC236}">
                <a16:creationId xmlns:a16="http://schemas.microsoft.com/office/drawing/2014/main" id="{968B4D3B-546E-D54B-B69B-460E24C80D33}"/>
              </a:ext>
            </a:extLst>
          </p:cNvPr>
          <p:cNvSpPr txBox="1"/>
          <p:nvPr/>
        </p:nvSpPr>
        <p:spPr>
          <a:xfrm>
            <a:off x="445616" y="2888441"/>
            <a:ext cx="1225015" cy="338554"/>
          </a:xfrm>
          <a:prstGeom prst="rect">
            <a:avLst/>
          </a:prstGeom>
          <a:noFill/>
        </p:spPr>
        <p:txBody>
          <a:bodyPr wrap="none" rtlCol="0">
            <a:spAutoFit/>
          </a:bodyPr>
          <a:lstStyle/>
          <a:p>
            <a:r>
              <a:rPr lang="es-ES_tradnl" sz="1600" b="1" dirty="0">
                <a:solidFill>
                  <a:schemeClr val="bg1"/>
                </a:solidFill>
                <a:latin typeface="Google Sans" panose="020B0503030502040204" pitchFamily="34" charset="0"/>
                <a:ea typeface="Roboto" panose="02000000000000000000" pitchFamily="2" charset="0"/>
              </a:rPr>
              <a:t>TC1031.501</a:t>
            </a:r>
          </a:p>
        </p:txBody>
      </p:sp>
      <p:sp>
        <p:nvSpPr>
          <p:cNvPr id="4" name="TextBox 3">
            <a:extLst>
              <a:ext uri="{FF2B5EF4-FFF2-40B4-BE49-F238E27FC236}">
                <a16:creationId xmlns:a16="http://schemas.microsoft.com/office/drawing/2014/main" id="{CCCF1474-D93A-3940-88D3-E3E1BDE465FB}"/>
              </a:ext>
            </a:extLst>
          </p:cNvPr>
          <p:cNvSpPr txBox="1"/>
          <p:nvPr/>
        </p:nvSpPr>
        <p:spPr>
          <a:xfrm>
            <a:off x="445616" y="3167390"/>
            <a:ext cx="2997937" cy="523220"/>
          </a:xfrm>
          <a:prstGeom prst="rect">
            <a:avLst/>
          </a:prstGeom>
          <a:noFill/>
        </p:spPr>
        <p:txBody>
          <a:bodyPr wrap="none" rtlCol="0">
            <a:spAutoFit/>
          </a:bodyPr>
          <a:lstStyle/>
          <a:p>
            <a:r>
              <a:rPr lang="es-ES_tradnl" sz="1400" b="1" dirty="0">
                <a:solidFill>
                  <a:schemeClr val="bg1"/>
                </a:solidFill>
                <a:latin typeface="Google Sans" panose="020B0503030502040204" pitchFamily="34" charset="0"/>
                <a:ea typeface="Roboto" panose="02000000000000000000" pitchFamily="2" charset="0"/>
              </a:rPr>
              <a:t>Programación de Estructuras de</a:t>
            </a:r>
          </a:p>
          <a:p>
            <a:r>
              <a:rPr lang="es-ES_tradnl" sz="1400" b="1" dirty="0">
                <a:solidFill>
                  <a:schemeClr val="bg1"/>
                </a:solidFill>
                <a:latin typeface="Google Sans" panose="020B0503030502040204" pitchFamily="34" charset="0"/>
                <a:ea typeface="Roboto" panose="02000000000000000000" pitchFamily="2" charset="0"/>
              </a:rPr>
              <a:t>Datos y Algoritmos Fundamentales</a:t>
            </a:r>
          </a:p>
        </p:txBody>
      </p:sp>
      <p:sp>
        <p:nvSpPr>
          <p:cNvPr id="15" name="TextBox 14">
            <a:extLst>
              <a:ext uri="{FF2B5EF4-FFF2-40B4-BE49-F238E27FC236}">
                <a16:creationId xmlns:a16="http://schemas.microsoft.com/office/drawing/2014/main" id="{D3F2B6C7-826A-B144-AA42-D214FB150DB9}"/>
              </a:ext>
            </a:extLst>
          </p:cNvPr>
          <p:cNvSpPr txBox="1"/>
          <p:nvPr/>
        </p:nvSpPr>
        <p:spPr>
          <a:xfrm>
            <a:off x="4955747" y="590915"/>
            <a:ext cx="5836854" cy="830997"/>
          </a:xfrm>
          <a:prstGeom prst="rect">
            <a:avLst/>
          </a:prstGeom>
          <a:noFill/>
        </p:spPr>
        <p:txBody>
          <a:bodyPr wrap="none" rtlCol="0">
            <a:spAutoFit/>
          </a:bodyPr>
          <a:lstStyle/>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Actividad Integral de Conceptos Básicos</a:t>
            </a:r>
          </a:p>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y Algoritmos Fundamentales</a:t>
            </a:r>
          </a:p>
        </p:txBody>
      </p:sp>
      <p:sp>
        <p:nvSpPr>
          <p:cNvPr id="18" name="TextBox 17">
            <a:extLst>
              <a:ext uri="{FF2B5EF4-FFF2-40B4-BE49-F238E27FC236}">
                <a16:creationId xmlns:a16="http://schemas.microsoft.com/office/drawing/2014/main" id="{A4F870BA-6872-4640-9CFF-FFF90C0269DD}"/>
              </a:ext>
            </a:extLst>
          </p:cNvPr>
          <p:cNvSpPr txBox="1"/>
          <p:nvPr/>
        </p:nvSpPr>
        <p:spPr>
          <a:xfrm>
            <a:off x="445616" y="5458510"/>
            <a:ext cx="1023037"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Integrantes:</a:t>
            </a:r>
          </a:p>
        </p:txBody>
      </p:sp>
      <p:sp>
        <p:nvSpPr>
          <p:cNvPr id="19" name="Rectangle 18">
            <a:extLst>
              <a:ext uri="{FF2B5EF4-FFF2-40B4-BE49-F238E27FC236}">
                <a16:creationId xmlns:a16="http://schemas.microsoft.com/office/drawing/2014/main" id="{BE9904FF-1789-3D42-8CA8-6178A5AAC92A}"/>
              </a:ext>
            </a:extLst>
          </p:cNvPr>
          <p:cNvSpPr/>
          <p:nvPr/>
        </p:nvSpPr>
        <p:spPr>
          <a:xfrm>
            <a:off x="448774" y="5709005"/>
            <a:ext cx="3122971" cy="646331"/>
          </a:xfrm>
          <a:prstGeom prst="rect">
            <a:avLst/>
          </a:prstGeom>
        </p:spPr>
        <p:txBody>
          <a:bodyPr wrap="none">
            <a:spAutoFit/>
          </a:bodyPr>
          <a:lstStyle/>
          <a:p>
            <a:r>
              <a:rPr lang="es-ES_tradnl" sz="1200" dirty="0">
                <a:solidFill>
                  <a:schemeClr val="bg1"/>
                </a:solidFill>
                <a:latin typeface="Google Sans" panose="020B0503030502040204" pitchFamily="34" charset="0"/>
                <a:ea typeface="Roboto" panose="02000000000000000000" pitchFamily="2" charset="0"/>
              </a:rPr>
              <a:t>Matías Kochlowski – a01625364</a:t>
            </a:r>
          </a:p>
          <a:p>
            <a:r>
              <a:rPr lang="es-ES_tradnl" sz="1200" dirty="0">
                <a:solidFill>
                  <a:schemeClr val="bg1"/>
                </a:solidFill>
                <a:latin typeface="Google Sans" panose="020B0503030502040204" pitchFamily="34" charset="0"/>
                <a:ea typeface="Roboto" panose="02000000000000000000" pitchFamily="2" charset="0"/>
              </a:rPr>
              <a:t>Esteban</a:t>
            </a:r>
          </a:p>
          <a:p>
            <a:r>
              <a:rPr lang="es-ES_tradnl" sz="1200" dirty="0">
                <a:solidFill>
                  <a:schemeClr val="bg1"/>
                </a:solidFill>
                <a:latin typeface="Google Sans" panose="020B0503030502040204" pitchFamily="34" charset="0"/>
                <a:ea typeface="Roboto" panose="02000000000000000000" pitchFamily="2" charset="0"/>
              </a:rPr>
              <a:t>Michelle Andrea Arceo Solano - a01625268</a:t>
            </a:r>
          </a:p>
        </p:txBody>
      </p:sp>
      <p:sp>
        <p:nvSpPr>
          <p:cNvPr id="13" name="TextBox 12">
            <a:extLst>
              <a:ext uri="{FF2B5EF4-FFF2-40B4-BE49-F238E27FC236}">
                <a16:creationId xmlns:a16="http://schemas.microsoft.com/office/drawing/2014/main" id="{88F1C4BA-5246-5141-957A-E3C8D69A8C73}"/>
              </a:ext>
            </a:extLst>
          </p:cNvPr>
          <p:cNvSpPr txBox="1"/>
          <p:nvPr/>
        </p:nvSpPr>
        <p:spPr>
          <a:xfrm>
            <a:off x="445616" y="1986196"/>
            <a:ext cx="1636987" cy="400110"/>
          </a:xfrm>
          <a:prstGeom prst="rect">
            <a:avLst/>
          </a:prstGeom>
          <a:noFill/>
        </p:spPr>
        <p:txBody>
          <a:bodyPr wrap="none" rtlCol="0">
            <a:spAutoFit/>
          </a:bodyPr>
          <a:lstStyle/>
          <a:p>
            <a:r>
              <a:rPr lang="es-ES_tradnl" sz="2000" dirty="0">
                <a:solidFill>
                  <a:schemeClr val="bg1"/>
                </a:solidFill>
                <a:latin typeface="Google Sans" panose="020B0503030502040204" pitchFamily="34" charset="0"/>
                <a:ea typeface="Roboto" panose="02000000000000000000" pitchFamily="2" charset="0"/>
              </a:rPr>
              <a:t>Actividad 1.3</a:t>
            </a:r>
          </a:p>
        </p:txBody>
      </p:sp>
      <p:cxnSp>
        <p:nvCxnSpPr>
          <p:cNvPr id="34" name="Straight Connector 33">
            <a:extLst>
              <a:ext uri="{FF2B5EF4-FFF2-40B4-BE49-F238E27FC236}">
                <a16:creationId xmlns:a16="http://schemas.microsoft.com/office/drawing/2014/main" id="{293C9DF4-4B8C-F346-BDAC-393E6E4AC94B}"/>
              </a:ext>
            </a:extLst>
          </p:cNvPr>
          <p:cNvCxnSpPr>
            <a:cxnSpLocks/>
          </p:cNvCxnSpPr>
          <p:nvPr/>
        </p:nvCxnSpPr>
        <p:spPr>
          <a:xfrm>
            <a:off x="-39756" y="3982336"/>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192279-AF32-3545-947D-AE3178C78F36}"/>
              </a:ext>
            </a:extLst>
          </p:cNvPr>
          <p:cNvCxnSpPr>
            <a:cxnSpLocks/>
          </p:cNvCxnSpPr>
          <p:nvPr/>
        </p:nvCxnSpPr>
        <p:spPr>
          <a:xfrm>
            <a:off x="-39756" y="260056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441CEA-F958-6D4F-BBAE-8A68811AEC1E}"/>
              </a:ext>
            </a:extLst>
          </p:cNvPr>
          <p:cNvCxnSpPr>
            <a:cxnSpLocks/>
          </p:cNvCxnSpPr>
          <p:nvPr/>
        </p:nvCxnSpPr>
        <p:spPr>
          <a:xfrm>
            <a:off x="-39756" y="167757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9CA0F7B1-B3B2-0E43-99D8-5977BF5690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6338" y="3060930"/>
            <a:ext cx="276606" cy="276606"/>
          </a:xfrm>
          <a:prstGeom prst="rect">
            <a:avLst/>
          </a:prstGeom>
        </p:spPr>
      </p:pic>
      <p:pic>
        <p:nvPicPr>
          <p:cNvPr id="8" name="Graphic 7">
            <a:extLst>
              <a:ext uri="{FF2B5EF4-FFF2-40B4-BE49-F238E27FC236}">
                <a16:creationId xmlns:a16="http://schemas.microsoft.com/office/drawing/2014/main" id="{8C54061F-1DFC-144B-8B28-0E109D550A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3015" y="3060930"/>
            <a:ext cx="276606" cy="276606"/>
          </a:xfrm>
          <a:prstGeom prst="rect">
            <a:avLst/>
          </a:prstGeom>
        </p:spPr>
      </p:pic>
      <p:pic>
        <p:nvPicPr>
          <p:cNvPr id="12" name="Graphic 11">
            <a:extLst>
              <a:ext uri="{FF2B5EF4-FFF2-40B4-BE49-F238E27FC236}">
                <a16:creationId xmlns:a16="http://schemas.microsoft.com/office/drawing/2014/main" id="{C638B3AA-CC40-2245-911E-9E79223F2D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42514" y="3060930"/>
            <a:ext cx="276606" cy="276606"/>
          </a:xfrm>
          <a:prstGeom prst="rect">
            <a:avLst/>
          </a:prstGeom>
        </p:spPr>
      </p:pic>
      <p:pic>
        <p:nvPicPr>
          <p:cNvPr id="16" name="Graphic 15">
            <a:extLst>
              <a:ext uri="{FF2B5EF4-FFF2-40B4-BE49-F238E27FC236}">
                <a16:creationId xmlns:a16="http://schemas.microsoft.com/office/drawing/2014/main" id="{5C88FFC7-059F-2148-B1A8-F8BC76A279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14130" y="3060930"/>
            <a:ext cx="276606" cy="276606"/>
          </a:xfrm>
          <a:prstGeom prst="rect">
            <a:avLst/>
          </a:prstGeom>
        </p:spPr>
      </p:pic>
      <p:graphicFrame>
        <p:nvGraphicFramePr>
          <p:cNvPr id="21" name="Table 20">
            <a:extLst>
              <a:ext uri="{FF2B5EF4-FFF2-40B4-BE49-F238E27FC236}">
                <a16:creationId xmlns:a16="http://schemas.microsoft.com/office/drawing/2014/main" id="{27A9DC9F-1F5C-D44E-BD93-90AC0489F463}"/>
              </a:ext>
            </a:extLst>
          </p:cNvPr>
          <p:cNvGraphicFramePr>
            <a:graphicFrameLocks noGrp="1"/>
          </p:cNvGraphicFramePr>
          <p:nvPr>
            <p:extLst>
              <p:ext uri="{D42A27DB-BD31-4B8C-83A1-F6EECF244321}">
                <p14:modId xmlns:p14="http://schemas.microsoft.com/office/powerpoint/2010/main" val="2454243343"/>
              </p:ext>
            </p:extLst>
          </p:nvPr>
        </p:nvGraphicFramePr>
        <p:xfrm>
          <a:off x="5060309" y="3472810"/>
          <a:ext cx="5762019" cy="20320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1:18:23</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10.43.466.53:6937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141251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1:30:57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930.68.543.89:5825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08924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cxnSp>
        <p:nvCxnSpPr>
          <p:cNvPr id="20" name="Straight Connector 19">
            <a:extLst>
              <a:ext uri="{FF2B5EF4-FFF2-40B4-BE49-F238E27FC236}">
                <a16:creationId xmlns:a16="http://schemas.microsoft.com/office/drawing/2014/main" id="{DE79E5B4-D079-FD42-876A-75DCEE89952B}"/>
              </a:ext>
            </a:extLst>
          </p:cNvPr>
          <p:cNvCxnSpPr>
            <a:cxnSpLocks/>
          </p:cNvCxnSpPr>
          <p:nvPr/>
        </p:nvCxnSpPr>
        <p:spPr>
          <a:xfrm>
            <a:off x="-39756" y="4907888"/>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BDE799-DF5B-0448-921F-CC16D2E0CEAA}"/>
              </a:ext>
            </a:extLst>
          </p:cNvPr>
          <p:cNvSpPr txBox="1"/>
          <p:nvPr/>
        </p:nvSpPr>
        <p:spPr>
          <a:xfrm>
            <a:off x="445616" y="4315963"/>
            <a:ext cx="2818400"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Profesor Baldomero Olvera Villanueva</a:t>
            </a:r>
          </a:p>
        </p:txBody>
      </p:sp>
      <p:sp>
        <p:nvSpPr>
          <p:cNvPr id="26" name="TextBox 25">
            <a:extLst>
              <a:ext uri="{FF2B5EF4-FFF2-40B4-BE49-F238E27FC236}">
                <a16:creationId xmlns:a16="http://schemas.microsoft.com/office/drawing/2014/main" id="{C02B7C56-D148-B747-8075-8E16D824AD40}"/>
              </a:ext>
            </a:extLst>
          </p:cNvPr>
          <p:cNvSpPr txBox="1"/>
          <p:nvPr/>
        </p:nvSpPr>
        <p:spPr>
          <a:xfrm>
            <a:off x="5160812" y="2621404"/>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Tree>
    <p:extLst>
      <p:ext uri="{BB962C8B-B14F-4D97-AF65-F5344CB8AC3E}">
        <p14:creationId xmlns:p14="http://schemas.microsoft.com/office/powerpoint/2010/main" val="98923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Bibliografía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4" name="TextBox 3">
            <a:extLst>
              <a:ext uri="{FF2B5EF4-FFF2-40B4-BE49-F238E27FC236}">
                <a16:creationId xmlns:a16="http://schemas.microsoft.com/office/drawing/2014/main" id="{74663556-711C-594F-B86D-39F8BC297F03}"/>
              </a:ext>
            </a:extLst>
          </p:cNvPr>
          <p:cNvSpPr txBox="1"/>
          <p:nvPr/>
        </p:nvSpPr>
        <p:spPr>
          <a:xfrm>
            <a:off x="505113" y="857336"/>
            <a:ext cx="8429200" cy="252894"/>
          </a:xfrm>
          <a:prstGeom prst="rect">
            <a:avLst/>
          </a:prstGeom>
          <a:noFill/>
        </p:spPr>
        <p:txBody>
          <a:bodyPr wrap="square" rtlCol="0">
            <a:spAutoFit/>
          </a:bodyPr>
          <a:lstStyle/>
          <a:p>
            <a:r>
              <a:rPr lang="en-US" sz="1000" dirty="0">
                <a:hlinkClick r:id="rId4"/>
              </a:rPr>
              <a:t>https://www.geeksforgeeks.org/why-quick-sort-preferred-for-arrays-and-merge-sort-for-linked-lists/</a:t>
            </a:r>
            <a:endParaRPr lang="en-MX" sz="1000" dirty="0"/>
          </a:p>
        </p:txBody>
      </p:sp>
      <p:sp>
        <p:nvSpPr>
          <p:cNvPr id="12" name="TextBox 11">
            <a:extLst>
              <a:ext uri="{FF2B5EF4-FFF2-40B4-BE49-F238E27FC236}">
                <a16:creationId xmlns:a16="http://schemas.microsoft.com/office/drawing/2014/main" id="{76965545-E78C-F340-901A-81987AC18928}"/>
              </a:ext>
            </a:extLst>
          </p:cNvPr>
          <p:cNvSpPr txBox="1"/>
          <p:nvPr/>
        </p:nvSpPr>
        <p:spPr>
          <a:xfrm>
            <a:off x="505113" y="1340444"/>
            <a:ext cx="8430540" cy="252894"/>
          </a:xfrm>
          <a:prstGeom prst="rect">
            <a:avLst/>
          </a:prstGeom>
          <a:noFill/>
        </p:spPr>
        <p:txBody>
          <a:bodyPr wrap="square" rtlCol="0">
            <a:spAutoFit/>
          </a:bodyPr>
          <a:lstStyle/>
          <a:p>
            <a:r>
              <a:rPr lang="en-US" sz="1000" dirty="0">
                <a:hlinkClick r:id="rId5"/>
              </a:rPr>
              <a:t>https://www.geeksforgeeks.org/iterative-quick-sort/</a:t>
            </a:r>
            <a:endParaRPr lang="en-MX" sz="1000" dirty="0"/>
          </a:p>
        </p:txBody>
      </p:sp>
      <p:sp>
        <p:nvSpPr>
          <p:cNvPr id="5" name="Rectangle 4">
            <a:extLst>
              <a:ext uri="{FF2B5EF4-FFF2-40B4-BE49-F238E27FC236}">
                <a16:creationId xmlns:a16="http://schemas.microsoft.com/office/drawing/2014/main" id="{ABC56AFE-BB4F-D24A-863E-E8D20B320D8A}"/>
              </a:ext>
            </a:extLst>
          </p:cNvPr>
          <p:cNvSpPr/>
          <p:nvPr/>
        </p:nvSpPr>
        <p:spPr>
          <a:xfrm>
            <a:off x="503773" y="1098890"/>
            <a:ext cx="8430540" cy="252894"/>
          </a:xfrm>
          <a:prstGeom prst="rect">
            <a:avLst/>
          </a:prstGeom>
        </p:spPr>
        <p:txBody>
          <a:bodyPr wrap="square">
            <a:spAutoFit/>
          </a:bodyPr>
          <a:lstStyle/>
          <a:p>
            <a:r>
              <a:rPr lang="en-US" sz="1000" dirty="0">
                <a:hlinkClick r:id="rId6"/>
              </a:rPr>
              <a:t>https://www.geeksforgeeks.org/analysis-of-different-sorting-techniques/</a:t>
            </a:r>
            <a:endParaRPr lang="en-MX" sz="1000" dirty="0"/>
          </a:p>
        </p:txBody>
      </p:sp>
      <p:sp>
        <p:nvSpPr>
          <p:cNvPr id="8" name="Rectangle 7">
            <a:extLst>
              <a:ext uri="{FF2B5EF4-FFF2-40B4-BE49-F238E27FC236}">
                <a16:creationId xmlns:a16="http://schemas.microsoft.com/office/drawing/2014/main" id="{42FB757B-94C2-AA41-B02D-CF72EA490CB8}"/>
              </a:ext>
            </a:extLst>
          </p:cNvPr>
          <p:cNvSpPr/>
          <p:nvPr/>
        </p:nvSpPr>
        <p:spPr>
          <a:xfrm>
            <a:off x="503773" y="1581998"/>
            <a:ext cx="8431882" cy="252894"/>
          </a:xfrm>
          <a:prstGeom prst="rect">
            <a:avLst/>
          </a:prstGeom>
        </p:spPr>
        <p:txBody>
          <a:bodyPr wrap="square">
            <a:spAutoFit/>
          </a:bodyPr>
          <a:lstStyle/>
          <a:p>
            <a:r>
              <a:rPr lang="en-US" sz="1000" dirty="0">
                <a:hlinkClick r:id="rId7"/>
              </a:rPr>
              <a:t>https://www.geeksforgeeks.org/difference-between-vector-and-list/</a:t>
            </a:r>
            <a:endParaRPr lang="en-MX" sz="1000" dirty="0"/>
          </a:p>
        </p:txBody>
      </p:sp>
      <p:sp>
        <p:nvSpPr>
          <p:cNvPr id="14" name="Rectangle 13">
            <a:extLst>
              <a:ext uri="{FF2B5EF4-FFF2-40B4-BE49-F238E27FC236}">
                <a16:creationId xmlns:a16="http://schemas.microsoft.com/office/drawing/2014/main" id="{4E514BA5-6691-F64E-A24D-E4BE22456322}"/>
              </a:ext>
            </a:extLst>
          </p:cNvPr>
          <p:cNvSpPr/>
          <p:nvPr/>
        </p:nvSpPr>
        <p:spPr>
          <a:xfrm>
            <a:off x="503772" y="2058433"/>
            <a:ext cx="8431883" cy="246221"/>
          </a:xfrm>
          <a:prstGeom prst="rect">
            <a:avLst/>
          </a:prstGeom>
        </p:spPr>
        <p:txBody>
          <a:bodyPr wrap="square">
            <a:spAutoFit/>
          </a:bodyPr>
          <a:lstStyle/>
          <a:p>
            <a:r>
              <a:rPr lang="en-US" sz="1000" dirty="0">
                <a:hlinkClick r:id="rId8"/>
              </a:rPr>
              <a:t>https://codereview.stackexchange.com/questions/166313/sorting-large-1gb-file-with-100-millions-numbers-using-merge-sort</a:t>
            </a:r>
            <a:endParaRPr lang="en-MX" sz="1000" dirty="0"/>
          </a:p>
        </p:txBody>
      </p:sp>
      <p:sp>
        <p:nvSpPr>
          <p:cNvPr id="15" name="Rectangle 14">
            <a:extLst>
              <a:ext uri="{FF2B5EF4-FFF2-40B4-BE49-F238E27FC236}">
                <a16:creationId xmlns:a16="http://schemas.microsoft.com/office/drawing/2014/main" id="{F31CB57C-8619-A147-8919-54AE5CCF9719}"/>
              </a:ext>
            </a:extLst>
          </p:cNvPr>
          <p:cNvSpPr/>
          <p:nvPr/>
        </p:nvSpPr>
        <p:spPr>
          <a:xfrm>
            <a:off x="503772" y="1823552"/>
            <a:ext cx="8431881" cy="246221"/>
          </a:xfrm>
          <a:prstGeom prst="rect">
            <a:avLst/>
          </a:prstGeom>
        </p:spPr>
        <p:txBody>
          <a:bodyPr wrap="square">
            <a:spAutoFit/>
          </a:bodyPr>
          <a:lstStyle/>
          <a:p>
            <a:r>
              <a:rPr lang="en-US" sz="1000" dirty="0">
                <a:hlinkClick r:id="rId9"/>
              </a:rPr>
              <a:t>https://www.geeksforgeeks.org/external-sorting/</a:t>
            </a:r>
            <a:endParaRPr lang="en-MX" sz="1000" dirty="0"/>
          </a:p>
        </p:txBody>
      </p:sp>
    </p:spTree>
    <p:extLst>
      <p:ext uri="{BB962C8B-B14F-4D97-AF65-F5344CB8AC3E}">
        <p14:creationId xmlns:p14="http://schemas.microsoft.com/office/powerpoint/2010/main" val="187021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FA9FA-19EF-E947-9D4D-2FA319894B63}"/>
              </a:ext>
            </a:extLst>
          </p:cNvPr>
          <p:cNvSpPr txBox="1"/>
          <p:nvPr/>
        </p:nvSpPr>
        <p:spPr>
          <a:xfrm>
            <a:off x="2051510" y="1986584"/>
            <a:ext cx="9263264" cy="3046988"/>
          </a:xfrm>
          <a:prstGeom prst="rect">
            <a:avLst/>
          </a:prstGeom>
          <a:noFill/>
        </p:spPr>
        <p:txBody>
          <a:bodyPr wrap="square" rtlCol="0">
            <a:spAutoFit/>
          </a:bodyPr>
          <a:lstStyle/>
          <a:p>
            <a:pPr marL="355600" indent="-355600">
              <a:buFont typeface="+mj-lt"/>
              <a:buAutoNum type="arabicPeriod"/>
            </a:pPr>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bitacora.txt</a:t>
            </a:r>
            <a:r>
              <a:rPr lang="es-ES_tradnl" sz="1200" dirty="0">
                <a:latin typeface="Google Sans" panose="020B0503030502040204" pitchFamily="34" charset="0"/>
                <a:ea typeface="Roboto" panose="02000000000000000000" pitchFamily="2" charset="0"/>
              </a:rPr>
              <a:t>”,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 vector.</a:t>
            </a:r>
          </a:p>
          <a:p>
            <a:pPr marL="355600" indent="-355600">
              <a:buFont typeface="+mj-lt"/>
              <a:buAutoNum type="arabicPeriod"/>
            </a:pPr>
            <a:endParaRPr lang="es-ES_tradnl" sz="1200" dirty="0">
              <a:latin typeface="Google Sans" panose="020B0503030502040204" pitchFamily="34" charset="0"/>
              <a:ea typeface="Roboto" panose="02000000000000000000" pitchFamily="2" charset="0"/>
            </a:endParaRPr>
          </a:p>
          <a:p>
            <a:pPr marL="355600" indent="-355600">
              <a:buFont typeface="+mj-lt"/>
              <a:buAutoNum type="arabicPeriod"/>
            </a:pPr>
            <a:r>
              <a:rPr lang="es-ES_tradnl" sz="1200" dirty="0">
                <a:latin typeface="Google Sans" panose="020B0503030502040204" pitchFamily="34" charset="0"/>
                <a:ea typeface="Roboto" panose="02000000000000000000" pitchFamily="2" charset="0"/>
              </a:rPr>
              <a:t>Ordene la información por fecha para la realización de las búsquedas.</a:t>
            </a:r>
          </a:p>
          <a:p>
            <a:pPr marL="355600" indent="-355600">
              <a:buFont typeface="+mj-lt"/>
              <a:buAutoNum type="arabicPeriod"/>
            </a:pPr>
            <a:endParaRPr lang="es-ES_tradnl" sz="1200" dirty="0">
              <a:latin typeface="Google Sans" panose="020B0503030502040204" pitchFamily="34" charset="0"/>
              <a:ea typeface="Roboto" panose="02000000000000000000" pitchFamily="2" charset="0"/>
            </a:endParaRPr>
          </a:p>
          <a:p>
            <a:pPr marL="355600" indent="-355600">
              <a:buFont typeface="+mj-lt"/>
              <a:buAutoNum type="arabicPeriod"/>
            </a:pPr>
            <a:r>
              <a:rPr lang="es-ES_tradnl" sz="1200" dirty="0">
                <a:latin typeface="Google Sans" panose="020B0503030502040204" pitchFamily="34" charset="0"/>
                <a:ea typeface="Roboto" panose="02000000000000000000" pitchFamily="2" charset="0"/>
              </a:rPr>
              <a:t>Solicite al usuario las fechas de inicio y fin de búsqueda de información.</a:t>
            </a:r>
          </a:p>
          <a:p>
            <a:pPr marL="355600" indent="-355600">
              <a:buFont typeface="+mj-lt"/>
              <a:buAutoNum type="arabicPeriod"/>
            </a:pPr>
            <a:endParaRPr lang="es-ES_tradnl" sz="1200" dirty="0">
              <a:latin typeface="Google Sans" panose="020B0503030502040204" pitchFamily="34" charset="0"/>
              <a:ea typeface="Roboto" panose="02000000000000000000" pitchFamily="2" charset="0"/>
            </a:endParaRPr>
          </a:p>
          <a:p>
            <a:pPr marL="355600" indent="-355600">
              <a:buFont typeface="+mj-lt"/>
              <a:buAutoNum type="arabicPeriod"/>
            </a:pPr>
            <a:r>
              <a:rPr lang="es-ES_tradnl" sz="1200" dirty="0">
                <a:latin typeface="Google Sans" panose="020B0503030502040204" pitchFamily="34" charset="0"/>
                <a:ea typeface="Roboto" panose="02000000000000000000" pitchFamily="2" charset="0"/>
              </a:rPr>
              <a:t>Despliegue los registros correspondientes a esas fechas.</a:t>
            </a:r>
          </a:p>
          <a:p>
            <a:pPr marL="355600" indent="-355600">
              <a:buFont typeface="+mj-lt"/>
              <a:buAutoNum type="arabicPeriod"/>
            </a:pPr>
            <a:endParaRPr lang="es-ES_tradnl" sz="1200" dirty="0">
              <a:latin typeface="Google Sans" panose="020B0503030502040204" pitchFamily="34" charset="0"/>
              <a:ea typeface="Roboto" panose="02000000000000000000" pitchFamily="2" charset="0"/>
            </a:endParaRPr>
          </a:p>
          <a:p>
            <a:pPr marL="355600" indent="-355600">
              <a:buFont typeface="+mj-lt"/>
              <a:buAutoNum type="arabicPeriod"/>
            </a:pPr>
            <a:r>
              <a:rPr lang="es-ES_tradnl" sz="1200" dirty="0">
                <a:latin typeface="Google Sans" panose="020B0503030502040204" pitchFamily="34" charset="0"/>
                <a:ea typeface="Roboto" panose="02000000000000000000" pitchFamily="2" charset="0"/>
              </a:rPr>
              <a:t>Almacenar en un archivo el resultado del ordenamiento.</a:t>
            </a:r>
          </a:p>
          <a:p>
            <a:pPr marL="355600" indent="-355600">
              <a:buFont typeface="+mj-lt"/>
              <a:buAutoNum type="arabicPeriod"/>
            </a:pPr>
            <a:endParaRPr lang="es-ES_tradnl" sz="1200" dirty="0">
              <a:latin typeface="Google Sans" panose="020B0503030502040204" pitchFamily="34" charset="0"/>
              <a:ea typeface="Roboto" panose="02000000000000000000" pitchFamily="2" charset="0"/>
            </a:endParaRPr>
          </a:p>
          <a:p>
            <a:pPr marL="355600" indent="-355600">
              <a:buFont typeface="+mj-lt"/>
              <a:buAutoNum type="arabicPeriod"/>
            </a:pPr>
            <a:r>
              <a:rPr lang="es-ES_tradnl" sz="1200" dirty="0">
                <a:latin typeface="Google Sans" panose="020B0503030502040204" pitchFamily="34" charset="0"/>
                <a:ea typeface="Roboto" panose="02000000000000000000" pitchFamily="2" charset="0"/>
              </a:rPr>
              <a:t>Realizar una investigación y reflexión *nombrada "ReflexAct1.3.pdf”) en forma individual sobre:</a:t>
            </a:r>
            <a:br>
              <a:rPr lang="es-ES_tradnl" sz="1200" dirty="0">
                <a:latin typeface="Google Sans" panose="020B0503030502040204" pitchFamily="34" charset="0"/>
                <a:ea typeface="Roboto" panose="02000000000000000000" pitchFamily="2" charset="0"/>
              </a:rPr>
            </a:br>
            <a:endParaRPr lang="es-ES_tradnl" sz="1200" dirty="0">
              <a:latin typeface="Google Sans" panose="020B0503030502040204" pitchFamily="34" charset="0"/>
              <a:ea typeface="Roboto" panose="02000000000000000000" pitchFamily="2" charset="0"/>
            </a:endParaRPr>
          </a:p>
          <a:p>
            <a:pPr marL="536575" lvl="1">
              <a:buFont typeface="+mj-lt"/>
              <a:buAutoNum type="alphaLcPeriod"/>
            </a:pPr>
            <a:r>
              <a:rPr lang="es-ES_tradnl" sz="1200" dirty="0">
                <a:latin typeface="Google Sans" panose="020B0503030502040204" pitchFamily="34" charset="0"/>
                <a:ea typeface="Roboto" panose="02000000000000000000" pitchFamily="2" charset="0"/>
              </a:rPr>
              <a:t>la importancia y eficiencia del uso de los diferentes algoritmos de ordenamiento</a:t>
            </a:r>
          </a:p>
          <a:p>
            <a:pPr marL="536575" lvl="1">
              <a:buFont typeface="+mj-lt"/>
              <a:buAutoNum type="alphaLcPeriod"/>
            </a:pPr>
            <a:r>
              <a:rPr lang="es-ES_tradnl" sz="1200" dirty="0">
                <a:latin typeface="Google Sans" panose="020B0503030502040204" pitchFamily="34" charset="0"/>
                <a:ea typeface="Roboto" panose="02000000000000000000" pitchFamily="2" charset="0"/>
              </a:rPr>
              <a:t>la importancia y eficiencia del uso de los diferentes algoritmos de búsqueda</a:t>
            </a:r>
          </a:p>
          <a:p>
            <a:pPr marL="311150" lvl="1"/>
            <a:br>
              <a:rPr lang="es-ES_tradnl" sz="1200" dirty="0">
                <a:latin typeface="Google Sans" panose="020B0503030502040204" pitchFamily="34" charset="0"/>
                <a:ea typeface="Roboto" panose="02000000000000000000" pitchFamily="2" charset="0"/>
              </a:rPr>
            </a:br>
            <a:r>
              <a:rPr lang="es-ES_tradnl" sz="1200" dirty="0">
                <a:latin typeface="Google Sans" panose="020B0503030502040204" pitchFamily="34" charset="0"/>
                <a:ea typeface="Roboto" panose="02000000000000000000" pitchFamily="2" charset="0"/>
              </a:rPr>
              <a:t> en una situación problema de esta naturaleza.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Consigna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pic>
        <p:nvPicPr>
          <p:cNvPr id="15" name="Graphic 14">
            <a:extLst>
              <a:ext uri="{FF2B5EF4-FFF2-40B4-BE49-F238E27FC236}">
                <a16:creationId xmlns:a16="http://schemas.microsoft.com/office/drawing/2014/main" id="{E777B0A5-0C51-CC4D-BC36-6A893CEB3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877" y="2342717"/>
            <a:ext cx="276606" cy="276606"/>
          </a:xfrm>
          <a:prstGeom prst="rect">
            <a:avLst/>
          </a:prstGeom>
        </p:spPr>
      </p:pic>
      <p:pic>
        <p:nvPicPr>
          <p:cNvPr id="20" name="Graphic 19">
            <a:extLst>
              <a:ext uri="{FF2B5EF4-FFF2-40B4-BE49-F238E27FC236}">
                <a16:creationId xmlns:a16="http://schemas.microsoft.com/office/drawing/2014/main" id="{9DABF4F6-94B5-4347-A8C2-B6DABC685C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1168" y="2342717"/>
            <a:ext cx="276606" cy="276606"/>
          </a:xfrm>
          <a:prstGeom prst="rect">
            <a:avLst/>
          </a:prstGeom>
        </p:spPr>
      </p:pic>
      <p:pic>
        <p:nvPicPr>
          <p:cNvPr id="5" name="Graphic 4">
            <a:extLst>
              <a:ext uri="{FF2B5EF4-FFF2-40B4-BE49-F238E27FC236}">
                <a16:creationId xmlns:a16="http://schemas.microsoft.com/office/drawing/2014/main" id="{A80949BC-7CC0-4045-B9A6-664A0B8FBA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23741" y="2741425"/>
            <a:ext cx="251460" cy="251460"/>
          </a:xfrm>
          <a:prstGeom prst="rect">
            <a:avLst/>
          </a:prstGeom>
        </p:spPr>
      </p:pic>
      <p:pic>
        <p:nvPicPr>
          <p:cNvPr id="7" name="Graphic 6">
            <a:extLst>
              <a:ext uri="{FF2B5EF4-FFF2-40B4-BE49-F238E27FC236}">
                <a16:creationId xmlns:a16="http://schemas.microsoft.com/office/drawing/2014/main" id="{0706D2D8-364C-174A-80A5-A66543CA49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84883" y="2748581"/>
            <a:ext cx="228600" cy="228600"/>
          </a:xfrm>
          <a:prstGeom prst="rect">
            <a:avLst/>
          </a:prstGeom>
        </p:spPr>
      </p:pic>
      <p:pic>
        <p:nvPicPr>
          <p:cNvPr id="21" name="Graphic 20">
            <a:extLst>
              <a:ext uri="{FF2B5EF4-FFF2-40B4-BE49-F238E27FC236}">
                <a16:creationId xmlns:a16="http://schemas.microsoft.com/office/drawing/2014/main" id="{6DCF6F35-C3FE-6249-852E-0CE5E245990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84883" y="3119323"/>
            <a:ext cx="228600" cy="228600"/>
          </a:xfrm>
          <a:prstGeom prst="rect">
            <a:avLst/>
          </a:prstGeom>
        </p:spPr>
      </p:pic>
      <p:pic>
        <p:nvPicPr>
          <p:cNvPr id="23" name="Graphic 22">
            <a:extLst>
              <a:ext uri="{FF2B5EF4-FFF2-40B4-BE49-F238E27FC236}">
                <a16:creationId xmlns:a16="http://schemas.microsoft.com/office/drawing/2014/main" id="{536F47EB-38A6-B445-ADE5-EAAD9DC45D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84883" y="3490614"/>
            <a:ext cx="228600" cy="228600"/>
          </a:xfrm>
          <a:prstGeom prst="rect">
            <a:avLst/>
          </a:prstGeom>
        </p:spPr>
      </p:pic>
      <p:pic>
        <p:nvPicPr>
          <p:cNvPr id="25" name="Graphic 24">
            <a:extLst>
              <a:ext uri="{FF2B5EF4-FFF2-40B4-BE49-F238E27FC236}">
                <a16:creationId xmlns:a16="http://schemas.microsoft.com/office/drawing/2014/main" id="{60C2320F-AB58-734D-97E6-4B9C5C3F861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84883" y="3833363"/>
            <a:ext cx="228600" cy="228600"/>
          </a:xfrm>
          <a:prstGeom prst="rect">
            <a:avLst/>
          </a:prstGeom>
        </p:spPr>
      </p:pic>
      <p:sp>
        <p:nvSpPr>
          <p:cNvPr id="6" name="Rectangle 5">
            <a:extLst>
              <a:ext uri="{FF2B5EF4-FFF2-40B4-BE49-F238E27FC236}">
                <a16:creationId xmlns:a16="http://schemas.microsoft.com/office/drawing/2014/main" id="{4AAAB874-C08B-0244-B735-7631083C862D}"/>
              </a:ext>
            </a:extLst>
          </p:cNvPr>
          <p:cNvSpPr/>
          <p:nvPr/>
        </p:nvSpPr>
        <p:spPr>
          <a:xfrm>
            <a:off x="1092155" y="1634122"/>
            <a:ext cx="3975768" cy="276999"/>
          </a:xfrm>
          <a:prstGeom prst="rect">
            <a:avLst/>
          </a:prstGeom>
        </p:spPr>
        <p:txBody>
          <a:bodyPr wrap="none">
            <a:spAutoFit/>
          </a:bodyPr>
          <a:lstStyle/>
          <a:p>
            <a:r>
              <a:rPr lang="es-ES_tradnl" sz="1200" dirty="0">
                <a:solidFill>
                  <a:schemeClr val="tx1">
                    <a:lumMod val="50000"/>
                    <a:lumOff val="50000"/>
                  </a:schemeClr>
                </a:solidFill>
                <a:latin typeface="Google Sans" panose="020B0503030502040204" pitchFamily="34" charset="0"/>
                <a:ea typeface="Roboto" panose="02000000000000000000" pitchFamily="2" charset="0"/>
              </a:rPr>
              <a:t>En equipos de tres personas, hacer una aplicación que:</a:t>
            </a:r>
          </a:p>
        </p:txBody>
      </p:sp>
      <p:sp>
        <p:nvSpPr>
          <p:cNvPr id="8" name="Oval 7">
            <a:extLst>
              <a:ext uri="{FF2B5EF4-FFF2-40B4-BE49-F238E27FC236}">
                <a16:creationId xmlns:a16="http://schemas.microsoft.com/office/drawing/2014/main" id="{6A5A8990-5FB2-6F42-8674-9965F9D11489}"/>
              </a:ext>
            </a:extLst>
          </p:cNvPr>
          <p:cNvSpPr/>
          <p:nvPr/>
        </p:nvSpPr>
        <p:spPr>
          <a:xfrm>
            <a:off x="2051510" y="1985772"/>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17" name="Oval 16">
            <a:extLst>
              <a:ext uri="{FF2B5EF4-FFF2-40B4-BE49-F238E27FC236}">
                <a16:creationId xmlns:a16="http://schemas.microsoft.com/office/drawing/2014/main" id="{5BCD963E-3EFD-D241-989A-65DD6110BDA0}"/>
              </a:ext>
            </a:extLst>
          </p:cNvPr>
          <p:cNvSpPr/>
          <p:nvPr/>
        </p:nvSpPr>
        <p:spPr>
          <a:xfrm>
            <a:off x="2051510" y="2336955"/>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18" name="Oval 17">
            <a:extLst>
              <a:ext uri="{FF2B5EF4-FFF2-40B4-BE49-F238E27FC236}">
                <a16:creationId xmlns:a16="http://schemas.microsoft.com/office/drawing/2014/main" id="{7489A761-4091-A444-9D0E-DF705C7918C0}"/>
              </a:ext>
            </a:extLst>
          </p:cNvPr>
          <p:cNvSpPr/>
          <p:nvPr/>
        </p:nvSpPr>
        <p:spPr>
          <a:xfrm>
            <a:off x="2051510" y="2708016"/>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19" name="Oval 18">
            <a:extLst>
              <a:ext uri="{FF2B5EF4-FFF2-40B4-BE49-F238E27FC236}">
                <a16:creationId xmlns:a16="http://schemas.microsoft.com/office/drawing/2014/main" id="{1DF68CFF-9154-BB47-9999-FAEF1DC09AB1}"/>
              </a:ext>
            </a:extLst>
          </p:cNvPr>
          <p:cNvSpPr/>
          <p:nvPr/>
        </p:nvSpPr>
        <p:spPr>
          <a:xfrm>
            <a:off x="2051510" y="3059199"/>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22" name="Oval 21">
            <a:extLst>
              <a:ext uri="{FF2B5EF4-FFF2-40B4-BE49-F238E27FC236}">
                <a16:creationId xmlns:a16="http://schemas.microsoft.com/office/drawing/2014/main" id="{DF8D03EE-ECA0-4C42-A2ED-DBE7ED154800}"/>
              </a:ext>
            </a:extLst>
          </p:cNvPr>
          <p:cNvSpPr/>
          <p:nvPr/>
        </p:nvSpPr>
        <p:spPr>
          <a:xfrm>
            <a:off x="2051510" y="3436886"/>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24" name="Oval 23">
            <a:extLst>
              <a:ext uri="{FF2B5EF4-FFF2-40B4-BE49-F238E27FC236}">
                <a16:creationId xmlns:a16="http://schemas.microsoft.com/office/drawing/2014/main" id="{CFE12C9B-5081-894C-B8E6-E5E0B7B3D267}"/>
              </a:ext>
            </a:extLst>
          </p:cNvPr>
          <p:cNvSpPr/>
          <p:nvPr/>
        </p:nvSpPr>
        <p:spPr>
          <a:xfrm>
            <a:off x="2051510" y="3788069"/>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Tree>
    <p:extLst>
      <p:ext uri="{BB962C8B-B14F-4D97-AF65-F5344CB8AC3E}">
        <p14:creationId xmlns:p14="http://schemas.microsoft.com/office/powerpoint/2010/main" val="121284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B5D60DC-2F8B-E34C-BCE2-ADAC643B9FD6}"/>
              </a:ext>
            </a:extLst>
          </p:cNvPr>
          <p:cNvSpPr/>
          <p:nvPr/>
        </p:nvSpPr>
        <p:spPr>
          <a:xfrm>
            <a:off x="6941532" y="4327685"/>
            <a:ext cx="3599191" cy="1576776"/>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4" name="Rounded Rectangle 43">
            <a:extLst>
              <a:ext uri="{FF2B5EF4-FFF2-40B4-BE49-F238E27FC236}">
                <a16:creationId xmlns:a16="http://schemas.microsoft.com/office/drawing/2014/main" id="{28D645A9-BC64-2142-9860-7D1028F93854}"/>
              </a:ext>
            </a:extLst>
          </p:cNvPr>
          <p:cNvSpPr/>
          <p:nvPr/>
        </p:nvSpPr>
        <p:spPr>
          <a:xfrm>
            <a:off x="525005" y="1322404"/>
            <a:ext cx="5836854" cy="2397452"/>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5" name="Rounded Rectangle 44">
            <a:extLst>
              <a:ext uri="{FF2B5EF4-FFF2-40B4-BE49-F238E27FC236}">
                <a16:creationId xmlns:a16="http://schemas.microsoft.com/office/drawing/2014/main" id="{24AFD650-2112-F446-B8C6-5D8884C4B374}"/>
              </a:ext>
            </a:extLst>
          </p:cNvPr>
          <p:cNvSpPr/>
          <p:nvPr/>
        </p:nvSpPr>
        <p:spPr>
          <a:xfrm>
            <a:off x="550778" y="3955894"/>
            <a:ext cx="1997359" cy="541082"/>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err="1">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Bitacora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bitacora.txt</a:t>
            </a:r>
            <a:r>
              <a:rPr lang="es-ES_tradnl" sz="1200" dirty="0">
                <a:latin typeface="Google Sans" panose="020B0503030502040204" pitchFamily="34" charset="0"/>
                <a:ea typeface="Roboto" panose="02000000000000000000" pitchFamily="2" charset="0"/>
              </a:rPr>
              <a:t>”,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 vector.</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3" name="Rectangle 2">
            <a:extLst>
              <a:ext uri="{FF2B5EF4-FFF2-40B4-BE49-F238E27FC236}">
                <a16:creationId xmlns:a16="http://schemas.microsoft.com/office/drawing/2014/main" id="{B038F13E-F4C9-144A-8639-4DC31895D623}"/>
              </a:ext>
            </a:extLst>
          </p:cNvPr>
          <p:cNvSpPr/>
          <p:nvPr/>
        </p:nvSpPr>
        <p:spPr>
          <a:xfrm>
            <a:off x="6810679" y="1666154"/>
            <a:ext cx="4846871" cy="600164"/>
          </a:xfrm>
          <a:prstGeom prst="rect">
            <a:avLst/>
          </a:prstGeom>
        </p:spPr>
        <p:txBody>
          <a:bodyPr wrap="square">
            <a:spAutoFit/>
          </a:bodyPr>
          <a:lstStyle/>
          <a:p>
            <a:r>
              <a:rPr lang="en-US" sz="1100" dirty="0">
                <a:latin typeface="Google Sans" panose="020B0503030502040204" pitchFamily="34" charset="0"/>
              </a:rPr>
              <a:t>Oct-30 21:39:26 679.57.853.40:5668 Failed password for root</a:t>
            </a:r>
          </a:p>
          <a:p>
            <a:r>
              <a:rPr lang="en-US" sz="1100" dirty="0">
                <a:latin typeface="Google Sans" panose="020B0503030502040204" pitchFamily="34" charset="0"/>
              </a:rPr>
              <a:t>Oct-30 21:52:57 164.48.60.79:6597 Failed password for illegal user test</a:t>
            </a:r>
          </a:p>
          <a:p>
            <a:r>
              <a:rPr lang="en-US" sz="1100" dirty="0">
                <a:latin typeface="Google Sans" panose="020B0503030502040204" pitchFamily="34" charset="0"/>
              </a:rPr>
              <a:t>Oct-30 22:06:30 774.16.162.29:4184 Illegal user</a:t>
            </a:r>
            <a:endParaRPr lang="en-MX" sz="1100" dirty="0">
              <a:latin typeface="Google Sans" panose="020B0503030502040204" pitchFamily="34" charset="0"/>
            </a:endParaRPr>
          </a:p>
        </p:txBody>
      </p:sp>
      <p:cxnSp>
        <p:nvCxnSpPr>
          <p:cNvPr id="27" name="Straight Connector 26">
            <a:extLst>
              <a:ext uri="{FF2B5EF4-FFF2-40B4-BE49-F238E27FC236}">
                <a16:creationId xmlns:a16="http://schemas.microsoft.com/office/drawing/2014/main" id="{A15E2EB2-FFD5-5648-9C94-AD77BD7095C0}"/>
              </a:ext>
            </a:extLst>
          </p:cNvPr>
          <p:cNvCxnSpPr>
            <a:cxnSpLocks/>
          </p:cNvCxnSpPr>
          <p:nvPr/>
        </p:nvCxnSpPr>
        <p:spPr>
          <a:xfrm rot="5400000">
            <a:off x="8702957" y="2671655"/>
            <a:ext cx="475446" cy="0"/>
          </a:xfrm>
          <a:prstGeom prst="line">
            <a:avLst/>
          </a:prstGeom>
          <a:ln w="57150" cap="rnd">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BA7779C-C008-004E-AD90-12437659DCF3}"/>
              </a:ext>
            </a:extLst>
          </p:cNvPr>
          <p:cNvSpPr/>
          <p:nvPr/>
        </p:nvSpPr>
        <p:spPr>
          <a:xfrm>
            <a:off x="6810679" y="3246134"/>
            <a:ext cx="5020969" cy="938719"/>
          </a:xfrm>
          <a:prstGeom prst="rect">
            <a:avLst/>
          </a:prstGeom>
        </p:spPr>
        <p:txBody>
          <a:bodyPr wrap="square">
            <a:spAutoFit/>
          </a:bodyPr>
          <a:lstStyle/>
          <a:p>
            <a:r>
              <a:rPr lang="en-MX" sz="1100" dirty="0">
                <a:latin typeface="Google Sans" panose="020B0503030502040204" pitchFamily="34" charset="0"/>
              </a:rPr>
              <a:t>{</a:t>
            </a:r>
          </a:p>
          <a:p>
            <a:pPr marL="179388"/>
            <a:r>
              <a:rPr lang="en-MX" sz="1100" dirty="0">
                <a:latin typeface="Google Sans" panose="020B0503030502040204" pitchFamily="34" charset="0"/>
              </a:rPr>
              <a:t>“</a:t>
            </a:r>
            <a:r>
              <a:rPr lang="en-US" sz="1100" dirty="0">
                <a:latin typeface="Google Sans" panose="020B0503030502040204" pitchFamily="34" charset="0"/>
              </a:rPr>
              <a:t>10-30T21:39:26,679.57.853.40:5668,Failed password for root</a:t>
            </a:r>
            <a:r>
              <a:rPr lang="en-MX" sz="1100" dirty="0">
                <a:latin typeface="Google Sans" panose="020B0503030502040204" pitchFamily="34" charset="0"/>
              </a:rPr>
              <a:t> ”, </a:t>
            </a:r>
          </a:p>
          <a:p>
            <a:pPr marL="179388"/>
            <a:r>
              <a:rPr lang="en-MX" sz="1100" dirty="0">
                <a:latin typeface="Google Sans" panose="020B0503030502040204" pitchFamily="34" charset="0"/>
              </a:rPr>
              <a:t>“</a:t>
            </a:r>
            <a:r>
              <a:rPr lang="en-US" sz="1100" dirty="0">
                <a:latin typeface="Google Sans" panose="020B0503030502040204" pitchFamily="34" charset="0"/>
              </a:rPr>
              <a:t>10-30T21:52:57,164.48.60.79:6597,Failed password for illegal user test</a:t>
            </a:r>
            <a:r>
              <a:rPr lang="en-MX" sz="1100" dirty="0">
                <a:latin typeface="Google Sans" panose="020B0503030502040204" pitchFamily="34" charset="0"/>
              </a:rPr>
              <a:t> ”,</a:t>
            </a:r>
            <a:r>
              <a:rPr lang="en-US" sz="1100" dirty="0">
                <a:latin typeface="Google Sans" panose="020B0503030502040204" pitchFamily="34" charset="0"/>
              </a:rPr>
              <a:t> </a:t>
            </a:r>
          </a:p>
          <a:p>
            <a:pPr marL="179388"/>
            <a:r>
              <a:rPr lang="en-US" sz="1100" dirty="0">
                <a:latin typeface="Google Sans" panose="020B0503030502040204" pitchFamily="34" charset="0"/>
              </a:rPr>
              <a:t>“10-30T22:06:30,774.16.162.29:4184,Illegal user </a:t>
            </a:r>
            <a:r>
              <a:rPr lang="en-MX" sz="1100" dirty="0">
                <a:latin typeface="Google Sans" panose="020B0503030502040204" pitchFamily="34" charset="0"/>
              </a:rPr>
              <a:t>”</a:t>
            </a:r>
          </a:p>
          <a:p>
            <a:pPr marL="11113"/>
            <a:r>
              <a:rPr lang="en-MX" sz="1100" dirty="0">
                <a:latin typeface="Google Sans" panose="020B0503030502040204" pitchFamily="34" charset="0"/>
              </a:rPr>
              <a:t>}</a:t>
            </a:r>
          </a:p>
        </p:txBody>
      </p:sp>
      <p:pic>
        <p:nvPicPr>
          <p:cNvPr id="29" name="Graphic 28">
            <a:extLst>
              <a:ext uri="{FF2B5EF4-FFF2-40B4-BE49-F238E27FC236}">
                <a16:creationId xmlns:a16="http://schemas.microsoft.com/office/drawing/2014/main" id="{CF12F294-7574-ED4F-9742-D9F6ADD86E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0371" y="3133172"/>
            <a:ext cx="226972" cy="226972"/>
          </a:xfrm>
          <a:prstGeom prst="rect">
            <a:avLst/>
          </a:prstGeom>
        </p:spPr>
      </p:pic>
      <p:pic>
        <p:nvPicPr>
          <p:cNvPr id="30" name="Graphic 29">
            <a:extLst>
              <a:ext uri="{FF2B5EF4-FFF2-40B4-BE49-F238E27FC236}">
                <a16:creationId xmlns:a16="http://schemas.microsoft.com/office/drawing/2014/main" id="{67CC398B-F4F0-A744-B8EF-671D16E5AC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9508" y="3133172"/>
            <a:ext cx="226972" cy="226972"/>
          </a:xfrm>
          <a:prstGeom prst="rect">
            <a:avLst/>
          </a:prstGeom>
        </p:spPr>
      </p:pic>
      <p:pic>
        <p:nvPicPr>
          <p:cNvPr id="31" name="Graphic 30">
            <a:extLst>
              <a:ext uri="{FF2B5EF4-FFF2-40B4-BE49-F238E27FC236}">
                <a16:creationId xmlns:a16="http://schemas.microsoft.com/office/drawing/2014/main" id="{DEF9E342-6C49-7F4A-8C74-2CD794CD04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45940" y="3133172"/>
            <a:ext cx="226972" cy="226972"/>
          </a:xfrm>
          <a:prstGeom prst="rect">
            <a:avLst/>
          </a:prstGeom>
        </p:spPr>
      </p:pic>
      <p:pic>
        <p:nvPicPr>
          <p:cNvPr id="32" name="Graphic 31">
            <a:extLst>
              <a:ext uri="{FF2B5EF4-FFF2-40B4-BE49-F238E27FC236}">
                <a16:creationId xmlns:a16="http://schemas.microsoft.com/office/drawing/2014/main" id="{86729598-AF27-B245-8851-F66A679752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4250" y="3133172"/>
            <a:ext cx="226972" cy="226972"/>
          </a:xfrm>
          <a:prstGeom prst="rect">
            <a:avLst/>
          </a:prstGeom>
        </p:spPr>
      </p:pic>
      <p:sp>
        <p:nvSpPr>
          <p:cNvPr id="33" name="Rectangle 32">
            <a:extLst>
              <a:ext uri="{FF2B5EF4-FFF2-40B4-BE49-F238E27FC236}">
                <a16:creationId xmlns:a16="http://schemas.microsoft.com/office/drawing/2014/main" id="{75A2AAC4-53A2-D14A-96BA-1B175E37D0F7}"/>
              </a:ext>
            </a:extLst>
          </p:cNvPr>
          <p:cNvSpPr/>
          <p:nvPr/>
        </p:nvSpPr>
        <p:spPr>
          <a:xfrm>
            <a:off x="3043335" y="4119599"/>
            <a:ext cx="1207944" cy="261610"/>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16806 Registros</a:t>
            </a:r>
          </a:p>
        </p:txBody>
      </p:sp>
      <p:sp>
        <p:nvSpPr>
          <p:cNvPr id="35" name="Rounded Rectangle 34">
            <a:extLst>
              <a:ext uri="{FF2B5EF4-FFF2-40B4-BE49-F238E27FC236}">
                <a16:creationId xmlns:a16="http://schemas.microsoft.com/office/drawing/2014/main" id="{2554FDAC-074A-8E43-ACD0-C1A49E23636B}"/>
              </a:ext>
            </a:extLst>
          </p:cNvPr>
          <p:cNvSpPr/>
          <p:nvPr/>
        </p:nvSpPr>
        <p:spPr>
          <a:xfrm>
            <a:off x="6820124" y="3049412"/>
            <a:ext cx="4962373" cy="116494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6" name="Rounded Rectangle 35">
            <a:extLst>
              <a:ext uri="{FF2B5EF4-FFF2-40B4-BE49-F238E27FC236}">
                <a16:creationId xmlns:a16="http://schemas.microsoft.com/office/drawing/2014/main" id="{DBECB447-56F9-E643-A0F9-121A24B57A54}"/>
              </a:ext>
            </a:extLst>
          </p:cNvPr>
          <p:cNvSpPr/>
          <p:nvPr/>
        </p:nvSpPr>
        <p:spPr>
          <a:xfrm>
            <a:off x="6820124" y="1622187"/>
            <a:ext cx="4846871" cy="671711"/>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7" name="Rectangle 36">
            <a:extLst>
              <a:ext uri="{FF2B5EF4-FFF2-40B4-BE49-F238E27FC236}">
                <a16:creationId xmlns:a16="http://schemas.microsoft.com/office/drawing/2014/main" id="{9CF9E03D-4732-BD47-A7C5-6B928B6B1B22}"/>
              </a:ext>
            </a:extLst>
          </p:cNvPr>
          <p:cNvSpPr/>
          <p:nvPr/>
        </p:nvSpPr>
        <p:spPr>
          <a:xfrm>
            <a:off x="6810679" y="1300892"/>
            <a:ext cx="1590949" cy="261610"/>
          </a:xfrm>
          <a:prstGeom prst="rect">
            <a:avLst/>
          </a:prstGeom>
        </p:spPr>
        <p:txBody>
          <a:bodyPr wrap="square">
            <a:spAutoFit/>
          </a:bodyPr>
          <a:lstStyle/>
          <a:p>
            <a:r>
              <a:rPr lang="en-MX" sz="1100" b="1" dirty="0">
                <a:solidFill>
                  <a:srgbClr val="0847A6"/>
                </a:solidFill>
                <a:latin typeface="Google Sans" panose="020B0503030502040204" pitchFamily="34" charset="0"/>
              </a:rPr>
              <a:t>txt - String</a:t>
            </a:r>
          </a:p>
        </p:txBody>
      </p:sp>
      <p:sp>
        <p:nvSpPr>
          <p:cNvPr id="38" name="Rectangle 37">
            <a:extLst>
              <a:ext uri="{FF2B5EF4-FFF2-40B4-BE49-F238E27FC236}">
                <a16:creationId xmlns:a16="http://schemas.microsoft.com/office/drawing/2014/main" id="{9728B5E4-A70C-CE44-95C2-0E2377DBE2E7}"/>
              </a:ext>
            </a:extLst>
          </p:cNvPr>
          <p:cNvSpPr/>
          <p:nvPr/>
        </p:nvSpPr>
        <p:spPr>
          <a:xfrm>
            <a:off x="6827076" y="2749999"/>
            <a:ext cx="1590949" cy="261610"/>
          </a:xfrm>
          <a:prstGeom prst="rect">
            <a:avLst/>
          </a:prstGeom>
        </p:spPr>
        <p:txBody>
          <a:bodyPr wrap="square">
            <a:spAutoFit/>
          </a:bodyPr>
          <a:lstStyle/>
          <a:p>
            <a:r>
              <a:rPr lang="en-MX" sz="1100" b="1" dirty="0">
                <a:solidFill>
                  <a:srgbClr val="0847A6"/>
                </a:solidFill>
                <a:latin typeface="Google Sans" panose="020B0503030502040204" pitchFamily="34" charset="0"/>
              </a:rPr>
              <a:t>Vector</a:t>
            </a:r>
          </a:p>
        </p:txBody>
      </p:sp>
      <p:sp>
        <p:nvSpPr>
          <p:cNvPr id="5" name="Rectangle 4">
            <a:extLst>
              <a:ext uri="{FF2B5EF4-FFF2-40B4-BE49-F238E27FC236}">
                <a16:creationId xmlns:a16="http://schemas.microsoft.com/office/drawing/2014/main" id="{1B4A3052-A280-1C4E-8E24-BDEDE6BEE8C1}"/>
              </a:ext>
            </a:extLst>
          </p:cNvPr>
          <p:cNvSpPr/>
          <p:nvPr/>
        </p:nvSpPr>
        <p:spPr>
          <a:xfrm>
            <a:off x="621605" y="4017496"/>
            <a:ext cx="1806213" cy="400110"/>
          </a:xfrm>
          <a:prstGeom prst="rect">
            <a:avLst/>
          </a:prstGeom>
        </p:spPr>
        <p:txBody>
          <a:bodyPr wrap="square">
            <a:spAutoFit/>
          </a:bodyPr>
          <a:lstStyle/>
          <a:p>
            <a:r>
              <a:rPr lang="en-MX" sz="1000" b="1" spc="-100" dirty="0">
                <a:solidFill>
                  <a:srgbClr val="00B050"/>
                </a:solidFill>
                <a:latin typeface="Andale Mono" panose="020B0509000000000004" pitchFamily="49" charset="0"/>
              </a:rPr>
              <a:t>$</a:t>
            </a:r>
            <a:r>
              <a:rPr lang="en-MX" sz="1000" b="1" spc="-100" dirty="0">
                <a:solidFill>
                  <a:schemeClr val="bg1"/>
                </a:solidFill>
                <a:latin typeface="Andale Mono" panose="020B0509000000000004" pitchFamily="49" charset="0"/>
              </a:rPr>
              <a:t> </a:t>
            </a:r>
            <a:r>
              <a:rPr lang="en-MX" sz="1000" b="1" spc="-100" dirty="0">
                <a:solidFill>
                  <a:srgbClr val="00B0F0"/>
                </a:solidFill>
                <a:latin typeface="Andale Mono" panose="020B0509000000000004" pitchFamily="49" charset="0"/>
              </a:rPr>
              <a:t>~</a:t>
            </a:r>
            <a:r>
              <a:rPr lang="en-MX" sz="1000" b="1" spc="-100" dirty="0">
                <a:solidFill>
                  <a:schemeClr val="bg1"/>
                </a:solidFill>
                <a:latin typeface="Andale Mono" panose="020B0509000000000004" pitchFamily="49" charset="0"/>
              </a:rPr>
              <a:t> wc -l bitacora.txt</a:t>
            </a:r>
          </a:p>
          <a:p>
            <a:pPr marL="222250"/>
            <a:r>
              <a:rPr lang="en-MX" sz="1000" b="1" spc="-100" dirty="0">
                <a:solidFill>
                  <a:schemeClr val="bg1"/>
                </a:solidFill>
                <a:latin typeface="Andale Mono" panose="020B0509000000000004" pitchFamily="49" charset="0"/>
              </a:rPr>
              <a:t>16806</a:t>
            </a:r>
          </a:p>
        </p:txBody>
      </p:sp>
      <p:cxnSp>
        <p:nvCxnSpPr>
          <p:cNvPr id="26" name="Straight Connector 25">
            <a:extLst>
              <a:ext uri="{FF2B5EF4-FFF2-40B4-BE49-F238E27FC236}">
                <a16:creationId xmlns:a16="http://schemas.microsoft.com/office/drawing/2014/main" id="{2BF2731A-DD84-6C48-B3BC-A929B971FAB3}"/>
              </a:ext>
            </a:extLst>
          </p:cNvPr>
          <p:cNvCxnSpPr>
            <a:cxnSpLocks/>
          </p:cNvCxnSpPr>
          <p:nvPr/>
        </p:nvCxnSpPr>
        <p:spPr>
          <a:xfrm>
            <a:off x="2639792" y="4225424"/>
            <a:ext cx="324737" cy="0"/>
          </a:xfrm>
          <a:prstGeom prst="line">
            <a:avLst/>
          </a:prstGeom>
          <a:ln w="57150" cap="rnd">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820B6E8-773B-4549-A274-FEE4B010F142}"/>
              </a:ext>
            </a:extLst>
          </p:cNvPr>
          <p:cNvSpPr/>
          <p:nvPr/>
        </p:nvSpPr>
        <p:spPr>
          <a:xfrm>
            <a:off x="503773" y="8701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46" name="Rounded Rectangle 45">
            <a:extLst>
              <a:ext uri="{FF2B5EF4-FFF2-40B4-BE49-F238E27FC236}">
                <a16:creationId xmlns:a16="http://schemas.microsoft.com/office/drawing/2014/main" id="{16B11625-A2A4-E54B-BDE2-FC05B941B51F}"/>
              </a:ext>
            </a:extLst>
          </p:cNvPr>
          <p:cNvSpPr/>
          <p:nvPr/>
        </p:nvSpPr>
        <p:spPr>
          <a:xfrm>
            <a:off x="525005" y="2011017"/>
            <a:ext cx="5836854" cy="171836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47" name="Graphic 46">
            <a:extLst>
              <a:ext uri="{FF2B5EF4-FFF2-40B4-BE49-F238E27FC236}">
                <a16:creationId xmlns:a16="http://schemas.microsoft.com/office/drawing/2014/main" id="{C3F88027-8009-1F4D-B221-5B84E7B41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1034" y="1709276"/>
            <a:ext cx="276606" cy="276606"/>
          </a:xfrm>
          <a:prstGeom prst="rect">
            <a:avLst/>
          </a:prstGeom>
        </p:spPr>
      </p:pic>
      <p:pic>
        <p:nvPicPr>
          <p:cNvPr id="48" name="Graphic 47">
            <a:extLst>
              <a:ext uri="{FF2B5EF4-FFF2-40B4-BE49-F238E27FC236}">
                <a16:creationId xmlns:a16="http://schemas.microsoft.com/office/drawing/2014/main" id="{7848C99B-A846-4F42-9B10-CB055855FD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7711" y="1709276"/>
            <a:ext cx="276606" cy="276606"/>
          </a:xfrm>
          <a:prstGeom prst="rect">
            <a:avLst/>
          </a:prstGeom>
        </p:spPr>
      </p:pic>
      <p:pic>
        <p:nvPicPr>
          <p:cNvPr id="49" name="Graphic 48">
            <a:extLst>
              <a:ext uri="{FF2B5EF4-FFF2-40B4-BE49-F238E27FC236}">
                <a16:creationId xmlns:a16="http://schemas.microsoft.com/office/drawing/2014/main" id="{964A6423-AE29-7F4E-9B5C-C6A8332B1B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7210" y="1709276"/>
            <a:ext cx="276606" cy="276606"/>
          </a:xfrm>
          <a:prstGeom prst="rect">
            <a:avLst/>
          </a:prstGeom>
        </p:spPr>
      </p:pic>
      <p:pic>
        <p:nvPicPr>
          <p:cNvPr id="50" name="Graphic 49">
            <a:extLst>
              <a:ext uri="{FF2B5EF4-FFF2-40B4-BE49-F238E27FC236}">
                <a16:creationId xmlns:a16="http://schemas.microsoft.com/office/drawing/2014/main" id="{1CE94690-8AD2-CD40-A1E0-0CD61E2FBB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8826" y="1709276"/>
            <a:ext cx="276606" cy="276606"/>
          </a:xfrm>
          <a:prstGeom prst="rect">
            <a:avLst/>
          </a:prstGeom>
        </p:spPr>
      </p:pic>
      <p:graphicFrame>
        <p:nvGraphicFramePr>
          <p:cNvPr id="51" name="Table 50">
            <a:extLst>
              <a:ext uri="{FF2B5EF4-FFF2-40B4-BE49-F238E27FC236}">
                <a16:creationId xmlns:a16="http://schemas.microsoft.com/office/drawing/2014/main" id="{48D164E0-7488-6544-9D51-722F5D2EE1D8}"/>
              </a:ext>
            </a:extLst>
          </p:cNvPr>
          <p:cNvGraphicFramePr>
            <a:graphicFrameLocks noGrp="1"/>
          </p:cNvGraphicFramePr>
          <p:nvPr>
            <p:extLst>
              <p:ext uri="{D42A27DB-BD31-4B8C-83A1-F6EECF244321}">
                <p14:modId xmlns:p14="http://schemas.microsoft.com/office/powerpoint/2010/main" val="3066620433"/>
              </p:ext>
            </p:extLst>
          </p:nvPr>
        </p:nvGraphicFramePr>
        <p:xfrm>
          <a:off x="525005" y="2074713"/>
          <a:ext cx="5762019" cy="16256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sp>
        <p:nvSpPr>
          <p:cNvPr id="52" name="TextBox 51">
            <a:extLst>
              <a:ext uri="{FF2B5EF4-FFF2-40B4-BE49-F238E27FC236}">
                <a16:creationId xmlns:a16="http://schemas.microsoft.com/office/drawing/2014/main" id="{1C757333-7F73-D842-AFF0-68BD149B4D27}"/>
              </a:ext>
            </a:extLst>
          </p:cNvPr>
          <p:cNvSpPr txBox="1"/>
          <p:nvPr/>
        </p:nvSpPr>
        <p:spPr>
          <a:xfrm>
            <a:off x="625508" y="1347397"/>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
        <p:nvSpPr>
          <p:cNvPr id="53" name="Rounded Rectangle 52">
            <a:extLst>
              <a:ext uri="{FF2B5EF4-FFF2-40B4-BE49-F238E27FC236}">
                <a16:creationId xmlns:a16="http://schemas.microsoft.com/office/drawing/2014/main" id="{6880A84E-F403-6449-ABE9-0971A842C5FD}"/>
              </a:ext>
            </a:extLst>
          </p:cNvPr>
          <p:cNvSpPr/>
          <p:nvPr/>
        </p:nvSpPr>
        <p:spPr>
          <a:xfrm>
            <a:off x="525005" y="1662497"/>
            <a:ext cx="5836854" cy="2066890"/>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4" name="Rectangle 53">
            <a:extLst>
              <a:ext uri="{FF2B5EF4-FFF2-40B4-BE49-F238E27FC236}">
                <a16:creationId xmlns:a16="http://schemas.microsoft.com/office/drawing/2014/main" id="{94BBD372-028B-8D48-B40D-B07DBD6BD4F0}"/>
              </a:ext>
            </a:extLst>
          </p:cNvPr>
          <p:cNvSpPr/>
          <p:nvPr/>
        </p:nvSpPr>
        <p:spPr>
          <a:xfrm>
            <a:off x="4350038" y="4068376"/>
            <a:ext cx="1590949" cy="369332"/>
          </a:xfrm>
          <a:prstGeom prst="rect">
            <a:avLst/>
          </a:prstGeom>
        </p:spPr>
        <p:txBody>
          <a:bodyPr wrap="square">
            <a:spAutoFit/>
          </a:bodyPr>
          <a:lstStyle/>
          <a:p>
            <a:r>
              <a:rPr lang="en-US" b="1" dirty="0">
                <a:solidFill>
                  <a:schemeClr val="tx1">
                    <a:lumMod val="75000"/>
                    <a:lumOff val="25000"/>
                  </a:schemeClr>
                </a:solidFill>
                <a:latin typeface="Google Sans" panose="020B0503030502040204" pitchFamily="34" charset="0"/>
              </a:rPr>
              <a:t>N</a:t>
            </a:r>
            <a:r>
              <a:rPr lang="en-MX" b="1" dirty="0">
                <a:solidFill>
                  <a:schemeClr val="tx1">
                    <a:lumMod val="75000"/>
                    <a:lumOff val="25000"/>
                  </a:schemeClr>
                </a:solidFill>
                <a:latin typeface="Google Sans" panose="020B0503030502040204" pitchFamily="34" charset="0"/>
              </a:rPr>
              <a:t> = 16806</a:t>
            </a:r>
          </a:p>
        </p:txBody>
      </p:sp>
      <p:sp>
        <p:nvSpPr>
          <p:cNvPr id="55" name="Rectangle 54">
            <a:extLst>
              <a:ext uri="{FF2B5EF4-FFF2-40B4-BE49-F238E27FC236}">
                <a16:creationId xmlns:a16="http://schemas.microsoft.com/office/drawing/2014/main" id="{714C146E-BA72-184D-87E0-C77645161EE1}"/>
              </a:ext>
            </a:extLst>
          </p:cNvPr>
          <p:cNvSpPr/>
          <p:nvPr/>
        </p:nvSpPr>
        <p:spPr>
          <a:xfrm>
            <a:off x="525004" y="4755351"/>
            <a:ext cx="5836853" cy="769441"/>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Este dato es útil para el cálculo de la complejidad tiempo de los algoritmos (de ordenamiento y búsqueda).</a:t>
            </a:r>
          </a:p>
          <a:p>
            <a:endParaRPr lang="en-MX" sz="1100" dirty="0">
              <a:solidFill>
                <a:schemeClr val="tx1">
                  <a:lumMod val="75000"/>
                  <a:lumOff val="25000"/>
                </a:schemeClr>
              </a:solidFill>
              <a:latin typeface="Google Sans" panose="020B0503030502040204" pitchFamily="34" charset="0"/>
            </a:endParaRPr>
          </a:p>
          <a:p>
            <a:r>
              <a:rPr lang="en-MX" sz="1100" dirty="0">
                <a:solidFill>
                  <a:schemeClr val="tx1">
                    <a:lumMod val="75000"/>
                    <a:lumOff val="25000"/>
                  </a:schemeClr>
                </a:solidFill>
                <a:latin typeface="Google Sans" panose="020B0503030502040204" pitchFamily="34" charset="0"/>
              </a:rPr>
              <a:t>Nos permitirá tomar una decisión fundamentada sobre cuales usar y porqué.</a:t>
            </a:r>
          </a:p>
        </p:txBody>
      </p:sp>
      <p:sp>
        <p:nvSpPr>
          <p:cNvPr id="12" name="Rectangle 11">
            <a:extLst>
              <a:ext uri="{FF2B5EF4-FFF2-40B4-BE49-F238E27FC236}">
                <a16:creationId xmlns:a16="http://schemas.microsoft.com/office/drawing/2014/main" id="{292DB459-B22D-9D4C-A06C-39E0570B9BAA}"/>
              </a:ext>
            </a:extLst>
          </p:cNvPr>
          <p:cNvSpPr/>
          <p:nvPr/>
        </p:nvSpPr>
        <p:spPr>
          <a:xfrm>
            <a:off x="7018633" y="4467675"/>
            <a:ext cx="3522090" cy="1338828"/>
          </a:xfrm>
          <a:prstGeom prst="rect">
            <a:avLst/>
          </a:prstGeom>
        </p:spPr>
        <p:txBody>
          <a:bodyPr wrap="square">
            <a:spAutoFit/>
          </a:bodyPr>
          <a:lstStyle/>
          <a:p>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 </a:t>
            </a:r>
            <a:r>
              <a:rPr lang="en-US" sz="900" b="1" dirty="0" err="1">
                <a:solidFill>
                  <a:srgbClr val="FFC66D"/>
                </a:solidFill>
                <a:latin typeface="Andale Mono" panose="020B0509000000000004" pitchFamily="49" charset="0"/>
              </a:rPr>
              <a:t>mesTextoANro</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const</a:t>
            </a:r>
            <a:r>
              <a:rPr lang="en-US" sz="900" b="1" dirty="0">
                <a:solidFill>
                  <a:schemeClr val="bg1"/>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&amp;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a:t>
            </a:r>
            <a:br>
              <a:rPr lang="en-US" sz="900" b="1" dirty="0">
                <a:latin typeface="Andale Mono" panose="020B0509000000000004" pitchFamily="49" charset="0"/>
              </a:rPr>
            </a:br>
            <a:r>
              <a:rPr lang="en-US" sz="900" b="1" dirty="0">
                <a:solidFill>
                  <a:schemeClr val="bg1"/>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"Jun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"06-"</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"Jul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"07-"</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"Aug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"08-"</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"Sep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"09-"</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"Oct "</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"10-"</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return </a:t>
            </a:r>
            <a:r>
              <a:rPr lang="en-US" sz="900" b="1" dirty="0" err="1">
                <a:solidFill>
                  <a:srgbClr val="CC7832"/>
                </a:solidFill>
                <a:latin typeface="Andale Mono" panose="020B0509000000000004" pitchFamily="49" charset="0"/>
              </a:rPr>
              <a:t>nullptr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9857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845D9E4B-709A-844B-BC7D-F63CED79C510}"/>
              </a:ext>
            </a:extLst>
          </p:cNvPr>
          <p:cNvSpPr/>
          <p:nvPr/>
        </p:nvSpPr>
        <p:spPr>
          <a:xfrm>
            <a:off x="6347069" y="1371556"/>
            <a:ext cx="5509549" cy="3617609"/>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2" name="Rounded Rectangle 11">
            <a:extLst>
              <a:ext uri="{FF2B5EF4-FFF2-40B4-BE49-F238E27FC236}">
                <a16:creationId xmlns:a16="http://schemas.microsoft.com/office/drawing/2014/main" id="{06B5C660-477D-EB47-812E-708424A8EF2E}"/>
              </a:ext>
            </a:extLst>
          </p:cNvPr>
          <p:cNvSpPr/>
          <p:nvPr/>
        </p:nvSpPr>
        <p:spPr>
          <a:xfrm>
            <a:off x="525005" y="1384710"/>
            <a:ext cx="5319927" cy="4284569"/>
          </a:xfrm>
          <a:prstGeom prst="roundRect">
            <a:avLst>
              <a:gd name="adj" fmla="val 2919"/>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Ordenamiento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Ordene la información por fecha para la realización de las búsquedas.</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E6DD7D16-FC10-F84C-9290-963C2E544855}"/>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6" name="Rectangle 5">
            <a:extLst>
              <a:ext uri="{FF2B5EF4-FFF2-40B4-BE49-F238E27FC236}">
                <a16:creationId xmlns:a16="http://schemas.microsoft.com/office/drawing/2014/main" id="{19AE2C24-6EC0-374C-821F-A2DFCD590241}"/>
              </a:ext>
            </a:extLst>
          </p:cNvPr>
          <p:cNvSpPr/>
          <p:nvPr/>
        </p:nvSpPr>
        <p:spPr>
          <a:xfrm>
            <a:off x="6513114" y="1510093"/>
            <a:ext cx="5177458" cy="32778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endParaRPr lang="en-MX" sz="900" b="1" dirty="0">
              <a:solidFill>
                <a:schemeClr val="bg1"/>
              </a:solidFill>
              <a:latin typeface="Andale Mono" panose="020B0509000000000004" pitchFamily="49" charset="0"/>
            </a:endParaRPr>
          </a:p>
        </p:txBody>
      </p:sp>
      <p:sp>
        <p:nvSpPr>
          <p:cNvPr id="16" name="Rectangle 15">
            <a:extLst>
              <a:ext uri="{FF2B5EF4-FFF2-40B4-BE49-F238E27FC236}">
                <a16:creationId xmlns:a16="http://schemas.microsoft.com/office/drawing/2014/main" id="{FD442DD5-7F06-444E-AAA9-C3944B26BF89}"/>
              </a:ext>
            </a:extLst>
          </p:cNvPr>
          <p:cNvSpPr/>
          <p:nvPr/>
        </p:nvSpPr>
        <p:spPr>
          <a:xfrm>
            <a:off x="6513114" y="1047788"/>
            <a:ext cx="5177458" cy="246221"/>
          </a:xfrm>
          <a:prstGeom prst="rect">
            <a:avLst/>
          </a:prstGeom>
        </p:spPr>
        <p:txBody>
          <a:bodyPr wrap="square">
            <a:spAutoFit/>
          </a:bodyPr>
          <a:lstStyle/>
          <a:p>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4" name="Rectangle 3">
            <a:extLst>
              <a:ext uri="{FF2B5EF4-FFF2-40B4-BE49-F238E27FC236}">
                <a16:creationId xmlns:a16="http://schemas.microsoft.com/office/drawing/2014/main" id="{BD0A6942-9A33-634A-8A27-9B1B8F6D21C3}"/>
              </a:ext>
            </a:extLst>
          </p:cNvPr>
          <p:cNvSpPr/>
          <p:nvPr/>
        </p:nvSpPr>
        <p:spPr>
          <a:xfrm>
            <a:off x="627991" y="1501744"/>
            <a:ext cx="5154500" cy="3970318"/>
          </a:xfrm>
          <a:prstGeom prst="rect">
            <a:avLst/>
          </a:prstGeom>
        </p:spPr>
        <p:txBody>
          <a:bodyPr wrap="square">
            <a:spAutoFit/>
          </a:bodyPr>
          <a:lstStyle/>
          <a:p>
            <a:r>
              <a:rPr lang="en-US" sz="900" b="1" dirty="0">
                <a:solidFill>
                  <a:srgbClr val="808080"/>
                </a:solidFill>
                <a:latin typeface="Andale Mono" panose="020B0509000000000004" pitchFamily="49" charset="0"/>
              </a:rPr>
              <a:t>// Quicksort </a:t>
            </a:r>
            <a:r>
              <a:rPr lang="en-US" sz="900" b="1" dirty="0" err="1">
                <a:solidFill>
                  <a:srgbClr val="808080"/>
                </a:solidFill>
                <a:latin typeface="Andale Mono" panose="020B0509000000000004" pitchFamily="49" charset="0"/>
              </a:rPr>
              <a:t>recursivo</a:t>
            </a:r>
            <a:br>
              <a:rPr lang="en-US" sz="900" b="1" dirty="0">
                <a:solidFill>
                  <a:srgbClr val="808080"/>
                </a:solidFill>
                <a:latin typeface="Andale Mono" panose="020B0509000000000004" pitchFamily="49" charset="0"/>
              </a:rPr>
            </a:br>
            <a:r>
              <a:rPr lang="en-US" sz="900" b="1" dirty="0">
                <a:solidFill>
                  <a:srgbClr val="CC7832"/>
                </a:solidFill>
                <a:latin typeface="Andale Mono" panose="020B0509000000000004" pitchFamily="49" charset="0"/>
              </a:rPr>
              <a:t>void </a:t>
            </a:r>
            <a:r>
              <a:rPr lang="en-US" sz="900" b="1" dirty="0" err="1">
                <a:solidFill>
                  <a:srgbClr val="FFC66D"/>
                </a:solidFill>
                <a:latin typeface="Andale Mono" panose="020B0509000000000004" pitchFamily="49" charset="0"/>
              </a:rPr>
              <a:t>quickSort</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vector</a:t>
            </a:r>
            <a:r>
              <a:rPr lang="en-US" sz="900" b="1" dirty="0">
                <a:solidFill>
                  <a:schemeClr val="bg1"/>
                </a:solidFill>
                <a:latin typeface="Andale Mono" panose="020B0509000000000004" pitchFamily="49" charset="0"/>
              </a:rPr>
              <a:t>&lt;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&gt; &amp;str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fin)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 = fin</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Variable para </a:t>
            </a:r>
            <a:r>
              <a:rPr lang="en-US" sz="900" b="1" dirty="0" err="1">
                <a:solidFill>
                  <a:srgbClr val="808080"/>
                </a:solidFill>
                <a:latin typeface="Andale Mono" panose="020B0509000000000004" pitchFamily="49" charset="0"/>
              </a:rPr>
              <a:t>asistir</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cambio</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Valor medio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lista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mid =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 fin) / </a:t>
            </a:r>
            <a:r>
              <a:rPr lang="en-US" sz="900" b="1" dirty="0">
                <a:solidFill>
                  <a:srgbClr val="6897BB"/>
                </a:solidFill>
                <a:latin typeface="Andale Mono" panose="020B0509000000000004" pitchFamily="49" charset="0"/>
              </a:rPr>
              <a:t>2</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while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inicio</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&lt;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el final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&gt;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Comparador</a:t>
            </a:r>
            <a:r>
              <a:rPr lang="en-US" sz="900" b="1" dirty="0">
                <a:solidFill>
                  <a:srgbClr val="808080"/>
                </a:solidFill>
                <a:latin typeface="Andale Mono" panose="020B0509000000000004" pitchFamily="49" charset="0"/>
              </a:rPr>
              <a:t> y </a:t>
            </a:r>
            <a:r>
              <a:rPr lang="en-US" sz="900" b="1" dirty="0" err="1">
                <a:solidFill>
                  <a:srgbClr val="808080"/>
                </a:solidFill>
                <a:latin typeface="Andale Mono" panose="020B0509000000000004" pitchFamily="49" charset="0"/>
              </a:rPr>
              <a:t>cambiador</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buffer </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 </a:t>
            </a:r>
            <a:r>
              <a:rPr lang="en-US" sz="900" b="1" dirty="0">
                <a:solidFill>
                  <a:schemeClr val="bg1"/>
                </a:solidFill>
                <a:latin typeface="Andale Mono" panose="020B0509000000000004" pitchFamily="49" charset="0"/>
              </a:rPr>
              <a:t>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Recursión</a:t>
            </a:r>
            <a:r>
              <a:rPr lang="en-US" sz="900" b="1" dirty="0">
                <a:solidFill>
                  <a:srgbClr val="808080"/>
                </a:solidFill>
                <a:latin typeface="Andale Mono" panose="020B0509000000000004" pitchFamily="49" charset="0"/>
              </a:rPr>
              <a:t> - </a:t>
            </a:r>
            <a:r>
              <a:rPr lang="en-US" sz="900" b="1" dirty="0" err="1">
                <a:solidFill>
                  <a:srgbClr val="808080"/>
                </a:solidFill>
                <a:latin typeface="Andale Mono" panose="020B0509000000000004" pitchFamily="49" charset="0"/>
              </a:rPr>
              <a:t>función</a:t>
            </a:r>
            <a:r>
              <a:rPr lang="en-US" sz="900" b="1" dirty="0">
                <a:solidFill>
                  <a:srgbClr val="808080"/>
                </a:solidFill>
                <a:latin typeface="Andale Mono" panose="020B0509000000000004" pitchFamily="49" charset="0"/>
              </a:rPr>
              <a:t> se llama a </a:t>
            </a:r>
            <a:r>
              <a:rPr lang="en-US" sz="900" b="1" dirty="0" err="1">
                <a:solidFill>
                  <a:srgbClr val="808080"/>
                </a:solidFill>
                <a:latin typeface="Andale Mono" panose="020B0509000000000004" pitchFamily="49" charset="0"/>
              </a:rPr>
              <a:t>si</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misma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&lt; j)</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fin)</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fin)</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172166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55750675-1B5A-824D-960A-2BD21B9837CC}"/>
              </a:ext>
            </a:extLst>
          </p:cNvPr>
          <p:cNvSpPr/>
          <p:nvPr/>
        </p:nvSpPr>
        <p:spPr>
          <a:xfrm>
            <a:off x="551726" y="1341175"/>
            <a:ext cx="6257866" cy="2004454"/>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Búsqueda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Solicite al usuario las fechas de inicio y fin de búsqueda de información.</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496F15A0-9B31-7640-A857-FB892F74686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3" name="Rectangle 2">
            <a:extLst>
              <a:ext uri="{FF2B5EF4-FFF2-40B4-BE49-F238E27FC236}">
                <a16:creationId xmlns:a16="http://schemas.microsoft.com/office/drawing/2014/main" id="{65192337-7686-794C-8225-11F36355AB30}"/>
              </a:ext>
            </a:extLst>
          </p:cNvPr>
          <p:cNvSpPr/>
          <p:nvPr/>
        </p:nvSpPr>
        <p:spPr>
          <a:xfrm>
            <a:off x="695152" y="1486431"/>
            <a:ext cx="5996104" cy="1615827"/>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fechas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MM-DD. Por </a:t>
            </a:r>
            <a:r>
              <a:rPr lang="en-US" sz="900" b="1" dirty="0" err="1">
                <a:solidFill>
                  <a:schemeClr val="bg1"/>
                </a:solidFill>
                <a:latin typeface="Andale Mono" panose="020B0509000000000004" pitchFamily="49" charset="0"/>
              </a:rPr>
              <a:t>ejemplo</a:t>
            </a:r>
            <a:r>
              <a:rPr lang="en-US" sz="900" b="1" dirty="0">
                <a:solidFill>
                  <a:schemeClr val="bg1"/>
                </a:solidFill>
                <a:latin typeface="Andale Mono" panose="020B0509000000000004" pitchFamily="49" charset="0"/>
              </a:rPr>
              <a:t>, el 10 de Junio se debe </a:t>
            </a:r>
            <a:r>
              <a:rPr lang="en-US" sz="900" b="1" dirty="0" err="1">
                <a:solidFill>
                  <a:schemeClr val="bg1"/>
                </a:solidFill>
                <a:latin typeface="Andale Mono" panose="020B0509000000000004" pitchFamily="49" charset="0"/>
              </a:rPr>
              <a:t>escribir</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como</a:t>
            </a:r>
            <a:r>
              <a:rPr lang="en-US" sz="900" b="1" dirty="0">
                <a:solidFill>
                  <a:schemeClr val="bg1"/>
                </a:solidFill>
                <a:latin typeface="Andale Mono" panose="020B0509000000000004" pitchFamily="49" charset="0"/>
              </a:rPr>
              <a:t> 06-10.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(06-01).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(10-30). Hasta: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06-01 y 06-01.</a:t>
            </a:r>
          </a:p>
        </p:txBody>
      </p:sp>
    </p:spTree>
    <p:extLst>
      <p:ext uri="{BB962C8B-B14F-4D97-AF65-F5344CB8AC3E}">
        <p14:creationId xmlns:p14="http://schemas.microsoft.com/office/powerpoint/2010/main" val="247907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Resultados</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Despliegue los registros correspondientes a esas fechas.</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1F5966C-1C83-3A4E-87A4-AB3AD9AC818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7" name="Rounded Rectangle 6">
            <a:extLst>
              <a:ext uri="{FF2B5EF4-FFF2-40B4-BE49-F238E27FC236}">
                <a16:creationId xmlns:a16="http://schemas.microsoft.com/office/drawing/2014/main" id="{A466D0EC-09A6-EF46-80ED-C28E47BBEE2A}"/>
              </a:ext>
            </a:extLst>
          </p:cNvPr>
          <p:cNvSpPr/>
          <p:nvPr/>
        </p:nvSpPr>
        <p:spPr>
          <a:xfrm>
            <a:off x="551726" y="1341174"/>
            <a:ext cx="6257866" cy="3435221"/>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8" name="Rectangle 7">
            <a:extLst>
              <a:ext uri="{FF2B5EF4-FFF2-40B4-BE49-F238E27FC236}">
                <a16:creationId xmlns:a16="http://schemas.microsoft.com/office/drawing/2014/main" id="{76C81491-003A-1149-8579-257B28D83C83}"/>
              </a:ext>
            </a:extLst>
          </p:cNvPr>
          <p:cNvSpPr/>
          <p:nvPr/>
        </p:nvSpPr>
        <p:spPr>
          <a:xfrm>
            <a:off x="695152" y="1486431"/>
            <a:ext cx="5996104" cy="3139321"/>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fechas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MM-DD. Por </a:t>
            </a:r>
            <a:r>
              <a:rPr lang="en-US" sz="900" b="1" dirty="0" err="1">
                <a:solidFill>
                  <a:schemeClr val="bg1"/>
                </a:solidFill>
                <a:latin typeface="Andale Mono" panose="020B0509000000000004" pitchFamily="49" charset="0"/>
              </a:rPr>
              <a:t>ejemplo</a:t>
            </a:r>
            <a:r>
              <a:rPr lang="en-US" sz="900" b="1" dirty="0">
                <a:solidFill>
                  <a:schemeClr val="bg1"/>
                </a:solidFill>
                <a:latin typeface="Andale Mono" panose="020B0509000000000004" pitchFamily="49" charset="0"/>
              </a:rPr>
              <a:t>, el 10 de Junio se debe </a:t>
            </a:r>
            <a:r>
              <a:rPr lang="en-US" sz="900" b="1" dirty="0" err="1">
                <a:solidFill>
                  <a:schemeClr val="bg1"/>
                </a:solidFill>
                <a:latin typeface="Andale Mono" panose="020B0509000000000004" pitchFamily="49" charset="0"/>
              </a:rPr>
              <a:t>escribir</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como</a:t>
            </a:r>
            <a:r>
              <a:rPr lang="en-US" sz="900" b="1" dirty="0">
                <a:solidFill>
                  <a:schemeClr val="bg1"/>
                </a:solidFill>
                <a:latin typeface="Andale Mono" panose="020B0509000000000004" pitchFamily="49" charset="0"/>
              </a:rPr>
              <a:t> 06-10.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(06-01).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(10-30). Hasta: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06-01 y 06-01.</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06-01T00:14:39,895.33.752.33:5974,Failed password for illegal user test </a:t>
            </a:r>
          </a:p>
          <a:p>
            <a:r>
              <a:rPr lang="en-US" sz="900" b="1" dirty="0">
                <a:solidFill>
                  <a:schemeClr val="bg1"/>
                </a:solidFill>
                <a:latin typeface="Andale Mono" panose="020B0509000000000004" pitchFamily="49" charset="0"/>
              </a:rPr>
              <a:t>06-01T00:17:32,901.18.919.12:5807,Failed password for illegal user guest </a:t>
            </a:r>
          </a:p>
          <a:p>
            <a:r>
              <a:rPr lang="en-US" sz="900" b="1" dirty="0">
                <a:solidFill>
                  <a:schemeClr val="bg1"/>
                </a:solidFill>
                <a:latin typeface="Andale Mono" panose="020B0509000000000004" pitchFamily="49" charset="0"/>
              </a:rPr>
              <a:t>06-01T00:22:14,268.82.665.50:6202,Failed password for root </a:t>
            </a:r>
          </a:p>
          <a:p>
            <a:r>
              <a:rPr lang="en-US" sz="900" b="1" dirty="0">
                <a:solidFill>
                  <a:schemeClr val="bg1"/>
                </a:solidFill>
                <a:latin typeface="Andale Mono" panose="020B0509000000000004" pitchFamily="49" charset="0"/>
              </a:rPr>
              <a:t>06-01T00:31:39,745.41.553.21:4925,Failed password for admin </a:t>
            </a:r>
          </a:p>
          <a:p>
            <a:r>
              <a:rPr lang="en-US" sz="900" b="1" dirty="0">
                <a:solidFill>
                  <a:schemeClr val="bg1"/>
                </a:solidFill>
                <a:latin typeface="Andale Mono" panose="020B0509000000000004" pitchFamily="49" charset="0"/>
              </a:rPr>
              <a:t>06-01T00:42:50,497.97.988.31:6636,Illegal user </a:t>
            </a:r>
          </a:p>
          <a:p>
            <a:r>
              <a:rPr lang="en-US" sz="900" b="1" dirty="0">
                <a:solidFill>
                  <a:schemeClr val="bg1"/>
                </a:solidFill>
                <a:latin typeface="Andale Mono" panose="020B0509000000000004" pitchFamily="49" charset="0"/>
              </a:rPr>
              <a:t>06-01T00:49:25,608.37.179.94:6715,Failed password for admin </a:t>
            </a:r>
          </a:p>
          <a:p>
            <a:r>
              <a:rPr lang="en-US" sz="900" b="1" dirty="0">
                <a:solidFill>
                  <a:schemeClr val="bg1"/>
                </a:solidFill>
                <a:latin typeface="Andale Mono" panose="020B0509000000000004" pitchFamily="49" charset="0"/>
              </a:rPr>
              <a:t>06-01T00:55:42,335.95.645.32:6284,Illegal user </a:t>
            </a:r>
          </a:p>
          <a:p>
            <a:r>
              <a:rPr lang="en-US" sz="900" b="1" dirty="0">
                <a:solidFill>
                  <a:schemeClr val="bg1"/>
                </a:solidFill>
                <a:latin typeface="Andale Mono" panose="020B0509000000000004" pitchFamily="49" charset="0"/>
              </a:rPr>
              <a:t>06-01T01:18:23,10.43.466.53:6937,Failed password for illegal user test </a:t>
            </a:r>
          </a:p>
          <a:p>
            <a:r>
              <a:rPr lang="en-US" sz="900" b="1" dirty="0">
                <a:solidFill>
                  <a:schemeClr val="bg1"/>
                </a:solidFill>
                <a:effectLst/>
                <a:latin typeface="Andale Mono" panose="020B0509000000000004" pitchFamily="49" charset="0"/>
              </a:rPr>
              <a:t>…</a:t>
            </a:r>
          </a:p>
        </p:txBody>
      </p:sp>
    </p:spTree>
    <p:extLst>
      <p:ext uri="{BB962C8B-B14F-4D97-AF65-F5344CB8AC3E}">
        <p14:creationId xmlns:p14="http://schemas.microsoft.com/office/powerpoint/2010/main" val="155320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Archivo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Almacenar en un archivo el resultado del ordenamiento.</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C7DC42D-DAF7-A84D-ABC9-DE61F5D269E0}"/>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12" name="Rounded Rectangle 11">
            <a:extLst>
              <a:ext uri="{FF2B5EF4-FFF2-40B4-BE49-F238E27FC236}">
                <a16:creationId xmlns:a16="http://schemas.microsoft.com/office/drawing/2014/main" id="{501B2145-34CF-8E41-B2AD-812E391B2567}"/>
              </a:ext>
            </a:extLst>
          </p:cNvPr>
          <p:cNvSpPr/>
          <p:nvPr/>
        </p:nvSpPr>
        <p:spPr>
          <a:xfrm>
            <a:off x="6347069" y="1491268"/>
            <a:ext cx="5509549" cy="3651707"/>
          </a:xfrm>
          <a:prstGeom prst="roundRect">
            <a:avLst>
              <a:gd name="adj" fmla="val 22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3" name="Rectangle 12">
            <a:extLst>
              <a:ext uri="{FF2B5EF4-FFF2-40B4-BE49-F238E27FC236}">
                <a16:creationId xmlns:a16="http://schemas.microsoft.com/office/drawing/2014/main" id="{3893E841-738E-BA4F-A8C2-F499BA62D81F}"/>
              </a:ext>
            </a:extLst>
          </p:cNvPr>
          <p:cNvSpPr/>
          <p:nvPr/>
        </p:nvSpPr>
        <p:spPr>
          <a:xfrm>
            <a:off x="6513114" y="1629805"/>
            <a:ext cx="5177458" cy="34163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p>
          <a:p>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
        <p:nvSpPr>
          <p:cNvPr id="14" name="Rectangle 13">
            <a:extLst>
              <a:ext uri="{FF2B5EF4-FFF2-40B4-BE49-F238E27FC236}">
                <a16:creationId xmlns:a16="http://schemas.microsoft.com/office/drawing/2014/main" id="{E6ABF7FC-3DFC-6F4B-9671-533FF81D3D77}"/>
              </a:ext>
            </a:extLst>
          </p:cNvPr>
          <p:cNvSpPr/>
          <p:nvPr/>
        </p:nvSpPr>
        <p:spPr>
          <a:xfrm>
            <a:off x="6513114" y="1211045"/>
            <a:ext cx="5177458" cy="246221"/>
          </a:xfrm>
          <a:prstGeom prst="rect">
            <a:avLst/>
          </a:prstGeom>
        </p:spPr>
        <p:txBody>
          <a:bodyPr wrap="square">
            <a:spAutoFit/>
          </a:bodyPr>
          <a:lstStyle/>
          <a:p>
            <a:r>
              <a:rPr lang="en-US" sz="1000" b="1" dirty="0">
                <a:latin typeface="Andale Mono" panose="020B0509000000000004" pitchFamily="49" charset="0"/>
              </a:rPr>
              <a:t>output/</a:t>
            </a:r>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15" name="Rounded Rectangle 14">
            <a:extLst>
              <a:ext uri="{FF2B5EF4-FFF2-40B4-BE49-F238E27FC236}">
                <a16:creationId xmlns:a16="http://schemas.microsoft.com/office/drawing/2014/main" id="{B89CEF1A-6183-AF4A-B514-5F5054E68C59}"/>
              </a:ext>
            </a:extLst>
          </p:cNvPr>
          <p:cNvSpPr/>
          <p:nvPr/>
        </p:nvSpPr>
        <p:spPr>
          <a:xfrm>
            <a:off x="551910" y="1491268"/>
            <a:ext cx="5509549" cy="4334766"/>
          </a:xfrm>
          <a:prstGeom prst="roundRect">
            <a:avLst>
              <a:gd name="adj" fmla="val 221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6" name="Rectangle 15">
            <a:extLst>
              <a:ext uri="{FF2B5EF4-FFF2-40B4-BE49-F238E27FC236}">
                <a16:creationId xmlns:a16="http://schemas.microsoft.com/office/drawing/2014/main" id="{1A01EA9D-2BB1-A043-B6EB-15211777E85B}"/>
              </a:ext>
            </a:extLst>
          </p:cNvPr>
          <p:cNvSpPr/>
          <p:nvPr/>
        </p:nvSpPr>
        <p:spPr>
          <a:xfrm>
            <a:off x="717955" y="1629805"/>
            <a:ext cx="5177458" cy="4108817"/>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06-13T00:04:26,9.61.622.72:4496,Failed password for root </a:t>
            </a:r>
          </a:p>
          <a:p>
            <a:r>
              <a:rPr lang="en-US" sz="900" b="1" dirty="0">
                <a:solidFill>
                  <a:schemeClr val="bg1"/>
                </a:solidFill>
                <a:latin typeface="Andale Mono" panose="020B0509000000000004" pitchFamily="49" charset="0"/>
              </a:rPr>
              <a:t>06-13T00:15:35,288.24.857.85:5146,Failed password for root </a:t>
            </a:r>
          </a:p>
          <a:p>
            <a:r>
              <a:rPr lang="en-US" sz="900" b="1" dirty="0">
                <a:solidFill>
                  <a:schemeClr val="bg1"/>
                </a:solidFill>
                <a:latin typeface="Andale Mono" panose="020B0509000000000004" pitchFamily="49" charset="0"/>
              </a:rPr>
              <a:t>06-13T00:51:27,386.94.526.71:5357,Illegal user </a:t>
            </a:r>
          </a:p>
          <a:p>
            <a:r>
              <a:rPr lang="en-US" sz="900" b="1" dirty="0">
                <a:solidFill>
                  <a:schemeClr val="bg1"/>
                </a:solidFill>
                <a:latin typeface="Andale Mono" panose="020B0509000000000004" pitchFamily="49" charset="0"/>
              </a:rPr>
              <a:t>06-13T00:51:43,860.90.201.52:4231,Failed password for illegal user test </a:t>
            </a:r>
          </a:p>
          <a:p>
            <a:r>
              <a:rPr lang="en-US" sz="900" b="1" dirty="0">
                <a:solidFill>
                  <a:schemeClr val="bg1"/>
                </a:solidFill>
                <a:latin typeface="Andale Mono" panose="020B0509000000000004" pitchFamily="49" charset="0"/>
              </a:rPr>
              <a:t>06-13T00:55:17,587.85.748.77:5962,Failed password for illegal user test </a:t>
            </a:r>
          </a:p>
          <a:p>
            <a:r>
              <a:rPr lang="en-US" sz="900" b="1" dirty="0">
                <a:solidFill>
                  <a:schemeClr val="bg1"/>
                </a:solidFill>
                <a:latin typeface="Andale Mono" panose="020B0509000000000004" pitchFamily="49" charset="0"/>
              </a:rPr>
              <a:t>06-13T01:01:27,109.18.555.18:4026,Failed password for illegal user guest </a:t>
            </a:r>
          </a:p>
          <a:p>
            <a:r>
              <a:rPr lang="en-US" sz="900" b="1" dirty="0">
                <a:solidFill>
                  <a:schemeClr val="bg1"/>
                </a:solidFill>
                <a:latin typeface="Andale Mono" panose="020B0509000000000004" pitchFamily="49" charset="0"/>
              </a:rPr>
              <a:t>06-13T01:24:28,533.7.248.53:6075,Failed password for illegal user guest </a:t>
            </a:r>
          </a:p>
          <a:p>
            <a:r>
              <a:rPr lang="en-US" sz="900" b="1" dirty="0">
                <a:solidFill>
                  <a:schemeClr val="bg1"/>
                </a:solidFill>
                <a:latin typeface="Andale Mono" panose="020B0509000000000004" pitchFamily="49" charset="0"/>
              </a:rPr>
              <a:t>06-13T01:25:05,390.82.654.56:4135,Illegal user </a:t>
            </a:r>
          </a:p>
          <a:p>
            <a:r>
              <a:rPr lang="en-US" sz="900" b="1" dirty="0">
                <a:solidFill>
                  <a:schemeClr val="bg1"/>
                </a:solidFill>
                <a:latin typeface="Andale Mono" panose="020B0509000000000004" pitchFamily="49" charset="0"/>
              </a:rPr>
              <a:t>06-13T01:31:54,612.5.910.47:4500,Failed password for illegal user test </a:t>
            </a:r>
          </a:p>
          <a:p>
            <a:r>
              <a:rPr lang="en-US" sz="900" b="1" dirty="0">
                <a:solidFill>
                  <a:schemeClr val="bg1"/>
                </a:solidFill>
                <a:latin typeface="Andale Mono" panose="020B0509000000000004" pitchFamily="49" charset="0"/>
              </a:rPr>
              <a:t>06-13T01:35:49,536.94.836.3:5759,Failed password for root </a:t>
            </a:r>
          </a:p>
          <a:p>
            <a:r>
              <a:rPr lang="en-US" sz="900" b="1" dirty="0">
                <a:solidFill>
                  <a:schemeClr val="bg1"/>
                </a:solidFill>
                <a:latin typeface="Andale Mono" panose="020B0509000000000004" pitchFamily="49" charset="0"/>
              </a:rPr>
              <a:t>06-13T01:38:23,537.83.851.40:6946,Failed password for root </a:t>
            </a:r>
          </a:p>
          <a:p>
            <a:r>
              <a:rPr lang="en-US" sz="900" b="1" dirty="0">
                <a:solidFill>
                  <a:schemeClr val="bg1"/>
                </a:solidFill>
                <a:latin typeface="Andale Mono" panose="020B0509000000000004" pitchFamily="49" charset="0"/>
              </a:rPr>
              <a:t>06-13T01:48:26,859.45.721.16:6146,Failed password for illegal user test </a:t>
            </a:r>
          </a:p>
          <a:p>
            <a:r>
              <a:rPr lang="en-US" sz="900" b="1" dirty="0">
                <a:solidFill>
                  <a:schemeClr val="bg1"/>
                </a:solidFill>
                <a:latin typeface="Andale Mono" panose="020B0509000000000004" pitchFamily="49" charset="0"/>
              </a:rPr>
              <a:t>06-13T01:50:43,713.78.547.18:6154,Failed password for illegal user test </a:t>
            </a:r>
          </a:p>
          <a:p>
            <a:r>
              <a:rPr lang="en-US" sz="900" b="1" dirty="0">
                <a:solidFill>
                  <a:schemeClr val="bg1"/>
                </a:solidFill>
                <a:latin typeface="Andale Mono" panose="020B0509000000000004" pitchFamily="49" charset="0"/>
              </a:rPr>
              <a:t>06-13T01:56:34,521.51.536.9:6197,Failed password for illegal user guest </a:t>
            </a:r>
          </a:p>
          <a:p>
            <a:r>
              <a:rPr lang="en-US" sz="900" b="1" dirty="0">
                <a:solidFill>
                  <a:schemeClr val="bg1"/>
                </a:solidFill>
                <a:latin typeface="Andale Mono" panose="020B0509000000000004" pitchFamily="49" charset="0"/>
              </a:rPr>
              <a:t>06-13T02:11:25,713.78.236.71:4469,Failed password for admin </a:t>
            </a:r>
          </a:p>
          <a:p>
            <a:r>
              <a:rPr lang="en-US" sz="900" b="1" dirty="0">
                <a:solidFill>
                  <a:schemeClr val="bg1"/>
                </a:solidFill>
                <a:latin typeface="Andale Mono" panose="020B0509000000000004" pitchFamily="49" charset="0"/>
              </a:rPr>
              <a:t>06-13T03:01:19,336.54.577.44:5838,Failed password for admin </a:t>
            </a:r>
          </a:p>
          <a:p>
            <a:r>
              <a:rPr lang="en-US" sz="900" b="1" dirty="0">
                <a:solidFill>
                  <a:schemeClr val="bg1"/>
                </a:solidFill>
                <a:latin typeface="Andale Mono" panose="020B0509000000000004" pitchFamily="49" charset="0"/>
              </a:rPr>
              <a:t>06-13T03:02:25,139.58.729.28:4663,Failed password for admin </a:t>
            </a:r>
          </a:p>
          <a:p>
            <a:r>
              <a:rPr lang="en-US" sz="900" b="1" dirty="0">
                <a:solidFill>
                  <a:schemeClr val="bg1"/>
                </a:solidFill>
                <a:latin typeface="Andale Mono" panose="020B0509000000000004" pitchFamily="49" charset="0"/>
              </a:rPr>
              <a:t>06-13T03:36:36,414.83.781.8:5203,Failed password for illegal user test </a:t>
            </a:r>
          </a:p>
          <a:p>
            <a:r>
              <a:rPr lang="en-US" sz="900" b="1" dirty="0">
                <a:solidFill>
                  <a:schemeClr val="bg1"/>
                </a:solidFill>
                <a:latin typeface="Andale Mono" panose="020B0509000000000004" pitchFamily="49" charset="0"/>
              </a:rPr>
              <a:t>06-13T04:11:25,484.62.4.48:6371,Failed password for illegal user guest </a:t>
            </a:r>
          </a:p>
          <a:p>
            <a:r>
              <a:rPr lang="en-US" sz="900" b="1" dirty="0">
                <a:solidFill>
                  <a:schemeClr val="bg1"/>
                </a:solidFill>
                <a:latin typeface="Andale Mono" panose="020B0509000000000004" pitchFamily="49" charset="0"/>
              </a:rPr>
              <a:t>06-13T04:17:26,555.41.502.33:5343,Failed password for admin </a:t>
            </a:r>
          </a:p>
          <a:p>
            <a:r>
              <a:rPr lang="en-US" sz="900" b="1" dirty="0">
                <a:solidFill>
                  <a:schemeClr val="bg1"/>
                </a:solidFill>
                <a:latin typeface="Andale Mono" panose="020B0509000000000004" pitchFamily="49" charset="0"/>
              </a:rPr>
              <a:t>06-13T04:28:35,117.74.289.35:4548,Failed password for admin </a:t>
            </a:r>
          </a:p>
          <a:p>
            <a:r>
              <a:rPr lang="en-US" sz="900" b="1" dirty="0">
                <a:solidFill>
                  <a:schemeClr val="bg1"/>
                </a:solidFill>
                <a:latin typeface="Andale Mono" panose="020B0509000000000004" pitchFamily="49" charset="0"/>
              </a:rPr>
              <a:t>06-13T04:29:58,921.30.671.60:6568,Illegal user </a:t>
            </a:r>
          </a:p>
          <a:p>
            <a:r>
              <a:rPr lang="en-US" sz="900" b="1" dirty="0">
                <a:solidFill>
                  <a:schemeClr val="bg1"/>
                </a:solidFill>
                <a:latin typeface="Andale Mono" panose="020B0509000000000004" pitchFamily="49" charset="0"/>
              </a:rPr>
              <a:t>06-13T04:35:39,208.68.922.10:5612,Failed password for illegal user guest </a:t>
            </a:r>
          </a:p>
          <a:p>
            <a:r>
              <a:rPr lang="en-US" sz="900" b="1" dirty="0">
                <a:solidFill>
                  <a:schemeClr val="bg1"/>
                </a:solidFill>
                <a:latin typeface="Andale Mono" panose="020B0509000000000004" pitchFamily="49" charset="0"/>
              </a:rPr>
              <a:t>06-13T04:53:28,851.19.530.42:6076,Illegal user </a:t>
            </a:r>
          </a:p>
          <a:p>
            <a:r>
              <a:rPr lang="en-US" sz="900" b="1" dirty="0">
                <a:solidFill>
                  <a:schemeClr val="bg1"/>
                </a:solidFill>
                <a:latin typeface="Andale Mono" panose="020B0509000000000004" pitchFamily="49" charset="0"/>
              </a:rPr>
              <a:t>06-13T05:02:29,44.12.270.91:5068,Illegal user </a:t>
            </a:r>
          </a:p>
          <a:p>
            <a:r>
              <a:rPr lang="en-US" sz="900" b="1" dirty="0">
                <a:solidFill>
                  <a:schemeClr val="bg1"/>
                </a:solidFill>
                <a:latin typeface="Andale Mono" panose="020B0509000000000004" pitchFamily="49" charset="0"/>
              </a:rPr>
              <a:t>06-13T05:17:03,295.90.568.32:6917,Illegal user </a:t>
            </a:r>
          </a:p>
          <a:p>
            <a:r>
              <a:rPr lang="en-US" sz="900" b="1" dirty="0">
                <a:solidFill>
                  <a:schemeClr val="bg1"/>
                </a:solidFill>
                <a:latin typeface="Andale Mono" panose="020B0509000000000004" pitchFamily="49" charset="0"/>
              </a:rPr>
              <a:t>06-13T05:24:24,104.56.331.68:4317,Failed password for illegal user test </a:t>
            </a:r>
          </a:p>
          <a:p>
            <a:r>
              <a:rPr lang="en-US" sz="900" b="1" dirty="0">
                <a:solidFill>
                  <a:schemeClr val="bg1"/>
                </a:solidFill>
                <a:latin typeface="Andale Mono" panose="020B0509000000000004" pitchFamily="49" charset="0"/>
              </a:rPr>
              <a:t>…</a:t>
            </a:r>
          </a:p>
        </p:txBody>
      </p:sp>
      <p:sp>
        <p:nvSpPr>
          <p:cNvPr id="17" name="Rectangle 16">
            <a:extLst>
              <a:ext uri="{FF2B5EF4-FFF2-40B4-BE49-F238E27FC236}">
                <a16:creationId xmlns:a16="http://schemas.microsoft.com/office/drawing/2014/main" id="{170D2676-7352-5947-894C-892C28B18ABF}"/>
              </a:ext>
            </a:extLst>
          </p:cNvPr>
          <p:cNvSpPr/>
          <p:nvPr/>
        </p:nvSpPr>
        <p:spPr>
          <a:xfrm>
            <a:off x="717955" y="1211045"/>
            <a:ext cx="5177458" cy="246221"/>
          </a:xfrm>
          <a:prstGeom prst="rect">
            <a:avLst/>
          </a:prstGeom>
        </p:spPr>
        <p:txBody>
          <a:bodyPr wrap="square">
            <a:spAutoFit/>
          </a:bodyPr>
          <a:lstStyle/>
          <a:p>
            <a:r>
              <a:rPr lang="en-US" sz="1000" b="1" dirty="0">
                <a:latin typeface="Andale Mono" panose="020B0509000000000004" pitchFamily="49" charset="0"/>
              </a:rPr>
              <a:t>output/resultados06-13a06-15.csv</a:t>
            </a:r>
            <a:endParaRPr lang="en-MX" sz="1000" b="1" dirty="0">
              <a:latin typeface="Andale Mono" panose="020B0509000000000004" pitchFamily="49" charset="0"/>
            </a:endParaRPr>
          </a:p>
        </p:txBody>
      </p:sp>
    </p:spTree>
    <p:extLst>
      <p:ext uri="{BB962C8B-B14F-4D97-AF65-F5344CB8AC3E}">
        <p14:creationId xmlns:p14="http://schemas.microsoft.com/office/powerpoint/2010/main" val="206370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Reflexión</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2" y="895531"/>
            <a:ext cx="10272509"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Considerando una situación problema de esta naturaleza, realizar una investigación y reflexión sobre:</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63667F63-53E2-154E-A0E1-8C4AE1BA28CC}"/>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
        <p:nvSpPr>
          <p:cNvPr id="3" name="Rectangle 2">
            <a:extLst>
              <a:ext uri="{FF2B5EF4-FFF2-40B4-BE49-F238E27FC236}">
                <a16:creationId xmlns:a16="http://schemas.microsoft.com/office/drawing/2014/main" id="{21D1360C-7DF6-F348-9315-B92929737FC3}"/>
              </a:ext>
            </a:extLst>
          </p:cNvPr>
          <p:cNvSpPr/>
          <p:nvPr/>
        </p:nvSpPr>
        <p:spPr>
          <a:xfrm>
            <a:off x="960115" y="1207255"/>
            <a:ext cx="8668793" cy="276999"/>
          </a:xfrm>
          <a:prstGeom prst="rect">
            <a:avLst/>
          </a:prstGeom>
        </p:spPr>
        <p:txBody>
          <a:bodyPr wrap="square">
            <a:spAutoFit/>
          </a:bodyPr>
          <a:lstStyle/>
          <a:p>
            <a:pPr marL="412750" lvl="1" indent="-228600">
              <a:buFont typeface="+mj-lt"/>
              <a:buAutoNum type="alphaLcPeriod"/>
            </a:pPr>
            <a:r>
              <a:rPr lang="es-ES_tradnl" sz="1200" dirty="0">
                <a:latin typeface="Google Sans" panose="020B0503030502040204" pitchFamily="34" charset="0"/>
                <a:ea typeface="Roboto" panose="02000000000000000000" pitchFamily="2" charset="0"/>
              </a:rPr>
              <a:t>la importancia y eficiencia del uso de los diferentes algoritmos de ordenamiento</a:t>
            </a:r>
          </a:p>
        </p:txBody>
      </p:sp>
      <mc:AlternateContent xmlns:mc="http://schemas.openxmlformats.org/markup-compatibility/2006" xmlns:a14="http://schemas.microsoft.com/office/drawing/2010/main">
        <mc:Choice Requires="a14">
          <p:graphicFrame>
            <p:nvGraphicFramePr>
              <p:cNvPr id="16" name="Table 4">
                <a:extLst>
                  <a:ext uri="{FF2B5EF4-FFF2-40B4-BE49-F238E27FC236}">
                    <a16:creationId xmlns:a16="http://schemas.microsoft.com/office/drawing/2014/main" id="{D4331407-7F58-B247-AC6A-BFCE55CCCE4C}"/>
                  </a:ext>
                </a:extLst>
              </p:cNvPr>
              <p:cNvGraphicFramePr>
                <a:graphicFrameLocks noGrp="1"/>
              </p:cNvGraphicFramePr>
              <p:nvPr>
                <p:extLst>
                  <p:ext uri="{D42A27DB-BD31-4B8C-83A1-F6EECF244321}">
                    <p14:modId xmlns:p14="http://schemas.microsoft.com/office/powerpoint/2010/main" val="3461122284"/>
                  </p:ext>
                </p:extLst>
              </p:nvPr>
            </p:nvGraphicFramePr>
            <p:xfrm>
              <a:off x="525005" y="1615440"/>
              <a:ext cx="10946093" cy="3063240"/>
            </p:xfrm>
            <a:graphic>
              <a:graphicData uri="http://schemas.openxmlformats.org/drawingml/2006/table">
                <a:tbl>
                  <a:tblPr firstRow="1" bandRow="1">
                    <a:tableStyleId>{5C22544A-7EE6-4342-B048-85BDC9FD1C3A}</a:tableStyleId>
                  </a:tblPr>
                  <a:tblGrid>
                    <a:gridCol w="1470050">
                      <a:extLst>
                        <a:ext uri="{9D8B030D-6E8A-4147-A177-3AD203B41FA5}">
                          <a16:colId xmlns:a16="http://schemas.microsoft.com/office/drawing/2014/main" val="552516167"/>
                        </a:ext>
                      </a:extLst>
                    </a:gridCol>
                    <a:gridCol w="965860">
                      <a:extLst>
                        <a:ext uri="{9D8B030D-6E8A-4147-A177-3AD203B41FA5}">
                          <a16:colId xmlns:a16="http://schemas.microsoft.com/office/drawing/2014/main" val="626789005"/>
                        </a:ext>
                      </a:extLst>
                    </a:gridCol>
                    <a:gridCol w="965860">
                      <a:extLst>
                        <a:ext uri="{9D8B030D-6E8A-4147-A177-3AD203B41FA5}">
                          <a16:colId xmlns:a16="http://schemas.microsoft.com/office/drawing/2014/main" val="3340807046"/>
                        </a:ext>
                      </a:extLst>
                    </a:gridCol>
                    <a:gridCol w="965860">
                      <a:extLst>
                        <a:ext uri="{9D8B030D-6E8A-4147-A177-3AD203B41FA5}">
                          <a16:colId xmlns:a16="http://schemas.microsoft.com/office/drawing/2014/main" val="2348046545"/>
                        </a:ext>
                      </a:extLst>
                    </a:gridCol>
                    <a:gridCol w="6578463">
                      <a:extLst>
                        <a:ext uri="{9D8B030D-6E8A-4147-A177-3AD203B41FA5}">
                          <a16:colId xmlns:a16="http://schemas.microsoft.com/office/drawing/2014/main" val="3704704284"/>
                        </a:ext>
                      </a:extLst>
                    </a:gridCol>
                  </a:tblGrid>
                  <a:tr h="0">
                    <a:tc rowSpan="2">
                      <a:txBody>
                        <a:bodyPr/>
                        <a:lstStyle/>
                        <a:p>
                          <a:pPr marL="11113" indent="0" algn="ctr">
                            <a:tabLst/>
                          </a:pPr>
                          <a:r>
                            <a:rPr lang="es-ES_tradnl" sz="1100" noProof="0">
                              <a:solidFill>
                                <a:schemeClr val="tx1">
                                  <a:lumMod val="75000"/>
                                  <a:lumOff val="25000"/>
                                </a:schemeClr>
                              </a:solidFill>
                              <a:latin typeface="Google Sans" panose="020B0503030502040204" pitchFamily="34" charset="0"/>
                            </a:rPr>
                            <a:t>Ordenamiento Tipo</a:t>
                          </a:r>
                        </a:p>
                      </a:txBody>
                      <a:tcPr anchor="ct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algn="ctr"/>
                          <a:r>
                            <a:rPr lang="es-ES_tradnl" sz="1100" noProof="0" dirty="0">
                              <a:solidFill>
                                <a:schemeClr val="tx1">
                                  <a:lumMod val="75000"/>
                                  <a:lumOff val="25000"/>
                                </a:schemeClr>
                              </a:solidFill>
                              <a:latin typeface="Google Sans" panose="020B0503030502040204" pitchFamily="34" charset="0"/>
                            </a:rPr>
                            <a:t>Complejidad Temporal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MX" sz="1100" dirty="0">
                            <a:solidFill>
                              <a:schemeClr val="tx1">
                                <a:lumMod val="75000"/>
                                <a:lumOff val="25000"/>
                              </a:schemeClr>
                            </a:solidFill>
                            <a:latin typeface="Google Sans" panose="020B050303050204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MX" sz="1100" dirty="0">
                            <a:solidFill>
                              <a:schemeClr val="tx1">
                                <a:lumMod val="75000"/>
                                <a:lumOff val="25000"/>
                              </a:schemeClr>
                            </a:solidFill>
                            <a:latin typeface="Google Sans" panose="020B050303050204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rowSpan="2">
                      <a:txBody>
                        <a:bodyPr/>
                        <a:lstStyle/>
                        <a:p>
                          <a:pPr algn="ctr"/>
                          <a:r>
                            <a:rPr lang="es-ES_tradnl" sz="1100" noProof="0" dirty="0">
                              <a:solidFill>
                                <a:schemeClr val="tx1">
                                  <a:lumMod val="75000"/>
                                  <a:lumOff val="25000"/>
                                </a:schemeClr>
                              </a:solidFill>
                              <a:latin typeface="Google Sans" panose="020B0503030502040204" pitchFamily="34" charset="0"/>
                            </a:rPr>
                            <a:t>Comentarios/Observaciones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5314076"/>
                      </a:ext>
                    </a:extLst>
                  </a:tr>
                  <a:tr h="0">
                    <a:tc vMerge="1">
                      <a:txBody>
                        <a:bodyPr/>
                        <a:lstStyle/>
                        <a:p>
                          <a:pPr marL="11113" indent="0" algn="ctr">
                            <a:tabLst/>
                          </a:pPr>
                          <a:endParaRPr lang="en-MX" sz="1100" dirty="0">
                            <a:solidFill>
                              <a:schemeClr val="tx1">
                                <a:lumMod val="75000"/>
                                <a:lumOff val="25000"/>
                              </a:schemeClr>
                            </a:solidFill>
                            <a:latin typeface="Google Sans" panose="020B0503030502040204" pitchFamily="34" charset="0"/>
                          </a:endParaRPr>
                        </a:p>
                      </a:txBody>
                      <a:tcP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ES_tradnl" sz="1100" noProof="0" dirty="0" err="1">
                              <a:solidFill>
                                <a:schemeClr val="tx1">
                                  <a:lumMod val="75000"/>
                                  <a:lumOff val="25000"/>
                                </a:schemeClr>
                              </a:solidFill>
                              <a:latin typeface="Google Sans" panose="020B0503030502040204" pitchFamily="34" charset="0"/>
                            </a:rPr>
                            <a:t>Best</a:t>
                          </a: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noProof="0" dirty="0" err="1">
                              <a:solidFill>
                                <a:schemeClr val="tx1">
                                  <a:lumMod val="75000"/>
                                  <a:lumOff val="25000"/>
                                </a:schemeClr>
                              </a:solidFill>
                              <a:latin typeface="Google Sans" panose="020B0503030502040204" pitchFamily="34" charset="0"/>
                            </a:rPr>
                            <a:t>Average</a:t>
                          </a: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noProof="0" dirty="0" err="1">
                              <a:solidFill>
                                <a:schemeClr val="tx1">
                                  <a:lumMod val="75000"/>
                                  <a:lumOff val="25000"/>
                                </a:schemeClr>
                              </a:solidFill>
                              <a:latin typeface="Google Sans" panose="020B0503030502040204" pitchFamily="34" charset="0"/>
                            </a:rPr>
                            <a:t>Worst</a:t>
                          </a: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extLst>
                      <a:ext uri="{0D108BD9-81ED-4DB2-BD59-A6C34878D82A}">
                        <a16:rowId xmlns:a16="http://schemas.microsoft.com/office/drawing/2014/main" val="406864330"/>
                      </a:ext>
                    </a:extLst>
                  </a:tr>
                  <a:tr h="0">
                    <a:tc>
                      <a:txBody>
                        <a:bodyPr/>
                        <a:lstStyle/>
                        <a:p>
                          <a:pPr marL="88900" indent="0" algn="l">
                            <a:tabLst/>
                          </a:pPr>
                          <a:r>
                            <a:rPr lang="es-ES_tradnl" sz="1100" noProof="0">
                              <a:solidFill>
                                <a:schemeClr val="tx1">
                                  <a:lumMod val="75000"/>
                                  <a:lumOff val="25000"/>
                                </a:schemeClr>
                              </a:solidFill>
                              <a:latin typeface="Google Sans" panose="020B0503030502040204" pitchFamily="34" charset="0"/>
                            </a:rPr>
                            <a:t>Burbuja (Bubble)</a:t>
                          </a: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_tradnl" sz="1100" b="0" i="1" noProof="0" smtClean="0">
                                    <a:solidFill>
                                      <a:schemeClr val="tx1">
                                        <a:lumMod val="75000"/>
                                        <a:lumOff val="25000"/>
                                      </a:schemeClr>
                                    </a:solidFill>
                                    <a:latin typeface="Cambria Math" panose="02040503050406030204" pitchFamily="18" charset="0"/>
                                  </a:rPr>
                                  <m:t>𝑂</m:t>
                                </m:r>
                                <m:d>
                                  <m:dPr>
                                    <m:ctrlPr>
                                      <a:rPr lang="es-ES_tradnl" sz="1100" b="0" i="1" noProof="0" smtClean="0">
                                        <a:solidFill>
                                          <a:schemeClr val="tx1">
                                            <a:lumMod val="75000"/>
                                            <a:lumOff val="25000"/>
                                          </a:schemeClr>
                                        </a:solidFill>
                                        <a:latin typeface="Cambria Math" panose="02040503050406030204" pitchFamily="18" charset="0"/>
                                      </a:rPr>
                                    </m:ctrlPr>
                                  </m:dPr>
                                  <m:e>
                                    <m:r>
                                      <a:rPr lang="es-ES_tradnl" sz="1100" b="0" i="1" noProof="0" smtClean="0">
                                        <a:solidFill>
                                          <a:schemeClr val="tx1">
                                            <a:lumMod val="75000"/>
                                            <a:lumOff val="25000"/>
                                          </a:schemeClr>
                                        </a:solidFill>
                                        <a:latin typeface="Cambria Math" panose="02040503050406030204" pitchFamily="18" charset="0"/>
                                      </a:rPr>
                                      <m:t>𝑁</m:t>
                                    </m:r>
                                  </m:e>
                                </m:d>
                              </m:oMath>
                            </m:oMathPara>
                          </a14:m>
                          <a:endParaRPr lang="es-ES_tradnl" sz="1100" noProof="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_tradnl" sz="1100" b="0" i="1" noProof="0" smtClean="0">
                                    <a:solidFill>
                                      <a:schemeClr val="tx1">
                                        <a:lumMod val="75000"/>
                                        <a:lumOff val="25000"/>
                                      </a:schemeClr>
                                    </a:solidFill>
                                    <a:latin typeface="Cambria Math" panose="02040503050406030204" pitchFamily="18" charset="0"/>
                                  </a:rPr>
                                  <m:t>𝑂</m:t>
                                </m:r>
                                <m:d>
                                  <m:dPr>
                                    <m:ctrlPr>
                                      <a:rPr lang="es-ES_tradnl" sz="1100" b="0" i="1" noProof="0" smtClean="0">
                                        <a:solidFill>
                                          <a:schemeClr val="tx1">
                                            <a:lumMod val="75000"/>
                                            <a:lumOff val="25000"/>
                                          </a:schemeClr>
                                        </a:solidFill>
                                        <a:latin typeface="Cambria Math" panose="02040503050406030204" pitchFamily="18" charset="0"/>
                                      </a:rPr>
                                    </m:ctrlPr>
                                  </m:dPr>
                                  <m:e>
                                    <m:sSup>
                                      <m:sSupPr>
                                        <m:ctrlPr>
                                          <a:rPr lang="es-ES_tradnl" sz="1100" b="0" i="1" noProof="0" smtClean="0">
                                            <a:solidFill>
                                              <a:schemeClr val="tx1">
                                                <a:lumMod val="75000"/>
                                                <a:lumOff val="25000"/>
                                              </a:schemeClr>
                                            </a:solidFill>
                                            <a:latin typeface="Cambria Math" panose="02040503050406030204" pitchFamily="18" charset="0"/>
                                          </a:rPr>
                                        </m:ctrlPr>
                                      </m:sSupPr>
                                      <m:e>
                                        <m:r>
                                          <a:rPr lang="es-ES_tradnl" sz="1100" b="0" i="1" noProof="0" smtClean="0">
                                            <a:solidFill>
                                              <a:schemeClr val="tx1">
                                                <a:lumMod val="75000"/>
                                                <a:lumOff val="25000"/>
                                              </a:schemeClr>
                                            </a:solidFill>
                                            <a:latin typeface="Cambria Math" panose="02040503050406030204" pitchFamily="18" charset="0"/>
                                          </a:rPr>
                                          <m:t>𝑁</m:t>
                                        </m:r>
                                      </m:e>
                                      <m:sup>
                                        <m:r>
                                          <a:rPr lang="es-ES_tradnl" sz="1100" b="0" i="1" noProof="0" smtClean="0">
                                            <a:solidFill>
                                              <a:schemeClr val="tx1">
                                                <a:lumMod val="75000"/>
                                                <a:lumOff val="25000"/>
                                              </a:schemeClr>
                                            </a:solidFill>
                                            <a:latin typeface="Cambria Math" panose="02040503050406030204" pitchFamily="18" charset="0"/>
                                          </a:rPr>
                                          <m:t>2</m:t>
                                        </m:r>
                                      </m:sup>
                                    </m:sSup>
                                  </m:e>
                                </m:d>
                              </m:oMath>
                            </m:oMathPara>
                          </a14:m>
                          <a:endParaRPr lang="es-ES_tradnl" sz="1100" noProof="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_tradnl" sz="1100" b="0" i="1" noProof="0" smtClean="0">
                                    <a:solidFill>
                                      <a:schemeClr val="tx1">
                                        <a:lumMod val="75000"/>
                                        <a:lumOff val="25000"/>
                                      </a:schemeClr>
                                    </a:solidFill>
                                    <a:latin typeface="Cambria Math" panose="02040503050406030204" pitchFamily="18" charset="0"/>
                                  </a:rPr>
                                  <m:t>𝑂</m:t>
                                </m:r>
                                <m:d>
                                  <m:dPr>
                                    <m:ctrlPr>
                                      <a:rPr lang="es-ES_tradnl" sz="1100" b="0" i="1" noProof="0" smtClean="0">
                                        <a:solidFill>
                                          <a:schemeClr val="tx1">
                                            <a:lumMod val="75000"/>
                                            <a:lumOff val="25000"/>
                                          </a:schemeClr>
                                        </a:solidFill>
                                        <a:latin typeface="Cambria Math" panose="02040503050406030204" pitchFamily="18" charset="0"/>
                                      </a:rPr>
                                    </m:ctrlPr>
                                  </m:dPr>
                                  <m:e>
                                    <m:sSup>
                                      <m:sSupPr>
                                        <m:ctrlPr>
                                          <a:rPr lang="es-ES_tradnl" sz="1100" b="0" i="1" noProof="0" smtClean="0">
                                            <a:solidFill>
                                              <a:schemeClr val="tx1">
                                                <a:lumMod val="75000"/>
                                                <a:lumOff val="25000"/>
                                              </a:schemeClr>
                                            </a:solidFill>
                                            <a:latin typeface="Cambria Math" panose="02040503050406030204" pitchFamily="18" charset="0"/>
                                          </a:rPr>
                                        </m:ctrlPr>
                                      </m:sSupPr>
                                      <m:e>
                                        <m:r>
                                          <a:rPr lang="es-ES_tradnl" sz="1100" b="0" i="1" noProof="0" smtClean="0">
                                            <a:solidFill>
                                              <a:schemeClr val="tx1">
                                                <a:lumMod val="75000"/>
                                                <a:lumOff val="25000"/>
                                              </a:schemeClr>
                                            </a:solidFill>
                                            <a:latin typeface="Cambria Math" panose="02040503050406030204" pitchFamily="18" charset="0"/>
                                          </a:rPr>
                                          <m:t>𝑁</m:t>
                                        </m:r>
                                      </m:e>
                                      <m:sup>
                                        <m:r>
                                          <a:rPr lang="es-ES_tradnl" sz="1100" b="0" i="1" noProof="0" smtClean="0">
                                            <a:solidFill>
                                              <a:schemeClr val="tx1">
                                                <a:lumMod val="75000"/>
                                                <a:lumOff val="25000"/>
                                              </a:schemeClr>
                                            </a:solidFill>
                                            <a:latin typeface="Cambria Math" panose="02040503050406030204" pitchFamily="18" charset="0"/>
                                          </a:rPr>
                                          <m:t>2</m:t>
                                        </m:r>
                                      </m:sup>
                                    </m:sSup>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noProof="0">
                              <a:solidFill>
                                <a:schemeClr val="tx1">
                                  <a:lumMod val="75000"/>
                                  <a:lumOff val="25000"/>
                                </a:schemeClr>
                              </a:solidFill>
                              <a:latin typeface="Google Sans" panose="020B0503030502040204" pitchFamily="34" charset="0"/>
                            </a:rPr>
                            <a:t>Best case: ya estaba ordenado y requirió una sola pasada."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079592291"/>
                      </a:ext>
                    </a:extLst>
                  </a:tr>
                  <a:tr h="0">
                    <a:tc>
                      <a:txBody>
                        <a:bodyPr/>
                        <a:lstStyle/>
                        <a:p>
                          <a:pPr marL="88900" indent="0" algn="l">
                            <a:tabLst/>
                          </a:pPr>
                          <a:r>
                            <a:rPr lang="es-ES_tradnl" sz="1100" noProof="0">
                              <a:solidFill>
                                <a:schemeClr val="tx1">
                                  <a:lumMod val="75000"/>
                                  <a:lumOff val="25000"/>
                                </a:schemeClr>
                              </a:solidFill>
                              <a:latin typeface="Google Sans" panose="020B0503030502040204" pitchFamily="34" charset="0"/>
                            </a:rPr>
                            <a:t>Merge</a:t>
                          </a: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algn="l"/>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n-MX" sz="110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es-ES_tradnl" sz="1100" noProof="0" dirty="0">
                              <a:solidFill>
                                <a:schemeClr val="tx1">
                                  <a:lumMod val="75000"/>
                                  <a:lumOff val="25000"/>
                                </a:schemeClr>
                              </a:solidFill>
                              <a:latin typeface="Google Sans" panose="020B0503030502040204" pitchFamily="34" charset="0"/>
                            </a:rPr>
                            <a:t>En cuanto espacio auxiliar, esa es peor que ordenamiento burbuja, pero en cuanto eficiencia es mejor.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31586600"/>
                      </a:ext>
                    </a:extLst>
                  </a:tr>
                  <a:tr h="0">
                    <a:tc>
                      <a:txBody>
                        <a:bodyPr/>
                        <a:lstStyle/>
                        <a:p>
                          <a:pPr marL="88900" indent="0" algn="l">
                            <a:tabLst/>
                          </a:pPr>
                          <a:r>
                            <a:rPr lang="es-ES_tradnl" sz="1100" noProof="0" dirty="0" err="1">
                              <a:solidFill>
                                <a:schemeClr val="tx1">
                                  <a:lumMod val="75000"/>
                                  <a:lumOff val="25000"/>
                                </a:schemeClr>
                              </a:solidFill>
                              <a:latin typeface="Google Sans" panose="020B0503030502040204" pitchFamily="34" charset="0"/>
                            </a:rPr>
                            <a:t>Quicksort</a:t>
                          </a:r>
                          <a:endParaRPr lang="es-ES_tradnl" sz="1100" noProof="0" dirty="0">
                            <a:solidFill>
                              <a:schemeClr val="tx1">
                                <a:lumMod val="75000"/>
                                <a:lumOff val="25000"/>
                              </a:schemeClr>
                            </a:solidFill>
                            <a:latin typeface="Google Sans" panose="020B0503030502040204" pitchFamily="34" charset="0"/>
                          </a:endParaRP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algn="l"/>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_tradnl" sz="1100" b="0" i="1" noProof="0" smtClean="0">
                                    <a:solidFill>
                                      <a:schemeClr val="tx1">
                                        <a:lumMod val="75000"/>
                                        <a:lumOff val="25000"/>
                                      </a:schemeClr>
                                    </a:solidFill>
                                    <a:latin typeface="Cambria Math" panose="02040503050406030204" pitchFamily="18" charset="0"/>
                                  </a:rPr>
                                  <m:t>𝑂</m:t>
                                </m:r>
                                <m:d>
                                  <m:dPr>
                                    <m:ctrlPr>
                                      <a:rPr lang="es-ES_tradnl" sz="1100" b="0" i="1" noProof="0" smtClean="0">
                                        <a:solidFill>
                                          <a:schemeClr val="tx1">
                                            <a:lumMod val="75000"/>
                                            <a:lumOff val="25000"/>
                                          </a:schemeClr>
                                        </a:solidFill>
                                        <a:latin typeface="Cambria Math" panose="02040503050406030204" pitchFamily="18" charset="0"/>
                                      </a:rPr>
                                    </m:ctrlPr>
                                  </m:dPr>
                                  <m:e>
                                    <m:sSup>
                                      <m:sSupPr>
                                        <m:ctrlPr>
                                          <a:rPr lang="es-ES_tradnl" sz="1100" b="0" i="1" noProof="0" smtClean="0">
                                            <a:solidFill>
                                              <a:schemeClr val="tx1">
                                                <a:lumMod val="75000"/>
                                                <a:lumOff val="25000"/>
                                              </a:schemeClr>
                                            </a:solidFill>
                                            <a:latin typeface="Cambria Math" panose="02040503050406030204" pitchFamily="18" charset="0"/>
                                          </a:rPr>
                                        </m:ctrlPr>
                                      </m:sSupPr>
                                      <m:e>
                                        <m:r>
                                          <a:rPr lang="es-ES_tradnl" sz="1100" b="0" i="1" noProof="0" smtClean="0">
                                            <a:solidFill>
                                              <a:schemeClr val="tx1">
                                                <a:lumMod val="75000"/>
                                                <a:lumOff val="25000"/>
                                              </a:schemeClr>
                                            </a:solidFill>
                                            <a:latin typeface="Cambria Math" panose="02040503050406030204" pitchFamily="18" charset="0"/>
                                          </a:rPr>
                                          <m:t>𝑁</m:t>
                                        </m:r>
                                      </m:e>
                                      <m:sup>
                                        <m:r>
                                          <a:rPr lang="es-ES_tradnl" sz="1100" b="0" i="1" noProof="0" smtClean="0">
                                            <a:solidFill>
                                              <a:schemeClr val="tx1">
                                                <a:lumMod val="75000"/>
                                                <a:lumOff val="25000"/>
                                              </a:schemeClr>
                                            </a:solidFill>
                                            <a:latin typeface="Cambria Math" panose="02040503050406030204" pitchFamily="18" charset="0"/>
                                          </a:rPr>
                                          <m:t>2</m:t>
                                        </m:r>
                                      </m:sup>
                                    </m:sSup>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es-ES_tradnl" sz="1100" noProof="0" dirty="0">
                              <a:solidFill>
                                <a:schemeClr val="tx1">
                                  <a:lumMod val="75000"/>
                                  <a:lumOff val="25000"/>
                                </a:schemeClr>
                              </a:solidFill>
                              <a:latin typeface="Google Sans" panose="020B0503030502040204" pitchFamily="34" charset="0"/>
                            </a:rPr>
                            <a:t>Se elige el último nº (no fijado) como el ancla y se compara con el primero y el penúltimo elemento de la lista.</a:t>
                          </a:r>
                        </a:p>
                        <a:p>
                          <a:pPr algn="l"/>
                          <a:endParaRPr lang="es-ES_tradnl" sz="1100" noProof="0" dirty="0">
                            <a:solidFill>
                              <a:schemeClr val="tx1">
                                <a:lumMod val="75000"/>
                                <a:lumOff val="25000"/>
                              </a:schemeClr>
                            </a:solidFill>
                            <a:latin typeface="Google Sans" panose="020B0503030502040204" pitchFamily="34" charset="0"/>
                          </a:endParaRPr>
                        </a:p>
                        <a:p>
                          <a:pPr algn="l"/>
                          <a:r>
                            <a:rPr lang="es-ES_tradnl" sz="1100" noProof="0" dirty="0" err="1">
                              <a:solidFill>
                                <a:schemeClr val="tx1">
                                  <a:lumMod val="75000"/>
                                  <a:lumOff val="25000"/>
                                </a:schemeClr>
                              </a:solidFill>
                              <a:latin typeface="Google Sans" panose="020B0503030502040204" pitchFamily="34" charset="0"/>
                            </a:rPr>
                            <a:t>Worst</a:t>
                          </a:r>
                          <a:r>
                            <a:rPr lang="es-ES_tradnl" sz="1100" noProof="0" dirty="0">
                              <a:solidFill>
                                <a:schemeClr val="tx1">
                                  <a:lumMod val="75000"/>
                                  <a:lumOff val="25000"/>
                                </a:schemeClr>
                              </a:solidFill>
                              <a:latin typeface="Google Sans" panose="020B0503030502040204" pitchFamily="34" charset="0"/>
                            </a:rPr>
                            <a:t> case: El final de la lista ya esta organizada (los últimos 2 elementos - termina comparando todo con todo)</a:t>
                          </a:r>
                          <a:br>
                            <a:rPr lang="es-ES_tradnl" sz="1100" noProof="0" dirty="0">
                              <a:solidFill>
                                <a:schemeClr val="tx1">
                                  <a:lumMod val="75000"/>
                                  <a:lumOff val="25000"/>
                                </a:schemeClr>
                              </a:solidFill>
                              <a:latin typeface="Google Sans" panose="020B0503030502040204" pitchFamily="34" charset="0"/>
                            </a:rPr>
                          </a:br>
                          <a:br>
                            <a:rPr lang="es-ES_tradnl" sz="1100" noProof="0" dirty="0">
                              <a:solidFill>
                                <a:schemeClr val="tx1">
                                  <a:lumMod val="75000"/>
                                  <a:lumOff val="25000"/>
                                </a:schemeClr>
                              </a:solidFill>
                              <a:latin typeface="Google Sans" panose="020B0503030502040204" pitchFamily="34" charset="0"/>
                            </a:rPr>
                          </a:br>
                          <a:r>
                            <a:rPr lang="es-ES_tradnl" sz="1100" noProof="0" dirty="0">
                              <a:solidFill>
                                <a:schemeClr val="tx1">
                                  <a:lumMod val="75000"/>
                                  <a:lumOff val="25000"/>
                                </a:schemeClr>
                              </a:solidFill>
                              <a:latin typeface="Google Sans" panose="020B0503030502040204" pitchFamily="34" charset="0"/>
                            </a:rPr>
                            <a:t>Se puede correr análisis asincrónico y </a:t>
                          </a:r>
                          <a:r>
                            <a:rPr lang="es-ES_tradnl" sz="1100" noProof="0" dirty="0" err="1">
                              <a:solidFill>
                                <a:schemeClr val="tx1">
                                  <a:lumMod val="75000"/>
                                  <a:lumOff val="25000"/>
                                </a:schemeClr>
                              </a:solidFill>
                              <a:latin typeface="Google Sans" panose="020B0503030502040204" pitchFamily="34" charset="0"/>
                            </a:rPr>
                            <a:t>eligir</a:t>
                          </a:r>
                          <a:r>
                            <a:rPr lang="es-ES_tradnl" sz="1100" noProof="0" dirty="0">
                              <a:solidFill>
                                <a:schemeClr val="tx1">
                                  <a:lumMod val="75000"/>
                                  <a:lumOff val="25000"/>
                                </a:schemeClr>
                              </a:solidFill>
                              <a:latin typeface="Google Sans" panose="020B0503030502040204" pitchFamily="34" charset="0"/>
                            </a:rPr>
                            <a:t> otro nº como ancla para hacerlo más eficiente.</a:t>
                          </a:r>
                        </a:p>
                        <a:p>
                          <a:pPr algn="l"/>
                          <a:endParaRPr lang="es-ES_tradnl" sz="1100" noProof="0" dirty="0">
                            <a:solidFill>
                              <a:schemeClr val="tx1">
                                <a:lumMod val="75000"/>
                                <a:lumOff val="25000"/>
                              </a:schemeClr>
                            </a:solidFill>
                            <a:latin typeface="Google Sans" panose="020B0503030502040204" pitchFamily="34" charset="0"/>
                          </a:endParaRPr>
                        </a:p>
                        <a:p>
                          <a:pPr algn="l"/>
                          <a:r>
                            <a:rPr lang="es-ES_tradnl" sz="1100" noProof="0" dirty="0">
                              <a:solidFill>
                                <a:schemeClr val="tx1">
                                  <a:lumMod val="75000"/>
                                  <a:lumOff val="25000"/>
                                </a:schemeClr>
                              </a:solidFill>
                              <a:latin typeface="Google Sans" panose="020B0503030502040204" pitchFamily="34" charset="0"/>
                            </a:rPr>
                            <a:t>Espacio auxiliar constante.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62859788"/>
                      </a:ext>
                    </a:extLst>
                  </a:tr>
                  <a:tr h="0">
                    <a:tc>
                      <a:txBody>
                        <a:bodyPr/>
                        <a:lstStyle/>
                        <a:p>
                          <a:pPr marL="88900" indent="0" algn="l">
                            <a:tabLst/>
                          </a:pPr>
                          <a:r>
                            <a:rPr lang="es-ES_tradnl" sz="1100" noProof="0" dirty="0" err="1">
                              <a:solidFill>
                                <a:schemeClr val="tx1">
                                  <a:lumMod val="75000"/>
                                  <a:lumOff val="25000"/>
                                </a:schemeClr>
                              </a:solidFill>
                              <a:latin typeface="Google Sans" panose="020B0503030502040204" pitchFamily="34" charset="0"/>
                            </a:rPr>
                            <a:t>Heap</a:t>
                          </a:r>
                          <a:endParaRPr lang="es-ES_tradnl" sz="1100" noProof="0" dirty="0">
                            <a:solidFill>
                              <a:schemeClr val="tx1">
                                <a:lumMod val="75000"/>
                                <a:lumOff val="25000"/>
                              </a:schemeClr>
                            </a:solidFill>
                            <a:latin typeface="Google Sans" panose="020B0503030502040204" pitchFamily="34" charset="0"/>
                          </a:endParaRP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algn="l"/>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l"/>
                          <a:r>
                            <a:rPr lang="es-ES_tradnl" sz="1100" noProof="0" dirty="0">
                              <a:solidFill>
                                <a:schemeClr val="tx1">
                                  <a:lumMod val="75000"/>
                                  <a:lumOff val="25000"/>
                                </a:schemeClr>
                              </a:solidFill>
                              <a:latin typeface="Google Sans" panose="020B0503030502040204" pitchFamily="34" charset="0"/>
                            </a:rPr>
                            <a:t>Parte ordenada vs parte no ordenada.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59714782"/>
                      </a:ext>
                    </a:extLst>
                  </a:tr>
                </a:tbl>
              </a:graphicData>
            </a:graphic>
          </p:graphicFrame>
        </mc:Choice>
        <mc:Fallback xmlns="">
          <p:graphicFrame>
            <p:nvGraphicFramePr>
              <p:cNvPr id="16" name="Table 4">
                <a:extLst>
                  <a:ext uri="{FF2B5EF4-FFF2-40B4-BE49-F238E27FC236}">
                    <a16:creationId xmlns:a16="http://schemas.microsoft.com/office/drawing/2014/main" id="{D4331407-7F58-B247-AC6A-BFCE55CCCE4C}"/>
                  </a:ext>
                </a:extLst>
              </p:cNvPr>
              <p:cNvGraphicFramePr>
                <a:graphicFrameLocks noGrp="1"/>
              </p:cNvGraphicFramePr>
              <p:nvPr>
                <p:extLst>
                  <p:ext uri="{D42A27DB-BD31-4B8C-83A1-F6EECF244321}">
                    <p14:modId xmlns:p14="http://schemas.microsoft.com/office/powerpoint/2010/main" val="3461122284"/>
                  </p:ext>
                </p:extLst>
              </p:nvPr>
            </p:nvGraphicFramePr>
            <p:xfrm>
              <a:off x="525005" y="1615440"/>
              <a:ext cx="10946093" cy="3063240"/>
            </p:xfrm>
            <a:graphic>
              <a:graphicData uri="http://schemas.openxmlformats.org/drawingml/2006/table">
                <a:tbl>
                  <a:tblPr firstRow="1" bandRow="1">
                    <a:tableStyleId>{5C22544A-7EE6-4342-B048-85BDC9FD1C3A}</a:tableStyleId>
                  </a:tblPr>
                  <a:tblGrid>
                    <a:gridCol w="1470050">
                      <a:extLst>
                        <a:ext uri="{9D8B030D-6E8A-4147-A177-3AD203B41FA5}">
                          <a16:colId xmlns:a16="http://schemas.microsoft.com/office/drawing/2014/main" val="552516167"/>
                        </a:ext>
                      </a:extLst>
                    </a:gridCol>
                    <a:gridCol w="965860">
                      <a:extLst>
                        <a:ext uri="{9D8B030D-6E8A-4147-A177-3AD203B41FA5}">
                          <a16:colId xmlns:a16="http://schemas.microsoft.com/office/drawing/2014/main" val="626789005"/>
                        </a:ext>
                      </a:extLst>
                    </a:gridCol>
                    <a:gridCol w="965860">
                      <a:extLst>
                        <a:ext uri="{9D8B030D-6E8A-4147-A177-3AD203B41FA5}">
                          <a16:colId xmlns:a16="http://schemas.microsoft.com/office/drawing/2014/main" val="3340807046"/>
                        </a:ext>
                      </a:extLst>
                    </a:gridCol>
                    <a:gridCol w="965860">
                      <a:extLst>
                        <a:ext uri="{9D8B030D-6E8A-4147-A177-3AD203B41FA5}">
                          <a16:colId xmlns:a16="http://schemas.microsoft.com/office/drawing/2014/main" val="2348046545"/>
                        </a:ext>
                      </a:extLst>
                    </a:gridCol>
                    <a:gridCol w="6578463">
                      <a:extLst>
                        <a:ext uri="{9D8B030D-6E8A-4147-A177-3AD203B41FA5}">
                          <a16:colId xmlns:a16="http://schemas.microsoft.com/office/drawing/2014/main" val="3704704284"/>
                        </a:ext>
                      </a:extLst>
                    </a:gridCol>
                  </a:tblGrid>
                  <a:tr h="259080">
                    <a:tc rowSpan="2">
                      <a:txBody>
                        <a:bodyPr/>
                        <a:lstStyle/>
                        <a:p>
                          <a:pPr marL="11113" indent="0" algn="ctr">
                            <a:tabLst/>
                          </a:pPr>
                          <a:r>
                            <a:rPr lang="es-ES_tradnl" sz="1100" noProof="0">
                              <a:solidFill>
                                <a:schemeClr val="tx1">
                                  <a:lumMod val="75000"/>
                                  <a:lumOff val="25000"/>
                                </a:schemeClr>
                              </a:solidFill>
                              <a:latin typeface="Google Sans" panose="020B0503030502040204" pitchFamily="34" charset="0"/>
                            </a:rPr>
                            <a:t>Ordenamiento Tipo</a:t>
                          </a:r>
                        </a:p>
                      </a:txBody>
                      <a:tcPr anchor="ct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gridSpan="3">
                      <a:txBody>
                        <a:bodyPr/>
                        <a:lstStyle/>
                        <a:p>
                          <a:pPr algn="ctr"/>
                          <a:r>
                            <a:rPr lang="es-ES_tradnl" sz="1100" noProof="0" dirty="0">
                              <a:solidFill>
                                <a:schemeClr val="tx1">
                                  <a:lumMod val="75000"/>
                                  <a:lumOff val="25000"/>
                                </a:schemeClr>
                              </a:solidFill>
                              <a:latin typeface="Google Sans" panose="020B0503030502040204" pitchFamily="34" charset="0"/>
                            </a:rPr>
                            <a:t>Complejidad Temporal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MX" sz="1100" dirty="0">
                            <a:solidFill>
                              <a:schemeClr val="tx1">
                                <a:lumMod val="75000"/>
                                <a:lumOff val="25000"/>
                              </a:schemeClr>
                            </a:solidFill>
                            <a:latin typeface="Google Sans" panose="020B050303050204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MX" sz="1100" dirty="0">
                            <a:solidFill>
                              <a:schemeClr val="tx1">
                                <a:lumMod val="75000"/>
                                <a:lumOff val="25000"/>
                              </a:schemeClr>
                            </a:solidFill>
                            <a:latin typeface="Google Sans" panose="020B050303050204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rowSpan="2">
                      <a:txBody>
                        <a:bodyPr/>
                        <a:lstStyle/>
                        <a:p>
                          <a:pPr algn="ctr"/>
                          <a:r>
                            <a:rPr lang="es-ES_tradnl" sz="1100" noProof="0" dirty="0">
                              <a:solidFill>
                                <a:schemeClr val="tx1">
                                  <a:lumMod val="75000"/>
                                  <a:lumOff val="25000"/>
                                </a:schemeClr>
                              </a:solidFill>
                              <a:latin typeface="Google Sans" panose="020B0503030502040204" pitchFamily="34" charset="0"/>
                            </a:rPr>
                            <a:t>Comentarios/Observaciones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5314076"/>
                      </a:ext>
                    </a:extLst>
                  </a:tr>
                  <a:tr h="259080">
                    <a:tc vMerge="1">
                      <a:txBody>
                        <a:bodyPr/>
                        <a:lstStyle/>
                        <a:p>
                          <a:pPr marL="11113" indent="0" algn="ctr">
                            <a:tabLst/>
                          </a:pPr>
                          <a:endParaRPr lang="en-MX" sz="1100" dirty="0">
                            <a:solidFill>
                              <a:schemeClr val="tx1">
                                <a:lumMod val="75000"/>
                                <a:lumOff val="25000"/>
                              </a:schemeClr>
                            </a:solidFill>
                            <a:latin typeface="Google Sans" panose="020B0503030502040204" pitchFamily="34" charset="0"/>
                          </a:endParaRPr>
                        </a:p>
                      </a:txBody>
                      <a:tcP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ES_tradnl" sz="1100" noProof="0" dirty="0" err="1">
                              <a:solidFill>
                                <a:schemeClr val="tx1">
                                  <a:lumMod val="75000"/>
                                  <a:lumOff val="25000"/>
                                </a:schemeClr>
                              </a:solidFill>
                              <a:latin typeface="Google Sans" panose="020B0503030502040204" pitchFamily="34" charset="0"/>
                            </a:rPr>
                            <a:t>Best</a:t>
                          </a: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noProof="0" dirty="0" err="1">
                              <a:solidFill>
                                <a:schemeClr val="tx1">
                                  <a:lumMod val="75000"/>
                                  <a:lumOff val="25000"/>
                                </a:schemeClr>
                              </a:solidFill>
                              <a:latin typeface="Google Sans" panose="020B0503030502040204" pitchFamily="34" charset="0"/>
                            </a:rPr>
                            <a:t>Average</a:t>
                          </a: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100" noProof="0" dirty="0" err="1">
                              <a:solidFill>
                                <a:schemeClr val="tx1">
                                  <a:lumMod val="75000"/>
                                  <a:lumOff val="25000"/>
                                </a:schemeClr>
                              </a:solidFill>
                              <a:latin typeface="Google Sans" panose="020B0503030502040204" pitchFamily="34" charset="0"/>
                            </a:rPr>
                            <a:t>Worst</a:t>
                          </a: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ES_tradnl" sz="1100" noProof="0" dirty="0">
                            <a:solidFill>
                              <a:schemeClr val="tx1">
                                <a:lumMod val="75000"/>
                                <a:lumOff val="25000"/>
                              </a:schemeClr>
                            </a:solidFill>
                            <a:latin typeface="Google Sans" panose="020B050303050204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extLst>
                      <a:ext uri="{0D108BD9-81ED-4DB2-BD59-A6C34878D82A}">
                        <a16:rowId xmlns:a16="http://schemas.microsoft.com/office/drawing/2014/main" val="406864330"/>
                      </a:ext>
                    </a:extLst>
                  </a:tr>
                  <a:tr h="259080">
                    <a:tc>
                      <a:txBody>
                        <a:bodyPr/>
                        <a:lstStyle/>
                        <a:p>
                          <a:pPr marL="88900" indent="0" algn="l">
                            <a:tabLst/>
                          </a:pPr>
                          <a:r>
                            <a:rPr lang="es-ES_tradnl" sz="1100" noProof="0">
                              <a:solidFill>
                                <a:schemeClr val="tx1">
                                  <a:lumMod val="75000"/>
                                  <a:lumOff val="25000"/>
                                </a:schemeClr>
                              </a:solidFill>
                              <a:latin typeface="Google Sans" panose="020B0503030502040204" pitchFamily="34" charset="0"/>
                            </a:rPr>
                            <a:t>Burbuja (Bubble)</a:t>
                          </a: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153947" t="-210000" r="-882895" b="-915000"/>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253947" t="-210000" r="-782895" b="-915000"/>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353947" t="-210000" r="-682895" b="-91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noProof="0">
                              <a:solidFill>
                                <a:schemeClr val="tx1">
                                  <a:lumMod val="75000"/>
                                  <a:lumOff val="25000"/>
                                </a:schemeClr>
                              </a:solidFill>
                              <a:latin typeface="Google Sans" panose="020B0503030502040204" pitchFamily="34" charset="0"/>
                            </a:rPr>
                            <a:t>Best case: ya estaba ordenado y requirió una sola pasada."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079592291"/>
                      </a:ext>
                    </a:extLst>
                  </a:tr>
                  <a:tr h="426720">
                    <a:tc>
                      <a:txBody>
                        <a:bodyPr/>
                        <a:lstStyle/>
                        <a:p>
                          <a:pPr marL="88900" indent="0" algn="l">
                            <a:tabLst/>
                          </a:pPr>
                          <a:r>
                            <a:rPr lang="es-ES_tradnl" sz="1100" noProof="0">
                              <a:solidFill>
                                <a:schemeClr val="tx1">
                                  <a:lumMod val="75000"/>
                                  <a:lumOff val="25000"/>
                                </a:schemeClr>
                              </a:solidFill>
                              <a:latin typeface="Google Sans" panose="020B0503030502040204" pitchFamily="34" charset="0"/>
                            </a:rPr>
                            <a:t>Merge</a:t>
                          </a: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153947" t="-182353" r="-882895" b="-438235"/>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253947" t="-182353" r="-782895" b="-438235"/>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353947" t="-182353" r="-682895" b="-438235"/>
                          </a:stretch>
                        </a:blipFill>
                      </a:tcPr>
                    </a:tc>
                    <a:tc>
                      <a:txBody>
                        <a:bodyPr/>
                        <a:lstStyle/>
                        <a:p>
                          <a:pPr algn="l"/>
                          <a:r>
                            <a:rPr lang="es-ES_tradnl" sz="1100" noProof="0" dirty="0">
                              <a:solidFill>
                                <a:schemeClr val="tx1">
                                  <a:lumMod val="75000"/>
                                  <a:lumOff val="25000"/>
                                </a:schemeClr>
                              </a:solidFill>
                              <a:latin typeface="Google Sans" panose="020B0503030502040204" pitchFamily="34" charset="0"/>
                            </a:rPr>
                            <a:t>En cuanto espacio auxiliar, esa es peor que ordenamiento burbuja, pero en cuanto eficiencia es mejor.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31586600"/>
                      </a:ext>
                    </a:extLst>
                  </a:tr>
                  <a:tr h="1600200">
                    <a:tc>
                      <a:txBody>
                        <a:bodyPr/>
                        <a:lstStyle/>
                        <a:p>
                          <a:pPr marL="88900" indent="0" algn="l">
                            <a:tabLst/>
                          </a:pPr>
                          <a:r>
                            <a:rPr lang="es-ES_tradnl" sz="1100" noProof="0" dirty="0" err="1">
                              <a:solidFill>
                                <a:schemeClr val="tx1">
                                  <a:lumMod val="75000"/>
                                  <a:lumOff val="25000"/>
                                </a:schemeClr>
                              </a:solidFill>
                              <a:latin typeface="Google Sans" panose="020B0503030502040204" pitchFamily="34" charset="0"/>
                            </a:rPr>
                            <a:t>Quicksort</a:t>
                          </a:r>
                          <a:endParaRPr lang="es-ES_tradnl" sz="1100" noProof="0" dirty="0">
                            <a:solidFill>
                              <a:schemeClr val="tx1">
                                <a:lumMod val="75000"/>
                                <a:lumOff val="25000"/>
                              </a:schemeClr>
                            </a:solidFill>
                            <a:latin typeface="Google Sans" panose="020B0503030502040204" pitchFamily="34" charset="0"/>
                          </a:endParaRP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153947" t="-75591" r="-882895" b="-17323"/>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253947" t="-75591" r="-782895" b="-17323"/>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353947" t="-75591" r="-682895" b="-17323"/>
                          </a:stretch>
                        </a:blipFill>
                      </a:tcPr>
                    </a:tc>
                    <a:tc>
                      <a:txBody>
                        <a:bodyPr/>
                        <a:lstStyle/>
                        <a:p>
                          <a:pPr algn="l"/>
                          <a:r>
                            <a:rPr lang="es-ES_tradnl" sz="1100" noProof="0" dirty="0">
                              <a:solidFill>
                                <a:schemeClr val="tx1">
                                  <a:lumMod val="75000"/>
                                  <a:lumOff val="25000"/>
                                </a:schemeClr>
                              </a:solidFill>
                              <a:latin typeface="Google Sans" panose="020B0503030502040204" pitchFamily="34" charset="0"/>
                            </a:rPr>
                            <a:t>Se elige el último nº (no fijado) como el ancla y se compara con el primero y el penúltimo elemento de la lista.</a:t>
                          </a:r>
                        </a:p>
                        <a:p>
                          <a:pPr algn="l"/>
                          <a:endParaRPr lang="es-ES_tradnl" sz="1100" noProof="0" dirty="0">
                            <a:solidFill>
                              <a:schemeClr val="tx1">
                                <a:lumMod val="75000"/>
                                <a:lumOff val="25000"/>
                              </a:schemeClr>
                            </a:solidFill>
                            <a:latin typeface="Google Sans" panose="020B0503030502040204" pitchFamily="34" charset="0"/>
                          </a:endParaRPr>
                        </a:p>
                        <a:p>
                          <a:pPr algn="l"/>
                          <a:r>
                            <a:rPr lang="es-ES_tradnl" sz="1100" noProof="0" dirty="0" err="1">
                              <a:solidFill>
                                <a:schemeClr val="tx1">
                                  <a:lumMod val="75000"/>
                                  <a:lumOff val="25000"/>
                                </a:schemeClr>
                              </a:solidFill>
                              <a:latin typeface="Google Sans" panose="020B0503030502040204" pitchFamily="34" charset="0"/>
                            </a:rPr>
                            <a:t>Worst</a:t>
                          </a:r>
                          <a:r>
                            <a:rPr lang="es-ES_tradnl" sz="1100" noProof="0" dirty="0">
                              <a:solidFill>
                                <a:schemeClr val="tx1">
                                  <a:lumMod val="75000"/>
                                  <a:lumOff val="25000"/>
                                </a:schemeClr>
                              </a:solidFill>
                              <a:latin typeface="Google Sans" panose="020B0503030502040204" pitchFamily="34" charset="0"/>
                            </a:rPr>
                            <a:t> case: El final de la lista ya esta organizada (los últimos 2 elementos - termina comparando todo con todo)</a:t>
                          </a:r>
                          <a:br>
                            <a:rPr lang="es-ES_tradnl" sz="1100" noProof="0" dirty="0">
                              <a:solidFill>
                                <a:schemeClr val="tx1">
                                  <a:lumMod val="75000"/>
                                  <a:lumOff val="25000"/>
                                </a:schemeClr>
                              </a:solidFill>
                              <a:latin typeface="Google Sans" panose="020B0503030502040204" pitchFamily="34" charset="0"/>
                            </a:rPr>
                          </a:br>
                          <a:br>
                            <a:rPr lang="es-ES_tradnl" sz="1100" noProof="0" dirty="0">
                              <a:solidFill>
                                <a:schemeClr val="tx1">
                                  <a:lumMod val="75000"/>
                                  <a:lumOff val="25000"/>
                                </a:schemeClr>
                              </a:solidFill>
                              <a:latin typeface="Google Sans" panose="020B0503030502040204" pitchFamily="34" charset="0"/>
                            </a:rPr>
                          </a:br>
                          <a:r>
                            <a:rPr lang="es-ES_tradnl" sz="1100" noProof="0" dirty="0">
                              <a:solidFill>
                                <a:schemeClr val="tx1">
                                  <a:lumMod val="75000"/>
                                  <a:lumOff val="25000"/>
                                </a:schemeClr>
                              </a:solidFill>
                              <a:latin typeface="Google Sans" panose="020B0503030502040204" pitchFamily="34" charset="0"/>
                            </a:rPr>
                            <a:t>Se puede correr análisis asincrónico y </a:t>
                          </a:r>
                          <a:r>
                            <a:rPr lang="es-ES_tradnl" sz="1100" noProof="0" dirty="0" err="1">
                              <a:solidFill>
                                <a:schemeClr val="tx1">
                                  <a:lumMod val="75000"/>
                                  <a:lumOff val="25000"/>
                                </a:schemeClr>
                              </a:solidFill>
                              <a:latin typeface="Google Sans" panose="020B0503030502040204" pitchFamily="34" charset="0"/>
                            </a:rPr>
                            <a:t>eligir</a:t>
                          </a:r>
                          <a:r>
                            <a:rPr lang="es-ES_tradnl" sz="1100" noProof="0" dirty="0">
                              <a:solidFill>
                                <a:schemeClr val="tx1">
                                  <a:lumMod val="75000"/>
                                  <a:lumOff val="25000"/>
                                </a:schemeClr>
                              </a:solidFill>
                              <a:latin typeface="Google Sans" panose="020B0503030502040204" pitchFamily="34" charset="0"/>
                            </a:rPr>
                            <a:t> otro nº como ancla para hacerlo más eficiente.</a:t>
                          </a:r>
                        </a:p>
                        <a:p>
                          <a:pPr algn="l"/>
                          <a:endParaRPr lang="es-ES_tradnl" sz="1100" noProof="0" dirty="0">
                            <a:solidFill>
                              <a:schemeClr val="tx1">
                                <a:lumMod val="75000"/>
                                <a:lumOff val="25000"/>
                              </a:schemeClr>
                            </a:solidFill>
                            <a:latin typeface="Google Sans" panose="020B0503030502040204" pitchFamily="34" charset="0"/>
                          </a:endParaRPr>
                        </a:p>
                        <a:p>
                          <a:pPr algn="l"/>
                          <a:r>
                            <a:rPr lang="es-ES_tradnl" sz="1100" noProof="0" dirty="0">
                              <a:solidFill>
                                <a:schemeClr val="tx1">
                                  <a:lumMod val="75000"/>
                                  <a:lumOff val="25000"/>
                                </a:schemeClr>
                              </a:solidFill>
                              <a:latin typeface="Google Sans" panose="020B0503030502040204" pitchFamily="34" charset="0"/>
                            </a:rPr>
                            <a:t>Espacio auxiliar constante.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62859788"/>
                      </a:ext>
                    </a:extLst>
                  </a:tr>
                  <a:tr h="259080">
                    <a:tc>
                      <a:txBody>
                        <a:bodyPr/>
                        <a:lstStyle/>
                        <a:p>
                          <a:pPr marL="88900" indent="0" algn="l">
                            <a:tabLst/>
                          </a:pPr>
                          <a:r>
                            <a:rPr lang="es-ES_tradnl" sz="1100" noProof="0" dirty="0" err="1">
                              <a:solidFill>
                                <a:schemeClr val="tx1">
                                  <a:lumMod val="75000"/>
                                  <a:lumOff val="25000"/>
                                </a:schemeClr>
                              </a:solidFill>
                              <a:latin typeface="Google Sans" panose="020B0503030502040204" pitchFamily="34" charset="0"/>
                            </a:rPr>
                            <a:t>Heap</a:t>
                          </a:r>
                          <a:endParaRPr lang="es-ES_tradnl" sz="1100" noProof="0" dirty="0">
                            <a:solidFill>
                              <a:schemeClr val="tx1">
                                <a:lumMod val="75000"/>
                                <a:lumOff val="25000"/>
                              </a:schemeClr>
                            </a:solidFill>
                            <a:latin typeface="Google Sans" panose="020B0503030502040204" pitchFamily="34" charset="0"/>
                          </a:endParaRPr>
                        </a:p>
                      </a:txBody>
                      <a:tcPr anchor="ct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153947" t="-1115000" r="-882895" b="-10000"/>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253947" t="-1115000" r="-782895" b="-10000"/>
                          </a:stretch>
                        </a:blipFill>
                      </a:tcPr>
                    </a:tc>
                    <a:tc>
                      <a:txBody>
                        <a:bodyPr/>
                        <a:lstStyle/>
                        <a:p>
                          <a:endParaRPr lang="en-MX"/>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353947" t="-1115000" r="-682895" b="-10000"/>
                          </a:stretch>
                        </a:blipFill>
                      </a:tcPr>
                    </a:tc>
                    <a:tc>
                      <a:txBody>
                        <a:bodyPr/>
                        <a:lstStyle/>
                        <a:p>
                          <a:pPr algn="l"/>
                          <a:r>
                            <a:rPr lang="es-ES_tradnl" sz="1100" noProof="0" dirty="0">
                              <a:solidFill>
                                <a:schemeClr val="tx1">
                                  <a:lumMod val="75000"/>
                                  <a:lumOff val="25000"/>
                                </a:schemeClr>
                              </a:solidFill>
                              <a:latin typeface="Google Sans" panose="020B0503030502040204" pitchFamily="34" charset="0"/>
                            </a:rPr>
                            <a:t>Parte ordenada vs parte no ordenada.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59714782"/>
                      </a:ext>
                    </a:extLst>
                  </a:tr>
                </a:tbl>
              </a:graphicData>
            </a:graphic>
          </p:graphicFrame>
        </mc:Fallback>
      </mc:AlternateContent>
      <p:sp>
        <p:nvSpPr>
          <p:cNvPr id="17" name="Rectangle 16">
            <a:extLst>
              <a:ext uri="{FF2B5EF4-FFF2-40B4-BE49-F238E27FC236}">
                <a16:creationId xmlns:a16="http://schemas.microsoft.com/office/drawing/2014/main" id="{EEDADD02-450C-FD49-A1CE-6707C2105121}"/>
              </a:ext>
            </a:extLst>
          </p:cNvPr>
          <p:cNvSpPr/>
          <p:nvPr/>
        </p:nvSpPr>
        <p:spPr>
          <a:xfrm>
            <a:off x="525005" y="4936108"/>
            <a:ext cx="10780304" cy="1569660"/>
          </a:xfrm>
          <a:prstGeom prst="rect">
            <a:avLst/>
          </a:prstGeom>
        </p:spPr>
        <p:txBody>
          <a:bodyPr wrap="square">
            <a:spAutoFit/>
          </a:bodyPr>
          <a:lstStyle/>
          <a:p>
            <a:pPr marL="11113" lvl="1"/>
            <a:r>
              <a:rPr lang="es-ES_tradnl" sz="1200" dirty="0">
                <a:latin typeface="Google Sans" panose="020B0503030502040204" pitchFamily="34" charset="0"/>
                <a:ea typeface="Roboto" panose="02000000000000000000" pitchFamily="2" charset="0"/>
              </a:rPr>
              <a:t>Para esta situación problema en particular, serían aceptables usar cualquiera de estos métodos ya que:</a:t>
            </a:r>
          </a:p>
          <a:p>
            <a:pPr marL="182563" lvl="1" indent="-171450">
              <a:buFontTx/>
              <a:buChar char="-"/>
            </a:pPr>
            <a:r>
              <a:rPr lang="es-ES_tradnl" sz="1200" dirty="0">
                <a:latin typeface="Google Sans" panose="020B0503030502040204" pitchFamily="34" charset="0"/>
                <a:ea typeface="Roboto" panose="02000000000000000000" pitchFamily="2" charset="0"/>
              </a:rPr>
              <a:t>la lista pesa solo 1.1 </a:t>
            </a:r>
            <a:r>
              <a:rPr lang="es-ES_tradnl" sz="1200" dirty="0" err="1">
                <a:latin typeface="Google Sans" panose="020B0503030502040204" pitchFamily="34" charset="0"/>
                <a:ea typeface="Roboto" panose="02000000000000000000" pitchFamily="2" charset="0"/>
              </a:rPr>
              <a:t>mB</a:t>
            </a:r>
            <a:r>
              <a:rPr lang="es-ES_tradnl" sz="1200" dirty="0">
                <a:latin typeface="Google Sans" panose="020B0503030502040204" pitchFamily="34" charset="0"/>
                <a:ea typeface="Roboto" panose="02000000000000000000" pitchFamily="2" charset="0"/>
              </a:rPr>
              <a:t> y el espacio de memoria no es problema</a:t>
            </a:r>
          </a:p>
          <a:p>
            <a:pPr marL="182563" lvl="1" indent="-171450">
              <a:buFontTx/>
              <a:buChar char="-"/>
            </a:pPr>
            <a:r>
              <a:rPr lang="es-ES_tradnl" sz="1200" dirty="0">
                <a:latin typeface="Google Sans" panose="020B0503030502040204" pitchFamily="34" charset="0"/>
                <a:ea typeface="Roboto" panose="02000000000000000000" pitchFamily="2" charset="0"/>
              </a:rPr>
              <a:t>Cualquier computadora moderna puede ordenar y navegar esta lista con mucha facilidad (son solo +16K de registros con 3 campos cortos e importantes)</a:t>
            </a:r>
          </a:p>
          <a:p>
            <a:pPr marL="11113" lvl="1"/>
            <a:endParaRPr lang="es-ES_tradnl" sz="1200" dirty="0">
              <a:latin typeface="Google Sans" panose="020B0503030502040204" pitchFamily="34" charset="0"/>
              <a:ea typeface="Roboto" panose="02000000000000000000" pitchFamily="2" charset="0"/>
            </a:endParaRPr>
          </a:p>
          <a:p>
            <a:pPr marL="11113" lvl="1"/>
            <a:r>
              <a:rPr lang="es-ES_tradnl" sz="1200" dirty="0">
                <a:latin typeface="Google Sans" panose="020B0503030502040204" pitchFamily="34" charset="0"/>
                <a:ea typeface="Roboto" panose="02000000000000000000" pitchFamily="2" charset="0"/>
              </a:rPr>
              <a:t>Cuando son millones de registros y mucho mas complejos, ya se deben considerar algoritmos con complejidades temporales logarítmicas, después lineales pero no exponenciales. Es importante verse cómo están organizados los datos de input para ver si se aplican cambios de anclas en un </a:t>
            </a:r>
            <a:r>
              <a:rPr lang="es-ES_tradnl" sz="1200" dirty="0" err="1">
                <a:latin typeface="Google Sans" panose="020B0503030502040204" pitchFamily="34" charset="0"/>
                <a:ea typeface="Roboto" panose="02000000000000000000" pitchFamily="2" charset="0"/>
              </a:rPr>
              <a:t>mergeSort</a:t>
            </a:r>
            <a:r>
              <a:rPr lang="es-ES_tradnl" sz="1200" dirty="0">
                <a:latin typeface="Google Sans" panose="020B0503030502040204" pitchFamily="34" charset="0"/>
                <a:ea typeface="Roboto" panose="02000000000000000000" pitchFamily="2" charset="0"/>
              </a:rPr>
              <a:t>, cual es la capacidad del hardware, etc.</a:t>
            </a:r>
          </a:p>
        </p:txBody>
      </p:sp>
    </p:spTree>
    <p:extLst>
      <p:ext uri="{BB962C8B-B14F-4D97-AF65-F5344CB8AC3E}">
        <p14:creationId xmlns:p14="http://schemas.microsoft.com/office/powerpoint/2010/main" val="372541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Reflexión</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2" y="895531"/>
            <a:ext cx="10272509"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Considerando una situación problema de esta naturaleza, realizar una investigación y reflexión sobre:</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63667F63-53E2-154E-A0E1-8C4AE1BA28CC}"/>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
        <p:nvSpPr>
          <p:cNvPr id="3" name="Rectangle 2">
            <a:extLst>
              <a:ext uri="{FF2B5EF4-FFF2-40B4-BE49-F238E27FC236}">
                <a16:creationId xmlns:a16="http://schemas.microsoft.com/office/drawing/2014/main" id="{21D1360C-7DF6-F348-9315-B92929737FC3}"/>
              </a:ext>
            </a:extLst>
          </p:cNvPr>
          <p:cNvSpPr/>
          <p:nvPr/>
        </p:nvSpPr>
        <p:spPr>
          <a:xfrm>
            <a:off x="960115" y="1207255"/>
            <a:ext cx="8668793" cy="276999"/>
          </a:xfrm>
          <a:prstGeom prst="rect">
            <a:avLst/>
          </a:prstGeom>
        </p:spPr>
        <p:txBody>
          <a:bodyPr wrap="square">
            <a:spAutoFit/>
          </a:bodyPr>
          <a:lstStyle/>
          <a:p>
            <a:pPr marL="412750" lvl="1" indent="-228600">
              <a:buFont typeface="+mj-lt"/>
              <a:buAutoNum type="alphaLcPeriod" startAt="2"/>
            </a:pPr>
            <a:r>
              <a:rPr lang="es-ES_tradnl" sz="1200" dirty="0">
                <a:latin typeface="Google Sans" panose="020B0503030502040204" pitchFamily="34" charset="0"/>
                <a:ea typeface="Roboto" panose="02000000000000000000" pitchFamily="2" charset="0"/>
              </a:rPr>
              <a:t>la importancia y eficiencia del uso de los diferentes algoritmos de búsqueda</a:t>
            </a:r>
          </a:p>
        </p:txBody>
      </p:sp>
      <mc:AlternateContent xmlns:mc="http://schemas.openxmlformats.org/markup-compatibility/2006" xmlns:a14="http://schemas.microsoft.com/office/drawing/2010/main">
        <mc:Choice Requires="a14">
          <p:graphicFrame>
            <p:nvGraphicFramePr>
              <p:cNvPr id="12" name="Table 4">
                <a:extLst>
                  <a:ext uri="{FF2B5EF4-FFF2-40B4-BE49-F238E27FC236}">
                    <a16:creationId xmlns:a16="http://schemas.microsoft.com/office/drawing/2014/main" id="{8102D5EA-AEF3-B648-B6FF-80C1E18EE327}"/>
                  </a:ext>
                </a:extLst>
              </p:cNvPr>
              <p:cNvGraphicFramePr>
                <a:graphicFrameLocks noGrp="1"/>
              </p:cNvGraphicFramePr>
              <p:nvPr>
                <p:extLst>
                  <p:ext uri="{D42A27DB-BD31-4B8C-83A1-F6EECF244321}">
                    <p14:modId xmlns:p14="http://schemas.microsoft.com/office/powerpoint/2010/main" val="2034314982"/>
                  </p:ext>
                </p:extLst>
              </p:nvPr>
            </p:nvGraphicFramePr>
            <p:xfrm>
              <a:off x="525005" y="1693050"/>
              <a:ext cx="3583858" cy="777240"/>
            </p:xfrm>
            <a:graphic>
              <a:graphicData uri="http://schemas.openxmlformats.org/drawingml/2006/table">
                <a:tbl>
                  <a:tblPr firstRow="1" firstCol="1" bandRow="1">
                    <a:tableStyleId>{5C22544A-7EE6-4342-B048-85BDC9FD1C3A}</a:tableStyleId>
                  </a:tblPr>
                  <a:tblGrid>
                    <a:gridCol w="1600678">
                      <a:extLst>
                        <a:ext uri="{9D8B030D-6E8A-4147-A177-3AD203B41FA5}">
                          <a16:colId xmlns:a16="http://schemas.microsoft.com/office/drawing/2014/main" val="552516167"/>
                        </a:ext>
                      </a:extLst>
                    </a:gridCol>
                    <a:gridCol w="1983180">
                      <a:extLst>
                        <a:ext uri="{9D8B030D-6E8A-4147-A177-3AD203B41FA5}">
                          <a16:colId xmlns:a16="http://schemas.microsoft.com/office/drawing/2014/main" val="626789005"/>
                        </a:ext>
                      </a:extLst>
                    </a:gridCol>
                  </a:tblGrid>
                  <a:tr h="0">
                    <a:tc>
                      <a:txBody>
                        <a:bodyPr/>
                        <a:lstStyle/>
                        <a:p>
                          <a:pPr marL="11113" indent="0" algn="l">
                            <a:tabLst/>
                          </a:pPr>
                          <a:r>
                            <a:rPr lang="en-MX" sz="1100" dirty="0">
                              <a:solidFill>
                                <a:schemeClr val="tx1">
                                  <a:lumMod val="75000"/>
                                  <a:lumOff val="25000"/>
                                </a:schemeClr>
                              </a:solidFill>
                              <a:latin typeface="Google Sans" panose="020B0503030502040204" pitchFamily="34" charset="0"/>
                            </a:rPr>
                            <a:t>Búsqueda Tipo</a:t>
                          </a:r>
                        </a:p>
                      </a:txBody>
                      <a:tcP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a:r>
                            <a:rPr lang="en-MX" sz="1100" dirty="0">
                              <a:solidFill>
                                <a:schemeClr val="tx1">
                                  <a:lumMod val="75000"/>
                                  <a:lumOff val="25000"/>
                                </a:schemeClr>
                              </a:solidFill>
                              <a:latin typeface="Google Sans" panose="020B0503030502040204" pitchFamily="34" charset="0"/>
                            </a:rPr>
                            <a:t>Big ‘O’ Notation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864330"/>
                      </a:ext>
                    </a:extLst>
                  </a:tr>
                  <a:tr h="0">
                    <a:tc>
                      <a:txBody>
                        <a:bodyPr/>
                        <a:lstStyle/>
                        <a:p>
                          <a:pPr marL="88900" indent="0" algn="l">
                            <a:tabLst/>
                          </a:pPr>
                          <a:r>
                            <a:rPr lang="en-MX" sz="1100" dirty="0">
                              <a:solidFill>
                                <a:schemeClr val="tx1">
                                  <a:lumMod val="75000"/>
                                  <a:lumOff val="25000"/>
                                </a:schemeClr>
                              </a:solidFill>
                              <a:latin typeface="Google Sans" panose="020B0503030502040204" pitchFamily="34" charset="0"/>
                            </a:rPr>
                            <a:t>Binary (Intervalo)</a:t>
                          </a:r>
                        </a:p>
                      </a:txBody>
                      <a:tcP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algn="l"/>
                          <a14:m>
                            <m:oMathPara xmlns:m="http://schemas.openxmlformats.org/officeDocument/2006/math">
                              <m:oMathParaPr>
                                <m:jc m:val="left"/>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func>
                                      <m:funcPr>
                                        <m:ctrlPr>
                                          <a:rPr lang="en-US" sz="1100" b="0" i="1" smtClean="0">
                                            <a:solidFill>
                                              <a:schemeClr val="tx1">
                                                <a:lumMod val="75000"/>
                                                <a:lumOff val="25000"/>
                                              </a:schemeClr>
                                            </a:solidFill>
                                            <a:latin typeface="Cambria Math" panose="02040503050406030204" pitchFamily="18" charset="0"/>
                                          </a:rPr>
                                        </m:ctrlPr>
                                      </m:funcPr>
                                      <m:fName>
                                        <m:r>
                                          <m:rPr>
                                            <m:sty m:val="p"/>
                                          </m:rPr>
                                          <a:rPr lang="en-US" sz="1100" b="0" i="0" smtClean="0">
                                            <a:solidFill>
                                              <a:schemeClr val="tx1">
                                                <a:lumMod val="75000"/>
                                                <a:lumOff val="25000"/>
                                              </a:schemeClr>
                                            </a:solidFill>
                                            <a:latin typeface="Cambria Math" panose="02040503050406030204" pitchFamily="18" charset="0"/>
                                          </a:rPr>
                                          <m:t>log</m:t>
                                        </m:r>
                                      </m:fName>
                                      <m:e>
                                        <m:r>
                                          <a:rPr lang="en-US" sz="1100" b="0" i="1" smtClean="0">
                                            <a:solidFill>
                                              <a:schemeClr val="tx1">
                                                <a:lumMod val="75000"/>
                                                <a:lumOff val="25000"/>
                                              </a:schemeClr>
                                            </a:solidFill>
                                            <a:latin typeface="Cambria Math" panose="02040503050406030204" pitchFamily="18" charset="0"/>
                                          </a:rPr>
                                          <m:t>𝑁</m:t>
                                        </m:r>
                                      </m:e>
                                    </m:func>
                                  </m:e>
                                </m:d>
                              </m:oMath>
                            </m:oMathPara>
                          </a14:m>
                          <a:endParaRPr lang="en-MX" sz="1100" dirty="0">
                            <a:solidFill>
                              <a:schemeClr val="tx1">
                                <a:lumMod val="75000"/>
                                <a:lumOff val="25000"/>
                              </a:schemeClr>
                            </a:solidFill>
                            <a:latin typeface="Google Sans" panose="020B050303050204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231586600"/>
                      </a:ext>
                    </a:extLst>
                  </a:tr>
                  <a:tr h="0">
                    <a:tc>
                      <a:txBody>
                        <a:bodyPr/>
                        <a:lstStyle/>
                        <a:p>
                          <a:pPr marL="88900" indent="0" algn="l">
                            <a:tabLst/>
                          </a:pPr>
                          <a:r>
                            <a:rPr lang="en-MX" sz="1100" dirty="0">
                              <a:solidFill>
                                <a:schemeClr val="tx1">
                                  <a:lumMod val="75000"/>
                                  <a:lumOff val="25000"/>
                                </a:schemeClr>
                              </a:solidFill>
                              <a:latin typeface="Google Sans" panose="020B0503030502040204" pitchFamily="34" charset="0"/>
                            </a:rPr>
                            <a:t>Linear (Secuencial)</a:t>
                          </a:r>
                        </a:p>
                      </a:txBody>
                      <a:tcP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pPr algn="l"/>
                          <a14:m>
                            <m:oMathPara xmlns:m="http://schemas.openxmlformats.org/officeDocument/2006/math">
                              <m:oMathParaPr>
                                <m:jc m:val="left"/>
                              </m:oMathParaPr>
                              <m:oMath xmlns:m="http://schemas.openxmlformats.org/officeDocument/2006/math">
                                <m:r>
                                  <a:rPr lang="en-US" sz="1100" b="0" i="1" smtClean="0">
                                    <a:solidFill>
                                      <a:schemeClr val="tx1">
                                        <a:lumMod val="75000"/>
                                        <a:lumOff val="25000"/>
                                      </a:schemeClr>
                                    </a:solidFill>
                                    <a:latin typeface="Cambria Math" panose="02040503050406030204" pitchFamily="18" charset="0"/>
                                  </a:rPr>
                                  <m:t>𝑂</m:t>
                                </m:r>
                                <m:d>
                                  <m:dPr>
                                    <m:ctrlPr>
                                      <a:rPr lang="en-US" sz="1100" b="0" i="1" smtClean="0">
                                        <a:solidFill>
                                          <a:schemeClr val="tx1">
                                            <a:lumMod val="75000"/>
                                            <a:lumOff val="25000"/>
                                          </a:schemeClr>
                                        </a:solidFill>
                                        <a:latin typeface="Cambria Math" panose="02040503050406030204" pitchFamily="18" charset="0"/>
                                      </a:rPr>
                                    </m:ctrlPr>
                                  </m:dPr>
                                  <m:e>
                                    <m:r>
                                      <a:rPr lang="en-US" sz="1100" b="0" i="1" smtClean="0">
                                        <a:solidFill>
                                          <a:schemeClr val="tx1">
                                            <a:lumMod val="75000"/>
                                            <a:lumOff val="25000"/>
                                          </a:schemeClr>
                                        </a:solidFill>
                                        <a:latin typeface="Cambria Math" panose="02040503050406030204" pitchFamily="18" charset="0"/>
                                      </a:rPr>
                                      <m:t>𝑁</m:t>
                                    </m:r>
                                  </m:e>
                                </m:d>
                              </m:oMath>
                            </m:oMathPara>
                          </a14:m>
                          <a:endParaRPr lang="en-MX" sz="1100" dirty="0">
                            <a:solidFill>
                              <a:schemeClr val="tx1">
                                <a:lumMod val="75000"/>
                                <a:lumOff val="25000"/>
                              </a:schemeClr>
                            </a:solidFill>
                            <a:latin typeface="Google Sans" panose="020B050303050204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47743584"/>
                      </a:ext>
                    </a:extLst>
                  </a:tr>
                </a:tbl>
              </a:graphicData>
            </a:graphic>
          </p:graphicFrame>
        </mc:Choice>
        <mc:Fallback xmlns="">
          <p:graphicFrame>
            <p:nvGraphicFramePr>
              <p:cNvPr id="12" name="Table 4">
                <a:extLst>
                  <a:ext uri="{FF2B5EF4-FFF2-40B4-BE49-F238E27FC236}">
                    <a16:creationId xmlns:a16="http://schemas.microsoft.com/office/drawing/2014/main" id="{8102D5EA-AEF3-B648-B6FF-80C1E18EE327}"/>
                  </a:ext>
                </a:extLst>
              </p:cNvPr>
              <p:cNvGraphicFramePr>
                <a:graphicFrameLocks noGrp="1"/>
              </p:cNvGraphicFramePr>
              <p:nvPr>
                <p:extLst>
                  <p:ext uri="{D42A27DB-BD31-4B8C-83A1-F6EECF244321}">
                    <p14:modId xmlns:p14="http://schemas.microsoft.com/office/powerpoint/2010/main" val="2034314982"/>
                  </p:ext>
                </p:extLst>
              </p:nvPr>
            </p:nvGraphicFramePr>
            <p:xfrm>
              <a:off x="525005" y="1693050"/>
              <a:ext cx="3583858" cy="777240"/>
            </p:xfrm>
            <a:graphic>
              <a:graphicData uri="http://schemas.openxmlformats.org/drawingml/2006/table">
                <a:tbl>
                  <a:tblPr firstRow="1" firstCol="1" bandRow="1">
                    <a:tableStyleId>{5C22544A-7EE6-4342-B048-85BDC9FD1C3A}</a:tableStyleId>
                  </a:tblPr>
                  <a:tblGrid>
                    <a:gridCol w="1600678">
                      <a:extLst>
                        <a:ext uri="{9D8B030D-6E8A-4147-A177-3AD203B41FA5}">
                          <a16:colId xmlns:a16="http://schemas.microsoft.com/office/drawing/2014/main" val="552516167"/>
                        </a:ext>
                      </a:extLst>
                    </a:gridCol>
                    <a:gridCol w="1983180">
                      <a:extLst>
                        <a:ext uri="{9D8B030D-6E8A-4147-A177-3AD203B41FA5}">
                          <a16:colId xmlns:a16="http://schemas.microsoft.com/office/drawing/2014/main" val="626789005"/>
                        </a:ext>
                      </a:extLst>
                    </a:gridCol>
                  </a:tblGrid>
                  <a:tr h="259080">
                    <a:tc>
                      <a:txBody>
                        <a:bodyPr/>
                        <a:lstStyle/>
                        <a:p>
                          <a:pPr marL="11113" indent="0" algn="l">
                            <a:tabLst/>
                          </a:pPr>
                          <a:r>
                            <a:rPr lang="en-MX" sz="1100" dirty="0">
                              <a:solidFill>
                                <a:schemeClr val="tx1">
                                  <a:lumMod val="75000"/>
                                  <a:lumOff val="25000"/>
                                </a:schemeClr>
                              </a:solidFill>
                              <a:latin typeface="Google Sans" panose="020B0503030502040204" pitchFamily="34" charset="0"/>
                            </a:rPr>
                            <a:t>Búsqueda Tipo</a:t>
                          </a:r>
                        </a:p>
                      </a:txBody>
                      <a:tcP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a:r>
                            <a:rPr lang="en-MX" sz="1100" dirty="0">
                              <a:solidFill>
                                <a:schemeClr val="tx1">
                                  <a:lumMod val="75000"/>
                                  <a:lumOff val="25000"/>
                                </a:schemeClr>
                              </a:solidFill>
                              <a:latin typeface="Google Sans" panose="020B0503030502040204" pitchFamily="34" charset="0"/>
                            </a:rPr>
                            <a:t>Big ‘O’ Notation</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864330"/>
                      </a:ext>
                    </a:extLst>
                  </a:tr>
                  <a:tr h="259080">
                    <a:tc>
                      <a:txBody>
                        <a:bodyPr/>
                        <a:lstStyle/>
                        <a:p>
                          <a:pPr marL="88900" indent="0" algn="l">
                            <a:tabLst/>
                          </a:pPr>
                          <a:r>
                            <a:rPr lang="en-MX" sz="1100" dirty="0">
                              <a:solidFill>
                                <a:schemeClr val="tx1">
                                  <a:lumMod val="75000"/>
                                  <a:lumOff val="25000"/>
                                </a:schemeClr>
                              </a:solidFill>
                              <a:latin typeface="Google Sans" panose="020B0503030502040204" pitchFamily="34" charset="0"/>
                            </a:rPr>
                            <a:t>Binary (Intervalo)</a:t>
                          </a:r>
                        </a:p>
                      </a:txBody>
                      <a:tcP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endParaRPr lang="en-MX"/>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80892" t="-110000" b="-115000"/>
                          </a:stretch>
                        </a:blipFill>
                      </a:tcPr>
                    </a:tc>
                    <a:extLst>
                      <a:ext uri="{0D108BD9-81ED-4DB2-BD59-A6C34878D82A}">
                        <a16:rowId xmlns:a16="http://schemas.microsoft.com/office/drawing/2014/main" val="3231586600"/>
                      </a:ext>
                    </a:extLst>
                  </a:tr>
                  <a:tr h="259080">
                    <a:tc>
                      <a:txBody>
                        <a:bodyPr/>
                        <a:lstStyle/>
                        <a:p>
                          <a:pPr marL="88900" indent="0" algn="l">
                            <a:tabLst/>
                          </a:pPr>
                          <a:r>
                            <a:rPr lang="en-MX" sz="1100" dirty="0">
                              <a:solidFill>
                                <a:schemeClr val="tx1">
                                  <a:lumMod val="75000"/>
                                  <a:lumOff val="25000"/>
                                </a:schemeClr>
                              </a:solidFill>
                              <a:latin typeface="Google Sans" panose="020B0503030502040204" pitchFamily="34" charset="0"/>
                            </a:rPr>
                            <a:t>Linear (Secuencial)</a:t>
                          </a:r>
                        </a:p>
                      </a:txBody>
                      <a:tcPr>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FAFA"/>
                        </a:solidFill>
                      </a:tcPr>
                    </a:tc>
                    <a:tc>
                      <a:txBody>
                        <a:bodyPr/>
                        <a:lstStyle/>
                        <a:p>
                          <a:endParaRPr lang="en-MX"/>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blipFill>
                          <a:blip r:embed="rId4"/>
                          <a:stretch>
                            <a:fillRect l="-80892" t="-200000" b="-9524"/>
                          </a:stretch>
                        </a:blipFill>
                      </a:tcPr>
                    </a:tc>
                    <a:extLst>
                      <a:ext uri="{0D108BD9-81ED-4DB2-BD59-A6C34878D82A}">
                        <a16:rowId xmlns:a16="http://schemas.microsoft.com/office/drawing/2014/main" val="3947743584"/>
                      </a:ext>
                    </a:extLst>
                  </a:tr>
                </a:tbl>
              </a:graphicData>
            </a:graphic>
          </p:graphicFrame>
        </mc:Fallback>
      </mc:AlternateContent>
    </p:spTree>
    <p:extLst>
      <p:ext uri="{BB962C8B-B14F-4D97-AF65-F5344CB8AC3E}">
        <p14:creationId xmlns:p14="http://schemas.microsoft.com/office/powerpoint/2010/main" val="3056299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2475</TotalTime>
  <Words>1932</Words>
  <Application>Microsoft Macintosh PowerPoint</Application>
  <PresentationFormat>Widescreen</PresentationFormat>
  <Paragraphs>257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Andale Mono</vt:lpstr>
      <vt:lpstr>Arial</vt:lpstr>
      <vt:lpstr>Calibri</vt:lpstr>
      <vt:lpstr>Calibri Light</vt:lpstr>
      <vt:lpstr>Cambria Math</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Kochlowski</dc:creator>
  <cp:lastModifiedBy>Matías Kochlowski</cp:lastModifiedBy>
  <cp:revision>153</cp:revision>
  <dcterms:created xsi:type="dcterms:W3CDTF">2020-06-01T03:17:02Z</dcterms:created>
  <dcterms:modified xsi:type="dcterms:W3CDTF">2020-09-13T23:01:34Z</dcterms:modified>
</cp:coreProperties>
</file>