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6" r:id="rId7"/>
    <p:sldId id="274" r:id="rId8"/>
    <p:sldId id="275" r:id="rId9"/>
    <p:sldId id="277" r:id="rId1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847A6"/>
    <a:srgbClr val="F2F2F2"/>
    <a:srgbClr val="03319A"/>
    <a:srgbClr val="08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7"/>
    <p:restoredTop sz="94664"/>
  </p:normalViewPr>
  <p:slideViewPr>
    <p:cSldViewPr snapToGrid="0" snapToObjects="1">
      <p:cViewPr>
        <p:scale>
          <a:sx n="112" d="100"/>
          <a:sy n="112" d="100"/>
        </p:scale>
        <p:origin x="37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79E-3151-6D4A-ABB5-B14BC4BF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E7153-795B-4C4A-8A92-336A4A2C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9EE2-4CB6-A445-A56D-FE9E54F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D493-CEAB-A34F-9857-965B9D2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949E-6D62-5D4D-88C7-74951968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6172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A89F-EB5E-F24B-9B66-377BC258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82CAC-2B9B-7B44-81D6-2D0525C8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F8FF-73D9-A046-AE09-C93DFB3B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AF0-A76C-E248-99E9-74FC0C5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4944-8818-7544-AC3D-876A4916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83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E1150-FE7F-CA4D-9F38-2E8637A2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83C73-8FE7-5A47-AC1B-EE702177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EF16-9FEB-CE48-8309-2C13A121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1835-9B63-0A43-ADDA-1BEEFDE6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0978-A049-8842-A7B5-8C4BB769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041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6F51-6F19-F34B-AE8C-67C81447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398B-B5F9-F249-9E50-1159F98C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E3B8-2D29-234D-81B2-DC8FA6E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5B17-0461-DC43-90E4-8A3BCCD3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8961-960D-7946-B070-FCFE0ED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730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C4F7-B64B-FB47-AC8C-BF89AE1F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7F3B-8871-F247-BE04-4CC78415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8046-A7EE-564F-995B-CD417084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3B4D-55B6-E142-A45C-937F433F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3B31-9ACC-964F-8811-2218A13C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325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9870-ABCA-DF49-BD8D-9779A6A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1FA5-D317-6242-B253-6E71C0FE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FBC3D-6CE8-7F44-A4BB-0932E980C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0FFF-7453-A34C-98B3-5DD2C40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30A0F-6728-0547-8DAE-2395D6EA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A056-930C-1F43-BD86-208FEA9D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588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4520-6D33-E248-A8BF-01EC94D3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05A8-E477-554C-B241-383CF80F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D514-3CAC-404F-852E-2A58B844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15E6-7BAA-EE42-BB8F-3F9741B1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CB362-E948-3646-9F6C-21F984A7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EBC89-4662-0141-9E19-66117DE2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AE364-9AA9-A749-8C39-8BE0745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3A7AA-3E6C-2843-BAE6-23F36B5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345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B780-52BB-EF43-9486-349796DB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FC75-A289-E645-A06E-2A56888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D7A47-E31E-3F4C-8C94-058C201E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A5EA3-9467-C143-8DCE-72EED48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343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FFDF2-FBE8-6F46-B0FA-70CF95F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E1C2D-B5FF-A74F-B1B5-0FB1962B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058F2-148C-294F-99E5-04C5381F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899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E27-538B-5F4E-AA76-8F92A7C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971C-BEF0-374F-ADA9-6AD6E7A1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95AAC-FBA4-A543-8D23-D9FA2DC7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A162-CB37-1A43-8752-7AB76234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6F87C-EA87-8445-9C5C-D02D2F5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20A5-328F-8344-B359-A74E0429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43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1D70-48B0-F74E-9FC1-26A425BB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28FA6-23A3-D141-B65D-5F78A2EFB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66968-0EF0-FF4B-9B43-8B44A597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6B6E-40DD-A646-9140-ADA55E1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454B0-CD50-6E48-9407-E3C1ED63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08D2-AC0D-9445-AB4C-71F8903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098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24187-EB5C-B54D-BBD3-FF28BA5C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8A35-D1E4-B742-8AE8-F262CF4E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54F2-628F-1340-BB39-A569EDC9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78B-BBC4-2B43-BA0B-74D971CB39FE}" type="datetimeFigureOut">
              <a:rPr lang="en-MX" smtClean="0"/>
              <a:t>11/10/20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700D-E032-6B40-89D7-214ED34BD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FBF8-F426-EE4F-AEE6-34010253B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3C15-3EDD-7D43-BC4B-4C09E5D1F63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83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insertion-sort-doubly-linked-list/" TargetMode="External"/><Relationship Id="rId4" Type="http://schemas.openxmlformats.org/officeDocument/2006/relationships/hyperlink" Target="https://www.geeksforgeeks.org/doubly-linked-l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0C2E047-D560-ED4A-A3D9-519480BBE00F}"/>
              </a:ext>
            </a:extLst>
          </p:cNvPr>
          <p:cNvSpPr/>
          <p:nvPr/>
        </p:nvSpPr>
        <p:spPr>
          <a:xfrm>
            <a:off x="5060309" y="2535161"/>
            <a:ext cx="5836854" cy="3031784"/>
          </a:xfrm>
          <a:prstGeom prst="roundRect">
            <a:avLst>
              <a:gd name="adj" fmla="val 4930"/>
            </a:avLst>
          </a:prstGeom>
          <a:solidFill>
            <a:srgbClr val="FAFAFA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F8EAE9-5A3D-2143-8D7B-57FAF6D9837E}"/>
              </a:ext>
            </a:extLst>
          </p:cNvPr>
          <p:cNvSpPr/>
          <p:nvPr/>
        </p:nvSpPr>
        <p:spPr>
          <a:xfrm>
            <a:off x="5060309" y="2987982"/>
            <a:ext cx="5836854" cy="2591015"/>
          </a:xfrm>
          <a:prstGeom prst="roundRect">
            <a:avLst>
              <a:gd name="adj" fmla="val 4930"/>
            </a:avLst>
          </a:prstGeom>
          <a:solidFill>
            <a:srgbClr val="FAFAFA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7B7A9A-38E7-EF4F-9765-811298FD976A}"/>
              </a:ext>
            </a:extLst>
          </p:cNvPr>
          <p:cNvSpPr/>
          <p:nvPr/>
        </p:nvSpPr>
        <p:spPr>
          <a:xfrm>
            <a:off x="5060309" y="3405972"/>
            <a:ext cx="5836854" cy="2173025"/>
          </a:xfrm>
          <a:prstGeom prst="roundRect">
            <a:avLst>
              <a:gd name="adj" fmla="val 49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44E22-6C4F-0340-B70C-94DFEB8D6DBC}"/>
              </a:ext>
            </a:extLst>
          </p:cNvPr>
          <p:cNvSpPr/>
          <p:nvPr/>
        </p:nvSpPr>
        <p:spPr>
          <a:xfrm>
            <a:off x="-13252" y="-49693"/>
            <a:ext cx="4156206" cy="6957387"/>
          </a:xfrm>
          <a:prstGeom prst="rect">
            <a:avLst/>
          </a:prstGeom>
          <a:solidFill>
            <a:srgbClr val="08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latin typeface="Google Sans" panose="020B050303050204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AE48EE-74FC-A649-8969-72018BE8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78" y="274928"/>
            <a:ext cx="3211606" cy="107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B4D3B-546E-D54B-B69B-460E24C80D33}"/>
              </a:ext>
            </a:extLst>
          </p:cNvPr>
          <p:cNvSpPr txBox="1"/>
          <p:nvPr/>
        </p:nvSpPr>
        <p:spPr>
          <a:xfrm>
            <a:off x="445616" y="2888441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TC1031.501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F1474-D93A-3940-88D3-E3E1BDE465FB}"/>
              </a:ext>
            </a:extLst>
          </p:cNvPr>
          <p:cNvSpPr txBox="1"/>
          <p:nvPr/>
        </p:nvSpPr>
        <p:spPr>
          <a:xfrm>
            <a:off x="445616" y="3167390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Programación de Estructuras de</a:t>
            </a:r>
          </a:p>
          <a:p>
            <a:r>
              <a:rPr lang="es-ES_tradnl" sz="1400" b="1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Datos y Algoritmos Fundamentales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2B6C7-826A-B144-AA42-D214FB150DB9}"/>
              </a:ext>
            </a:extLst>
          </p:cNvPr>
          <p:cNvSpPr txBox="1"/>
          <p:nvPr/>
        </p:nvSpPr>
        <p:spPr>
          <a:xfrm>
            <a:off x="4955747" y="590915"/>
            <a:ext cx="443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Actividad Integral de</a:t>
            </a:r>
          </a:p>
          <a:p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Estructura de Datos Lineales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870BA-6872-4640-9CFF-FFF90C0269DD}"/>
              </a:ext>
            </a:extLst>
          </p:cNvPr>
          <p:cNvSpPr txBox="1"/>
          <p:nvPr/>
        </p:nvSpPr>
        <p:spPr>
          <a:xfrm>
            <a:off x="445616" y="545851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Integrantes: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9904FF-1789-3D42-8CA8-6178A5AAC92A}"/>
              </a:ext>
            </a:extLst>
          </p:cNvPr>
          <p:cNvSpPr/>
          <p:nvPr/>
        </p:nvSpPr>
        <p:spPr>
          <a:xfrm>
            <a:off x="448774" y="5709005"/>
            <a:ext cx="314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Matías Kochlowski – a01625364</a:t>
            </a:r>
          </a:p>
          <a:p>
            <a:r>
              <a:rPr lang="es-ES_tradnl" sz="1200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Esteban Sánchez - a01251440</a:t>
            </a:r>
          </a:p>
          <a:p>
            <a:r>
              <a:rPr lang="es-ES_tradnl" sz="1200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Michelle Andrea Arceo Solano - a01625268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1C4BA-5246-5141-957A-E3C8D69A8C73}"/>
              </a:ext>
            </a:extLst>
          </p:cNvPr>
          <p:cNvSpPr txBox="1"/>
          <p:nvPr/>
        </p:nvSpPr>
        <p:spPr>
          <a:xfrm>
            <a:off x="445616" y="1986196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Actividad 2.3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3C9DF4-4B8C-F346-BDAC-393E6E4AC94B}"/>
              </a:ext>
            </a:extLst>
          </p:cNvPr>
          <p:cNvCxnSpPr>
            <a:cxnSpLocks/>
          </p:cNvCxnSpPr>
          <p:nvPr/>
        </p:nvCxnSpPr>
        <p:spPr>
          <a:xfrm>
            <a:off x="-39756" y="3982336"/>
            <a:ext cx="4156207" cy="0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192279-AF32-3545-947D-AE3178C78F36}"/>
              </a:ext>
            </a:extLst>
          </p:cNvPr>
          <p:cNvCxnSpPr>
            <a:cxnSpLocks/>
          </p:cNvCxnSpPr>
          <p:nvPr/>
        </p:nvCxnSpPr>
        <p:spPr>
          <a:xfrm>
            <a:off x="-39756" y="2600561"/>
            <a:ext cx="4156207" cy="0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441CEA-F958-6D4F-BBAE-8A68811AEC1E}"/>
              </a:ext>
            </a:extLst>
          </p:cNvPr>
          <p:cNvCxnSpPr>
            <a:cxnSpLocks/>
          </p:cNvCxnSpPr>
          <p:nvPr/>
        </p:nvCxnSpPr>
        <p:spPr>
          <a:xfrm>
            <a:off x="-39756" y="1677571"/>
            <a:ext cx="4156207" cy="0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CA0F7B1-B3B2-0E43-99D8-5977BF56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6338" y="3060930"/>
            <a:ext cx="276606" cy="2766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4061F-1DFC-144B-8B28-0E109D550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3015" y="3060930"/>
            <a:ext cx="276606" cy="27660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638B3AA-CC40-2245-911E-9E79223F2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2514" y="3060930"/>
            <a:ext cx="276606" cy="27660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C88FFC7-059F-2148-B1A8-F8BC76A27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4130" y="3060930"/>
            <a:ext cx="276606" cy="2766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7A9DC9F-1F5C-D44E-BD93-90AC0489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43343"/>
              </p:ext>
            </p:extLst>
          </p:nvPr>
        </p:nvGraphicFramePr>
        <p:xfrm>
          <a:off x="5060309" y="3472810"/>
          <a:ext cx="5762019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056">
                  <a:extLst>
                    <a:ext uri="{9D8B030D-6E8A-4147-A177-3AD203B41FA5}">
                      <a16:colId xmlns:a16="http://schemas.microsoft.com/office/drawing/2014/main" val="816637668"/>
                    </a:ext>
                  </a:extLst>
                </a:gridCol>
                <a:gridCol w="787078">
                  <a:extLst>
                    <a:ext uri="{9D8B030D-6E8A-4147-A177-3AD203B41FA5}">
                      <a16:colId xmlns:a16="http://schemas.microsoft.com/office/drawing/2014/main" val="2779005840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601706603"/>
                    </a:ext>
                  </a:extLst>
                </a:gridCol>
                <a:gridCol w="1423686">
                  <a:extLst>
                    <a:ext uri="{9D8B030D-6E8A-4147-A177-3AD203B41FA5}">
                      <a16:colId xmlns:a16="http://schemas.microsoft.com/office/drawing/2014/main" val="4233269885"/>
                    </a:ext>
                  </a:extLst>
                </a:gridCol>
                <a:gridCol w="231494">
                  <a:extLst>
                    <a:ext uri="{9D8B030D-6E8A-4147-A177-3AD203B41FA5}">
                      <a16:colId xmlns:a16="http://schemas.microsoft.com/office/drawing/2014/main" val="2646549012"/>
                    </a:ext>
                  </a:extLst>
                </a:gridCol>
                <a:gridCol w="2141315">
                  <a:extLst>
                    <a:ext uri="{9D8B030D-6E8A-4147-A177-3AD203B41FA5}">
                      <a16:colId xmlns:a16="http://schemas.microsoft.com/office/drawing/2014/main" val="29050315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0:14:39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895.33.752.33:5974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illegal user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13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0:17:32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901.18.919.12:5807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illegal user guest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54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0:22:14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268.82.665.50:6202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root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43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0:31:39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745.41.553.21:4925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83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0:42:50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497.97.988.31:6636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Illegal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222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0:49:25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608.37.179.94:6715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882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0:55:42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335.95.645.32:6284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Illegal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3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1:18:23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10.43.466.53:6937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illegal user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412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06-01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1:30:57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930.68.543.89:5825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illegal user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924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4564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79E5B4-D079-FD42-876A-75DCEE89952B}"/>
              </a:ext>
            </a:extLst>
          </p:cNvPr>
          <p:cNvCxnSpPr>
            <a:cxnSpLocks/>
          </p:cNvCxnSpPr>
          <p:nvPr/>
        </p:nvCxnSpPr>
        <p:spPr>
          <a:xfrm>
            <a:off x="-39756" y="4907888"/>
            <a:ext cx="4156207" cy="0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DE799-DF5B-0448-921F-CC16D2E0CEAA}"/>
              </a:ext>
            </a:extLst>
          </p:cNvPr>
          <p:cNvSpPr txBox="1"/>
          <p:nvPr/>
        </p:nvSpPr>
        <p:spPr>
          <a:xfrm>
            <a:off x="445616" y="4315963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dirty="0">
                <a:solidFill>
                  <a:schemeClr val="bg1"/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Profesor Baldomero Olvera Villanueva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2B7C56-D148-B747-8075-8E16D824AD40}"/>
              </a:ext>
            </a:extLst>
          </p:cNvPr>
          <p:cNvSpPr txBox="1"/>
          <p:nvPr/>
        </p:nvSpPr>
        <p:spPr>
          <a:xfrm>
            <a:off x="5160812" y="262140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bitacora.txt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50303050204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2590226" y="1986584"/>
            <a:ext cx="87245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Abra el archivo de entrada llamado "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bitacora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. "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lealo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y almacene los datos en una </a:t>
            </a:r>
            <a:r>
              <a:rPr lang="es-ES_tradnl" sz="1200" u="sng" dirty="0">
                <a:latin typeface="Google Sans" panose="020B0503030502040204" pitchFamily="34" charset="0"/>
                <a:ea typeface="Roboto" panose="02000000000000000000" pitchFamily="2" charset="0"/>
              </a:rPr>
              <a:t>lista doblemente ligada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.</a:t>
            </a:r>
          </a:p>
          <a:p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Ordene la información por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ip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para la realización de las búsquedas.</a:t>
            </a:r>
          </a:p>
          <a:p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Solicite al usuario las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ips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de inicio y fin de búsqueda de información.</a:t>
            </a:r>
          </a:p>
          <a:p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Despliegue los registros correspondientes a esas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IPs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.</a:t>
            </a:r>
          </a:p>
          <a:p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Almacenar en un archivo el resultado del ordenamiento.</a:t>
            </a:r>
          </a:p>
          <a:p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  <a:p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Realizar una investigación y reflexión *nombrada "ReflexAct2.3.pdf”) en forma individual sobre:</a:t>
            </a:r>
          </a:p>
          <a:p>
            <a:pPr marL="182563" lvl="1" indent="-171450">
              <a:buFont typeface="Arial" panose="020B0604020202020204" pitchFamily="34" charset="0"/>
              <a:buChar char="•"/>
            </a:pP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la importancia y eficiencia del uso de las listas doblemente ligadas</a:t>
            </a:r>
          </a:p>
          <a:p>
            <a:pPr marL="11113" lvl="1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en una situación problema de esta naturaleza.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4" y="158829"/>
            <a:ext cx="3259898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Consigna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77B0A5-0C51-CC4D-BC36-6A893CEB3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6877" y="2365862"/>
            <a:ext cx="276606" cy="27660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DABF4F6-94B5-4347-A8C2-B6DABC685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1168" y="2365862"/>
            <a:ext cx="276606" cy="2766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0949BC-7CC0-4045-B9A6-664A0B8FB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3741" y="2764570"/>
            <a:ext cx="251460" cy="2514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06D2D8-364C-174A-80A5-A66543CA4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4883" y="2771726"/>
            <a:ext cx="228600" cy="2286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DCF6F35-C3FE-6249-852E-0CE5E24599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4883" y="3142468"/>
            <a:ext cx="228600" cy="228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36F47EB-38A6-B445-ADE5-EAAD9DC45D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4883" y="3513759"/>
            <a:ext cx="228600" cy="228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0C2320F-AB58-734D-97E6-4B9C5C3F86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4883" y="3856508"/>
            <a:ext cx="228600" cy="22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AB874-C08B-0244-B735-7631083C862D}"/>
              </a:ext>
            </a:extLst>
          </p:cNvPr>
          <p:cNvSpPr/>
          <p:nvPr/>
        </p:nvSpPr>
        <p:spPr>
          <a:xfrm>
            <a:off x="1092155" y="1634122"/>
            <a:ext cx="3975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En equipos de tres personas, hacer una aplicación que: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A8990-5FB2-6F42-8674-9965F9D11489}"/>
              </a:ext>
            </a:extLst>
          </p:cNvPr>
          <p:cNvSpPr/>
          <p:nvPr/>
        </p:nvSpPr>
        <p:spPr>
          <a:xfrm>
            <a:off x="2051510" y="1985772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CD963E-3EFD-D241-989A-65DD6110BDA0}"/>
              </a:ext>
            </a:extLst>
          </p:cNvPr>
          <p:cNvSpPr/>
          <p:nvPr/>
        </p:nvSpPr>
        <p:spPr>
          <a:xfrm>
            <a:off x="2051510" y="2360100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89A761-4091-A444-9D0E-DF705C7918C0}"/>
              </a:ext>
            </a:extLst>
          </p:cNvPr>
          <p:cNvSpPr/>
          <p:nvPr/>
        </p:nvSpPr>
        <p:spPr>
          <a:xfrm>
            <a:off x="2051510" y="273116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F68CFF-9154-BB47-9999-FAEF1DC09AB1}"/>
              </a:ext>
            </a:extLst>
          </p:cNvPr>
          <p:cNvSpPr/>
          <p:nvPr/>
        </p:nvSpPr>
        <p:spPr>
          <a:xfrm>
            <a:off x="2051510" y="3082344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8D03EE-ECA0-4C42-A2ED-DBE7ED154800}"/>
              </a:ext>
            </a:extLst>
          </p:cNvPr>
          <p:cNvSpPr/>
          <p:nvPr/>
        </p:nvSpPr>
        <p:spPr>
          <a:xfrm>
            <a:off x="2051510" y="346003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E12C9B-5081-894C-B8E6-E5E0B7B3D267}"/>
              </a:ext>
            </a:extLst>
          </p:cNvPr>
          <p:cNvSpPr/>
          <p:nvPr/>
        </p:nvSpPr>
        <p:spPr>
          <a:xfrm>
            <a:off x="2051510" y="3811214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1284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D645A9-BC64-2142-9860-7D1028F93854}"/>
              </a:ext>
            </a:extLst>
          </p:cNvPr>
          <p:cNvSpPr/>
          <p:nvPr/>
        </p:nvSpPr>
        <p:spPr>
          <a:xfrm>
            <a:off x="525005" y="1322404"/>
            <a:ext cx="5836854" cy="2397452"/>
          </a:xfrm>
          <a:prstGeom prst="roundRect">
            <a:avLst>
              <a:gd name="adj" fmla="val 4930"/>
            </a:avLst>
          </a:prstGeom>
          <a:solidFill>
            <a:srgbClr val="FAFAFA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AFD650-2112-F446-B8C6-5D8884C4B374}"/>
              </a:ext>
            </a:extLst>
          </p:cNvPr>
          <p:cNvSpPr/>
          <p:nvPr/>
        </p:nvSpPr>
        <p:spPr>
          <a:xfrm>
            <a:off x="550778" y="3955894"/>
            <a:ext cx="1997359" cy="541082"/>
          </a:xfrm>
          <a:prstGeom prst="roundRect">
            <a:avLst>
              <a:gd name="adj" fmla="val 8523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4" y="158829"/>
            <a:ext cx="3259898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 err="1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Bitacora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3" y="895531"/>
            <a:ext cx="778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Abra el archivo de entrada llamado "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bitacora.txt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”,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lealo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y almacene los datos en una lista doblemente ligada.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F13E-F4C9-144A-8639-4DC31895D623}"/>
              </a:ext>
            </a:extLst>
          </p:cNvPr>
          <p:cNvSpPr/>
          <p:nvPr/>
        </p:nvSpPr>
        <p:spPr>
          <a:xfrm>
            <a:off x="6810679" y="1666154"/>
            <a:ext cx="48468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Google Sans" panose="020B0503030502040204" pitchFamily="34" charset="0"/>
              </a:rPr>
              <a:t>Oct 30 21:39:26 679.57.853.40:5668 Failed password for root</a:t>
            </a:r>
          </a:p>
          <a:p>
            <a:r>
              <a:rPr lang="en-US" sz="1100" dirty="0">
                <a:latin typeface="Google Sans" panose="020B0503030502040204" pitchFamily="34" charset="0"/>
              </a:rPr>
              <a:t>Oct 30 21:52:57 164.48.60.79:6597 Failed password for illegal user test</a:t>
            </a:r>
          </a:p>
          <a:p>
            <a:r>
              <a:rPr lang="en-US" sz="1100" dirty="0">
                <a:latin typeface="Google Sans" panose="020B0503030502040204" pitchFamily="34" charset="0"/>
              </a:rPr>
              <a:t>Oct 30 22:06:30 774.16.162.29:4184 Illegal user</a:t>
            </a:r>
            <a:endParaRPr lang="en-MX" sz="1100" dirty="0">
              <a:latin typeface="Google Sans" panose="020B0503030502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5E2EB2-FFD5-5648-9C94-AD77BD7095C0}"/>
              </a:ext>
            </a:extLst>
          </p:cNvPr>
          <p:cNvCxnSpPr>
            <a:cxnSpLocks/>
          </p:cNvCxnSpPr>
          <p:nvPr/>
        </p:nvCxnSpPr>
        <p:spPr>
          <a:xfrm rot="5400000">
            <a:off x="8702957" y="2671655"/>
            <a:ext cx="475446" cy="0"/>
          </a:xfrm>
          <a:prstGeom prst="line">
            <a:avLst/>
          </a:prstGeom>
          <a:ln w="57150" cap="rnd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BA7779C-C008-004E-AD90-12437659DCF3}"/>
              </a:ext>
            </a:extLst>
          </p:cNvPr>
          <p:cNvSpPr/>
          <p:nvPr/>
        </p:nvSpPr>
        <p:spPr>
          <a:xfrm>
            <a:off x="6810679" y="3246134"/>
            <a:ext cx="502096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Google Sans" panose="020B0503030502040204" pitchFamily="34" charset="0"/>
              </a:rPr>
              <a:t>{</a:t>
            </a:r>
          </a:p>
          <a:p>
            <a:pPr marL="185738"/>
            <a:r>
              <a:rPr lang="en-US" sz="1100" dirty="0">
                <a:latin typeface="Google Sans" panose="020B0503030502040204" pitchFamily="34" charset="0"/>
              </a:rPr>
              <a:t>“679.57.853.40:5668,10-30T21:39:26,Failed password for root ”, </a:t>
            </a:r>
          </a:p>
          <a:p>
            <a:pPr marL="185738"/>
            <a:r>
              <a:rPr lang="en-US" sz="1100" dirty="0">
                <a:latin typeface="Google Sans" panose="020B0503030502040204" pitchFamily="34" charset="0"/>
              </a:rPr>
              <a:t>“164.48.60.79:6597,10-30T21:52:57,Failed password for illegal user test ”, </a:t>
            </a:r>
          </a:p>
          <a:p>
            <a:pPr marL="185738"/>
            <a:r>
              <a:rPr lang="en-US" sz="1100" dirty="0">
                <a:latin typeface="Google Sans" panose="020B0503030502040204" pitchFamily="34" charset="0"/>
              </a:rPr>
              <a:t>“774.16.162.29:4184,10-30T22:06:30,Illegal user ”</a:t>
            </a:r>
          </a:p>
          <a:p>
            <a:r>
              <a:rPr lang="en-US" sz="1100" dirty="0">
                <a:latin typeface="Google Sans" panose="020B0503030502040204" pitchFamily="34" charset="0"/>
              </a:rPr>
              <a:t>}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F12F294-7574-ED4F-9742-D9F6ADD86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371" y="3133172"/>
            <a:ext cx="226972" cy="22697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7CC398B-F4F0-A744-B8EF-671D16E5A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9508" y="3133172"/>
            <a:ext cx="226972" cy="22697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EF9E342-6C49-7F4A-8C74-2CD794CD0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5940" y="3133172"/>
            <a:ext cx="226972" cy="22697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6729598-AF27-B245-8851-F66A679752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4250" y="3133172"/>
            <a:ext cx="226972" cy="2269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5A2AAC4-53A2-D14A-96BA-1B175E37D0F7}"/>
              </a:ext>
            </a:extLst>
          </p:cNvPr>
          <p:cNvSpPr/>
          <p:nvPr/>
        </p:nvSpPr>
        <p:spPr>
          <a:xfrm>
            <a:off x="3043335" y="4119599"/>
            <a:ext cx="120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16806 Registros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54FDAC-074A-8E43-ACD0-C1A49E23636B}"/>
              </a:ext>
            </a:extLst>
          </p:cNvPr>
          <p:cNvSpPr/>
          <p:nvPr/>
        </p:nvSpPr>
        <p:spPr>
          <a:xfrm>
            <a:off x="6820124" y="3049412"/>
            <a:ext cx="4962373" cy="1164949"/>
          </a:xfrm>
          <a:prstGeom prst="roundRect">
            <a:avLst>
              <a:gd name="adj" fmla="val 49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ECB447-56F9-E643-A0F9-121A24B57A54}"/>
              </a:ext>
            </a:extLst>
          </p:cNvPr>
          <p:cNvSpPr/>
          <p:nvPr/>
        </p:nvSpPr>
        <p:spPr>
          <a:xfrm>
            <a:off x="6820124" y="1622187"/>
            <a:ext cx="4846871" cy="671711"/>
          </a:xfrm>
          <a:prstGeom prst="roundRect">
            <a:avLst>
              <a:gd name="adj" fmla="val 49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F9E03D-4732-BD47-A7C5-6B928B6B1B22}"/>
              </a:ext>
            </a:extLst>
          </p:cNvPr>
          <p:cNvSpPr/>
          <p:nvPr/>
        </p:nvSpPr>
        <p:spPr>
          <a:xfrm>
            <a:off x="6810679" y="1300892"/>
            <a:ext cx="15909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X" sz="1100" b="1" dirty="0">
                <a:solidFill>
                  <a:srgbClr val="0847A6"/>
                </a:solidFill>
                <a:latin typeface="Google Sans" panose="020B0503030502040204" pitchFamily="34" charset="0"/>
              </a:rPr>
              <a:t>txt - String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28B5E4-A70C-CE44-95C2-0E2377DBE2E7}"/>
              </a:ext>
            </a:extLst>
          </p:cNvPr>
          <p:cNvSpPr/>
          <p:nvPr/>
        </p:nvSpPr>
        <p:spPr>
          <a:xfrm>
            <a:off x="6827076" y="2749999"/>
            <a:ext cx="2212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847A6"/>
                </a:solidFill>
                <a:latin typeface="Google Sans" panose="020B0503030502040204" pitchFamily="34" charset="0"/>
              </a:rPr>
              <a:t>Lista </a:t>
            </a:r>
            <a:r>
              <a:rPr lang="en-US" sz="1100" b="1" dirty="0" err="1">
                <a:solidFill>
                  <a:srgbClr val="0847A6"/>
                </a:solidFill>
                <a:latin typeface="Google Sans" panose="020B0503030502040204" pitchFamily="34" charset="0"/>
              </a:rPr>
              <a:t>Doblemente</a:t>
            </a:r>
            <a:r>
              <a:rPr lang="en-US" sz="1100" b="1" dirty="0">
                <a:solidFill>
                  <a:srgbClr val="0847A6"/>
                </a:solidFill>
                <a:latin typeface="Google Sans" panose="020B0503030502040204" pitchFamily="34" charset="0"/>
              </a:rPr>
              <a:t> </a:t>
            </a:r>
            <a:r>
              <a:rPr lang="en-US" sz="1100" b="1" dirty="0" err="1">
                <a:solidFill>
                  <a:srgbClr val="0847A6"/>
                </a:solidFill>
                <a:latin typeface="Google Sans" panose="020B0503030502040204" pitchFamily="34" charset="0"/>
              </a:rPr>
              <a:t>Ligada</a:t>
            </a:r>
            <a:endParaRPr lang="en-MX" sz="1100" b="1" dirty="0">
              <a:solidFill>
                <a:srgbClr val="0847A6"/>
              </a:solidFill>
              <a:latin typeface="Google Sans" panose="020B0503030502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A3052-A280-1C4E-8E24-BDEDE6BEE8C1}"/>
              </a:ext>
            </a:extLst>
          </p:cNvPr>
          <p:cNvSpPr/>
          <p:nvPr/>
        </p:nvSpPr>
        <p:spPr>
          <a:xfrm>
            <a:off x="621605" y="4017496"/>
            <a:ext cx="1806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X" sz="1000" b="1" spc="-100" dirty="0">
                <a:solidFill>
                  <a:srgbClr val="00B050"/>
                </a:solidFill>
                <a:latin typeface="Andale Mono" panose="020B0509000000000004" pitchFamily="49" charset="0"/>
              </a:rPr>
              <a:t>$</a:t>
            </a:r>
            <a:r>
              <a:rPr lang="en-MX" sz="1000" b="1" spc="-1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MX" sz="1000" b="1" spc="-100" dirty="0">
                <a:solidFill>
                  <a:srgbClr val="00B0F0"/>
                </a:solidFill>
                <a:latin typeface="Andale Mono" panose="020B0509000000000004" pitchFamily="49" charset="0"/>
              </a:rPr>
              <a:t>~</a:t>
            </a:r>
            <a:r>
              <a:rPr lang="en-MX" sz="1000" b="1" spc="-100" dirty="0">
                <a:solidFill>
                  <a:schemeClr val="bg1"/>
                </a:solidFill>
                <a:latin typeface="Andale Mono" panose="020B0509000000000004" pitchFamily="49" charset="0"/>
              </a:rPr>
              <a:t> wc -l bitacora.txt</a:t>
            </a:r>
          </a:p>
          <a:p>
            <a:pPr marL="222250"/>
            <a:r>
              <a:rPr lang="en-MX" sz="1000" b="1" spc="-100" dirty="0">
                <a:solidFill>
                  <a:schemeClr val="bg1"/>
                </a:solidFill>
                <a:latin typeface="Andale Mono" panose="020B0509000000000004" pitchFamily="49" charset="0"/>
              </a:rPr>
              <a:t>16806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2731A-DD84-6C48-B3BC-A929B971FAB3}"/>
              </a:ext>
            </a:extLst>
          </p:cNvPr>
          <p:cNvCxnSpPr>
            <a:cxnSpLocks/>
          </p:cNvCxnSpPr>
          <p:nvPr/>
        </p:nvCxnSpPr>
        <p:spPr>
          <a:xfrm>
            <a:off x="2639792" y="4225424"/>
            <a:ext cx="324737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20B6E8-773B-4549-A274-FEE4B010F142}"/>
              </a:ext>
            </a:extLst>
          </p:cNvPr>
          <p:cNvSpPr/>
          <p:nvPr/>
        </p:nvSpPr>
        <p:spPr>
          <a:xfrm>
            <a:off x="503773" y="87013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6B11625-A2A4-E54B-BDE2-FC05B941B51F}"/>
              </a:ext>
            </a:extLst>
          </p:cNvPr>
          <p:cNvSpPr/>
          <p:nvPr/>
        </p:nvSpPr>
        <p:spPr>
          <a:xfrm>
            <a:off x="525005" y="2011017"/>
            <a:ext cx="5836854" cy="1718369"/>
          </a:xfrm>
          <a:prstGeom prst="roundRect">
            <a:avLst>
              <a:gd name="adj" fmla="val 49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3F88027-8009-1F4D-B221-5B84E7B41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034" y="1709276"/>
            <a:ext cx="276606" cy="27660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48C99B-A846-4F42-9B10-CB055855F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7711" y="1709276"/>
            <a:ext cx="276606" cy="27660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64A6423-AE29-7F4E-9B5C-C6A8332B1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7210" y="1709276"/>
            <a:ext cx="276606" cy="27660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CE94690-8AD2-CD40-A1E0-0CD61E2FBB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8826" y="1709276"/>
            <a:ext cx="276606" cy="276606"/>
          </a:xfrm>
          <a:prstGeom prst="rect">
            <a:avLst/>
          </a:prstGeom>
        </p:spPr>
      </p:pic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8D164E0-7488-6544-9D51-722F5D2EE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20433"/>
              </p:ext>
            </p:extLst>
          </p:nvPr>
        </p:nvGraphicFramePr>
        <p:xfrm>
          <a:off x="525005" y="2074713"/>
          <a:ext cx="5762019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056">
                  <a:extLst>
                    <a:ext uri="{9D8B030D-6E8A-4147-A177-3AD203B41FA5}">
                      <a16:colId xmlns:a16="http://schemas.microsoft.com/office/drawing/2014/main" val="816637668"/>
                    </a:ext>
                  </a:extLst>
                </a:gridCol>
                <a:gridCol w="787078">
                  <a:extLst>
                    <a:ext uri="{9D8B030D-6E8A-4147-A177-3AD203B41FA5}">
                      <a16:colId xmlns:a16="http://schemas.microsoft.com/office/drawing/2014/main" val="2779005840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601706603"/>
                    </a:ext>
                  </a:extLst>
                </a:gridCol>
                <a:gridCol w="1423686">
                  <a:extLst>
                    <a:ext uri="{9D8B030D-6E8A-4147-A177-3AD203B41FA5}">
                      <a16:colId xmlns:a16="http://schemas.microsoft.com/office/drawing/2014/main" val="4233269885"/>
                    </a:ext>
                  </a:extLst>
                </a:gridCol>
                <a:gridCol w="231494">
                  <a:extLst>
                    <a:ext uri="{9D8B030D-6E8A-4147-A177-3AD203B41FA5}">
                      <a16:colId xmlns:a16="http://schemas.microsoft.com/office/drawing/2014/main" val="2646549012"/>
                    </a:ext>
                  </a:extLst>
                </a:gridCol>
                <a:gridCol w="2141315">
                  <a:extLst>
                    <a:ext uri="{9D8B030D-6E8A-4147-A177-3AD203B41FA5}">
                      <a16:colId xmlns:a16="http://schemas.microsoft.com/office/drawing/2014/main" val="29050315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0:14:39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895.33.752.33:5974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illegal user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13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0:17:32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901.18.919.12:5807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illegal user guest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54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0:22:14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268.82.665.50:6202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root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43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0:31:39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745.41.553.21:4925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Google Sans" panose="020B0503030502040204" pitchFamily="34" charset="0"/>
                        </a:rPr>
                        <a:t>Failed password for 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83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0:42:50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497.97.988.31:6636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Illegal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222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0:49:25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608.37.179.94:6715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Failed password for 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882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Jun-01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0:55:42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  <a:latin typeface="Google Sans" panose="020B0503030502040204" pitchFamily="34" charset="0"/>
                        </a:rPr>
                        <a:t>335.95.645.32:6284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Google Sans" panose="020B0503030502040204" pitchFamily="34" charset="0"/>
                        </a:rPr>
                        <a:t>Illegal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3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oogle Sans" panose="020B050303050204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 panose="020B050303050204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4564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C757333-7F73-D842-AFF0-68BD149B4D27}"/>
              </a:ext>
            </a:extLst>
          </p:cNvPr>
          <p:cNvSpPr txBox="1"/>
          <p:nvPr/>
        </p:nvSpPr>
        <p:spPr>
          <a:xfrm>
            <a:off x="625508" y="1347397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  <a:ea typeface="Roboto" panose="02000000000000000000" pitchFamily="2" charset="0"/>
              </a:rPr>
              <a:t>bitacora.txt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503030502040204" pitchFamily="34" charset="0"/>
              <a:ea typeface="Roboto" panose="02000000000000000000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880A84E-F403-6449-ABE9-0971A842C5FD}"/>
              </a:ext>
            </a:extLst>
          </p:cNvPr>
          <p:cNvSpPr/>
          <p:nvPr/>
        </p:nvSpPr>
        <p:spPr>
          <a:xfrm>
            <a:off x="525005" y="1662497"/>
            <a:ext cx="5836854" cy="2066890"/>
          </a:xfrm>
          <a:prstGeom prst="roundRect">
            <a:avLst>
              <a:gd name="adj" fmla="val 493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BBD372-028B-8D48-B40D-B07DBD6BD4F0}"/>
              </a:ext>
            </a:extLst>
          </p:cNvPr>
          <p:cNvSpPr/>
          <p:nvPr/>
        </p:nvSpPr>
        <p:spPr>
          <a:xfrm>
            <a:off x="4350038" y="4068376"/>
            <a:ext cx="159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N</a:t>
            </a:r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 = 16806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4C146E-BA72-184D-87E0-C77645161EE1}"/>
              </a:ext>
            </a:extLst>
          </p:cNvPr>
          <p:cNvSpPr/>
          <p:nvPr/>
        </p:nvSpPr>
        <p:spPr>
          <a:xfrm>
            <a:off x="525004" y="4755351"/>
            <a:ext cx="58368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Este dato es útil para el cálculo de la complejidad tiempo de los algoritmos (de eficiencia del uso de las listas doblemente ligadas).</a:t>
            </a:r>
          </a:p>
          <a:p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503030502040204" pitchFamily="34" charset="0"/>
            </a:endParaRPr>
          </a:p>
          <a:p>
            <a:r>
              <a:rPr lang="es-ES_tradnl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Nos permitirá realizar un evaluación.</a:t>
            </a:r>
          </a:p>
        </p:txBody>
      </p:sp>
    </p:spTree>
    <p:extLst>
      <p:ext uri="{BB962C8B-B14F-4D97-AF65-F5344CB8AC3E}">
        <p14:creationId xmlns:p14="http://schemas.microsoft.com/office/powerpoint/2010/main" val="9857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B5C660-477D-EB47-812E-708424A8EF2E}"/>
              </a:ext>
            </a:extLst>
          </p:cNvPr>
          <p:cNvSpPr/>
          <p:nvPr/>
        </p:nvSpPr>
        <p:spPr>
          <a:xfrm>
            <a:off x="6232802" y="840918"/>
            <a:ext cx="5319927" cy="5448595"/>
          </a:xfrm>
          <a:prstGeom prst="roundRect">
            <a:avLst>
              <a:gd name="adj" fmla="val 2919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4" y="158829"/>
            <a:ext cx="3259898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Ordenamiento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3" y="895531"/>
            <a:ext cx="504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Ordene la información por fecha para la realización de las búsquedas.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6DD7D16-FC10-F84C-9290-963C2E544855}"/>
              </a:ext>
            </a:extLst>
          </p:cNvPr>
          <p:cNvSpPr/>
          <p:nvPr/>
        </p:nvSpPr>
        <p:spPr>
          <a:xfrm>
            <a:off x="503773" y="87238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A6942-9A33-634A-8A27-9B1B8F6D21C3}"/>
              </a:ext>
            </a:extLst>
          </p:cNvPr>
          <p:cNvSpPr/>
          <p:nvPr/>
        </p:nvSpPr>
        <p:spPr>
          <a:xfrm>
            <a:off x="6335788" y="984846"/>
            <a:ext cx="51545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//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Función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para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insertar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posterior</a:t>
            </a:r>
          </a:p>
          <a:p>
            <a:r>
              <a:rPr lang="en-US" sz="900" b="1" dirty="0">
                <a:solidFill>
                  <a:schemeClr val="accent2"/>
                </a:solidFill>
                <a:latin typeface="Andale Mono" panose="020B0509000000000004" pitchFamily="49" charset="0"/>
              </a:rPr>
              <a:t>void</a:t>
            </a:r>
            <a:r>
              <a:rPr lang="en-US" sz="900" b="1" dirty="0">
                <a:solidFill>
                  <a:srgbClr val="808080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insercionOrdenada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(Node **head, Node **tail, std::string key) {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Node *p = new Node();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p-&gt;data = key;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p-&gt;next = NULL;  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   // 1er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Nodo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insertado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en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LDL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if ((*head) == NULL)  {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(*head)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(*tail)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(*head)-&gt;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NULL;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return;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}  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   // Si nuevo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nodo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tiene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valor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menor</a:t>
            </a:r>
            <a:endParaRPr lang="en-US" sz="900" b="1" dirty="0">
              <a:solidFill>
                <a:schemeClr val="accent6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if ((p-&gt;data) &lt; ((*head)-&gt;data))  {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NULL;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(*head)-&gt;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p-&gt;next = (*head);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(*head)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return;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}  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   // Si nuevo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noto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tiene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valor mayor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if ((p-&gt;data) &gt; ((*tail)-&gt;data))  {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(*tail);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(*tail)-&gt;next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(*tail)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return;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}  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   //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Encontrar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nodo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previo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a p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Node *temp = (*head)-&gt;next;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while ((temp-&gt;data) &lt; (p-&gt;data))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temp = temp-&gt;next;  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   //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Insertar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nuevo </a:t>
            </a:r>
            <a:r>
              <a:rPr lang="en-US" sz="900" b="1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nodo</a:t>
            </a:r>
            <a:r>
              <a:rPr lang="en-US" sz="900" b="1" dirty="0">
                <a:solidFill>
                  <a:schemeClr val="accent6"/>
                </a:solidFill>
                <a:latin typeface="Andale Mono" panose="020B0509000000000004" pitchFamily="49" charset="0"/>
              </a:rPr>
              <a:t> antes de p</a:t>
            </a:r>
          </a:p>
          <a:p>
            <a:r>
              <a:rPr lang="en-US" sz="900" b="1" dirty="0">
                <a:solidFill>
                  <a:srgbClr val="808080"/>
                </a:solidFill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(temp-&gt;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)-&gt;next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temp-&gt;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temp-&gt;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prev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= 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p-&gt;next = temp; 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} </a:t>
            </a:r>
            <a:endParaRPr lang="en-MX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F267155-C501-884D-B016-32D5B247F07F}"/>
              </a:ext>
            </a:extLst>
          </p:cNvPr>
          <p:cNvSpPr/>
          <p:nvPr/>
        </p:nvSpPr>
        <p:spPr>
          <a:xfrm>
            <a:off x="503773" y="2000206"/>
            <a:ext cx="5509549" cy="3617609"/>
          </a:xfrm>
          <a:prstGeom prst="roundRect">
            <a:avLst>
              <a:gd name="adj" fmla="val 3415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0B465-E0E0-184D-91F5-368368B79C5F}"/>
              </a:ext>
            </a:extLst>
          </p:cNvPr>
          <p:cNvSpPr/>
          <p:nvPr/>
        </p:nvSpPr>
        <p:spPr>
          <a:xfrm>
            <a:off x="669818" y="2138743"/>
            <a:ext cx="517745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err="1">
                <a:solidFill>
                  <a:srgbClr val="00B0F0"/>
                </a:solidFill>
                <a:latin typeface="Andale Mono" panose="020B0509000000000004" pitchFamily="49" charset="0"/>
              </a:rPr>
              <a:t>ipAddress,dateTime,errorMessage</a:t>
            </a:r>
            <a:b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1.14.815.77:4402,10-27T18:48:25,Failed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1.16.249.84:5139,09-19T12:46:04,Failed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1.26.288.72:4768,07-26T22:52:23,Failed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1.29.485.70:4613,08-13T20:00:40,Failed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1.36.64.55:6486,09-13T06:15:34,Failed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1.36.968.91:4437,06-20T15:08:11,Failed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1.37.180.51:5825,08-02T08:48:25,Failed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1.47.156.72:6475,08-06T06:56:34,Failed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1.47.233.24:5247,09-27T08:51:14,Illegal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1.50.342.29:5546,09-05T18:55:39,Illegal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1.55.405.18:6734,06-01T04:48:20,Failed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1.6.378.65:6772,06-05T04:12:47,Failed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1.61.436.96:4201,09-13T23:30:55,Illegal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1.62.197.95:5645,10-14T20:40:34,Illegal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1.65.639.78:4398,10-03T19:11:43,Illegal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1.65.936.39:6297,06-12T09:22:48,Failed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1.68.311.92:4927,07-12T11:58:38,Failed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1.74.592.32:5365,09-04T12:21:09,Failed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1.77.465.37:5059,10-01T10:40:08,Failed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1.81.892.90:4688,06-14T09:10:33,Illegal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1.93.577.53:4679,06-13T14:43:51,Failed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1.94.523.85:5883,07-12T10:13:03,Illegal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….</a:t>
            </a:r>
          </a:p>
          <a:p>
            <a:endParaRPr lang="en-MX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FDC998-9CE7-7043-8098-3BDA13909809}"/>
              </a:ext>
            </a:extLst>
          </p:cNvPr>
          <p:cNvSpPr/>
          <p:nvPr/>
        </p:nvSpPr>
        <p:spPr>
          <a:xfrm>
            <a:off x="669818" y="1676438"/>
            <a:ext cx="51774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Andale Mono" panose="020B0509000000000004" pitchFamily="49" charset="0"/>
              </a:rPr>
              <a:t>bitacora_AZ.csv</a:t>
            </a:r>
            <a:endParaRPr lang="en-MX" sz="1000" b="1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6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750675-1B5A-824D-960A-2BD21B9837CC}"/>
              </a:ext>
            </a:extLst>
          </p:cNvPr>
          <p:cNvSpPr/>
          <p:nvPr/>
        </p:nvSpPr>
        <p:spPr>
          <a:xfrm>
            <a:off x="551726" y="1341175"/>
            <a:ext cx="6257866" cy="2004454"/>
          </a:xfrm>
          <a:prstGeom prst="roundRect">
            <a:avLst>
              <a:gd name="adj" fmla="val 3415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3" y="158829"/>
            <a:ext cx="4667599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Búsqueda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3" y="895531"/>
            <a:ext cx="658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Solicite al usuario las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IPs</a:t>
            </a:r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 de inicio y fin de búsqueda de información.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6F15A0-9B31-7640-A857-FB892F746866}"/>
              </a:ext>
            </a:extLst>
          </p:cNvPr>
          <p:cNvSpPr/>
          <p:nvPr/>
        </p:nvSpPr>
        <p:spPr>
          <a:xfrm>
            <a:off x="503773" y="87238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92337-7686-794C-8225-11F36355AB30}"/>
              </a:ext>
            </a:extLst>
          </p:cNvPr>
          <p:cNvSpPr/>
          <p:nvPr/>
        </p:nvSpPr>
        <p:spPr>
          <a:xfrm>
            <a:off x="695152" y="1486431"/>
            <a:ext cx="59961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$ ~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./</a:t>
            </a:r>
            <a:r>
              <a:rPr lang="en-US" sz="900" b="1" dirty="0" err="1">
                <a:solidFill>
                  <a:srgbClr val="00B0F0"/>
                </a:solidFill>
                <a:latin typeface="Andale Mono" panose="020B0509000000000004" pitchFamily="49" charset="0"/>
              </a:rPr>
              <a:t>bitacora</a:t>
            </a:r>
            <a:endParaRPr lang="en-US" sz="900" b="1" dirty="0">
              <a:solidFill>
                <a:srgbClr val="00B0F0"/>
              </a:solidFill>
              <a:latin typeface="Andale Mono" panose="020B0509000000000004" pitchFamily="49" charset="0"/>
            </a:endParaRPr>
          </a:p>
          <a:p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Esta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base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contiene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16,806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registros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intentos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fallidos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al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sistema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desde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01-Jun hasta 30-Oct.</a:t>
            </a:r>
          </a:p>
          <a:p>
            <a:b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Para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realizar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una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búsqueda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, por favor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el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rango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IPs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deseado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en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formato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0.0.0.0:0000: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IP (in).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Desde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0.0.0.0:0000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IP (fi). Hasta: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999.999.999.999:9999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Buscando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resultados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entre 0.0.0.0:0000 y 999.999.999.999:9999</a:t>
            </a:r>
          </a:p>
        </p:txBody>
      </p:sp>
    </p:spTree>
    <p:extLst>
      <p:ext uri="{BB962C8B-B14F-4D97-AF65-F5344CB8AC3E}">
        <p14:creationId xmlns:p14="http://schemas.microsoft.com/office/powerpoint/2010/main" val="247907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3" y="158829"/>
            <a:ext cx="4667599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Resultados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3" y="895531"/>
            <a:ext cx="658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Despliegue los registros correspondientes a esas </a:t>
            </a:r>
            <a:r>
              <a:rPr lang="es-ES_tradnl" sz="1200" dirty="0" err="1">
                <a:latin typeface="Google Sans" panose="020B0503030502040204" pitchFamily="34" charset="0"/>
                <a:ea typeface="Roboto" panose="02000000000000000000" pitchFamily="2" charset="0"/>
              </a:rPr>
              <a:t>IPs</a:t>
            </a:r>
            <a:endParaRPr lang="es-ES_tradnl" sz="1200" dirty="0">
              <a:latin typeface="Google Sans" panose="020B0503030502040204" pitchFamily="34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F5966C-1C83-3A4E-87A4-AB3AD9AC8186}"/>
              </a:ext>
            </a:extLst>
          </p:cNvPr>
          <p:cNvSpPr/>
          <p:nvPr/>
        </p:nvSpPr>
        <p:spPr>
          <a:xfrm>
            <a:off x="503773" y="87238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66D0EC-09A6-EF46-80ED-C28E47BBEE2A}"/>
              </a:ext>
            </a:extLst>
          </p:cNvPr>
          <p:cNvSpPr/>
          <p:nvPr/>
        </p:nvSpPr>
        <p:spPr>
          <a:xfrm>
            <a:off x="551726" y="1341174"/>
            <a:ext cx="6257866" cy="3435221"/>
          </a:xfrm>
          <a:prstGeom prst="roundRect">
            <a:avLst>
              <a:gd name="adj" fmla="val 3415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81491-003A-1149-8579-257B28D83C83}"/>
              </a:ext>
            </a:extLst>
          </p:cNvPr>
          <p:cNvSpPr/>
          <p:nvPr/>
        </p:nvSpPr>
        <p:spPr>
          <a:xfrm>
            <a:off x="695152" y="1486431"/>
            <a:ext cx="59961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$ ~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./</a:t>
            </a:r>
            <a:r>
              <a:rPr lang="en-US" sz="900" b="1" dirty="0" err="1">
                <a:solidFill>
                  <a:srgbClr val="00B0F0"/>
                </a:solidFill>
                <a:latin typeface="Andale Mono" panose="020B0509000000000004" pitchFamily="49" charset="0"/>
              </a:rPr>
              <a:t>bitacora</a:t>
            </a:r>
            <a:endParaRPr lang="en-US" sz="900" b="1" dirty="0">
              <a:solidFill>
                <a:srgbClr val="00B0F0"/>
              </a:solidFill>
              <a:latin typeface="Andale Mono" panose="020B0509000000000004" pitchFamily="49" charset="0"/>
            </a:endParaRPr>
          </a:p>
          <a:p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./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bitacora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             </a:t>
            </a:r>
          </a:p>
          <a:p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Esta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base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contiene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16,806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registros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intentos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fallidos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al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sistema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desde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01-Jun hasta 30-Oct y que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detalla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IPs y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puertos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origen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requests.</a:t>
            </a:r>
          </a:p>
          <a:p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Para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realizar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una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búsqueda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, por favor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el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rango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de IPs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deseado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en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formato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0.0.0.0:0000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IP y Puerto (0.0.0.0:0000).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Desde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1.6.378.65:6772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Ingrese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IP y Puerto (999.999.999.999:9999). Hasta: </a:t>
            </a:r>
            <a:r>
              <a:rPr lang="en-US" sz="900" b="1" dirty="0">
                <a:solidFill>
                  <a:srgbClr val="00B0F0"/>
                </a:solidFill>
                <a:latin typeface="Andale Mono" panose="020B0509000000000004" pitchFamily="49" charset="0"/>
              </a:rPr>
              <a:t>1.81.892.90:4688</a:t>
            </a:r>
          </a:p>
          <a:p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Buscando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latin typeface="Andale Mono" panose="020B0509000000000004" pitchFamily="49" charset="0"/>
              </a:rPr>
              <a:t>resultados</a:t>
            </a: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 entre 1.6.378.65:6772 y 1.81.892.90:4688.</a:t>
            </a:r>
          </a:p>
          <a:p>
            <a:endParaRPr lang="en-US" sz="9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1.6.378.65:6772,06-05T04:12:47,Failed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1.61.436.96:4201,09-13T23:30:55,Illegal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1.62.197.95:5645,10-14T20:40:34,Illegal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1.65.639.78:4398,10-03T19:11:43,Illegal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1.65.936.39:6297,06-12T09:22:48,Failed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1.68.311.92:4927,07-12T11:58:38,Failed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1.74.592.32:5365,09-04T12:21:09,Failed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1.77.465.37:5059,10-01T10:40:08,Failed password for admin</a:t>
            </a:r>
          </a:p>
          <a:p>
            <a:r>
              <a:rPr lang="en-US" sz="900" b="1" dirty="0">
                <a:solidFill>
                  <a:schemeClr val="bg1"/>
                </a:solidFill>
                <a:effectLst/>
                <a:latin typeface="Andale Mono" panose="020B0509000000000004" pitchFamily="49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5532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3" y="158829"/>
            <a:ext cx="4667599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Archivo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3" y="895531"/>
            <a:ext cx="658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dirty="0">
                <a:latin typeface="Google Sans" panose="020B0503030502040204" pitchFamily="34" charset="0"/>
                <a:ea typeface="Roboto" panose="02000000000000000000" pitchFamily="2" charset="0"/>
              </a:rPr>
              <a:t>Almacenar en un archivo el resultado del ordenamiento.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7DC42D-DAF7-A84D-ABC9-DE61F5D269E0}"/>
              </a:ext>
            </a:extLst>
          </p:cNvPr>
          <p:cNvSpPr/>
          <p:nvPr/>
        </p:nvSpPr>
        <p:spPr>
          <a:xfrm>
            <a:off x="503773" y="87238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dirty="0">
                <a:latin typeface="Google Sans" panose="020B0503030502040204" pitchFamily="34" charset="0"/>
              </a:rPr>
              <a:t>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1B2145-34CF-8E41-B2AD-812E391B2567}"/>
              </a:ext>
            </a:extLst>
          </p:cNvPr>
          <p:cNvSpPr/>
          <p:nvPr/>
        </p:nvSpPr>
        <p:spPr>
          <a:xfrm>
            <a:off x="6347069" y="1491268"/>
            <a:ext cx="5509549" cy="3651707"/>
          </a:xfrm>
          <a:prstGeom prst="roundRect">
            <a:avLst>
              <a:gd name="adj" fmla="val 2223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3E841-738E-BA4F-A8C2-F499BA62D81F}"/>
              </a:ext>
            </a:extLst>
          </p:cNvPr>
          <p:cNvSpPr/>
          <p:nvPr/>
        </p:nvSpPr>
        <p:spPr>
          <a:xfrm>
            <a:off x="6513114" y="1629805"/>
            <a:ext cx="5177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err="1">
                <a:solidFill>
                  <a:srgbClr val="00B0F0"/>
                </a:solidFill>
                <a:latin typeface="Andale Mono" panose="020B0509000000000004" pitchFamily="49" charset="0"/>
              </a:rPr>
              <a:t>ipAddress,dateTime,errorMessage</a:t>
            </a:r>
            <a:b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1.14.815.77:4402,10-27T18:48:25,Failed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1.16.249.84:5139,09-19T12:46:04,Failed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1.26.288.72:4768,07-26T22:52:23,Failed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1.29.485.70:4613,08-13T20:00:40,Failed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1.36.64.55:6486,09-13T06:15:34,Failed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1.36.968.91:4437,06-20T15:08:11,Failed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1.37.180.51:5825,08-02T08:48:25,Failed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1.47.156.72:6475,08-06T06:56:34,Failed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1.47.233.24:5247,09-27T08:51:14,Illegal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1.50.342.29:5546,09-05T18:55:39,Illegal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1.55.405.18:6734,06-01T04:48:20,Failed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1.6.378.65:6772,06-05T04:12:47,Failed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1.61.436.96:4201,09-13T23:30:55,Illegal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1.62.197.95:5645,10-14T20:40:34,Illegal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1.65.639.78:4398,10-03T19:11:43,Illegal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1.65.936.39:6297,06-12T09:22:48,Failed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1.68.311.92:4927,07-12T11:58:38,Failed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1.74.592.32:5365,09-04T12:21:09,Failed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1.77.465.37:5059,10-01T10:40:08,Failed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1.81.892.90:4688,06-14T09:10:33,Illegal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1.93.577.53:4679,06-13T14:43:51,Failed password for admin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1.94.523.85:5883,07-12T10:13:03,Illegal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…….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BF7FC-3DFC-6F4B-9671-533FF81D3D77}"/>
              </a:ext>
            </a:extLst>
          </p:cNvPr>
          <p:cNvSpPr/>
          <p:nvPr/>
        </p:nvSpPr>
        <p:spPr>
          <a:xfrm>
            <a:off x="6513114" y="1211045"/>
            <a:ext cx="51774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output/</a:t>
            </a:r>
            <a:r>
              <a:rPr lang="en-US" sz="1000" b="1" dirty="0" err="1">
                <a:latin typeface="Andale Mono" panose="020B0509000000000004" pitchFamily="49" charset="0"/>
              </a:rPr>
              <a:t>bitacora_AZ.csv</a:t>
            </a:r>
            <a:endParaRPr lang="en-MX" sz="1000" b="1" dirty="0">
              <a:latin typeface="Andale Mono" panose="020B05090000000000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9CEF1A-6183-AF4A-B514-5F5054E68C59}"/>
              </a:ext>
            </a:extLst>
          </p:cNvPr>
          <p:cNvSpPr/>
          <p:nvPr/>
        </p:nvSpPr>
        <p:spPr>
          <a:xfrm>
            <a:off x="551910" y="1491268"/>
            <a:ext cx="5509549" cy="1722579"/>
          </a:xfrm>
          <a:prstGeom prst="roundRect">
            <a:avLst>
              <a:gd name="adj" fmla="val 221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01EA9D-2BB1-A043-B6EB-15211777E85B}"/>
              </a:ext>
            </a:extLst>
          </p:cNvPr>
          <p:cNvSpPr/>
          <p:nvPr/>
        </p:nvSpPr>
        <p:spPr>
          <a:xfrm>
            <a:off x="717955" y="1629805"/>
            <a:ext cx="51774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err="1">
                <a:solidFill>
                  <a:srgbClr val="00B0F0"/>
                </a:solidFill>
                <a:latin typeface="Andale Mono" panose="020B0509000000000004" pitchFamily="49" charset="0"/>
              </a:rPr>
              <a:t>ipAddress,dateTime,errorMessage</a:t>
            </a:r>
            <a:endParaRPr lang="en-US" sz="900" b="1" dirty="0">
              <a:solidFill>
                <a:srgbClr val="00B0F0"/>
              </a:solidFill>
              <a:latin typeface="Andale Mono" panose="020B0509000000000004" pitchFamily="49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1.6.378.65:6772,06-05T04:12:47,Failed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1.61.436.96:4201,09-13T23:30:55,Illegal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1.62.197.95:5645,10-14T20:40:34,Illegal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1.65.639.78:4398,10-03T19:11:43,Illegal user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1.65.936.39:6297,06-12T09:22:48,Failed password for illegal user guest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1.68.311.92:4927,07-12T11:58:38,Failed password for root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1.74.592.32:5365,09-04T12:21:09,Failed password for illegal user test </a:t>
            </a:r>
          </a:p>
          <a:p>
            <a:r>
              <a:rPr lang="en-US" sz="900" b="1" dirty="0">
                <a:solidFill>
                  <a:schemeClr val="bg1"/>
                </a:solidFill>
                <a:latin typeface="Andale Mono" panose="020B0509000000000004" pitchFamily="49" charset="0"/>
              </a:rPr>
              <a:t>1.77.465.37:5059,10-01T10:40:08,Failed password for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0D2676-7352-5947-894C-892C28B18ABF}"/>
              </a:ext>
            </a:extLst>
          </p:cNvPr>
          <p:cNvSpPr/>
          <p:nvPr/>
        </p:nvSpPr>
        <p:spPr>
          <a:xfrm>
            <a:off x="717955" y="1211045"/>
            <a:ext cx="51774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ndale Mono" panose="020B0509000000000004" pitchFamily="49" charset="0"/>
              </a:rPr>
              <a:t>output/resultados1.6.378.65:6772a1.81.892.90:4688.csv</a:t>
            </a:r>
            <a:endParaRPr lang="en-MX" sz="1000" b="1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3" y="158829"/>
            <a:ext cx="4667599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spc="-50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Reflexión</a:t>
            </a:r>
            <a:endParaRPr lang="es-ES_tradnl" sz="2000" b="1" spc="-50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FA9FA-19EF-E947-9D4D-2FA319894B63}"/>
              </a:ext>
            </a:extLst>
          </p:cNvPr>
          <p:cNvSpPr txBox="1"/>
          <p:nvPr/>
        </p:nvSpPr>
        <p:spPr>
          <a:xfrm>
            <a:off x="804462" y="895531"/>
            <a:ext cx="1027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/>
            <a: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  <a:t>Considerando una situación problema de esta naturaleza, realizar una investigación y reflexión sobre: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667F63-53E2-154E-A0E1-8C4AE1BA28CC}"/>
              </a:ext>
            </a:extLst>
          </p:cNvPr>
          <p:cNvSpPr/>
          <p:nvPr/>
        </p:nvSpPr>
        <p:spPr>
          <a:xfrm>
            <a:off x="503773" y="872381"/>
            <a:ext cx="300690" cy="300690"/>
          </a:xfrm>
          <a:prstGeom prst="ellipse">
            <a:avLst/>
          </a:prstGeom>
          <a:solidFill>
            <a:srgbClr val="084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200" b="1" spc="-50" dirty="0">
                <a:latin typeface="Google Sans" panose="020B0503030502040204" pitchFamily="34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1360C-7DF6-F348-9315-B92929737FC3}"/>
              </a:ext>
            </a:extLst>
          </p:cNvPr>
          <p:cNvSpPr/>
          <p:nvPr/>
        </p:nvSpPr>
        <p:spPr>
          <a:xfrm>
            <a:off x="960115" y="1207255"/>
            <a:ext cx="8668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71450">
              <a:buFont typeface="Arial" panose="020B0604020202020204" pitchFamily="34" charset="0"/>
              <a:buChar char="•"/>
            </a:pPr>
            <a: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  <a:t>la importancia y eficiencia del uso de las listas doblemente ligadas.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ADD02-450C-FD49-A1CE-6707C2105121}"/>
              </a:ext>
            </a:extLst>
          </p:cNvPr>
          <p:cNvSpPr/>
          <p:nvPr/>
        </p:nvSpPr>
        <p:spPr>
          <a:xfrm>
            <a:off x="804462" y="1617293"/>
            <a:ext cx="10666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  <a:t>Las listas ligadas (estructura de datos lineal) están ordenados por apuntadores (una segunda lista que los ubica) sin cambiar su lugar en memoria.</a:t>
            </a:r>
            <a:b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</a:br>
            <a:b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</a:br>
            <a: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  <a:t>Esto hace que se requiera más espacio (para esta segunda lista de apuntadores) en comparación a reordenar una sola lista (reordenar una sola lista cada vez que se agregar un elemento no es óptimo).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F98324-E9BF-1447-8B47-0D81ABBD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48165"/>
              </p:ext>
            </p:extLst>
          </p:nvPr>
        </p:nvGraphicFramePr>
        <p:xfrm>
          <a:off x="940278" y="2581329"/>
          <a:ext cx="10530819" cy="1463040"/>
        </p:xfrm>
        <a:graphic>
          <a:graphicData uri="http://schemas.openxmlformats.org/drawingml/2006/table">
            <a:tbl>
              <a:tblPr/>
              <a:tblGrid>
                <a:gridCol w="2401871">
                  <a:extLst>
                    <a:ext uri="{9D8B030D-6E8A-4147-A177-3AD203B41FA5}">
                      <a16:colId xmlns:a16="http://schemas.microsoft.com/office/drawing/2014/main" val="3308621995"/>
                    </a:ext>
                  </a:extLst>
                </a:gridCol>
                <a:gridCol w="8128948">
                  <a:extLst>
                    <a:ext uri="{9D8B030D-6E8A-4147-A177-3AD203B41FA5}">
                      <a16:colId xmlns:a16="http://schemas.microsoft.com/office/drawing/2014/main" val="2069814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spc="-40" baseline="0" noProof="0" dirty="0">
                          <a:effectLst/>
                          <a:latin typeface="Google Sans" panose="020B0503030502040204" pitchFamily="34" charset="0"/>
                        </a:rPr>
                        <a:t>Estructura de datos lineales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spc="-40" baseline="0" noProof="0" dirty="0">
                          <a:effectLst/>
                          <a:latin typeface="Google Sans" panose="020B0503030502040204" pitchFamily="34" charset="0"/>
                        </a:rPr>
                        <a:t>Eficiencia (</a:t>
                      </a:r>
                      <a:r>
                        <a:rPr lang="es-ES_tradnl" sz="1100" b="1" spc="-40" baseline="0" noProof="0" dirty="0" err="1">
                          <a:effectLst/>
                          <a:latin typeface="Google Sans" panose="020B0503030502040204" pitchFamily="34" charset="0"/>
                        </a:rPr>
                        <a:t>Worst</a:t>
                      </a:r>
                      <a:r>
                        <a:rPr lang="es-ES_tradnl" sz="1100" b="1" spc="-40" baseline="0" noProof="0" dirty="0">
                          <a:effectLst/>
                          <a:latin typeface="Google Sans" panose="020B0503030502040204" pitchFamily="34" charset="0"/>
                        </a:rPr>
                        <a:t> Case </a:t>
                      </a:r>
                      <a:r>
                        <a:rPr lang="es-ES_tradnl" sz="1100" b="1" spc="-40" baseline="0" noProof="0" dirty="0" err="1">
                          <a:effectLst/>
                          <a:latin typeface="Google Sans" panose="020B0503030502040204" pitchFamily="34" charset="0"/>
                        </a:rPr>
                        <a:t>Scenario</a:t>
                      </a:r>
                      <a:r>
                        <a:rPr lang="es-ES_tradnl" sz="1100" b="1" spc="-40" baseline="0" noProof="0" dirty="0">
                          <a:effectLst/>
                          <a:latin typeface="Google Sans" panose="020B0503030502040204" pitchFamily="34" charset="0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57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100" b="1" spc="-40" baseline="0" noProof="0">
                          <a:effectLst/>
                          <a:latin typeface="Google Sans" panose="020B0503030502040204" pitchFamily="34" charset="0"/>
                        </a:rPr>
                        <a:t>Listas Ligadas [1]</a:t>
                      </a:r>
                      <a:endParaRPr lang="es-ES_tradnl" sz="1100" b="1" spc="-40" baseline="0" noProof="0" dirty="0">
                        <a:effectLst/>
                        <a:latin typeface="Google Sans" panose="020B0503030502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O(n) , al no especificar longitud de datos, pueden guardar la cantidad de información que la memoria puede almacenar, por cada información se crea un nodo y se insertan los datos ahí́ mismo.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100" b="1" spc="-40" baseline="0" noProof="0">
                          <a:effectLst/>
                          <a:latin typeface="Google Sans" panose="020B0503030502040204" pitchFamily="34" charset="0"/>
                        </a:rPr>
                        <a:t>Pila [1]</a:t>
                      </a:r>
                      <a:endParaRPr lang="es-ES_tradnl" sz="1100" b="1" spc="-40" baseline="0" noProof="0" dirty="0">
                        <a:effectLst/>
                        <a:latin typeface="Google Sans" panose="020B0503030502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O(n) , se agregan y se eliminan por el mismo lado por lo que tiene una estructura LIFO (</a:t>
                      </a:r>
                      <a:r>
                        <a:rPr lang="es-ES_tradnl" sz="1100" spc="-40" baseline="0" noProof="0" dirty="0" err="1">
                          <a:effectLst/>
                          <a:latin typeface="Google Sans" panose="020B0503030502040204" pitchFamily="34" charset="0"/>
                        </a:rPr>
                        <a:t>Last</a:t>
                      </a:r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-In, </a:t>
                      </a:r>
                      <a:r>
                        <a:rPr lang="es-ES_tradnl" sz="1100" spc="-40" baseline="0" noProof="0" dirty="0" err="1">
                          <a:effectLst/>
                          <a:latin typeface="Google Sans" panose="020B0503030502040204" pitchFamily="34" charset="0"/>
                        </a:rPr>
                        <a:t>First-Out</a:t>
                      </a:r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).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489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100" b="1" spc="-40" baseline="0" noProof="0">
                          <a:effectLst/>
                          <a:latin typeface="Google Sans" panose="020B0503030502040204" pitchFamily="34" charset="0"/>
                        </a:rPr>
                        <a:t>Cola [1]</a:t>
                      </a:r>
                      <a:endParaRPr lang="es-ES_tradnl" sz="1100" b="1" spc="-40" baseline="0" noProof="0" dirty="0">
                        <a:effectLst/>
                        <a:latin typeface="Google Sans" panose="020B0503030502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O(n) , se insertan los datos de un lado y se eliminan por el otro.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531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_tradnl" sz="1100" b="1" spc="-40" baseline="0" noProof="0" dirty="0" err="1">
                          <a:effectLst/>
                          <a:latin typeface="Google Sans" panose="020B0503030502040204" pitchFamily="34" charset="0"/>
                        </a:rPr>
                        <a:t>Deque</a:t>
                      </a:r>
                      <a:r>
                        <a:rPr lang="es-ES_tradnl" sz="1100" b="1" spc="-40" baseline="0" noProof="0" dirty="0">
                          <a:effectLst/>
                          <a:latin typeface="Google Sans" panose="020B0503030502040204" pitchFamily="34" charset="0"/>
                        </a:rPr>
                        <a:t> 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spc="-40" baseline="0" noProof="0" dirty="0">
                          <a:effectLst/>
                          <a:latin typeface="Google Sans" panose="020B0503030502040204" pitchFamily="34" charset="0"/>
                        </a:rPr>
                        <a:t>O(n) , se pueden insertar y eliminar por cualquiera de sus dos lados. (Mejor uso con listas doblemente ligada)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49366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1B7B1B1-B92A-394D-BE9D-3C617AE00B0F}"/>
              </a:ext>
            </a:extLst>
          </p:cNvPr>
          <p:cNvSpPr/>
          <p:nvPr/>
        </p:nvSpPr>
        <p:spPr>
          <a:xfrm>
            <a:off x="804462" y="4303343"/>
            <a:ext cx="10666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/>
            <a:r>
              <a:rPr lang="es-ES_tradnl" sz="1200" spc="-50" dirty="0">
                <a:latin typeface="Google Sans" panose="020B0503030502040204" pitchFamily="34" charset="0"/>
                <a:ea typeface="Roboto" panose="02000000000000000000" pitchFamily="2" charset="0"/>
              </a:rPr>
              <a:t>La lista doblemente ligada (a diferencia de la simple) tiene doble vínculo (a su termino previo y a su posterior), ofreciendo la posibilidad de recorrer la lista de un lado o del otro.</a:t>
            </a:r>
          </a:p>
        </p:txBody>
      </p:sp>
    </p:spTree>
    <p:extLst>
      <p:ext uri="{BB962C8B-B14F-4D97-AF65-F5344CB8AC3E}">
        <p14:creationId xmlns:p14="http://schemas.microsoft.com/office/powerpoint/2010/main" val="37254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78">
            <a:extLst>
              <a:ext uri="{FF2B5EF4-FFF2-40B4-BE49-F238E27FC236}">
                <a16:creationId xmlns:a16="http://schemas.microsoft.com/office/drawing/2014/main" id="{060AB240-B3C3-8442-8054-3295F2202D48}"/>
              </a:ext>
            </a:extLst>
          </p:cNvPr>
          <p:cNvSpPr txBox="1"/>
          <p:nvPr/>
        </p:nvSpPr>
        <p:spPr>
          <a:xfrm>
            <a:off x="183533" y="158829"/>
            <a:ext cx="4667599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s-ES_tradnl" sz="2000" b="1" i="0" u="none" strike="noStrike" cap="none" dirty="0">
                <a:solidFill>
                  <a:srgbClr val="03319A"/>
                </a:solidFill>
                <a:latin typeface="Google Sans" panose="020B0503030502040204" pitchFamily="34" charset="0"/>
                <a:ea typeface="Roboto" panose="02000000000000000000" pitchFamily="2" charset="0"/>
                <a:cs typeface="Circular Pro Book" panose="020B0604020101020102" pitchFamily="34" charset="77"/>
                <a:sym typeface="Lato"/>
              </a:rPr>
              <a:t>Bibliografía</a:t>
            </a:r>
            <a:endParaRPr lang="es-ES_tradnl" sz="2000" b="1" dirty="0">
              <a:solidFill>
                <a:srgbClr val="03319A"/>
              </a:solidFill>
              <a:latin typeface="Google Sans" panose="020B0503030502040204" pitchFamily="34" charset="0"/>
              <a:ea typeface="Roboto" panose="02000000000000000000" pitchFamily="2" charset="0"/>
              <a:cs typeface="Circular Pro Book" panose="020B0604020101020102" pitchFamily="34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247BFD-7984-B147-8251-981FBD79EC9C}"/>
              </a:ext>
            </a:extLst>
          </p:cNvPr>
          <p:cNvCxnSpPr/>
          <p:nvPr/>
        </p:nvCxnSpPr>
        <p:spPr>
          <a:xfrm>
            <a:off x="289552" y="663164"/>
            <a:ext cx="1341129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50FFF3B-27FF-FE49-A4D2-9A9CC126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2" t="14129" r="69561" b="19021"/>
          <a:stretch/>
        </p:blipFill>
        <p:spPr>
          <a:xfrm>
            <a:off x="11471098" y="187434"/>
            <a:ext cx="515066" cy="504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63556-711C-594F-B86D-39F8BC297F03}"/>
              </a:ext>
            </a:extLst>
          </p:cNvPr>
          <p:cNvSpPr txBox="1"/>
          <p:nvPr/>
        </p:nvSpPr>
        <p:spPr>
          <a:xfrm>
            <a:off x="505113" y="857336"/>
            <a:ext cx="84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https://www.geeksforgeeks.org/doubly-linked-list/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https://www.geeksforgeeks.org/insertion-sort-doubly-linked-list/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02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1553</Words>
  <Application>Microsoft Macintosh PowerPoint</Application>
  <PresentationFormat>Widescreen</PresentationFormat>
  <Paragraphs>281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Matías Kochlowski</dc:creator>
  <cp:lastModifiedBy>Matías Kochlowski</cp:lastModifiedBy>
  <cp:revision>194</cp:revision>
  <dcterms:created xsi:type="dcterms:W3CDTF">2020-06-01T03:17:02Z</dcterms:created>
  <dcterms:modified xsi:type="dcterms:W3CDTF">2020-10-12T08:18:05Z</dcterms:modified>
</cp:coreProperties>
</file>