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Open Sans Extra Bold" charset="1" panose="020B0906030804020204"/>
      <p:regular r:id="rId20"/>
    </p:embeddedFont>
    <p:embeddedFont>
      <p:font typeface="Poppins" charset="1" panose="00000500000000000000"/>
      <p:regular r:id="rId21"/>
    </p:embeddedFont>
    <p:embeddedFont>
      <p:font typeface="Canva Sans Bold" charset="1" panose="020B0803030501040103"/>
      <p:regular r:id="rId22"/>
    </p:embeddedFont>
    <p:embeddedFont>
      <p:font typeface="Canva Sans" charset="1" panose="020B0503030501040103"/>
      <p:regular r:id="rId23"/>
    </p:embeddedFont>
    <p:embeddedFont>
      <p:font typeface="Poppins Bold" charset="1" panose="000008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jpeg" Type="http://schemas.openxmlformats.org/officeDocument/2006/relationships/image"/><Relationship Id="rId7" Target="../media/image22.png" Type="http://schemas.openxmlformats.org/officeDocument/2006/relationships/image"/><Relationship Id="rId8" Target="../media/image2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97502" y="5590237"/>
            <a:ext cx="14099416" cy="1409941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91331" y="3298747"/>
            <a:ext cx="8015383" cy="157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19"/>
              </a:lnSpc>
              <a:spcBef>
                <a:spcPct val="0"/>
              </a:spcBef>
            </a:pPr>
            <a:r>
              <a:rPr lang="en-US" sz="9156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TIC TAC TOE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6420234" y="-1717598"/>
            <a:ext cx="3735531" cy="373553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47857" y="-643475"/>
            <a:ext cx="1286950" cy="128695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1929195" y="8389571"/>
            <a:ext cx="3735531" cy="3735531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8757394" y="7522582"/>
            <a:ext cx="8779632" cy="1733977"/>
          </a:xfrm>
          <a:custGeom>
            <a:avLst/>
            <a:gdLst/>
            <a:ahLst/>
            <a:cxnLst/>
            <a:rect r="r" b="b" t="t" l="l"/>
            <a:pathLst>
              <a:path h="1733977" w="8779632">
                <a:moveTo>
                  <a:pt x="0" y="0"/>
                </a:moveTo>
                <a:lnTo>
                  <a:pt x="8779632" y="0"/>
                </a:lnTo>
                <a:lnTo>
                  <a:pt x="8779632" y="1733977"/>
                </a:lnTo>
                <a:lnTo>
                  <a:pt x="0" y="17339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391331" y="6631448"/>
            <a:ext cx="7366063" cy="501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5"/>
              </a:lnSpc>
              <a:spcBef>
                <a:spcPct val="0"/>
              </a:spcBef>
            </a:pPr>
            <a:r>
              <a:rPr lang="en-US" sz="2753" spc="-55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By: MOHAMED AZIZ KOCHT </a:t>
            </a:r>
          </a:p>
        </p:txBody>
      </p: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8573918" y="3143201"/>
            <a:ext cx="9146584" cy="5246370"/>
            <a:chOff x="0" y="0"/>
            <a:chExt cx="7981950" cy="457835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765810" y="21590"/>
              <a:ext cx="6451600" cy="4326890"/>
            </a:xfrm>
            <a:custGeom>
              <a:avLst/>
              <a:gdLst/>
              <a:ahLst/>
              <a:cxnLst/>
              <a:rect r="r" b="b" t="t" l="l"/>
              <a:pathLst>
                <a:path h="4326890" w="645160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242424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981950" cy="4542790"/>
            </a:xfrm>
            <a:custGeom>
              <a:avLst/>
              <a:gdLst/>
              <a:ahLst/>
              <a:cxnLst/>
              <a:rect r="r" b="b" t="t" l="l"/>
              <a:pathLst>
                <a:path h="4542790" w="798195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3460750" y="4349750"/>
              <a:ext cx="1059180" cy="96520"/>
            </a:xfrm>
            <a:custGeom>
              <a:avLst/>
              <a:gdLst/>
              <a:ahLst/>
              <a:cxnLst/>
              <a:rect r="r" b="b" t="t" l="l"/>
              <a:pathLst>
                <a:path h="96520" w="105918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163830" y="4542790"/>
              <a:ext cx="7654290" cy="35560"/>
            </a:xfrm>
            <a:custGeom>
              <a:avLst/>
              <a:gdLst/>
              <a:ahLst/>
              <a:cxnLst/>
              <a:rect r="r" b="b" t="t" l="l"/>
              <a:pathLst>
                <a:path h="35560" w="765429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962660" y="276860"/>
              <a:ext cx="6055360" cy="3789680"/>
            </a:xfrm>
            <a:custGeom>
              <a:avLst/>
              <a:gdLst/>
              <a:ahLst/>
              <a:cxnLst/>
              <a:rect r="r" b="b" t="t" l="l"/>
              <a:pathLst>
                <a:path h="3789680" w="605536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3"/>
              <a:stretch>
                <a:fillRect l="0" t="-29892" r="0" b="-29892"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17814" y="-315404"/>
            <a:ext cx="3964281" cy="10917809"/>
            <a:chOff x="0" y="0"/>
            <a:chExt cx="1044090" cy="2875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44090" cy="2875472"/>
            </a:xfrm>
            <a:custGeom>
              <a:avLst/>
              <a:gdLst/>
              <a:ahLst/>
              <a:cxnLst/>
              <a:rect r="r" b="b" t="t" l="l"/>
              <a:pathLst>
                <a:path h="2875472" w="1044090">
                  <a:moveTo>
                    <a:pt x="0" y="0"/>
                  </a:moveTo>
                  <a:lnTo>
                    <a:pt x="1044090" y="0"/>
                  </a:lnTo>
                  <a:lnTo>
                    <a:pt x="1044090" y="2875472"/>
                  </a:lnTo>
                  <a:lnTo>
                    <a:pt x="0" y="287547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44090" cy="2913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867766" y="-1614217"/>
            <a:ext cx="3735531" cy="373553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079931" y="2121314"/>
            <a:ext cx="8072416" cy="5483123"/>
          </a:xfrm>
          <a:custGeom>
            <a:avLst/>
            <a:gdLst/>
            <a:ahLst/>
            <a:cxnLst/>
            <a:rect r="r" b="b" t="t" l="l"/>
            <a:pathLst>
              <a:path h="5483123" w="8072416">
                <a:moveTo>
                  <a:pt x="0" y="0"/>
                </a:moveTo>
                <a:lnTo>
                  <a:pt x="8072416" y="0"/>
                </a:lnTo>
                <a:lnTo>
                  <a:pt x="8072416" y="5483123"/>
                </a:lnTo>
                <a:lnTo>
                  <a:pt x="0" y="54831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49" r="0" b="-10238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67766" y="933450"/>
            <a:ext cx="801576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7. Fonction playerMove()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18507" y="7537762"/>
            <a:ext cx="14099308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Cette fonction permet au joueur de faire son mouvement en choisissant une ligne et une colonne (1 à 3). Si la case choisie est déjà occupée, elle demande de refaire le choix. Une fois le mouvement validé, elle place un 'X' dans la case.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17814" y="-315404"/>
            <a:ext cx="3964281" cy="10917809"/>
            <a:chOff x="0" y="0"/>
            <a:chExt cx="1044090" cy="2875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44090" cy="2875472"/>
            </a:xfrm>
            <a:custGeom>
              <a:avLst/>
              <a:gdLst/>
              <a:ahLst/>
              <a:cxnLst/>
              <a:rect r="r" b="b" t="t" l="l"/>
              <a:pathLst>
                <a:path h="2875472" w="1044090">
                  <a:moveTo>
                    <a:pt x="0" y="0"/>
                  </a:moveTo>
                  <a:lnTo>
                    <a:pt x="1044090" y="0"/>
                  </a:lnTo>
                  <a:lnTo>
                    <a:pt x="1044090" y="2875472"/>
                  </a:lnTo>
                  <a:lnTo>
                    <a:pt x="0" y="287547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44090" cy="2913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867766" y="-1614217"/>
            <a:ext cx="3735531" cy="373553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509876" y="2810649"/>
            <a:ext cx="6749424" cy="5564852"/>
          </a:xfrm>
          <a:custGeom>
            <a:avLst/>
            <a:gdLst/>
            <a:ahLst/>
            <a:cxnLst/>
            <a:rect r="r" b="b" t="t" l="l"/>
            <a:pathLst>
              <a:path h="5564852" w="6749424">
                <a:moveTo>
                  <a:pt x="0" y="0"/>
                </a:moveTo>
                <a:lnTo>
                  <a:pt x="6749424" y="0"/>
                </a:lnTo>
                <a:lnTo>
                  <a:pt x="6749424" y="5564852"/>
                </a:lnTo>
                <a:lnTo>
                  <a:pt x="0" y="55648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352" r="-2319" b="-8585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67766" y="933450"/>
            <a:ext cx="920757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8. Fonction computerMove()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20927" y="2941879"/>
            <a:ext cx="7223073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Cette fonction permet à l'ordinateur de faire un mouvement aléatoire dans une case vide. Elle génère des coordonnées aléatoires pour la ligne et la colonne (0 à 2), et vérifie que la case est libre avant de placer un 'O'.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17814" y="-315404"/>
            <a:ext cx="3964281" cy="10917809"/>
            <a:chOff x="0" y="0"/>
            <a:chExt cx="1044090" cy="2875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44090" cy="2875472"/>
            </a:xfrm>
            <a:custGeom>
              <a:avLst/>
              <a:gdLst/>
              <a:ahLst/>
              <a:cxnLst/>
              <a:rect r="r" b="b" t="t" l="l"/>
              <a:pathLst>
                <a:path h="2875472" w="1044090">
                  <a:moveTo>
                    <a:pt x="0" y="0"/>
                  </a:moveTo>
                  <a:lnTo>
                    <a:pt x="1044090" y="0"/>
                  </a:lnTo>
                  <a:lnTo>
                    <a:pt x="1044090" y="2875472"/>
                  </a:lnTo>
                  <a:lnTo>
                    <a:pt x="0" y="287547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44090" cy="2913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867766" y="-1614217"/>
            <a:ext cx="3735531" cy="373553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478025" y="3257452"/>
            <a:ext cx="6521019" cy="5504834"/>
          </a:xfrm>
          <a:custGeom>
            <a:avLst/>
            <a:gdLst/>
            <a:ahLst/>
            <a:cxnLst/>
            <a:rect r="r" b="b" t="t" l="l"/>
            <a:pathLst>
              <a:path h="5504834" w="6521019">
                <a:moveTo>
                  <a:pt x="0" y="0"/>
                </a:moveTo>
                <a:lnTo>
                  <a:pt x="6521019" y="0"/>
                </a:lnTo>
                <a:lnTo>
                  <a:pt x="6521019" y="5504833"/>
                </a:lnTo>
                <a:lnTo>
                  <a:pt x="0" y="55048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3195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67766" y="933450"/>
            <a:ext cx="846498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9. Fonction checkWinner()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67766" y="3663920"/>
            <a:ext cx="8219236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Cette fonction vérifie si un joueur a gagné en vérifiant les lignes, colonnes et les deux diagonales. Si un joueur a aligné 3 symboles consécutifs, elle retourne ce symbole ('X' ou 'O'). Sinon, elle retourne ' ' (pas de gagnant)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17814" y="-315404"/>
            <a:ext cx="3964281" cy="10917809"/>
            <a:chOff x="0" y="0"/>
            <a:chExt cx="1044090" cy="2875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44090" cy="2875472"/>
            </a:xfrm>
            <a:custGeom>
              <a:avLst/>
              <a:gdLst/>
              <a:ahLst/>
              <a:cxnLst/>
              <a:rect r="r" b="b" t="t" l="l"/>
              <a:pathLst>
                <a:path h="2875472" w="1044090">
                  <a:moveTo>
                    <a:pt x="0" y="0"/>
                  </a:moveTo>
                  <a:lnTo>
                    <a:pt x="1044090" y="0"/>
                  </a:lnTo>
                  <a:lnTo>
                    <a:pt x="1044090" y="2875472"/>
                  </a:lnTo>
                  <a:lnTo>
                    <a:pt x="0" y="287547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44090" cy="2913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867766" y="-1614217"/>
            <a:ext cx="3735531" cy="373553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215164" y="3086417"/>
            <a:ext cx="5284791" cy="5673557"/>
          </a:xfrm>
          <a:custGeom>
            <a:avLst/>
            <a:gdLst/>
            <a:ahLst/>
            <a:cxnLst/>
            <a:rect r="r" b="b" t="t" l="l"/>
            <a:pathLst>
              <a:path h="5673557" w="5284791">
                <a:moveTo>
                  <a:pt x="0" y="0"/>
                </a:moveTo>
                <a:lnTo>
                  <a:pt x="5284791" y="0"/>
                </a:lnTo>
                <a:lnTo>
                  <a:pt x="5284791" y="5673558"/>
                </a:lnTo>
                <a:lnTo>
                  <a:pt x="0" y="56735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67766" y="933450"/>
            <a:ext cx="854333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10. Fonction printWinner()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10887" y="3019742"/>
            <a:ext cx="8543330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Cette fonction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affiche le résultat de la partie :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"YOU WIN!" si le joueur a gagné.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"YOU LOSE!" si l'ordinateur a gagné.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"IT'S A TIE!" si la partie se termine par une égalité.</a:t>
            </a:r>
          </a:p>
          <a:p>
            <a:pPr algn="just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36916" y="5778432"/>
            <a:ext cx="399176" cy="399176"/>
          </a:xfrm>
          <a:custGeom>
            <a:avLst/>
            <a:gdLst/>
            <a:ahLst/>
            <a:cxnLst/>
            <a:rect r="r" b="b" t="t" l="l"/>
            <a:pathLst>
              <a:path h="399176" w="399176">
                <a:moveTo>
                  <a:pt x="0" y="0"/>
                </a:moveTo>
                <a:lnTo>
                  <a:pt x="399175" y="0"/>
                </a:lnTo>
                <a:lnTo>
                  <a:pt x="399175" y="399175"/>
                </a:lnTo>
                <a:lnTo>
                  <a:pt x="0" y="399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736916" y="6339014"/>
            <a:ext cx="399176" cy="399176"/>
          </a:xfrm>
          <a:custGeom>
            <a:avLst/>
            <a:gdLst/>
            <a:ahLst/>
            <a:cxnLst/>
            <a:rect r="r" b="b" t="t" l="l"/>
            <a:pathLst>
              <a:path h="399176" w="399176">
                <a:moveTo>
                  <a:pt x="0" y="0"/>
                </a:moveTo>
                <a:lnTo>
                  <a:pt x="399175" y="0"/>
                </a:lnTo>
                <a:lnTo>
                  <a:pt x="399175" y="399176"/>
                </a:lnTo>
                <a:lnTo>
                  <a:pt x="0" y="3991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398912" y="967949"/>
            <a:ext cx="5889088" cy="8229600"/>
          </a:xfrm>
          <a:custGeom>
            <a:avLst/>
            <a:gdLst/>
            <a:ahLst/>
            <a:cxnLst/>
            <a:rect r="r" b="b" t="t" l="l"/>
            <a:pathLst>
              <a:path h="8229600" w="5889088">
                <a:moveTo>
                  <a:pt x="0" y="0"/>
                </a:moveTo>
                <a:lnTo>
                  <a:pt x="5889088" y="0"/>
                </a:lnTo>
                <a:lnTo>
                  <a:pt x="588908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5595" t="0" r="-45595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2398912" y="0"/>
            <a:ext cx="5889088" cy="756959"/>
            <a:chOff x="0" y="0"/>
            <a:chExt cx="1551036" cy="19936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51036" cy="199364"/>
            </a:xfrm>
            <a:custGeom>
              <a:avLst/>
              <a:gdLst/>
              <a:ahLst/>
              <a:cxnLst/>
              <a:rect r="r" b="b" t="t" l="l"/>
              <a:pathLst>
                <a:path h="199364" w="1551036">
                  <a:moveTo>
                    <a:pt x="0" y="0"/>
                  </a:moveTo>
                  <a:lnTo>
                    <a:pt x="1551036" y="0"/>
                  </a:lnTo>
                  <a:lnTo>
                    <a:pt x="1551036" y="199364"/>
                  </a:lnTo>
                  <a:lnTo>
                    <a:pt x="0" y="199364"/>
                  </a:lnTo>
                  <a:close/>
                </a:path>
              </a:pathLst>
            </a:custGeom>
            <a:solidFill>
              <a:srgbClr val="5B98BA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551036" cy="2374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398912" y="9530041"/>
            <a:ext cx="5889088" cy="756959"/>
            <a:chOff x="0" y="0"/>
            <a:chExt cx="1551036" cy="19936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51036" cy="199364"/>
            </a:xfrm>
            <a:custGeom>
              <a:avLst/>
              <a:gdLst/>
              <a:ahLst/>
              <a:cxnLst/>
              <a:rect r="r" b="b" t="t" l="l"/>
              <a:pathLst>
                <a:path h="199364" w="1551036">
                  <a:moveTo>
                    <a:pt x="0" y="0"/>
                  </a:moveTo>
                  <a:lnTo>
                    <a:pt x="1551036" y="0"/>
                  </a:lnTo>
                  <a:lnTo>
                    <a:pt x="1551036" y="199364"/>
                  </a:lnTo>
                  <a:lnTo>
                    <a:pt x="0" y="199364"/>
                  </a:lnTo>
                  <a:close/>
                </a:path>
              </a:pathLst>
            </a:custGeom>
            <a:solidFill>
              <a:srgbClr val="5B98BA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551036" cy="2374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4306638" y="4256816"/>
            <a:ext cx="9392643" cy="9529477"/>
          </a:xfrm>
          <a:custGeom>
            <a:avLst/>
            <a:gdLst/>
            <a:ahLst/>
            <a:cxnLst/>
            <a:rect r="r" b="b" t="t" l="l"/>
            <a:pathLst>
              <a:path h="9529477" w="9392643">
                <a:moveTo>
                  <a:pt x="0" y="0"/>
                </a:moveTo>
                <a:lnTo>
                  <a:pt x="9392643" y="0"/>
                </a:lnTo>
                <a:lnTo>
                  <a:pt x="9392643" y="9529477"/>
                </a:lnTo>
                <a:lnTo>
                  <a:pt x="0" y="952947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20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818366" y="2485326"/>
            <a:ext cx="8819592" cy="1771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4510"/>
              </a:lnSpc>
              <a:spcBef>
                <a:spcPct val="0"/>
              </a:spcBef>
            </a:pPr>
            <a:r>
              <a:rPr lang="en-US" sz="10364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THANK YOU!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736916" y="4180616"/>
            <a:ext cx="4324581" cy="515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050"/>
              </a:lnSpc>
              <a:spcBef>
                <a:spcPct val="0"/>
              </a:spcBef>
            </a:pPr>
            <a:r>
              <a:rPr lang="en-US" b="true" sz="2893" spc="-57">
                <a:solidFill>
                  <a:srgbClr val="145DA0"/>
                </a:solidFill>
                <a:latin typeface="Poppins Bold"/>
                <a:ea typeface="Poppins Bold"/>
                <a:cs typeface="Poppins Bold"/>
                <a:sym typeface="Poppins Bold"/>
              </a:rPr>
              <a:t>MOHAMED AZIZ KOCHT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273438" y="6281864"/>
            <a:ext cx="3788059" cy="325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534"/>
              </a:lnSpc>
              <a:spcBef>
                <a:spcPct val="0"/>
              </a:spcBef>
            </a:pPr>
            <a:r>
              <a:rPr lang="en-US" sz="1810" spc="-36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azizkocht28@gmail.com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273438" y="5761462"/>
            <a:ext cx="3559508" cy="325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534"/>
              </a:lnSpc>
              <a:spcBef>
                <a:spcPct val="0"/>
              </a:spcBef>
            </a:pPr>
            <a:r>
              <a:rPr lang="en-US" sz="1810" spc="-36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58785649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8217" y="9258300"/>
            <a:ext cx="18476217" cy="1028700"/>
            <a:chOff x="0" y="0"/>
            <a:chExt cx="4866164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66164" cy="270933"/>
            </a:xfrm>
            <a:custGeom>
              <a:avLst/>
              <a:gdLst/>
              <a:ahLst/>
              <a:cxnLst/>
              <a:rect r="r" b="b" t="t" l="l"/>
              <a:pathLst>
                <a:path h="270933" w="4866164">
                  <a:moveTo>
                    <a:pt x="0" y="0"/>
                  </a:moveTo>
                  <a:lnTo>
                    <a:pt x="4866164" y="0"/>
                  </a:lnTo>
                  <a:lnTo>
                    <a:pt x="4866164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5B98BA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66164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39023"/>
            <a:ext cx="18288000" cy="4860945"/>
          </a:xfrm>
          <a:custGeom>
            <a:avLst/>
            <a:gdLst/>
            <a:ahLst/>
            <a:cxnLst/>
            <a:rect r="r" b="b" t="t" l="l"/>
            <a:pathLst>
              <a:path h="4860945" w="18288000">
                <a:moveTo>
                  <a:pt x="0" y="0"/>
                </a:moveTo>
                <a:lnTo>
                  <a:pt x="18288000" y="0"/>
                </a:lnTo>
                <a:lnTo>
                  <a:pt x="18288000" y="4860946"/>
                </a:lnTo>
                <a:lnTo>
                  <a:pt x="0" y="48609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1850" r="0" b="-6871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367558" y="2590556"/>
            <a:ext cx="12424520" cy="6025947"/>
            <a:chOff x="0" y="0"/>
            <a:chExt cx="3272302" cy="158708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272301" cy="1587081"/>
            </a:xfrm>
            <a:custGeom>
              <a:avLst/>
              <a:gdLst/>
              <a:ahLst/>
              <a:cxnLst/>
              <a:rect r="r" b="b" t="t" l="l"/>
              <a:pathLst>
                <a:path h="1587081" w="3272301">
                  <a:moveTo>
                    <a:pt x="0" y="0"/>
                  </a:moveTo>
                  <a:lnTo>
                    <a:pt x="3272301" y="0"/>
                  </a:lnTo>
                  <a:lnTo>
                    <a:pt x="3272301" y="1587081"/>
                  </a:lnTo>
                  <a:lnTo>
                    <a:pt x="0" y="1587081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3272302" cy="16347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</a:p>
            <a:p>
              <a:pPr algn="l" marL="0" indent="0" lvl="0">
                <a:lnSpc>
                  <a:spcPts val="321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6269838" y="2775090"/>
            <a:ext cx="5748323" cy="992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95"/>
              </a:lnSpc>
              <a:spcBef>
                <a:spcPct val="0"/>
              </a:spcBef>
            </a:pPr>
            <a:r>
              <a:rPr lang="en-US" sz="5854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Introduction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658103" y="4576754"/>
            <a:ext cx="12133975" cy="3834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C'est un jeu de tic tac toe, également connu sous le nom de X O.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Le morpion (ou Tic Tac Toe) est un jeu simple pour deux joueurs :</a:t>
            </a:r>
          </a:p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Grille : 3x3 cases.</a:t>
            </a:r>
          </a:p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Objectif : Aligner 3 symboles (X ou O) horizontalement, verticalement ou en diagonale.</a:t>
            </a:r>
          </a:p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Tour par tour : Chaque joueur place son symbole dans une case vide.</a:t>
            </a:r>
          </a:p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Fin : Le premier à aligner 3 symboles gagne, sinon c'est une égalité si toutes les cases sont remplies.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Rapide et stratégique ! 😊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17814" y="-315404"/>
            <a:ext cx="3964281" cy="10917809"/>
            <a:chOff x="0" y="0"/>
            <a:chExt cx="1044090" cy="2875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44090" cy="2875472"/>
            </a:xfrm>
            <a:custGeom>
              <a:avLst/>
              <a:gdLst/>
              <a:ahLst/>
              <a:cxnLst/>
              <a:rect r="r" b="b" t="t" l="l"/>
              <a:pathLst>
                <a:path h="2875472" w="1044090">
                  <a:moveTo>
                    <a:pt x="0" y="0"/>
                  </a:moveTo>
                  <a:lnTo>
                    <a:pt x="1044090" y="0"/>
                  </a:lnTo>
                  <a:lnTo>
                    <a:pt x="1044090" y="2875472"/>
                  </a:lnTo>
                  <a:lnTo>
                    <a:pt x="0" y="287547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44090" cy="2913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445251" y="895350"/>
            <a:ext cx="6760246" cy="124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48"/>
              </a:lnSpc>
              <a:spcBef>
                <a:spcPct val="0"/>
              </a:spcBef>
            </a:pPr>
            <a:r>
              <a:rPr lang="en-US" sz="732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Séminaire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1867766" y="-1614217"/>
            <a:ext cx="3735531" cy="373553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5400000">
            <a:off x="2694526" y="2726670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796731" y="447246"/>
            <a:ext cx="5972616" cy="9392508"/>
          </a:xfrm>
          <a:custGeom>
            <a:avLst/>
            <a:gdLst/>
            <a:ahLst/>
            <a:cxnLst/>
            <a:rect r="r" b="b" t="t" l="l"/>
            <a:pathLst>
              <a:path h="9392508" w="5972616">
                <a:moveTo>
                  <a:pt x="0" y="0"/>
                </a:moveTo>
                <a:lnTo>
                  <a:pt x="5972616" y="0"/>
                </a:lnTo>
                <a:lnTo>
                  <a:pt x="5972616" y="9392508"/>
                </a:lnTo>
                <a:lnTo>
                  <a:pt x="0" y="93925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8159" t="0" r="-68159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445251" y="2651445"/>
            <a:ext cx="6760246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Déclarations globales et constantes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875071" y="2651445"/>
            <a:ext cx="660851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5400000">
            <a:off x="2694526" y="3352177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445251" y="3276952"/>
            <a:ext cx="4143021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Fonctions déclarées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875071" y="3316249"/>
            <a:ext cx="660851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5400000">
            <a:off x="2694526" y="3977414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445251" y="3902189"/>
            <a:ext cx="4652520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Fonction main()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875071" y="3941487"/>
            <a:ext cx="660851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5400000">
            <a:off x="2694526" y="4602921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3445251" y="4527695"/>
            <a:ext cx="4397771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Fonction resetBoard()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875071" y="4566993"/>
            <a:ext cx="660851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5400000">
            <a:off x="2694526" y="5228158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3445251" y="5152932"/>
            <a:ext cx="4579735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 Fonction printBoard()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875071" y="5192230"/>
            <a:ext cx="660851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5400000">
            <a:off x="2694526" y="5853664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3445251" y="5778439"/>
            <a:ext cx="6213678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Fonction checkFreeSpaces()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875071" y="5817737"/>
            <a:ext cx="660851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06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5400000">
            <a:off x="2694526" y="6478902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3445251" y="6403676"/>
            <a:ext cx="4579735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Fonction playerMove()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875071" y="6442974"/>
            <a:ext cx="660851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07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5400000">
            <a:off x="2694526" y="7104408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3445251" y="7029183"/>
            <a:ext cx="5777860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 Fonction computerMove()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875071" y="7068481"/>
            <a:ext cx="660851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08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5400000">
            <a:off x="2694526" y="7843945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3445251" y="7768720"/>
            <a:ext cx="5777860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 Fonction checkWinner()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875071" y="7808018"/>
            <a:ext cx="660851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09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5400000">
            <a:off x="2694526" y="8510695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3445251" y="8435470"/>
            <a:ext cx="5777860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Fonction printWinner()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9875071" y="8474768"/>
            <a:ext cx="660851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10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17814" y="-315404"/>
            <a:ext cx="3964281" cy="10917809"/>
            <a:chOff x="0" y="0"/>
            <a:chExt cx="1044090" cy="2875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44090" cy="2875472"/>
            </a:xfrm>
            <a:custGeom>
              <a:avLst/>
              <a:gdLst/>
              <a:ahLst/>
              <a:cxnLst/>
              <a:rect r="r" b="b" t="t" l="l"/>
              <a:pathLst>
                <a:path h="2875472" w="1044090">
                  <a:moveTo>
                    <a:pt x="0" y="0"/>
                  </a:moveTo>
                  <a:lnTo>
                    <a:pt x="1044090" y="0"/>
                  </a:lnTo>
                  <a:lnTo>
                    <a:pt x="1044090" y="2875472"/>
                  </a:lnTo>
                  <a:lnTo>
                    <a:pt x="0" y="287547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44090" cy="2913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867766" y="-1614217"/>
            <a:ext cx="3735531" cy="373553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195772" y="1923348"/>
            <a:ext cx="5914990" cy="2412974"/>
          </a:xfrm>
          <a:custGeom>
            <a:avLst/>
            <a:gdLst/>
            <a:ahLst/>
            <a:cxnLst/>
            <a:rect r="r" b="b" t="t" l="l"/>
            <a:pathLst>
              <a:path h="2412974" w="5914990">
                <a:moveTo>
                  <a:pt x="0" y="0"/>
                </a:moveTo>
                <a:lnTo>
                  <a:pt x="5914990" y="0"/>
                </a:lnTo>
                <a:lnTo>
                  <a:pt x="5914990" y="2412974"/>
                </a:lnTo>
                <a:lnTo>
                  <a:pt x="0" y="24129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26590" y="280523"/>
            <a:ext cx="12791224" cy="942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50"/>
              </a:lnSpc>
              <a:spcBef>
                <a:spcPct val="0"/>
              </a:spcBef>
            </a:pPr>
            <a:r>
              <a:rPr lang="en-US" sz="5250" spc="-10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1. Déclarations globales et constantes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87169" y="4641122"/>
            <a:ext cx="11241650" cy="3547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16112" indent="-308056" lvl="1">
              <a:lnSpc>
                <a:spcPts val="3995"/>
              </a:lnSpc>
              <a:spcBef>
                <a:spcPct val="0"/>
              </a:spcBef>
              <a:buFont typeface="Arial"/>
              <a:buChar char="•"/>
            </a:pPr>
            <a:r>
              <a:rPr lang="en-US" sz="2853" spc="-5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</a:t>
            </a:r>
            <a:r>
              <a:rPr lang="en-US" sz="2853" spc="-5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oard[3][3] : C’est la grille de jeu. Elle est composée de 9 cases (3x3), où chaque case peut être vide, contenir un 'X' (joueur) ou un 'O' (ordinateur).</a:t>
            </a:r>
          </a:p>
          <a:p>
            <a:pPr algn="ctr" marL="616112" indent="-308056" lvl="1">
              <a:lnSpc>
                <a:spcPts val="3995"/>
              </a:lnSpc>
              <a:spcBef>
                <a:spcPct val="0"/>
              </a:spcBef>
              <a:buFont typeface="Arial"/>
              <a:buChar char="•"/>
            </a:pPr>
            <a:r>
              <a:rPr lang="en-US" sz="2853" spc="-5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PLAYER et COMPUTER : Ce sont les symboles associés au joueur et à l'ordinateur. Le joueur utilise 'X' et l'ordinateur utilise 'O'.</a:t>
            </a:r>
          </a:p>
          <a:p>
            <a:pPr algn="ctr">
              <a:lnSpc>
                <a:spcPts val="399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17814" y="-315404"/>
            <a:ext cx="3964281" cy="10917809"/>
            <a:chOff x="0" y="0"/>
            <a:chExt cx="1044090" cy="2875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44090" cy="2875472"/>
            </a:xfrm>
            <a:custGeom>
              <a:avLst/>
              <a:gdLst/>
              <a:ahLst/>
              <a:cxnLst/>
              <a:rect r="r" b="b" t="t" l="l"/>
              <a:pathLst>
                <a:path h="2875472" w="1044090">
                  <a:moveTo>
                    <a:pt x="0" y="0"/>
                  </a:moveTo>
                  <a:lnTo>
                    <a:pt x="1044090" y="0"/>
                  </a:lnTo>
                  <a:lnTo>
                    <a:pt x="1044090" y="2875472"/>
                  </a:lnTo>
                  <a:lnTo>
                    <a:pt x="0" y="287547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44090" cy="2913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867766" y="-1614217"/>
            <a:ext cx="3735531" cy="373553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499797" y="5385621"/>
            <a:ext cx="6575697" cy="4623688"/>
          </a:xfrm>
          <a:custGeom>
            <a:avLst/>
            <a:gdLst/>
            <a:ahLst/>
            <a:cxnLst/>
            <a:rect r="r" b="b" t="t" l="l"/>
            <a:pathLst>
              <a:path h="4623688" w="6575697">
                <a:moveTo>
                  <a:pt x="0" y="0"/>
                </a:moveTo>
                <a:lnTo>
                  <a:pt x="6575697" y="0"/>
                </a:lnTo>
                <a:lnTo>
                  <a:pt x="6575697" y="4623688"/>
                </a:lnTo>
                <a:lnTo>
                  <a:pt x="0" y="46236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760" r="-6259" b="-3141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939290" y="537534"/>
            <a:ext cx="7204710" cy="887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Fonctions déclarées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28400" y="2035589"/>
            <a:ext cx="14088930" cy="4556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Ces lignes déclarent les différentes foncti</a:t>
            </a:r>
            <a:r>
              <a:rPr lang="en-US" sz="2853" spc="-5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ons utilisées dans le programme. Elles sont responsables de :</a:t>
            </a:r>
          </a:p>
          <a:p>
            <a:pPr algn="just" marL="616112" indent="-308056" lvl="1">
              <a:lnSpc>
                <a:spcPts val="3995"/>
              </a:lnSpc>
              <a:spcBef>
                <a:spcPct val="0"/>
              </a:spcBef>
              <a:buFont typeface="Arial"/>
              <a:buChar char="•"/>
            </a:pPr>
            <a:r>
              <a:rPr lang="en-US" sz="2853" spc="-5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Réinitialiser la grille.</a:t>
            </a:r>
          </a:p>
          <a:p>
            <a:pPr algn="just" marL="616112" indent="-308056" lvl="1">
              <a:lnSpc>
                <a:spcPts val="3995"/>
              </a:lnSpc>
              <a:spcBef>
                <a:spcPct val="0"/>
              </a:spcBef>
              <a:buFont typeface="Arial"/>
              <a:buChar char="•"/>
            </a:pPr>
            <a:r>
              <a:rPr lang="en-US" sz="2853" spc="-5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Afficher la grille.</a:t>
            </a:r>
          </a:p>
          <a:p>
            <a:pPr algn="just" marL="616112" indent="-308056" lvl="1">
              <a:lnSpc>
                <a:spcPts val="3995"/>
              </a:lnSpc>
              <a:spcBef>
                <a:spcPct val="0"/>
              </a:spcBef>
              <a:buFont typeface="Arial"/>
              <a:buChar char="•"/>
            </a:pPr>
            <a:r>
              <a:rPr lang="en-US" sz="2853" spc="-5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Vérifier s’il reste des espaces vides.</a:t>
            </a:r>
          </a:p>
          <a:p>
            <a:pPr algn="just" marL="616112" indent="-308056" lvl="1">
              <a:lnSpc>
                <a:spcPts val="3995"/>
              </a:lnSpc>
              <a:spcBef>
                <a:spcPct val="0"/>
              </a:spcBef>
              <a:buFont typeface="Arial"/>
              <a:buChar char="•"/>
            </a:pPr>
            <a:r>
              <a:rPr lang="en-US" sz="2853" spc="-5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Gérer les déplacements du joueur et de l'ordinateur.</a:t>
            </a:r>
          </a:p>
          <a:p>
            <a:pPr algn="just" marL="616112" indent="-308056" lvl="1">
              <a:lnSpc>
                <a:spcPts val="3995"/>
              </a:lnSpc>
              <a:spcBef>
                <a:spcPct val="0"/>
              </a:spcBef>
              <a:buFont typeface="Arial"/>
              <a:buChar char="•"/>
            </a:pPr>
            <a:r>
              <a:rPr lang="en-US" sz="2853" spc="-5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Vérifier s’il y a un gagnant.</a:t>
            </a:r>
          </a:p>
          <a:p>
            <a:pPr algn="just" marL="616112" indent="-308056" lvl="1">
              <a:lnSpc>
                <a:spcPts val="3995"/>
              </a:lnSpc>
              <a:spcBef>
                <a:spcPct val="0"/>
              </a:spcBef>
              <a:buFont typeface="Arial"/>
              <a:buChar char="•"/>
            </a:pPr>
            <a:r>
              <a:rPr lang="en-US" sz="2853" spc="-5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Afficher le résultat de la partie.</a:t>
            </a:r>
          </a:p>
          <a:p>
            <a:pPr algn="just">
              <a:lnSpc>
                <a:spcPts val="399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17814" y="-315404"/>
            <a:ext cx="3964281" cy="10917809"/>
            <a:chOff x="0" y="0"/>
            <a:chExt cx="1044090" cy="2875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44090" cy="2875472"/>
            </a:xfrm>
            <a:custGeom>
              <a:avLst/>
              <a:gdLst/>
              <a:ahLst/>
              <a:cxnLst/>
              <a:rect r="r" b="b" t="t" l="l"/>
              <a:pathLst>
                <a:path h="2875472" w="1044090">
                  <a:moveTo>
                    <a:pt x="0" y="0"/>
                  </a:moveTo>
                  <a:lnTo>
                    <a:pt x="1044090" y="0"/>
                  </a:lnTo>
                  <a:lnTo>
                    <a:pt x="1044090" y="2875472"/>
                  </a:lnTo>
                  <a:lnTo>
                    <a:pt x="0" y="287547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44090" cy="2913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867766" y="-1614217"/>
            <a:ext cx="3735531" cy="373553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335590" y="1424623"/>
            <a:ext cx="6364448" cy="7633659"/>
          </a:xfrm>
          <a:custGeom>
            <a:avLst/>
            <a:gdLst/>
            <a:ahLst/>
            <a:cxnLst/>
            <a:rect r="r" b="b" t="t" l="l"/>
            <a:pathLst>
              <a:path h="7633659" w="6364448">
                <a:moveTo>
                  <a:pt x="0" y="0"/>
                </a:moveTo>
                <a:lnTo>
                  <a:pt x="6364449" y="0"/>
                </a:lnTo>
                <a:lnTo>
                  <a:pt x="6364449" y="7633658"/>
                </a:lnTo>
                <a:lnTo>
                  <a:pt x="0" y="7633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60" t="0" r="-226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308420" y="933450"/>
            <a:ext cx="582644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Fonction main()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39238" y="465232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2505710"/>
            <a:ext cx="11335590" cy="7781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Variables winner et response :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winner stocke le résultat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du jeu (gagnant, égalité ou aucun).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response est utilisée pour demander à l’utilisateur s’il veut jouer à nouveau.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Boucle principale do-while :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La boucle continue tant que l'utilisateur répond 'Y' (pour jouer à nouveau). Elle réinitialise la grille, fait jouer le joueur et l'ordinateur, puis affiche le résultat.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Après chaque tour, elle vérifie s'il y a un gagnant ou s'il n'y a plus de cases libres.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17814" y="-315404"/>
            <a:ext cx="3964281" cy="10917809"/>
            <a:chOff x="0" y="0"/>
            <a:chExt cx="1044090" cy="2875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44090" cy="2875472"/>
            </a:xfrm>
            <a:custGeom>
              <a:avLst/>
              <a:gdLst/>
              <a:ahLst/>
              <a:cxnLst/>
              <a:rect r="r" b="b" t="t" l="l"/>
              <a:pathLst>
                <a:path h="2875472" w="1044090">
                  <a:moveTo>
                    <a:pt x="0" y="0"/>
                  </a:moveTo>
                  <a:lnTo>
                    <a:pt x="1044090" y="0"/>
                  </a:lnTo>
                  <a:lnTo>
                    <a:pt x="1044090" y="2875472"/>
                  </a:lnTo>
                  <a:lnTo>
                    <a:pt x="0" y="287547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44090" cy="2913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867766" y="-1614217"/>
            <a:ext cx="3735531" cy="373553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386620" y="2286529"/>
            <a:ext cx="8061777" cy="4030889"/>
          </a:xfrm>
          <a:custGeom>
            <a:avLst/>
            <a:gdLst/>
            <a:ahLst/>
            <a:cxnLst/>
            <a:rect r="r" b="b" t="t" l="l"/>
            <a:pathLst>
              <a:path h="4030889" w="8061777">
                <a:moveTo>
                  <a:pt x="0" y="0"/>
                </a:moveTo>
                <a:lnTo>
                  <a:pt x="8061778" y="0"/>
                </a:lnTo>
                <a:lnTo>
                  <a:pt x="8061778" y="4030889"/>
                </a:lnTo>
                <a:lnTo>
                  <a:pt x="0" y="40308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67766" y="933450"/>
            <a:ext cx="785979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 Fonction resetBoard()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46501" y="6717468"/>
            <a:ext cx="9901896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Cette fonction réinitialise toutes les cases du tableau board en les remplissant avec des espaces vides (' '). Cela permet de commencer une nouvelle partie avec une grille vide.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17814" y="-315404"/>
            <a:ext cx="3964281" cy="10917809"/>
            <a:chOff x="0" y="0"/>
            <a:chExt cx="1044090" cy="2875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44090" cy="2875472"/>
            </a:xfrm>
            <a:custGeom>
              <a:avLst/>
              <a:gdLst/>
              <a:ahLst/>
              <a:cxnLst/>
              <a:rect r="r" b="b" t="t" l="l"/>
              <a:pathLst>
                <a:path h="2875472" w="1044090">
                  <a:moveTo>
                    <a:pt x="0" y="0"/>
                  </a:moveTo>
                  <a:lnTo>
                    <a:pt x="1044090" y="0"/>
                  </a:lnTo>
                  <a:lnTo>
                    <a:pt x="1044090" y="2875472"/>
                  </a:lnTo>
                  <a:lnTo>
                    <a:pt x="0" y="287547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44090" cy="2913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867766" y="-1614217"/>
            <a:ext cx="3735531" cy="373553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079819" y="2480226"/>
            <a:ext cx="11127429" cy="3908025"/>
          </a:xfrm>
          <a:custGeom>
            <a:avLst/>
            <a:gdLst/>
            <a:ahLst/>
            <a:cxnLst/>
            <a:rect r="r" b="b" t="t" l="l"/>
            <a:pathLst>
              <a:path h="3908025" w="11127429">
                <a:moveTo>
                  <a:pt x="0" y="0"/>
                </a:moveTo>
                <a:lnTo>
                  <a:pt x="11127429" y="0"/>
                </a:lnTo>
                <a:lnTo>
                  <a:pt x="11127429" y="3908025"/>
                </a:lnTo>
                <a:lnTo>
                  <a:pt x="0" y="39080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67766" y="933450"/>
            <a:ext cx="777918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5. Fonction printBoard()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67766" y="6978801"/>
            <a:ext cx="11127429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Cette fonction affiche l’état actuel de la grille à chaque tour. Elle imprime chaque ligne de la grille avec les séparations appropriées (---).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17814" y="-315404"/>
            <a:ext cx="3964281" cy="10917809"/>
            <a:chOff x="0" y="0"/>
            <a:chExt cx="1044090" cy="2875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44090" cy="2875472"/>
            </a:xfrm>
            <a:custGeom>
              <a:avLst/>
              <a:gdLst/>
              <a:ahLst/>
              <a:cxnLst/>
              <a:rect r="r" b="b" t="t" l="l"/>
              <a:pathLst>
                <a:path h="2875472" w="1044090">
                  <a:moveTo>
                    <a:pt x="0" y="0"/>
                  </a:moveTo>
                  <a:lnTo>
                    <a:pt x="1044090" y="0"/>
                  </a:lnTo>
                  <a:lnTo>
                    <a:pt x="1044090" y="2875472"/>
                  </a:lnTo>
                  <a:lnTo>
                    <a:pt x="0" y="287547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44090" cy="2913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867766" y="-1614217"/>
            <a:ext cx="3735531" cy="373553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786021" y="1851497"/>
            <a:ext cx="8813539" cy="5232027"/>
          </a:xfrm>
          <a:custGeom>
            <a:avLst/>
            <a:gdLst/>
            <a:ahLst/>
            <a:cxnLst/>
            <a:rect r="r" b="b" t="t" l="l"/>
            <a:pathLst>
              <a:path h="5232027" w="8813539">
                <a:moveTo>
                  <a:pt x="0" y="0"/>
                </a:moveTo>
                <a:lnTo>
                  <a:pt x="8813538" y="0"/>
                </a:lnTo>
                <a:lnTo>
                  <a:pt x="8813538" y="5232028"/>
                </a:lnTo>
                <a:lnTo>
                  <a:pt x="0" y="5232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24254" y="537527"/>
            <a:ext cx="1134764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6. Fonction checkFreeSpaces()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13798" y="7443725"/>
            <a:ext cx="11016839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Cette fonction compte le nombre de cases vides (représentées par ' '). Elle retourne le nombre d'espaces libres restants sur la grille. Elle est utilisée pour vérifier si la partie peut continuer.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DAGY4wfR4jo</dc:identifier>
  <dcterms:modified xsi:type="dcterms:W3CDTF">2011-08-01T06:04:30Z</dcterms:modified>
  <cp:revision>1</cp:revision>
  <dc:title>By: Alexander Aronowitz</dc:title>
</cp:coreProperties>
</file>