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5" r:id="rId2"/>
    <p:sldId id="286" r:id="rId3"/>
    <p:sldId id="287" r:id="rId4"/>
    <p:sldId id="288" r:id="rId5"/>
    <p:sldId id="296" r:id="rId6"/>
    <p:sldId id="295" r:id="rId7"/>
    <p:sldId id="289" r:id="rId8"/>
    <p:sldId id="290" r:id="rId9"/>
    <p:sldId id="297" r:id="rId10"/>
    <p:sldId id="291" r:id="rId11"/>
    <p:sldId id="298" r:id="rId12"/>
    <p:sldId id="300" r:id="rId13"/>
    <p:sldId id="301" r:id="rId14"/>
    <p:sldId id="302" r:id="rId15"/>
    <p:sldId id="292" r:id="rId16"/>
    <p:sldId id="299" r:id="rId17"/>
    <p:sldId id="294" r:id="rId18"/>
    <p:sldId id="282" r:id="rId19"/>
    <p:sldId id="304" r:id="rId20"/>
    <p:sldId id="305" r:id="rId21"/>
    <p:sldId id="303" r:id="rId2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00A9E0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16.06.2021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906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531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ástupný symbol pro text 15"/>
          <p:cNvSpPr>
            <a:spLocks noGrp="1"/>
          </p:cNvSpPr>
          <p:nvPr>
            <p:ph type="body" sz="quarter" idx="11" hasCustomPrompt="1"/>
          </p:nvPr>
        </p:nvSpPr>
        <p:spPr>
          <a:xfrm>
            <a:off x="896938" y="3933824"/>
            <a:ext cx="7127875" cy="12233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cs-CZ"/>
              <a:t>doplňující popis prezentace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896938" y="5661496"/>
            <a:ext cx="5043487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cs-CZ"/>
              <a:t>Autor: Jméno Příjmení</a:t>
            </a:r>
          </a:p>
        </p:txBody>
      </p:sp>
      <p:sp>
        <p:nvSpPr>
          <p:cNvPr id="20" name="Zástupný symbol pro text 19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5661496"/>
            <a:ext cx="1871663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cs-CZ"/>
              <a:t>datum</a:t>
            </a:r>
          </a:p>
        </p:txBody>
      </p:sp>
      <p:sp>
        <p:nvSpPr>
          <p:cNvPr id="23" name="Nadpis 22"/>
          <p:cNvSpPr>
            <a:spLocks noGrp="1"/>
          </p:cNvSpPr>
          <p:nvPr>
            <p:ph type="title" hasCustomPrompt="1"/>
          </p:nvPr>
        </p:nvSpPr>
        <p:spPr>
          <a:xfrm>
            <a:off x="899592" y="2852936"/>
            <a:ext cx="7128792" cy="9361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cs-CZ"/>
              <a:t>HLAVNÍ NÁZEV</a:t>
            </a:r>
            <a:br>
              <a:rPr lang="cs-CZ"/>
            </a:br>
            <a:r>
              <a:rPr lang="cs-CZ"/>
              <a:t>PREZENTACE</a:t>
            </a:r>
          </a:p>
        </p:txBody>
      </p:sp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28" y="915981"/>
            <a:ext cx="4553744" cy="10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aseline="0"/>
            </a:lvl1pPr>
            <a:lvl2pPr marL="742950" indent="-285750">
              <a:buFont typeface="Wingdings" panose="05000000000000000000" pitchFamily="2" charset="2"/>
              <a:buChar char="§"/>
              <a:defRPr sz="24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2800"/>
            </a:lvl5pPr>
          </a:lstStyle>
          <a:p>
            <a:pPr lvl="0"/>
            <a:r>
              <a:rPr lang="cs-CZ"/>
              <a:t>Kliknutím na některou z ikon můžete vložit libovolný objekt (obrázek, graf, tabulku atd.)</a:t>
            </a:r>
          </a:p>
        </p:txBody>
      </p:sp>
    </p:spTree>
    <p:extLst>
      <p:ext uri="{BB962C8B-B14F-4D97-AF65-F5344CB8AC3E}">
        <p14:creationId xmlns:p14="http://schemas.microsoft.com/office/powerpoint/2010/main" val="2412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6" y="1628800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11770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tič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6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0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440267" y="6453397"/>
            <a:ext cx="8703733" cy="404603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" y="6453397"/>
            <a:ext cx="404664" cy="404664"/>
          </a:xfrm>
          <a:prstGeom prst="rect">
            <a:avLst/>
          </a:prstGeom>
        </p:spPr>
      </p:pic>
      <p:sp>
        <p:nvSpPr>
          <p:cNvPr id="8" name="TextovéPole 7"/>
          <p:cNvSpPr txBox="1"/>
          <p:nvPr userDrawn="1"/>
        </p:nvSpPr>
        <p:spPr>
          <a:xfrm>
            <a:off x="467544" y="6505599"/>
            <a:ext cx="8676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>
                <a:solidFill>
                  <a:schemeClr val="bg1"/>
                </a:solidFill>
              </a:rPr>
              <a:t>Fakulta informačních technologií </a:t>
            </a:r>
            <a:r>
              <a:rPr lang="cs-CZ" sz="1400" b="1">
                <a:solidFill>
                  <a:schemeClr val="bg1"/>
                </a:solidFill>
                <a:latin typeface="Calibri"/>
              </a:rPr>
              <a:t>• </a:t>
            </a:r>
            <a:r>
              <a:rPr lang="cs-CZ" sz="1400" b="1">
                <a:solidFill>
                  <a:schemeClr val="bg1"/>
                </a:solidFill>
              </a:rPr>
              <a:t>Vysoké </a:t>
            </a:r>
            <a:r>
              <a:rPr lang="cs-CZ" sz="1400" b="1" baseline="0">
                <a:solidFill>
                  <a:schemeClr val="bg1"/>
                </a:solidFill>
              </a:rPr>
              <a:t>učení technické v Brně</a:t>
            </a:r>
            <a:endParaRPr lang="cs-CZ" sz="1400" b="1" u="sn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insights.com/research/warehouse-tech-startup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orderpickingfastfetch.blogspot.com/2013/01/what-is-pick-to-light-pick-to-light-or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rderpickingfastfetch.blogspot.com/2013/01/what-is-pick-to-light-pick-to-light-or.html" TargetMode="Externa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2"/>
          </p:nvPr>
        </p:nvSpPr>
        <p:spPr>
          <a:xfrm>
            <a:off x="896938" y="5445224"/>
            <a:ext cx="5043487" cy="648072"/>
          </a:xfrm>
        </p:spPr>
        <p:txBody>
          <a:bodyPr/>
          <a:lstStyle/>
          <a:p>
            <a:r>
              <a:rPr lang="cs-CZ" dirty="0"/>
              <a:t>Autor: Bc. Filip Kočica</a:t>
            </a:r>
          </a:p>
          <a:p>
            <a:r>
              <a:rPr lang="cs-CZ" dirty="0"/>
              <a:t>Vedoucí: Ing. Oldřich Kodym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22. </a:t>
            </a:r>
            <a:r>
              <a:rPr lang="en-US" dirty="0"/>
              <a:t>06. </a:t>
            </a:r>
            <a:r>
              <a:rPr lang="cs-CZ" dirty="0"/>
              <a:t>2021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899592" y="2348880"/>
            <a:ext cx="7128792" cy="1440160"/>
          </a:xfrm>
        </p:spPr>
        <p:txBody>
          <a:bodyPr/>
          <a:lstStyle/>
          <a:p>
            <a:r>
              <a:rPr lang="en-US" sz="3200" b="1" i="0" dirty="0" err="1">
                <a:solidFill>
                  <a:srgbClr val="222222"/>
                </a:solidFill>
                <a:effectLst/>
                <a:latin typeface="Arial (Body)"/>
              </a:rPr>
              <a:t>Simulace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sz="3200" b="1" i="0" dirty="0" err="1">
                <a:solidFill>
                  <a:srgbClr val="222222"/>
                </a:solidFill>
                <a:effectLst/>
                <a:latin typeface="Arial (Body)"/>
              </a:rPr>
              <a:t>skladu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Arial (Body)"/>
              </a:rPr>
              <a:t> a </a:t>
            </a:r>
            <a:r>
              <a:rPr lang="en-US" sz="3200" b="1" i="0" dirty="0" err="1">
                <a:solidFill>
                  <a:srgbClr val="222222"/>
                </a:solidFill>
                <a:effectLst/>
                <a:latin typeface="Arial (Body)"/>
              </a:rPr>
              <a:t>optimalizace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sz="3200" b="1" i="0" dirty="0" err="1">
                <a:solidFill>
                  <a:srgbClr val="222222"/>
                </a:solidFill>
                <a:effectLst/>
                <a:latin typeface="Arial (Body)"/>
              </a:rPr>
              <a:t>rozmístění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sz="3200" b="1" i="0" dirty="0" err="1">
                <a:solidFill>
                  <a:srgbClr val="222222"/>
                </a:solidFill>
                <a:effectLst/>
                <a:latin typeface="Arial (Body)"/>
              </a:rPr>
              <a:t>produktů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Arial (Body)"/>
              </a:rPr>
              <a:t> za </a:t>
            </a:r>
            <a:r>
              <a:rPr lang="en-US" sz="3200" b="1" i="0" dirty="0" err="1">
                <a:solidFill>
                  <a:srgbClr val="222222"/>
                </a:solidFill>
                <a:effectLst/>
                <a:latin typeface="Arial (Body)"/>
              </a:rPr>
              <a:t>účelem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sz="3200" b="1" i="0" dirty="0" err="1">
                <a:solidFill>
                  <a:srgbClr val="222222"/>
                </a:solidFill>
                <a:effectLst/>
                <a:latin typeface="Arial (Body)"/>
              </a:rPr>
              <a:t>zvýšení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sz="3200" b="1" i="0" dirty="0" err="1">
                <a:solidFill>
                  <a:srgbClr val="222222"/>
                </a:solidFill>
                <a:effectLst/>
                <a:latin typeface="Arial (Body)"/>
              </a:rPr>
              <a:t>propustnosti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sz="3200" b="1" i="0" dirty="0" err="1">
                <a:solidFill>
                  <a:srgbClr val="222222"/>
                </a:solidFill>
                <a:effectLst/>
                <a:latin typeface="Arial (Body)"/>
              </a:rPr>
              <a:t>skladu</a:t>
            </a:r>
            <a:endParaRPr lang="en-US" sz="3200" b="1" i="0" dirty="0">
              <a:solidFill>
                <a:srgbClr val="222222"/>
              </a:solidFill>
              <a:effectLst/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8846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0FE2-AD20-4BC5-BCF4-146244A4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dirty="0"/>
              <a:t>Optimalizátor rozložení produktů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866F0-AC37-4AEA-B43D-DDBB2AC99C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417639"/>
            <a:ext cx="8218487" cy="489108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Optimalizace rozložení produktů pro zvýšení propustnosti skladu</a:t>
            </a:r>
            <a:r>
              <a:rPr lang="en-US" sz="2000" dirty="0"/>
              <a:t> (</a:t>
            </a:r>
            <a:r>
              <a:rPr lang="cs-CZ" dirty="0"/>
              <a:t>řešení SLAP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Implementace čtyř evolučních algoritmů</a:t>
            </a:r>
          </a:p>
          <a:p>
            <a:pPr marL="1028700" lvl="1">
              <a:buFont typeface="Courier New" panose="02070309020205020404" pitchFamily="49" charset="0"/>
              <a:buChar char="o"/>
            </a:pPr>
            <a:r>
              <a:rPr lang="cs-CZ" sz="1600" dirty="0"/>
              <a:t>Genetické algoritmy (GA)</a:t>
            </a:r>
          </a:p>
          <a:p>
            <a:pPr marL="1028700" lvl="1">
              <a:buFont typeface="Courier New" panose="02070309020205020404" pitchFamily="49" charset="0"/>
              <a:buChar char="o"/>
            </a:pPr>
            <a:r>
              <a:rPr lang="cs-CZ" sz="1600" dirty="0"/>
              <a:t>Diferenční evoluce (DE)</a:t>
            </a:r>
          </a:p>
          <a:p>
            <a:pPr marL="1028700" lvl="1">
              <a:buFont typeface="Courier New" panose="02070309020205020404" pitchFamily="49" charset="0"/>
              <a:buChar char="o"/>
            </a:pPr>
            <a:r>
              <a:rPr lang="cs-CZ" sz="1600" dirty="0"/>
              <a:t>Algoritmus umělých včelstev (ABC)</a:t>
            </a:r>
          </a:p>
          <a:p>
            <a:pPr marL="1028700" lvl="1">
              <a:buFont typeface="Courier New" panose="02070309020205020404" pitchFamily="49" charset="0"/>
              <a:buChar char="o"/>
            </a:pPr>
            <a:r>
              <a:rPr lang="cs-CZ" sz="1600" dirty="0"/>
              <a:t>Optimalizace rojem částic (PSO)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EE8F8488-B92C-4B49-98A5-E2E53F0BDD5D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9/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36874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10F-19D9-4DEB-9F5E-1D73EF16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dirty="0"/>
              <a:t>Optimalizátor rozložení produktů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B41220-1548-4DB5-9D91-34AB278C64A3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10/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5" name="Picture 4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388A3233-FBB5-4515-8CFC-F7595FC9D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484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07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239D-16AE-446D-A562-ABBC08C3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Paralelizace optimalizace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5FA51-4E5F-4AA0-95C5-1B80B532E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15" y="1700808"/>
            <a:ext cx="6087170" cy="4121184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361D86C-D3B7-4783-B9CC-E98A4B5510C3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1</a:t>
            </a:r>
            <a:r>
              <a:rPr lang="en-US" sz="1600" dirty="0">
                <a:solidFill>
                  <a:schemeClr val="bg1"/>
                </a:solidFill>
              </a:rPr>
              <a:t>1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42386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139D-1A13-4F77-8DE1-7264D195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Pathfinder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83A6F-8757-43DB-AFDA-51E1F4D2F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8218487" cy="46799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Nalezení</a:t>
            </a:r>
            <a:r>
              <a:rPr lang="en-US" sz="2000" dirty="0"/>
              <a:t> </a:t>
            </a:r>
            <a:r>
              <a:rPr lang="en-US" sz="2000" dirty="0" err="1"/>
              <a:t>optimální</a:t>
            </a:r>
            <a:r>
              <a:rPr lang="en-US" sz="2000" dirty="0"/>
              <a:t> </a:t>
            </a:r>
            <a:r>
              <a:rPr lang="en-US" sz="2000" dirty="0" err="1"/>
              <a:t>cesty</a:t>
            </a:r>
            <a:r>
              <a:rPr lang="en-US" sz="2000" dirty="0"/>
              <a:t> </a:t>
            </a:r>
            <a:r>
              <a:rPr lang="en-US" sz="2000" dirty="0" err="1"/>
              <a:t>objednávky</a:t>
            </a:r>
            <a:r>
              <a:rPr lang="en-US" sz="2000" dirty="0"/>
              <a:t> </a:t>
            </a:r>
            <a:r>
              <a:rPr lang="en-US" sz="2000" dirty="0" err="1"/>
              <a:t>skrze</a:t>
            </a:r>
            <a:r>
              <a:rPr lang="en-US" sz="2000" dirty="0"/>
              <a:t> </a:t>
            </a:r>
            <a:r>
              <a:rPr lang="en-US" sz="2000" dirty="0" err="1"/>
              <a:t>sklad</a:t>
            </a:r>
            <a:r>
              <a:rPr lang="cs-CZ" sz="2000" dirty="0"/>
              <a:t> (rozšíření)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Implementace</a:t>
            </a:r>
            <a:r>
              <a:rPr lang="en-US" sz="2000" dirty="0"/>
              <a:t> </a:t>
            </a:r>
            <a:r>
              <a:rPr lang="en-US" sz="2000" dirty="0" err="1"/>
              <a:t>pomoc</a:t>
            </a:r>
            <a:r>
              <a:rPr lang="cs-CZ" sz="2000" dirty="0"/>
              <a:t>í</a:t>
            </a:r>
            <a:r>
              <a:rPr lang="en-US" sz="2000" dirty="0"/>
              <a:t> </a:t>
            </a:r>
            <a:r>
              <a:rPr lang="en-US" sz="2000" dirty="0" err="1"/>
              <a:t>evolučního</a:t>
            </a:r>
            <a:r>
              <a:rPr lang="en-US" sz="2000" dirty="0"/>
              <a:t> </a:t>
            </a:r>
            <a:r>
              <a:rPr lang="en-US" sz="2000" dirty="0" err="1"/>
              <a:t>algoritmu</a:t>
            </a:r>
            <a:r>
              <a:rPr lang="en-US" sz="2000" dirty="0"/>
              <a:t> MIN–MAX Ant System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70BB1A7-F94A-42B2-A49A-B0F46178D180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12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14694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0645-56C7-4C77-929E-B9F6D3D1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Pathfinder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C28ACA7-2A2D-49F9-842D-042C9751876D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13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6" name="Picture 5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00535981-BE2F-4CD2-96D3-EF218B0FB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4922"/>
            <a:ext cx="91440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25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6CF7-80CB-4A82-B93D-D246B314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3600" dirty="0"/>
              <a:t>Výsledky (optimalizace rozložení produktů)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8FC0EF-8357-4310-BE76-7736BE28C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3567" y="1695810"/>
            <a:ext cx="5674577" cy="39512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sz="1400" dirty="0"/>
              <a:t>Produktů:    150                 V150(200) </a:t>
            </a:r>
            <a:r>
              <a:rPr lang="en-US" sz="1400" dirty="0"/>
              <a:t>= 2.59</a:t>
            </a:r>
            <a:r>
              <a:rPr lang="cs-CZ" sz="1400" dirty="0"/>
              <a:t>e+</a:t>
            </a:r>
            <a:r>
              <a:rPr lang="en-US" sz="1400" dirty="0"/>
              <a:t>310</a:t>
            </a:r>
            <a:endParaRPr lang="cs-CZ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1400" dirty="0"/>
              <a:t>Slotů:          200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4299B8-E260-40D1-B19D-26CFFDCD6FC2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14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6CEB00-097D-453E-BE27-CF24C67CB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1" y="2989740"/>
            <a:ext cx="4330404" cy="2935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747DE3-67D3-4C99-BF1A-9DBCBBA30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029" y="2988902"/>
            <a:ext cx="4372960" cy="293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78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2D1C-6C6C-4D52-A673-B0BB7B34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Výsledky (kombinace optimalizací)</a:t>
            </a:r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295802-DE30-45B3-9C83-EDEA2969AE0D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15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472FC2-9147-4F54-B82F-B8635EF2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274" y="2492896"/>
            <a:ext cx="5001451" cy="339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3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AB46-F338-4B38-9579-2953DBA0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Shrnutí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C207-1529-4027-B8E1-0B444F432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Nový přístup kombinující</a:t>
            </a:r>
            <a:r>
              <a:rPr lang="en-US" sz="2000" dirty="0"/>
              <a:t> dv</a:t>
            </a:r>
            <a:r>
              <a:rPr lang="cs-CZ" sz="2000" dirty="0"/>
              <a:t>ě </a:t>
            </a:r>
            <a:r>
              <a:rPr lang="cs-CZ" sz="2000" i="1" dirty="0"/>
              <a:t>state of the art </a:t>
            </a:r>
            <a:r>
              <a:rPr lang="cs-CZ" sz="2000" dirty="0"/>
              <a:t>techniky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Nové optimalizační kritérium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Slibné výsledky optimalizace propustnosti skladu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Velké množství konfigurovatelných parametrů pro experimentování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dirty="0"/>
              <a:t>Nez</a:t>
            </a:r>
            <a:r>
              <a:rPr lang="cs-CZ" sz="2000" b="1" dirty="0"/>
              <a:t>ávislost optimalizace na modelu (layoutu) skladu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cs-CZ" sz="2000" dirty="0"/>
          </a:p>
          <a:p>
            <a:pPr algn="l"/>
            <a:endParaRPr lang="cs-CZ" sz="2000" dirty="0"/>
          </a:p>
          <a:p>
            <a:pPr algn="l"/>
            <a:endParaRPr lang="cs-CZ" sz="2000" dirty="0"/>
          </a:p>
          <a:p>
            <a:pPr algn="l"/>
            <a:endParaRPr lang="cs-CZ" sz="2000" dirty="0"/>
          </a:p>
          <a:p>
            <a:pPr algn="l"/>
            <a:endParaRPr lang="cs-CZ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Budoucí práce: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cs-CZ" sz="1600" dirty="0"/>
              <a:t>Optimalizace layoutu skladu – CGP (Cartesian Genetic Programming)</a:t>
            </a:r>
          </a:p>
          <a:p>
            <a:pPr algn="l"/>
            <a:endParaRPr lang="cs-CZ" sz="2000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F1CC0824-C059-4685-82D2-FAACF3F689F1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16/16</a:t>
            </a:r>
          </a:p>
        </p:txBody>
      </p:sp>
    </p:spTree>
    <p:extLst>
      <p:ext uri="{BB962C8B-B14F-4D97-AF65-F5344CB8AC3E}">
        <p14:creationId xmlns:p14="http://schemas.microsoft.com/office/powerpoint/2010/main" val="1276970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0" y="2052131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000" b="1" dirty="0">
                <a:latin typeface="+mj-lt"/>
              </a:rPr>
              <a:t>Děkuji Vám</a:t>
            </a:r>
          </a:p>
          <a:p>
            <a:pPr algn="ctr"/>
            <a:r>
              <a:rPr lang="cs-CZ" sz="4000" b="1" dirty="0">
                <a:latin typeface="+mj-lt"/>
              </a:rPr>
              <a:t>za pozornost</a:t>
            </a:r>
          </a:p>
          <a:p>
            <a:pPr algn="ctr"/>
            <a:endParaRPr lang="cs-CZ" sz="4000" b="1" dirty="0">
              <a:latin typeface="+mj-lt"/>
            </a:endParaRPr>
          </a:p>
          <a:p>
            <a:pPr algn="ctr"/>
            <a:endParaRPr lang="cs-CZ" sz="4000" b="1" dirty="0">
              <a:latin typeface="+mj-lt"/>
            </a:endParaRPr>
          </a:p>
          <a:p>
            <a:pPr algn="ctr"/>
            <a:endParaRPr lang="cs-CZ" sz="4000" b="1" dirty="0">
              <a:latin typeface="+mj-lt"/>
            </a:endParaRPr>
          </a:p>
          <a:p>
            <a:pPr algn="ctr"/>
            <a:endParaRPr lang="cs-CZ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8857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1255-0E6C-4318-ACF8-C40870E7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2890664" cy="4525963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Mezi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prvky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skladu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předpokládáte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Manhattanskou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vzdálenost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.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Proč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ne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Eulerovskou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?</a:t>
            </a:r>
          </a:p>
          <a:p>
            <a:pPr algn="l"/>
            <a:endParaRPr lang="en-US" sz="2000" dirty="0">
              <a:latin typeface="Arial (Body)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398ABC-5070-421F-A1AE-EE6F8A33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Ot</a:t>
            </a:r>
            <a:r>
              <a:rPr lang="cs-CZ" dirty="0"/>
              <a:t>ázky k obhajobě 1/3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123E7-5935-412A-91A8-B020BDC0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939" y="1152299"/>
            <a:ext cx="4978896" cy="499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0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A6A967-8692-489A-96B9-40C74EDA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cs-CZ" dirty="0"/>
              <a:t>Problém</a:t>
            </a:r>
            <a:r>
              <a:rPr lang="en-US" dirty="0"/>
              <a:t> 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5ABC8C-6B10-4C3A-B100-0D7107912D27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1/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E92C82-278D-4F9A-9A42-8C567A106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82813"/>
            <a:ext cx="4690468" cy="351785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C6EF2-F449-4767-8E33-2B21D90EBAC7}"/>
              </a:ext>
            </a:extLst>
          </p:cNvPr>
          <p:cNvSpPr txBox="1">
            <a:spLocks/>
          </p:cNvSpPr>
          <p:nvPr/>
        </p:nvSpPr>
        <p:spPr>
          <a:xfrm>
            <a:off x="-13813" y="6021262"/>
            <a:ext cx="8218487" cy="4967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050" dirty="0"/>
              <a:t>Zdroj</a:t>
            </a:r>
            <a:r>
              <a:rPr lang="en-US" sz="1050" dirty="0"/>
              <a:t>e</a:t>
            </a:r>
            <a:r>
              <a:rPr lang="cs-CZ" sz="1050" dirty="0"/>
              <a:t> obrázků: </a:t>
            </a:r>
            <a:r>
              <a:rPr lang="cs-CZ" sz="1050" dirty="0">
                <a:hlinkClick r:id="rId3"/>
              </a:rPr>
              <a:t>https://www.cbinsights.com/research/warehouse-tech-startups/</a:t>
            </a:r>
            <a:endParaRPr lang="cs-CZ" sz="1050" dirty="0"/>
          </a:p>
          <a:p>
            <a:pPr marL="0" indent="0">
              <a:buNone/>
            </a:pPr>
            <a:r>
              <a:rPr lang="cs-CZ" sz="1050" dirty="0"/>
              <a:t>                           </a:t>
            </a:r>
            <a:r>
              <a:rPr lang="cs-CZ" sz="1050" dirty="0">
                <a:hlinkClick r:id="rId4"/>
              </a:rPr>
              <a:t>http://orderpickingfastfetch.blogspot.com/2013/01/what-is-pick-to-light-pick-to-light-or.html</a:t>
            </a:r>
            <a:endParaRPr lang="cs-CZ" sz="10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5CF2B5-004B-41C9-9654-B517E8242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1882813"/>
            <a:ext cx="4070754" cy="3673273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DF9593E-FF8E-4946-91D2-5652A430311E}"/>
              </a:ext>
            </a:extLst>
          </p:cNvPr>
          <p:cNvSpPr txBox="1">
            <a:spLocks/>
          </p:cNvSpPr>
          <p:nvPr/>
        </p:nvSpPr>
        <p:spPr>
          <a:xfrm>
            <a:off x="468313" y="1156437"/>
            <a:ext cx="8218487" cy="1143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 dirty="0"/>
              <a:t>Storage location assignment problem (SLAP</a:t>
            </a:r>
            <a:r>
              <a:rPr lang="en-US" sz="2000" dirty="0"/>
              <a:t>; </a:t>
            </a:r>
            <a:r>
              <a:rPr lang="cs-CZ" sz="2000" dirty="0"/>
              <a:t>NP-těžký problém)</a:t>
            </a:r>
          </a:p>
          <a:p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31459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1255-0E6C-4318-ACF8-C40870E70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Ve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skladech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se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položky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pokládají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nad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sebe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do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polic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. Jak by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jste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police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simuloval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ve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Vaší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2D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implementaci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398ABC-5070-421F-A1AE-EE6F8A33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Ot</a:t>
            </a:r>
            <a:r>
              <a:rPr lang="cs-CZ" dirty="0"/>
              <a:t>ázky k obhajobě 2/3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82D9B-305B-4138-9C12-CE4CE86D2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0" y="2442624"/>
            <a:ext cx="5019764" cy="3724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6169C4-AF9D-4FD0-A608-2EEF5AE6F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442624"/>
            <a:ext cx="3700264" cy="281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8299CF-0B65-4BAA-991B-96F40CD26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178" y="5532404"/>
            <a:ext cx="3700264" cy="297343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697A30E-1589-424B-8DAF-56287CE406D8}"/>
              </a:ext>
            </a:extLst>
          </p:cNvPr>
          <p:cNvSpPr txBox="1">
            <a:spLocks/>
          </p:cNvSpPr>
          <p:nvPr/>
        </p:nvSpPr>
        <p:spPr>
          <a:xfrm>
            <a:off x="-13813" y="6165304"/>
            <a:ext cx="8218487" cy="36006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050" dirty="0"/>
              <a:t>Zdroj obrázku</a:t>
            </a:r>
            <a:r>
              <a:rPr lang="en-US" sz="1050" dirty="0"/>
              <a:t> (</a:t>
            </a:r>
            <a:r>
              <a:rPr lang="cs-CZ" sz="1050" dirty="0"/>
              <a:t>upraveno</a:t>
            </a:r>
            <a:r>
              <a:rPr lang="en-US" sz="1050" dirty="0"/>
              <a:t>)</a:t>
            </a:r>
            <a:r>
              <a:rPr lang="cs-CZ" sz="1050" dirty="0"/>
              <a:t>:</a:t>
            </a:r>
            <a:r>
              <a:rPr lang="en-US" sz="1050" dirty="0"/>
              <a:t> </a:t>
            </a:r>
            <a:r>
              <a:rPr lang="en-US" sz="1050" dirty="0">
                <a:hlinkClick r:id="rId5"/>
              </a:rPr>
              <a:t>http://orderpickingfastfetch.blogspot.com/2013/01/what-is-pick-to-light-pick-to-light-or.html</a:t>
            </a:r>
            <a:endParaRPr lang="cs-CZ" sz="1050" dirty="0"/>
          </a:p>
        </p:txBody>
      </p:sp>
    </p:spTree>
    <p:extLst>
      <p:ext uri="{BB962C8B-B14F-4D97-AF65-F5344CB8AC3E}">
        <p14:creationId xmlns:p14="http://schemas.microsoft.com/office/powerpoint/2010/main" val="2261542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281F-FD5E-4A5F-9C73-7E6A721E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</a:t>
            </a:r>
            <a:r>
              <a:rPr lang="cs-CZ" dirty="0"/>
              <a:t>ázky k obhajobě 3/3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DDF11-EA83-4EFA-8B60-B002228EA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6141"/>
            <a:ext cx="8229600" cy="820688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Objednávky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vytváříte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v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časových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intervalech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daných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exponenciálním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rozložením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.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Jaký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model by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mohl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být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bližší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 (Body)"/>
              </a:rPr>
              <a:t>realitě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 (Body)"/>
              </a:rPr>
              <a:t>?</a:t>
            </a:r>
            <a:endParaRPr lang="cs-CZ" sz="2000" dirty="0">
              <a:solidFill>
                <a:srgbClr val="000000"/>
              </a:solidFill>
              <a:latin typeface="Arial (Body)"/>
            </a:endParaRP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Arial (Body)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Arial (Body)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5146F2-9655-4D8B-9E7D-1CA2F0F741F2}"/>
              </a:ext>
            </a:extLst>
          </p:cNvPr>
          <p:cNvSpPr txBox="1">
            <a:spLocks/>
          </p:cNvSpPr>
          <p:nvPr/>
        </p:nvSpPr>
        <p:spPr>
          <a:xfrm>
            <a:off x="359672" y="2161086"/>
            <a:ext cx="4098950" cy="1056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Arial (Body)"/>
              </a:rPr>
              <a:t>X</a:t>
            </a:r>
            <a:r>
              <a:rPr lang="cs-CZ" sz="1600" b="1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 (Body)"/>
              </a:rPr>
              <a:t>~</a:t>
            </a:r>
            <a:r>
              <a:rPr lang="cs-CZ" sz="1600" b="1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 (Body)"/>
              </a:rPr>
              <a:t>Exp(</a:t>
            </a:r>
            <a:r>
              <a:rPr lang="el-GR" sz="1600" b="1" dirty="0">
                <a:solidFill>
                  <a:srgbClr val="000000"/>
                </a:solidFill>
                <a:latin typeface="Arial (Body)"/>
              </a:rPr>
              <a:t>λ</a:t>
            </a:r>
            <a:r>
              <a:rPr lang="en-US" sz="1600" b="1" dirty="0">
                <a:solidFill>
                  <a:srgbClr val="000000"/>
                </a:solidFill>
                <a:latin typeface="Arial (Body)"/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Arial (Body)"/>
              </a:rPr>
              <a:t>Teorie</a:t>
            </a:r>
            <a:r>
              <a:rPr lang="en-US" sz="16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 (Body)"/>
              </a:rPr>
              <a:t>hromadné</a:t>
            </a:r>
            <a:r>
              <a:rPr lang="en-US" sz="16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 (Body)"/>
              </a:rPr>
              <a:t>obsluhy</a:t>
            </a:r>
            <a:endParaRPr lang="en-US" sz="1600" dirty="0">
              <a:solidFill>
                <a:srgbClr val="000000"/>
              </a:solidFill>
              <a:latin typeface="Arial (Body)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1600" dirty="0">
                <a:solidFill>
                  <a:srgbClr val="000000"/>
                </a:solidFill>
                <a:latin typeface="Arial (Body)"/>
              </a:rPr>
              <a:t>Modeluje dobu mezi dvěma událostmi</a:t>
            </a:r>
            <a:endParaRPr lang="en-US" sz="1800" dirty="0">
              <a:solidFill>
                <a:srgbClr val="000000"/>
              </a:solidFill>
              <a:latin typeface="Arial (Body)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 (Body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CE45046-8518-4CED-8689-E6D7EC19AA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1363" y="2156021"/>
                <a:ext cx="4242965" cy="1267914"/>
              </a:xfrm>
              <a:prstGeom prst="rect">
                <a:avLst/>
              </a:prstGeom>
            </p:spPr>
            <p:txBody>
              <a:bodyPr/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Wingdings" panose="05000000000000000000" pitchFamily="2" charset="2"/>
                  <a:buNone/>
                  <a:defRPr sz="2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rgbClr val="000000"/>
                    </a:solidFill>
                    <a:latin typeface="Arial (Body)"/>
                  </a:rPr>
                  <a:t>X</a:t>
                </a:r>
                <a:r>
                  <a:rPr lang="cs-CZ" sz="1600" b="1" dirty="0">
                    <a:solidFill>
                      <a:srgbClr val="000000"/>
                    </a:solidFill>
                    <a:latin typeface="Arial (Body)"/>
                  </a:rPr>
                  <a:t> </a:t>
                </a:r>
                <a:r>
                  <a:rPr lang="en-US" sz="1600" b="1" dirty="0">
                    <a:solidFill>
                      <a:srgbClr val="000000"/>
                    </a:solidFill>
                    <a:latin typeface="Arial (Body)"/>
                  </a:rPr>
                  <a:t>~</a:t>
                </a:r>
                <a:r>
                  <a:rPr lang="cs-CZ" sz="1600" b="1" dirty="0">
                    <a:solidFill>
                      <a:srgbClr val="000000"/>
                    </a:solidFill>
                    <a:latin typeface="Arial (Body)"/>
                  </a:rPr>
                  <a:t> </a:t>
                </a:r>
                <a:r>
                  <a:rPr lang="en-US" sz="1600" b="1" dirty="0">
                    <a:solidFill>
                      <a:srgbClr val="000000"/>
                    </a:solidFill>
                    <a:latin typeface="Arial (Body)"/>
                  </a:rPr>
                  <a:t>N(</a:t>
                </a:r>
                <a:r>
                  <a:rPr lang="el-GR" sz="1600" b="1" dirty="0">
                    <a:solidFill>
                      <a:srgbClr val="000000"/>
                    </a:solidFill>
                    <a:latin typeface="Arial (Body)"/>
                  </a:rPr>
                  <a:t>μ</a:t>
                </a:r>
                <a:r>
                  <a:rPr lang="en-US" sz="1600" b="1" dirty="0">
                    <a:solidFill>
                      <a:srgbClr val="000000"/>
                    </a:solidFill>
                    <a:latin typeface="Arial (Body)"/>
                  </a:rPr>
                  <a:t>,</a:t>
                </a:r>
                <a:r>
                  <a:rPr lang="el-GR" sz="1600" b="1" dirty="0">
                    <a:solidFill>
                      <a:srgbClr val="000000"/>
                    </a:solidFill>
                    <a:latin typeface="Arial (Body)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1600" b="1" dirty="0">
                            <a:solidFill>
                              <a:srgbClr val="000000"/>
                            </a:solidFill>
                            <a:latin typeface="Arial (Body)"/>
                          </a:rPr>
                          <m:t>σ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b="1" dirty="0">
                    <a:solidFill>
                      <a:srgbClr val="000000"/>
                    </a:solidFill>
                    <a:latin typeface="Arial (Body)"/>
                  </a:rPr>
                  <a:t>)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solidFill>
                      <a:srgbClr val="000000"/>
                    </a:solidFill>
                    <a:latin typeface="Arial (Body)"/>
                  </a:rPr>
                  <a:t>Nezávislost</a:t>
                </a:r>
                <a:r>
                  <a:rPr lang="en-US" sz="1600" dirty="0">
                    <a:solidFill>
                      <a:srgbClr val="000000"/>
                    </a:solidFill>
                    <a:latin typeface="Arial (Body)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Arial (Body)"/>
                  </a:rPr>
                  <a:t>na</a:t>
                </a:r>
                <a:r>
                  <a:rPr lang="en-US" sz="1600" dirty="0">
                    <a:solidFill>
                      <a:srgbClr val="000000"/>
                    </a:solidFill>
                    <a:latin typeface="Arial (Body)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Arial (Body)"/>
                  </a:rPr>
                  <a:t>sobě</a:t>
                </a:r>
                <a:r>
                  <a:rPr lang="en-US" sz="1600" dirty="0">
                    <a:solidFill>
                      <a:srgbClr val="000000"/>
                    </a:solidFill>
                    <a:latin typeface="Arial (Body)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Arial (Body)"/>
                  </a:rPr>
                  <a:t>nastávajících</a:t>
                </a:r>
                <a:r>
                  <a:rPr lang="en-US" sz="1600" dirty="0">
                    <a:solidFill>
                      <a:srgbClr val="000000"/>
                    </a:solidFill>
                    <a:latin typeface="Arial (Body)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Arial (Body)"/>
                  </a:rPr>
                  <a:t>jevů</a:t>
                </a:r>
                <a:endParaRPr lang="en-US" sz="1600" dirty="0">
                  <a:solidFill>
                    <a:srgbClr val="000000"/>
                  </a:solidFill>
                  <a:latin typeface="Arial (Body)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cs-CZ" sz="1600" dirty="0">
                    <a:solidFill>
                      <a:srgbClr val="000000"/>
                    </a:solidFill>
                    <a:latin typeface="Arial (Body)"/>
                  </a:rPr>
                  <a:t>Možná a</a:t>
                </a:r>
                <a:r>
                  <a:rPr lang="en-US" sz="1600" dirty="0" err="1">
                    <a:solidFill>
                      <a:srgbClr val="000000"/>
                    </a:solidFill>
                    <a:latin typeface="Arial (Body)"/>
                  </a:rPr>
                  <a:t>proximace</a:t>
                </a:r>
                <a:r>
                  <a:rPr lang="en-US" sz="1600" dirty="0">
                    <a:solidFill>
                      <a:srgbClr val="000000"/>
                    </a:solidFill>
                    <a:latin typeface="Arial (Body)"/>
                  </a:rPr>
                  <a:t> </a:t>
                </a:r>
                <a:r>
                  <a:rPr lang="cs-CZ" sz="1600" dirty="0">
                    <a:solidFill>
                      <a:srgbClr val="000000"/>
                    </a:solidFill>
                    <a:latin typeface="Arial (Body)"/>
                  </a:rPr>
                  <a:t>na základě CLV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cs-CZ" sz="1600" dirty="0">
                    <a:solidFill>
                      <a:srgbClr val="000000"/>
                    </a:solidFill>
                    <a:latin typeface="Arial (Body)"/>
                  </a:rPr>
                  <a:t>Nebezpečí záporných hodnot (3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600" dirty="0">
                        <a:solidFill>
                          <a:srgbClr val="000000"/>
                        </a:solidFill>
                        <a:latin typeface="Arial (Body)"/>
                      </a:rPr>
                      <m:t>σ</m:t>
                    </m:r>
                    <m:r>
                      <m:rPr>
                        <m:nor/>
                      </m:rPr>
                      <a:rPr lang="cs-CZ" sz="1600" b="0" i="0" dirty="0" smtClean="0">
                        <a:solidFill>
                          <a:srgbClr val="000000"/>
                        </a:solidFill>
                        <a:latin typeface="Arial (Body)"/>
                      </a:rPr>
                      <m:t>)</m:t>
                    </m:r>
                  </m:oMath>
                </a14:m>
                <a:endParaRPr lang="cs-CZ" sz="1600" dirty="0">
                  <a:solidFill>
                    <a:srgbClr val="000000"/>
                  </a:solidFill>
                  <a:latin typeface="Arial (Body)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rgbClr val="000000"/>
                  </a:solidFill>
                  <a:latin typeface="Arial (Body)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 (Body)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CE45046-8518-4CED-8689-E6D7EC19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363" y="2156021"/>
                <a:ext cx="4242965" cy="1267914"/>
              </a:xfrm>
              <a:prstGeom prst="rect">
                <a:avLst/>
              </a:prstGeom>
              <a:blipFill>
                <a:blip r:embed="rId2"/>
                <a:stretch>
                  <a:fillRect l="-575" t="-962" b="-2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3FEAF19-4FC1-4992-A210-5E47E11334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8" y="3520503"/>
            <a:ext cx="7637764" cy="28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8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E1A9-7A30-4078-9F82-C6796858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</a:t>
            </a:r>
            <a:r>
              <a:rPr lang="en-US" dirty="0"/>
              <a:t> …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3E1E9F0C-1DC4-4A0F-BF28-69CDC1317711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2/16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57DE03E-FB22-476B-B6B7-DC7E53AF2D42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229600" cy="48245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cs-CZ" sz="2000" b="1" dirty="0"/>
              <a:t>S</a:t>
            </a:r>
            <a:r>
              <a:rPr lang="en-US" sz="2000" b="1" dirty="0" err="1"/>
              <a:t>ada</a:t>
            </a:r>
            <a:r>
              <a:rPr lang="en-US" sz="2000" b="1" dirty="0"/>
              <a:t> </a:t>
            </a:r>
            <a:r>
              <a:rPr lang="cs-CZ" sz="2000" b="1" dirty="0"/>
              <a:t>pěti nástrojů:</a:t>
            </a:r>
          </a:p>
          <a:p>
            <a:pPr marL="0" indent="0">
              <a:buFont typeface="Titillium Web Light"/>
              <a:buNone/>
            </a:pPr>
            <a:endParaRPr lang="cs-CZ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000" dirty="0"/>
              <a:t>Editor skladu (2D)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000" dirty="0"/>
              <a:t>Generátor objednávek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000" dirty="0"/>
              <a:t>Simulátor skladu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000" dirty="0"/>
              <a:t>Optimalizátor rozložení produktů</a:t>
            </a:r>
            <a:r>
              <a:rPr lang="en-US" sz="2000" dirty="0"/>
              <a:t> (SLAP)</a:t>
            </a:r>
            <a:endParaRPr lang="cs-CZ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000" dirty="0"/>
              <a:t>Pathfinder (hledání optimální cesty</a:t>
            </a:r>
            <a:r>
              <a:rPr lang="en-US" sz="2000" dirty="0"/>
              <a:t> </a:t>
            </a:r>
            <a:r>
              <a:rPr lang="en-US" sz="2000" dirty="0" err="1"/>
              <a:t>skladem</a:t>
            </a:r>
            <a:r>
              <a:rPr lang="cs-CZ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cs-CZ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cs-CZ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000" dirty="0"/>
              <a:t>Implementace: C++, Qt5, SIMLIB/C++</a:t>
            </a:r>
          </a:p>
        </p:txBody>
      </p:sp>
    </p:spTree>
    <p:extLst>
      <p:ext uri="{BB962C8B-B14F-4D97-AF65-F5344CB8AC3E}">
        <p14:creationId xmlns:p14="http://schemas.microsoft.com/office/powerpoint/2010/main" val="318670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252B37-D2CC-4574-8B60-E7AEC82F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</a:t>
            </a:r>
            <a:r>
              <a:rPr lang="en-US" dirty="0" err="1"/>
              <a:t>skladu</a:t>
            </a:r>
            <a:r>
              <a:rPr lang="cs-CZ" dirty="0"/>
              <a:t> (2D)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E6FD2-5D2F-45DE-A7B6-3C430FCD96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8218487" cy="114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Grafický editor 2D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Tvorba </a:t>
            </a:r>
            <a:r>
              <a:rPr lang="cs-CZ" dirty="0"/>
              <a:t>modelu skladu uživatelem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Serializace</a:t>
            </a:r>
            <a:r>
              <a:rPr lang="en-US" dirty="0"/>
              <a:t> a </a:t>
            </a:r>
            <a:r>
              <a:rPr lang="en-US" dirty="0" err="1"/>
              <a:t>deserializace</a:t>
            </a:r>
            <a:r>
              <a:rPr lang="en-US" dirty="0"/>
              <a:t> </a:t>
            </a:r>
            <a:r>
              <a:rPr lang="en-US" dirty="0" err="1"/>
              <a:t>modelu</a:t>
            </a:r>
            <a:r>
              <a:rPr lang="en-US" dirty="0"/>
              <a:t> (XML)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A194DB-16D3-4705-BAA6-1159DE09DFE3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3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15205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4CD2-6644-4DC0-8BF8-6E919CD5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</a:t>
            </a:r>
            <a:r>
              <a:rPr lang="en-US" dirty="0" err="1"/>
              <a:t>skladu</a:t>
            </a:r>
            <a:r>
              <a:rPr lang="cs-CZ" dirty="0"/>
              <a:t> (2D)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D0722F-2848-40EB-86E2-2F94A9BD3498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4/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5" name="Picture 4" descr="A picture containing text, black, scoreboard, screenshot&#10;&#10;Description automatically generated">
            <a:extLst>
              <a:ext uri="{FF2B5EF4-FFF2-40B4-BE49-F238E27FC236}">
                <a16:creationId xmlns:a16="http://schemas.microsoft.com/office/drawing/2014/main" id="{3189EE4F-EFDD-4CE5-B768-A84F31980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484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2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66B4-4666-46B0-B16C-F99A68E1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Generátor objednávek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FAE8E-6DA4-45BD-A7E8-B9CF231895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8218487" cy="46799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Nutnost</a:t>
            </a:r>
            <a:r>
              <a:rPr lang="en-US" dirty="0"/>
              <a:t> </a:t>
            </a:r>
            <a:r>
              <a:rPr lang="cs-CZ" dirty="0"/>
              <a:t>syntetických zákaznických objednávek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Použití uživatelem definovaných pravděpodobnostních modelů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Vygenerov</a:t>
            </a:r>
            <a:r>
              <a:rPr lang="cs-CZ" dirty="0"/>
              <a:t>ání</a:t>
            </a:r>
            <a:r>
              <a:rPr lang="en-US" dirty="0"/>
              <a:t> </a:t>
            </a:r>
            <a:r>
              <a:rPr lang="cs-CZ" dirty="0"/>
              <a:t>objednávek (vstup evolučního algoritmu)</a:t>
            </a:r>
          </a:p>
          <a:p>
            <a:pPr marL="1028700" lvl="1">
              <a:buFont typeface="Courier New" panose="02070309020205020404" pitchFamily="49" charset="0"/>
              <a:buChar char="o"/>
            </a:pPr>
            <a:r>
              <a:rPr lang="cs-CZ" sz="1600" dirty="0"/>
              <a:t>Trénovací – reprezentuje historická data společnosti</a:t>
            </a:r>
          </a:p>
          <a:p>
            <a:pPr marL="1028700" lvl="1">
              <a:buFont typeface="Courier New" panose="02070309020205020404" pitchFamily="49" charset="0"/>
              <a:buChar char="o"/>
            </a:pPr>
            <a:r>
              <a:rPr lang="cs-CZ" sz="1600" dirty="0"/>
              <a:t>Testovací – reprezentuje </a:t>
            </a:r>
            <a:r>
              <a:rPr lang="en-US" sz="1600" dirty="0"/>
              <a:t>“</a:t>
            </a:r>
            <a:r>
              <a:rPr lang="cs-CZ" sz="1600" dirty="0"/>
              <a:t>budoucí</a:t>
            </a:r>
            <a:r>
              <a:rPr lang="en-US" sz="1600" dirty="0"/>
              <a:t>”</a:t>
            </a:r>
            <a:r>
              <a:rPr lang="cs-CZ" sz="1600" dirty="0"/>
              <a:t> data společnosti</a:t>
            </a:r>
            <a:endParaRPr lang="cs-CZ" sz="24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3898E5E-5C93-4077-A5D4-06AB27F4E99B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5/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49481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1041-F6D6-4C54-B84D-B800BC25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cs-CZ" dirty="0"/>
              <a:t>Generátor</a:t>
            </a:r>
            <a:r>
              <a:rPr lang="en-US" dirty="0"/>
              <a:t> </a:t>
            </a:r>
            <a:r>
              <a:rPr lang="cs-CZ" dirty="0"/>
              <a:t>objednávek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4C703C6-D342-4A4F-BCFE-58153B37B834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6/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679AD09-8405-467E-A0C6-B3554F576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484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139D-1A13-4F77-8DE1-7264D195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Simulátor</a:t>
            </a:r>
            <a:r>
              <a:rPr lang="en-US" sz="4400" dirty="0"/>
              <a:t> </a:t>
            </a:r>
            <a:r>
              <a:rPr lang="en-US" sz="4400" dirty="0" err="1"/>
              <a:t>skladu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83A6F-8757-43DB-AFDA-51E1F4D2F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8218487" cy="46799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Odsimulování průchodu objednávek skladem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Aproximace</a:t>
            </a:r>
            <a:r>
              <a:rPr lang="en-US" sz="2000" dirty="0"/>
              <a:t> </a:t>
            </a:r>
            <a:r>
              <a:rPr lang="en-US" sz="2000" dirty="0" err="1"/>
              <a:t>kvality</a:t>
            </a:r>
            <a:r>
              <a:rPr lang="en-US" sz="2000" dirty="0"/>
              <a:t> </a:t>
            </a:r>
            <a:r>
              <a:rPr lang="en-US" sz="2000" dirty="0" err="1"/>
              <a:t>řešení</a:t>
            </a:r>
            <a:r>
              <a:rPr lang="en-US" sz="2000" dirty="0"/>
              <a:t> v </a:t>
            </a:r>
            <a:r>
              <a:rPr lang="en-US" sz="2000" dirty="0" err="1"/>
              <a:t>optimalizátoru</a:t>
            </a:r>
            <a:r>
              <a:rPr lang="en-US" sz="2000" dirty="0"/>
              <a:t> (= </a:t>
            </a:r>
            <a:r>
              <a:rPr lang="cs-CZ" sz="2000" dirty="0"/>
              <a:t>loss/fitness funkce)</a:t>
            </a:r>
          </a:p>
          <a:p>
            <a:pPr marL="0" indent="0">
              <a:buNone/>
            </a:pPr>
            <a:endParaRPr lang="cs-CZ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Diskrétní události</a:t>
            </a:r>
            <a:r>
              <a:rPr lang="en-US" sz="2000" dirty="0"/>
              <a:t>, d</a:t>
            </a:r>
            <a:r>
              <a:rPr lang="cs-CZ" sz="2000" dirty="0"/>
              <a:t>ůraz na realističnost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Zvýraznění</a:t>
            </a:r>
            <a:r>
              <a:rPr lang="en-US" sz="2000" dirty="0"/>
              <a:t> </a:t>
            </a:r>
            <a:r>
              <a:rPr lang="en-US" sz="2000" dirty="0" err="1"/>
              <a:t>zatížen</a:t>
            </a:r>
            <a:r>
              <a:rPr lang="cs-CZ" sz="2000" dirty="0"/>
              <a:t>í</a:t>
            </a:r>
            <a:r>
              <a:rPr lang="en-US" sz="2000" dirty="0"/>
              <a:t> </a:t>
            </a:r>
            <a:r>
              <a:rPr lang="en-US" sz="2000" dirty="0" err="1"/>
              <a:t>prvků</a:t>
            </a:r>
            <a:r>
              <a:rPr lang="en-US" sz="2000" dirty="0"/>
              <a:t>, </a:t>
            </a:r>
            <a:r>
              <a:rPr lang="en-US" sz="2000" dirty="0" err="1"/>
              <a:t>rozsáhlé</a:t>
            </a:r>
            <a:r>
              <a:rPr lang="en-US" sz="2000" dirty="0"/>
              <a:t> </a:t>
            </a:r>
            <a:r>
              <a:rPr lang="en-US" sz="2000" dirty="0" err="1"/>
              <a:t>statistiky</a:t>
            </a:r>
            <a:r>
              <a:rPr lang="en-US" dirty="0"/>
              <a:t>, </a:t>
            </a:r>
            <a:r>
              <a:rPr lang="en-US" sz="2000" dirty="0"/>
              <a:t>…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70BB1A7-F94A-42B2-A49A-B0F46178D180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7/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30623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0645-56C7-4C77-929E-B9F6D3D1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Simulátor skladu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C28ACA7-2A2D-49F9-842D-042C9751876D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8/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5" name="Picture 4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911F084D-AD3F-4B41-8979-81FCFF927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4745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VUT">
      <a:dk1>
        <a:srgbClr val="000000"/>
      </a:dk1>
      <a:lt1>
        <a:srgbClr val="FFFFFF"/>
      </a:lt1>
      <a:dk2>
        <a:srgbClr val="595959"/>
      </a:dk2>
      <a:lt2>
        <a:srgbClr val="F1F5F5"/>
      </a:lt2>
      <a:accent1>
        <a:srgbClr val="BF0000"/>
      </a:accent1>
      <a:accent2>
        <a:srgbClr val="E4002B"/>
      </a:accent2>
      <a:accent3>
        <a:srgbClr val="FFC000"/>
      </a:accent3>
      <a:accent4>
        <a:srgbClr val="FFFF00"/>
      </a:accent4>
      <a:accent5>
        <a:srgbClr val="B0F0C1"/>
      </a:accent5>
      <a:accent6>
        <a:srgbClr val="92CDDC"/>
      </a:accent6>
      <a:hlink>
        <a:srgbClr val="31859B"/>
      </a:hlink>
      <a:folHlink>
        <a:srgbClr val="205867"/>
      </a:folHlink>
    </a:clrScheme>
    <a:fontScheme name="VU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505</Words>
  <Application>Microsoft Office PowerPoint</Application>
  <PresentationFormat>On-screen Show (4:3)</PresentationFormat>
  <Paragraphs>112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(Body)</vt:lpstr>
      <vt:lpstr>Arial Black</vt:lpstr>
      <vt:lpstr>Calibri</vt:lpstr>
      <vt:lpstr>Cambria Math</vt:lpstr>
      <vt:lpstr>Courier New</vt:lpstr>
      <vt:lpstr>Titillium Web Light</vt:lpstr>
      <vt:lpstr>Wingdings</vt:lpstr>
      <vt:lpstr>Motiv systému Office</vt:lpstr>
      <vt:lpstr>Simulace skladu a optimalizace rozmístění produktů za účelem zvýšení propustnosti skladu</vt:lpstr>
      <vt:lpstr>Problém …</vt:lpstr>
      <vt:lpstr>Řešení …</vt:lpstr>
      <vt:lpstr>Editor skladu (2D)</vt:lpstr>
      <vt:lpstr>Editor skladu (2D)</vt:lpstr>
      <vt:lpstr>Generátor objednávek</vt:lpstr>
      <vt:lpstr>Generátor objednávek</vt:lpstr>
      <vt:lpstr>Simulátor skladu</vt:lpstr>
      <vt:lpstr>Simulátor skladu</vt:lpstr>
      <vt:lpstr>Optimalizátor rozložení produktů</vt:lpstr>
      <vt:lpstr>Optimalizátor rozložení produktů</vt:lpstr>
      <vt:lpstr>Paralelizace optimalizace</vt:lpstr>
      <vt:lpstr>Pathfinder</vt:lpstr>
      <vt:lpstr>Pathfinder</vt:lpstr>
      <vt:lpstr>Výsledky (optimalizace rozložení produktů)</vt:lpstr>
      <vt:lpstr>Výsledky (kombinace optimalizací)</vt:lpstr>
      <vt:lpstr>Shrnutí</vt:lpstr>
      <vt:lpstr>PowerPoint Presentation</vt:lpstr>
      <vt:lpstr>Otázky k obhajobě 1/3</vt:lpstr>
      <vt:lpstr>Otázky k obhajobě 2/3</vt:lpstr>
      <vt:lpstr>Otázky k obhajobě 3/3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Simulace skladu a optimalizace rozmístění produktů za účelem zvýšení propustnosti skladu</dc:title>
  <dc:creator>Filip Kočica</dc:creator>
  <cp:lastModifiedBy>Filip Kočica</cp:lastModifiedBy>
  <cp:revision>150</cp:revision>
  <dcterms:created xsi:type="dcterms:W3CDTF">2020-12-18T10:52:02Z</dcterms:created>
  <dcterms:modified xsi:type="dcterms:W3CDTF">2021-06-16T14:00:08Z</dcterms:modified>
</cp:coreProperties>
</file>