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86" r:id="rId3"/>
    <p:sldId id="287" r:id="rId4"/>
    <p:sldId id="288" r:id="rId5"/>
    <p:sldId id="296" r:id="rId6"/>
    <p:sldId id="295" r:id="rId7"/>
    <p:sldId id="289" r:id="rId8"/>
    <p:sldId id="290" r:id="rId9"/>
    <p:sldId id="297" r:id="rId10"/>
    <p:sldId id="291" r:id="rId11"/>
    <p:sldId id="298" r:id="rId12"/>
    <p:sldId id="292" r:id="rId13"/>
    <p:sldId id="299" r:id="rId14"/>
    <p:sldId id="300" r:id="rId15"/>
    <p:sldId id="294" r:id="rId16"/>
    <p:sldId id="282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21.12.2020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38" y="5157191"/>
            <a:ext cx="5043487" cy="936105"/>
          </a:xfrm>
        </p:spPr>
        <p:txBody>
          <a:bodyPr/>
          <a:lstStyle/>
          <a:p>
            <a:r>
              <a:rPr lang="cs-CZ" dirty="0"/>
              <a:t>Autor: Bc. Filip Kočica</a:t>
            </a:r>
          </a:p>
          <a:p>
            <a:r>
              <a:rPr lang="cs-CZ" dirty="0"/>
              <a:t>Vedoucí: Ing. Oldřich Kodym</a:t>
            </a:r>
          </a:p>
          <a:p>
            <a:r>
              <a:rPr lang="cs-CZ" dirty="0"/>
              <a:t>Konzultant SeaComp: Ing. Daniel Chalupa</a:t>
            </a:r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28. leden 2021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128792" cy="1440160"/>
          </a:xfrm>
        </p:spPr>
        <p:txBody>
          <a:bodyPr/>
          <a:lstStyle/>
          <a:p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Simulace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optimalizace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rozmístění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produktů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za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účelem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zvýšení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propustnosti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endParaRPr lang="en-US" b="1" i="0" dirty="0">
              <a:solidFill>
                <a:srgbClr val="222222"/>
              </a:solidFill>
              <a:effectLst/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FE2-AD20-4BC5-BCF4-146244A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Optimalizátor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66F0-AC37-4AEA-B43D-DDBB2AC99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 čtyř evolučních algoritmů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Genetické algoritmy (GA)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Diferenční evoluce (DE)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Algoritmus umělých včelstev (ABC)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Optimalizace rojem částic (PSO)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/>
              <a:t>Redefinice výše zmíněných pro diskrétní prostor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cs-CZ" sz="1800" dirty="0"/>
              <a:t>Problém obchodního cestujícího (TSP)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E8F8488-B92C-4B49-98A5-E2E53F0BDD5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6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68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10F-19D9-4DEB-9F5E-1D73EF1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Optimalizátor</a:t>
            </a:r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C025F7-6E32-4A71-AFFD-9EAE59E0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482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1220-1548-4DB5-9D91-34AB278C64A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6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84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F7-80CB-4A82-B93D-D246B31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Výsledky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FC0EF-8357-4310-BE76-7736BE28C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567" y="1695810"/>
            <a:ext cx="2578233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/>
              <a:t>Produkt</a:t>
            </a:r>
            <a:r>
              <a:rPr lang="cs-CZ" sz="1400" dirty="0"/>
              <a:t>ů</a:t>
            </a:r>
            <a:r>
              <a:rPr lang="en-US" sz="1400" dirty="0"/>
              <a:t> = 150</a:t>
            </a:r>
            <a:endParaRPr lang="cs-CZ" sz="1400" dirty="0"/>
          </a:p>
          <a:p>
            <a:pPr marL="0" indent="0">
              <a:buNone/>
            </a:pPr>
            <a:r>
              <a:rPr lang="cs-CZ" sz="1400" dirty="0"/>
              <a:t>Úložných prostor </a:t>
            </a:r>
            <a:r>
              <a:rPr lang="en-US" sz="1400" dirty="0"/>
              <a:t>=</a:t>
            </a:r>
            <a:r>
              <a:rPr lang="cs-CZ" sz="1400" dirty="0"/>
              <a:t> 200</a:t>
            </a:r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r>
              <a:rPr lang="cs-CZ" sz="1400" dirty="0"/>
              <a:t>V(150,200) </a:t>
            </a:r>
            <a:r>
              <a:rPr lang="en-US" sz="1400" dirty="0"/>
              <a:t>=</a:t>
            </a:r>
            <a:r>
              <a:rPr lang="cs-CZ" sz="1400" dirty="0"/>
              <a:t> </a:t>
            </a:r>
            <a:r>
              <a:rPr lang="en-US" sz="1400" dirty="0"/>
              <a:t>2.593067e+310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3F3A839-B19E-4C3D-BA2C-D8918FBD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95810"/>
            <a:ext cx="6034617" cy="4525963"/>
          </a:xfrm>
          <a:prstGeom prst="rect">
            <a:avLst/>
          </a:prstGeo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299B8-E260-40D1-B19D-26CFFDCD6FC2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7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6277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2D1C-6C6C-4D52-A673-B0BB7B34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Experimenty</a:t>
            </a:r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CC198F4-C106-4954-AFBB-2EA9BFCD4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33" y="1404256"/>
            <a:ext cx="2926086" cy="219456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AEDE647-BFFA-4156-8D3F-035DD699F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" y="1409976"/>
            <a:ext cx="2926087" cy="2194565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BCC6B44-4FC6-4EB8-B76E-2A86BEBCC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9" y="1404257"/>
            <a:ext cx="2926086" cy="219456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C955874-418F-4666-B5F8-533C7713C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" y="3789040"/>
            <a:ext cx="2926086" cy="2194565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60A9458-1B3B-4FB9-A55C-CC3BD289E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33" y="3788295"/>
            <a:ext cx="2926087" cy="2194565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4380C17B-06FD-4D93-973B-7EC86B832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8" y="3788295"/>
            <a:ext cx="2926087" cy="2194565"/>
          </a:xfrm>
          <a:prstGeom prst="rect">
            <a:avLst/>
          </a:prstGeom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295802-DE30-45B3-9C83-EDEA2969AE0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8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74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76A7-2175-46DF-BEA0-6F9D753A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Experimenty</a:t>
            </a:r>
            <a:r>
              <a:rPr lang="en-US" dirty="0"/>
              <a:t> - </a:t>
            </a:r>
            <a:r>
              <a:rPr lang="en-US" dirty="0" err="1"/>
              <a:t>Nejl</a:t>
            </a:r>
            <a:r>
              <a:rPr lang="cs-CZ" dirty="0"/>
              <a:t>epší konfigurace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F70886E-F64E-4F5F-9710-2F4D88C03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11160"/>
              </p:ext>
            </p:extLst>
          </p:nvPr>
        </p:nvGraphicFramePr>
        <p:xfrm>
          <a:off x="1524000" y="220486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88172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72285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Polo</a:t>
                      </a:r>
                      <a:r>
                        <a:rPr lang="cs-CZ" dirty="0"/>
                        <a:t>žka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4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cs-CZ" dirty="0"/>
                        <a:t>řížení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Turnaj (k</a:t>
                      </a:r>
                      <a:r>
                        <a:rPr lang="en-US" dirty="0"/>
                        <a:t>=5)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8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Selekce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  <a:r>
                        <a:rPr lang="cs-CZ" dirty="0"/>
                        <a:t>řazená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8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Mutace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  <a:r>
                        <a:rPr lang="cs-CZ" dirty="0"/>
                        <a:t>řazená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6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Hodnota trial (pokusů)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Pst. křížení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2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Pst. mutace jedince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Pst. mutace genu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Uspořádání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Vypnuto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75197"/>
                  </a:ext>
                </a:extLst>
              </a:tr>
            </a:tbl>
          </a:graphicData>
        </a:graphic>
      </p:graphicFrame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C1AA3B5-2C28-4C51-919E-60F4FA95A7EB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8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0663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B46-F338-4B38-9579-2953DBA0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207-1529-4027-B8E1-0B444F43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Nový přístup kombinující</a:t>
            </a:r>
            <a:r>
              <a:rPr lang="en-US" sz="2000" dirty="0"/>
              <a:t> dv</a:t>
            </a:r>
            <a:r>
              <a:rPr lang="cs-CZ" sz="2000" dirty="0"/>
              <a:t>ě </a:t>
            </a:r>
            <a:r>
              <a:rPr lang="cs-CZ" sz="2000" i="1" dirty="0"/>
              <a:t>state of the art </a:t>
            </a:r>
            <a:r>
              <a:rPr lang="cs-CZ" sz="2000" dirty="0"/>
              <a:t>techniky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Nové optimalizační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Velmi dobré výsledky optimalizace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Úplný a ucelený grafický </a:t>
            </a:r>
            <a:r>
              <a:rPr lang="en-US" sz="2000" dirty="0"/>
              <a:t>n</a:t>
            </a:r>
            <a:r>
              <a:rPr lang="cs-CZ" sz="2000" dirty="0"/>
              <a:t>ástroj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Nez</a:t>
            </a:r>
            <a:r>
              <a:rPr lang="cs-CZ" sz="2000" dirty="0"/>
              <a:t>ávislost na modelu (layoutu)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Budoucí práce: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Další experimentování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Formalní důkaz SLAP – T</a:t>
            </a:r>
            <a:r>
              <a:rPr lang="en-US" sz="2000" dirty="0"/>
              <a:t>SP</a:t>
            </a:r>
            <a:endParaRPr lang="cs-CZ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Optimalizace layoutu skladu – CGP (Cartesian Genetic Programming)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algn="l"/>
            <a:endParaRPr lang="cs-CZ" sz="20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1CC0824-C059-4685-82D2-FAACF3F689F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9/9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7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atin typeface="+mj-lt"/>
              </a:rPr>
              <a:t>Děkuji Vám</a:t>
            </a:r>
          </a:p>
          <a:p>
            <a:pPr algn="ctr"/>
            <a:r>
              <a:rPr lang="cs-CZ" sz="4000" b="1" dirty="0">
                <a:latin typeface="+mj-lt"/>
              </a:rPr>
              <a:t>za pozornost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A6A967-8692-489A-96B9-40C74ED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/>
              <a:t>Problém</a:t>
            </a:r>
            <a:r>
              <a:rPr lang="en-US" dirty="0"/>
              <a:t> …</a:t>
            </a:r>
          </a:p>
        </p:txBody>
      </p:sp>
      <p:pic>
        <p:nvPicPr>
          <p:cNvPr id="5" name="Content Placeholder 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18A67560-B449-45F2-A593-C8CA1F9C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92" y="1600200"/>
            <a:ext cx="5955215" cy="4525963"/>
          </a:xfr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ABC8C-6B10-4C3A-B100-0D7107912D27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145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1A9-7A30-4078-9F82-C679685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19A8-0A75-4B35-A384-25657426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80281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Konfigurátor GUI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Generátor (GUI + TUI)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Simulátor (GUI + TUI)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Optimalizátor (GUI + TUI)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E1E9F0C-1DC4-4A0F-BF28-69CDC131771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7DE03E-FB22-476B-B6B7-DC7E53AF2D42}"/>
              </a:ext>
            </a:extLst>
          </p:cNvPr>
          <p:cNvSpPr txBox="1">
            <a:spLocks/>
          </p:cNvSpPr>
          <p:nvPr/>
        </p:nvSpPr>
        <p:spPr>
          <a:xfrm>
            <a:off x="463114" y="3429000"/>
            <a:ext cx="8229600" cy="25196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b="1" dirty="0"/>
              <a:t>Workflow:</a:t>
            </a:r>
            <a:endParaRPr lang="en-US" sz="2000" b="1" dirty="0"/>
          </a:p>
          <a:p>
            <a:r>
              <a:rPr lang="cs-CZ" sz="2000" dirty="0"/>
              <a:t>Vytvoření modelu skladu</a:t>
            </a:r>
          </a:p>
          <a:p>
            <a:r>
              <a:rPr lang="cs-CZ" sz="2000" dirty="0"/>
              <a:t>Importování historických (popř. vygenerování) objednávek, </a:t>
            </a:r>
            <a:r>
              <a:rPr lang="en-US" sz="2000" dirty="0" err="1"/>
              <a:t>produkt</a:t>
            </a:r>
            <a:r>
              <a:rPr lang="cs-CZ" sz="2000" dirty="0"/>
              <a:t>ů</a:t>
            </a:r>
          </a:p>
          <a:p>
            <a:r>
              <a:rPr lang="cs-CZ" sz="2000" dirty="0"/>
              <a:t>Odsimulování průchodu skladem (identifikace </a:t>
            </a:r>
            <a:r>
              <a:rPr lang="cs-CZ" sz="2000" i="1" dirty="0"/>
              <a:t>bottlenecků)</a:t>
            </a:r>
          </a:p>
          <a:p>
            <a:r>
              <a:rPr lang="cs-CZ" sz="2000" dirty="0"/>
              <a:t>Spuštění optimalizace skladu (výstupem je </a:t>
            </a:r>
            <a:r>
              <a:rPr lang="en-US" sz="2000" dirty="0"/>
              <a:t>“</a:t>
            </a:r>
            <a:r>
              <a:rPr lang="en-US" sz="2000" dirty="0" err="1"/>
              <a:t>i</a:t>
            </a:r>
            <a:r>
              <a:rPr lang="cs-CZ" sz="2000" dirty="0"/>
              <a:t>deální</a:t>
            </a:r>
            <a:r>
              <a:rPr lang="en-US" sz="2000" dirty="0"/>
              <a:t>”</a:t>
            </a:r>
            <a:r>
              <a:rPr lang="cs-CZ" sz="2000" dirty="0"/>
              <a:t> distribuce produktů ve skladu)</a:t>
            </a:r>
            <a:endParaRPr lang="en-US" sz="2000" dirty="0"/>
          </a:p>
          <a:p>
            <a:endParaRPr lang="cs-CZ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67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52B37-D2CC-4574-8B60-E7AEC82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Konfigurátor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FD2-5D2F-45DE-A7B6-3C430FCD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114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Grafický editor 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C++ / Qt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Tvorba </a:t>
            </a:r>
            <a:r>
              <a:rPr lang="cs-CZ" dirty="0"/>
              <a:t>modelu skladu uživatelem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194DB-16D3-4705-BAA6-1159DE09DFE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52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CD2-6644-4DC0-8BF8-6E919CD5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Konfigurátor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4E9C8-DE66-4556-B08B-6C853C6B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82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0722F-2848-40EB-86E2-2F94A9BD3498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273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B4-4666-46B0-B16C-F99A68E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</a:t>
            </a:r>
            <a:r>
              <a:rPr lang="cs-CZ" dirty="0"/>
              <a:t>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E8E-6DA4-45BD-A7E8-B9CF23189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Nutnost syntetických dat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Potřeba dvou sad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Trénovací – reprezentuje historická data společnosti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Testovací – reprezentuje </a:t>
            </a:r>
            <a:r>
              <a:rPr lang="en-US" sz="1800" dirty="0"/>
              <a:t>“</a:t>
            </a:r>
            <a:r>
              <a:rPr lang="cs-CZ" sz="1800" dirty="0"/>
              <a:t>budoucí</a:t>
            </a:r>
            <a:r>
              <a:rPr lang="en-US" sz="1800" dirty="0"/>
              <a:t>”</a:t>
            </a:r>
            <a:r>
              <a:rPr lang="cs-CZ" sz="1800" dirty="0"/>
              <a:t> data společnosti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Data generována na základě mat. modelů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3898E5E-5C93-4077-A5D4-06AB27F4E99B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948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1041-F6D6-4C54-B84D-B800BC25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cs-CZ" dirty="0"/>
              <a:t>Generátor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CF7213-4E57-4F3D-8336-427AA7645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" y="1268760"/>
            <a:ext cx="9144000" cy="484822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C703C6-D342-4A4F-BCFE-58153B37B834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44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Diskrétní události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SIMLIB/C++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Důraz na realističnost (replenishment)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06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E3B0F-463F-4CA7-AD14-23D6523F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612"/>
            <a:ext cx="9144000" cy="48387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993474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356</Words>
  <Application>Microsoft Office PowerPoint</Application>
  <PresentationFormat>On-screen Show (4:3)</PresentationFormat>
  <Paragraphs>101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(Body)</vt:lpstr>
      <vt:lpstr>Arial Black</vt:lpstr>
      <vt:lpstr>Calibri</vt:lpstr>
      <vt:lpstr>Wingdings</vt:lpstr>
      <vt:lpstr>Motiv systému Office</vt:lpstr>
      <vt:lpstr>Simulace skladu a optimalizace rozmístění produktů za účelem zvýšení propustnosti skladu</vt:lpstr>
      <vt:lpstr>Problém …</vt:lpstr>
      <vt:lpstr>Řešení …</vt:lpstr>
      <vt:lpstr>Konfigurátor</vt:lpstr>
      <vt:lpstr>Konfigurátor</vt:lpstr>
      <vt:lpstr>Generátor</vt:lpstr>
      <vt:lpstr>Generátor</vt:lpstr>
      <vt:lpstr>Simulátor</vt:lpstr>
      <vt:lpstr>Simulátor</vt:lpstr>
      <vt:lpstr>Optimalizátor</vt:lpstr>
      <vt:lpstr>Optimalizátor</vt:lpstr>
      <vt:lpstr>Výsledky</vt:lpstr>
      <vt:lpstr>Experimenty</vt:lpstr>
      <vt:lpstr>Experimenty - Nejlepší konfigurace</vt:lpstr>
      <vt:lpstr>Shrnutí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skladu a optimalizace rozmístění produktů za účelem zvýšení propustnosti skladu</dc:title>
  <dc:creator>Filip Kočica</dc:creator>
  <cp:lastModifiedBy>Filip Kočica</cp:lastModifiedBy>
  <cp:revision>39</cp:revision>
  <dcterms:created xsi:type="dcterms:W3CDTF">2020-12-18T10:52:02Z</dcterms:created>
  <dcterms:modified xsi:type="dcterms:W3CDTF">2020-12-21T16:10:52Z</dcterms:modified>
</cp:coreProperties>
</file>