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5" r:id="rId2"/>
    <p:sldId id="286" r:id="rId3"/>
    <p:sldId id="287" r:id="rId4"/>
    <p:sldId id="288" r:id="rId5"/>
    <p:sldId id="296" r:id="rId6"/>
    <p:sldId id="295" r:id="rId7"/>
    <p:sldId id="289" r:id="rId8"/>
    <p:sldId id="290" r:id="rId9"/>
    <p:sldId id="297" r:id="rId10"/>
    <p:sldId id="291" r:id="rId11"/>
    <p:sldId id="298" r:id="rId12"/>
    <p:sldId id="292" r:id="rId13"/>
    <p:sldId id="294" r:id="rId14"/>
    <p:sldId id="282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00A9E0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18.12.2020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906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D250-9BF5-4AE8-86BD-080F3A22271A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53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ástupný symbol pro text 15"/>
          <p:cNvSpPr>
            <a:spLocks noGrp="1"/>
          </p:cNvSpPr>
          <p:nvPr>
            <p:ph type="body" sz="quarter" idx="11" hasCustomPrompt="1"/>
          </p:nvPr>
        </p:nvSpPr>
        <p:spPr>
          <a:xfrm>
            <a:off x="896938" y="3933824"/>
            <a:ext cx="7127875" cy="1223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cs-CZ"/>
              <a:t>doplňující popis prezentace</a:t>
            </a:r>
          </a:p>
        </p:txBody>
      </p:sp>
      <p:sp>
        <p:nvSpPr>
          <p:cNvPr id="18" name="Zástupný symbol pro text 17"/>
          <p:cNvSpPr>
            <a:spLocks noGrp="1"/>
          </p:cNvSpPr>
          <p:nvPr>
            <p:ph type="body" sz="quarter" idx="12" hasCustomPrompt="1"/>
          </p:nvPr>
        </p:nvSpPr>
        <p:spPr>
          <a:xfrm>
            <a:off x="896938" y="5661496"/>
            <a:ext cx="5043487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cs-CZ"/>
              <a:t>Autor: Jméno Příjmení</a:t>
            </a:r>
          </a:p>
        </p:txBody>
      </p:sp>
      <p:sp>
        <p:nvSpPr>
          <p:cNvPr id="20" name="Zástupný symbol pro tex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5661496"/>
            <a:ext cx="1871663" cy="431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cs-CZ"/>
              <a:t>datum</a:t>
            </a:r>
          </a:p>
        </p:txBody>
      </p:sp>
      <p:sp>
        <p:nvSpPr>
          <p:cNvPr id="23" name="Nadpis 22"/>
          <p:cNvSpPr>
            <a:spLocks noGrp="1"/>
          </p:cNvSpPr>
          <p:nvPr>
            <p:ph type="title" hasCustomPrompt="1"/>
          </p:nvPr>
        </p:nvSpPr>
        <p:spPr>
          <a:xfrm>
            <a:off x="899592" y="2852936"/>
            <a:ext cx="7128792" cy="93610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cs-CZ"/>
              <a:t>HLAVNÍ NÁZEV</a:t>
            </a:r>
            <a:br>
              <a:rPr lang="cs-CZ"/>
            </a:br>
            <a:r>
              <a:rPr lang="cs-CZ"/>
              <a:t>PREZENTACE</a:t>
            </a:r>
          </a:p>
        </p:txBody>
      </p:sp>
      <p:pic>
        <p:nvPicPr>
          <p:cNvPr id="3" name="Obráze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8" y="915981"/>
            <a:ext cx="4553744" cy="10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aseline="0"/>
            </a:lvl1pPr>
            <a:lvl2pPr marL="742950" indent="-285750">
              <a:buFont typeface="Wingdings" panose="05000000000000000000" pitchFamily="2" charset="2"/>
              <a:buChar char="§"/>
              <a:defRPr sz="2400"/>
            </a:lvl2pPr>
            <a:lvl3pPr marL="1143000" indent="-2286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2800"/>
            </a:lvl5pPr>
          </a:lstStyle>
          <a:p>
            <a:pPr lvl="0"/>
            <a:r>
              <a:rPr lang="cs-CZ"/>
              <a:t>Kliknutím na některou z ikon můžete vložit libovolný objekt (obrázek, graf, tabulku atd.)</a:t>
            </a:r>
          </a:p>
        </p:txBody>
      </p:sp>
    </p:spTree>
    <p:extLst>
      <p:ext uri="{BB962C8B-B14F-4D97-AF65-F5344CB8AC3E}">
        <p14:creationId xmlns:p14="http://schemas.microsoft.com/office/powerpoint/2010/main" val="24125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/>
              <a:t>nadpis snímku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1pPr>
            <a:lvl2pPr marL="742950" indent="-285750">
              <a:buClr>
                <a:srgbClr val="FF0000"/>
              </a:buClr>
              <a:buFont typeface="Wingdings" panose="05000000000000000000" pitchFamily="2" charset="2"/>
              <a:buChar char="§"/>
              <a:defRPr sz="2000"/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4pPr>
            <a:lvl5pPr marL="2057400" indent="-228600">
              <a:buClr>
                <a:srgbClr val="FF0000"/>
              </a:buClr>
              <a:buFont typeface="Wingdings" panose="05000000000000000000" pitchFamily="2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117705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tič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60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10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440267" y="6453397"/>
            <a:ext cx="8703733" cy="404603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" y="6453397"/>
            <a:ext cx="404664" cy="404664"/>
          </a:xfrm>
          <a:prstGeom prst="rect">
            <a:avLst/>
          </a:prstGeom>
        </p:spPr>
      </p:pic>
      <p:sp>
        <p:nvSpPr>
          <p:cNvPr id="8" name="TextovéPole 7"/>
          <p:cNvSpPr txBox="1"/>
          <p:nvPr userDrawn="1"/>
        </p:nvSpPr>
        <p:spPr>
          <a:xfrm>
            <a:off x="467544" y="6505599"/>
            <a:ext cx="8676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>
                <a:solidFill>
                  <a:schemeClr val="bg1"/>
                </a:solidFill>
              </a:rPr>
              <a:t>Fakulta informačních technologií </a:t>
            </a:r>
            <a:r>
              <a:rPr lang="cs-CZ" sz="1400" b="1">
                <a:solidFill>
                  <a:schemeClr val="bg1"/>
                </a:solidFill>
                <a:latin typeface="Calibri"/>
              </a:rPr>
              <a:t>• </a:t>
            </a:r>
            <a:r>
              <a:rPr lang="cs-CZ" sz="1400" b="1">
                <a:solidFill>
                  <a:schemeClr val="bg1"/>
                </a:solidFill>
              </a:rPr>
              <a:t>Vysoké </a:t>
            </a:r>
            <a:r>
              <a:rPr lang="cs-CZ" sz="1400" b="1" baseline="0">
                <a:solidFill>
                  <a:schemeClr val="bg1"/>
                </a:solidFill>
              </a:rPr>
              <a:t>učení technické v Brně</a:t>
            </a:r>
            <a:endParaRPr lang="cs-CZ" sz="1400" b="1" u="sng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2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sz="quarter" idx="12"/>
          </p:nvPr>
        </p:nvSpPr>
        <p:spPr>
          <a:xfrm>
            <a:off x="896938" y="5157191"/>
            <a:ext cx="5043487" cy="936105"/>
          </a:xfrm>
        </p:spPr>
        <p:txBody>
          <a:bodyPr/>
          <a:lstStyle/>
          <a:p>
            <a:r>
              <a:rPr lang="cs-CZ" dirty="0"/>
              <a:t>Autor: Bc. Filip Kočica</a:t>
            </a:r>
          </a:p>
          <a:p>
            <a:r>
              <a:rPr lang="cs-CZ" dirty="0"/>
              <a:t>Vedoucí: Ing. Oldřich Kodym</a:t>
            </a:r>
          </a:p>
          <a:p>
            <a:r>
              <a:rPr lang="cs-CZ" dirty="0"/>
              <a:t>Konzultant SeaComp: Ing. Daniel Chalupa</a:t>
            </a:r>
          </a:p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cs-CZ" dirty="0"/>
              <a:t>28. leden 2021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128792" cy="1440160"/>
          </a:xfrm>
        </p:spPr>
        <p:txBody>
          <a:bodyPr/>
          <a:lstStyle/>
          <a:p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Simulace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a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optimalizace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rozmístění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produktů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za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účelem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zvýšení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propustnosti</a:t>
            </a:r>
            <a:r>
              <a:rPr lang="en-US" b="1" i="0" dirty="0">
                <a:solidFill>
                  <a:srgbClr val="222222"/>
                </a:solidFill>
                <a:effectLst/>
                <a:latin typeface="Arial (Body)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 (Body)"/>
              </a:rPr>
              <a:t>skladu</a:t>
            </a:r>
            <a:endParaRPr lang="en-US" b="1" i="0" dirty="0">
              <a:solidFill>
                <a:srgbClr val="222222"/>
              </a:solidFill>
              <a:effectLst/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884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0FE2-AD20-4BC5-BCF4-146244A4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Optimalizátor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866F0-AC37-4AEA-B43D-DDBB2AC99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Implementace čtyř evolučních algoritmů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Genetické algoritmy (GA)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Diferenční evoluce (DE)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Algoritmus umělých včelstev (ABC)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Optimalizace rojem částic (PSO)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cs-CZ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s-CZ" dirty="0"/>
              <a:t>Redefinice výše zmíněných pro diskrétní prostor</a:t>
            </a:r>
          </a:p>
          <a:p>
            <a:pPr marL="914400" lvl="1" indent="-171450">
              <a:buFont typeface="Arial" panose="020B0604020202020204" pitchFamily="34" charset="0"/>
              <a:buChar char="•"/>
            </a:pPr>
            <a:r>
              <a:rPr lang="cs-CZ" sz="1800" dirty="0"/>
              <a:t>Problém obchodního cestujícího (TSP)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EE8F8488-B92C-4B49-98A5-E2E53F0BDD5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6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6874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10F-19D9-4DEB-9F5E-1D73EF1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Optimalizátor</a:t>
            </a:r>
            <a:endParaRPr lang="en-US" dirty="0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C025F7-6E32-4A71-AFFD-9EAE59E0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48482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B41220-1548-4DB5-9D91-34AB278C64A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6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843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6CF7-80CB-4A82-B93D-D246B314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Výsledky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8FC0EF-8357-4310-BE76-7736BE28C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567" y="1695810"/>
            <a:ext cx="2578233" cy="395128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err="1"/>
              <a:t>Produkt</a:t>
            </a:r>
            <a:r>
              <a:rPr lang="cs-CZ" sz="1400" dirty="0"/>
              <a:t>ů</a:t>
            </a:r>
            <a:r>
              <a:rPr lang="en-US" sz="1400" dirty="0"/>
              <a:t> = 150</a:t>
            </a:r>
            <a:endParaRPr lang="cs-CZ" sz="1400" dirty="0"/>
          </a:p>
          <a:p>
            <a:pPr marL="0" indent="0">
              <a:buNone/>
            </a:pPr>
            <a:r>
              <a:rPr lang="cs-CZ" sz="1400" dirty="0"/>
              <a:t>Úložných prostor </a:t>
            </a:r>
            <a:r>
              <a:rPr lang="en-US" sz="1400" dirty="0"/>
              <a:t>=</a:t>
            </a:r>
            <a:r>
              <a:rPr lang="cs-CZ" sz="1400" dirty="0"/>
              <a:t> 200</a:t>
            </a:r>
          </a:p>
          <a:p>
            <a:pPr marL="0" indent="0">
              <a:buNone/>
            </a:pPr>
            <a:endParaRPr lang="cs-CZ" sz="1400" dirty="0"/>
          </a:p>
          <a:p>
            <a:pPr marL="0" indent="0">
              <a:buNone/>
            </a:pPr>
            <a:r>
              <a:rPr lang="cs-CZ" sz="1400" dirty="0"/>
              <a:t>V(150,200) </a:t>
            </a:r>
            <a:r>
              <a:rPr lang="en-US" sz="1400" dirty="0"/>
              <a:t>=</a:t>
            </a:r>
            <a:r>
              <a:rPr lang="cs-CZ" sz="1400" dirty="0"/>
              <a:t> </a:t>
            </a:r>
            <a:r>
              <a:rPr lang="en-US" sz="1400" dirty="0"/>
              <a:t>2.593067e+310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3F3A839-B19E-4C3D-BA2C-D8918FBD4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95810"/>
            <a:ext cx="6034617" cy="4525963"/>
          </a:xfrm>
          <a:prstGeom prst="rect">
            <a:avLst/>
          </a:prstGeo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4299B8-E260-40D1-B19D-26CFFDCD6FC2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7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6277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AB46-F338-4B38-9579-2953DBA0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C207-1529-4027-B8E1-0B444F43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Nový přístup kombinující</a:t>
            </a:r>
            <a:r>
              <a:rPr lang="en-US" sz="2000" dirty="0"/>
              <a:t> dv</a:t>
            </a:r>
            <a:r>
              <a:rPr lang="cs-CZ" sz="2000" dirty="0"/>
              <a:t>ě </a:t>
            </a:r>
            <a:r>
              <a:rPr lang="cs-CZ" sz="2000" i="1" dirty="0"/>
              <a:t>state of the art </a:t>
            </a:r>
            <a:r>
              <a:rPr lang="cs-CZ" sz="2000" dirty="0"/>
              <a:t>techniky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Nové optimalizační kritérium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Velmi dobré výsledky optimalizace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Úplný a ucelený grafický </a:t>
            </a:r>
            <a:r>
              <a:rPr lang="en-US" sz="2000" dirty="0"/>
              <a:t>n</a:t>
            </a:r>
            <a:r>
              <a:rPr lang="cs-CZ" sz="2000" dirty="0"/>
              <a:t>ástroj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cs-CZ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Budoucí práce: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2000" dirty="0"/>
              <a:t>Další experimentování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2000" dirty="0"/>
              <a:t>Formalní důkaz SLAP – T</a:t>
            </a:r>
            <a:r>
              <a:rPr lang="en-US" sz="2000" dirty="0"/>
              <a:t>SP</a:t>
            </a:r>
            <a:endParaRPr lang="cs-CZ" sz="2000" dirty="0"/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cs-CZ" sz="2000" dirty="0"/>
              <a:t>Optimalizace layoutu skladu – CGP (Cartesian Genetic Programming)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endParaRPr lang="cs-CZ" sz="2000" dirty="0"/>
          </a:p>
          <a:p>
            <a:pPr algn="l"/>
            <a:endParaRPr lang="cs-CZ" sz="200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1CC0824-C059-4685-82D2-FAACF3F689F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8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7697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0" y="2052131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000" b="1" dirty="0">
                <a:latin typeface="+mj-lt"/>
              </a:rPr>
              <a:t>Děkuji Vám</a:t>
            </a:r>
          </a:p>
          <a:p>
            <a:pPr algn="ctr"/>
            <a:r>
              <a:rPr lang="cs-CZ" sz="4000" b="1" dirty="0">
                <a:latin typeface="+mj-lt"/>
              </a:rPr>
              <a:t>za pozornost</a:t>
            </a: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b="1" dirty="0">
              <a:latin typeface="+mj-lt"/>
            </a:endParaRPr>
          </a:p>
          <a:p>
            <a:pPr algn="ctr"/>
            <a:endParaRPr lang="cs-CZ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885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A6A967-8692-489A-96B9-40C74EDA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cs-CZ" dirty="0"/>
              <a:t>Problém</a:t>
            </a:r>
            <a:r>
              <a:rPr lang="en-US" dirty="0"/>
              <a:t> …</a:t>
            </a:r>
          </a:p>
        </p:txBody>
      </p:sp>
      <p:pic>
        <p:nvPicPr>
          <p:cNvPr id="5" name="Content Placeholder 4" descr="A picture containing LEGO, toy&#10;&#10;Description automatically generated">
            <a:extLst>
              <a:ext uri="{FF2B5EF4-FFF2-40B4-BE49-F238E27FC236}">
                <a16:creationId xmlns:a16="http://schemas.microsoft.com/office/drawing/2014/main" id="{18A67560-B449-45F2-A593-C8CA1F9CB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92" y="1600200"/>
            <a:ext cx="5955215" cy="4525963"/>
          </a:xfr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5ABC8C-6B10-4C3A-B100-0D7107912D27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1600" dirty="0">
                <a:solidFill>
                  <a:schemeClr val="bg1"/>
                </a:solidFill>
              </a:rPr>
              <a:t>1/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145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E1A9-7A30-4078-9F82-C6796858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</a:t>
            </a:r>
            <a:r>
              <a:rPr lang="en-US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19A8-0A75-4B35-A384-25657426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802811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Konfigurátor GUI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Generátor (GUI + TUI)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Simulátor (GUI + TUI)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cs-CZ" sz="2000" dirty="0"/>
              <a:t>Optimalizátor (GUI + TUI)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E1E9F0C-1DC4-4A0F-BF28-69CDC1317711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2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57DE03E-FB22-476B-B6B7-DC7E53AF2D42}"/>
              </a:ext>
            </a:extLst>
          </p:cNvPr>
          <p:cNvSpPr txBox="1">
            <a:spLocks/>
          </p:cNvSpPr>
          <p:nvPr/>
        </p:nvSpPr>
        <p:spPr>
          <a:xfrm>
            <a:off x="463114" y="3429000"/>
            <a:ext cx="8229600" cy="251968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000" b="1" dirty="0"/>
              <a:t>Workflow:</a:t>
            </a:r>
            <a:endParaRPr lang="en-US" sz="2000" b="1" dirty="0"/>
          </a:p>
          <a:p>
            <a:r>
              <a:rPr lang="cs-CZ" sz="2000" dirty="0"/>
              <a:t>Vytvoření modelu skladu</a:t>
            </a:r>
          </a:p>
          <a:p>
            <a:r>
              <a:rPr lang="cs-CZ" sz="2000" dirty="0"/>
              <a:t>Importování historických (popř. vygenerování) objednávek, </a:t>
            </a:r>
            <a:r>
              <a:rPr lang="en-US" sz="2000" dirty="0" err="1"/>
              <a:t>produkt</a:t>
            </a:r>
            <a:r>
              <a:rPr lang="cs-CZ" sz="2000" dirty="0"/>
              <a:t>ů</a:t>
            </a:r>
          </a:p>
          <a:p>
            <a:r>
              <a:rPr lang="cs-CZ" sz="2000" dirty="0"/>
              <a:t>Odsimulování průchodu skladem (identifikace </a:t>
            </a:r>
            <a:r>
              <a:rPr lang="cs-CZ" sz="2000" i="1" dirty="0"/>
              <a:t>bottlenecků)</a:t>
            </a:r>
          </a:p>
          <a:p>
            <a:r>
              <a:rPr lang="cs-CZ" sz="2000" dirty="0"/>
              <a:t>Spuštění optimalizace skladu (výstupem je </a:t>
            </a:r>
            <a:r>
              <a:rPr lang="en-US" sz="2000" dirty="0"/>
              <a:t>“</a:t>
            </a:r>
            <a:r>
              <a:rPr lang="en-US" sz="2000" dirty="0" err="1"/>
              <a:t>i</a:t>
            </a:r>
            <a:r>
              <a:rPr lang="cs-CZ" sz="2000" dirty="0"/>
              <a:t>deální</a:t>
            </a:r>
            <a:r>
              <a:rPr lang="en-US" sz="2000" dirty="0"/>
              <a:t>”</a:t>
            </a:r>
            <a:r>
              <a:rPr lang="cs-CZ" sz="2000" dirty="0"/>
              <a:t> distribuce produktů ve skladu)</a:t>
            </a:r>
            <a:endParaRPr lang="en-US" sz="2000" dirty="0"/>
          </a:p>
          <a:p>
            <a:endParaRPr lang="cs-CZ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67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52B37-D2CC-4574-8B60-E7AEC82F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Konfigurátor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6FD2-5D2F-45DE-A7B6-3C430FCD96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1143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Grafický editor 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C++ / Qt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Tvorba </a:t>
            </a:r>
            <a:r>
              <a:rPr lang="cs-CZ" dirty="0"/>
              <a:t>modelu skladu uživatelem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A194DB-16D3-4705-BAA6-1159DE09DFE3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5205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4CD2-6644-4DC0-8BF8-6E919CD5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Konfigurátor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4E9C8-DE66-4556-B08B-6C853C6BE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48482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D0722F-2848-40EB-86E2-2F94A9BD3498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2732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6B4-4666-46B0-B16C-F99A68E1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</a:t>
            </a:r>
            <a:r>
              <a:rPr lang="cs-CZ" dirty="0"/>
              <a:t>átor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FAE8E-6DA4-45BD-A7E8-B9CF231895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Nutnost syntetických dat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Potřeba dvou sad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Trénovací – reprezentuje historická data společnosti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cs-CZ" sz="1800" dirty="0"/>
              <a:t>Testovací – reprezentuje </a:t>
            </a:r>
            <a:r>
              <a:rPr lang="en-US" sz="1800" dirty="0"/>
              <a:t>“</a:t>
            </a:r>
            <a:r>
              <a:rPr lang="cs-CZ" sz="1800" dirty="0"/>
              <a:t>budoucí</a:t>
            </a:r>
            <a:r>
              <a:rPr lang="en-US" sz="1800" dirty="0"/>
              <a:t>”</a:t>
            </a:r>
            <a:r>
              <a:rPr lang="cs-CZ" sz="1800" dirty="0"/>
              <a:t> data společnosti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Data generována na základě mat. modelů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3898E5E-5C93-4077-A5D4-06AB27F4E99B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4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9481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1041-F6D6-4C54-B84D-B800BC25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cs-CZ" dirty="0"/>
              <a:t>Generátor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6CF7213-4E57-4F3D-8336-427AA7645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" y="1268760"/>
            <a:ext cx="9144000" cy="4848225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4C703C6-D342-4A4F-BCFE-58153B37B834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4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442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139D-1A13-4F77-8DE1-7264D19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Simulátor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83A6F-8757-43DB-AFDA-51E1F4D2F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8218487" cy="46799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Diskrétní události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SIMLIB/C++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Důraz na realističnost (replenishment)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70BB1A7-F94A-42B2-A49A-B0F46178D180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5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623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0645-56C7-4C77-929E-B9F6D3D1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Simulátor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E3B0F-463F-4CA7-AD14-23D6523F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8612"/>
            <a:ext cx="9144000" cy="4838700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28ACA7-2A2D-49F9-842D-042C9751876D}"/>
              </a:ext>
            </a:extLst>
          </p:cNvPr>
          <p:cNvSpPr txBox="1">
            <a:spLocks/>
          </p:cNvSpPr>
          <p:nvPr/>
        </p:nvSpPr>
        <p:spPr>
          <a:xfrm>
            <a:off x="8388424" y="6450130"/>
            <a:ext cx="863575" cy="431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5</a:t>
            </a:r>
            <a:r>
              <a:rPr lang="cs-CZ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993474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VUT">
      <a:dk1>
        <a:srgbClr val="000000"/>
      </a:dk1>
      <a:lt1>
        <a:srgbClr val="FFFFFF"/>
      </a:lt1>
      <a:dk2>
        <a:srgbClr val="595959"/>
      </a:dk2>
      <a:lt2>
        <a:srgbClr val="F1F5F5"/>
      </a:lt2>
      <a:accent1>
        <a:srgbClr val="BF0000"/>
      </a:accent1>
      <a:accent2>
        <a:srgbClr val="E4002B"/>
      </a:accent2>
      <a:accent3>
        <a:srgbClr val="FFC000"/>
      </a:accent3>
      <a:accent4>
        <a:srgbClr val="FFFF00"/>
      </a:accent4>
      <a:accent5>
        <a:srgbClr val="B0F0C1"/>
      </a:accent5>
      <a:accent6>
        <a:srgbClr val="92CDDC"/>
      </a:accent6>
      <a:hlink>
        <a:srgbClr val="31859B"/>
      </a:hlink>
      <a:folHlink>
        <a:srgbClr val="205867"/>
      </a:folHlink>
    </a:clrScheme>
    <a:fontScheme name="VU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298</Words>
  <Application>Microsoft Office PowerPoint</Application>
  <PresentationFormat>On-screen Show (4:3)</PresentationFormat>
  <Paragraphs>78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(Body)</vt:lpstr>
      <vt:lpstr>Arial Black</vt:lpstr>
      <vt:lpstr>Calibri</vt:lpstr>
      <vt:lpstr>Wingdings</vt:lpstr>
      <vt:lpstr>Motiv systému Office</vt:lpstr>
      <vt:lpstr>Simulace skladu a optimalizace rozmístění produktů za účelem zvýšení propustnosti skladu</vt:lpstr>
      <vt:lpstr>Problém …</vt:lpstr>
      <vt:lpstr>Řešení …</vt:lpstr>
      <vt:lpstr>Konfigurátor</vt:lpstr>
      <vt:lpstr>Konfigurátor</vt:lpstr>
      <vt:lpstr>Generátor</vt:lpstr>
      <vt:lpstr>Generátor</vt:lpstr>
      <vt:lpstr>Simulátor</vt:lpstr>
      <vt:lpstr>Simulátor</vt:lpstr>
      <vt:lpstr>Optimalizátor</vt:lpstr>
      <vt:lpstr>Optimalizátor</vt:lpstr>
      <vt:lpstr>Výsledky</vt:lpstr>
      <vt:lpstr>Shrnutí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Simulace skladu a optimalizace rozmístění produktů za účelem zvýšení propustnosti skladu</dc:title>
  <dc:creator>Filip Kočica</dc:creator>
  <cp:lastModifiedBy>Filip Kočica</cp:lastModifiedBy>
  <cp:revision>35</cp:revision>
  <dcterms:created xsi:type="dcterms:W3CDTF">2020-12-18T10:52:02Z</dcterms:created>
  <dcterms:modified xsi:type="dcterms:W3CDTF">2020-12-18T11:40:58Z</dcterms:modified>
</cp:coreProperties>
</file>