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5" r:id="rId2"/>
    <p:sldId id="286" r:id="rId3"/>
    <p:sldId id="287" r:id="rId4"/>
    <p:sldId id="288" r:id="rId5"/>
    <p:sldId id="296" r:id="rId6"/>
    <p:sldId id="295" r:id="rId7"/>
    <p:sldId id="289" r:id="rId8"/>
    <p:sldId id="290" r:id="rId9"/>
    <p:sldId id="297" r:id="rId10"/>
    <p:sldId id="291" r:id="rId11"/>
    <p:sldId id="298" r:id="rId12"/>
    <p:sldId id="300" r:id="rId13"/>
    <p:sldId id="301" r:id="rId14"/>
    <p:sldId id="302" r:id="rId15"/>
    <p:sldId id="292" r:id="rId16"/>
    <p:sldId id="299" r:id="rId17"/>
    <p:sldId id="294" r:id="rId18"/>
    <p:sldId id="282" r:id="rId19"/>
    <p:sldId id="304" r:id="rId20"/>
    <p:sldId id="305" r:id="rId21"/>
    <p:sldId id="303" r:id="rId2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08.06.2021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531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/>
              <a:t>Kliknutím na některou z ikon můžete vložit libovolný objekt (obrázek, graf, tabulku atd.)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>
                <a:solidFill>
                  <a:schemeClr val="bg1"/>
                </a:solidFill>
              </a:rPr>
              <a:t>Fakulta informačních technologií </a:t>
            </a:r>
            <a:r>
              <a:rPr lang="cs-CZ" sz="1400" b="1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>
                <a:solidFill>
                  <a:schemeClr val="bg1"/>
                </a:solidFill>
              </a:rPr>
              <a:t>Vysoké </a:t>
            </a:r>
            <a:r>
              <a:rPr lang="cs-CZ" sz="1400" b="1" baseline="0">
                <a:solidFill>
                  <a:schemeClr val="bg1"/>
                </a:solidFill>
              </a:rPr>
              <a:t>učení technické v Brně</a:t>
            </a:r>
            <a:endParaRPr lang="cs-CZ" sz="1400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2"/>
          </p:nvPr>
        </p:nvSpPr>
        <p:spPr>
          <a:xfrm>
            <a:off x="896938" y="5445224"/>
            <a:ext cx="5043487" cy="648072"/>
          </a:xfrm>
        </p:spPr>
        <p:txBody>
          <a:bodyPr/>
          <a:lstStyle/>
          <a:p>
            <a:r>
              <a:rPr lang="cs-CZ" dirty="0"/>
              <a:t>Autor: Bc. Filip Kočica</a:t>
            </a:r>
          </a:p>
          <a:p>
            <a:r>
              <a:rPr lang="cs-CZ" dirty="0"/>
              <a:t>Vedoucí: Ing. Oldřich Kodym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2</a:t>
            </a:r>
            <a:r>
              <a:rPr lang="en-US" dirty="0"/>
              <a:t>1</a:t>
            </a:r>
            <a:r>
              <a:rPr lang="cs-CZ" dirty="0"/>
              <a:t>. </a:t>
            </a:r>
            <a:r>
              <a:rPr lang="en-US" dirty="0"/>
              <a:t>06. </a:t>
            </a:r>
            <a:r>
              <a:rPr lang="cs-CZ" dirty="0"/>
              <a:t>2021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899592" y="2348880"/>
            <a:ext cx="7128792" cy="1440160"/>
          </a:xfrm>
        </p:spPr>
        <p:txBody>
          <a:bodyPr/>
          <a:lstStyle/>
          <a:p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Simulace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skladu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 (Body)"/>
              </a:rPr>
              <a:t> a </a:t>
            </a:r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optimalizace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rozmístění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produktů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 (Body)"/>
              </a:rPr>
              <a:t> za </a:t>
            </a:r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účelem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zvýšení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propustnosti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skladu</a:t>
            </a:r>
            <a:endParaRPr lang="en-US" sz="3200" b="1" i="0" dirty="0">
              <a:solidFill>
                <a:srgbClr val="222222"/>
              </a:solidFill>
              <a:effectLst/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0FE2-AD20-4BC5-BCF4-146244A4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dirty="0"/>
              <a:t>Optimalizátor rozložení produktů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866F0-AC37-4AEA-B43D-DDBB2AC99C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417639"/>
            <a:ext cx="8218487" cy="48910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Optimalizace rozložení produktů pro zvýšení propustnosti skladu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Implementace čtyř evolučních algoritmů</a:t>
            </a:r>
          </a:p>
          <a:p>
            <a:pPr marL="742950" lvl="1" indent="0">
              <a:buNone/>
            </a:pPr>
            <a:r>
              <a:rPr lang="cs-CZ" sz="1600" dirty="0"/>
              <a:t>Genetické algoritmy (GA)</a:t>
            </a:r>
          </a:p>
          <a:p>
            <a:pPr marL="742950" lvl="1" indent="0">
              <a:buNone/>
            </a:pPr>
            <a:r>
              <a:rPr lang="cs-CZ" sz="1600" dirty="0"/>
              <a:t>Diferenční evoluce (DE)</a:t>
            </a:r>
          </a:p>
          <a:p>
            <a:pPr marL="742950" lvl="1" indent="0">
              <a:buNone/>
            </a:pPr>
            <a:r>
              <a:rPr lang="cs-CZ" sz="1600" dirty="0"/>
              <a:t>Algoritmus umělých včelstev (ABC)</a:t>
            </a:r>
          </a:p>
          <a:p>
            <a:pPr marL="742950" lvl="1" indent="0">
              <a:buNone/>
            </a:pPr>
            <a:r>
              <a:rPr lang="cs-CZ" sz="1600" dirty="0"/>
              <a:t>Optimalizace rojem částic (PSO)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E8F8488-B92C-4B49-98A5-E2E53F0BDD5D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9/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36874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10F-19D9-4DEB-9F5E-1D73EF16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dirty="0"/>
              <a:t>Optimalizátor rozložení produktů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B41220-1548-4DB5-9D91-34AB278C64A3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10/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5" name="Picture 4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388A3233-FBB5-4515-8CFC-F7595FC9D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48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0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239D-16AE-446D-A562-ABBC08C3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Paralelizace optimalizace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5FA51-4E5F-4AA0-95C5-1B80B532E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15" y="1700808"/>
            <a:ext cx="6087170" cy="4121184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361D86C-D3B7-4783-B9CC-E98A4B5510C3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1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4238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139D-1A13-4F77-8DE1-7264D19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Pathfinder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3A6F-8757-43DB-AFDA-51E1F4D2F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Nalezení</a:t>
            </a:r>
            <a:r>
              <a:rPr lang="en-US" sz="2000" dirty="0"/>
              <a:t> </a:t>
            </a:r>
            <a:r>
              <a:rPr lang="en-US" sz="2000" dirty="0" err="1"/>
              <a:t>optimální</a:t>
            </a:r>
            <a:r>
              <a:rPr lang="en-US" sz="2000" dirty="0"/>
              <a:t> </a:t>
            </a:r>
            <a:r>
              <a:rPr lang="en-US" sz="2000" dirty="0" err="1"/>
              <a:t>cesty</a:t>
            </a:r>
            <a:r>
              <a:rPr lang="en-US" sz="2000" dirty="0"/>
              <a:t> </a:t>
            </a:r>
            <a:r>
              <a:rPr lang="en-US" sz="2000" dirty="0" err="1"/>
              <a:t>objednávky</a:t>
            </a:r>
            <a:r>
              <a:rPr lang="en-US" sz="2000" dirty="0"/>
              <a:t> </a:t>
            </a:r>
            <a:r>
              <a:rPr lang="en-US" sz="2000" dirty="0" err="1"/>
              <a:t>skrze</a:t>
            </a:r>
            <a:r>
              <a:rPr lang="en-US" sz="2000" dirty="0"/>
              <a:t> </a:t>
            </a:r>
            <a:r>
              <a:rPr lang="en-US" sz="2000" dirty="0" err="1"/>
              <a:t>sklad</a:t>
            </a:r>
            <a:endParaRPr lang="cs-CZ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Implementace</a:t>
            </a:r>
            <a:r>
              <a:rPr lang="en-US" sz="2000" dirty="0"/>
              <a:t> </a:t>
            </a:r>
            <a:r>
              <a:rPr lang="en-US" sz="2000" dirty="0" err="1"/>
              <a:t>pomoc</a:t>
            </a:r>
            <a:r>
              <a:rPr lang="cs-CZ" sz="2000" dirty="0"/>
              <a:t>í</a:t>
            </a:r>
            <a:r>
              <a:rPr lang="en-US" sz="2000" dirty="0"/>
              <a:t> </a:t>
            </a:r>
            <a:r>
              <a:rPr lang="en-US" sz="2000" dirty="0" err="1"/>
              <a:t>evolučního</a:t>
            </a:r>
            <a:r>
              <a:rPr lang="en-US" sz="2000" dirty="0"/>
              <a:t> </a:t>
            </a:r>
            <a:r>
              <a:rPr lang="en-US" sz="2000" dirty="0" err="1"/>
              <a:t>algoritmu</a:t>
            </a:r>
            <a:r>
              <a:rPr lang="en-US" sz="2000" dirty="0"/>
              <a:t> MIN–MAX Ant System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70BB1A7-F94A-42B2-A49A-B0F46178D180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12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14694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0645-56C7-4C77-929E-B9F6D3D1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Pathfinder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C28ACA7-2A2D-49F9-842D-042C9751876D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13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6" name="Picture 5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00535981-BE2F-4CD2-96D3-EF218B0FB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922"/>
            <a:ext cx="9144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25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6CF7-80CB-4A82-B93D-D246B314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3600" dirty="0"/>
              <a:t>Výsledky (optimalizace rozložení produktů)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8FC0EF-8357-4310-BE76-7736BE28C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3567" y="1695810"/>
            <a:ext cx="5674577" cy="39512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sz="1400" dirty="0"/>
              <a:t>Produktů:    150                 V150(200) </a:t>
            </a:r>
            <a:r>
              <a:rPr lang="en-US" sz="1400" dirty="0"/>
              <a:t>= 2.59</a:t>
            </a:r>
            <a:r>
              <a:rPr lang="cs-CZ" sz="1400" dirty="0"/>
              <a:t>e+</a:t>
            </a:r>
            <a:r>
              <a:rPr lang="en-US" sz="1400" dirty="0"/>
              <a:t>310</a:t>
            </a:r>
            <a:endParaRPr lang="cs-CZ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1400" dirty="0"/>
              <a:t>Slotů:          200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4299B8-E260-40D1-B19D-26CFFDCD6FC2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14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6CEB00-097D-453E-BE27-CF24C67CB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1" y="2989740"/>
            <a:ext cx="4330404" cy="2935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747DE3-67D3-4C99-BF1A-9DBCBBA30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029" y="2988902"/>
            <a:ext cx="4372960" cy="293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78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2D1C-6C6C-4D52-A673-B0BB7B34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Výsledky (kombinace optimalizací)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295802-DE30-45B3-9C83-EDEA2969AE0D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15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472FC2-9147-4F54-B82F-B8635EF2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274" y="2492896"/>
            <a:ext cx="5001451" cy="339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3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AB46-F338-4B38-9579-2953DBA0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Shrnutí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C207-1529-4027-B8E1-0B444F432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Nový přístup kombinující</a:t>
            </a:r>
            <a:r>
              <a:rPr lang="en-US" sz="2000" dirty="0"/>
              <a:t> dv</a:t>
            </a:r>
            <a:r>
              <a:rPr lang="cs-CZ" sz="2000" dirty="0"/>
              <a:t>ě </a:t>
            </a:r>
            <a:r>
              <a:rPr lang="cs-CZ" sz="2000" i="1" dirty="0"/>
              <a:t>state of the art </a:t>
            </a:r>
            <a:r>
              <a:rPr lang="cs-CZ" sz="2000" dirty="0"/>
              <a:t>techniky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Nové optimalizační kritérium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Velmi dobré výsledky optimalizace propustnosti skladu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Velké množství konfigurovatelných parametrů pro experimentování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/>
              <a:t>Nez</a:t>
            </a:r>
            <a:r>
              <a:rPr lang="cs-CZ" sz="2000" b="1" dirty="0"/>
              <a:t>ávislost na modelu (layoutu) skladu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cs-CZ" sz="2000" dirty="0"/>
          </a:p>
          <a:p>
            <a:pPr algn="l"/>
            <a:endParaRPr lang="cs-CZ" sz="2000" dirty="0"/>
          </a:p>
          <a:p>
            <a:pPr algn="l"/>
            <a:endParaRPr lang="cs-CZ" sz="2000" dirty="0"/>
          </a:p>
          <a:p>
            <a:pPr algn="l"/>
            <a:endParaRPr lang="cs-CZ" sz="2000" dirty="0"/>
          </a:p>
          <a:p>
            <a:pPr algn="l"/>
            <a:endParaRPr lang="cs-CZ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Budoucí práce: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cs-CZ" sz="1600" dirty="0"/>
              <a:t>Optimalizace layoutu skladu – CGP (Cartesian Genetic Programming)</a:t>
            </a:r>
          </a:p>
          <a:p>
            <a:pPr algn="l"/>
            <a:endParaRPr lang="cs-CZ" sz="2000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1CC0824-C059-4685-82D2-FAACF3F689F1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16/16</a:t>
            </a:r>
          </a:p>
        </p:txBody>
      </p:sp>
    </p:spTree>
    <p:extLst>
      <p:ext uri="{BB962C8B-B14F-4D97-AF65-F5344CB8AC3E}">
        <p14:creationId xmlns:p14="http://schemas.microsoft.com/office/powerpoint/2010/main" val="127697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0" y="2052131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b="1" dirty="0">
                <a:latin typeface="+mj-lt"/>
              </a:rPr>
              <a:t>Děkuji Vám</a:t>
            </a:r>
          </a:p>
          <a:p>
            <a:pPr algn="ctr"/>
            <a:r>
              <a:rPr lang="cs-CZ" sz="4000" b="1" dirty="0">
                <a:latin typeface="+mj-lt"/>
              </a:rPr>
              <a:t>za pozornost</a:t>
            </a: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8857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1255-0E6C-4318-ACF8-C40870E7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890664" cy="452596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Mezi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prvky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skladu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předpokládáte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Manhattanskou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vzdálenost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Proč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ne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Eulerovskou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?</a:t>
            </a:r>
          </a:p>
          <a:p>
            <a:pPr algn="l"/>
            <a:endParaRPr lang="en-US" sz="2000" dirty="0">
              <a:latin typeface="Arial (Body)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398ABC-5070-421F-A1AE-EE6F8A33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Ot</a:t>
            </a:r>
            <a:r>
              <a:rPr lang="cs-CZ" dirty="0"/>
              <a:t>ázky k obhajobě 1/3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123E7-5935-412A-91A8-B020BDC0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939" y="1152299"/>
            <a:ext cx="4978896" cy="499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0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A6A967-8692-489A-96B9-40C74EDA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cs-CZ" dirty="0"/>
              <a:t>Problém</a:t>
            </a:r>
            <a:r>
              <a:rPr lang="en-US" dirty="0"/>
              <a:t> 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5ABC8C-6B10-4C3A-B100-0D7107912D27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1/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E92C82-278D-4F9A-9A42-8C567A106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351309"/>
            <a:ext cx="6034617" cy="452596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C6EF2-F449-4767-8E33-2B21D90EBAC7}"/>
              </a:ext>
            </a:extLst>
          </p:cNvPr>
          <p:cNvSpPr txBox="1">
            <a:spLocks/>
          </p:cNvSpPr>
          <p:nvPr/>
        </p:nvSpPr>
        <p:spPr>
          <a:xfrm>
            <a:off x="-13813" y="6157984"/>
            <a:ext cx="8218487" cy="3600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050" dirty="0"/>
              <a:t>Zdroj obrázku: http://orderpickingfastfetch.blogspot.com/2013/01/what-is-pick-to-light-pick-to-light-or.html</a:t>
            </a:r>
          </a:p>
        </p:txBody>
      </p:sp>
    </p:spTree>
    <p:extLst>
      <p:ext uri="{BB962C8B-B14F-4D97-AF65-F5344CB8AC3E}">
        <p14:creationId xmlns:p14="http://schemas.microsoft.com/office/powerpoint/2010/main" val="331459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1255-0E6C-4318-ACF8-C40870E7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Ve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skladech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se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položky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pokládají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nad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sebe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do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polic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. Jak by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jste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police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simuloval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ve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Vaší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2D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implementaci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398ABC-5070-421F-A1AE-EE6F8A33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Ot</a:t>
            </a:r>
            <a:r>
              <a:rPr lang="cs-CZ" dirty="0"/>
              <a:t>ázky k obhajobě 2/3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82D9B-305B-4138-9C12-CE4CE86D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0" y="2442624"/>
            <a:ext cx="5019764" cy="3724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169C4-AF9D-4FD0-A608-2EEF5AE6F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442624"/>
            <a:ext cx="3700264" cy="281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8299CF-0B65-4BAA-991B-96F40CD26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178" y="5532404"/>
            <a:ext cx="3700264" cy="297343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697A30E-1589-424B-8DAF-56287CE406D8}"/>
              </a:ext>
            </a:extLst>
          </p:cNvPr>
          <p:cNvSpPr txBox="1">
            <a:spLocks/>
          </p:cNvSpPr>
          <p:nvPr/>
        </p:nvSpPr>
        <p:spPr>
          <a:xfrm>
            <a:off x="-13813" y="6165304"/>
            <a:ext cx="8218487" cy="3600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050" dirty="0"/>
              <a:t>Zdroj obrázku</a:t>
            </a:r>
            <a:r>
              <a:rPr lang="en-US" sz="1050" dirty="0"/>
              <a:t> (</a:t>
            </a:r>
            <a:r>
              <a:rPr lang="cs-CZ" sz="1050" dirty="0"/>
              <a:t>upraveno</a:t>
            </a:r>
            <a:r>
              <a:rPr lang="en-US" sz="1050" dirty="0"/>
              <a:t>)</a:t>
            </a:r>
            <a:r>
              <a:rPr lang="cs-CZ" sz="1050" dirty="0"/>
              <a:t>: http://orderpickingfastfetch.blogspot.com/2013/01/what-is-pick-to-light-pick-to-light-or.html</a:t>
            </a:r>
          </a:p>
        </p:txBody>
      </p:sp>
    </p:spTree>
    <p:extLst>
      <p:ext uri="{BB962C8B-B14F-4D97-AF65-F5344CB8AC3E}">
        <p14:creationId xmlns:p14="http://schemas.microsoft.com/office/powerpoint/2010/main" val="2261542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281F-FD5E-4A5F-9C73-7E6A721E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</a:t>
            </a:r>
            <a:r>
              <a:rPr lang="cs-CZ" dirty="0"/>
              <a:t>ázky k obhajobě 3/3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DDF11-EA83-4EFA-8B60-B002228E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51" y="1334906"/>
            <a:ext cx="8229600" cy="82068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Objednávky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vytváříte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v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časových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intervalech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daných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exponenciálním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rozložením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Jaký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model by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mohl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být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bližší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realitě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?</a:t>
            </a:r>
            <a:endParaRPr lang="cs-CZ" sz="2000" dirty="0">
              <a:solidFill>
                <a:srgbClr val="000000"/>
              </a:solidFill>
              <a:latin typeface="Arial (Body)"/>
            </a:endParaRP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Arial (Body)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Arial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55D70-52BD-4ABE-9BBC-C9365282D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450" y="2164258"/>
            <a:ext cx="2626966" cy="20882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15146F2-9655-4D8B-9E7D-1CA2F0F741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8890" y="2419491"/>
                <a:ext cx="4765516" cy="3961837"/>
              </a:xfrm>
              <a:prstGeom prst="rect">
                <a:avLst/>
              </a:prstGeom>
            </p:spPr>
            <p:txBody>
              <a:bodyPr/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Wingdings" panose="05000000000000000000" pitchFamily="2" charset="2"/>
                  <a:buNone/>
                  <a:defRPr sz="2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rgbClr val="000000"/>
                    </a:solidFill>
                    <a:latin typeface="Arial (Body)"/>
                  </a:rPr>
                  <a:t>X</a:t>
                </a:r>
                <a:r>
                  <a:rPr lang="cs-CZ" sz="1600" b="1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en-US" sz="1600" b="1" dirty="0">
                    <a:solidFill>
                      <a:srgbClr val="000000"/>
                    </a:solidFill>
                    <a:latin typeface="Arial (Body)"/>
                  </a:rPr>
                  <a:t>~</a:t>
                </a:r>
                <a:r>
                  <a:rPr lang="cs-CZ" sz="1600" b="1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en-US" sz="1600" b="1" dirty="0">
                    <a:solidFill>
                      <a:srgbClr val="000000"/>
                    </a:solidFill>
                    <a:latin typeface="Arial (Body)"/>
                  </a:rPr>
                  <a:t>Exp(</a:t>
                </a:r>
                <a:r>
                  <a:rPr lang="el-GR" sz="1600" b="1" dirty="0">
                    <a:solidFill>
                      <a:srgbClr val="000000"/>
                    </a:solidFill>
                    <a:latin typeface="Arial (Body)"/>
                  </a:rPr>
                  <a:t>λ</a:t>
                </a:r>
                <a:r>
                  <a:rPr lang="en-US" sz="1600" b="1" dirty="0">
                    <a:solidFill>
                      <a:srgbClr val="000000"/>
                    </a:solidFill>
                    <a:latin typeface="Arial (Body)"/>
                  </a:rPr>
                  <a:t>)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solidFill>
                      <a:srgbClr val="000000"/>
                    </a:solidFill>
                    <a:latin typeface="Arial (Body)"/>
                  </a:rPr>
                  <a:t>Teorie</a:t>
                </a:r>
                <a:r>
                  <a:rPr lang="en-US" sz="1600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 (Body)"/>
                  </a:rPr>
                  <a:t>hromadné</a:t>
                </a:r>
                <a:r>
                  <a:rPr lang="en-US" sz="1600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 (Body)"/>
                  </a:rPr>
                  <a:t>obsluhy</a:t>
                </a:r>
                <a:endParaRPr lang="en-US" sz="1600" dirty="0">
                  <a:solidFill>
                    <a:srgbClr val="000000"/>
                  </a:solidFill>
                  <a:latin typeface="Arial (Body)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cs-CZ" sz="1600" dirty="0">
                    <a:solidFill>
                      <a:srgbClr val="000000"/>
                    </a:solidFill>
                    <a:latin typeface="Arial (Body)"/>
                  </a:rPr>
                  <a:t>Modeluje dobu mezi dvěma událostmi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cs-CZ" sz="1600" dirty="0">
                  <a:solidFill>
                    <a:srgbClr val="000000"/>
                  </a:solidFill>
                  <a:latin typeface="Arial (Body)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rgbClr val="000000"/>
                  </a:solidFill>
                  <a:latin typeface="Arial (Body)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rgbClr val="000000"/>
                    </a:solidFill>
                    <a:latin typeface="Arial (Body)"/>
                  </a:rPr>
                  <a:t>X</a:t>
                </a:r>
                <a:r>
                  <a:rPr lang="cs-CZ" sz="1600" b="1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en-US" sz="1600" b="1" dirty="0">
                    <a:solidFill>
                      <a:srgbClr val="000000"/>
                    </a:solidFill>
                    <a:latin typeface="Arial (Body)"/>
                  </a:rPr>
                  <a:t>~</a:t>
                </a:r>
                <a:r>
                  <a:rPr lang="cs-CZ" sz="1600" b="1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en-US" sz="1600" b="1" dirty="0">
                    <a:solidFill>
                      <a:srgbClr val="000000"/>
                    </a:solidFill>
                    <a:latin typeface="Arial (Body)"/>
                  </a:rPr>
                  <a:t>N(</a:t>
                </a:r>
                <a:r>
                  <a:rPr lang="el-GR" sz="1600" b="1" dirty="0">
                    <a:solidFill>
                      <a:srgbClr val="000000"/>
                    </a:solidFill>
                    <a:latin typeface="Arial (Body)"/>
                  </a:rPr>
                  <a:t>μ</a:t>
                </a:r>
                <a:r>
                  <a:rPr lang="en-US" sz="1600" b="1" dirty="0">
                    <a:solidFill>
                      <a:srgbClr val="000000"/>
                    </a:solidFill>
                    <a:latin typeface="Arial (Body)"/>
                  </a:rPr>
                  <a:t>,</a:t>
                </a:r>
                <a:r>
                  <a:rPr lang="el-GR" sz="1600" b="1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1600" b="1" dirty="0">
                            <a:solidFill>
                              <a:srgbClr val="000000"/>
                            </a:solidFill>
                            <a:latin typeface="Arial (Body)"/>
                          </a:rPr>
                          <m:t>σ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dirty="0">
                    <a:solidFill>
                      <a:srgbClr val="000000"/>
                    </a:solidFill>
                    <a:latin typeface="Arial (Body)"/>
                  </a:rPr>
                  <a:t>)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solidFill>
                      <a:srgbClr val="000000"/>
                    </a:solidFill>
                    <a:latin typeface="Arial (Body)"/>
                  </a:rPr>
                  <a:t>Nezávislost</a:t>
                </a:r>
                <a:r>
                  <a:rPr lang="en-US" sz="1600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 (Body)"/>
                  </a:rPr>
                  <a:t>na</a:t>
                </a:r>
                <a:r>
                  <a:rPr lang="en-US" sz="1600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 (Body)"/>
                  </a:rPr>
                  <a:t>sobě</a:t>
                </a:r>
                <a:r>
                  <a:rPr lang="en-US" sz="1600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 (Body)"/>
                  </a:rPr>
                  <a:t>nastávajících</a:t>
                </a:r>
                <a:r>
                  <a:rPr lang="en-US" sz="1600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 (Body)"/>
                  </a:rPr>
                  <a:t>jevů</a:t>
                </a:r>
                <a:endParaRPr lang="en-US" sz="1600" dirty="0">
                  <a:solidFill>
                    <a:srgbClr val="000000"/>
                  </a:solidFill>
                  <a:latin typeface="Arial (Body)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cs-CZ" sz="1600" dirty="0">
                    <a:solidFill>
                      <a:srgbClr val="000000"/>
                    </a:solidFill>
                    <a:latin typeface="Arial (Body)"/>
                  </a:rPr>
                  <a:t>Možná a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 (Body)"/>
                  </a:rPr>
                  <a:t>proximace</a:t>
                </a:r>
                <a:r>
                  <a:rPr lang="en-US" sz="1600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cs-CZ" sz="1600" dirty="0">
                    <a:solidFill>
                      <a:srgbClr val="000000"/>
                    </a:solidFill>
                    <a:latin typeface="Arial (Body)"/>
                  </a:rPr>
                  <a:t>na základě CLV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cs-CZ" sz="1600" dirty="0">
                    <a:solidFill>
                      <a:srgbClr val="000000"/>
                    </a:solidFill>
                    <a:latin typeface="Arial (Body)"/>
                  </a:rPr>
                  <a:t>Nebezpečí záporných hodnot (3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600" dirty="0">
                        <a:solidFill>
                          <a:srgbClr val="000000"/>
                        </a:solidFill>
                        <a:latin typeface="Arial (Body)"/>
                      </a:rPr>
                      <m:t>σ</m:t>
                    </m:r>
                    <m:r>
                      <m:rPr>
                        <m:nor/>
                      </m:rPr>
                      <a:rPr lang="cs-CZ" sz="1600" b="0" i="0" dirty="0" smtClean="0">
                        <a:solidFill>
                          <a:srgbClr val="000000"/>
                        </a:solidFill>
                        <a:latin typeface="Arial (Body)"/>
                      </a:rPr>
                      <m:t>)</m:t>
                    </m:r>
                  </m:oMath>
                </a14:m>
                <a:endParaRPr lang="cs-CZ" sz="1600" dirty="0">
                  <a:solidFill>
                    <a:srgbClr val="000000"/>
                  </a:solidFill>
                  <a:latin typeface="Arial (Body)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cs-CZ" sz="1600" dirty="0">
                  <a:solidFill>
                    <a:srgbClr val="000000"/>
                  </a:solidFill>
                  <a:latin typeface="Arial (Body)"/>
                </a:endParaRPr>
              </a:p>
              <a:p>
                <a:pPr algn="l"/>
                <a:endParaRPr lang="cs-CZ" sz="1600" dirty="0">
                  <a:solidFill>
                    <a:srgbClr val="000000"/>
                  </a:solidFill>
                  <a:latin typeface="Arial (Body)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400" b="0" i="0" dirty="0" err="1">
                    <a:solidFill>
                      <a:srgbClr val="1D1C1D"/>
                    </a:solidFill>
                    <a:effectLst/>
                  </a:rPr>
                  <a:t>Případně</a:t>
                </a:r>
                <a:r>
                  <a:rPr lang="en-US" sz="1400" b="0" i="0" dirty="0">
                    <a:solidFill>
                      <a:srgbClr val="1D1C1D"/>
                    </a:solidFill>
                    <a:effectLst/>
                  </a:rPr>
                  <a:t> </a:t>
                </a:r>
                <a:r>
                  <a:rPr lang="en-US" sz="1400" b="0" i="0" dirty="0" err="1">
                    <a:solidFill>
                      <a:srgbClr val="1D1C1D"/>
                    </a:solidFill>
                    <a:effectLst/>
                  </a:rPr>
                  <a:t>není</a:t>
                </a:r>
                <a:r>
                  <a:rPr lang="en-US" sz="1400" b="0" i="0" dirty="0">
                    <a:solidFill>
                      <a:srgbClr val="1D1C1D"/>
                    </a:solidFill>
                    <a:effectLst/>
                  </a:rPr>
                  <a:t> </a:t>
                </a:r>
                <a:r>
                  <a:rPr lang="en-US" sz="1400" b="0" i="0" dirty="0" err="1">
                    <a:solidFill>
                      <a:srgbClr val="1D1C1D"/>
                    </a:solidFill>
                    <a:effectLst/>
                  </a:rPr>
                  <a:t>problém</a:t>
                </a:r>
                <a:r>
                  <a:rPr lang="en-US" sz="1400" b="0" i="0" dirty="0">
                    <a:solidFill>
                      <a:srgbClr val="1D1C1D"/>
                    </a:solidFill>
                    <a:effectLst/>
                  </a:rPr>
                  <a:t> </a:t>
                </a:r>
                <a:r>
                  <a:rPr lang="en-US" sz="1400" b="0" i="0" dirty="0" err="1">
                    <a:solidFill>
                      <a:srgbClr val="1D1C1D"/>
                    </a:solidFill>
                    <a:effectLst/>
                  </a:rPr>
                  <a:t>daný</a:t>
                </a:r>
                <a:r>
                  <a:rPr lang="en-US" sz="1400" b="0" i="0" dirty="0">
                    <a:solidFill>
                      <a:srgbClr val="1D1C1D"/>
                    </a:solidFill>
                    <a:effectLst/>
                  </a:rPr>
                  <a:t> model </a:t>
                </a:r>
                <a:r>
                  <a:rPr lang="en-US" sz="1400" b="0" i="0" dirty="0" err="1">
                    <a:solidFill>
                      <a:srgbClr val="1D1C1D"/>
                    </a:solidFill>
                    <a:effectLst/>
                  </a:rPr>
                  <a:t>upravit</a:t>
                </a:r>
                <a:r>
                  <a:rPr lang="en-US" sz="1400" b="0" i="0" dirty="0">
                    <a:solidFill>
                      <a:srgbClr val="1D1C1D"/>
                    </a:solidFill>
                    <a:effectLst/>
                  </a:rPr>
                  <a:t> </a:t>
                </a:r>
                <a:r>
                  <a:rPr lang="en-US" sz="1400" b="0" i="0" dirty="0" err="1">
                    <a:solidFill>
                      <a:srgbClr val="1D1C1D"/>
                    </a:solidFill>
                    <a:effectLst/>
                  </a:rPr>
                  <a:t>na</a:t>
                </a:r>
                <a:r>
                  <a:rPr lang="en-US" sz="1400" b="0" i="0" dirty="0">
                    <a:solidFill>
                      <a:srgbClr val="1D1C1D"/>
                    </a:solidFill>
                    <a:effectLst/>
                  </a:rPr>
                  <a:t> </a:t>
                </a:r>
                <a:r>
                  <a:rPr lang="en-US" sz="1400" b="0" i="0" dirty="0" err="1">
                    <a:solidFill>
                      <a:srgbClr val="1D1C1D"/>
                    </a:solidFill>
                    <a:effectLst/>
                  </a:rPr>
                  <a:t>konkrétní</a:t>
                </a:r>
                <a:r>
                  <a:rPr lang="en-US" sz="1400" b="0" i="0" dirty="0">
                    <a:solidFill>
                      <a:srgbClr val="1D1C1D"/>
                    </a:solidFill>
                    <a:effectLst/>
                  </a:rPr>
                  <a:t> </a:t>
                </a:r>
                <a:r>
                  <a:rPr lang="en-US" sz="1400" b="0" i="0" dirty="0" err="1">
                    <a:solidFill>
                      <a:srgbClr val="1D1C1D"/>
                    </a:solidFill>
                    <a:effectLst/>
                  </a:rPr>
                  <a:t>požadavky</a:t>
                </a:r>
                <a:r>
                  <a:rPr lang="en-US" sz="1400" b="0" i="0" dirty="0">
                    <a:solidFill>
                      <a:srgbClr val="1D1C1D"/>
                    </a:solidFill>
                    <a:effectLst/>
                  </a:rPr>
                  <a:t> </a:t>
                </a:r>
                <a:r>
                  <a:rPr lang="en-US" sz="1400" b="0" i="0" dirty="0" err="1">
                    <a:solidFill>
                      <a:srgbClr val="1D1C1D"/>
                    </a:solidFill>
                    <a:effectLst/>
                  </a:rPr>
                  <a:t>provozu</a:t>
                </a:r>
                <a:r>
                  <a:rPr lang="cs-CZ" sz="1400" b="0" i="0" dirty="0">
                    <a:solidFill>
                      <a:srgbClr val="1D1C1D"/>
                    </a:solidFill>
                    <a:effectLst/>
                  </a:rPr>
                  <a:t> (realizovat náhodný výběr a provést test o rozdělení – KS test / </a:t>
                </a:r>
                <a:r>
                  <a:rPr lang="el-GR" sz="1050" b="1" i="0" dirty="0">
                    <a:solidFill>
                      <a:srgbClr val="202122"/>
                    </a:solidFill>
                    <a:effectLst/>
                    <a:latin typeface="Nimbus Roman No9 L"/>
                  </a:rPr>
                  <a:t>χ</a:t>
                </a:r>
                <a:r>
                  <a:rPr lang="el-GR" sz="1050" b="1" i="0" baseline="30000" dirty="0">
                    <a:solidFill>
                      <a:srgbClr val="202122"/>
                    </a:solidFill>
                    <a:effectLst/>
                    <a:latin typeface="Nimbus Roman No9 L"/>
                  </a:rPr>
                  <a:t>2 </a:t>
                </a:r>
                <a:r>
                  <a:rPr lang="cs-CZ" sz="1050" b="1" i="0" baseline="30000" dirty="0">
                    <a:solidFill>
                      <a:srgbClr val="202122"/>
                    </a:solidFill>
                    <a:effectLst/>
                    <a:latin typeface="Nimbus Roman No9 L"/>
                  </a:rPr>
                  <a:t> </a:t>
                </a:r>
                <a:r>
                  <a:rPr lang="cs-CZ" sz="1400" b="0" i="0" dirty="0">
                    <a:solidFill>
                      <a:srgbClr val="1D1C1D"/>
                    </a:solidFill>
                    <a:effectLst/>
                  </a:rPr>
                  <a:t>test)</a:t>
                </a:r>
                <a:endParaRPr lang="en-US" sz="2000" dirty="0">
                  <a:solidFill>
                    <a:srgbClr val="000000"/>
                  </a:solidFill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cs-CZ" sz="1600" dirty="0">
                  <a:solidFill>
                    <a:srgbClr val="000000"/>
                  </a:solidFill>
                  <a:latin typeface="Arial (Body)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000000"/>
                  </a:solidFill>
                  <a:latin typeface="Arial (Body)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 (Body)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15146F2-9655-4D8B-9E7D-1CA2F0F74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90" y="2419491"/>
                <a:ext cx="4765516" cy="3961837"/>
              </a:xfrm>
              <a:prstGeom prst="rect">
                <a:avLst/>
              </a:prstGeom>
              <a:blipFill>
                <a:blip r:embed="rId3"/>
                <a:stretch>
                  <a:fillRect l="-512" t="-462" b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2430A2F-093F-4A5B-A024-FB050DC4B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4435715"/>
            <a:ext cx="3515216" cy="1657581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D13CF7A-2D0A-455C-A5B3-57DD8BE7E539}"/>
              </a:ext>
            </a:extLst>
          </p:cNvPr>
          <p:cNvSpPr txBox="1">
            <a:spLocks/>
          </p:cNvSpPr>
          <p:nvPr/>
        </p:nvSpPr>
        <p:spPr>
          <a:xfrm>
            <a:off x="5364088" y="6165304"/>
            <a:ext cx="2840586" cy="3600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050" dirty="0"/>
              <a:t>Zdroj obrázků: Wikipedia.org</a:t>
            </a:r>
          </a:p>
        </p:txBody>
      </p:sp>
    </p:spTree>
    <p:extLst>
      <p:ext uri="{BB962C8B-B14F-4D97-AF65-F5344CB8AC3E}">
        <p14:creationId xmlns:p14="http://schemas.microsoft.com/office/powerpoint/2010/main" val="75628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E1A9-7A30-4078-9F82-C6796858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</a:t>
            </a:r>
            <a:r>
              <a:rPr lang="en-US" dirty="0"/>
              <a:t> …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E1E9F0C-1DC4-4A0F-BF28-69CDC1317711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2/16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57DE03E-FB22-476B-B6B7-DC7E53AF2D42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4824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cs-CZ" sz="2000" b="1" dirty="0"/>
              <a:t>Sada pěti </a:t>
            </a:r>
            <a:r>
              <a:rPr lang="en-US" sz="2000" b="1" dirty="0"/>
              <a:t>“</a:t>
            </a:r>
            <a:r>
              <a:rPr lang="cs-CZ" sz="2000" b="1" dirty="0"/>
              <a:t>kooperujících</a:t>
            </a:r>
            <a:r>
              <a:rPr lang="en-US" sz="2000" b="1" dirty="0"/>
              <a:t>”</a:t>
            </a:r>
            <a:r>
              <a:rPr lang="cs-CZ" sz="2000" b="1" dirty="0"/>
              <a:t> nástrojů:</a:t>
            </a:r>
          </a:p>
          <a:p>
            <a:pPr marL="0" indent="0">
              <a:buFont typeface="Titillium Web Light"/>
              <a:buNone/>
            </a:pPr>
            <a:endParaRPr lang="cs-CZ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/>
              <a:t>Editor skladu (2D)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/>
              <a:t>Generátor objednávek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/>
              <a:t>Simulátor skladu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/>
              <a:t>Optimalizátor rozložení produktů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/>
              <a:t>Pathfinder (hledač optimální cesty)</a:t>
            </a:r>
          </a:p>
          <a:p>
            <a:pPr>
              <a:buFont typeface="Arial" panose="020B0604020202020204" pitchFamily="34" charset="0"/>
              <a:buChar char="•"/>
            </a:pPr>
            <a:endParaRPr lang="cs-CZ" sz="2000" dirty="0"/>
          </a:p>
          <a:p>
            <a:pPr>
              <a:buFont typeface="Arial" panose="020B0604020202020204" pitchFamily="34" charset="0"/>
              <a:buChar char="•"/>
            </a:pPr>
            <a:endParaRPr lang="cs-CZ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/>
              <a:t>Implementace: C++, Qt5, SIMLIB/C++</a:t>
            </a:r>
          </a:p>
        </p:txBody>
      </p:sp>
    </p:spTree>
    <p:extLst>
      <p:ext uri="{BB962C8B-B14F-4D97-AF65-F5344CB8AC3E}">
        <p14:creationId xmlns:p14="http://schemas.microsoft.com/office/powerpoint/2010/main" val="318670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252B37-D2CC-4574-8B60-E7AEC82F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</a:t>
            </a:r>
            <a:r>
              <a:rPr lang="en-US" dirty="0" err="1"/>
              <a:t>skladu</a:t>
            </a:r>
            <a:r>
              <a:rPr lang="cs-CZ" dirty="0"/>
              <a:t> (2D)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E6FD2-5D2F-45DE-A7B6-3C430FCD96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114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Grafický editor 2D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Tvorba </a:t>
            </a:r>
            <a:r>
              <a:rPr lang="cs-CZ" dirty="0"/>
              <a:t>modelu skladu uživatelem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Serializace</a:t>
            </a:r>
            <a:r>
              <a:rPr lang="en-US" dirty="0"/>
              <a:t> a </a:t>
            </a:r>
            <a:r>
              <a:rPr lang="en-US" dirty="0" err="1"/>
              <a:t>deserializace</a:t>
            </a:r>
            <a:r>
              <a:rPr lang="en-US" dirty="0"/>
              <a:t> </a:t>
            </a:r>
            <a:r>
              <a:rPr lang="en-US" dirty="0" err="1"/>
              <a:t>modelu</a:t>
            </a:r>
            <a:r>
              <a:rPr lang="en-US" dirty="0"/>
              <a:t> (XML)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A194DB-16D3-4705-BAA6-1159DE09DFE3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3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15205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4CD2-6644-4DC0-8BF8-6E919CD5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</a:t>
            </a:r>
            <a:r>
              <a:rPr lang="en-US" dirty="0" err="1"/>
              <a:t>skladu</a:t>
            </a:r>
            <a:r>
              <a:rPr lang="cs-CZ" dirty="0"/>
              <a:t> (2D)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D0722F-2848-40EB-86E2-2F94A9BD3498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4/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5" name="Picture 4" descr="A picture containing text, black, scoreboard, screenshot&#10;&#10;Description automatically generated">
            <a:extLst>
              <a:ext uri="{FF2B5EF4-FFF2-40B4-BE49-F238E27FC236}">
                <a16:creationId xmlns:a16="http://schemas.microsoft.com/office/drawing/2014/main" id="{3189EE4F-EFDD-4CE5-B768-A84F31980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48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2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6B4-4666-46B0-B16C-F99A68E1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Generátor objednávek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FAE8E-6DA4-45BD-A7E8-B9CF231895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Nutnost</a:t>
            </a:r>
            <a:r>
              <a:rPr lang="en-US" dirty="0"/>
              <a:t> </a:t>
            </a:r>
            <a:r>
              <a:rPr lang="cs-CZ" dirty="0"/>
              <a:t>syntetických zákaznických objednávek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Použití uživatelem definovaných pravděpodobnostních modelů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Vygenerov</a:t>
            </a:r>
            <a:r>
              <a:rPr lang="cs-CZ" dirty="0"/>
              <a:t>ání</a:t>
            </a:r>
            <a:r>
              <a:rPr lang="en-US" dirty="0"/>
              <a:t> </a:t>
            </a:r>
            <a:r>
              <a:rPr lang="cs-CZ" dirty="0"/>
              <a:t>objednávek (vstup evolučního  algoritmu)</a:t>
            </a:r>
          </a:p>
          <a:p>
            <a:pPr marL="742950" lvl="1" indent="0">
              <a:buNone/>
            </a:pPr>
            <a:endParaRPr lang="cs-CZ" sz="1600" dirty="0"/>
          </a:p>
          <a:p>
            <a:pPr marL="742950" lvl="1" indent="0">
              <a:buNone/>
            </a:pPr>
            <a:r>
              <a:rPr lang="cs-CZ" sz="1600" dirty="0"/>
              <a:t>Trénovací – reprezentuje historická data společnosti</a:t>
            </a:r>
          </a:p>
          <a:p>
            <a:pPr marL="742950" lvl="1" indent="0">
              <a:buNone/>
            </a:pPr>
            <a:r>
              <a:rPr lang="cs-CZ" sz="1600" dirty="0"/>
              <a:t>Testovací – reprezentuje </a:t>
            </a:r>
            <a:r>
              <a:rPr lang="en-US" sz="1600" dirty="0"/>
              <a:t>“</a:t>
            </a:r>
            <a:r>
              <a:rPr lang="cs-CZ" sz="1600" dirty="0"/>
              <a:t>budoucí</a:t>
            </a:r>
            <a:r>
              <a:rPr lang="en-US" sz="1600" dirty="0"/>
              <a:t>”</a:t>
            </a:r>
            <a:r>
              <a:rPr lang="cs-CZ" sz="1600" dirty="0"/>
              <a:t> data společnosti</a:t>
            </a:r>
            <a:endParaRPr lang="cs-CZ" sz="24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3898E5E-5C93-4077-A5D4-06AB27F4E99B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5/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49481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1041-F6D6-4C54-B84D-B800BC25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cs-CZ" dirty="0"/>
              <a:t>Generátor</a:t>
            </a:r>
            <a:r>
              <a:rPr lang="en-US" dirty="0"/>
              <a:t> </a:t>
            </a:r>
            <a:r>
              <a:rPr lang="cs-CZ" dirty="0"/>
              <a:t>objednávek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4C703C6-D342-4A4F-BCFE-58153B37B834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6/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679AD09-8405-467E-A0C6-B3554F576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48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139D-1A13-4F77-8DE1-7264D19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Simulátor</a:t>
            </a:r>
            <a:r>
              <a:rPr lang="en-US" sz="4400" dirty="0"/>
              <a:t> </a:t>
            </a:r>
            <a:r>
              <a:rPr lang="en-US" sz="4400" dirty="0" err="1"/>
              <a:t>skladu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3A6F-8757-43DB-AFDA-51E1F4D2F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Odsimulování průchodu objednávek skladem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Aproximace</a:t>
            </a:r>
            <a:r>
              <a:rPr lang="en-US" sz="2000" dirty="0"/>
              <a:t> </a:t>
            </a:r>
            <a:r>
              <a:rPr lang="en-US" sz="2000" dirty="0" err="1"/>
              <a:t>kvality</a:t>
            </a:r>
            <a:r>
              <a:rPr lang="en-US" sz="2000" dirty="0"/>
              <a:t> </a:t>
            </a:r>
            <a:r>
              <a:rPr lang="en-US" sz="2000" dirty="0" err="1"/>
              <a:t>řešení</a:t>
            </a:r>
            <a:r>
              <a:rPr lang="en-US" sz="2000" dirty="0"/>
              <a:t> v </a:t>
            </a:r>
            <a:r>
              <a:rPr lang="en-US" sz="2000" dirty="0" err="1"/>
              <a:t>optimalizátoru</a:t>
            </a:r>
            <a:r>
              <a:rPr lang="en-US" sz="2000" dirty="0"/>
              <a:t> (= </a:t>
            </a:r>
            <a:r>
              <a:rPr lang="cs-CZ" sz="2000" dirty="0"/>
              <a:t>loss funkce)</a:t>
            </a:r>
          </a:p>
          <a:p>
            <a:pPr marL="0" indent="0">
              <a:buNone/>
            </a:pPr>
            <a:endParaRPr lang="cs-CZ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Diskrétní události</a:t>
            </a:r>
            <a:r>
              <a:rPr lang="en-US" sz="2000" dirty="0"/>
              <a:t>, d</a:t>
            </a:r>
            <a:r>
              <a:rPr lang="cs-CZ" sz="2000" dirty="0"/>
              <a:t>ůraz na realističnost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Zvýraznění</a:t>
            </a:r>
            <a:r>
              <a:rPr lang="en-US" sz="2000" dirty="0"/>
              <a:t> </a:t>
            </a:r>
            <a:r>
              <a:rPr lang="en-US" sz="2000" dirty="0" err="1"/>
              <a:t>zatížen</a:t>
            </a:r>
            <a:r>
              <a:rPr lang="cs-CZ" sz="2000" dirty="0"/>
              <a:t>í</a:t>
            </a:r>
            <a:r>
              <a:rPr lang="en-US" sz="2000" dirty="0"/>
              <a:t> </a:t>
            </a:r>
            <a:r>
              <a:rPr lang="en-US" sz="2000" dirty="0" err="1"/>
              <a:t>prvků</a:t>
            </a:r>
            <a:r>
              <a:rPr lang="en-US" sz="2000" dirty="0"/>
              <a:t>, </a:t>
            </a:r>
            <a:r>
              <a:rPr lang="en-US" sz="2000" dirty="0" err="1"/>
              <a:t>rozsáhlé</a:t>
            </a:r>
            <a:r>
              <a:rPr lang="en-US" sz="2000" dirty="0"/>
              <a:t> </a:t>
            </a:r>
            <a:r>
              <a:rPr lang="en-US" sz="2000" dirty="0" err="1"/>
              <a:t>statistiky</a:t>
            </a:r>
            <a:r>
              <a:rPr lang="en-US" dirty="0"/>
              <a:t>, </a:t>
            </a:r>
            <a:r>
              <a:rPr lang="en-US" sz="2000" dirty="0"/>
              <a:t>…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70BB1A7-F94A-42B2-A49A-B0F46178D180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7/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30623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0645-56C7-4C77-929E-B9F6D3D1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Simulátor skladu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C28ACA7-2A2D-49F9-842D-042C9751876D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8/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5" name="Picture 4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911F084D-AD3F-4B41-8979-81FCFF927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4745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503</Words>
  <Application>Microsoft Office PowerPoint</Application>
  <PresentationFormat>On-screen Show (4:3)</PresentationFormat>
  <Paragraphs>116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(Body)</vt:lpstr>
      <vt:lpstr>Arial Black</vt:lpstr>
      <vt:lpstr>Calibri</vt:lpstr>
      <vt:lpstr>Cambria Math</vt:lpstr>
      <vt:lpstr>Nimbus Roman No9 L</vt:lpstr>
      <vt:lpstr>Titillium Web Light</vt:lpstr>
      <vt:lpstr>Wingdings</vt:lpstr>
      <vt:lpstr>Motiv systému Office</vt:lpstr>
      <vt:lpstr>Simulace skladu a optimalizace rozmístění produktů za účelem zvýšení propustnosti skladu</vt:lpstr>
      <vt:lpstr>Problém …</vt:lpstr>
      <vt:lpstr>Řešení …</vt:lpstr>
      <vt:lpstr>Editor skladu (2D)</vt:lpstr>
      <vt:lpstr>Editor skladu (2D)</vt:lpstr>
      <vt:lpstr>Generátor objednávek</vt:lpstr>
      <vt:lpstr>Generátor objednávek</vt:lpstr>
      <vt:lpstr>Simulátor skladu</vt:lpstr>
      <vt:lpstr>Simulátor skladu</vt:lpstr>
      <vt:lpstr>Optimalizátor rozložení produktů</vt:lpstr>
      <vt:lpstr>Optimalizátor rozložení produktů</vt:lpstr>
      <vt:lpstr>Paralelizace optimalizace</vt:lpstr>
      <vt:lpstr>Pathfinder</vt:lpstr>
      <vt:lpstr>Pathfinder</vt:lpstr>
      <vt:lpstr>Výsledky (optimalizace rozložení produktů)</vt:lpstr>
      <vt:lpstr>Výsledky (kombinace optimalizací)</vt:lpstr>
      <vt:lpstr>Shrnutí</vt:lpstr>
      <vt:lpstr>PowerPoint Presentation</vt:lpstr>
      <vt:lpstr>Otázky k obhajobě 1/3</vt:lpstr>
      <vt:lpstr>Otázky k obhajobě 2/3</vt:lpstr>
      <vt:lpstr>Otázky k obhajobě 3/3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Simulace skladu a optimalizace rozmístění produktů za účelem zvýšení propustnosti skladu</dc:title>
  <dc:creator>Filip Kočica</dc:creator>
  <cp:lastModifiedBy>Filip Kočica</cp:lastModifiedBy>
  <cp:revision>123</cp:revision>
  <dcterms:created xsi:type="dcterms:W3CDTF">2020-12-18T10:52:02Z</dcterms:created>
  <dcterms:modified xsi:type="dcterms:W3CDTF">2021-06-08T17:59:47Z</dcterms:modified>
</cp:coreProperties>
</file>