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5" r:id="rId2"/>
    <p:sldId id="286" r:id="rId3"/>
    <p:sldId id="287" r:id="rId4"/>
    <p:sldId id="288" r:id="rId5"/>
    <p:sldId id="295" r:id="rId6"/>
    <p:sldId id="289" r:id="rId7"/>
    <p:sldId id="290" r:id="rId8"/>
    <p:sldId id="297" r:id="rId9"/>
    <p:sldId id="304" r:id="rId10"/>
    <p:sldId id="291" r:id="rId11"/>
    <p:sldId id="298" r:id="rId12"/>
    <p:sldId id="303" r:id="rId13"/>
    <p:sldId id="305" r:id="rId14"/>
    <p:sldId id="299" r:id="rId15"/>
    <p:sldId id="300" r:id="rId16"/>
    <p:sldId id="292" r:id="rId17"/>
    <p:sldId id="301" r:id="rId18"/>
    <p:sldId id="302" r:id="rId19"/>
    <p:sldId id="294" r:id="rId20"/>
    <p:sldId id="282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29.04.2021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40" y="3933828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40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30" y="915985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5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8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401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603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42" y="5157195"/>
            <a:ext cx="5043487" cy="936105"/>
          </a:xfrm>
        </p:spPr>
        <p:txBody>
          <a:bodyPr/>
          <a:lstStyle/>
          <a:p>
            <a:r>
              <a:rPr lang="cs-CZ" dirty="0"/>
              <a:t>Autor: Bc. Filip Kočica</a:t>
            </a:r>
          </a:p>
          <a:p>
            <a:r>
              <a:rPr lang="cs-CZ" dirty="0"/>
              <a:t>Vedoucí: Ing. Oldřich Kodym</a:t>
            </a:r>
          </a:p>
          <a:p>
            <a:r>
              <a:rPr lang="cs-CZ" dirty="0"/>
              <a:t>Konzultant SeaComp: Ing. Daniel Chalupa</a:t>
            </a:r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28. leden 2021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128792" cy="1440160"/>
          </a:xfrm>
        </p:spPr>
        <p:txBody>
          <a:bodyPr/>
          <a:lstStyle/>
          <a:p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Simulace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optimalizace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rozmístění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produktů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za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účelem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zvýšení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propustnosti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endParaRPr lang="en-US" b="1" i="0" dirty="0">
              <a:solidFill>
                <a:srgbClr val="222222"/>
              </a:solidFill>
              <a:effectLst/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FE2-AD20-4BC5-BCF4-146244A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Optimalizátor rozložení produktů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66F0-AC37-4AEA-B43D-DDBB2AC99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7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Optimalizace rozložení produktů pro zvýšení propustnosti skladu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 čtyř evolučních algoritmů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Genetické algoritmy (GA)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Diferenční evoluce (DE)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Algoritmus umělých včelstev (ABC)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Optimalizace rojem částic (PSO)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/>
              <a:t>Redefinice výše zmíněných pro diskrétní prostor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cs-CZ" sz="1800" dirty="0"/>
              <a:t>Problém obchodního cestujícího (TSP)</a:t>
            </a:r>
          </a:p>
        </p:txBody>
      </p:sp>
    </p:spTree>
    <p:extLst>
      <p:ext uri="{BB962C8B-B14F-4D97-AF65-F5344CB8AC3E}">
        <p14:creationId xmlns:p14="http://schemas.microsoft.com/office/powerpoint/2010/main" val="2368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10F-19D9-4DEB-9F5E-1D73EF1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Optimalizátor rozložení produktů</a:t>
            </a:r>
            <a:endParaRPr lang="en-US" sz="3200" dirty="0"/>
          </a:p>
        </p:txBody>
      </p:sp>
      <p:pic>
        <p:nvPicPr>
          <p:cNvPr id="4" name="Picture 3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575644A8-9F74-4876-8D43-58D781683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842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1DDF-43D3-4312-A13E-6EA12F03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Paralelizace optimalizace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15765-5F2F-4DD4-9E40-EB75F1F8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124748"/>
            <a:ext cx="7452320" cy="50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A12-F3BB-4967-8509-0B3FEDB2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Kódování řešení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F8795-5B3D-4371-AD41-669FE724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2" y="2276876"/>
            <a:ext cx="7654016" cy="26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6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AAF-2274-4CCA-9569-D9DF1A52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Pathfinder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C0BFB-3181-435B-9751-654FF8903C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29600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Nalezení</a:t>
            </a:r>
            <a:r>
              <a:rPr lang="en-US" dirty="0"/>
              <a:t> </a:t>
            </a:r>
            <a:r>
              <a:rPr lang="en-US" dirty="0" err="1"/>
              <a:t>optimální</a:t>
            </a:r>
            <a:r>
              <a:rPr lang="en-US" dirty="0"/>
              <a:t> </a:t>
            </a:r>
            <a:r>
              <a:rPr lang="en-US" dirty="0" err="1"/>
              <a:t>cesty</a:t>
            </a:r>
            <a:r>
              <a:rPr lang="en-US" dirty="0"/>
              <a:t> </a:t>
            </a:r>
            <a:r>
              <a:rPr lang="en-US" dirty="0" err="1"/>
              <a:t>objednávky</a:t>
            </a:r>
            <a:r>
              <a:rPr lang="en-US" dirty="0"/>
              <a:t> </a:t>
            </a:r>
            <a:r>
              <a:rPr lang="en-US" dirty="0" err="1"/>
              <a:t>skrze</a:t>
            </a:r>
            <a:r>
              <a:rPr lang="en-US" dirty="0"/>
              <a:t> </a:t>
            </a:r>
            <a:r>
              <a:rPr lang="en-US" dirty="0" err="1"/>
              <a:t>sklad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Použití</a:t>
            </a:r>
            <a:r>
              <a:rPr lang="en-US" dirty="0"/>
              <a:t> </a:t>
            </a:r>
            <a:r>
              <a:rPr lang="en-US" dirty="0" err="1"/>
              <a:t>dalšího</a:t>
            </a:r>
            <a:r>
              <a:rPr lang="en-US" dirty="0"/>
              <a:t> </a:t>
            </a:r>
            <a:r>
              <a:rPr lang="en-US" dirty="0" err="1"/>
              <a:t>evolučního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MIN–MAX Ant System</a:t>
            </a:r>
          </a:p>
        </p:txBody>
      </p:sp>
    </p:spTree>
    <p:extLst>
      <p:ext uri="{BB962C8B-B14F-4D97-AF65-F5344CB8AC3E}">
        <p14:creationId xmlns:p14="http://schemas.microsoft.com/office/powerpoint/2010/main" val="59703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1E9AB1AE-64DD-4B6D-8D74-C91AF5DC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604"/>
            <a:ext cx="9144000" cy="48387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288D61-8138-40A7-A371-8C4B139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sz="3600" dirty="0"/>
              <a:t>Pathfinder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167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F7-80CB-4A82-B93D-D246B31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2800" dirty="0"/>
              <a:t>Výsledky (optimalizace rozložení produktů)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C5F7F-EC27-4BC3-812D-2DCFBFD6F6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11760" y="1657868"/>
            <a:ext cx="2896004" cy="53347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C87837-E25D-41DA-9BB3-BAE0AF87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853682"/>
            <a:ext cx="4461408" cy="3024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99B0CC-7BFA-4E73-BE2C-03FF6295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995" y="2852936"/>
            <a:ext cx="4503966" cy="3024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225866-0E52-4B41-AD72-58AA5A4D1099}"/>
              </a:ext>
            </a:extLst>
          </p:cNvPr>
          <p:cNvSpPr txBox="1"/>
          <p:nvPr/>
        </p:nvSpPr>
        <p:spPr>
          <a:xfrm>
            <a:off x="395540" y="160144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Produktů:  150</a:t>
            </a:r>
          </a:p>
          <a:p>
            <a:r>
              <a:rPr lang="cs-CZ" dirty="0"/>
              <a:t>Slotů:        200</a:t>
            </a:r>
          </a:p>
        </p:txBody>
      </p:sp>
    </p:spTree>
    <p:extLst>
      <p:ext uri="{BB962C8B-B14F-4D97-AF65-F5344CB8AC3E}">
        <p14:creationId xmlns:p14="http://schemas.microsoft.com/office/powerpoint/2010/main" val="296277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0F1A-464F-472D-B906-2DBBAD1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Výsledky (optimalizace cesty)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07B77-7D83-4697-B5F4-1B126558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08" y="1700812"/>
            <a:ext cx="5732191" cy="391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6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1496-E676-4CCC-A34C-E8CA2C91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Výsledky (kombinace optimalizací)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6DAE50-093C-4EDD-9D6D-4E180FB8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31" y="1700808"/>
            <a:ext cx="5985538" cy="40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8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B46-F338-4B38-9579-2953DBA0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Shrnutí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207-1529-4027-B8E1-0B444F43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800" dirty="0"/>
              <a:t>Velmi dobré výsledky optimalizace propustnosti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800" dirty="0"/>
              <a:t>Nový přístup kombinující</a:t>
            </a:r>
            <a:r>
              <a:rPr lang="en-US" sz="1800" dirty="0"/>
              <a:t> dv</a:t>
            </a:r>
            <a:r>
              <a:rPr lang="cs-CZ" sz="1800" dirty="0"/>
              <a:t>ě </a:t>
            </a:r>
            <a:r>
              <a:rPr lang="cs-CZ" sz="1800" i="1" dirty="0"/>
              <a:t>state of the art </a:t>
            </a:r>
            <a:r>
              <a:rPr lang="cs-CZ" sz="1800" dirty="0"/>
              <a:t>techniky a nové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800" dirty="0"/>
              <a:t>Řada užitečných funkcí pro identifikaci úzkých míst skladu, detekci zátěže jednotlivých prvků, nalezení nejkratší cesty, apod.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800" dirty="0"/>
              <a:t>Velké množství konfigurovatelných parametrů pro experimentování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b="1" dirty="0" err="1"/>
              <a:t>Nezávislost</a:t>
            </a:r>
            <a:r>
              <a:rPr lang="en-US" sz="1800" dirty="0"/>
              <a:t> </a:t>
            </a:r>
            <a:r>
              <a:rPr lang="en-US" sz="1800" dirty="0" err="1"/>
              <a:t>simulace</a:t>
            </a:r>
            <a:r>
              <a:rPr lang="en-US" sz="1800" dirty="0"/>
              <a:t> a </a:t>
            </a:r>
            <a:r>
              <a:rPr lang="en-US" sz="1800" dirty="0" err="1"/>
              <a:t>optimalizace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modelu</a:t>
            </a:r>
            <a:r>
              <a:rPr lang="en-US" sz="1800" dirty="0"/>
              <a:t> </a:t>
            </a:r>
            <a:r>
              <a:rPr lang="cs-CZ" sz="1800" dirty="0"/>
              <a:t>skladu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cs-CZ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800" b="1" dirty="0"/>
              <a:t>Budoucí práce:</a:t>
            </a:r>
            <a:endParaRPr lang="en-US" sz="1800" b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1400" dirty="0"/>
              <a:t>Optimalizace modelu skladu – CGP (Cartesian Genetic Programming)</a:t>
            </a:r>
          </a:p>
          <a:p>
            <a:pPr algn="l"/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27697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A6A967-8692-489A-96B9-40C74ED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sz="3600" dirty="0"/>
              <a:t>Problém</a:t>
            </a:r>
            <a:r>
              <a:rPr lang="en-US" sz="3600" dirty="0"/>
              <a:t> 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E92C82-278D-4F9A-9A42-8C567A10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5" y="141278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31459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b="1" dirty="0">
                <a:latin typeface="+mj-lt"/>
              </a:rPr>
              <a:t>Děkuji Vám</a:t>
            </a:r>
          </a:p>
          <a:p>
            <a:pPr algn="ctr"/>
            <a:r>
              <a:rPr lang="cs-CZ" sz="3200" b="1" dirty="0">
                <a:latin typeface="+mj-lt"/>
              </a:rPr>
              <a:t>za pozornost</a:t>
            </a:r>
          </a:p>
          <a:p>
            <a:pPr algn="ctr"/>
            <a:endParaRPr lang="cs-CZ" sz="3200" b="1" dirty="0">
              <a:latin typeface="+mj-lt"/>
            </a:endParaRPr>
          </a:p>
          <a:p>
            <a:pPr algn="ctr"/>
            <a:endParaRPr lang="cs-CZ" sz="3200" b="1" dirty="0">
              <a:latin typeface="+mj-lt"/>
            </a:endParaRPr>
          </a:p>
          <a:p>
            <a:pPr algn="ctr"/>
            <a:endParaRPr lang="cs-CZ" sz="3200" b="1" dirty="0">
              <a:latin typeface="+mj-lt"/>
            </a:endParaRPr>
          </a:p>
          <a:p>
            <a:pPr algn="ctr"/>
            <a:endParaRPr lang="cs-CZ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1A9-7A30-4078-9F82-C679685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Řešení</a:t>
            </a:r>
            <a:r>
              <a:rPr lang="en-US" sz="3600" dirty="0"/>
              <a:t> …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7DE03E-FB22-476B-B6B7-DC7E53AF2D42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b="1" dirty="0"/>
              <a:t>Sada pěti kooperujících nástrojů: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cs-CZ" sz="2000" dirty="0"/>
              <a:t>E</a:t>
            </a:r>
            <a:r>
              <a:rPr lang="en-US" sz="2000" dirty="0" err="1"/>
              <a:t>ditor</a:t>
            </a:r>
            <a:r>
              <a:rPr lang="en-US" sz="2000" dirty="0"/>
              <a:t> </a:t>
            </a:r>
            <a:r>
              <a:rPr lang="en-US" sz="2000" dirty="0" err="1"/>
              <a:t>skladu</a:t>
            </a:r>
            <a:r>
              <a:rPr lang="cs-CZ" sz="2000" dirty="0"/>
              <a:t> (2D)</a:t>
            </a:r>
          </a:p>
          <a:p>
            <a:r>
              <a:rPr lang="cs-CZ" sz="2000" dirty="0"/>
              <a:t>Generátor objednávek</a:t>
            </a:r>
          </a:p>
          <a:p>
            <a:r>
              <a:rPr lang="cs-CZ" sz="2000" dirty="0"/>
              <a:t>Simulátor skladu</a:t>
            </a:r>
          </a:p>
          <a:p>
            <a:r>
              <a:rPr lang="cs-CZ" sz="2000" dirty="0"/>
              <a:t>Optimalizátor</a:t>
            </a:r>
            <a:r>
              <a:rPr lang="en-US" sz="2000" dirty="0"/>
              <a:t> </a:t>
            </a:r>
            <a:r>
              <a:rPr lang="en-US" sz="2000" dirty="0" err="1"/>
              <a:t>rozlo</a:t>
            </a:r>
            <a:r>
              <a:rPr lang="cs-CZ" sz="2000" dirty="0"/>
              <a:t>žení produktů</a:t>
            </a:r>
            <a:endParaRPr lang="en-US" sz="2000" dirty="0"/>
          </a:p>
          <a:p>
            <a:r>
              <a:rPr lang="en-US" sz="2000" dirty="0"/>
              <a:t>Pathfinder</a:t>
            </a:r>
            <a:r>
              <a:rPr lang="cs-CZ" sz="2000" dirty="0"/>
              <a:t> (hledač optimální cesty)</a:t>
            </a:r>
            <a:endParaRPr lang="en-US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r>
              <a:rPr lang="cs-CZ" sz="2000" dirty="0"/>
              <a:t>Implementace: C++, Qt5, SIMLIB/C++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67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52B37-D2CC-4574-8B60-E7AEC82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Editor </a:t>
            </a:r>
            <a:r>
              <a:rPr lang="en-US" sz="3600" dirty="0" err="1"/>
              <a:t>skladu</a:t>
            </a:r>
            <a:r>
              <a:rPr lang="cs-CZ" sz="3600" dirty="0"/>
              <a:t> (2D)</a:t>
            </a:r>
            <a:endParaRPr lang="en-US" sz="3600" dirty="0"/>
          </a:p>
        </p:txBody>
      </p:sp>
      <p:pic>
        <p:nvPicPr>
          <p:cNvPr id="3" name="Picture 2" descr="A picture containing text, black, scoreboard, screenshot&#10;&#10;Description automatically generated">
            <a:extLst>
              <a:ext uri="{FF2B5EF4-FFF2-40B4-BE49-F238E27FC236}">
                <a16:creationId xmlns:a16="http://schemas.microsoft.com/office/drawing/2014/main" id="{10E1FCDA-09C1-4A7D-8ACB-8C52FAF9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B4-4666-46B0-B16C-F99A68E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Gener</a:t>
            </a:r>
            <a:r>
              <a:rPr lang="cs-CZ" sz="3600" dirty="0"/>
              <a:t>átor</a:t>
            </a:r>
            <a:r>
              <a:rPr lang="en-US" sz="3600" dirty="0"/>
              <a:t> </a:t>
            </a:r>
            <a:r>
              <a:rPr lang="cs-CZ" sz="3600" dirty="0"/>
              <a:t>objednávek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E8E-6DA4-45BD-A7E8-B9CF23189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7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Nutnost</a:t>
            </a:r>
            <a:r>
              <a:rPr lang="en-US" dirty="0"/>
              <a:t> </a:t>
            </a:r>
            <a:r>
              <a:rPr lang="cs-CZ" dirty="0"/>
              <a:t>syntetických zákaznických objednávek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Použití uživatelem definovaných pravděpodobnostních modelů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Vygenerov</a:t>
            </a:r>
            <a:r>
              <a:rPr lang="cs-CZ" dirty="0"/>
              <a:t>ání</a:t>
            </a:r>
            <a:r>
              <a:rPr lang="en-US" dirty="0"/>
              <a:t> </a:t>
            </a:r>
            <a:r>
              <a:rPr lang="cs-CZ" dirty="0"/>
              <a:t>objednávek (vstup evolučního  algoritmu)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Trénovací – reprezentuje historická data společnosti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Testovací – reprezentuje </a:t>
            </a:r>
            <a:r>
              <a:rPr lang="en-US" sz="1800" dirty="0"/>
              <a:t>“</a:t>
            </a:r>
            <a:r>
              <a:rPr lang="cs-CZ" sz="1800" dirty="0"/>
              <a:t>budoucí</a:t>
            </a:r>
            <a:r>
              <a:rPr lang="en-US" sz="1800" dirty="0"/>
              <a:t>”</a:t>
            </a:r>
            <a:r>
              <a:rPr lang="cs-CZ" sz="1800" dirty="0"/>
              <a:t> data společnosti</a:t>
            </a:r>
          </a:p>
        </p:txBody>
      </p:sp>
    </p:spTree>
    <p:extLst>
      <p:ext uri="{BB962C8B-B14F-4D97-AF65-F5344CB8AC3E}">
        <p14:creationId xmlns:p14="http://schemas.microsoft.com/office/powerpoint/2010/main" val="249481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1041-F6D6-4C54-B84D-B800BC25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cs-CZ" sz="3600" dirty="0"/>
              <a:t>Generátor</a:t>
            </a:r>
            <a:r>
              <a:rPr lang="en-US" sz="3600" dirty="0"/>
              <a:t> </a:t>
            </a:r>
            <a:r>
              <a:rPr lang="cs-CZ" sz="3600" dirty="0"/>
              <a:t>objednávek</a:t>
            </a:r>
            <a:endParaRPr lang="en-US" sz="3600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3E5F6D-5350-4795-A5A9-1092F86F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Simulátor</a:t>
            </a:r>
            <a:r>
              <a:rPr lang="en-US" sz="3600" dirty="0"/>
              <a:t> </a:t>
            </a:r>
            <a:r>
              <a:rPr lang="en-US" sz="3600" dirty="0" err="1"/>
              <a:t>skladu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7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Odsimulování průchodu objednávek skladem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Aproximace</a:t>
            </a:r>
            <a:r>
              <a:rPr lang="en-US" dirty="0"/>
              <a:t> </a:t>
            </a:r>
            <a:r>
              <a:rPr lang="en-US" dirty="0" err="1"/>
              <a:t>kvality</a:t>
            </a:r>
            <a:r>
              <a:rPr lang="en-US" dirty="0"/>
              <a:t> </a:t>
            </a:r>
            <a:r>
              <a:rPr lang="en-US" dirty="0" err="1"/>
              <a:t>řešení</a:t>
            </a:r>
            <a:r>
              <a:rPr lang="en-US" dirty="0"/>
              <a:t> v </a:t>
            </a:r>
            <a:r>
              <a:rPr lang="en-US" dirty="0" err="1"/>
              <a:t>optimalizátoru</a:t>
            </a:r>
            <a:r>
              <a:rPr lang="en-US" dirty="0"/>
              <a:t> (= </a:t>
            </a:r>
            <a:r>
              <a:rPr lang="cs-CZ" dirty="0"/>
              <a:t>loss funkce)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Diskrétní události</a:t>
            </a:r>
            <a:r>
              <a:rPr lang="en-US" dirty="0"/>
              <a:t>, d</a:t>
            </a:r>
            <a:r>
              <a:rPr lang="cs-CZ" dirty="0"/>
              <a:t>ůraz na realističnost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Zvýraznění</a:t>
            </a:r>
            <a:r>
              <a:rPr lang="en-US" dirty="0"/>
              <a:t> </a:t>
            </a:r>
            <a:r>
              <a:rPr lang="en-US" dirty="0" err="1"/>
              <a:t>zatížených</a:t>
            </a:r>
            <a:r>
              <a:rPr lang="en-US" dirty="0"/>
              <a:t> </a:t>
            </a:r>
            <a:r>
              <a:rPr lang="en-US" dirty="0" err="1"/>
              <a:t>prvků</a:t>
            </a:r>
            <a:r>
              <a:rPr lang="en-US" dirty="0"/>
              <a:t>, </a:t>
            </a:r>
            <a:r>
              <a:rPr lang="en-US" dirty="0" err="1"/>
              <a:t>rozsáhlé</a:t>
            </a:r>
            <a:r>
              <a:rPr lang="en-US" dirty="0"/>
              <a:t> </a:t>
            </a:r>
            <a:r>
              <a:rPr lang="en-US" dirty="0" err="1"/>
              <a:t>statistiky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0623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Simulátor</a:t>
            </a:r>
            <a:r>
              <a:rPr lang="en-US" sz="3600" dirty="0"/>
              <a:t> </a:t>
            </a:r>
            <a:r>
              <a:rPr lang="en-US" sz="3600" dirty="0" err="1"/>
              <a:t>skladu</a:t>
            </a:r>
            <a:endParaRPr lang="en-US" sz="3600" dirty="0"/>
          </a:p>
        </p:txBody>
      </p:sp>
      <p:pic>
        <p:nvPicPr>
          <p:cNvPr id="4" name="Picture 3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B2B881FC-76FD-4FCC-87F3-6F24F1AB6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3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09670-E27F-4F22-BC1C-1E38927B8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404664"/>
            <a:ext cx="1738210" cy="4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765E-6F59-451B-991D-4FCC33CA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P/T s</a:t>
            </a:r>
            <a:r>
              <a:rPr lang="cs-CZ" sz="3600" dirty="0"/>
              <a:t>íť skladu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3E7A5-8E4D-4BF4-A83C-EA0B5884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1916832"/>
            <a:ext cx="8100392" cy="34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9415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317</Words>
  <Application>Microsoft Office PowerPoint</Application>
  <PresentationFormat>On-screen Show (4:3)</PresentationFormat>
  <Paragraphs>76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(Body)</vt:lpstr>
      <vt:lpstr>Arial Black</vt:lpstr>
      <vt:lpstr>Calibri</vt:lpstr>
      <vt:lpstr>Wingdings</vt:lpstr>
      <vt:lpstr>Motiv systému Office</vt:lpstr>
      <vt:lpstr>Simulace skladu a optimalizace rozmístění produktů za účelem zvýšení propustnosti skladu</vt:lpstr>
      <vt:lpstr>Problém …</vt:lpstr>
      <vt:lpstr>Řešení …</vt:lpstr>
      <vt:lpstr>Editor skladu (2D)</vt:lpstr>
      <vt:lpstr>Generátor objednávek</vt:lpstr>
      <vt:lpstr>Generátor objednávek</vt:lpstr>
      <vt:lpstr>Simulátor skladu</vt:lpstr>
      <vt:lpstr>Simulátor skladu</vt:lpstr>
      <vt:lpstr>P/T síť skladu</vt:lpstr>
      <vt:lpstr>Optimalizátor rozložení produktů</vt:lpstr>
      <vt:lpstr>Optimalizátor rozložení produktů</vt:lpstr>
      <vt:lpstr>Paralelizace optimalizace</vt:lpstr>
      <vt:lpstr>Kódování řešení</vt:lpstr>
      <vt:lpstr>Pathfinder</vt:lpstr>
      <vt:lpstr>Pathfinder</vt:lpstr>
      <vt:lpstr>Výsledky (optimalizace rozložení produktů)</vt:lpstr>
      <vt:lpstr>Výsledky (optimalizace cesty)</vt:lpstr>
      <vt:lpstr>Výsledky (kombinace optimalizací)</vt:lpstr>
      <vt:lpstr>Shrnutí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skladu a optimalizace rozmístění produktů za účelem zvýšení propustnosti skladu</dc:title>
  <dc:creator>Filip Kočica</dc:creator>
  <cp:lastModifiedBy>Filip Kočica</cp:lastModifiedBy>
  <cp:revision>136</cp:revision>
  <dcterms:created xsi:type="dcterms:W3CDTF">2020-12-18T10:52:02Z</dcterms:created>
  <dcterms:modified xsi:type="dcterms:W3CDTF">2021-04-29T10:25:45Z</dcterms:modified>
</cp:coreProperties>
</file>