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85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5" r:id="rId14"/>
    <p:sldId id="301" r:id="rId15"/>
    <p:sldId id="296" r:id="rId16"/>
    <p:sldId id="297" r:id="rId17"/>
    <p:sldId id="298" r:id="rId18"/>
    <p:sldId id="299" r:id="rId19"/>
    <p:sldId id="30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  <p:embeddedFont>
      <p:font typeface="Titillium Web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8A5951-98DD-4594-8071-0D870C603680}">
  <a:tblStyle styleId="{808A5951-98DD-4594-8071-0D870C6036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11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1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2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47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82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8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951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762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9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90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9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33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51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258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305782" y="589118"/>
            <a:ext cx="4978251" cy="19826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 dirty="0">
                <a:solidFill>
                  <a:srgbClr val="7DFFB1"/>
                </a:solidFill>
              </a:rPr>
              <a:t>Warehouse</a:t>
            </a:r>
            <a:br>
              <a:rPr lang="cs-CZ" sz="6000" dirty="0">
                <a:solidFill>
                  <a:srgbClr val="7DFFB1"/>
                </a:solidFill>
              </a:rPr>
            </a:br>
            <a:r>
              <a:rPr lang="cs-CZ" sz="6000" dirty="0">
                <a:solidFill>
                  <a:srgbClr val="7DFFB1"/>
                </a:solidFill>
              </a:rPr>
              <a:t>Manager</a:t>
            </a:r>
            <a:endParaRPr dirty="0"/>
          </a:p>
        </p:txBody>
      </p:sp>
      <p:sp>
        <p:nvSpPr>
          <p:cNvPr id="4" name="Google Shape;54;p11">
            <a:extLst>
              <a:ext uri="{FF2B5EF4-FFF2-40B4-BE49-F238E27FC236}">
                <a16:creationId xmlns:a16="http://schemas.microsoft.com/office/drawing/2014/main" id="{F536931D-33E0-4D82-AF0F-A06059FF2634}"/>
              </a:ext>
            </a:extLst>
          </p:cNvPr>
          <p:cNvSpPr txBox="1">
            <a:spLocks/>
          </p:cNvSpPr>
          <p:nvPr/>
        </p:nvSpPr>
        <p:spPr>
          <a:xfrm>
            <a:off x="305784" y="2659951"/>
            <a:ext cx="5060696" cy="308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cs-CZ" sz="1600" dirty="0"/>
              <a:t>Nástroj pro pokročilou simulaci a optimalizaci skladu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9CBCC4-4AD8-4FFB-8D12-14DDDB79F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46" y="361620"/>
            <a:ext cx="2089272" cy="2089272"/>
          </a:xfrm>
          <a:prstGeom prst="rect">
            <a:avLst/>
          </a:prstGeom>
        </p:spPr>
      </p:pic>
      <p:sp>
        <p:nvSpPr>
          <p:cNvPr id="7" name="Google Shape;54;p11">
            <a:extLst>
              <a:ext uri="{FF2B5EF4-FFF2-40B4-BE49-F238E27FC236}">
                <a16:creationId xmlns:a16="http://schemas.microsoft.com/office/drawing/2014/main" id="{977FD13A-F673-43AA-9F03-E24586CE24E9}"/>
              </a:ext>
            </a:extLst>
          </p:cNvPr>
          <p:cNvSpPr txBox="1">
            <a:spLocks/>
          </p:cNvSpPr>
          <p:nvPr/>
        </p:nvSpPr>
        <p:spPr>
          <a:xfrm>
            <a:off x="305781" y="3327405"/>
            <a:ext cx="506069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itillium Web"/>
              <a:buNone/>
              <a:defRPr sz="60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cs-CZ" sz="1500" dirty="0"/>
              <a:t>Autor:                 </a:t>
            </a:r>
            <a:r>
              <a:rPr lang="cs-CZ" sz="1600" dirty="0">
                <a:solidFill>
                  <a:srgbClr val="7DFFB1"/>
                </a:solidFill>
              </a:rPr>
              <a:t>Bc. Filip Kočica</a:t>
            </a:r>
            <a:endParaRPr lang="cs-CZ" sz="1500" dirty="0"/>
          </a:p>
          <a:p>
            <a:r>
              <a:rPr lang="cs-CZ" sz="1500" dirty="0"/>
              <a:t>Vedoucí:            </a:t>
            </a:r>
            <a:r>
              <a:rPr lang="cs-CZ" sz="1400" dirty="0">
                <a:solidFill>
                  <a:srgbClr val="7DFFB1"/>
                </a:solidFill>
              </a:rPr>
              <a:t>Ing. Olřich Kodym</a:t>
            </a:r>
            <a:endParaRPr lang="cs-CZ" sz="1500" dirty="0"/>
          </a:p>
          <a:p>
            <a:r>
              <a:rPr lang="cs-CZ" sz="1500" dirty="0"/>
              <a:t>Konzultant:      </a:t>
            </a:r>
            <a:r>
              <a:rPr lang="cs-CZ" sz="1400" dirty="0">
                <a:solidFill>
                  <a:srgbClr val="7DFFB1"/>
                </a:solidFill>
              </a:rPr>
              <a:t>Ing. Daniel Chalupa</a:t>
            </a:r>
            <a:r>
              <a:rPr lang="en-US" sz="1400" dirty="0">
                <a:solidFill>
                  <a:srgbClr val="7DFFB1"/>
                </a:solidFill>
              </a:rPr>
              <a:t> (</a:t>
            </a:r>
            <a:r>
              <a:rPr lang="en-US" sz="1400" dirty="0" err="1">
                <a:solidFill>
                  <a:srgbClr val="7DFFB1"/>
                </a:solidFill>
              </a:rPr>
              <a:t>SeaComp</a:t>
            </a:r>
            <a:r>
              <a:rPr lang="en-US" sz="1400" dirty="0">
                <a:solidFill>
                  <a:srgbClr val="7DFFB1"/>
                </a:solidFill>
              </a:rPr>
              <a:t> </a:t>
            </a:r>
            <a:r>
              <a:rPr lang="en-US" sz="1400" dirty="0" err="1">
                <a:solidFill>
                  <a:srgbClr val="7DFFB1"/>
                </a:solidFill>
              </a:rPr>
              <a:t>s.r.o</a:t>
            </a:r>
            <a:r>
              <a:rPr lang="en-US" sz="1400" dirty="0">
                <a:solidFill>
                  <a:srgbClr val="7DFFB1"/>
                </a:solidFill>
              </a:rPr>
              <a:t>)</a:t>
            </a:r>
            <a:endParaRPr lang="cs-CZ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137252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P/T s</a:t>
            </a:r>
            <a:r>
              <a:rPr lang="cs-CZ" sz="3600" dirty="0"/>
              <a:t>íť skladu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06910-733F-4CEF-A012-4F2CE388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99" y="1847612"/>
            <a:ext cx="6059602" cy="25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1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45011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Optimalizátor rozložení produktů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800" y="1375326"/>
            <a:ext cx="6509479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Optimalizace rozložení produktů pro zvýšení propustnosti skladu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Implementace čtyř evolučních algoritmů</a:t>
            </a:r>
          </a:p>
          <a:p>
            <a:pPr marL="742950" lvl="1" indent="0">
              <a:buNone/>
            </a:pPr>
            <a:r>
              <a:rPr lang="cs-CZ" sz="1600" dirty="0"/>
              <a:t>Genetické algoritmy (GA)</a:t>
            </a:r>
          </a:p>
          <a:p>
            <a:pPr marL="742950" lvl="1" indent="0">
              <a:buNone/>
            </a:pPr>
            <a:r>
              <a:rPr lang="cs-CZ" sz="1600" dirty="0"/>
              <a:t>Diferenční evoluce (DE)</a:t>
            </a:r>
          </a:p>
          <a:p>
            <a:pPr marL="742950" lvl="1" indent="0">
              <a:buNone/>
            </a:pPr>
            <a:r>
              <a:rPr lang="cs-CZ" sz="1600" dirty="0"/>
              <a:t>Algoritmus umělých včelstev (ABC)</a:t>
            </a:r>
          </a:p>
          <a:p>
            <a:pPr marL="742950" lvl="1" indent="0">
              <a:buNone/>
            </a:pPr>
            <a:r>
              <a:rPr lang="cs-CZ" sz="16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sz="2000" dirty="0"/>
              <a:t>Redefinice výše zmíněných pro diskrétní prostor</a:t>
            </a:r>
          </a:p>
          <a:p>
            <a:pPr marL="742950" lvl="1" indent="0">
              <a:buNone/>
            </a:pPr>
            <a:r>
              <a:rPr lang="cs-CZ" sz="1600" dirty="0"/>
              <a:t>Problém obchodního cestujícího (TSP)</a:t>
            </a:r>
          </a:p>
        </p:txBody>
      </p:sp>
    </p:spTree>
    <p:extLst>
      <p:ext uri="{BB962C8B-B14F-4D97-AF65-F5344CB8AC3E}">
        <p14:creationId xmlns:p14="http://schemas.microsoft.com/office/powerpoint/2010/main" val="10104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B43F9325-FB9C-4D00-A91A-473F0869E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9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1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45011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Paralelizace optimalizace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0241F-C948-4507-B4AB-90836728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30" y="1497461"/>
            <a:ext cx="4973539" cy="33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45011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Kódování řešení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45F876-F369-4330-9297-05658876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43" y="2197033"/>
            <a:ext cx="6105513" cy="21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45011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Pathfinder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800" y="1375326"/>
            <a:ext cx="6509479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Nalezení</a:t>
            </a:r>
            <a:r>
              <a:rPr lang="en-US" sz="1800" dirty="0"/>
              <a:t> </a:t>
            </a:r>
            <a:r>
              <a:rPr lang="en-US" sz="1800" dirty="0" err="1"/>
              <a:t>optimální</a:t>
            </a:r>
            <a:r>
              <a:rPr lang="en-US" sz="1800" dirty="0"/>
              <a:t> </a:t>
            </a:r>
            <a:r>
              <a:rPr lang="en-US" sz="1800" dirty="0" err="1"/>
              <a:t>cesty</a:t>
            </a:r>
            <a:r>
              <a:rPr lang="en-US" sz="1800" dirty="0"/>
              <a:t> </a:t>
            </a:r>
            <a:r>
              <a:rPr lang="en-US" sz="1800" dirty="0" err="1"/>
              <a:t>objednávky</a:t>
            </a:r>
            <a:r>
              <a:rPr lang="en-US" sz="1800" dirty="0"/>
              <a:t> </a:t>
            </a:r>
            <a:r>
              <a:rPr lang="en-US" sz="1800" dirty="0" err="1"/>
              <a:t>skrze</a:t>
            </a:r>
            <a:r>
              <a:rPr lang="en-US" sz="1800" dirty="0"/>
              <a:t> </a:t>
            </a:r>
            <a:r>
              <a:rPr lang="en-US" sz="1800" dirty="0" err="1"/>
              <a:t>sklad</a:t>
            </a:r>
            <a:endParaRPr lang="cs-CZ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Použití</a:t>
            </a:r>
            <a:r>
              <a:rPr lang="en-US" sz="1800" dirty="0"/>
              <a:t> </a:t>
            </a:r>
            <a:r>
              <a:rPr lang="en-US" sz="1800" dirty="0" err="1"/>
              <a:t>dalšího</a:t>
            </a:r>
            <a:r>
              <a:rPr lang="en-US" sz="1800" dirty="0"/>
              <a:t> </a:t>
            </a:r>
            <a:r>
              <a:rPr lang="en-US" sz="1800" dirty="0" err="1"/>
              <a:t>evolučního</a:t>
            </a:r>
            <a:r>
              <a:rPr lang="en-US" sz="1800" dirty="0"/>
              <a:t> </a:t>
            </a:r>
            <a:r>
              <a:rPr lang="en-US" sz="1800" dirty="0" err="1"/>
              <a:t>algoritmu</a:t>
            </a:r>
            <a:r>
              <a:rPr lang="en-US" sz="1800" dirty="0"/>
              <a:t> MIN–MAX Ant System</a:t>
            </a:r>
          </a:p>
        </p:txBody>
      </p:sp>
    </p:spTree>
    <p:extLst>
      <p:ext uri="{BB962C8B-B14F-4D97-AF65-F5344CB8AC3E}">
        <p14:creationId xmlns:p14="http://schemas.microsoft.com/office/powerpoint/2010/main" val="10125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oreboard&#10;&#10;Description automatically generated">
            <a:extLst>
              <a:ext uri="{FF2B5EF4-FFF2-40B4-BE49-F238E27FC236}">
                <a16:creationId xmlns:a16="http://schemas.microsoft.com/office/drawing/2014/main" id="{E991B27C-FE87-4172-8B27-B73C54B23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74991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dirty="0"/>
              <a:t>Výsledky (optimalizace rozložení produktů)</a:t>
            </a:r>
            <a:endParaRPr sz="3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799" y="1157969"/>
            <a:ext cx="6509479" cy="61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Produktů:  150                 V150(200) </a:t>
            </a:r>
            <a:r>
              <a:rPr lang="en-US" sz="1400" dirty="0"/>
              <a:t>= 2.59</a:t>
            </a:r>
            <a:r>
              <a:rPr lang="cs-CZ" sz="1400" dirty="0"/>
              <a:t>e+</a:t>
            </a:r>
            <a:r>
              <a:rPr lang="en-US" sz="1400" dirty="0"/>
              <a:t>310</a:t>
            </a:r>
            <a:endParaRPr lang="cs-CZ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400" dirty="0"/>
              <a:t>Slotů:          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F636A-C928-40A4-B6F3-94E6C329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2" y="1988739"/>
            <a:ext cx="4330404" cy="2935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AE155-7B2D-4848-8BFD-9EBFC33A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026" y="1988739"/>
            <a:ext cx="4372960" cy="2936368"/>
          </a:xfrm>
          <a:prstGeom prst="rect">
            <a:avLst/>
          </a:prstGeom>
        </p:spPr>
      </p:pic>
      <p:grpSp>
        <p:nvGrpSpPr>
          <p:cNvPr id="10" name="Google Shape;794;p37">
            <a:extLst>
              <a:ext uri="{FF2B5EF4-FFF2-40B4-BE49-F238E27FC236}">
                <a16:creationId xmlns:a16="http://schemas.microsoft.com/office/drawing/2014/main" id="{8D416B1B-70AF-4403-B957-8025A1145AD1}"/>
              </a:ext>
            </a:extLst>
          </p:cNvPr>
          <p:cNvGrpSpPr/>
          <p:nvPr/>
        </p:nvGrpSpPr>
        <p:grpSpPr>
          <a:xfrm>
            <a:off x="8463778" y="549187"/>
            <a:ext cx="446045" cy="445465"/>
            <a:chOff x="1649412" y="927100"/>
            <a:chExt cx="5011737" cy="5016500"/>
          </a:xfrm>
        </p:grpSpPr>
        <p:sp>
          <p:nvSpPr>
            <p:cNvPr id="11" name="Google Shape;795;p37">
              <a:extLst>
                <a:ext uri="{FF2B5EF4-FFF2-40B4-BE49-F238E27FC236}">
                  <a16:creationId xmlns:a16="http://schemas.microsoft.com/office/drawing/2014/main" id="{50C6D753-860D-41F8-8020-52070DBF0CC2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96;p37">
              <a:extLst>
                <a:ext uri="{FF2B5EF4-FFF2-40B4-BE49-F238E27FC236}">
                  <a16:creationId xmlns:a16="http://schemas.microsoft.com/office/drawing/2014/main" id="{CCE53AB7-2F4A-4BDB-8B3F-0B043E0FBAAC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97;p37">
              <a:extLst>
                <a:ext uri="{FF2B5EF4-FFF2-40B4-BE49-F238E27FC236}">
                  <a16:creationId xmlns:a16="http://schemas.microsoft.com/office/drawing/2014/main" id="{76D03831-7BEC-4B69-8C80-FA4CA362F576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08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749916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dirty="0"/>
              <a:t>Výsledky (kombinace optimalizací)</a:t>
            </a:r>
            <a:endParaRPr sz="3200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59BF1-FD5F-41A4-BD04-514C8256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31" y="1546896"/>
            <a:ext cx="5001451" cy="3399755"/>
          </a:xfrm>
          <a:prstGeom prst="rect">
            <a:avLst/>
          </a:prstGeom>
        </p:spPr>
      </p:pic>
      <p:grpSp>
        <p:nvGrpSpPr>
          <p:cNvPr id="10" name="Google Shape;794;p37">
            <a:extLst>
              <a:ext uri="{FF2B5EF4-FFF2-40B4-BE49-F238E27FC236}">
                <a16:creationId xmlns:a16="http://schemas.microsoft.com/office/drawing/2014/main" id="{F305CB43-AF63-408A-B27F-73BEDEB1B149}"/>
              </a:ext>
            </a:extLst>
          </p:cNvPr>
          <p:cNvGrpSpPr/>
          <p:nvPr/>
        </p:nvGrpSpPr>
        <p:grpSpPr>
          <a:xfrm>
            <a:off x="8465594" y="550962"/>
            <a:ext cx="446045" cy="445465"/>
            <a:chOff x="1649412" y="927100"/>
            <a:chExt cx="5011737" cy="5016500"/>
          </a:xfrm>
        </p:grpSpPr>
        <p:sp>
          <p:nvSpPr>
            <p:cNvPr id="11" name="Google Shape;795;p37">
              <a:extLst>
                <a:ext uri="{FF2B5EF4-FFF2-40B4-BE49-F238E27FC236}">
                  <a16:creationId xmlns:a16="http://schemas.microsoft.com/office/drawing/2014/main" id="{D80BEB9C-AD2C-4ADA-B7D7-AF2200B31569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796;p37">
              <a:extLst>
                <a:ext uri="{FF2B5EF4-FFF2-40B4-BE49-F238E27FC236}">
                  <a16:creationId xmlns:a16="http://schemas.microsoft.com/office/drawing/2014/main" id="{CE156E19-C861-4063-BC9C-F32A5BD3A22C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97;p37">
              <a:extLst>
                <a:ext uri="{FF2B5EF4-FFF2-40B4-BE49-F238E27FC236}">
                  <a16:creationId xmlns:a16="http://schemas.microsoft.com/office/drawing/2014/main" id="{D48F4AD2-344E-4C5A-8F9E-DEB87F9F43AD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50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199" y="137252"/>
            <a:ext cx="745011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Shrnutí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800" y="1112998"/>
            <a:ext cx="7393898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/>
              <a:t>Velmi dobré výsledky optimalizace propustnosti 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/>
              <a:t>Nový přístup kombinující</a:t>
            </a:r>
            <a:r>
              <a:rPr lang="en-US" sz="1600" dirty="0"/>
              <a:t> dv</a:t>
            </a:r>
            <a:r>
              <a:rPr lang="cs-CZ" sz="1600" dirty="0"/>
              <a:t>ě </a:t>
            </a:r>
            <a:r>
              <a:rPr lang="cs-CZ" sz="1600" i="1" dirty="0"/>
              <a:t>state of the art </a:t>
            </a:r>
            <a:r>
              <a:rPr lang="cs-CZ" sz="1600" dirty="0"/>
              <a:t>techniky a nové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/>
              <a:t>Řada užitečných funkcí pro identifikaci úzkých míst skladu, detekci zátěže jednotlivých prvků, nalezení nejkratší cesty, apod.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dirty="0"/>
              <a:t>Velké množství konfigurovatelných parametrů pro experimentování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 err="1"/>
              <a:t>Nezávislost</a:t>
            </a:r>
            <a:r>
              <a:rPr lang="en-US" sz="1600" dirty="0"/>
              <a:t> </a:t>
            </a:r>
            <a:r>
              <a:rPr lang="en-US" sz="1600" dirty="0" err="1"/>
              <a:t>simulace</a:t>
            </a:r>
            <a:r>
              <a:rPr lang="en-US" sz="1600" dirty="0"/>
              <a:t> a </a:t>
            </a:r>
            <a:r>
              <a:rPr lang="en-US" sz="1600" dirty="0" err="1"/>
              <a:t>optimalizace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modelu</a:t>
            </a:r>
            <a:r>
              <a:rPr lang="en-US" sz="1600" dirty="0"/>
              <a:t> </a:t>
            </a:r>
            <a:r>
              <a:rPr lang="cs-CZ" sz="1600" dirty="0"/>
              <a:t>skladu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1600" b="1" dirty="0"/>
              <a:t>Budoucí práce</a:t>
            </a:r>
            <a:endParaRPr lang="en-US" sz="1600" b="1" dirty="0"/>
          </a:p>
          <a:p>
            <a:pPr marL="742950" lvl="1" indent="0">
              <a:buNone/>
            </a:pPr>
            <a:r>
              <a:rPr lang="cs-CZ" sz="1600" dirty="0"/>
              <a:t>Optimalizace modelu skladu – CGP (Cartesian Genetic Programming)</a:t>
            </a:r>
          </a:p>
          <a:p>
            <a:pPr algn="l"/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05080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1D7FF-FAD1-494E-B378-234219B5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59" y="90107"/>
            <a:ext cx="2150925" cy="857400"/>
          </a:xfrm>
        </p:spPr>
        <p:txBody>
          <a:bodyPr/>
          <a:lstStyle/>
          <a:p>
            <a:r>
              <a:rPr lang="en-US" dirty="0" err="1"/>
              <a:t>Probl</a:t>
            </a:r>
            <a:r>
              <a:rPr lang="cs-CZ" dirty="0"/>
              <a:t>ém</a:t>
            </a:r>
            <a:r>
              <a:rPr lang="en-US" dirty="0"/>
              <a:t>…</a:t>
            </a: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00B4EEB8-D9C1-4826-9AA8-B868669E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58" y="1378199"/>
            <a:ext cx="4339084" cy="325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C960CFFC-E969-43A2-B869-D3344F58533A}"/>
              </a:ext>
            </a:extLst>
          </p:cNvPr>
          <p:cNvSpPr txBox="1">
            <a:spLocks/>
          </p:cNvSpPr>
          <p:nvPr/>
        </p:nvSpPr>
        <p:spPr>
          <a:xfrm>
            <a:off x="685800" y="352931"/>
            <a:ext cx="4360500" cy="62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cs-CZ" dirty="0"/>
              <a:t>Řešení…</a:t>
            </a:r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B4BA2648-CEBB-45A8-8541-D2C948DA8D55}"/>
              </a:ext>
            </a:extLst>
          </p:cNvPr>
          <p:cNvSpPr txBox="1">
            <a:spLocks/>
          </p:cNvSpPr>
          <p:nvPr/>
        </p:nvSpPr>
        <p:spPr>
          <a:xfrm>
            <a:off x="685800" y="1202939"/>
            <a:ext cx="4360500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cs-CZ" sz="1600" b="1" dirty="0"/>
              <a:t>Sada pěti </a:t>
            </a:r>
            <a:r>
              <a:rPr lang="en-US" sz="1600" b="1" dirty="0"/>
              <a:t>“</a:t>
            </a:r>
            <a:r>
              <a:rPr lang="cs-CZ" sz="1600" b="1" dirty="0"/>
              <a:t>kooperujících</a:t>
            </a:r>
            <a:r>
              <a:rPr lang="en-US" sz="1600" b="1" dirty="0"/>
              <a:t>”</a:t>
            </a:r>
            <a:r>
              <a:rPr lang="cs-CZ" sz="1600" b="1" dirty="0"/>
              <a:t> nástrojů:</a:t>
            </a:r>
          </a:p>
          <a:p>
            <a:pPr marL="0" indent="0">
              <a:buFont typeface="Titillium Web Light"/>
              <a:buNone/>
            </a:pPr>
            <a:endParaRPr lang="cs-CZ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Editor skladu (2D)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Generátor objednávek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Simulátor skladu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Optimalizátor rozložení produktů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Pathfinder (hledač optimální cesty)</a:t>
            </a:r>
          </a:p>
          <a:p>
            <a:pPr>
              <a:buFont typeface="Arial" panose="020B0604020202020204" pitchFamily="34" charset="0"/>
              <a:buChar char="•"/>
            </a:pPr>
            <a:endParaRPr lang="cs-CZ" sz="1600" dirty="0"/>
          </a:p>
          <a:p>
            <a:pPr>
              <a:buFont typeface="Arial" panose="020B0604020202020204" pitchFamily="34" charset="0"/>
              <a:buChar char="•"/>
            </a:pPr>
            <a:endParaRPr lang="cs-CZ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Implementace: C++, Qt5, SIMLIB/C++</a:t>
            </a:r>
          </a:p>
          <a:p>
            <a:pPr marL="0" indent="0">
              <a:buFont typeface="Titillium Web Light"/>
              <a:buNone/>
            </a:pPr>
            <a:endParaRPr lang="cs-CZ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137252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Editor </a:t>
            </a:r>
            <a:r>
              <a:rPr lang="en-US" dirty="0" err="1"/>
              <a:t>skladu</a:t>
            </a:r>
            <a:r>
              <a:rPr lang="cs-CZ" dirty="0"/>
              <a:t> (2D)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578224" y="1619799"/>
            <a:ext cx="4360500" cy="240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Vytvoření modelu skladu</a:t>
            </a:r>
          </a:p>
          <a:p>
            <a:pPr marL="76200" indent="0">
              <a:buNone/>
            </a:pPr>
            <a:endParaRPr lang="cs-CZ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600" dirty="0"/>
              <a:t>Serializace/deserializace (XML)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C4D3-A707-4E15-BB15-2E40129B7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picture containing text, black, scoreboard, screenshot&#10;&#10;Description automatically generated">
            <a:extLst>
              <a:ext uri="{FF2B5EF4-FFF2-40B4-BE49-F238E27FC236}">
                <a16:creationId xmlns:a16="http://schemas.microsoft.com/office/drawing/2014/main" id="{87DEE623-F85F-4A7F-8881-0A5ADC9CF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75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137252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Generátor objednávek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800" y="1202939"/>
            <a:ext cx="5546912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1600" dirty="0"/>
              <a:t>Nutnost</a:t>
            </a:r>
            <a:r>
              <a:rPr lang="en-US" sz="1600" dirty="0"/>
              <a:t> </a:t>
            </a:r>
            <a:r>
              <a:rPr lang="cs-CZ" sz="1600" dirty="0"/>
              <a:t>syntetických zákaznických objednávek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1600" dirty="0"/>
              <a:t>Použití uživatelem definovaných pravděpodobnostních modelů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Vygenerov</a:t>
            </a:r>
            <a:r>
              <a:rPr lang="cs-CZ" sz="1600" dirty="0"/>
              <a:t>ání</a:t>
            </a:r>
            <a:r>
              <a:rPr lang="en-US" sz="1600" dirty="0"/>
              <a:t> </a:t>
            </a:r>
            <a:r>
              <a:rPr lang="cs-CZ" sz="1600" dirty="0"/>
              <a:t>objednávek (vstup evolučního  algoritmu)</a:t>
            </a:r>
          </a:p>
          <a:p>
            <a:pPr marL="742950" lvl="1" indent="0">
              <a:buNone/>
            </a:pPr>
            <a:endParaRPr lang="cs-CZ" sz="1200" dirty="0"/>
          </a:p>
          <a:p>
            <a:pPr marL="742950" lvl="1" indent="0">
              <a:buNone/>
            </a:pPr>
            <a:r>
              <a:rPr lang="cs-CZ" sz="1200" dirty="0"/>
              <a:t>Trénovací – reprezentuje historická data společnosti</a:t>
            </a:r>
          </a:p>
          <a:p>
            <a:pPr marL="742950" lvl="1" indent="0">
              <a:buNone/>
            </a:pPr>
            <a:r>
              <a:rPr lang="cs-CZ" sz="1200" dirty="0"/>
              <a:t>Testovací – reprezentuje </a:t>
            </a:r>
            <a:r>
              <a:rPr lang="en-US" sz="1200" dirty="0"/>
              <a:t>“</a:t>
            </a:r>
            <a:r>
              <a:rPr lang="cs-CZ" sz="1200" dirty="0"/>
              <a:t>budoucí</a:t>
            </a:r>
            <a:r>
              <a:rPr lang="en-US" sz="1200" dirty="0"/>
              <a:t>”</a:t>
            </a:r>
            <a:r>
              <a:rPr lang="cs-CZ" sz="1200" dirty="0"/>
              <a:t> data společnosti</a:t>
            </a:r>
          </a:p>
        </p:txBody>
      </p:sp>
    </p:spTree>
    <p:extLst>
      <p:ext uri="{BB962C8B-B14F-4D97-AF65-F5344CB8AC3E}">
        <p14:creationId xmlns:p14="http://schemas.microsoft.com/office/powerpoint/2010/main" val="92319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8A18997-FF55-4B75-8168-53A4C6ECA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9"/>
            <a:ext cx="91440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3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137252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 dirty="0"/>
              <a:t>Simulátor</a:t>
            </a:r>
            <a:r>
              <a:rPr lang="en-US" sz="3600" dirty="0"/>
              <a:t> </a:t>
            </a:r>
            <a:r>
              <a:rPr lang="en-US" sz="3600" dirty="0" err="1"/>
              <a:t>skladu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69;p13">
            <a:extLst>
              <a:ext uri="{FF2B5EF4-FFF2-40B4-BE49-F238E27FC236}">
                <a16:creationId xmlns:a16="http://schemas.microsoft.com/office/drawing/2014/main" id="{7E5D1FE1-CE4A-4B8E-9B8A-31955ED5D6EF}"/>
              </a:ext>
            </a:extLst>
          </p:cNvPr>
          <p:cNvSpPr txBox="1">
            <a:spLocks/>
          </p:cNvSpPr>
          <p:nvPr/>
        </p:nvSpPr>
        <p:spPr>
          <a:xfrm>
            <a:off x="685800" y="1202939"/>
            <a:ext cx="5546912" cy="36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1400" dirty="0"/>
              <a:t>Odsimulování průchodu objednávek skladem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1400" dirty="0"/>
              <a:t>Aproximace</a:t>
            </a:r>
            <a:r>
              <a:rPr lang="en-US" sz="1400" dirty="0"/>
              <a:t> </a:t>
            </a:r>
            <a:r>
              <a:rPr lang="en-US" sz="1400" dirty="0" err="1"/>
              <a:t>kvality</a:t>
            </a:r>
            <a:r>
              <a:rPr lang="en-US" sz="1400" dirty="0"/>
              <a:t> </a:t>
            </a:r>
            <a:r>
              <a:rPr lang="en-US" sz="1400" dirty="0" err="1"/>
              <a:t>řešení</a:t>
            </a:r>
            <a:r>
              <a:rPr lang="en-US" sz="1400" dirty="0"/>
              <a:t> v </a:t>
            </a:r>
            <a:r>
              <a:rPr lang="en-US" sz="1400" dirty="0" err="1"/>
              <a:t>optimalizátoru</a:t>
            </a:r>
            <a:r>
              <a:rPr lang="en-US" sz="1400" dirty="0"/>
              <a:t> (= </a:t>
            </a:r>
            <a:r>
              <a:rPr lang="cs-CZ" sz="1400" dirty="0"/>
              <a:t>loss funkce)</a:t>
            </a:r>
          </a:p>
          <a:p>
            <a:pPr marL="0" indent="0">
              <a:buNone/>
            </a:pPr>
            <a:endParaRPr lang="cs-CZ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1400" dirty="0"/>
              <a:t>Diskrétní události</a:t>
            </a:r>
            <a:r>
              <a:rPr lang="en-US" sz="1400" dirty="0"/>
              <a:t>, d</a:t>
            </a:r>
            <a:r>
              <a:rPr lang="cs-CZ" sz="1400" dirty="0"/>
              <a:t>ůraz na realističnost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Zvýraznění</a:t>
            </a:r>
            <a:r>
              <a:rPr lang="en-US" sz="1400" dirty="0"/>
              <a:t> </a:t>
            </a:r>
            <a:r>
              <a:rPr lang="en-US" sz="1400" dirty="0" err="1"/>
              <a:t>zatížených</a:t>
            </a:r>
            <a:r>
              <a:rPr lang="en-US" sz="1400" dirty="0"/>
              <a:t> </a:t>
            </a:r>
            <a:r>
              <a:rPr lang="en-US" sz="1400" dirty="0" err="1"/>
              <a:t>prvků</a:t>
            </a:r>
            <a:r>
              <a:rPr lang="en-US" sz="1400" dirty="0"/>
              <a:t>, </a:t>
            </a:r>
            <a:r>
              <a:rPr lang="en-US" sz="1400" dirty="0" err="1"/>
              <a:t>rozsáhlé</a:t>
            </a:r>
            <a:r>
              <a:rPr lang="en-US" sz="1400" dirty="0"/>
              <a:t> </a:t>
            </a:r>
            <a:r>
              <a:rPr lang="en-US" sz="1400" dirty="0" err="1"/>
              <a:t>statistiky</a:t>
            </a:r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619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F0D6B4AF-8852-491D-A211-A572BF02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91939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327</Words>
  <Application>Microsoft Office PowerPoint</Application>
  <PresentationFormat>On-screen Show (16:9)</PresentationFormat>
  <Paragraphs>82</Paragraphs>
  <Slides>19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Titillium Web Light</vt:lpstr>
      <vt:lpstr>Arial</vt:lpstr>
      <vt:lpstr>Calibri</vt:lpstr>
      <vt:lpstr>Titillium Web</vt:lpstr>
      <vt:lpstr>Ninacor template</vt:lpstr>
      <vt:lpstr>Warehouse Manager</vt:lpstr>
      <vt:lpstr>Problém…</vt:lpstr>
      <vt:lpstr>PowerPoint Presentation</vt:lpstr>
      <vt:lpstr>Editor skladu (2D)</vt:lpstr>
      <vt:lpstr>PowerPoint Presentation</vt:lpstr>
      <vt:lpstr>Generátor objednávek</vt:lpstr>
      <vt:lpstr>PowerPoint Presentation</vt:lpstr>
      <vt:lpstr>Simulátor skladu</vt:lpstr>
      <vt:lpstr>PowerPoint Presentation</vt:lpstr>
      <vt:lpstr>P/T síť skladu</vt:lpstr>
      <vt:lpstr>Optimalizátor rozložení produktů</vt:lpstr>
      <vt:lpstr>PowerPoint Presentation</vt:lpstr>
      <vt:lpstr>Paralelizace optimalizace</vt:lpstr>
      <vt:lpstr>Kódování řešení</vt:lpstr>
      <vt:lpstr>Pathfinder</vt:lpstr>
      <vt:lpstr>PowerPoint Presentation</vt:lpstr>
      <vt:lpstr>Výsledky (optimalizace rozložení produktů)</vt:lpstr>
      <vt:lpstr>Výsledky (kombinace optimalizací)</vt:lpstr>
      <vt:lpstr>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Filip Kočica</cp:lastModifiedBy>
  <cp:revision>48</cp:revision>
  <dcterms:modified xsi:type="dcterms:W3CDTF">2021-05-05T08:27:18Z</dcterms:modified>
</cp:coreProperties>
</file>