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5" r:id="rId2"/>
    <p:sldId id="286" r:id="rId3"/>
    <p:sldId id="287" r:id="rId4"/>
    <p:sldId id="288" r:id="rId5"/>
    <p:sldId id="296" r:id="rId6"/>
    <p:sldId id="295" r:id="rId7"/>
    <p:sldId id="289" r:id="rId8"/>
    <p:sldId id="290" r:id="rId9"/>
    <p:sldId id="297" r:id="rId10"/>
    <p:sldId id="291" r:id="rId11"/>
    <p:sldId id="298" r:id="rId12"/>
    <p:sldId id="300" r:id="rId13"/>
    <p:sldId id="301" r:id="rId14"/>
    <p:sldId id="302" r:id="rId15"/>
    <p:sldId id="292" r:id="rId16"/>
    <p:sldId id="299" r:id="rId17"/>
    <p:sldId id="294" r:id="rId18"/>
    <p:sldId id="282" r:id="rId19"/>
    <p:sldId id="304" r:id="rId20"/>
    <p:sldId id="305" r:id="rId21"/>
    <p:sldId id="303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16.06.2021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95921" y="3933829"/>
            <a:ext cx="9503833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95921" y="5661496"/>
            <a:ext cx="67246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8208437" y="5661496"/>
            <a:ext cx="2495551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1199456" y="2852936"/>
            <a:ext cx="9505056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73" y="915986"/>
            <a:ext cx="6071659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624421" y="1628775"/>
            <a:ext cx="5278967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6288025" y="1628800"/>
            <a:ext cx="5278967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587023" y="6453402"/>
            <a:ext cx="11604977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" y="6453397"/>
            <a:ext cx="539552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623392" y="6505604"/>
            <a:ext cx="1156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/warehouse-tech-startup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orderpickingfastfetch.blogspot.com/2013/01/what-is-pick-to-light-pick-to-light-or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rderpickingfastfetch.blogspot.com/2013/01/what-is-pick-to-light-pick-to-light-or.html" TargetMode="Externa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407368" y="5429694"/>
            <a:ext cx="5043487" cy="648072"/>
          </a:xfrm>
        </p:spPr>
        <p:txBody>
          <a:bodyPr/>
          <a:lstStyle/>
          <a:p>
            <a:r>
              <a:rPr lang="cs-CZ" dirty="0"/>
              <a:t>Autor: Bc. Filip Kočica</a:t>
            </a:r>
          </a:p>
          <a:p>
            <a:r>
              <a:rPr lang="cs-CZ" dirty="0"/>
              <a:t>Vedoucí: Ing. Oldřich Kodym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>
          <a:xfrm>
            <a:off x="9192344" y="5645966"/>
            <a:ext cx="2495551" cy="431800"/>
          </a:xfrm>
        </p:spPr>
        <p:txBody>
          <a:bodyPr/>
          <a:lstStyle/>
          <a:p>
            <a:r>
              <a:rPr lang="cs-CZ" dirty="0"/>
              <a:t>22. </a:t>
            </a:r>
            <a:r>
              <a:rPr lang="en-US" dirty="0"/>
              <a:t>06. </a:t>
            </a:r>
            <a:r>
              <a:rPr lang="cs-CZ" dirty="0"/>
              <a:t>2021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1919536" y="2708920"/>
            <a:ext cx="8352928" cy="1440160"/>
          </a:xfrm>
        </p:spPr>
        <p:txBody>
          <a:bodyPr/>
          <a:lstStyle/>
          <a:p>
            <a:r>
              <a:rPr lang="en-US" sz="3200" b="1" dirty="0" err="1">
                <a:solidFill>
                  <a:srgbClr val="222222"/>
                </a:solidFill>
                <a:latin typeface="Arial (Body)"/>
              </a:rPr>
              <a:t>Simulace</a:t>
            </a:r>
            <a:r>
              <a:rPr lang="en-US" sz="3200" b="1" dirty="0">
                <a:solidFill>
                  <a:srgbClr val="222222"/>
                </a:solidFill>
                <a:latin typeface="Arial (Body)"/>
              </a:rPr>
              <a:t> </a:t>
            </a:r>
            <a:r>
              <a:rPr lang="en-US" sz="3200" b="1" dirty="0" err="1">
                <a:solidFill>
                  <a:srgbClr val="222222"/>
                </a:solidFill>
                <a:latin typeface="Arial (Body)"/>
              </a:rPr>
              <a:t>skladu</a:t>
            </a:r>
            <a:r>
              <a:rPr lang="en-US" sz="3200" b="1" dirty="0">
                <a:solidFill>
                  <a:srgbClr val="222222"/>
                </a:solidFill>
                <a:latin typeface="Arial (Body)"/>
              </a:rPr>
              <a:t> a </a:t>
            </a:r>
            <a:r>
              <a:rPr lang="en-US" sz="3200" b="1" dirty="0" err="1">
                <a:solidFill>
                  <a:srgbClr val="222222"/>
                </a:solidFill>
                <a:latin typeface="Arial (Body)"/>
              </a:rPr>
              <a:t>optimalizace</a:t>
            </a:r>
            <a:r>
              <a:rPr lang="en-US" sz="3200" b="1" dirty="0">
                <a:solidFill>
                  <a:srgbClr val="222222"/>
                </a:solidFill>
                <a:latin typeface="Arial (Body)"/>
              </a:rPr>
              <a:t> </a:t>
            </a:r>
            <a:r>
              <a:rPr lang="en-US" sz="3200" b="1" dirty="0" err="1">
                <a:solidFill>
                  <a:srgbClr val="222222"/>
                </a:solidFill>
                <a:latin typeface="Arial (Body)"/>
              </a:rPr>
              <a:t>rozmístění</a:t>
            </a:r>
            <a:r>
              <a:rPr lang="en-US" sz="3200" b="1" dirty="0">
                <a:solidFill>
                  <a:srgbClr val="222222"/>
                </a:solidFill>
                <a:latin typeface="Arial (Body)"/>
              </a:rPr>
              <a:t> </a:t>
            </a:r>
            <a:r>
              <a:rPr lang="en-US" sz="3200" b="1" dirty="0" err="1">
                <a:solidFill>
                  <a:srgbClr val="222222"/>
                </a:solidFill>
                <a:latin typeface="Arial (Body)"/>
              </a:rPr>
              <a:t>produktů</a:t>
            </a:r>
            <a:r>
              <a:rPr lang="en-US" sz="3200" b="1" dirty="0">
                <a:solidFill>
                  <a:srgbClr val="222222"/>
                </a:solidFill>
                <a:latin typeface="Arial (Body)"/>
              </a:rPr>
              <a:t> za </a:t>
            </a:r>
            <a:r>
              <a:rPr lang="en-US" sz="3200" b="1" dirty="0" err="1">
                <a:solidFill>
                  <a:srgbClr val="222222"/>
                </a:solidFill>
                <a:latin typeface="Arial (Body)"/>
              </a:rPr>
              <a:t>účelem</a:t>
            </a:r>
            <a:r>
              <a:rPr lang="en-US" sz="3200" b="1" dirty="0">
                <a:solidFill>
                  <a:srgbClr val="222222"/>
                </a:solidFill>
                <a:latin typeface="Arial (Body)"/>
              </a:rPr>
              <a:t> </a:t>
            </a:r>
            <a:r>
              <a:rPr lang="en-US" sz="3200" b="1" dirty="0" err="1">
                <a:solidFill>
                  <a:srgbClr val="222222"/>
                </a:solidFill>
                <a:latin typeface="Arial (Body)"/>
              </a:rPr>
              <a:t>zvýšení</a:t>
            </a:r>
            <a:r>
              <a:rPr lang="en-US" sz="3200" b="1" dirty="0">
                <a:solidFill>
                  <a:srgbClr val="222222"/>
                </a:solidFill>
                <a:latin typeface="Arial (Body)"/>
              </a:rPr>
              <a:t> </a:t>
            </a:r>
            <a:r>
              <a:rPr lang="en-US" sz="3200" b="1" dirty="0" err="1">
                <a:solidFill>
                  <a:srgbClr val="222222"/>
                </a:solidFill>
                <a:latin typeface="Arial (Body)"/>
              </a:rPr>
              <a:t>propustnosti</a:t>
            </a:r>
            <a:r>
              <a:rPr lang="en-US" sz="3200" b="1" dirty="0">
                <a:solidFill>
                  <a:srgbClr val="222222"/>
                </a:solidFill>
                <a:latin typeface="Arial (Body)"/>
              </a:rPr>
              <a:t> </a:t>
            </a:r>
            <a:r>
              <a:rPr lang="en-US" sz="3200" b="1" dirty="0" err="1">
                <a:solidFill>
                  <a:srgbClr val="222222"/>
                </a:solidFill>
                <a:latin typeface="Arial (Body)"/>
              </a:rPr>
              <a:t>skladu</a:t>
            </a:r>
            <a:endParaRPr lang="en-US" sz="3200" b="1" dirty="0">
              <a:solidFill>
                <a:srgbClr val="222222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FE2-AD20-4BC5-BCF4-146244A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Optimalizátor rozložení produktů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66F0-AC37-4AEA-B43D-DDBB2AC99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06042"/>
            <a:ext cx="8218487" cy="48910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Optimalizace rozložení produktů pro zvýšení propustnosti skladu</a:t>
            </a:r>
            <a:r>
              <a:rPr lang="en-US" dirty="0"/>
              <a:t> (</a:t>
            </a:r>
            <a:r>
              <a:rPr lang="cs-CZ" dirty="0"/>
              <a:t>řešení SLAP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 čtyř evolučních algoritmů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Genetické algoritmy (GA)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Diferenční evoluce (DE)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Algoritmus umělých včelstev (ABC)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Optimalizace rojem částic (PSO)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E8F8488-B92C-4B49-98A5-E2E53F0BDD5D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9/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68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1220-1548-4DB5-9D91-34AB278C64A3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10/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388A3233-FBB5-4515-8CFC-F7595FC9D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4624"/>
            <a:ext cx="11953328" cy="63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239D-16AE-446D-A562-ABBC08C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Paralelizace optimalizace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5FA51-4E5F-4AA0-95C5-1B80B532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15" y="1700808"/>
            <a:ext cx="6087170" cy="4121184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361D86C-D3B7-4783-B9CC-E98A4B5510C3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4238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Pathfinder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84784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Nalezení</a:t>
            </a:r>
            <a:r>
              <a:rPr lang="en-US" dirty="0"/>
              <a:t> </a:t>
            </a:r>
            <a:r>
              <a:rPr lang="en-US" dirty="0" err="1"/>
              <a:t>optimální</a:t>
            </a:r>
            <a:r>
              <a:rPr lang="en-US" dirty="0"/>
              <a:t> </a:t>
            </a:r>
            <a:r>
              <a:rPr lang="en-US" dirty="0" err="1"/>
              <a:t>cesty</a:t>
            </a:r>
            <a:r>
              <a:rPr lang="en-US" dirty="0"/>
              <a:t> </a:t>
            </a:r>
            <a:r>
              <a:rPr lang="en-US" dirty="0" err="1"/>
              <a:t>objednávky</a:t>
            </a:r>
            <a:r>
              <a:rPr lang="en-US" dirty="0"/>
              <a:t> </a:t>
            </a:r>
            <a:r>
              <a:rPr lang="en-US" dirty="0" err="1"/>
              <a:t>skrze</a:t>
            </a:r>
            <a:r>
              <a:rPr lang="en-US" dirty="0"/>
              <a:t> </a:t>
            </a:r>
            <a:r>
              <a:rPr lang="en-US" dirty="0" err="1"/>
              <a:t>sklad</a:t>
            </a:r>
            <a:r>
              <a:rPr lang="cs-CZ" dirty="0"/>
              <a:t> (rozšíření)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pomoc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evolučního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MIN–MAX Ant System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12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4694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Picture 5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00535981-BE2F-4CD2-96D3-EF218B0F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2" y="44624"/>
            <a:ext cx="11952312" cy="63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F7-80CB-4A82-B93D-D246B31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Výsledky (optimalizace rozložení produktů)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FC0EF-8357-4310-BE76-7736BE28C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417638"/>
            <a:ext cx="6854552" cy="39512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Produktů:    150                 V150(200) </a:t>
            </a:r>
            <a:r>
              <a:rPr lang="en-US" dirty="0"/>
              <a:t>= 2.59</a:t>
            </a:r>
            <a:r>
              <a:rPr lang="cs-CZ" dirty="0"/>
              <a:t>e+</a:t>
            </a:r>
            <a:r>
              <a:rPr lang="en-US" dirty="0"/>
              <a:t>310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Slotů:          200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299B8-E260-40D1-B19D-26CFFDCD6FC2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CEB00-097D-453E-BE27-CF24C67C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4" y="2401093"/>
            <a:ext cx="5184576" cy="3514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47DE3-67D3-4C99-BF1A-9DBCBBA3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92" y="2401094"/>
            <a:ext cx="5234030" cy="35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2D1C-6C6C-4D52-A673-B0BB7B34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(kombinace optimalizací)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295802-DE30-45B3-9C83-EDEA2969AE0D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472FC2-9147-4F54-B82F-B8635EF2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70" y="1700808"/>
            <a:ext cx="5940660" cy="40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B46-F338-4B38-9579-2953DBA0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207-1529-4027-B8E1-0B444F43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2"/>
            <a:ext cx="8229600" cy="50405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Nový přístup kombinující</a:t>
            </a:r>
            <a:r>
              <a:rPr lang="en-US" sz="2000" dirty="0"/>
              <a:t> dv</a:t>
            </a:r>
            <a:r>
              <a:rPr lang="cs-CZ" sz="2000" dirty="0"/>
              <a:t>ě </a:t>
            </a:r>
            <a:r>
              <a:rPr lang="cs-CZ" sz="2000" i="1" dirty="0"/>
              <a:t>state of the art </a:t>
            </a:r>
            <a:r>
              <a:rPr lang="cs-CZ" sz="2000" dirty="0"/>
              <a:t>techniky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Nové optimalizační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Slibné výsledky optimalizace propustnosti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Velké množství konfigurovatelných parametrů pro experimentování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/>
              <a:t>Nez</a:t>
            </a:r>
            <a:r>
              <a:rPr lang="cs-CZ" sz="2000" b="1" dirty="0"/>
              <a:t>ávislost optimalizace na modelu (layoutu)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algn="l"/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Budoucí práce: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1600" dirty="0"/>
              <a:t>Optimalizace layoutu skladu – CGP (Cartesian Genetic Programming)</a:t>
            </a:r>
          </a:p>
          <a:p>
            <a:pPr algn="l"/>
            <a:endParaRPr lang="cs-CZ" sz="20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1CC0824-C059-4685-82D2-FAACF3F689F1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127697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1524000" y="20521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atin typeface="+mj-lt"/>
              </a:rPr>
              <a:t>Děkuji Vám</a:t>
            </a:r>
          </a:p>
          <a:p>
            <a:pPr algn="ctr"/>
            <a:r>
              <a:rPr lang="cs-CZ" sz="4000" b="1" dirty="0">
                <a:latin typeface="+mj-lt"/>
              </a:rPr>
              <a:t>za pozornost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1255-0E6C-4318-ACF8-C40870E7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74" y="1417638"/>
            <a:ext cx="4896544" cy="452596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Mezi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prvky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skladu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předpokládáte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Manhattanskou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vzdálenost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Proč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ne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Eulerovskou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?</a:t>
            </a:r>
          </a:p>
          <a:p>
            <a:pPr algn="l"/>
            <a:endParaRPr lang="en-US" sz="2000" dirty="0">
              <a:latin typeface="Arial (Body)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98ABC-5070-421F-A1AE-EE6F8A33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 err="1"/>
              <a:t>Ot</a:t>
            </a:r>
            <a:r>
              <a:rPr lang="cs-CZ" dirty="0"/>
              <a:t>ázky k obhajobě 1/3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123E7-5935-412A-91A8-B020BDC0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280155"/>
            <a:ext cx="4824535" cy="48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A6A967-8692-489A-96B9-40C74ED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cs-CZ" dirty="0"/>
              <a:t>Problém</a:t>
            </a:r>
            <a:r>
              <a:rPr lang="en-US" dirty="0"/>
              <a:t> 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ABC8C-6B10-4C3A-B100-0D7107912D27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E92C82-278D-4F9A-9A42-8C567A10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628800"/>
            <a:ext cx="5643302" cy="4232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C6EF2-F449-4767-8E33-2B21D90EBAC7}"/>
              </a:ext>
            </a:extLst>
          </p:cNvPr>
          <p:cNvSpPr txBox="1">
            <a:spLocks/>
          </p:cNvSpPr>
          <p:nvPr/>
        </p:nvSpPr>
        <p:spPr>
          <a:xfrm>
            <a:off x="1510190" y="6021262"/>
            <a:ext cx="8218487" cy="4967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050" dirty="0"/>
              <a:t>Zdroj</a:t>
            </a:r>
            <a:r>
              <a:rPr lang="en-US" sz="1050" dirty="0"/>
              <a:t>e</a:t>
            </a:r>
            <a:r>
              <a:rPr lang="cs-CZ" sz="1050" dirty="0"/>
              <a:t> obrázků: </a:t>
            </a:r>
            <a:r>
              <a:rPr lang="cs-CZ" sz="1050" dirty="0">
                <a:hlinkClick r:id="rId3"/>
              </a:rPr>
              <a:t>https://www.cbinsights.com/research/warehouse-tech-startups/</a:t>
            </a:r>
            <a:endParaRPr lang="cs-CZ" sz="1050" dirty="0"/>
          </a:p>
          <a:p>
            <a:pPr marL="0" indent="0">
              <a:buNone/>
            </a:pPr>
            <a:r>
              <a:rPr lang="cs-CZ" sz="1050" dirty="0"/>
              <a:t>                           </a:t>
            </a:r>
            <a:r>
              <a:rPr lang="cs-CZ" sz="1050" dirty="0">
                <a:hlinkClick r:id="rId4"/>
              </a:rPr>
              <a:t>http://orderpickingfastfetch.blogspot.com/2013/01/what-is-pick-to-light-pick-to-light-or.html</a:t>
            </a:r>
            <a:endParaRPr lang="cs-CZ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CF2B5-004B-41C9-9654-B517E8242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69" y="1628800"/>
            <a:ext cx="4690468" cy="42324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F9593E-FF8E-4946-91D2-5652A430311E}"/>
              </a:ext>
            </a:extLst>
          </p:cNvPr>
          <p:cNvSpPr txBox="1">
            <a:spLocks/>
          </p:cNvSpPr>
          <p:nvPr/>
        </p:nvSpPr>
        <p:spPr>
          <a:xfrm>
            <a:off x="829869" y="1057300"/>
            <a:ext cx="8218487" cy="114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/>
              <a:t>Storage location assignment problem (SLAP</a:t>
            </a:r>
            <a:r>
              <a:rPr lang="en-US" sz="2000" dirty="0"/>
              <a:t>; </a:t>
            </a:r>
            <a:r>
              <a:rPr lang="cs-CZ" sz="2000" dirty="0"/>
              <a:t>NP-těžký problém)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1459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1255-0E6C-4318-ACF8-C40870E7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0942"/>
            <a:ext cx="10972800" cy="45259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Ve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skladech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se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položky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pokládají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nad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sebe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do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polic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. Jak by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jste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police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simuloval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ve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Vaší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2D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implementaci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98ABC-5070-421F-A1AE-EE6F8A33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 err="1"/>
              <a:t>Ot</a:t>
            </a:r>
            <a:r>
              <a:rPr lang="cs-CZ" dirty="0"/>
              <a:t>ázky k obhajobě 2/3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82D9B-305B-4138-9C12-CE4CE86D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082564"/>
            <a:ext cx="5184576" cy="384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169C4-AF9D-4FD0-A608-2EEF5AE6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80" y="2088730"/>
            <a:ext cx="4162672" cy="3163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8299CF-0B65-4BAA-991B-96F40CD2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084" y="5625513"/>
            <a:ext cx="3700264" cy="297343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697A30E-1589-424B-8DAF-56287CE406D8}"/>
              </a:ext>
            </a:extLst>
          </p:cNvPr>
          <p:cNvSpPr txBox="1">
            <a:spLocks/>
          </p:cNvSpPr>
          <p:nvPr/>
        </p:nvSpPr>
        <p:spPr>
          <a:xfrm>
            <a:off x="609600" y="6167369"/>
            <a:ext cx="8218487" cy="3600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050" dirty="0"/>
              <a:t>Zdroj obrázku</a:t>
            </a:r>
            <a:r>
              <a:rPr lang="en-US" sz="1050" dirty="0"/>
              <a:t> (</a:t>
            </a:r>
            <a:r>
              <a:rPr lang="cs-CZ" sz="1050" dirty="0"/>
              <a:t>upraveno</a:t>
            </a:r>
            <a:r>
              <a:rPr lang="en-US" sz="1050" dirty="0"/>
              <a:t>)</a:t>
            </a:r>
            <a:r>
              <a:rPr lang="cs-CZ" sz="1050" dirty="0"/>
              <a:t>:</a:t>
            </a:r>
            <a:r>
              <a:rPr lang="en-US" sz="1050" dirty="0"/>
              <a:t> </a:t>
            </a:r>
            <a:r>
              <a:rPr lang="en-US" sz="1050" dirty="0">
                <a:hlinkClick r:id="rId5"/>
              </a:rPr>
              <a:t>http://orderpickingfastfetch.blogspot.com/2013/01/what-is-pick-to-light-pick-to-light-or.html</a:t>
            </a:r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226154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281F-FD5E-4A5F-9C73-7E6A721E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/>
              <a:t>ázky k obhajobě 3/3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DF11-EA83-4EFA-8B60-B002228E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6141"/>
            <a:ext cx="10972800" cy="82068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Objednávky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vytváříte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v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časových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intervalech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daných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exponenciálním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rozložením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Jaký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model by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mohl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být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bližší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(Body)"/>
              </a:rPr>
              <a:t>realitě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?</a:t>
            </a:r>
            <a:endParaRPr lang="cs-CZ" sz="2000" dirty="0">
              <a:solidFill>
                <a:srgbClr val="000000"/>
              </a:solidFill>
              <a:latin typeface="Arial (Body)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rial (Body)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5146F2-9655-4D8B-9E7D-1CA2F0F741F2}"/>
              </a:ext>
            </a:extLst>
          </p:cNvPr>
          <p:cNvSpPr txBox="1">
            <a:spLocks/>
          </p:cNvSpPr>
          <p:nvPr/>
        </p:nvSpPr>
        <p:spPr>
          <a:xfrm>
            <a:off x="635234" y="1929044"/>
            <a:ext cx="4098950" cy="1056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 (Body)"/>
              </a:rPr>
              <a:t>X</a:t>
            </a:r>
            <a:r>
              <a:rPr lang="cs-CZ" sz="1600" b="1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 (Body)"/>
              </a:rPr>
              <a:t>~</a:t>
            </a:r>
            <a:r>
              <a:rPr lang="cs-CZ" sz="1600" b="1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 (Body)"/>
              </a:rPr>
              <a:t>Exp(</a:t>
            </a:r>
            <a:r>
              <a:rPr lang="el-GR" sz="1600" b="1" dirty="0">
                <a:solidFill>
                  <a:srgbClr val="000000"/>
                </a:solidFill>
                <a:latin typeface="Arial (Body)"/>
              </a:rPr>
              <a:t>λ</a:t>
            </a:r>
            <a:r>
              <a:rPr lang="en-US" sz="1600" b="1" dirty="0">
                <a:solidFill>
                  <a:srgbClr val="000000"/>
                </a:solidFill>
                <a:latin typeface="Arial (Body)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 (Body)"/>
              </a:rPr>
              <a:t>Teorie</a:t>
            </a:r>
            <a:r>
              <a:rPr lang="en-US" sz="16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(Body)"/>
              </a:rPr>
              <a:t>hromadné</a:t>
            </a:r>
            <a:r>
              <a:rPr lang="en-US" sz="1600" dirty="0">
                <a:solidFill>
                  <a:srgbClr val="000000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(Body)"/>
              </a:rPr>
              <a:t>obsluhy</a:t>
            </a:r>
            <a:endParaRPr lang="en-US" sz="1600" dirty="0">
              <a:solidFill>
                <a:srgbClr val="000000"/>
              </a:solidFill>
              <a:latin typeface="Arial (Body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rgbClr val="000000"/>
                </a:solidFill>
                <a:latin typeface="Arial (Body)"/>
              </a:rPr>
              <a:t>Modeluje dobu mezi dvěma událostmi</a:t>
            </a:r>
            <a:endParaRPr lang="en-US" sz="1800" dirty="0">
              <a:solidFill>
                <a:srgbClr val="000000"/>
              </a:solidFill>
              <a:latin typeface="Arial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CE45046-8518-4CED-8689-E6D7EC19A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0096" y="1822322"/>
                <a:ext cx="4242965" cy="1267914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None/>
                  <a:defRPr sz="2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X</a:t>
                </a:r>
                <a:r>
                  <a:rPr lang="cs-CZ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~</a:t>
                </a:r>
                <a:r>
                  <a:rPr lang="cs-CZ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N(</a:t>
                </a:r>
                <a:r>
                  <a:rPr lang="el-GR" sz="1600" b="1" dirty="0">
                    <a:solidFill>
                      <a:srgbClr val="000000"/>
                    </a:solidFill>
                    <a:latin typeface="Arial (Body)"/>
                  </a:rPr>
                  <a:t>μ</a:t>
                </a:r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,</a:t>
                </a:r>
                <a:r>
                  <a:rPr lang="el-GR" sz="1600" b="1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600" b="1" dirty="0">
                            <a:solidFill>
                              <a:srgbClr val="000000"/>
                            </a:solidFill>
                            <a:latin typeface="Arial (Body)"/>
                          </a:rPr>
                          <m:t>σ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Arial (Body)"/>
                  </a:rPr>
                  <a:t>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Nezávislost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na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sobě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nastávajících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jevů</a:t>
                </a:r>
                <a:endParaRPr lang="en-US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Možná a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(Body)"/>
                  </a:rPr>
                  <a:t>proximace</a:t>
                </a:r>
                <a:r>
                  <a:rPr lang="en-US" sz="1600" dirty="0">
                    <a:solidFill>
                      <a:srgbClr val="000000"/>
                    </a:solidFill>
                    <a:latin typeface="Arial (Body)"/>
                  </a:rPr>
                  <a:t> </a:t>
                </a: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na základě CLV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cs-CZ" sz="1600" dirty="0">
                    <a:solidFill>
                      <a:srgbClr val="000000"/>
                    </a:solidFill>
                    <a:latin typeface="Arial (Body)"/>
                  </a:rPr>
                  <a:t>Nebezpečí záporných hodnot (3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>
                        <a:solidFill>
                          <a:srgbClr val="000000"/>
                        </a:solidFill>
                        <a:latin typeface="Arial (Body)"/>
                      </a:rPr>
                      <m:t>σ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000000"/>
                        </a:solidFill>
                        <a:latin typeface="Arial (Body)"/>
                      </a:rPr>
                      <m:t>)</m:t>
                    </m:r>
                  </m:oMath>
                </a14:m>
                <a:endParaRPr lang="cs-CZ" sz="16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000000"/>
                  </a:solidFill>
                  <a:latin typeface="Arial (Body)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 (Body)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CE45046-8518-4CED-8689-E6D7EC19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1822322"/>
                <a:ext cx="4242965" cy="1267914"/>
              </a:xfrm>
              <a:prstGeom prst="rect">
                <a:avLst/>
              </a:prstGeom>
              <a:blipFill>
                <a:blip r:embed="rId2"/>
                <a:stretch>
                  <a:fillRect l="-575" t="-962" b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FEAF19-4FC1-4992-A210-5E47E1133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194743"/>
            <a:ext cx="8352928" cy="30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1A9-7A30-4078-9F82-C679685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  <a:r>
              <a:rPr lang="en-US" dirty="0"/>
              <a:t> …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E1E9F0C-1DC4-4A0F-BF28-69CDC1317711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2/16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7DE03E-FB22-476B-B6B7-DC7E53AF2D42}"/>
              </a:ext>
            </a:extLst>
          </p:cNvPr>
          <p:cNvSpPr txBox="1">
            <a:spLocks/>
          </p:cNvSpPr>
          <p:nvPr/>
        </p:nvSpPr>
        <p:spPr>
          <a:xfrm>
            <a:off x="609600" y="1196752"/>
            <a:ext cx="8229600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b="1" dirty="0"/>
              <a:t>S</a:t>
            </a:r>
            <a:r>
              <a:rPr lang="en-US" sz="2000" b="1" dirty="0" err="1"/>
              <a:t>ada</a:t>
            </a:r>
            <a:r>
              <a:rPr lang="en-US" sz="2000" b="1" dirty="0"/>
              <a:t> </a:t>
            </a:r>
            <a:r>
              <a:rPr lang="cs-CZ" sz="2000" b="1" dirty="0"/>
              <a:t>pěti nástrojů:</a:t>
            </a:r>
          </a:p>
          <a:p>
            <a:pPr marL="0" indent="0">
              <a:buNone/>
            </a:pPr>
            <a:endParaRPr lang="cs-CZ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Editor skladu (2D)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Generátor objednávek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Simulátor skladu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Optimalizátor rozložení produktů</a:t>
            </a:r>
            <a:r>
              <a:rPr lang="en-US" sz="2000" dirty="0"/>
              <a:t> (SLAP)</a:t>
            </a: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Pathfinder (hledání optimální cesty</a:t>
            </a:r>
            <a:r>
              <a:rPr lang="en-US" sz="2000" dirty="0"/>
              <a:t> </a:t>
            </a:r>
            <a:r>
              <a:rPr lang="en-US" sz="2000" dirty="0" err="1"/>
              <a:t>skladem</a:t>
            </a:r>
            <a:r>
              <a:rPr lang="cs-CZ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cs-CZ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000" dirty="0"/>
              <a:t>Implementace: C++, Qt5, SIMLIB/C++</a:t>
            </a:r>
          </a:p>
        </p:txBody>
      </p:sp>
    </p:spTree>
    <p:extLst>
      <p:ext uri="{BB962C8B-B14F-4D97-AF65-F5344CB8AC3E}">
        <p14:creationId xmlns:p14="http://schemas.microsoft.com/office/powerpoint/2010/main" val="31867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52B37-D2CC-4574-8B60-E7AEC82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skladu</a:t>
            </a:r>
            <a:r>
              <a:rPr lang="cs-CZ" dirty="0"/>
              <a:t> (2D)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FD2-5D2F-45DE-A7B6-3C430FCD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556792"/>
            <a:ext cx="8218487" cy="114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Grafický editor 2D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Tvorba </a:t>
            </a:r>
            <a:r>
              <a:rPr lang="cs-CZ" dirty="0"/>
              <a:t>modelu skladu uživatelem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Serializace</a:t>
            </a:r>
            <a:r>
              <a:rPr lang="en-US" dirty="0"/>
              <a:t> a </a:t>
            </a:r>
            <a:r>
              <a:rPr lang="en-US" dirty="0" err="1"/>
              <a:t>deserializace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(XML)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194DB-16D3-4705-BAA6-1159DE09DFE3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52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0722F-2848-40EB-86E2-2F94A9BD3498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4/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, scoreboard, screenshot&#10;&#10;Description automatically generated">
            <a:extLst>
              <a:ext uri="{FF2B5EF4-FFF2-40B4-BE49-F238E27FC236}">
                <a16:creationId xmlns:a16="http://schemas.microsoft.com/office/drawing/2014/main" id="{3189EE4F-EFDD-4CE5-B768-A84F3198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" y="44624"/>
            <a:ext cx="12011056" cy="636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B4-4666-46B0-B16C-F99A68E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Generátor objednávek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E8E-6DA4-45BD-A7E8-B9CF23189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17638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Nutnost</a:t>
            </a:r>
            <a:r>
              <a:rPr lang="en-US" dirty="0"/>
              <a:t> </a:t>
            </a:r>
            <a:r>
              <a:rPr lang="cs-CZ" dirty="0"/>
              <a:t>syntetických zákaznických objednávek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Použití uživatelem definovaných pravděpodobnostních modelů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Vygenerov</a:t>
            </a:r>
            <a:r>
              <a:rPr lang="cs-CZ" dirty="0"/>
              <a:t>ání</a:t>
            </a:r>
            <a:r>
              <a:rPr lang="en-US" dirty="0"/>
              <a:t> </a:t>
            </a:r>
            <a:r>
              <a:rPr lang="cs-CZ" dirty="0"/>
              <a:t>objednávek (vstup evolučního algoritmu)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Trénovací – reprezentuje historická data společnosti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cs-CZ" sz="1600" dirty="0"/>
              <a:t>Testovací – reprezentuje </a:t>
            </a:r>
            <a:r>
              <a:rPr lang="en-US" sz="1600" dirty="0"/>
              <a:t>“</a:t>
            </a:r>
            <a:r>
              <a:rPr lang="cs-CZ" sz="1600" dirty="0"/>
              <a:t>budoucí</a:t>
            </a:r>
            <a:r>
              <a:rPr lang="en-US" sz="1600" dirty="0"/>
              <a:t>”</a:t>
            </a:r>
            <a:r>
              <a:rPr lang="cs-CZ" sz="1600" dirty="0"/>
              <a:t> data společnosti</a:t>
            </a:r>
            <a:endParaRPr lang="cs-CZ" sz="24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3898E5E-5C93-4077-A5D4-06AB27F4E99B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5/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948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C703C6-D342-4A4F-BCFE-58153B37B834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6/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79AD09-8405-467E-A0C6-B3554F57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4624"/>
            <a:ext cx="11953328" cy="63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</a:t>
            </a:r>
            <a:r>
              <a:rPr lang="en-US" dirty="0"/>
              <a:t> </a:t>
            </a:r>
            <a:r>
              <a:rPr lang="en-US" dirty="0" err="1"/>
              <a:t>skladu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556792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Odsimulování průchodu objednávek skladem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Aproximace</a:t>
            </a:r>
            <a:r>
              <a:rPr lang="en-US" dirty="0"/>
              <a:t> </a:t>
            </a:r>
            <a:r>
              <a:rPr lang="en-US" dirty="0" err="1"/>
              <a:t>kvality</a:t>
            </a:r>
            <a:r>
              <a:rPr lang="en-US" dirty="0"/>
              <a:t> </a:t>
            </a:r>
            <a:r>
              <a:rPr lang="en-US" dirty="0" err="1"/>
              <a:t>řešení</a:t>
            </a:r>
            <a:r>
              <a:rPr lang="en-US" dirty="0"/>
              <a:t> v </a:t>
            </a:r>
            <a:r>
              <a:rPr lang="en-US" dirty="0" err="1"/>
              <a:t>optimalizátoru</a:t>
            </a:r>
            <a:r>
              <a:rPr lang="en-US" dirty="0"/>
              <a:t> (= </a:t>
            </a:r>
            <a:r>
              <a:rPr lang="cs-CZ" dirty="0"/>
              <a:t>loss/fitness funkce)</a:t>
            </a:r>
          </a:p>
          <a:p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Diskrétní události</a:t>
            </a:r>
            <a:r>
              <a:rPr lang="en-US" dirty="0"/>
              <a:t>, d</a:t>
            </a:r>
            <a:r>
              <a:rPr lang="cs-CZ" dirty="0"/>
              <a:t>ůraz na realističnost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Zvýraznění</a:t>
            </a:r>
            <a:r>
              <a:rPr lang="en-US" dirty="0"/>
              <a:t> </a:t>
            </a:r>
            <a:r>
              <a:rPr lang="en-US" dirty="0" err="1"/>
              <a:t>zatížen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prvků</a:t>
            </a:r>
            <a:r>
              <a:rPr lang="en-US" dirty="0"/>
              <a:t>, </a:t>
            </a:r>
            <a:r>
              <a:rPr lang="en-US" dirty="0" err="1"/>
              <a:t>rozsáhlé</a:t>
            </a:r>
            <a:r>
              <a:rPr lang="en-US" dirty="0"/>
              <a:t> </a:t>
            </a:r>
            <a:r>
              <a:rPr lang="en-US" dirty="0" err="1"/>
              <a:t>statistiky</a:t>
            </a:r>
            <a:r>
              <a:rPr lang="en-US" dirty="0"/>
              <a:t>, …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7/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06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9912429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8/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911F084D-AD3F-4B41-8979-81FCFF927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8" y="44624"/>
            <a:ext cx="11974875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74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492</Words>
  <Application>Microsoft Office PowerPoint</Application>
  <PresentationFormat>Widescreen</PresentationFormat>
  <Paragraphs>109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(Body)</vt:lpstr>
      <vt:lpstr>Arial Black</vt:lpstr>
      <vt:lpstr>Calibri</vt:lpstr>
      <vt:lpstr>Cambria Math</vt:lpstr>
      <vt:lpstr>Courier New</vt:lpstr>
      <vt:lpstr>Wingdings</vt:lpstr>
      <vt:lpstr>Motiv systému Office</vt:lpstr>
      <vt:lpstr>Simulace skladu a optimalizace rozmístění produktů za účelem zvýšení propustnosti skladu</vt:lpstr>
      <vt:lpstr>Problém …</vt:lpstr>
      <vt:lpstr>Řešení …</vt:lpstr>
      <vt:lpstr>Editor skladu (2D)</vt:lpstr>
      <vt:lpstr>PowerPoint Presentation</vt:lpstr>
      <vt:lpstr>Generátor objednávek</vt:lpstr>
      <vt:lpstr>PowerPoint Presentation</vt:lpstr>
      <vt:lpstr>Simulátor skladu</vt:lpstr>
      <vt:lpstr>PowerPoint Presentation</vt:lpstr>
      <vt:lpstr>Optimalizátor rozložení produktů</vt:lpstr>
      <vt:lpstr>PowerPoint Presentation</vt:lpstr>
      <vt:lpstr>Paralelizace optimalizace</vt:lpstr>
      <vt:lpstr>Pathfinder</vt:lpstr>
      <vt:lpstr>PowerPoint Presentation</vt:lpstr>
      <vt:lpstr>Výsledky (optimalizace rozložení produktů)</vt:lpstr>
      <vt:lpstr>Výsledky (kombinace optimalizací)</vt:lpstr>
      <vt:lpstr>Shrnutí</vt:lpstr>
      <vt:lpstr>PowerPoint Presentation</vt:lpstr>
      <vt:lpstr>Otázky k obhajobě 1/3</vt:lpstr>
      <vt:lpstr>Otázky k obhajobě 2/3</vt:lpstr>
      <vt:lpstr>Otázky k obhajobě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skladu a optimalizace rozmístění produktů za účelem zvýšení propustnosti skladu</dc:title>
  <dc:creator>Filip Kočica</dc:creator>
  <cp:lastModifiedBy>Filip Kočica</cp:lastModifiedBy>
  <cp:revision>160</cp:revision>
  <dcterms:created xsi:type="dcterms:W3CDTF">2020-12-18T10:52:02Z</dcterms:created>
  <dcterms:modified xsi:type="dcterms:W3CDTF">2021-06-16T14:18:42Z</dcterms:modified>
</cp:coreProperties>
</file>