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41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4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30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34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87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45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1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6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33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6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9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59F2-031C-4F37-8DD9-C9C8B7A122A4}" type="datetimeFigureOut">
              <a:rPr lang="nl-NL" smtClean="0"/>
              <a:t>18-8-2013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747-400 EPIC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With</a:t>
            </a:r>
            <a:r>
              <a:rPr lang="nl-NL" dirty="0" smtClean="0"/>
              <a:t> EPIC </a:t>
            </a:r>
            <a:r>
              <a:rPr lang="nl-NL" dirty="0" err="1" smtClean="0"/>
              <a:t>and</a:t>
            </a:r>
            <a:r>
              <a:rPr lang="nl-NL" dirty="0" smtClean="0"/>
              <a:t> Project Magenta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625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4058794" y="1484784"/>
            <a:ext cx="48245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FSUIPC</a:t>
            </a:r>
          </a:p>
          <a:p>
            <a:r>
              <a:rPr lang="en-GB" dirty="0"/>
              <a:t>SPDP Bit10 (SPD pushbutton 747 MCP)</a:t>
            </a:r>
            <a:br>
              <a:rPr lang="en-GB" dirty="0"/>
            </a:br>
            <a:r>
              <a:rPr lang="en-GB" dirty="0"/>
              <a:t>HDGP Bit11 (heading SEL pushbutton 747 MCP)</a:t>
            </a:r>
            <a:br>
              <a:rPr lang="en-GB" dirty="0"/>
            </a:br>
            <a:r>
              <a:rPr lang="en-GB" dirty="0"/>
              <a:t>ALTP Bit12 (ALT pushbutton 747 MCP)</a:t>
            </a:r>
            <a:br>
              <a:rPr lang="en-GB" dirty="0"/>
            </a:br>
            <a:r>
              <a:rPr lang="en-GB" dirty="0" smtClean="0"/>
              <a:t>F/D </a:t>
            </a:r>
            <a:r>
              <a:rPr lang="en-GB" dirty="0" err="1"/>
              <a:t>Copilot</a:t>
            </a:r>
            <a:r>
              <a:rPr lang="en-GB" dirty="0"/>
              <a:t> On B17</a:t>
            </a:r>
            <a:br>
              <a:rPr lang="en-GB" dirty="0"/>
            </a:br>
            <a:r>
              <a:rPr lang="en-GB" dirty="0"/>
              <a:t>F/D </a:t>
            </a:r>
            <a:r>
              <a:rPr lang="en-GB" dirty="0" err="1"/>
              <a:t>Copilot</a:t>
            </a:r>
            <a:r>
              <a:rPr lang="en-GB" dirty="0"/>
              <a:t> Off B18</a:t>
            </a:r>
            <a:br>
              <a:rPr lang="en-GB" dirty="0"/>
            </a:br>
            <a:r>
              <a:rPr lang="en-GB" dirty="0"/>
              <a:t>ATON Bit19 (switch on)</a:t>
            </a:r>
            <a:br>
              <a:rPr lang="en-GB" dirty="0"/>
            </a:br>
            <a:r>
              <a:rPr lang="en-GB" dirty="0"/>
              <a:t>ATFF Bit20 (switch off)</a:t>
            </a:r>
            <a:br>
              <a:rPr lang="en-GB" dirty="0"/>
            </a:br>
            <a:r>
              <a:rPr lang="en-GB" dirty="0"/>
              <a:t>THR Bit21</a:t>
            </a:r>
            <a:br>
              <a:rPr lang="en-GB" dirty="0"/>
            </a:br>
            <a:r>
              <a:rPr lang="en-GB" dirty="0"/>
              <a:t>SPD Bit22</a:t>
            </a:r>
            <a:br>
              <a:rPr lang="en-GB" dirty="0"/>
            </a:br>
            <a:r>
              <a:rPr lang="en-GB" dirty="0"/>
              <a:t>MACH Bit23 (</a:t>
            </a:r>
            <a:r>
              <a:rPr lang="en-GB" dirty="0" err="1"/>
              <a:t>spd</a:t>
            </a:r>
            <a:r>
              <a:rPr lang="en-GB" dirty="0"/>
              <a:t>/</a:t>
            </a:r>
            <a:r>
              <a:rPr lang="en-GB" dirty="0" err="1"/>
              <a:t>mach</a:t>
            </a:r>
            <a:r>
              <a:rPr lang="en-GB" dirty="0"/>
              <a:t> toggle... C/O, SEL)</a:t>
            </a:r>
            <a:br>
              <a:rPr lang="en-GB" dirty="0"/>
            </a:br>
            <a:r>
              <a:rPr lang="en-GB" dirty="0"/>
              <a:t>FLCH Bit24</a:t>
            </a:r>
            <a:br>
              <a:rPr lang="en-GB" dirty="0"/>
            </a:br>
            <a:r>
              <a:rPr lang="en-GB" dirty="0"/>
              <a:t>HDG Bit25</a:t>
            </a:r>
            <a:br>
              <a:rPr lang="en-GB" dirty="0"/>
            </a:br>
            <a:r>
              <a:rPr lang="en-GB" dirty="0"/>
              <a:t>VNAV Bit26</a:t>
            </a:r>
            <a:br>
              <a:rPr lang="en-GB" dirty="0"/>
            </a:br>
            <a:r>
              <a:rPr lang="en-GB" dirty="0"/>
              <a:t>LNAV Bit27</a:t>
            </a:r>
            <a:br>
              <a:rPr lang="en-GB" dirty="0"/>
            </a:br>
            <a:r>
              <a:rPr lang="en-GB" dirty="0"/>
              <a:t>LOC Bit28</a:t>
            </a:r>
            <a:br>
              <a:rPr lang="en-GB" dirty="0"/>
            </a:br>
            <a:r>
              <a:rPr lang="en-GB" dirty="0"/>
              <a:t>APP Bit29</a:t>
            </a:r>
            <a:br>
              <a:rPr lang="en-GB" dirty="0"/>
            </a:br>
            <a:r>
              <a:rPr lang="en-GB" dirty="0"/>
              <a:t>ALT Bit30 (ALT HOLD!)</a:t>
            </a:r>
            <a:br>
              <a:rPr lang="en-GB" dirty="0"/>
            </a:br>
            <a:r>
              <a:rPr lang="en-GB" dirty="0"/>
              <a:t>VS Bit31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467544" y="148478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EPIC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42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2804131" y="1528838"/>
            <a:ext cx="3319711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FSX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804132" y="2688677"/>
            <a:ext cx="33197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FSUIPC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804132" y="3153612"/>
            <a:ext cx="33197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2804132" y="3639345"/>
            <a:ext cx="33197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EPICIO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804132" y="4293096"/>
            <a:ext cx="3319711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 Hardware</a:t>
            </a:r>
            <a:endParaRPr lang="nl-NL" dirty="0"/>
          </a:p>
        </p:txBody>
      </p:sp>
      <p:sp>
        <p:nvSpPr>
          <p:cNvPr id="9" name="Stroomdiagram: Document 8"/>
          <p:cNvSpPr/>
          <p:nvPr/>
        </p:nvSpPr>
        <p:spPr>
          <a:xfrm>
            <a:off x="236712" y="2727886"/>
            <a:ext cx="1512168" cy="113948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EPICINFO.CFG</a:t>
            </a:r>
            <a:endParaRPr lang="nl-NL" dirty="0"/>
          </a:p>
        </p:txBody>
      </p:sp>
      <p:cxnSp>
        <p:nvCxnSpPr>
          <p:cNvPr id="11" name="Rechte verbindingslijn 10"/>
          <p:cNvCxnSpPr>
            <a:stCxn id="9" idx="3"/>
            <a:endCxn id="6" idx="1"/>
          </p:cNvCxnSpPr>
          <p:nvPr/>
        </p:nvCxnSpPr>
        <p:spPr>
          <a:xfrm>
            <a:off x="1748880" y="3297628"/>
            <a:ext cx="105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6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EPICINFO - EPICIO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276181" y="3133274"/>
            <a:ext cx="59443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</a:t>
            </a:r>
            <a:endParaRPr lang="nl-NL" dirty="0"/>
          </a:p>
        </p:txBody>
      </p:sp>
      <p:sp>
        <p:nvSpPr>
          <p:cNvPr id="5" name="Stroomdiagram: Document 4"/>
          <p:cNvSpPr/>
          <p:nvPr/>
        </p:nvSpPr>
        <p:spPr>
          <a:xfrm>
            <a:off x="236712" y="2727886"/>
            <a:ext cx="1512168" cy="113948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EPICINFO.CFG</a:t>
            </a:r>
            <a:endParaRPr lang="nl-NL" dirty="0"/>
          </a:p>
        </p:txBody>
      </p:sp>
      <p:cxnSp>
        <p:nvCxnSpPr>
          <p:cNvPr id="6" name="Rechte verbindingslijn 5"/>
          <p:cNvCxnSpPr>
            <a:stCxn id="5" idx="3"/>
            <a:endCxn id="4" idx="1"/>
          </p:cNvCxnSpPr>
          <p:nvPr/>
        </p:nvCxnSpPr>
        <p:spPr>
          <a:xfrm flipV="1">
            <a:off x="1748880" y="3277290"/>
            <a:ext cx="527301" cy="2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/>
          <p:cNvSpPr/>
          <p:nvPr/>
        </p:nvSpPr>
        <p:spPr>
          <a:xfrm>
            <a:off x="2276181" y="4997496"/>
            <a:ext cx="59505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EPICIO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276181" y="3973705"/>
            <a:ext cx="171975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DefineQProc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194232" y="3973705"/>
            <a:ext cx="158206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Pigeon Holes</a:t>
            </a:r>
            <a:endParaRPr lang="nl-NL" dirty="0"/>
          </a:p>
        </p:txBody>
      </p:sp>
      <p:cxnSp>
        <p:nvCxnSpPr>
          <p:cNvPr id="13" name="Rechte verbindingslijn met pijl 12"/>
          <p:cNvCxnSpPr>
            <a:endCxn id="8" idx="0"/>
          </p:cNvCxnSpPr>
          <p:nvPr/>
        </p:nvCxnSpPr>
        <p:spPr>
          <a:xfrm>
            <a:off x="3136058" y="3421306"/>
            <a:ext cx="1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endCxn id="9" idx="0"/>
          </p:cNvCxnSpPr>
          <p:nvPr/>
        </p:nvCxnSpPr>
        <p:spPr>
          <a:xfrm>
            <a:off x="4985265" y="3421306"/>
            <a:ext cx="0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6210456" y="3973705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Nqw</a:t>
            </a:r>
            <a:endParaRPr lang="nl-NL" dirty="0"/>
          </a:p>
        </p:txBody>
      </p:sp>
      <p:cxnSp>
        <p:nvCxnSpPr>
          <p:cNvPr id="24" name="Rechte verbindingslijn met pijl 23"/>
          <p:cNvCxnSpPr>
            <a:stCxn id="16" idx="0"/>
          </p:cNvCxnSpPr>
          <p:nvPr/>
        </p:nvCxnSpPr>
        <p:spPr>
          <a:xfrm flipV="1">
            <a:off x="7218568" y="3421306"/>
            <a:ext cx="0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>
            <a:endCxn id="16" idx="2"/>
          </p:cNvCxnSpPr>
          <p:nvPr/>
        </p:nvCxnSpPr>
        <p:spPr>
          <a:xfrm flipV="1">
            <a:off x="7218568" y="4405753"/>
            <a:ext cx="0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9" idx="2"/>
          </p:cNvCxnSpPr>
          <p:nvPr/>
        </p:nvCxnSpPr>
        <p:spPr>
          <a:xfrm>
            <a:off x="4985265" y="4405753"/>
            <a:ext cx="0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8" idx="2"/>
          </p:cNvCxnSpPr>
          <p:nvPr/>
        </p:nvCxnSpPr>
        <p:spPr>
          <a:xfrm flipH="1">
            <a:off x="3136058" y="4405753"/>
            <a:ext cx="1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7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EPICINFO - EPICIO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276181" y="3133274"/>
            <a:ext cx="59443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</a:t>
            </a:r>
            <a:endParaRPr lang="nl-NL" dirty="0"/>
          </a:p>
        </p:txBody>
      </p:sp>
      <p:sp>
        <p:nvSpPr>
          <p:cNvPr id="5" name="Stroomdiagram: Document 4"/>
          <p:cNvSpPr/>
          <p:nvPr/>
        </p:nvSpPr>
        <p:spPr>
          <a:xfrm>
            <a:off x="236712" y="2727886"/>
            <a:ext cx="1512168" cy="113948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EPICINFO.CFG</a:t>
            </a:r>
            <a:endParaRPr lang="nl-NL" dirty="0"/>
          </a:p>
        </p:txBody>
      </p:sp>
      <p:cxnSp>
        <p:nvCxnSpPr>
          <p:cNvPr id="6" name="Rechte verbindingslijn 5"/>
          <p:cNvCxnSpPr>
            <a:stCxn id="5" idx="3"/>
            <a:endCxn id="4" idx="1"/>
          </p:cNvCxnSpPr>
          <p:nvPr/>
        </p:nvCxnSpPr>
        <p:spPr>
          <a:xfrm flipV="1">
            <a:off x="1748880" y="3277290"/>
            <a:ext cx="527301" cy="2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/>
          <p:cNvSpPr/>
          <p:nvPr/>
        </p:nvSpPr>
        <p:spPr>
          <a:xfrm>
            <a:off x="2276181" y="4997496"/>
            <a:ext cx="323192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EPICIO INPUT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276181" y="3973705"/>
            <a:ext cx="171975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DefineQProc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194232" y="3973705"/>
            <a:ext cx="158206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Pigeon Holes</a:t>
            </a:r>
            <a:endParaRPr lang="nl-NL" dirty="0"/>
          </a:p>
        </p:txBody>
      </p:sp>
      <p:cxnSp>
        <p:nvCxnSpPr>
          <p:cNvPr id="13" name="Rechte verbindingslijn met pijl 12"/>
          <p:cNvCxnSpPr>
            <a:endCxn id="8" idx="0"/>
          </p:cNvCxnSpPr>
          <p:nvPr/>
        </p:nvCxnSpPr>
        <p:spPr>
          <a:xfrm>
            <a:off x="3136058" y="3421306"/>
            <a:ext cx="1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endCxn id="9" idx="0"/>
          </p:cNvCxnSpPr>
          <p:nvPr/>
        </p:nvCxnSpPr>
        <p:spPr>
          <a:xfrm>
            <a:off x="4985265" y="3421306"/>
            <a:ext cx="0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6210456" y="3973705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Nqw</a:t>
            </a:r>
            <a:endParaRPr lang="nl-NL" dirty="0"/>
          </a:p>
        </p:txBody>
      </p:sp>
      <p:cxnSp>
        <p:nvCxnSpPr>
          <p:cNvPr id="24" name="Rechte verbindingslijn met pijl 23"/>
          <p:cNvCxnSpPr>
            <a:stCxn id="16" idx="0"/>
          </p:cNvCxnSpPr>
          <p:nvPr/>
        </p:nvCxnSpPr>
        <p:spPr>
          <a:xfrm flipV="1">
            <a:off x="7218568" y="3421306"/>
            <a:ext cx="0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>
            <a:endCxn id="16" idx="2"/>
          </p:cNvCxnSpPr>
          <p:nvPr/>
        </p:nvCxnSpPr>
        <p:spPr>
          <a:xfrm flipV="1">
            <a:off x="7218568" y="4405753"/>
            <a:ext cx="0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9" idx="2"/>
          </p:cNvCxnSpPr>
          <p:nvPr/>
        </p:nvCxnSpPr>
        <p:spPr>
          <a:xfrm>
            <a:off x="4985265" y="4405753"/>
            <a:ext cx="0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8" idx="2"/>
          </p:cNvCxnSpPr>
          <p:nvPr/>
        </p:nvCxnSpPr>
        <p:spPr>
          <a:xfrm flipH="1">
            <a:off x="3136058" y="4405753"/>
            <a:ext cx="1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/>
          <p:cNvSpPr/>
          <p:nvPr/>
        </p:nvSpPr>
        <p:spPr>
          <a:xfrm>
            <a:off x="5741329" y="4997496"/>
            <a:ext cx="27124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EPICIO OUTPUT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7214514" y="5661248"/>
            <a:ext cx="1239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64BTN Module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5776298" y="5661248"/>
            <a:ext cx="13546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Rotary Module </a:t>
            </a:r>
            <a:endParaRPr lang="nl-NL" dirty="0"/>
          </a:p>
        </p:txBody>
      </p:sp>
      <p:cxnSp>
        <p:nvCxnSpPr>
          <p:cNvPr id="10" name="Rechte verbindingslijn met pijl 9"/>
          <p:cNvCxnSpPr>
            <a:stCxn id="19" idx="0"/>
          </p:cNvCxnSpPr>
          <p:nvPr/>
        </p:nvCxnSpPr>
        <p:spPr>
          <a:xfrm flipV="1">
            <a:off x="6453613" y="5285528"/>
            <a:ext cx="0" cy="37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18" idx="0"/>
          </p:cNvCxnSpPr>
          <p:nvPr/>
        </p:nvCxnSpPr>
        <p:spPr>
          <a:xfrm flipV="1">
            <a:off x="7834126" y="5285528"/>
            <a:ext cx="0" cy="37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4355976" y="5641834"/>
            <a:ext cx="11521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32 Digit Display Controller </a:t>
            </a:r>
            <a:endParaRPr lang="nl-NL" dirty="0"/>
          </a:p>
        </p:txBody>
      </p:sp>
      <p:cxnSp>
        <p:nvCxnSpPr>
          <p:cNvPr id="20" name="Rechte verbindingslijn met pijl 19"/>
          <p:cNvCxnSpPr>
            <a:endCxn id="23" idx="0"/>
          </p:cNvCxnSpPr>
          <p:nvPr/>
        </p:nvCxnSpPr>
        <p:spPr>
          <a:xfrm>
            <a:off x="4932040" y="5285528"/>
            <a:ext cx="0" cy="356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hoek 26"/>
          <p:cNvSpPr/>
          <p:nvPr/>
        </p:nvSpPr>
        <p:spPr>
          <a:xfrm>
            <a:off x="2505988" y="5641834"/>
            <a:ext cx="12601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32 Point Output Module </a:t>
            </a:r>
            <a:endParaRPr lang="nl-NL" dirty="0"/>
          </a:p>
        </p:txBody>
      </p:sp>
      <p:cxnSp>
        <p:nvCxnSpPr>
          <p:cNvPr id="25" name="Rechte verbindingslijn met pijl 24"/>
          <p:cNvCxnSpPr>
            <a:endCxn id="27" idx="0"/>
          </p:cNvCxnSpPr>
          <p:nvPr/>
        </p:nvCxnSpPr>
        <p:spPr>
          <a:xfrm>
            <a:off x="3136058" y="5285528"/>
            <a:ext cx="0" cy="356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2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EPIC Hardware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87524" y="2852936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Rotary Module 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62311" y="16288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64BTN Module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87524" y="414908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32 Digit Display Controller 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287524" y="5517232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32 Point Output Module 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339752" y="1637806"/>
            <a:ext cx="2887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 err="1" smtClean="0"/>
              <a:t>definemodule</a:t>
            </a:r>
            <a:r>
              <a:rPr lang="nl-NL" sz="1600" dirty="0" smtClean="0"/>
              <a:t>(1,SLOWSCAN,0,8)</a:t>
            </a:r>
            <a:endParaRPr lang="nl-NL" sz="1600" dirty="0"/>
          </a:p>
        </p:txBody>
      </p:sp>
      <p:sp>
        <p:nvSpPr>
          <p:cNvPr id="9" name="Rechthoek 8"/>
          <p:cNvSpPr/>
          <p:nvPr/>
        </p:nvSpPr>
        <p:spPr>
          <a:xfrm>
            <a:off x="2339752" y="2852936"/>
            <a:ext cx="2788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 err="1" smtClean="0"/>
              <a:t>definemodule</a:t>
            </a:r>
            <a:r>
              <a:rPr lang="nl-NL" sz="1600" dirty="0" smtClean="0"/>
              <a:t>(7,FASTSCAN,0,4)</a:t>
            </a:r>
            <a:endParaRPr lang="nl-NL" sz="1600" dirty="0"/>
          </a:p>
        </p:txBody>
      </p:sp>
      <p:sp>
        <p:nvSpPr>
          <p:cNvPr id="10" name="Rechthoek 9"/>
          <p:cNvSpPr/>
          <p:nvPr/>
        </p:nvSpPr>
        <p:spPr>
          <a:xfrm>
            <a:off x="2339752" y="2007138"/>
            <a:ext cx="6357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J1 connected to J4 on module ABA =&gt; Epic inputs M1/R0/B0 to M1/R7/B7 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20537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421651" y="2870515"/>
            <a:ext cx="1944216" cy="6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Rotary Module 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4427984" y="1774922"/>
            <a:ext cx="1944216" cy="63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64BTN Module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4451807" y="4044298"/>
            <a:ext cx="1944216" cy="6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32 Digit Display Controller 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451807" y="5229541"/>
            <a:ext cx="1944216" cy="65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32 Point Output Module 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95536" y="3501008"/>
            <a:ext cx="11521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MCP</a:t>
            </a:r>
            <a:endParaRPr lang="nl-NL" dirty="0"/>
          </a:p>
        </p:txBody>
      </p:sp>
      <p:cxnSp>
        <p:nvCxnSpPr>
          <p:cNvPr id="10" name="Rechte verbindingslijn 9"/>
          <p:cNvCxnSpPr>
            <a:stCxn id="8" idx="3"/>
            <a:endCxn id="17" idx="1"/>
          </p:cNvCxnSpPr>
          <p:nvPr/>
        </p:nvCxnSpPr>
        <p:spPr>
          <a:xfrm flipV="1">
            <a:off x="1547664" y="2090169"/>
            <a:ext cx="720080" cy="163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>
            <a:stCxn id="8" idx="3"/>
            <a:endCxn id="30" idx="1"/>
          </p:cNvCxnSpPr>
          <p:nvPr/>
        </p:nvCxnSpPr>
        <p:spPr>
          <a:xfrm flipV="1">
            <a:off x="1547664" y="3199588"/>
            <a:ext cx="720080" cy="53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>
            <a:stCxn id="8" idx="3"/>
            <a:endCxn id="18" idx="1"/>
          </p:cNvCxnSpPr>
          <p:nvPr/>
        </p:nvCxnSpPr>
        <p:spPr>
          <a:xfrm>
            <a:off x="1547664" y="3729608"/>
            <a:ext cx="720080" cy="64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>
            <a:stCxn id="8" idx="3"/>
            <a:endCxn id="19" idx="1"/>
          </p:cNvCxnSpPr>
          <p:nvPr/>
        </p:nvCxnSpPr>
        <p:spPr>
          <a:xfrm>
            <a:off x="1547664" y="3729608"/>
            <a:ext cx="722922" cy="182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/>
          <p:cNvSpPr/>
          <p:nvPr/>
        </p:nvSpPr>
        <p:spPr>
          <a:xfrm>
            <a:off x="2267744" y="1774922"/>
            <a:ext cx="1440160" cy="63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MCP Buttons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2267744" y="4044298"/>
            <a:ext cx="1441581" cy="6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MCP Displays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2270586" y="5229541"/>
            <a:ext cx="1438739" cy="65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MCP </a:t>
            </a:r>
            <a:r>
              <a:rPr lang="nl-NL" dirty="0" err="1" smtClean="0"/>
              <a:t>Leds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267744" y="2870515"/>
            <a:ext cx="1421567" cy="6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MCP </a:t>
            </a:r>
            <a:r>
              <a:rPr lang="nl-NL" dirty="0" err="1" smtClean="0"/>
              <a:t>Rotaries</a:t>
            </a:r>
            <a:endParaRPr lang="nl-NL" dirty="0" smtClean="0"/>
          </a:p>
        </p:txBody>
      </p:sp>
      <p:cxnSp>
        <p:nvCxnSpPr>
          <p:cNvPr id="34" name="Rechte verbindingslijn 33"/>
          <p:cNvCxnSpPr>
            <a:stCxn id="17" idx="3"/>
            <a:endCxn id="5" idx="1"/>
          </p:cNvCxnSpPr>
          <p:nvPr/>
        </p:nvCxnSpPr>
        <p:spPr>
          <a:xfrm>
            <a:off x="3707904" y="2090169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>
            <a:stCxn id="30" idx="3"/>
            <a:endCxn id="4" idx="1"/>
          </p:cNvCxnSpPr>
          <p:nvPr/>
        </p:nvCxnSpPr>
        <p:spPr>
          <a:xfrm>
            <a:off x="3689311" y="3199588"/>
            <a:ext cx="73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>
            <a:stCxn id="18" idx="3"/>
            <a:endCxn id="6" idx="1"/>
          </p:cNvCxnSpPr>
          <p:nvPr/>
        </p:nvCxnSpPr>
        <p:spPr>
          <a:xfrm>
            <a:off x="3709325" y="4373371"/>
            <a:ext cx="742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>
            <a:stCxn id="19" idx="3"/>
            <a:endCxn id="7" idx="1"/>
          </p:cNvCxnSpPr>
          <p:nvPr/>
        </p:nvCxnSpPr>
        <p:spPr>
          <a:xfrm>
            <a:off x="3709325" y="5558276"/>
            <a:ext cx="742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101"/>
          <p:cNvSpPr txBox="1"/>
          <p:nvPr/>
        </p:nvSpPr>
        <p:spPr>
          <a:xfrm>
            <a:off x="6516216" y="159025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M1/R4/B0 – M1/R4/B7</a:t>
            </a:r>
          </a:p>
          <a:p>
            <a:r>
              <a:rPr lang="nl-NL" dirty="0" smtClean="0"/>
              <a:t>M1/R0/B0 </a:t>
            </a:r>
            <a:r>
              <a:rPr lang="nl-NL" dirty="0"/>
              <a:t>– </a:t>
            </a:r>
            <a:r>
              <a:rPr lang="nl-NL" dirty="0" smtClean="0"/>
              <a:t>M1/R0/B7 </a:t>
            </a:r>
            <a:endParaRPr lang="nl-NL" dirty="0"/>
          </a:p>
          <a:p>
            <a:r>
              <a:rPr lang="nl-NL" dirty="0" smtClean="0"/>
              <a:t>M1/R1/B0 </a:t>
            </a:r>
            <a:r>
              <a:rPr lang="nl-NL" dirty="0"/>
              <a:t>– </a:t>
            </a:r>
            <a:r>
              <a:rPr lang="nl-NL" dirty="0" smtClean="0"/>
              <a:t>M1/R1/B2</a:t>
            </a:r>
            <a:endParaRPr lang="nl-NL" dirty="0"/>
          </a:p>
        </p:txBody>
      </p:sp>
      <p:sp>
        <p:nvSpPr>
          <p:cNvPr id="103" name="Tekstvak 102"/>
          <p:cNvSpPr txBox="1"/>
          <p:nvPr/>
        </p:nvSpPr>
        <p:spPr>
          <a:xfrm>
            <a:off x="6804248" y="512205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wire</a:t>
            </a:r>
            <a:r>
              <a:rPr lang="nl-NL" dirty="0" smtClean="0"/>
              <a:t> </a:t>
            </a:r>
            <a:r>
              <a:rPr lang="nl-NL" dirty="0"/>
              <a:t>#</a:t>
            </a:r>
            <a:r>
              <a:rPr lang="nl-NL" dirty="0" smtClean="0"/>
              <a:t>3 - </a:t>
            </a:r>
            <a:r>
              <a:rPr lang="nl-NL" dirty="0" err="1" smtClean="0"/>
              <a:t>wire</a:t>
            </a:r>
            <a:r>
              <a:rPr lang="nl-NL" dirty="0" smtClean="0"/>
              <a:t> #14</a:t>
            </a:r>
          </a:p>
          <a:p>
            <a:r>
              <a:rPr lang="nl-NL" dirty="0" err="1" smtClean="0"/>
              <a:t>Wire</a:t>
            </a:r>
            <a:r>
              <a:rPr lang="nl-NL" dirty="0" smtClean="0"/>
              <a:t> #16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235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MCP </a:t>
            </a:r>
            <a:r>
              <a:rPr lang="nl-NL" dirty="0" err="1" smtClean="0"/>
              <a:t>Leds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395536" y="1268760"/>
            <a:ext cx="6264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 smtClean="0"/>
              <a:t>led_LNAV</a:t>
            </a:r>
            <a:r>
              <a:rPr lang="nl-NL" dirty="0" smtClean="0"/>
              <a:t> </a:t>
            </a:r>
            <a:r>
              <a:rPr lang="nl-NL" dirty="0"/>
              <a:t>= 0x01</a:t>
            </a:r>
            <a:r>
              <a:rPr lang="nl-NL" dirty="0" smtClean="0"/>
              <a:t>; //</a:t>
            </a:r>
            <a:r>
              <a:rPr lang="nl-NL" dirty="0"/>
              <a:t>32 Point Output </a:t>
            </a:r>
            <a:r>
              <a:rPr lang="nl-NL" dirty="0" smtClean="0"/>
              <a:t>Module </a:t>
            </a:r>
            <a:r>
              <a:rPr lang="nl-NL" dirty="0" err="1" smtClean="0"/>
              <a:t>wire</a:t>
            </a:r>
            <a:r>
              <a:rPr lang="nl-NL" dirty="0" smtClean="0"/>
              <a:t> #3 </a:t>
            </a:r>
            <a:endParaRPr lang="nl-NL" dirty="0"/>
          </a:p>
          <a:p>
            <a:r>
              <a:rPr lang="nl-NL" dirty="0" err="1" smtClean="0"/>
              <a:t>led_HDG</a:t>
            </a:r>
            <a:r>
              <a:rPr lang="nl-NL" dirty="0" smtClean="0"/>
              <a:t> </a:t>
            </a:r>
            <a:r>
              <a:rPr lang="nl-NL" dirty="0"/>
              <a:t>= 0x02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#4 </a:t>
            </a:r>
            <a:endParaRPr lang="nl-NL" dirty="0"/>
          </a:p>
          <a:p>
            <a:r>
              <a:rPr lang="nl-NL" dirty="0" err="1" smtClean="0"/>
              <a:t>led_FLCH</a:t>
            </a:r>
            <a:r>
              <a:rPr lang="nl-NL" dirty="0" smtClean="0"/>
              <a:t> </a:t>
            </a:r>
            <a:r>
              <a:rPr lang="nl-NL" dirty="0"/>
              <a:t>= 0x04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#5 </a:t>
            </a:r>
            <a:endParaRPr lang="nl-NL" dirty="0"/>
          </a:p>
          <a:p>
            <a:r>
              <a:rPr lang="nl-NL" dirty="0" err="1" smtClean="0"/>
              <a:t>led_VNAV</a:t>
            </a:r>
            <a:r>
              <a:rPr lang="nl-NL" dirty="0" smtClean="0"/>
              <a:t> </a:t>
            </a:r>
            <a:r>
              <a:rPr lang="nl-NL" dirty="0"/>
              <a:t>= 0x08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#6 </a:t>
            </a:r>
            <a:endParaRPr lang="nl-NL" dirty="0"/>
          </a:p>
          <a:p>
            <a:r>
              <a:rPr lang="nl-NL" dirty="0" err="1" smtClean="0"/>
              <a:t>led_SPD</a:t>
            </a:r>
            <a:r>
              <a:rPr lang="nl-NL" dirty="0" smtClean="0"/>
              <a:t> </a:t>
            </a:r>
            <a:r>
              <a:rPr lang="nl-NL" dirty="0"/>
              <a:t>= 0x10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</a:t>
            </a:r>
            <a:r>
              <a:rPr lang="nl-NL" dirty="0"/>
              <a:t>7</a:t>
            </a:r>
          </a:p>
          <a:p>
            <a:r>
              <a:rPr lang="nl-NL" dirty="0" err="1" smtClean="0"/>
              <a:t>led_THR</a:t>
            </a:r>
            <a:r>
              <a:rPr lang="nl-NL" dirty="0" smtClean="0"/>
              <a:t> </a:t>
            </a:r>
            <a:r>
              <a:rPr lang="nl-NL" dirty="0"/>
              <a:t>= 0x20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#8 </a:t>
            </a:r>
            <a:endParaRPr lang="nl-NL" dirty="0"/>
          </a:p>
          <a:p>
            <a:r>
              <a:rPr lang="nl-NL" dirty="0" err="1" smtClean="0"/>
              <a:t>led_ALT</a:t>
            </a:r>
            <a:r>
              <a:rPr lang="nl-NL" dirty="0" smtClean="0"/>
              <a:t> </a:t>
            </a:r>
            <a:r>
              <a:rPr lang="nl-NL" dirty="0"/>
              <a:t>= 0x40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</a:t>
            </a:r>
            <a:r>
              <a:rPr lang="nl-NL" dirty="0"/>
              <a:t>9</a:t>
            </a:r>
          </a:p>
          <a:p>
            <a:r>
              <a:rPr lang="nl-NL" dirty="0" err="1" smtClean="0"/>
              <a:t>led_VS</a:t>
            </a:r>
            <a:r>
              <a:rPr lang="nl-NL" dirty="0" smtClean="0"/>
              <a:t> </a:t>
            </a:r>
            <a:r>
              <a:rPr lang="nl-NL" dirty="0"/>
              <a:t>= 0x80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#10</a:t>
            </a:r>
            <a:endParaRPr lang="nl-NL" dirty="0"/>
          </a:p>
          <a:p>
            <a:r>
              <a:rPr lang="nl-NL" dirty="0" err="1" smtClean="0"/>
              <a:t>led_LOC</a:t>
            </a:r>
            <a:r>
              <a:rPr lang="nl-NL" dirty="0" smtClean="0"/>
              <a:t> </a:t>
            </a:r>
            <a:r>
              <a:rPr lang="nl-NL" dirty="0"/>
              <a:t>= 0x01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#11 </a:t>
            </a:r>
            <a:endParaRPr lang="nl-NL" dirty="0"/>
          </a:p>
          <a:p>
            <a:r>
              <a:rPr lang="nl-NL" dirty="0" err="1" smtClean="0"/>
              <a:t>led_APPR</a:t>
            </a:r>
            <a:r>
              <a:rPr lang="nl-NL" dirty="0" smtClean="0"/>
              <a:t> </a:t>
            </a:r>
            <a:r>
              <a:rPr lang="nl-NL" dirty="0"/>
              <a:t>= 0x02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#12 </a:t>
            </a:r>
            <a:endParaRPr lang="nl-NL" dirty="0"/>
          </a:p>
          <a:p>
            <a:r>
              <a:rPr lang="nl-NL" dirty="0" smtClean="0"/>
              <a:t>led_AP2 </a:t>
            </a:r>
            <a:r>
              <a:rPr lang="nl-NL" dirty="0"/>
              <a:t>= 0x04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#13 </a:t>
            </a:r>
            <a:endParaRPr lang="nl-NL" dirty="0"/>
          </a:p>
          <a:p>
            <a:r>
              <a:rPr lang="nl-NL" dirty="0" smtClean="0"/>
              <a:t>led_AP1 </a:t>
            </a:r>
            <a:r>
              <a:rPr lang="nl-NL" dirty="0"/>
              <a:t>= 0x08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#14</a:t>
            </a:r>
            <a:endParaRPr lang="nl-NL" dirty="0"/>
          </a:p>
          <a:p>
            <a:r>
              <a:rPr lang="nl-NL" dirty="0" smtClean="0"/>
              <a:t>led_AP3 </a:t>
            </a:r>
            <a:r>
              <a:rPr lang="nl-NL" dirty="0"/>
              <a:t>= 0x20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#16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420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MCP Buttons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79512" y="188640"/>
            <a:ext cx="86409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button(2,0,b_LNAV);		// 64 button module: M1/R4/B0 </a:t>
            </a:r>
          </a:p>
          <a:p>
            <a:r>
              <a:rPr lang="nl-NL" dirty="0"/>
              <a:t>  button(2,1,b_VNAV);		// 64 button module: M1/R4/B1</a:t>
            </a:r>
          </a:p>
          <a:p>
            <a:r>
              <a:rPr lang="nl-NL" dirty="0"/>
              <a:t>  button(2,2,b_FLCH);		// 64 button module: M1/R4/B2</a:t>
            </a:r>
          </a:p>
          <a:p>
            <a:r>
              <a:rPr lang="nl-NL" dirty="0"/>
              <a:t>  button(2,3,b_SPD_MACH);	// 64 button module: M1/R4/B3</a:t>
            </a:r>
          </a:p>
          <a:p>
            <a:r>
              <a:rPr lang="nl-NL" dirty="0"/>
              <a:t>  button(2,4,b_ATHR);		// 64 button module: M1/R4/B4</a:t>
            </a:r>
          </a:p>
          <a:p>
            <a:r>
              <a:rPr lang="nl-NL" dirty="0"/>
              <a:t>  button(2,5,b_THR);		// 64 button module: M1/R4/B5</a:t>
            </a:r>
          </a:p>
          <a:p>
            <a:r>
              <a:rPr lang="nl-NL" dirty="0"/>
              <a:t>  button(2,6,b_SPD);		// 64 button module: M1/R4/B6</a:t>
            </a:r>
          </a:p>
          <a:p>
            <a:r>
              <a:rPr lang="nl-NL" dirty="0"/>
              <a:t>  button(2,7,b_FO_FD);		// 64 button module: M1/R4/B7	</a:t>
            </a:r>
          </a:p>
          <a:p>
            <a:r>
              <a:rPr lang="nl-NL" dirty="0"/>
              <a:t>  button(3,0,b_HDG);		// 64 button module: M1/R0/B0</a:t>
            </a:r>
          </a:p>
          <a:p>
            <a:r>
              <a:rPr lang="nl-NL" dirty="0"/>
              <a:t>  button(3,1,b_VS);		// 64 button module: M1/R0/B1</a:t>
            </a:r>
          </a:p>
          <a:p>
            <a:r>
              <a:rPr lang="nl-NL" dirty="0"/>
              <a:t>  button(3,2,b_ALT);		// 64 button module: M1/R0/B2</a:t>
            </a:r>
          </a:p>
          <a:p>
            <a:r>
              <a:rPr lang="nl-NL" dirty="0"/>
              <a:t>  button(3,3,b_APP);		// 64 button module: M1/R0/B3</a:t>
            </a:r>
          </a:p>
          <a:p>
            <a:r>
              <a:rPr lang="nl-NL" dirty="0"/>
              <a:t>  button(3,4,b_LOC);		// 64 button module: M1/R0/B4</a:t>
            </a:r>
          </a:p>
          <a:p>
            <a:r>
              <a:rPr lang="nl-NL" dirty="0"/>
              <a:t>  button(3,5,b_AP1);		// 64 button module: M1/R0/B5</a:t>
            </a:r>
          </a:p>
          <a:p>
            <a:r>
              <a:rPr lang="nl-NL" dirty="0"/>
              <a:t>  button(3,6,b_AP2);		// 64 button module: M1/R0/B6</a:t>
            </a:r>
          </a:p>
          <a:p>
            <a:r>
              <a:rPr lang="nl-NL" dirty="0"/>
              <a:t>  button(3,7,b_AP_Dis_lft);	// 64 button module: M1/R0/B7</a:t>
            </a:r>
          </a:p>
          <a:p>
            <a:r>
              <a:rPr lang="nl-NL" dirty="0"/>
              <a:t>  button(4,0,b_AP3);		// 64 button module: M1/R1/B0</a:t>
            </a:r>
          </a:p>
          <a:p>
            <a:r>
              <a:rPr lang="nl-NL" dirty="0"/>
              <a:t>  button(4,1,b_AP_Dis_rgt);	// 64 button module: M1/R1/B1				</a:t>
            </a:r>
          </a:p>
          <a:p>
            <a:r>
              <a:rPr lang="nl-NL" dirty="0"/>
              <a:t>  button(4,2,b_CP_FD);		// 64 button module: M1/R1/B2</a:t>
            </a:r>
          </a:p>
          <a:p>
            <a:r>
              <a:rPr lang="nl-NL" dirty="0"/>
              <a:t>  button(5,5,b_SPD_ROT);</a:t>
            </a:r>
          </a:p>
          <a:p>
            <a:r>
              <a:rPr lang="nl-NL" dirty="0"/>
              <a:t>  button(5,6,b_ALT_ROT);</a:t>
            </a:r>
          </a:p>
          <a:p>
            <a:r>
              <a:rPr lang="nl-NL" dirty="0"/>
              <a:t>  button(5,7,b_HDG_ROT);</a:t>
            </a:r>
          </a:p>
        </p:txBody>
      </p:sp>
    </p:spTree>
    <p:extLst>
      <p:ext uri="{BB962C8B-B14F-4D97-AF65-F5344CB8AC3E}">
        <p14:creationId xmlns:p14="http://schemas.microsoft.com/office/powerpoint/2010/main" val="175843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EPICINFO.CFG - MCP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5220072" y="249289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5413</a:t>
            </a:r>
          </a:p>
        </p:txBody>
      </p:sp>
      <p:sp>
        <p:nvSpPr>
          <p:cNvPr id="5" name="Rechthoek 4"/>
          <p:cNvSpPr/>
          <p:nvPr/>
        </p:nvSpPr>
        <p:spPr>
          <a:xfrm>
            <a:off x="1331640" y="2492896"/>
            <a:ext cx="315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Project </a:t>
            </a:r>
            <a:r>
              <a:rPr lang="en-GB" dirty="0"/>
              <a:t>Magenta FSUIPC </a:t>
            </a:r>
            <a:r>
              <a:rPr lang="en-GB" dirty="0" smtClean="0"/>
              <a:t>Offset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331640" y="305765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EventID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220072" y="3221360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1331640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EventID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747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303</Words>
  <Application>Microsoft Office PowerPoint</Application>
  <PresentationFormat>Diavoorstelling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747-400 EPIC</vt:lpstr>
      <vt:lpstr>PowerPoint-presentatie</vt:lpstr>
      <vt:lpstr>EPICINFO - EPICIO</vt:lpstr>
      <vt:lpstr>EPICINFO - EPICIO</vt:lpstr>
      <vt:lpstr>EPIC Hardware</vt:lpstr>
      <vt:lpstr>PowerPoint-presentatie</vt:lpstr>
      <vt:lpstr>MCP Leds</vt:lpstr>
      <vt:lpstr>MCP Buttons</vt:lpstr>
      <vt:lpstr>EPICINFO.CFG - MCP</vt:lpstr>
      <vt:lpstr>PowerPoint-presentatie</vt:lpstr>
    </vt:vector>
  </TitlesOfParts>
  <Company>Reed Business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Kock, Robert P.J. (RB-NL)</dc:creator>
  <cp:lastModifiedBy>Kock, Robert P.J. (RB-NL)</cp:lastModifiedBy>
  <cp:revision>28</cp:revision>
  <dcterms:created xsi:type="dcterms:W3CDTF">2013-08-15T09:26:25Z</dcterms:created>
  <dcterms:modified xsi:type="dcterms:W3CDTF">2013-08-18T20:34:15Z</dcterms:modified>
</cp:coreProperties>
</file>