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E28983D-9D85-21E1-827B-8D1FA9EA90E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E28983D-9D85-21E1-827B-8D1FA9EA90EA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54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Bonjour et merci de participer à cette présentation.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Je suis Nordine Oural, étudiant OpenClassRoom en formation DataScientist.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Aujourd’hui je vais vous présenter mes travaux concernant le projet numéro 3 de mon parcours.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23902" y="615638"/>
            <a:ext cx="11151219" cy="257065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Projet 4</a:t>
            </a: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200" b="0" i="0" u="sng" strike="noStrike" cap="none" spc="0">
                <a:solidFill>
                  <a:srgbClr val="7451EB"/>
                </a:solidFill>
                <a:latin typeface="Inter"/>
                <a:ea typeface="Inter"/>
                <a:cs typeface="Inter"/>
              </a:rPr>
              <a:t>Anticipez les besoins en consommation de bâtiments</a:t>
            </a:r>
            <a:br>
              <a:rPr lang="fr-FR" sz="3600" b="0" u="sng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Parcours Data Scientist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3602037"/>
            <a:ext cx="9144000" cy="24382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endParaRPr lang="fr-FR"/>
          </a:p>
          <a:p>
            <a:pPr>
              <a:defRPr/>
            </a:pPr>
            <a:r>
              <a:rPr lang="fr-FR" b="1"/>
              <a:t>Nordine OURAL</a:t>
            </a:r>
            <a:endParaRPr b="1"/>
          </a:p>
          <a:p>
            <a:pPr>
              <a:defRPr/>
            </a:pPr>
            <a:r>
              <a:rPr lang="fr-FR"/>
              <a:t>24/03/2023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Mentor : </a:t>
            </a:r>
            <a:r>
              <a:rPr lang="fr-FR" b="1"/>
              <a:t>Amine Hadj-Youcef</a:t>
            </a:r>
            <a:endParaRPr lang="fr-FR"/>
          </a:p>
          <a:p>
            <a:pPr>
              <a:defRPr/>
            </a:pPr>
            <a:endParaRPr lang="fr-FR"/>
          </a:p>
        </p:txBody>
      </p:sp>
      <p:pic>
        <p:nvPicPr>
          <p:cNvPr id="9348732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236747" y="5940986"/>
            <a:ext cx="758972" cy="758972"/>
          </a:xfrm>
          <a:prstGeom prst="rect">
            <a:avLst/>
          </a:prstGeom>
        </p:spPr>
      </p:pic>
      <p:pic>
        <p:nvPicPr>
          <p:cNvPr id="499674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81747" y="5781422"/>
            <a:ext cx="1360364" cy="91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79620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Analyse exploratoire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5863686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DB4CA8-09CA-35B5-C19F-22ECDD8E98FA}" type="slidenum">
              <a:rPr lang="fr-FR"/>
              <a:t/>
            </a:fld>
            <a:endParaRPr lang="fr-FR"/>
          </a:p>
        </p:txBody>
      </p:sp>
      <p:pic>
        <p:nvPicPr>
          <p:cNvPr id="2012399808" name=""/>
          <p:cNvPicPr>
            <a:picLocks noChangeAspect="1"/>
          </p:cNvPicPr>
          <p:nvPr/>
        </p:nvPicPr>
        <p:blipFill>
          <a:blip r:embed="rId2"/>
          <a:srcRect l="0" t="3837" r="0" b="0"/>
          <a:stretch/>
        </p:blipFill>
        <p:spPr bwMode="auto">
          <a:xfrm flipH="0" flipV="0">
            <a:off x="1114752" y="1325420"/>
            <a:ext cx="9015742" cy="2898226"/>
          </a:xfrm>
          <a:prstGeom prst="rect">
            <a:avLst/>
          </a:prstGeom>
        </p:spPr>
      </p:pic>
      <p:pic>
        <p:nvPicPr>
          <p:cNvPr id="1466919702" name=""/>
          <p:cNvPicPr>
            <a:picLocks noChangeAspect="1"/>
          </p:cNvPicPr>
          <p:nvPr/>
        </p:nvPicPr>
        <p:blipFill>
          <a:blip r:embed="rId3"/>
          <a:srcRect l="0" t="5869" r="0" b="0"/>
          <a:stretch/>
        </p:blipFill>
        <p:spPr bwMode="auto">
          <a:xfrm flipH="0" flipV="0">
            <a:off x="1114752" y="4201782"/>
            <a:ext cx="9062895" cy="2619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2812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cs typeface="Arial"/>
              </a:rPr>
              <a:t>Modélisation : features utilisés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896371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C6672A-B692-C1C5-5E87-628A5DCBADC7}" type="slidenum">
              <a:rPr lang="fr-FR">
                <a:solidFill>
                  <a:schemeClr val="tx1"/>
                </a:solidFill>
              </a:rPr>
              <a:t/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1244578115" name=""/>
          <p:cNvSpPr/>
          <p:nvPr/>
        </p:nvSpPr>
        <p:spPr bwMode="auto">
          <a:xfrm flipH="0" flipV="0">
            <a:off x="1284504" y="1690687"/>
            <a:ext cx="3159281" cy="3385618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1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Features toujours utilisées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BuildingType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PrimaryPropertyType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Neighborhood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YearBuilt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NumberofBuildings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NumberofFloors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PropertyGFATotal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PropertyGFAParking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PropertyGFABuilding(s)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LargestPropertyUseTypeGFA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SecondLargestPropertyUseTypeGFA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ThirdLargestPropertyUseTypeGFA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electricity_ratio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gas_ratio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steam_ratio</a:t>
            </a:r>
            <a:endParaRPr sz="1100">
              <a:solidFill>
                <a:schemeClr val="tx1"/>
              </a:solidFill>
            </a:endParaRPr>
          </a:p>
          <a:p>
            <a:pPr>
              <a:defRPr/>
            </a:pPr>
            <a:endParaRPr sz="1100"/>
          </a:p>
        </p:txBody>
      </p:sp>
      <p:sp>
        <p:nvSpPr>
          <p:cNvPr id="736923488" name=""/>
          <p:cNvSpPr/>
          <p:nvPr/>
        </p:nvSpPr>
        <p:spPr bwMode="auto">
          <a:xfrm flipH="0" flipV="0">
            <a:off x="4831952" y="1690687"/>
            <a:ext cx="3159281" cy="1209658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1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Paramètre use_property_type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LargestPropertyUseType</a:t>
            </a:r>
            <a:endParaRPr lang="fr-FR"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SecondLargestPropertyUseType</a:t>
            </a:r>
            <a:endParaRPr lang="fr-FR"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ThirdLargestPropertyUseType</a:t>
            </a:r>
            <a:endParaRPr lang="fr-FR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026201" name=""/>
          <p:cNvSpPr/>
          <p:nvPr/>
        </p:nvSpPr>
        <p:spPr bwMode="auto">
          <a:xfrm flipH="0" flipV="0">
            <a:off x="4831952" y="3052745"/>
            <a:ext cx="3159281" cy="809530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1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Paramètre use_energy_star_score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ENERGYSTARScore</a:t>
            </a:r>
            <a:endParaRPr lang="fr-FR"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4534102" name=""/>
          <p:cNvSpPr/>
          <p:nvPr/>
        </p:nvSpPr>
        <p:spPr bwMode="auto">
          <a:xfrm flipH="0" flipV="0">
            <a:off x="4831952" y="4157644"/>
            <a:ext cx="3159281" cy="809530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1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Paramètre use_log</a:t>
            </a: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Passage au log des features numériques ayant un kurtosis trop grand (&gt;=8)</a:t>
            </a:r>
            <a:endParaRPr lang="fr-FR" sz="1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5016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907506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Modélisation : estimateurs utilisés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155017789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147235"/>
            <a:ext cx="10515600" cy="4351338"/>
          </a:xfrm>
        </p:spPr>
        <p:txBody>
          <a:bodyPr/>
          <a:lstStyle/>
          <a:p>
            <a:pPr>
              <a:defRPr/>
            </a:pPr>
            <a:r>
              <a:rPr sz="2600"/>
              <a:t>Utilisation de validation croisée avec différentes combinaisons de paramètres</a:t>
            </a:r>
            <a:endParaRPr sz="2600"/>
          </a:p>
        </p:txBody>
      </p:sp>
      <p:sp>
        <p:nvSpPr>
          <p:cNvPr id="15680290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2865B2-DDA9-ED18-076E-EA3D6FD1A0D8}" type="slidenum">
              <a:rPr lang="fr-FR"/>
              <a:t/>
            </a:fld>
            <a:endParaRPr lang="fr-FR"/>
          </a:p>
        </p:txBody>
      </p:sp>
      <p:graphicFrame>
        <p:nvGraphicFramePr>
          <p:cNvPr id="162703345" name=""/>
          <p:cNvGraphicFramePr>
            <a:graphicFrameLocks xmlns:a="http://schemas.openxmlformats.org/drawingml/2006/main"/>
          </p:cNvGraphicFramePr>
          <p:nvPr/>
        </p:nvGraphicFramePr>
        <p:xfrm>
          <a:off x="781615" y="1978968"/>
          <a:ext cx="10814534" cy="418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{BE28983D-9D85-21E1-827B-8D1FA9EA90EA}</a:tableStyleId>
              </a:tblPr>
              <a:tblGrid>
                <a:gridCol w="2392138"/>
                <a:gridCol w="3827421"/>
                <a:gridCol w="4582274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Paramètres utilisés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baseline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DummyRegressor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strategy = ‘median’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knn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KNeighborsRegressor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n_neighbors = range(1,20)</a:t>
                      </a:r>
                      <a:endParaRPr sz="1200"/>
                    </a:p>
                    <a:p>
                      <a:pPr>
                        <a:defRPr/>
                      </a:pPr>
                      <a:r>
                        <a:rPr sz="1200"/>
                        <a:t>weights = [‘uniform’, ‘distance’]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linear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LinearRegression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fit_intercept = [True, False]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elasticnet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ElasticNet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alpha =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np.logspace(-4, 4, 9)</a:t>
                      </a:r>
                      <a:endParaRPr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l1_ratio =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np.arange(0.0, 1.0, 0.05)</a:t>
                      </a:r>
                      <a:endParaRPr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fit_intercept = [True, False]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linearsvr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LinearSVR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C =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np.logspace(-5, 5, 11)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kernelridge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KernelRidge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kernel = 'rbf'</a:t>
                      </a:r>
                      <a:endParaRPr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alpha =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np.logspace(-4,0,7)</a:t>
                      </a:r>
                      <a:endParaRPr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gamma =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np.logspace(-4,0,7)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randomforest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RandomForestRegressor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n_estimators = </a:t>
                      </a: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range(750, 1250, 50) 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adaboost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AdaBoostRegressor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n_estimators = [2, 5, 10, 50, 100]</a:t>
                      </a:r>
                      <a:endParaRPr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xgb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XGBRegressor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max_depth = range(3,10)</a:t>
                      </a:r>
                      <a:endParaRPr sz="1200"/>
                    </a:p>
                    <a:p>
                      <a:pPr>
                        <a:defRPr/>
                      </a:pPr>
                      <a:r>
                        <a:rPr sz="1200"/>
                        <a:t>booster = [‘gbtree’, ‘dart’]</a:t>
                      </a:r>
                      <a:endParaRPr sz="1200"/>
                    </a:p>
                    <a:p>
                      <a:pPr>
                        <a:defRPr/>
                      </a:pPr>
                      <a:r>
                        <a:rPr sz="1200"/>
                        <a:t>gamma = range(1,10)</a:t>
                      </a:r>
                      <a:endParaRPr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52796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800">
                <a:solidFill>
                  <a:srgbClr val="7451EB"/>
                </a:solidFill>
              </a:rPr>
              <a:t>Modélisation : métriques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8540652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lvl="0">
              <a:defRPr/>
            </a:pPr>
            <a:r>
              <a:rPr sz="4800"/>
              <a:t>RMSE : Root of Mean Square Error</a:t>
            </a:r>
            <a:endParaRPr sz="4800"/>
          </a:p>
          <a:p>
            <a:pPr lvl="0">
              <a:defRPr/>
            </a:pPr>
            <a:endParaRPr sz="4800"/>
          </a:p>
          <a:p>
            <a:pPr lvl="0">
              <a:defRPr/>
            </a:pPr>
            <a:endParaRPr sz="4800"/>
          </a:p>
          <a:p>
            <a:pPr lvl="0">
              <a:defRPr/>
            </a:pPr>
            <a:endParaRPr sz="4800"/>
          </a:p>
          <a:p>
            <a:pPr lvl="0">
              <a:defRPr/>
            </a:pPr>
            <a:r>
              <a:rPr sz="4800"/>
              <a:t>Score R2 = 1 -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fr-FR" sz="4800" b="0" i="1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fr-FR" sz="4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RSS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lang="fr-FR" sz="4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TSS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sz="4800"/>
              <a:t>  avec</a:t>
            </a:r>
            <a:endParaRPr sz="4800"/>
          </a:p>
          <a:p>
            <a:pPr lvl="1">
              <a:defRPr/>
            </a:pPr>
            <a:endParaRPr sz="2800"/>
          </a:p>
          <a:p>
            <a:pPr lvl="1">
              <a:defRPr/>
            </a:pPr>
            <a:endParaRPr sz="2800"/>
          </a:p>
          <a:p>
            <a:pPr lvl="1">
              <a:defRPr/>
            </a:pPr>
            <a:endParaRPr sz="2800"/>
          </a:p>
          <a:p>
            <a:pPr lvl="0">
              <a:defRPr/>
            </a:pPr>
            <a:endParaRPr sz="4800"/>
          </a:p>
          <a:p>
            <a:pPr marL="0" lvl="0" indent="0">
              <a:buFont typeface="Arial"/>
              <a:buNone/>
              <a:defRPr/>
            </a:pPr>
            <a:endParaRPr sz="4800"/>
          </a:p>
          <a:p>
            <a:pPr marL="0" lvl="0" indent="0">
              <a:buFont typeface="Arial"/>
              <a:buNone/>
              <a:defRPr/>
            </a:pPr>
            <a:r>
              <a:rPr sz="4800"/>
              <a:t>R2=1 : modèle parfait</a:t>
            </a:r>
            <a:endParaRPr sz="4800"/>
          </a:p>
          <a:p>
            <a:pPr marL="0" lvl="0" indent="0">
              <a:buFont typeface="Arial"/>
              <a:buNone/>
              <a:defRPr/>
            </a:pPr>
            <a:r>
              <a:rPr sz="4800"/>
              <a:t>Le score R2 peut être négatif !</a:t>
            </a:r>
            <a:endParaRPr sz="4800"/>
          </a:p>
        </p:txBody>
      </p:sp>
      <p:sp>
        <p:nvSpPr>
          <p:cNvPr id="5031232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24EC-C71E-6572-8726-E2130AE9BE27}" type="slidenum">
              <a:rPr lang="fr-FR"/>
              <a:t/>
            </a:fld>
            <a:endParaRPr lang="fr-FR"/>
          </a:p>
        </p:txBody>
      </p:sp>
      <p:pic>
        <p:nvPicPr>
          <p:cNvPr id="1093195242" name=""/>
          <p:cNvPicPr>
            <a:picLocks noChangeAspect="1"/>
          </p:cNvPicPr>
          <p:nvPr/>
        </p:nvPicPr>
        <p:blipFill>
          <a:blip r:embed="rId2"/>
          <a:srcRect l="0" t="16244" r="0" b="0"/>
          <a:stretch/>
        </p:blipFill>
        <p:spPr bwMode="auto">
          <a:xfrm flipH="0" flipV="0">
            <a:off x="6095997" y="2892207"/>
            <a:ext cx="4324776" cy="2578680"/>
          </a:xfrm>
          <a:prstGeom prst="rect">
            <a:avLst/>
          </a:prstGeom>
        </p:spPr>
      </p:pic>
      <p:pic>
        <p:nvPicPr>
          <p:cNvPr id="9775034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68503" y="1791831"/>
            <a:ext cx="2765505" cy="977777"/>
          </a:xfrm>
          <a:prstGeom prst="rect">
            <a:avLst/>
          </a:prstGeom>
        </p:spPr>
      </p:pic>
      <p:pic>
        <p:nvPicPr>
          <p:cNvPr id="979454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08910" y="3583663"/>
            <a:ext cx="1676399" cy="676274"/>
          </a:xfrm>
          <a:prstGeom prst="rect">
            <a:avLst/>
          </a:prstGeom>
        </p:spPr>
      </p:pic>
      <p:pic>
        <p:nvPicPr>
          <p:cNvPr id="22158806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556535" y="4668192"/>
            <a:ext cx="1581149" cy="628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8991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94143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400">
                <a:solidFill>
                  <a:srgbClr val="7451EB"/>
                </a:solidFill>
              </a:rPr>
              <a:t>Modélisation supervisée: méthodologie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5251442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1E09E3-B1AB-D95B-592B-81DEF850D2F2}" type="slidenum">
              <a:rPr lang="fr-FR"/>
              <a:t/>
            </a:fld>
            <a:endParaRPr lang="fr-FR"/>
          </a:p>
        </p:txBody>
      </p:sp>
      <p:sp>
        <p:nvSpPr>
          <p:cNvPr id="1330324141" name=""/>
          <p:cNvSpPr/>
          <p:nvPr/>
        </p:nvSpPr>
        <p:spPr bwMode="auto">
          <a:xfrm flipH="0" flipV="0">
            <a:off x="4849306" y="1551757"/>
            <a:ext cx="2659455" cy="75445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200"/>
              <a:t>Données séparées en données d’entraînement et données de test</a:t>
            </a:r>
            <a:endParaRPr sz="1200"/>
          </a:p>
        </p:txBody>
      </p:sp>
      <p:grpSp>
        <p:nvGrpSpPr>
          <p:cNvPr id="1254468772" name=""/>
          <p:cNvGrpSpPr/>
          <p:nvPr/>
        </p:nvGrpSpPr>
        <p:grpSpPr bwMode="auto">
          <a:xfrm>
            <a:off x="2237004" y="2467759"/>
            <a:ext cx="8170233" cy="3102696"/>
            <a:chOff x="0" y="0"/>
            <a:chExt cx="8170233" cy="3102696"/>
          </a:xfrm>
        </p:grpSpPr>
        <p:sp>
          <p:nvSpPr>
            <p:cNvPr id="1175343513" name=""/>
            <p:cNvSpPr/>
            <p:nvPr/>
          </p:nvSpPr>
          <p:spPr bwMode="auto">
            <a:xfrm rot="0" flipH="0" flipV="0">
              <a:off x="417781" y="1523810"/>
              <a:ext cx="1960074" cy="65071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FR" sz="1400" b="0" i="0" u="none" strike="noStrike" cap="none" spc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Encodage catégories</a:t>
              </a:r>
              <a:endParaRPr sz="1400"/>
            </a:p>
          </p:txBody>
        </p:sp>
        <p:sp>
          <p:nvSpPr>
            <p:cNvPr id="673928336" name=""/>
            <p:cNvSpPr/>
            <p:nvPr/>
          </p:nvSpPr>
          <p:spPr bwMode="auto">
            <a:xfrm rot="0" flipH="0" flipV="0">
              <a:off x="0" y="0"/>
              <a:ext cx="8170234" cy="3102697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7908676" name=""/>
            <p:cNvSpPr/>
            <p:nvPr/>
          </p:nvSpPr>
          <p:spPr bwMode="auto">
            <a:xfrm rot="0" flipH="0" flipV="0">
              <a:off x="116421" y="183897"/>
              <a:ext cx="1490049" cy="650717"/>
            </a:xfrm>
            <a:prstGeom prst="homePlat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sz="1400"/>
                <a:t>Nettoyage</a:t>
              </a:r>
              <a:endParaRPr sz="1400"/>
            </a:p>
          </p:txBody>
        </p:sp>
        <p:sp>
          <p:nvSpPr>
            <p:cNvPr id="1835195200" name=""/>
            <p:cNvSpPr/>
            <p:nvPr/>
          </p:nvSpPr>
          <p:spPr bwMode="auto">
            <a:xfrm rot="0" flipH="0" flipV="0">
              <a:off x="1361273" y="183897"/>
              <a:ext cx="1754109" cy="650717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sz="1400"/>
                <a:t>Imputation</a:t>
              </a:r>
              <a:endParaRPr sz="1400"/>
            </a:p>
          </p:txBody>
        </p:sp>
        <p:sp>
          <p:nvSpPr>
            <p:cNvPr id="1548285704" name=""/>
            <p:cNvSpPr/>
            <p:nvPr/>
          </p:nvSpPr>
          <p:spPr bwMode="auto">
            <a:xfrm rot="0" flipH="0" flipV="0">
              <a:off x="2132987" y="1523810"/>
              <a:ext cx="1980444" cy="65071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sz="1400"/>
                <a:t>Choix modèle</a:t>
              </a:r>
              <a:endParaRPr sz="1400"/>
            </a:p>
          </p:txBody>
        </p:sp>
        <p:sp>
          <p:nvSpPr>
            <p:cNvPr id="718340690" name=""/>
            <p:cNvSpPr/>
            <p:nvPr/>
          </p:nvSpPr>
          <p:spPr bwMode="auto">
            <a:xfrm rot="0" flipH="0" flipV="0">
              <a:off x="4347596" y="1077078"/>
              <a:ext cx="1980444" cy="65071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sz="1400"/>
                <a:t>Entraînement modèle</a:t>
              </a:r>
              <a:endParaRPr sz="1400"/>
            </a:p>
          </p:txBody>
        </p:sp>
        <p:sp>
          <p:nvSpPr>
            <p:cNvPr id="2054621010" name=""/>
            <p:cNvSpPr/>
            <p:nvPr/>
          </p:nvSpPr>
          <p:spPr bwMode="auto">
            <a:xfrm rot="0" flipH="0" flipV="0">
              <a:off x="4341373" y="2095120"/>
              <a:ext cx="1980444" cy="65071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sz="1400"/>
                <a:t>Prédiction via modèle</a:t>
              </a:r>
              <a:endParaRPr sz="1400"/>
            </a:p>
          </p:txBody>
        </p:sp>
        <p:cxnSp>
          <p:nvCxnSpPr>
            <p:cNvPr id="0" name=""/>
            <p:cNvCxnSpPr>
              <a:cxnSpLocks/>
              <a:stCxn id="1548285704" idx="3"/>
              <a:endCxn id="718340690" idx="1"/>
            </p:cNvCxnSpPr>
            <p:nvPr/>
          </p:nvCxnSpPr>
          <p:spPr bwMode="auto">
            <a:xfrm rot="0" flipH="0" flipV="1">
              <a:off x="4113432" y="1402437"/>
              <a:ext cx="559522" cy="446731"/>
            </a:xfrm>
            <a:prstGeom prst="curvedConnector3">
              <a:avLst>
                <a:gd name="adj1" fmla="val 50000"/>
              </a:avLst>
            </a:prstGeom>
            <a:ln w="12699" cap="flat" cmpd="sng" algn="ctr">
              <a:solidFill>
                <a:srgbClr val="00B050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  <a:stCxn id="1548285704" idx="3"/>
              <a:endCxn id="2054621010" idx="1"/>
            </p:cNvCxnSpPr>
            <p:nvPr/>
          </p:nvCxnSpPr>
          <p:spPr bwMode="auto">
            <a:xfrm rot="0" flipH="0" flipV="0">
              <a:off x="4113432" y="1849168"/>
              <a:ext cx="553298" cy="571310"/>
            </a:xfrm>
            <a:prstGeom prst="curvedConnector3">
              <a:avLst>
                <a:gd name="adj1" fmla="val 50000"/>
              </a:avLst>
            </a:prstGeom>
            <a:ln w="12699" cap="flat" cmpd="sng" algn="ctr">
              <a:solidFill>
                <a:srgbClr val="00B050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2628824" name=""/>
            <p:cNvSpPr/>
            <p:nvPr/>
          </p:nvSpPr>
          <p:spPr bwMode="auto">
            <a:xfrm rot="0" flipH="0" flipV="0">
              <a:off x="4456048" y="183897"/>
              <a:ext cx="1960074" cy="65071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sz="1400"/>
                <a:t>Passage au log optionnel</a:t>
              </a:r>
              <a:endParaRPr sz="1400"/>
            </a:p>
          </p:txBody>
        </p:sp>
        <p:sp>
          <p:nvSpPr>
            <p:cNvPr id="1426349472" name=""/>
            <p:cNvSpPr/>
            <p:nvPr/>
          </p:nvSpPr>
          <p:spPr bwMode="auto">
            <a:xfrm rot="0" flipH="0" flipV="0">
              <a:off x="6145651" y="183897"/>
              <a:ext cx="1960074" cy="65071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FR" sz="1400" b="0" i="0" u="none" strike="noStrike" cap="none" spc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Normalisation</a:t>
              </a:r>
              <a:endParaRPr sz="1400"/>
            </a:p>
          </p:txBody>
        </p:sp>
        <p:sp>
          <p:nvSpPr>
            <p:cNvPr id="2017086958" name=""/>
            <p:cNvSpPr/>
            <p:nvPr/>
          </p:nvSpPr>
          <p:spPr bwMode="auto">
            <a:xfrm rot="0" flipH="0" flipV="0">
              <a:off x="2881125" y="183897"/>
              <a:ext cx="1824789" cy="650716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sz="1400"/>
                <a:t>Choix features utilisés</a:t>
              </a:r>
              <a:endParaRPr sz="1400"/>
            </a:p>
          </p:txBody>
        </p:sp>
      </p:grpSp>
      <p:sp>
        <p:nvSpPr>
          <p:cNvPr id="418674557" name=""/>
          <p:cNvSpPr/>
          <p:nvPr/>
        </p:nvSpPr>
        <p:spPr bwMode="auto">
          <a:xfrm flipH="0" flipV="0">
            <a:off x="4869820" y="5784457"/>
            <a:ext cx="2659455" cy="75445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200"/>
              <a:t>Choix modèle</a:t>
            </a:r>
            <a:endParaRPr sz="1200"/>
          </a:p>
        </p:txBody>
      </p:sp>
      <p:sp>
        <p:nvSpPr>
          <p:cNvPr id="1580687792" name=""/>
          <p:cNvSpPr txBox="1"/>
          <p:nvPr/>
        </p:nvSpPr>
        <p:spPr bwMode="auto">
          <a:xfrm flipH="0" flipV="0">
            <a:off x="2963167" y="5003389"/>
            <a:ext cx="310341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B050"/>
                </a:solidFill>
              </a:rPr>
              <a:t>Utilisation d’un pipeline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090204266" name=""/>
          <p:cNvSpPr txBox="1"/>
          <p:nvPr/>
        </p:nvSpPr>
        <p:spPr bwMode="auto">
          <a:xfrm flipH="0" flipV="0">
            <a:off x="374202" y="2467759"/>
            <a:ext cx="186352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rgbClr val="00B050"/>
                </a:solidFill>
              </a:rPr>
              <a:t>fonction « evaluate »</a:t>
            </a:r>
            <a:endParaRPr sz="1400">
              <a:solidFill>
                <a:srgbClr val="00B050"/>
              </a:solidFill>
            </a:endParaRPr>
          </a:p>
        </p:txBody>
      </p:sp>
      <p:sp>
        <p:nvSpPr>
          <p:cNvPr id="1644206490" name=""/>
          <p:cNvSpPr txBox="1"/>
          <p:nvPr/>
        </p:nvSpPr>
        <p:spPr bwMode="auto">
          <a:xfrm flipH="0" flipV="0">
            <a:off x="2689678" y="3429000"/>
            <a:ext cx="206878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utilisation de custom transformers</a:t>
            </a:r>
            <a:endParaRPr sz="1100"/>
          </a:p>
        </p:txBody>
      </p:sp>
      <p:cxnSp>
        <p:nvCxnSpPr>
          <p:cNvPr id="0" name=""/>
          <p:cNvCxnSpPr>
            <a:cxnSpLocks/>
            <a:stCxn id="1644206490" idx="0"/>
          </p:cNvCxnSpPr>
          <p:nvPr/>
        </p:nvCxnSpPr>
        <p:spPr bwMode="auto">
          <a:xfrm rot="16199969" flipH="0" flipV="1">
            <a:off x="3437657" y="3142589"/>
            <a:ext cx="113702" cy="45911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644206490" idx="0"/>
            <a:endCxn id="1835195200" idx="2"/>
          </p:cNvCxnSpPr>
          <p:nvPr/>
        </p:nvCxnSpPr>
        <p:spPr bwMode="auto">
          <a:xfrm rot="16199969" flipH="0" flipV="0">
            <a:off x="3955050" y="3071395"/>
            <a:ext cx="126622" cy="588586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4259788" name=""/>
          <p:cNvSpPr/>
          <p:nvPr/>
        </p:nvSpPr>
        <p:spPr bwMode="auto">
          <a:xfrm rot="0" flipH="0" flipV="0">
            <a:off x="8283402" y="4562880"/>
            <a:ext cx="1980443" cy="650715"/>
          </a:xfrm>
          <a:prstGeom prst="chevron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400"/>
              <a:t>Calcul métrique</a:t>
            </a:r>
            <a:endParaRPr sz="1400"/>
          </a:p>
        </p:txBody>
      </p:sp>
      <p:sp>
        <p:nvSpPr>
          <p:cNvPr id="2102703696" name=""/>
          <p:cNvSpPr txBox="1"/>
          <p:nvPr/>
        </p:nvSpPr>
        <p:spPr bwMode="auto">
          <a:xfrm flipH="0" flipV="0">
            <a:off x="7885990" y="5990229"/>
            <a:ext cx="421256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un seul appel pour évaluer différents modèles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1257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91633"/>
            <a:ext cx="10515600" cy="86767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Modélisation </a:t>
            </a: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SiteEUIWN(kBtu/sf)</a:t>
            </a: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 : R2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15744504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404532"/>
            <a:ext cx="10515600" cy="52145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</p:txBody>
      </p:sp>
      <p:sp>
        <p:nvSpPr>
          <p:cNvPr id="1207139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911215-7BC7-B605-97BB-583A450E7524}" type="slidenum">
              <a:rPr lang="fr-FR"/>
              <a:t/>
            </a:fld>
            <a:endParaRPr lang="fr-FR"/>
          </a:p>
        </p:txBody>
      </p:sp>
      <p:pic>
        <p:nvPicPr>
          <p:cNvPr id="11635518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5493" y="799936"/>
            <a:ext cx="11076510" cy="5556413"/>
          </a:xfrm>
          <a:prstGeom prst="rect">
            <a:avLst/>
          </a:prstGeom>
        </p:spPr>
      </p:pic>
      <p:sp>
        <p:nvSpPr>
          <p:cNvPr id="37133575" name=""/>
          <p:cNvSpPr txBox="1"/>
          <p:nvPr/>
        </p:nvSpPr>
        <p:spPr bwMode="auto">
          <a:xfrm flipH="0" flipV="0">
            <a:off x="8913452" y="3140031"/>
            <a:ext cx="3337164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Meilleur R2 :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Sans ENERGYSTARScore :</a:t>
            </a:r>
            <a:endParaRPr sz="1600"/>
          </a:p>
          <a:p>
            <a:pPr>
              <a:defRPr/>
            </a:pPr>
            <a:r>
              <a:rPr sz="1600"/>
              <a:t>xgb colonnes basiques + property_type : 0.53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Avec ENERGYSTARScore :</a:t>
            </a:r>
            <a:endParaRPr sz="1600"/>
          </a:p>
          <a:p>
            <a:pPr>
              <a:defRPr/>
            </a:pPr>
            <a:r>
              <a:rPr sz="1600"/>
              <a:t>LinearSVR colonnes basiques + property_type : 0.82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0168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179271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Modélisation SiteEUIWN(kBtu/sf) : RMSE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949402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DF87F3-E103-9C83-720D-C242BACB8F84}" type="slidenum">
              <a:rPr lang="fr-FR"/>
              <a:t/>
            </a:fld>
            <a:endParaRPr lang="fr-FR"/>
          </a:p>
        </p:txBody>
      </p:sp>
      <p:sp>
        <p:nvSpPr>
          <p:cNvPr id="108091544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  <p:pic>
        <p:nvPicPr>
          <p:cNvPr id="4074164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2210" y="1023422"/>
            <a:ext cx="10553126" cy="5332927"/>
          </a:xfrm>
          <a:prstGeom prst="rect">
            <a:avLst/>
          </a:prstGeom>
        </p:spPr>
      </p:pic>
      <p:sp>
        <p:nvSpPr>
          <p:cNvPr id="84508742" name=""/>
          <p:cNvSpPr txBox="1"/>
          <p:nvPr/>
        </p:nvSpPr>
        <p:spPr bwMode="auto">
          <a:xfrm flipH="0" flipV="0">
            <a:off x="8913453" y="3140031"/>
            <a:ext cx="3332485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Meilleur RMSE :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Sans ENERGYSTARScore :</a:t>
            </a:r>
            <a:endParaRPr sz="1600"/>
          </a:p>
          <a:p>
            <a:pPr>
              <a:defRPr/>
            </a:pPr>
            <a:r>
              <a:rPr sz="1600"/>
              <a:t>xgb colonnes basiques + property_type : 62.49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Avec ENERGYSTARScore :</a:t>
            </a:r>
            <a:endParaRPr sz="1600"/>
          </a:p>
          <a:p>
            <a:pPr>
              <a:defRPr/>
            </a:pPr>
            <a:r>
              <a:rPr sz="1600"/>
              <a:t>LinearSVR colonnes basiques + property_type : 30.38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7803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91875" y="91632"/>
            <a:ext cx="11216940" cy="12337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Modélisation </a:t>
            </a: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SiteEUIWN(kBtu/sf)</a:t>
            </a: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: prédit/réel</a:t>
            </a:r>
            <a:endParaRPr sz="3600">
              <a:solidFill>
                <a:srgbClr val="7451EB"/>
              </a:solidFill>
            </a:endParaRPr>
          </a:p>
        </p:txBody>
      </p:sp>
      <p:sp>
        <p:nvSpPr>
          <p:cNvPr id="176476157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</p:txBody>
      </p:sp>
      <p:sp>
        <p:nvSpPr>
          <p:cNvPr id="757645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381708-DD62-C19B-FD12-0BBD3A1646CA}" type="slidenum">
              <a:rPr lang="fr-FR"/>
              <a:t/>
            </a:fld>
            <a:endParaRPr lang="fr-FR"/>
          </a:p>
        </p:txBody>
      </p:sp>
      <p:pic>
        <p:nvPicPr>
          <p:cNvPr id="2427944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1052" y="1039448"/>
            <a:ext cx="4689868" cy="4844102"/>
          </a:xfrm>
          <a:prstGeom prst="rect">
            <a:avLst/>
          </a:prstGeom>
        </p:spPr>
      </p:pic>
      <p:pic>
        <p:nvPicPr>
          <p:cNvPr id="16407911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82861" y="1039448"/>
            <a:ext cx="4816332" cy="4896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4588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Modélisation </a:t>
            </a: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SiteEUIWN(kBtu/sf)</a:t>
            </a:r>
            <a:endParaRPr/>
          </a:p>
        </p:txBody>
      </p:sp>
      <p:sp>
        <p:nvSpPr>
          <p:cNvPr id="4459047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14412"/>
            <a:ext cx="10515600" cy="4780983"/>
          </a:xfrm>
        </p:spPr>
        <p:txBody>
          <a:bodyPr/>
          <a:lstStyle/>
          <a:p>
            <a:pPr>
              <a:defRPr/>
            </a:pPr>
            <a:r>
              <a:rPr/>
              <a:t>Features les plus importants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2531655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F0D76C-88E0-E1C9-0929-7CC190A76A2A}" type="slidenum">
              <a:rPr lang="fr-FR"/>
              <a:t/>
            </a:fld>
            <a:endParaRPr lang="fr-FR"/>
          </a:p>
        </p:txBody>
      </p:sp>
      <p:graphicFrame>
        <p:nvGraphicFramePr>
          <p:cNvPr id="974055875" name=""/>
          <p:cNvGraphicFramePr>
            <a:graphicFrameLocks xmlns:a="http://schemas.openxmlformats.org/drawingml/2006/main"/>
          </p:cNvGraphicFramePr>
          <p:nvPr/>
        </p:nvGraphicFramePr>
        <p:xfrm>
          <a:off x="1841499" y="2022317"/>
          <a:ext cx="8140699" cy="36702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{BE28983D-9D85-21E1-827B-8D1FA9EA90EA}</a:tableStyleId>
              </a:tblPr>
              <a:tblGrid>
                <a:gridCol w="4063999"/>
                <a:gridCol w="4063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LinearSVR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XGBRegressor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BuildingType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PrimaryPropertyType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PrimaryPropertyType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SecondLargestPropertyUseType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SecondLargestPropertyUseType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ThirdLargestPropertyUseType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ThirdLargestPropertyUseType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YearBuilt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YearBuilt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Neighborhood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Neighborhood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PropertyGFAParking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ENERGYSTARScore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PropertyGFATotal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LargestPropertyUseType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NumberofFloors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PropertyGFABuilding(s)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LargestPropertyUseType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parking_ratio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441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91632"/>
            <a:ext cx="10515600" cy="86767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Modélisation </a:t>
            </a: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GHGEmissionsIntensity : R2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208162419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</p:txBody>
      </p:sp>
      <p:sp>
        <p:nvSpPr>
          <p:cNvPr id="6595286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A1B365E-F50D-0E06-4E3F-9B182B60151C}" type="slidenum">
              <a:rPr lang="fr-FR"/>
              <a:t/>
            </a:fld>
            <a:endParaRPr lang="fr-FR"/>
          </a:p>
        </p:txBody>
      </p:sp>
      <p:pic>
        <p:nvPicPr>
          <p:cNvPr id="8462124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7" y="877845"/>
            <a:ext cx="9717885" cy="5661066"/>
          </a:xfrm>
          <a:prstGeom prst="rect">
            <a:avLst/>
          </a:prstGeom>
        </p:spPr>
      </p:pic>
      <p:sp>
        <p:nvSpPr>
          <p:cNvPr id="1323470919" name=""/>
          <p:cNvSpPr txBox="1"/>
          <p:nvPr/>
        </p:nvSpPr>
        <p:spPr bwMode="auto">
          <a:xfrm flipH="0" flipV="0">
            <a:off x="8512401" y="3140032"/>
            <a:ext cx="3303619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Meilleur R2 :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Sans ENERGYSTARScore :</a:t>
            </a:r>
            <a:endParaRPr sz="1600"/>
          </a:p>
          <a:p>
            <a:pPr>
              <a:defRPr/>
            </a:pPr>
            <a:r>
              <a:rPr sz="1600"/>
              <a:t>Linear avec colonnes basiques : 0.39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Avec ENERGYSTARScore :</a:t>
            </a:r>
            <a:endParaRPr sz="1600"/>
          </a:p>
          <a:p>
            <a:pPr>
              <a:defRPr/>
            </a:pPr>
            <a:r>
              <a:rPr sz="1600"/>
              <a:t>Xgb avec colonnes basiques : 0.44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6153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Sommaire</a:t>
            </a:r>
            <a:endParaRPr sz="4800"/>
          </a:p>
        </p:txBody>
      </p:sp>
      <p:sp>
        <p:nvSpPr>
          <p:cNvPr id="97578910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Introduction</a:t>
            </a:r>
            <a:endParaRPr sz="3600"/>
          </a:p>
          <a:p>
            <a:pPr>
              <a:defRPr/>
            </a:pPr>
            <a:r>
              <a:rPr sz="3600"/>
              <a:t>Présentation des données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 exploratoire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Modélisation</a:t>
            </a: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Machine Learning Supervisé</a:t>
            </a:r>
            <a:endParaRPr sz="3600"/>
          </a:p>
          <a:p>
            <a:pPr>
              <a:defRPr/>
            </a:pPr>
            <a:r>
              <a:rPr sz="3600"/>
              <a:t>Conclusion</a:t>
            </a:r>
            <a:endParaRPr sz="4800"/>
          </a:p>
        </p:txBody>
      </p:sp>
      <p:sp>
        <p:nvSpPr>
          <p:cNvPr id="18225189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A6F313B-B157-2C96-CB83-D8DBC651921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61927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179271"/>
            <a:ext cx="10515600" cy="103940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Modélisation GHGEmissionsIntensity : RMSE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3686361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3D91CB-B385-A2DC-FEC5-D34594E0D999}" type="slidenum">
              <a:rPr lang="fr-FR"/>
              <a:t/>
            </a:fld>
            <a:endParaRPr lang="fr-FR"/>
          </a:p>
        </p:txBody>
      </p:sp>
      <p:sp>
        <p:nvSpPr>
          <p:cNvPr id="173868790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  <p:pic>
        <p:nvPicPr>
          <p:cNvPr id="5235451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8197" y="914887"/>
            <a:ext cx="9826230" cy="5704173"/>
          </a:xfrm>
          <a:prstGeom prst="rect">
            <a:avLst/>
          </a:prstGeom>
        </p:spPr>
      </p:pic>
      <p:sp>
        <p:nvSpPr>
          <p:cNvPr id="618127651" name=""/>
          <p:cNvSpPr txBox="1"/>
          <p:nvPr/>
        </p:nvSpPr>
        <p:spPr bwMode="auto">
          <a:xfrm flipH="0" flipV="0">
            <a:off x="8512400" y="3140031"/>
            <a:ext cx="3309017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Meilleur RMSE :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Sans ENERGYSTARScore :</a:t>
            </a:r>
            <a:endParaRPr sz="1600"/>
          </a:p>
          <a:p>
            <a:pPr>
              <a:defRPr/>
            </a:pPr>
            <a:r>
              <a:rPr sz="1600"/>
              <a:t>Linear colonnes basiques : 2.39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/>
              <a:t>Avec ENERGYSTARScore :</a:t>
            </a:r>
            <a:endParaRPr sz="1600"/>
          </a:p>
          <a:p>
            <a:pPr>
              <a:defRPr/>
            </a:pPr>
            <a:r>
              <a:rPr sz="1600"/>
              <a:t>Xgb colonnes basiques : 1.09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285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762999" y="219867"/>
            <a:ext cx="11197049" cy="114327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Utilisation de la prédiction de SiteEUIWN pour modéliser GHGEmissionsIntensity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9945230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28279-8B9B-FB43-CC20-3DBCF835E46A}" type="slidenum">
              <a:rPr lang="fr-FR"/>
              <a:t/>
            </a:fld>
            <a:endParaRPr lang="fr-FR"/>
          </a:p>
        </p:txBody>
      </p:sp>
      <p:sp>
        <p:nvSpPr>
          <p:cNvPr id="19007209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18449"/>
            <a:ext cx="10515600" cy="458192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Sans ENERGYSTARScore 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Avec ENERGYSTARScore 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089274521" name=""/>
          <p:cNvSpPr/>
          <p:nvPr/>
        </p:nvSpPr>
        <p:spPr bwMode="auto">
          <a:xfrm flipH="0" flipV="0">
            <a:off x="2777406" y="2095385"/>
            <a:ext cx="3863621" cy="75445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800"/>
              <a:t>Prédiction SiteEUIWN(kBtu/sf) avec XGboost (property_type)</a:t>
            </a:r>
            <a:endParaRPr sz="1800"/>
          </a:p>
        </p:txBody>
      </p:sp>
      <p:sp>
        <p:nvSpPr>
          <p:cNvPr id="1122974804" name=""/>
          <p:cNvSpPr/>
          <p:nvPr/>
        </p:nvSpPr>
        <p:spPr bwMode="auto">
          <a:xfrm flipH="0" flipV="0">
            <a:off x="6327705" y="2085334"/>
            <a:ext cx="3108156" cy="764506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/>
              <a:t>Fonction evaluate</a:t>
            </a:r>
            <a:endParaRPr/>
          </a:p>
        </p:txBody>
      </p:sp>
      <p:sp>
        <p:nvSpPr>
          <p:cNvPr id="1344896711" name=""/>
          <p:cNvSpPr/>
          <p:nvPr/>
        </p:nvSpPr>
        <p:spPr bwMode="auto">
          <a:xfrm flipH="0" flipV="0">
            <a:off x="2804477" y="3626404"/>
            <a:ext cx="3863620" cy="75445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600"/>
              <a:t>Prédiction SiteEUIWN(kBtu/sf) avec LinearSVR(property_type + energy_score)</a:t>
            </a:r>
            <a:endParaRPr sz="1600"/>
          </a:p>
        </p:txBody>
      </p:sp>
      <p:sp>
        <p:nvSpPr>
          <p:cNvPr id="1799603594" name=""/>
          <p:cNvSpPr/>
          <p:nvPr/>
        </p:nvSpPr>
        <p:spPr bwMode="auto">
          <a:xfrm flipH="0" flipV="0">
            <a:off x="6354776" y="3616352"/>
            <a:ext cx="3108156" cy="764504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/>
              <a:t>Fonction evaluate</a:t>
            </a:r>
            <a:endParaRPr/>
          </a:p>
        </p:txBody>
      </p:sp>
      <p:graphicFrame>
        <p:nvGraphicFramePr>
          <p:cNvPr id="1735507914" name=""/>
          <p:cNvGraphicFramePr>
            <a:graphicFrameLocks xmlns:a="http://schemas.openxmlformats.org/drawingml/2006/main"/>
          </p:cNvGraphicFramePr>
          <p:nvPr/>
        </p:nvGraphicFramePr>
        <p:xfrm>
          <a:off x="548910" y="4823232"/>
          <a:ext cx="104774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430000"/>
                <a:gridCol w="1260000"/>
                <a:gridCol w="720000"/>
                <a:gridCol w="2520000"/>
                <a:gridCol w="810000"/>
                <a:gridCol w="27247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ENERGYSTARScore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Métrique</a:t>
                      </a:r>
                      <a:endParaRPr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/>
                        <a:t>Sans optimisation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defRPr/>
                      </a:pPr>
                      <a:r>
                        <a:rPr/>
                        <a:t>Avec optimisation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65760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/>
                        <a:t>Sans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0.39</a:t>
                      </a:r>
                      <a:endParaRPr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Linear colonnes basiques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0.59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ElasticNet colonnes basiques + property_type</a:t>
                      </a:r>
                      <a:endParaRPr sz="140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RMSE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2.39</a:t>
                      </a:r>
                      <a:endParaRPr/>
                    </a:p>
                  </a:txBody>
                  <a:tcPr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1.98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Avec 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0.44</a:t>
                      </a:r>
                      <a:endParaRPr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Xgb avec colonnes basiques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0.42</a:t>
                      </a:r>
                      <a:endParaRPr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lang="fr-FR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Linear colonnes basiques</a:t>
                      </a:r>
                      <a:endParaRPr sz="140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RMSE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1.09</a:t>
                      </a:r>
                      <a:endParaRPr/>
                    </a:p>
                  </a:txBody>
                  <a:tcPr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2.34</a:t>
                      </a:r>
                      <a:endParaRPr/>
                    </a:p>
                  </a:txBody>
                  <a:tcPr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554854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91875" y="91632"/>
            <a:ext cx="11216940" cy="12337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Modélisation </a:t>
            </a: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GHGEmissionsIntensity: prédit/réel</a:t>
            </a:r>
            <a:endParaRPr sz="3600">
              <a:solidFill>
                <a:srgbClr val="7451EB"/>
              </a:solidFill>
            </a:endParaRPr>
          </a:p>
        </p:txBody>
      </p:sp>
      <p:sp>
        <p:nvSpPr>
          <p:cNvPr id="13599401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</p:txBody>
      </p:sp>
      <p:sp>
        <p:nvSpPr>
          <p:cNvPr id="21304536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FBDEF2-CA37-654C-4864-F96B73A80429}" type="slidenum">
              <a:rPr lang="fr-FR"/>
              <a:t/>
            </a:fld>
            <a:endParaRPr lang="fr-FR"/>
          </a:p>
        </p:txBody>
      </p:sp>
      <p:pic>
        <p:nvPicPr>
          <p:cNvPr id="21370726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8998" y="962777"/>
            <a:ext cx="5460287" cy="5525602"/>
          </a:xfrm>
          <a:prstGeom prst="rect">
            <a:avLst/>
          </a:prstGeom>
        </p:spPr>
      </p:pic>
      <p:pic>
        <p:nvPicPr>
          <p:cNvPr id="2014229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0344" y="962777"/>
            <a:ext cx="5528751" cy="5639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69173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91875" y="91632"/>
            <a:ext cx="11216940" cy="12337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Conclusion</a:t>
            </a:r>
            <a:endParaRPr sz="3600">
              <a:solidFill>
                <a:srgbClr val="7451EB"/>
              </a:solidFill>
            </a:endParaRPr>
          </a:p>
        </p:txBody>
      </p:sp>
      <p:sp>
        <p:nvSpPr>
          <p:cNvPr id="2169073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989580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Pour la prédiction de la consommation énergétique, </a:t>
            </a:r>
            <a:endParaRPr sz="2000"/>
          </a:p>
          <a:p>
            <a:pPr lvl="1">
              <a:defRPr/>
            </a:pPr>
            <a:r>
              <a:rPr sz="1600"/>
              <a:t>l’utilisation du score EnergyStar la plus efficace : modèle LinearSVR (C=1100) et l’utilisation des types d’utilisation associés aux features de base</a:t>
            </a:r>
            <a:r>
              <a:rPr sz="1600"/>
              <a:t> – M1</a:t>
            </a:r>
            <a:endParaRPr sz="2000"/>
          </a:p>
          <a:p>
            <a:pPr lvl="1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le meilleur modèle n’utilisant pas le score EnergyStar est XGBRegressor (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max_depth=3,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booster='dart',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gamma=6)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– M2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Utilisation du modèle M2 pour le meilleur modèle prédisant la production de gaz à effet de serre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Attention : taille des données faible, à fortiori pour les données avec score EnergyStar.</a:t>
            </a:r>
            <a:endParaRPr sz="2000"/>
          </a:p>
          <a:p>
            <a:pPr>
              <a:defRPr/>
            </a:pPr>
            <a:endParaRPr sz="2000"/>
          </a:p>
        </p:txBody>
      </p:sp>
      <p:sp>
        <p:nvSpPr>
          <p:cNvPr id="6602421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DE6344-8742-3AA1-36A4-73B8785FDC13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1464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rgbClr val="7451EB"/>
                </a:solidFill>
                <a:latin typeface="Arial"/>
                <a:cs typeface="Arial"/>
              </a:rPr>
              <a:t>Perspectives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267112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axes d’amélioration à étudier: </a:t>
            </a:r>
            <a:endParaRPr sz="2800"/>
          </a:p>
          <a:p>
            <a:pPr lvl="1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obtenir plus de données : villes voisines ?</a:t>
            </a:r>
            <a:endParaRPr sz="2800"/>
          </a:p>
          <a:p>
            <a:pPr lvl="1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Modéliser GHGEmissionsIntensity sur une partie plus petite </a:t>
            </a:r>
            <a:endParaRPr sz="2800"/>
          </a:p>
          <a:p>
            <a:pPr lvl="1"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Faire une modélisation ML de ENERGYStarScore et voir son impact sur la modélisation de SiteEUIWN et GHGEmissionsIntensity 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2555440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385733-183B-D2B8-D8CC-9E174CF48C88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4146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Merci de m’avoir écouté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847167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9233259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1935" y="1495425"/>
            <a:ext cx="4048124" cy="3848098"/>
          </a:xfrm>
          <a:prstGeom prst="rect">
            <a:avLst/>
          </a:prstGeom>
        </p:spPr>
      </p:pic>
      <p:sp>
        <p:nvSpPr>
          <p:cNvPr id="14095415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3A6F57-7E4C-4B53-5B09-A9D0989D6750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5366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Introduction</a:t>
            </a:r>
            <a:endParaRPr sz="4800"/>
          </a:p>
        </p:txBody>
      </p:sp>
      <p:sp>
        <p:nvSpPr>
          <p:cNvPr id="1160796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04603"/>
            <a:ext cx="10515600" cy="46723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600"/>
              <a:t>Informations concernant différentes propriétés à Seattle</a:t>
            </a:r>
            <a:endParaRPr sz="3600"/>
          </a:p>
          <a:p>
            <a:pPr>
              <a:defRPr/>
            </a:pPr>
            <a:r>
              <a:rPr sz="3600"/>
              <a:t>Score EnergyStar :</a:t>
            </a:r>
            <a:endParaRPr sz="3600"/>
          </a:p>
          <a:p>
            <a:pPr lvl="1">
              <a:defRPr/>
            </a:pPr>
            <a:r>
              <a:rPr sz="3200"/>
              <a:t>de 0 à 100</a:t>
            </a:r>
            <a:endParaRPr sz="3200"/>
          </a:p>
          <a:p>
            <a:pPr lvl="1">
              <a:defRPr/>
            </a:pPr>
            <a:r>
              <a:rPr sz="3200"/>
              <a:t>Comparaison nationale (USA)</a:t>
            </a:r>
            <a:endParaRPr sz="3200"/>
          </a:p>
          <a:p>
            <a:pPr lvl="0">
              <a:defRPr/>
            </a:pPr>
            <a:r>
              <a:rPr sz="3600"/>
              <a:t>Objectif : trouver des modèles ML pour:</a:t>
            </a:r>
            <a:endParaRPr sz="3600"/>
          </a:p>
          <a:p>
            <a:pPr lvl="1">
              <a:defRPr/>
            </a:pPr>
            <a:r>
              <a:rPr sz="3200"/>
              <a:t>La consommation énergétique </a:t>
            </a:r>
            <a:endParaRPr sz="3200"/>
          </a:p>
          <a:p>
            <a:pPr lvl="1">
              <a:defRPr/>
            </a:pPr>
            <a:r>
              <a:rPr sz="3200"/>
              <a:t>Les émissions de gaz à effet de serre</a:t>
            </a:r>
            <a:endParaRPr sz="3200"/>
          </a:p>
          <a:p>
            <a:pPr marL="457200" lvl="1" indent="0">
              <a:buFont typeface="Arial"/>
              <a:buNone/>
              <a:defRPr/>
            </a:pPr>
            <a:r>
              <a:rPr sz="3200"/>
              <a:t>Pour les propriétés non résidentielles</a:t>
            </a:r>
            <a:endParaRPr sz="3600"/>
          </a:p>
        </p:txBody>
      </p:sp>
      <p:sp>
        <p:nvSpPr>
          <p:cNvPr id="20877472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67CA0CF-AE5A-1BC2-64A1-227567A00D58}" type="slidenum">
              <a:rPr lang="fr-FR"/>
              <a:t/>
            </a:fld>
            <a:endParaRPr lang="fr-FR"/>
          </a:p>
        </p:txBody>
      </p:sp>
      <p:pic>
        <p:nvPicPr>
          <p:cNvPr id="1574450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31591" y="2485725"/>
            <a:ext cx="1456423" cy="1073840"/>
          </a:xfrm>
          <a:prstGeom prst="rect">
            <a:avLst/>
          </a:prstGeom>
        </p:spPr>
      </p:pic>
      <p:pic>
        <p:nvPicPr>
          <p:cNvPr id="26030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29634" y="680243"/>
            <a:ext cx="3352799" cy="695323"/>
          </a:xfrm>
          <a:prstGeom prst="rect">
            <a:avLst/>
          </a:prstGeom>
        </p:spPr>
      </p:pic>
      <p:pic>
        <p:nvPicPr>
          <p:cNvPr id="14028009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347474" y="2485725"/>
            <a:ext cx="1954496" cy="3691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0352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Présentation des données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2934115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Données structurées sous forme tabulaire</a:t>
            </a:r>
            <a:endParaRPr/>
          </a:p>
          <a:p>
            <a:pPr>
              <a:defRPr/>
            </a:pPr>
            <a:r>
              <a:rPr/>
              <a:t>3376 observations avec 46 features :</a:t>
            </a:r>
            <a:endParaRPr/>
          </a:p>
          <a:p>
            <a:pPr lvl="1">
              <a:defRPr/>
            </a:pPr>
            <a:r>
              <a:rPr/>
              <a:t>Informations géographiques/administratives</a:t>
            </a:r>
            <a:endParaRPr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Usages</a:t>
            </a:r>
            <a:endParaRPr sz="2800"/>
          </a:p>
          <a:p>
            <a:pPr lvl="1">
              <a:defRPr/>
            </a:pPr>
            <a:r>
              <a:rPr/>
              <a:t>Données structurelles des propriétés (surfaces, nb immeubles, parking)</a:t>
            </a:r>
            <a:endParaRPr/>
          </a:p>
          <a:p>
            <a:pPr lvl="1">
              <a:defRPr/>
            </a:pPr>
            <a:r>
              <a:rPr/>
              <a:t>Consommations énergétiques</a:t>
            </a:r>
            <a:endParaRPr/>
          </a:p>
          <a:p>
            <a:pPr lvl="1">
              <a:defRPr/>
            </a:pPr>
            <a:r>
              <a:rPr/>
              <a:t>Emissions de gaz à effets de serre</a:t>
            </a:r>
            <a:endParaRPr/>
          </a:p>
          <a:p>
            <a:pPr lvl="1">
              <a:defRPr/>
            </a:pPr>
            <a:r>
              <a:rPr/>
              <a:t>1665 observations qui ne correspondent pas à des immeubles de résidence</a:t>
            </a:r>
            <a:endParaRPr/>
          </a:p>
          <a:p>
            <a:pPr lvl="1">
              <a:defRPr/>
            </a:pPr>
            <a:r>
              <a:rPr/>
              <a:t>Score Energy Star</a:t>
            </a:r>
            <a:endParaRPr/>
          </a:p>
          <a:p>
            <a:pPr lvl="0">
              <a:defRPr/>
            </a:pPr>
            <a:r>
              <a:rPr/>
              <a:t>Peu de données</a:t>
            </a:r>
            <a:endParaRPr/>
          </a:p>
        </p:txBody>
      </p:sp>
      <p:sp>
        <p:nvSpPr>
          <p:cNvPr id="13009093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82B861-1ABC-BEBF-6CFB-7A001F03706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99578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07449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Données fournies (après filtrage)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71249860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77C586-9616-A899-D776-162302F7B77D}" type="slidenum">
              <a:rPr lang="fr-FR"/>
              <a:t/>
            </a:fld>
            <a:endParaRPr lang="fr-FR"/>
          </a:p>
        </p:txBody>
      </p:sp>
      <p:sp>
        <p:nvSpPr>
          <p:cNvPr id="1428198405" name=""/>
          <p:cNvSpPr txBox="1"/>
          <p:nvPr/>
        </p:nvSpPr>
        <p:spPr bwMode="auto">
          <a:xfrm flipH="0" flipV="0">
            <a:off x="1147644" y="1590581"/>
            <a:ext cx="8602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56417998" name=""/>
          <p:cNvSpPr txBox="1"/>
          <p:nvPr/>
        </p:nvSpPr>
        <p:spPr bwMode="auto">
          <a:xfrm flipH="0" flipV="0">
            <a:off x="1221625" y="5086163"/>
            <a:ext cx="10016492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742677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62078" y="1299449"/>
            <a:ext cx="10381922" cy="5113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852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860926" cy="132556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Feature engineering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4630536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82117"/>
            <a:ext cx="10515600" cy="50369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Création de ratios énergétiques :</a:t>
            </a:r>
            <a:endParaRPr sz="2800"/>
          </a:p>
          <a:p>
            <a:pPr lvl="1">
              <a:defRPr/>
            </a:pPr>
            <a:r>
              <a:rPr sz="2400"/>
              <a:t>Ratio electricité</a:t>
            </a:r>
            <a:endParaRPr sz="2800"/>
          </a:p>
          <a:p>
            <a:pPr lvl="1">
              <a:defRPr/>
            </a:pPr>
            <a:r>
              <a:rPr sz="2400"/>
              <a:t>Ratio gaz</a:t>
            </a:r>
            <a:endParaRPr sz="2800"/>
          </a:p>
          <a:p>
            <a:pPr lvl="1">
              <a:defRPr/>
            </a:pPr>
            <a:r>
              <a:rPr sz="2400"/>
              <a:t>Ratio vapeur</a:t>
            </a:r>
            <a:endParaRPr sz="2800"/>
          </a:p>
          <a:p>
            <a:pPr>
              <a:defRPr/>
            </a:pPr>
            <a:r>
              <a:rPr sz="2800"/>
              <a:t>Création de ratios de surfaces/surface totale</a:t>
            </a:r>
            <a:endParaRPr sz="2800"/>
          </a:p>
          <a:p>
            <a:pPr lvl="1">
              <a:defRPr/>
            </a:pPr>
            <a:r>
              <a:rPr sz="2400"/>
              <a:t>Ratio parking / surface totale</a:t>
            </a:r>
            <a:endParaRPr lang="fr-FR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Ratio LargestPropertyUseTypeGFA / surface totale</a:t>
            </a:r>
            <a:endParaRPr sz="2800"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SecondLargestPropertyUseTypeGFA / surface totale</a:t>
            </a:r>
            <a:endParaRPr sz="2400"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ThirdLargestPropertyUseTypeGFA / surface totale</a:t>
            </a:r>
            <a:endParaRPr sz="2400"/>
          </a:p>
          <a:p>
            <a:pPr lvl="1">
              <a:defRPr/>
            </a:pPr>
            <a:endParaRPr sz="2400"/>
          </a:p>
        </p:txBody>
      </p:sp>
      <p:sp>
        <p:nvSpPr>
          <p:cNvPr id="11389236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BE6DD53-4431-9430-113B-4532FE28A015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54953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860926" cy="1325561"/>
          </a:xfrm>
        </p:spPr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Analyse exploratoire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4711289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82116"/>
            <a:ext cx="10515600" cy="50369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Distribution allongées, nécessité de passer au log</a:t>
            </a:r>
            <a:endParaRPr sz="2800"/>
          </a:p>
        </p:txBody>
      </p:sp>
      <p:sp>
        <p:nvSpPr>
          <p:cNvPr id="12190459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89DCF6-7E91-D343-FF1F-A556E03F40BB}" type="slidenum">
              <a:rPr lang="fr-FR"/>
              <a:t/>
            </a:fld>
            <a:endParaRPr lang="fr-FR"/>
          </a:p>
        </p:txBody>
      </p:sp>
      <p:pic>
        <p:nvPicPr>
          <p:cNvPr id="16341270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61559" y="2186111"/>
            <a:ext cx="7236971" cy="2146496"/>
          </a:xfrm>
          <a:prstGeom prst="rect">
            <a:avLst/>
          </a:prstGeom>
        </p:spPr>
      </p:pic>
      <p:pic>
        <p:nvPicPr>
          <p:cNvPr id="288856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08712" y="4305519"/>
            <a:ext cx="7088019" cy="2266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9040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exploratoire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42239891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97687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19D5B7-55F9-CB73-B5EE-079A5E5CB7E8}" type="slidenum">
              <a:rPr lang="fr-FR"/>
              <a:t/>
            </a:fld>
            <a:endParaRPr lang="fr-FR"/>
          </a:p>
        </p:txBody>
      </p:sp>
      <p:pic>
        <p:nvPicPr>
          <p:cNvPr id="5021258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0049" y="1825624"/>
            <a:ext cx="10499240" cy="4334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4177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exploratoire bivariée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3818685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774798" y="1604957"/>
            <a:ext cx="4525101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Relation entre GHGEmissionIntensity et SiteEUIWN(kBtu/sf)</a:t>
            </a:r>
            <a:endParaRPr/>
          </a:p>
          <a:p>
            <a:pPr>
              <a:defRPr/>
            </a:pPr>
            <a:r>
              <a:rPr/>
              <a:t>Gaz_ratio et GHGEmissionsIntensity</a:t>
            </a:r>
            <a:endParaRPr/>
          </a:p>
          <a:p>
            <a:pPr>
              <a:defRPr/>
            </a:pPr>
            <a:r>
              <a:rPr/>
              <a:t>Relation opposée entre </a:t>
            </a:r>
            <a:endParaRPr/>
          </a:p>
          <a:p>
            <a:pPr lvl="1">
              <a:defRPr/>
            </a:pPr>
            <a:r>
              <a:rPr/>
              <a:t>Electricity_ratio et gaz_ratio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57150" lvl="0" indent="0">
              <a:buFont typeface="Arial"/>
              <a:buNone/>
              <a:defRPr/>
            </a:pPr>
            <a:r>
              <a:rPr/>
              <a:t>Relations entre surfaces</a:t>
            </a:r>
            <a:endParaRPr/>
          </a:p>
          <a:p>
            <a:pPr lvl="1">
              <a:defRPr/>
            </a:pPr>
            <a:endParaRPr/>
          </a:p>
        </p:txBody>
      </p:sp>
      <p:sp>
        <p:nvSpPr>
          <p:cNvPr id="19935430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2DD54A7-33F1-F018-3FDC-9C0B386D2BC6}" type="slidenum">
              <a:rPr lang="fr-FR"/>
              <a:t/>
            </a:fld>
            <a:endParaRPr lang="fr-FR"/>
          </a:p>
        </p:txBody>
      </p:sp>
      <p:pic>
        <p:nvPicPr>
          <p:cNvPr id="5820688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898" y="1472005"/>
            <a:ext cx="6731899" cy="524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24</cp:revision>
  <dcterms:created xsi:type="dcterms:W3CDTF">2012-12-03T06:56:55Z</dcterms:created>
  <dcterms:modified xsi:type="dcterms:W3CDTF">2023-03-23T16:34:02Z</dcterms:modified>
  <cp:category/>
  <cp:contentStatus/>
  <cp:version/>
</cp:coreProperties>
</file>