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2943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34588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Bonjour et merci de participer à cette présentation.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Je suis Nordine Oural, étudiant OpenClassRoom en formation DataScientist.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Aujourd’hui je vais vous présenter mes travaux concernant le projet numéro 3 de mon parcours.</a:t>
            </a:r>
            <a:endParaRPr/>
          </a:p>
        </p:txBody>
      </p:sp>
      <p:sp>
        <p:nvSpPr>
          <p:cNvPr id="4074030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ockot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dashboard.heroku.com/apps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-p7-api-1b26b0e17d75.herokuapp.com/" TargetMode="Externa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edev.work/report_data_drift-80.html" TargetMode="External"/><Relationship Id="rId3" Type="http://schemas.openxmlformats.org/officeDocument/2006/relationships/image" Target="../media/image1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21562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23901" y="615637"/>
            <a:ext cx="11151218" cy="257065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Projet 7</a:t>
            </a: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200" b="0" i="0" u="sng" strike="noStrike" cap="none" spc="0">
                <a:solidFill>
                  <a:srgbClr val="7451EB"/>
                </a:solidFill>
                <a:latin typeface="Inter"/>
                <a:ea typeface="Inter"/>
                <a:cs typeface="Inter"/>
              </a:rPr>
              <a:t>Implémentez un modèle de scoring</a:t>
            </a:r>
            <a:br>
              <a:rPr lang="fr-FR" sz="3600" b="0" u="sng">
                <a:solidFill>
                  <a:srgbClr val="7451EB"/>
                </a:solidFill>
                <a:latin typeface="Inter"/>
                <a:cs typeface="Inter"/>
              </a:rPr>
            </a:br>
            <a:br>
              <a:rPr lang="fr-FR" sz="3600">
                <a:solidFill>
                  <a:srgbClr val="7451EB"/>
                </a:solidFill>
                <a:latin typeface="Inter"/>
                <a:cs typeface="Inter"/>
              </a:rPr>
            </a:br>
            <a:r>
              <a:rPr lang="fr-FR" sz="3600">
                <a:solidFill>
                  <a:srgbClr val="7451EB"/>
                </a:solidFill>
                <a:latin typeface="Inter"/>
                <a:cs typeface="Inter"/>
              </a:rPr>
              <a:t>Parcours Data Scientist</a:t>
            </a:r>
            <a:endParaRPr/>
          </a:p>
        </p:txBody>
      </p:sp>
      <p:sp>
        <p:nvSpPr>
          <p:cNvPr id="1639979496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523998" y="3602036"/>
            <a:ext cx="9144000" cy="24382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endParaRPr lang="fr-FR"/>
          </a:p>
          <a:p>
            <a:pPr>
              <a:defRPr/>
            </a:pPr>
            <a:r>
              <a:rPr lang="fr-FR" b="1"/>
              <a:t>Nordine OURAL</a:t>
            </a:r>
            <a:endParaRPr b="1"/>
          </a:p>
          <a:p>
            <a:pPr>
              <a:defRPr/>
            </a:pPr>
            <a:r>
              <a:rPr lang="fr-FR"/>
              <a:t>28/07/2023</a:t>
            </a: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Mentor : </a:t>
            </a:r>
            <a:r>
              <a:rPr lang="fr-FR" b="1"/>
              <a:t>Amine Hadj-Youcef</a:t>
            </a:r>
            <a:endParaRPr lang="fr-FR"/>
          </a:p>
          <a:p>
            <a:pPr>
              <a:defRPr/>
            </a:pPr>
            <a:endParaRPr lang="fr-FR"/>
          </a:p>
        </p:txBody>
      </p:sp>
      <p:pic>
        <p:nvPicPr>
          <p:cNvPr id="8343433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236746" y="5940985"/>
            <a:ext cx="758971" cy="758971"/>
          </a:xfrm>
          <a:prstGeom prst="rect">
            <a:avLst/>
          </a:prstGeom>
        </p:spPr>
      </p:pic>
      <p:pic>
        <p:nvPicPr>
          <p:cNvPr id="5271124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81747" y="5781421"/>
            <a:ext cx="1360363" cy="918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369613" name="Title 1"/>
          <p:cNvSpPr>
            <a:spLocks noGrp="1"/>
          </p:cNvSpPr>
          <p:nvPr>
            <p:ph type="title"/>
          </p:nvPr>
        </p:nvSpPr>
        <p:spPr bwMode="auto">
          <a:xfrm>
            <a:off x="838199" y="270817"/>
            <a:ext cx="10515600" cy="1325562"/>
          </a:xfrm>
        </p:spPr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Méthodologie </a:t>
            </a: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de </a:t>
            </a: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la modélisation </a:t>
            </a:r>
            <a:endParaRPr sz="4800"/>
          </a:p>
        </p:txBody>
      </p:sp>
      <p:sp>
        <p:nvSpPr>
          <p:cNvPr id="33412935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D80826-728C-8564-C07A-FE0F294BB091}" type="slidenum">
              <a:rPr lang="fr-FR"/>
              <a:t/>
            </a:fld>
            <a:endParaRPr lang="fr-FR"/>
          </a:p>
        </p:txBody>
      </p:sp>
      <p:sp>
        <p:nvSpPr>
          <p:cNvPr id="1319660413" name=""/>
          <p:cNvSpPr/>
          <p:nvPr/>
        </p:nvSpPr>
        <p:spPr bwMode="auto">
          <a:xfrm flipH="0" flipV="0">
            <a:off x="2345099" y="1586324"/>
            <a:ext cx="2724149" cy="1362074"/>
          </a:xfrm>
          <a:prstGeom prst="roundRect">
            <a:avLst>
              <a:gd name="adj" fmla="val 16667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/>
              <a:t>Recherche des hyper-paramètres via BayesianOptimization en validation croisée</a:t>
            </a:r>
            <a:endParaRPr sz="1600"/>
          </a:p>
        </p:txBody>
      </p:sp>
      <p:sp>
        <p:nvSpPr>
          <p:cNvPr id="2033403521" name=""/>
          <p:cNvSpPr/>
          <p:nvPr/>
        </p:nvSpPr>
        <p:spPr bwMode="auto">
          <a:xfrm flipH="0" flipV="0">
            <a:off x="5676899" y="1586324"/>
            <a:ext cx="2724149" cy="1362074"/>
          </a:xfrm>
          <a:prstGeom prst="roundRect">
            <a:avLst>
              <a:gd name="adj" fmla="val 16667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/>
              <a:t>Entrainement modèle en validation croisée</a:t>
            </a:r>
            <a:endParaRPr sz="1600"/>
          </a:p>
          <a:p>
            <a:pPr algn="ctr">
              <a:defRPr/>
            </a:pPr>
            <a:endParaRPr sz="1600"/>
          </a:p>
          <a:p>
            <a:pPr algn="ctr">
              <a:defRPr/>
            </a:pPr>
            <a:r>
              <a:rPr sz="1600"/>
              <a:t>Tracking MLFLOW</a:t>
            </a:r>
            <a:endParaRPr sz="1600"/>
          </a:p>
        </p:txBody>
      </p:sp>
      <p:sp>
        <p:nvSpPr>
          <p:cNvPr id="1038200305" name=""/>
          <p:cNvSpPr/>
          <p:nvPr/>
        </p:nvSpPr>
        <p:spPr bwMode="auto">
          <a:xfrm flipH="0" flipV="0">
            <a:off x="6210299" y="3762373"/>
            <a:ext cx="1657350" cy="828675"/>
          </a:xfrm>
          <a:prstGeom prst="flowChartDocument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/>
              <a:t>Modèle entraîné</a:t>
            </a:r>
            <a:endParaRPr sz="1600"/>
          </a:p>
        </p:txBody>
      </p:sp>
      <p:sp>
        <p:nvSpPr>
          <p:cNvPr id="795701214" name=""/>
          <p:cNvSpPr/>
          <p:nvPr/>
        </p:nvSpPr>
        <p:spPr bwMode="auto">
          <a:xfrm flipH="0" flipV="0">
            <a:off x="8929687" y="1376361"/>
            <a:ext cx="2105024" cy="962024"/>
          </a:xfrm>
          <a:prstGeom prst="cloudCallout">
            <a:avLst>
              <a:gd name="adj1" fmla="val 32133"/>
              <a:gd name="adj2" fmla="val 96650"/>
            </a:avLst>
          </a:prstGeom>
          <a:noFill/>
          <a:ln w="12700" cap="flat" cmpd="sng" algn="ctr">
            <a:solidFill>
              <a:srgbClr val="7451EB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rgbClr val="7030A0"/>
                </a:solidFill>
              </a:rPr>
              <a:t>Métriques d’entraînement</a:t>
            </a:r>
            <a:endParaRPr sz="1400">
              <a:solidFill>
                <a:srgbClr val="7030A0"/>
              </a:solidFill>
            </a:endParaRPr>
          </a:p>
        </p:txBody>
      </p:sp>
      <p:sp>
        <p:nvSpPr>
          <p:cNvPr id="693335157" name=""/>
          <p:cNvSpPr/>
          <p:nvPr/>
        </p:nvSpPr>
        <p:spPr bwMode="auto">
          <a:xfrm flipH="0" flipV="0">
            <a:off x="2888023" y="3355385"/>
            <a:ext cx="2724148" cy="1619712"/>
          </a:xfrm>
          <a:prstGeom prst="roundRect">
            <a:avLst>
              <a:gd name="adj" fmla="val 16667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1600"/>
              <a:t>Evaluation des métriques de tests :</a:t>
            </a:r>
            <a:endParaRPr sz="1600"/>
          </a:p>
          <a:p>
            <a:pPr marL="261849" indent="-261849" algn="l">
              <a:buFont typeface="Arial"/>
              <a:buChar char="•"/>
              <a:defRPr/>
            </a:pPr>
            <a:r>
              <a:rPr sz="1600"/>
              <a:t>AUC</a:t>
            </a:r>
            <a:endParaRPr sz="1600"/>
          </a:p>
          <a:p>
            <a:pPr marL="261849" indent="-261849" algn="l">
              <a:buFont typeface="Arial"/>
              <a:buChar char="•"/>
              <a:defRPr/>
            </a:pPr>
            <a:r>
              <a:rPr sz="1600"/>
              <a:t>Courbe custom Score</a:t>
            </a:r>
            <a:endParaRPr sz="1600"/>
          </a:p>
        </p:txBody>
      </p:sp>
      <p:cxnSp>
        <p:nvCxnSpPr>
          <p:cNvPr id="1111935445" name=""/>
          <p:cNvCxnSpPr>
            <a:cxnSpLocks/>
          </p:cNvCxnSpPr>
          <p:nvPr/>
        </p:nvCxnSpPr>
        <p:spPr bwMode="auto">
          <a:xfrm rot="0" flipH="0" flipV="1">
            <a:off x="1849797" y="2267361"/>
            <a:ext cx="495299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383927" name=""/>
          <p:cNvCxnSpPr>
            <a:cxnSpLocks/>
            <a:stCxn id="1319660413" idx="3"/>
            <a:endCxn id="2033403521" idx="1"/>
          </p:cNvCxnSpPr>
          <p:nvPr/>
        </p:nvCxnSpPr>
        <p:spPr bwMode="auto">
          <a:xfrm rot="0" flipH="0" flipV="0">
            <a:off x="5069248" y="2267362"/>
            <a:ext cx="607650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347845" name=""/>
          <p:cNvCxnSpPr>
            <a:cxnSpLocks/>
            <a:endCxn id="1038200305" idx="3"/>
          </p:cNvCxnSpPr>
          <p:nvPr/>
        </p:nvCxnSpPr>
        <p:spPr bwMode="auto">
          <a:xfrm rot="10799989" flipH="0" flipV="0">
            <a:off x="7867648" y="4176711"/>
            <a:ext cx="742950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549813" name=""/>
          <p:cNvCxnSpPr>
            <a:cxnSpLocks/>
            <a:stCxn id="1038200305" idx="1"/>
            <a:endCxn id="693335157" idx="3"/>
          </p:cNvCxnSpPr>
          <p:nvPr/>
        </p:nvCxnSpPr>
        <p:spPr bwMode="auto">
          <a:xfrm rot="10799990" flipH="0" flipV="0">
            <a:off x="5612172" y="4170976"/>
            <a:ext cx="598125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8852665" name=""/>
          <p:cNvSpPr/>
          <p:nvPr/>
        </p:nvSpPr>
        <p:spPr bwMode="auto">
          <a:xfrm flipH="0" flipV="0">
            <a:off x="5757861" y="4937185"/>
            <a:ext cx="2724149" cy="1362074"/>
          </a:xfrm>
          <a:prstGeom prst="roundRect">
            <a:avLst>
              <a:gd name="adj" fmla="val 16667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1600"/>
              <a:t>Seuil de décision optimal</a:t>
            </a:r>
            <a:endParaRPr sz="1600"/>
          </a:p>
        </p:txBody>
      </p:sp>
      <p:sp>
        <p:nvSpPr>
          <p:cNvPr id="1989904343" name=""/>
          <p:cNvSpPr/>
          <p:nvPr/>
        </p:nvSpPr>
        <p:spPr bwMode="auto">
          <a:xfrm flipH="0" flipV="0">
            <a:off x="8874484" y="4927945"/>
            <a:ext cx="2724149" cy="1362074"/>
          </a:xfrm>
          <a:prstGeom prst="roundRect">
            <a:avLst>
              <a:gd name="adj" fmla="val 16667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261850" indent="-261850" algn="l">
              <a:buFont typeface="Arial"/>
              <a:buChar char="•"/>
              <a:defRPr/>
            </a:pPr>
            <a:r>
              <a:rPr sz="1400"/>
              <a:t>Rapport de classification</a:t>
            </a:r>
            <a:endParaRPr sz="1400"/>
          </a:p>
          <a:p>
            <a:pPr marL="261850" indent="-261850" algn="l">
              <a:buFont typeface="Arial"/>
              <a:buChar char="•"/>
              <a:defRPr/>
            </a:pPr>
            <a:r>
              <a:rPr sz="1400"/>
              <a:t>Matrice de confusion</a:t>
            </a:r>
            <a:endParaRPr sz="1400"/>
          </a:p>
          <a:p>
            <a:pPr marL="261848" indent="-261848" algn="l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Recall</a:t>
            </a:r>
            <a:endParaRPr sz="1400"/>
          </a:p>
          <a:p>
            <a:pPr marL="261850" indent="-261850" algn="l">
              <a:buFont typeface="Arial"/>
              <a:buChar char="•"/>
              <a:defRPr/>
            </a:pPr>
            <a:r>
              <a:rPr lang="fr-FR" sz="14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Precision</a:t>
            </a:r>
            <a:endParaRPr sz="1400"/>
          </a:p>
          <a:p>
            <a:pPr marL="261850" indent="-261850" algn="l">
              <a:buFont typeface="Arial"/>
              <a:buChar char="•"/>
              <a:defRPr/>
            </a:pPr>
            <a:r>
              <a:rPr sz="1400"/>
              <a:t>Accuracy</a:t>
            </a:r>
            <a:endParaRPr sz="1400"/>
          </a:p>
          <a:p>
            <a:pPr marL="261850" indent="-261850" algn="l">
              <a:buFont typeface="Arial"/>
              <a:buChar char="•"/>
              <a:defRPr/>
            </a:pPr>
            <a:r>
              <a:rPr sz="1400"/>
              <a:t>Score revenu</a:t>
            </a:r>
            <a:endParaRPr sz="1400"/>
          </a:p>
        </p:txBody>
      </p:sp>
      <p:cxnSp>
        <p:nvCxnSpPr>
          <p:cNvPr id="1838038630" name=""/>
          <p:cNvCxnSpPr>
            <a:cxnSpLocks/>
            <a:stCxn id="693335157" idx="2"/>
            <a:endCxn id="2088852665" idx="1"/>
          </p:cNvCxnSpPr>
          <p:nvPr/>
        </p:nvCxnSpPr>
        <p:spPr bwMode="auto">
          <a:xfrm rot="5399978" flipH="0" flipV="1">
            <a:off x="4682418" y="4542779"/>
            <a:ext cx="643123" cy="1507763"/>
          </a:xfrm>
          <a:prstGeom prst="bentConnector2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694104" name=""/>
          <p:cNvCxnSpPr>
            <a:cxnSpLocks/>
            <a:stCxn id="2088852665" idx="3"/>
            <a:endCxn id="1989904343" idx="1"/>
          </p:cNvCxnSpPr>
          <p:nvPr/>
        </p:nvCxnSpPr>
        <p:spPr bwMode="auto">
          <a:xfrm rot="0" flipH="0" flipV="1">
            <a:off x="8482010" y="5613602"/>
            <a:ext cx="392473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2033403521" idx="2"/>
            <a:endCxn id="1038200305" idx="0"/>
          </p:cNvCxnSpPr>
          <p:nvPr/>
        </p:nvCxnSpPr>
        <p:spPr bwMode="auto">
          <a:xfrm rot="5399978" flipH="0" flipV="0">
            <a:off x="6631200" y="3355200"/>
            <a:ext cx="813973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rgbClr val="43739E"/>
            </a:solidFill>
            <a:prstDash val="sysDash"/>
            <a:miter lim="800000"/>
            <a:tailEnd type="triangle" w="lg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0490995" name=""/>
          <p:cNvSpPr/>
          <p:nvPr/>
        </p:nvSpPr>
        <p:spPr bwMode="auto">
          <a:xfrm flipH="0" flipV="0">
            <a:off x="360297" y="1759232"/>
            <a:ext cx="1480618" cy="9807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400"/>
              <a:t>Données d’entraînement</a:t>
            </a:r>
            <a:endParaRPr/>
          </a:p>
        </p:txBody>
      </p:sp>
      <p:sp>
        <p:nvSpPr>
          <p:cNvPr id="624291727" name=""/>
          <p:cNvSpPr/>
          <p:nvPr/>
        </p:nvSpPr>
        <p:spPr bwMode="auto">
          <a:xfrm flipH="0" flipV="0">
            <a:off x="8610599" y="3674846"/>
            <a:ext cx="1480617" cy="9807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400"/>
              <a:t>Données de test</a:t>
            </a:r>
            <a:endParaRPr/>
          </a:p>
        </p:txBody>
      </p:sp>
      <p:sp>
        <p:nvSpPr>
          <p:cNvPr id="1537061175" name=""/>
          <p:cNvSpPr/>
          <p:nvPr/>
        </p:nvSpPr>
        <p:spPr bwMode="auto">
          <a:xfrm flipH="0" flipV="0">
            <a:off x="9982198" y="2505156"/>
            <a:ext cx="1371600" cy="1225090"/>
          </a:xfrm>
          <a:prstGeom prst="flowChartMagneticDisk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400"/>
              <a:t>Données tracking MLFlow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5399978" flipH="0" flipV="1">
            <a:off x="8427600" y="1561252"/>
            <a:ext cx="169304" cy="2943225"/>
          </a:xfrm>
          <a:prstGeom prst="bentConnector2">
            <a:avLst/>
          </a:prstGeom>
          <a:ln w="12699" cap="flat" cmpd="sng" algn="ctr">
            <a:solidFill>
              <a:srgbClr val="00B050"/>
            </a:solidFill>
            <a:prstDash val="dash"/>
            <a:miter lim="800000"/>
            <a:tailEnd type="triangle" w="lg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479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Définition du custom score</a:t>
            </a:r>
            <a:endParaRPr/>
          </a:p>
        </p:txBody>
      </p:sp>
      <p:sp>
        <p:nvSpPr>
          <p:cNvPr id="87339347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Attribution de coefficients de pondération à fp, fn, tp, tn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1080000" y="3710473"/>
            <a:ext cx="979045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5915430" y="3459254"/>
            <a:ext cx="0" cy="624051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117840" name=""/>
          <p:cNvSpPr txBox="1"/>
          <p:nvPr/>
        </p:nvSpPr>
        <p:spPr bwMode="auto">
          <a:xfrm flipH="0" flipV="0">
            <a:off x="5685516" y="4165418"/>
            <a:ext cx="49339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0</a:t>
            </a:r>
            <a:endParaRPr/>
          </a:p>
        </p:txBody>
      </p:sp>
      <p:sp>
        <p:nvSpPr>
          <p:cNvPr id="2043008262" name=""/>
          <p:cNvSpPr txBox="1"/>
          <p:nvPr/>
        </p:nvSpPr>
        <p:spPr bwMode="auto">
          <a:xfrm flipH="0" flipV="0">
            <a:off x="308757" y="3507602"/>
            <a:ext cx="771242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mauvais score</a:t>
            </a:r>
            <a:endParaRPr sz="1200"/>
          </a:p>
        </p:txBody>
      </p:sp>
      <p:sp>
        <p:nvSpPr>
          <p:cNvPr id="1104668226" name=""/>
          <p:cNvSpPr txBox="1"/>
          <p:nvPr/>
        </p:nvSpPr>
        <p:spPr bwMode="auto">
          <a:xfrm flipH="0" flipV="0">
            <a:off x="10870449" y="3573133"/>
            <a:ext cx="89623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bon score</a:t>
            </a:r>
            <a:endParaRPr sz="1200"/>
          </a:p>
        </p:txBody>
      </p:sp>
      <p:sp>
        <p:nvSpPr>
          <p:cNvPr id="148232141" name=""/>
          <p:cNvSpPr txBox="1"/>
          <p:nvPr/>
        </p:nvSpPr>
        <p:spPr bwMode="auto">
          <a:xfrm flipH="0" flipV="0">
            <a:off x="1079999" y="4672885"/>
            <a:ext cx="7051907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custom_score = -14FN - FP + 4TN + 0TP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sz="2800"/>
              <a:t>rapporté entre 0 et 1</a:t>
            </a:r>
            <a:endParaRPr sz="2800"/>
          </a:p>
        </p:txBody>
      </p:sp>
      <p:sp>
        <p:nvSpPr>
          <p:cNvPr id="85739446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01379755-1854-C590-B39D-3413EDF0CDBC}" type="slidenum">
              <a:rPr lang="fr-FR"/>
              <a:t/>
            </a:fld>
            <a:endParaRPr lang="fr-FR"/>
          </a:p>
        </p:txBody>
      </p:sp>
      <p:sp>
        <p:nvSpPr>
          <p:cNvPr id="374301343" name=""/>
          <p:cNvSpPr txBox="1"/>
          <p:nvPr/>
        </p:nvSpPr>
        <p:spPr bwMode="auto">
          <a:xfrm rot="18872817" flipH="0" flipV="0">
            <a:off x="1152475" y="2655328"/>
            <a:ext cx="2094192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rgbClr val="FF0000"/>
                </a:solidFill>
              </a:rPr>
              <a:t>Clients prédits solvables mais non solvables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1264058" name=""/>
          <p:cNvSpPr txBox="1"/>
          <p:nvPr/>
        </p:nvSpPr>
        <p:spPr bwMode="auto">
          <a:xfrm rot="18872817" flipH="0" flipV="0">
            <a:off x="4415523" y="2654558"/>
            <a:ext cx="209635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rgbClr val="FF0000"/>
                </a:solidFill>
              </a:rPr>
              <a:t>Clients prédits non solvables mais solvables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89718977" name=""/>
          <p:cNvSpPr txBox="1"/>
          <p:nvPr/>
        </p:nvSpPr>
        <p:spPr bwMode="auto">
          <a:xfrm rot="18872817" flipH="0" flipV="0">
            <a:off x="6916166" y="2659105"/>
            <a:ext cx="2102470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rgbClr val="00B050"/>
                </a:solidFill>
              </a:rPr>
              <a:t>Clients prédits solvables et réellement solvables</a:t>
            </a:r>
            <a:endParaRPr sz="1200">
              <a:solidFill>
                <a:srgbClr val="00B050"/>
              </a:solidFill>
            </a:endParaRPr>
          </a:p>
        </p:txBody>
      </p:sp>
      <p:graphicFrame>
        <p:nvGraphicFramePr>
          <p:cNvPr id="1441382377" name=""/>
          <p:cNvGraphicFramePr>
            <a:graphicFrameLocks xmlns:a="http://schemas.openxmlformats.org/drawingml/2006/main"/>
          </p:cNvGraphicFramePr>
          <p:nvPr/>
        </p:nvGraphicFramePr>
        <p:xfrm>
          <a:off x="8867887" y="4612158"/>
          <a:ext cx="1723389" cy="1349374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50214"/>
                <a:gridCol w="360044"/>
                <a:gridCol w="450214"/>
                <a:gridCol w="450214"/>
              </a:tblGrid>
              <a:tr h="396240">
                <a:tc>
                  <a:txBody>
                    <a:bodyPr/>
                    <a:p>
                      <a:pPr algn="ctr">
                        <a:defRPr/>
                      </a:pPr>
                      <a:endParaRPr sz="1000"/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1000"/>
                    </a:p>
                  </a:txBody>
                  <a:tcPr vert="horz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sz="1000"/>
                        <a:t>Valeurs prédites</a:t>
                      </a:r>
                      <a:endParaRPr sz="1000"/>
                    </a:p>
                  </a:txBody>
                  <a:tcPr vert="horz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43840">
                <a:tc>
                  <a:txBody>
                    <a:bodyPr/>
                    <a:p>
                      <a:pPr algn="ctr">
                        <a:defRPr/>
                      </a:pPr>
                      <a:endParaRPr sz="1000"/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1000"/>
                    </a:p>
                  </a:txBody>
                  <a:tcPr vert="horz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000"/>
                        <a:t>0</a:t>
                      </a:r>
                      <a:endParaRPr sz="1000"/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000"/>
                        <a:t>1</a:t>
                      </a:r>
                      <a:endParaRPr sz="1000"/>
                    </a:p>
                  </a:txBody>
                  <a:tcPr vert="horz"/>
                </a:tc>
              </a:tr>
              <a:tr h="365125">
                <a:tc rowSpan="2">
                  <a:txBody>
                    <a:bodyPr/>
                    <a:p>
                      <a:pPr marL="71754" marR="71754" algn="ctr">
                        <a:defRPr/>
                      </a:pPr>
                      <a:r>
                        <a:rPr sz="1000"/>
                        <a:t>Valeurs</a:t>
                      </a:r>
                      <a:endParaRPr sz="1000"/>
                    </a:p>
                    <a:p>
                      <a:pPr marL="71754" marR="71754" algn="ctr">
                        <a:defRPr/>
                      </a:pPr>
                      <a:r>
                        <a:rPr sz="1000"/>
                        <a:t>réelles</a:t>
                      </a:r>
                      <a:endParaRPr sz="1000"/>
                    </a:p>
                  </a:txBody>
                  <a:tcPr vert="vert27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000"/>
                        <a:t>0</a:t>
                      </a:r>
                      <a:endParaRPr sz="1000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000"/>
                        <a:t>TN</a:t>
                      </a:r>
                      <a:endParaRPr sz="1000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000"/>
                        <a:t>FP</a:t>
                      </a:r>
                      <a:endParaRPr sz="1000"/>
                    </a:p>
                  </a:txBody>
                  <a:tcPr vert="horz" anchor="ctr"/>
                </a:tc>
              </a:tr>
              <a:tr h="331470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000"/>
                        <a:t>1</a:t>
                      </a:r>
                      <a:endParaRPr sz="1000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000"/>
                        <a:t>FN</a:t>
                      </a:r>
                      <a:endParaRPr sz="1000"/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000"/>
                        <a:t>TP</a:t>
                      </a:r>
                      <a:endParaRPr sz="1000"/>
                    </a:p>
                  </a:txBody>
                  <a:tcPr vert="horz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7204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Comparaison des modèles</a:t>
            </a:r>
            <a:endParaRPr/>
          </a:p>
        </p:txBody>
      </p:sp>
      <p:sp>
        <p:nvSpPr>
          <p:cNvPr id="1347070671" name=""/>
          <p:cNvSpPr/>
          <p:nvPr/>
        </p:nvSpPr>
        <p:spPr bwMode="auto">
          <a:xfrm flipH="0" flipV="0">
            <a:off x="586633" y="1372574"/>
            <a:ext cx="8657376" cy="25368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613630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8D7C9CDE-56CB-D1B6-780B-625B38A72562}" type="slidenum">
              <a:rPr lang="fr-FR"/>
              <a:t/>
            </a:fld>
            <a:endParaRPr lang="fr-FR"/>
          </a:p>
        </p:txBody>
      </p:sp>
      <p:graphicFrame>
        <p:nvGraphicFramePr>
          <p:cNvPr id="1304509903" name=""/>
          <p:cNvGraphicFramePr>
            <a:graphicFrameLocks xmlns:a="http://schemas.openxmlformats.org/drawingml/2006/main"/>
          </p:cNvGraphicFramePr>
          <p:nvPr/>
        </p:nvGraphicFramePr>
        <p:xfrm>
          <a:off x="633786" y="2203751"/>
          <a:ext cx="10939603" cy="3727484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921558"/>
                <a:gridCol w="1133519"/>
                <a:gridCol w="884164"/>
                <a:gridCol w="846095"/>
                <a:gridCol w="745210"/>
                <a:gridCol w="1079270"/>
                <a:gridCol w="1079270"/>
                <a:gridCol w="808977"/>
                <a:gridCol w="1214417"/>
                <a:gridCol w="1214417"/>
              </a:tblGrid>
              <a:tr h="491375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Modèle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Technique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Durée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Roc AUC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Score métier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Score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Revenu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1">
                          <a:solidFill>
                            <a:schemeClr val="bg1"/>
                          </a:solidFill>
                        </a:rPr>
                        <a:t>Seuil (proba classe 1)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vert="horz"/>
                </a:tc>
              </a:tr>
              <a:tr h="346271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Baseline</a:t>
                      </a:r>
                      <a:endParaRPr sz="1100"/>
                    </a:p>
                    <a:p>
                      <a:pPr>
                        <a:defRPr/>
                      </a:pPr>
                      <a:endParaRPr sz="14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Aug/Réduc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4.2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0.502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0.507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0.499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0.499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0.876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1 301 020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0.5</a:t>
                      </a:r>
                      <a:endParaRPr sz="1200"/>
                    </a:p>
                  </a:txBody>
                  <a:tcPr vert="horz"/>
                </a:tc>
              </a:tr>
              <a:tr h="313293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Poids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1.6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0.500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0.081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0.081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0.916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0.945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2 390 320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0.5</a:t>
                      </a:r>
                      <a:endParaRPr sz="1200"/>
                    </a:p>
                  </a:txBody>
                  <a:tcPr vert="horz"/>
                </a:tc>
              </a:tr>
              <a:tr h="313293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HistGradientBoosting</a:t>
                      </a:r>
                      <a:endParaRPr sz="1100"/>
                    </a:p>
                    <a:p>
                      <a:pPr>
                        <a:defRPr/>
                      </a:pPr>
                      <a:endParaRPr sz="14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Aug/Réduc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110.6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0.689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0.589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0.195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0.772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0.943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2 477 860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0.19</a:t>
                      </a:r>
                      <a:endParaRPr sz="1200"/>
                    </a:p>
                  </a:txBody>
                  <a:tcPr vert="horz"/>
                </a:tc>
              </a:tr>
              <a:tr h="348431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Poids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38.7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0.683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0.583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0.189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0.766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0.942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2 450 740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0.5</a:t>
                      </a:r>
                      <a:endParaRPr sz="1200"/>
                    </a:p>
                  </a:txBody>
                  <a:tcPr vert="horz"/>
                </a:tc>
              </a:tr>
              <a:tr h="335656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CatBoost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Aug/Réduc</a:t>
                      </a:r>
                      <a:endParaRPr sz="500">
                        <a:highlight>
                          <a:srgbClr val="FFFFFF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marL="0" marR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25.5</a:t>
                      </a:r>
                      <a:endParaRPr lang="fr-FR"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marL="0" marR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0.675</a:t>
                      </a:r>
                      <a:endParaRPr lang="fr-FR"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marL="0" marR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0.558</a:t>
                      </a:r>
                      <a:endParaRPr lang="fr-FR"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marL="0" marR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0.203</a:t>
                      </a:r>
                      <a:endParaRPr lang="fr-FR"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marL="0" marR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0.788</a:t>
                      </a:r>
                      <a:endParaRPr lang="fr-FR"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marL="0" marR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0.940</a:t>
                      </a:r>
                      <a:endParaRPr lang="fr-FR"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marL="0" marR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2 453 560</a:t>
                      </a:r>
                      <a:endParaRPr lang="fr-FR" sz="12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2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0.16</a:t>
                      </a:r>
                      <a:endParaRPr lang="fr-FR" sz="1200" b="0" i="0" u="none" strike="noStrike" cap="none" spc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vert="horz"/>
                </a:tc>
              </a:tr>
              <a:tr h="313293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Poids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17.7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0.651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0.488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0.186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0.789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0.937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2 462 240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0.54</a:t>
                      </a:r>
                      <a:endParaRPr sz="1200"/>
                    </a:p>
                  </a:txBody>
                  <a:tcPr vert="horz"/>
                </a:tc>
              </a:tr>
              <a:tr h="313293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LightGBM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highlight>
                            <a:srgbClr val="00FF00"/>
                          </a:highlight>
                        </a:rPr>
                        <a:t>Aug/Réduc</a:t>
                      </a:r>
                      <a:endParaRPr sz="11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>
                          <a:highlight>
                            <a:srgbClr val="00FF00"/>
                          </a:highlight>
                        </a:rPr>
                        <a:t>63.8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>
                          <a:highlight>
                            <a:srgbClr val="00FF00"/>
                          </a:highlight>
                        </a:rPr>
                        <a:t>0.700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>
                          <a:highlight>
                            <a:srgbClr val="00FF00"/>
                          </a:highlight>
                        </a:rPr>
                        <a:t>0.595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>
                          <a:highlight>
                            <a:srgbClr val="00FF00"/>
                          </a:highlight>
                        </a:rPr>
                        <a:t>0.210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>
                          <a:highlight>
                            <a:srgbClr val="00FF00"/>
                          </a:highlight>
                        </a:rPr>
                        <a:t>0.788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>
                          <a:highlight>
                            <a:srgbClr val="00FF00"/>
                          </a:highlight>
                        </a:rPr>
                        <a:t>0.946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>
                          <a:highlight>
                            <a:srgbClr val="00FF00"/>
                          </a:highlight>
                        </a:rPr>
                        <a:t>2 548 880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0.16</a:t>
                      </a:r>
                      <a:endParaRPr sz="1200">
                        <a:highlight>
                          <a:srgbClr val="00FF00"/>
                        </a:highlight>
                      </a:endParaRPr>
                    </a:p>
                  </a:txBody>
                  <a:tcPr vert="horz"/>
                </a:tc>
              </a:tr>
              <a:tr h="313293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Poids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52.1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0.701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0.604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0.207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0.783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0.946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2 533 260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0.42</a:t>
                      </a:r>
                      <a:endParaRPr sz="1200"/>
                    </a:p>
                  </a:txBody>
                  <a:tcPr vert="horz"/>
                </a:tc>
              </a:tr>
              <a:tr h="313293">
                <a:tc rowSpan="2"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XGBoost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Aug/Réduc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74.9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0.692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0.583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0.202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0.783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0.944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2 516 560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0.62</a:t>
                      </a:r>
                      <a:endParaRPr sz="1200"/>
                    </a:p>
                  </a:txBody>
                  <a:tcPr vert="horz"/>
                </a:tc>
              </a:tr>
              <a:tr h="313293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Poids</a:t>
                      </a:r>
                      <a:endParaRPr sz="11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74.7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0.700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0.608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0.203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0.777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0.945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sz="1200"/>
                        <a:t>2 514 320</a:t>
                      </a:r>
                      <a:endParaRPr sz="1200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/>
                        <a:t>0.49</a:t>
                      </a:r>
                      <a:endParaRPr sz="1200"/>
                    </a:p>
                  </a:txBody>
                  <a:tcPr vert="horz"/>
                </a:tc>
              </a:tr>
            </a:tbl>
          </a:graphicData>
        </a:graphic>
      </p:graphicFrame>
      <p:sp>
        <p:nvSpPr>
          <p:cNvPr id="2042275475" name=""/>
          <p:cNvSpPr txBox="1"/>
          <p:nvPr/>
        </p:nvSpPr>
        <p:spPr bwMode="auto">
          <a:xfrm flipH="0" flipV="0">
            <a:off x="633786" y="1690687"/>
            <a:ext cx="99518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score revenu = 40TN - 140FN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6033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Architecture de déploiement</a:t>
            </a:r>
            <a:endParaRPr/>
          </a:p>
        </p:txBody>
      </p:sp>
      <p:sp>
        <p:nvSpPr>
          <p:cNvPr id="971424668" name=""/>
          <p:cNvSpPr/>
          <p:nvPr/>
        </p:nvSpPr>
        <p:spPr bwMode="auto">
          <a:xfrm flipH="0" flipV="0">
            <a:off x="157480" y="4277227"/>
            <a:ext cx="1532543" cy="743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Modélisation ML</a:t>
            </a:r>
            <a:endParaRPr sz="1200"/>
          </a:p>
        </p:txBody>
      </p:sp>
      <p:sp>
        <p:nvSpPr>
          <p:cNvPr id="1206379506" name=""/>
          <p:cNvSpPr txBox="1"/>
          <p:nvPr/>
        </p:nvSpPr>
        <p:spPr bwMode="auto">
          <a:xfrm flipH="0" flipV="0">
            <a:off x="4333917" y="3558533"/>
            <a:ext cx="3938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cxnSp>
        <p:nvCxnSpPr>
          <p:cNvPr id="0" name=""/>
          <p:cNvCxnSpPr>
            <a:cxnSpLocks/>
            <a:stCxn id="971424668" idx="6"/>
            <a:endCxn id="1212011603" idx="1"/>
          </p:cNvCxnSpPr>
          <p:nvPr/>
        </p:nvCxnSpPr>
        <p:spPr bwMode="auto">
          <a:xfrm rot="0" flipH="0" flipV="1">
            <a:off x="1690024" y="4431840"/>
            <a:ext cx="1040376" cy="217098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643036435" idx="1"/>
          </p:cNvCxnSpPr>
          <p:nvPr/>
        </p:nvCxnSpPr>
        <p:spPr bwMode="auto">
          <a:xfrm rot="0" flipH="0" flipV="0">
            <a:off x="3854556" y="4431839"/>
            <a:ext cx="984214" cy="813717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675030" name=""/>
          <p:cNvSpPr txBox="1"/>
          <p:nvPr/>
        </p:nvSpPr>
        <p:spPr bwMode="auto">
          <a:xfrm flipH="0" flipV="0">
            <a:off x="6095999" y="3787943"/>
            <a:ext cx="1962622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>
                <a:solidFill>
                  <a:srgbClr val="7030A0"/>
                </a:solidFill>
              </a:rPr>
              <a:t>Identifiant demande + nb features à expliquer</a:t>
            </a:r>
            <a:endParaRPr sz="1200">
              <a:solidFill>
                <a:srgbClr val="7030A0"/>
              </a:solidFill>
            </a:endParaRPr>
          </a:p>
        </p:txBody>
      </p:sp>
      <p:sp>
        <p:nvSpPr>
          <p:cNvPr id="666270208" name=""/>
          <p:cNvSpPr txBox="1"/>
          <p:nvPr/>
        </p:nvSpPr>
        <p:spPr bwMode="auto">
          <a:xfrm flipH="0" flipV="0">
            <a:off x="8976508" y="3638664"/>
            <a:ext cx="1869442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rgbClr val="7030A0"/>
                </a:solidFill>
              </a:rPr>
              <a:t>Prédiction + explication des features importantes</a:t>
            </a:r>
            <a:endParaRPr sz="1200">
              <a:solidFill>
                <a:srgbClr val="7030A0"/>
              </a:solidFill>
            </a:endParaRPr>
          </a:p>
        </p:txBody>
      </p:sp>
      <p:cxnSp>
        <p:nvCxnSpPr>
          <p:cNvPr id="0" name=""/>
          <p:cNvCxnSpPr>
            <a:cxnSpLocks/>
            <a:stCxn id="890304566" idx="3"/>
            <a:endCxn id="231483516" idx="1"/>
          </p:cNvCxnSpPr>
          <p:nvPr/>
        </p:nvCxnSpPr>
        <p:spPr bwMode="auto">
          <a:xfrm rot="0" flipH="0" flipV="1">
            <a:off x="6288705" y="2154973"/>
            <a:ext cx="893256" cy="519036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3999964" name=""/>
          <p:cNvGrpSpPr/>
          <p:nvPr/>
        </p:nvGrpSpPr>
        <p:grpSpPr bwMode="auto">
          <a:xfrm>
            <a:off x="2730399" y="2504243"/>
            <a:ext cx="1135417" cy="2876358"/>
            <a:chOff x="0" y="0"/>
            <a:chExt cx="1135417" cy="2876358"/>
          </a:xfrm>
        </p:grpSpPr>
        <p:grpSp>
          <p:nvGrpSpPr>
            <p:cNvPr id="1211579821" name=""/>
            <p:cNvGrpSpPr/>
            <p:nvPr/>
          </p:nvGrpSpPr>
          <p:grpSpPr bwMode="auto">
            <a:xfrm>
              <a:off x="0" y="0"/>
              <a:ext cx="1135417" cy="2876358"/>
              <a:chOff x="0" y="0"/>
              <a:chExt cx="1135417" cy="2876358"/>
            </a:xfrm>
          </p:grpSpPr>
          <p:sp>
            <p:nvSpPr>
              <p:cNvPr id="1212011603" name=""/>
              <p:cNvSpPr/>
              <p:nvPr/>
            </p:nvSpPr>
            <p:spPr bwMode="auto">
              <a:xfrm flipH="0" flipV="0">
                <a:off x="0" y="978829"/>
                <a:ext cx="439613" cy="1897529"/>
              </a:xfrm>
              <a:prstGeom prst="flowChartProcess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vert270" wrap="square" lIns="91440" tIns="45720" rIns="91440" bIns="45720" numCol="1" spcCol="0" rtlCol="0" fromWordArt="0" anchor="t" anchorCtr="0" forceAA="0" upright="0" compatLnSpc="0"/>
              <a:p>
                <a:pPr algn="ctr">
                  <a:defRPr/>
                </a:pPr>
                <a:r>
                  <a:rPr/>
                  <a:t>Modéle</a:t>
                </a:r>
                <a:endParaRPr/>
              </a:p>
            </p:txBody>
          </p:sp>
          <p:sp>
            <p:nvSpPr>
              <p:cNvPr id="96537356" name=""/>
              <p:cNvSpPr/>
              <p:nvPr/>
            </p:nvSpPr>
            <p:spPr bwMode="auto">
              <a:xfrm flipH="0" flipV="0">
                <a:off x="439613" y="978829"/>
                <a:ext cx="684540" cy="1897529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vert270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        API</a:t>
                </a:r>
                <a:endParaRPr/>
              </a:p>
            </p:txBody>
          </p:sp>
          <p:sp>
            <p:nvSpPr>
              <p:cNvPr id="1892167034" name=""/>
              <p:cNvSpPr/>
              <p:nvPr/>
            </p:nvSpPr>
            <p:spPr bwMode="auto">
              <a:xfrm flipH="0" flipV="0">
                <a:off x="439613" y="2367102"/>
                <a:ext cx="695804" cy="509256"/>
              </a:xfrm>
              <a:prstGeom prst="flowChartProcess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1200"/>
                  <a:t>Tests</a:t>
                </a:r>
                <a:endParaRPr sz="1200"/>
              </a:p>
            </p:txBody>
          </p:sp>
          <p:sp>
            <p:nvSpPr>
              <p:cNvPr id="398926223" name=""/>
              <p:cNvSpPr/>
              <p:nvPr/>
            </p:nvSpPr>
            <p:spPr bwMode="auto">
              <a:xfrm flipH="0" flipV="0">
                <a:off x="0" y="0"/>
                <a:ext cx="1127021" cy="971361"/>
              </a:xfrm>
              <a:prstGeom prst="flowChartProcess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r>
                  <a:rPr sz="1400"/>
                  <a:t>GUI Streamlit</a:t>
                </a:r>
                <a:endParaRPr sz="1400"/>
              </a:p>
            </p:txBody>
          </p:sp>
        </p:grpSp>
        <p:sp>
          <p:nvSpPr>
            <p:cNvPr id="529537927" name=""/>
            <p:cNvSpPr txBox="1"/>
            <p:nvPr/>
          </p:nvSpPr>
          <p:spPr bwMode="auto">
            <a:xfrm rot="0" flipH="0" flipV="0">
              <a:off x="444601" y="1927594"/>
              <a:ext cx="689220" cy="2899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0" bIns="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sz="1600"/>
                <a:t>SHAP</a:t>
              </a:r>
              <a:endParaRPr sz="900"/>
            </a:p>
          </p:txBody>
        </p:sp>
      </p:grpSp>
      <p:grpSp>
        <p:nvGrpSpPr>
          <p:cNvPr id="2019572644" name=""/>
          <p:cNvGrpSpPr/>
          <p:nvPr/>
        </p:nvGrpSpPr>
        <p:grpSpPr bwMode="auto">
          <a:xfrm>
            <a:off x="4838770" y="4299455"/>
            <a:ext cx="1400763" cy="1892202"/>
            <a:chOff x="0" y="0"/>
            <a:chExt cx="1400763" cy="1892202"/>
          </a:xfrm>
        </p:grpSpPr>
        <p:sp>
          <p:nvSpPr>
            <p:cNvPr id="643036435" name=""/>
            <p:cNvSpPr/>
            <p:nvPr/>
          </p:nvSpPr>
          <p:spPr bwMode="auto">
            <a:xfrm flipH="0" flipV="0">
              <a:off x="0" y="0"/>
              <a:ext cx="1400763" cy="1892202"/>
            </a:xfrm>
            <a:prstGeom prst="flowChartProcess">
              <a:avLst/>
            </a:prstGeom>
            <a:solidFill>
              <a:srgbClr val="F6F8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 algn="ctr">
                <a:defRPr/>
              </a:pPr>
              <a:r>
                <a:rPr>
                  <a:solidFill>
                    <a:schemeClr val="tx1"/>
                  </a:solidFill>
                </a:rPr>
                <a:t>GitHub Projet Backend + page statique</a:t>
              </a:r>
              <a:endParaRPr>
                <a:solidFill>
                  <a:schemeClr val="tx1"/>
                </a:solidFill>
              </a:endParaRPr>
            </a:p>
          </p:txBody>
        </p:sp>
        <p:pic>
          <p:nvPicPr>
            <p:cNvPr id="784435763" name="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1781" y="24055"/>
              <a:ext cx="457200" cy="447674"/>
            </a:xfrm>
            <a:prstGeom prst="rect">
              <a:avLst/>
            </a:prstGeom>
          </p:spPr>
        </p:pic>
      </p:grpSp>
      <p:grpSp>
        <p:nvGrpSpPr>
          <p:cNvPr id="441543514" name=""/>
          <p:cNvGrpSpPr/>
          <p:nvPr/>
        </p:nvGrpSpPr>
        <p:grpSpPr bwMode="auto">
          <a:xfrm>
            <a:off x="4885073" y="2004430"/>
            <a:ext cx="1403631" cy="1339158"/>
            <a:chOff x="0" y="0"/>
            <a:chExt cx="1403631" cy="1339158"/>
          </a:xfrm>
        </p:grpSpPr>
        <p:sp>
          <p:nvSpPr>
            <p:cNvPr id="890304566" name=""/>
            <p:cNvSpPr/>
            <p:nvPr/>
          </p:nvSpPr>
          <p:spPr bwMode="auto">
            <a:xfrm flipH="0" flipV="0">
              <a:off x="0" y="0"/>
              <a:ext cx="1403631" cy="1339158"/>
            </a:xfrm>
            <a:prstGeom prst="flowChartProcess">
              <a:avLst/>
            </a:prstGeom>
            <a:solidFill>
              <a:srgbClr val="F6F8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 algn="ctr">
                <a:defRPr/>
              </a:pPr>
              <a:r>
                <a:rPr>
                  <a:solidFill>
                    <a:schemeClr val="tx1"/>
                  </a:solidFill>
                </a:rPr>
                <a:t>GitHub Projet FrontEnd</a:t>
              </a:r>
              <a:endParaRPr/>
            </a:p>
          </p:txBody>
        </p:sp>
        <p:pic>
          <p:nvPicPr>
            <p:cNvPr id="132070370" name="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73215" y="36576"/>
              <a:ext cx="457200" cy="447674"/>
            </a:xfrm>
            <a:prstGeom prst="rect">
              <a:avLst/>
            </a:prstGeom>
          </p:spPr>
        </p:pic>
      </p:grpSp>
      <p:cxnSp>
        <p:nvCxnSpPr>
          <p:cNvPr id="0" name=""/>
          <p:cNvCxnSpPr>
            <a:cxnSpLocks/>
            <a:stCxn id="398926223" idx="3"/>
            <a:endCxn id="890304566" idx="1"/>
          </p:cNvCxnSpPr>
          <p:nvPr/>
        </p:nvCxnSpPr>
        <p:spPr bwMode="auto">
          <a:xfrm rot="0" flipH="0" flipV="1">
            <a:off x="3857422" y="2674009"/>
            <a:ext cx="1027651" cy="315914"/>
          </a:xfrm>
          <a:prstGeom prst="curvedConnector3">
            <a:avLst>
              <a:gd name="adj1" fmla="val 50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10799989" flipH="0" flipV="1">
            <a:off x="7077311" y="2900774"/>
            <a:ext cx="658938" cy="887168"/>
          </a:xfrm>
          <a:prstGeom prst="curvedConnector3">
            <a:avLst>
              <a:gd name="adj1" fmla="val 85284"/>
            </a:avLst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518386" name=""/>
          <p:cNvGrpSpPr/>
          <p:nvPr/>
        </p:nvGrpSpPr>
        <p:grpSpPr bwMode="auto">
          <a:xfrm>
            <a:off x="7181962" y="1415098"/>
            <a:ext cx="1571648" cy="1479748"/>
            <a:chOff x="0" y="0"/>
            <a:chExt cx="1571648" cy="1479748"/>
          </a:xfrm>
        </p:grpSpPr>
        <p:sp>
          <p:nvSpPr>
            <p:cNvPr id="231483516" name=""/>
            <p:cNvSpPr/>
            <p:nvPr/>
          </p:nvSpPr>
          <p:spPr bwMode="auto">
            <a:xfrm flipH="0" flipV="0">
              <a:off x="0" y="0"/>
              <a:ext cx="1571648" cy="1479748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 algn="ctr">
                <a:defRPr/>
              </a:pPr>
              <a:r>
                <a:rPr>
                  <a:solidFill>
                    <a:srgbClr val="7030A0"/>
                  </a:solidFill>
                </a:rPr>
                <a:t>Déploiement Frontend</a:t>
              </a:r>
              <a:endParaRPr>
                <a:solidFill>
                  <a:srgbClr val="7030A0"/>
                </a:solidFill>
              </a:endParaRPr>
            </a:p>
            <a:p>
              <a:pPr algn="ctr">
                <a:defRPr/>
              </a:pPr>
              <a:r>
                <a:rPr>
                  <a:solidFill>
                    <a:srgbClr val="7030A0"/>
                  </a:solidFill>
                </a:rPr>
                <a:t>HEROKU</a:t>
              </a:r>
              <a:endParaRPr/>
            </a:p>
          </p:txBody>
        </p:sp>
        <p:pic>
          <p:nvPicPr>
            <p:cNvPr id="184124872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38111" y="44284"/>
              <a:ext cx="1495424" cy="561974"/>
            </a:xfrm>
            <a:prstGeom prst="rect">
              <a:avLst/>
            </a:prstGeom>
          </p:spPr>
        </p:pic>
      </p:grpSp>
      <p:grpSp>
        <p:nvGrpSpPr>
          <p:cNvPr id="1662445097" name=""/>
          <p:cNvGrpSpPr/>
          <p:nvPr/>
        </p:nvGrpSpPr>
        <p:grpSpPr bwMode="auto">
          <a:xfrm>
            <a:off x="7625205" y="4894136"/>
            <a:ext cx="1571649" cy="1467273"/>
            <a:chOff x="0" y="0"/>
            <a:chExt cx="1571649" cy="1467273"/>
          </a:xfrm>
        </p:grpSpPr>
        <p:sp>
          <p:nvSpPr>
            <p:cNvPr id="1660600483" name=""/>
            <p:cNvSpPr/>
            <p:nvPr/>
          </p:nvSpPr>
          <p:spPr bwMode="auto">
            <a:xfrm rot="0" flipH="0" flipV="0">
              <a:off x="0" y="0"/>
              <a:ext cx="1571649" cy="1467273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b" anchorCtr="0" forceAA="0" upright="0" compatLnSpc="0"/>
            <a:p>
              <a:pPr algn="ctr">
                <a:defRPr/>
              </a:pPr>
              <a:r>
                <a:rPr>
                  <a:solidFill>
                    <a:srgbClr val="7030A0"/>
                  </a:solidFill>
                </a:rPr>
                <a:t>Déploiement Backend</a:t>
              </a:r>
              <a:endParaRPr>
                <a:solidFill>
                  <a:srgbClr val="7030A0"/>
                </a:solidFill>
              </a:endParaRPr>
            </a:p>
            <a:p>
              <a:pPr algn="ctr">
                <a:defRPr/>
              </a:pPr>
              <a:r>
                <a:rPr>
                  <a:solidFill>
                    <a:srgbClr val="7030A0"/>
                  </a:solidFill>
                </a:rPr>
                <a:t>HEROKU</a:t>
              </a:r>
              <a:endParaRPr/>
            </a:p>
          </p:txBody>
        </p:sp>
        <p:pic>
          <p:nvPicPr>
            <p:cNvPr id="1984310054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38111" y="47152"/>
              <a:ext cx="1495424" cy="561974"/>
            </a:xfrm>
            <a:prstGeom prst="rect">
              <a:avLst/>
            </a:prstGeom>
          </p:spPr>
        </p:pic>
      </p:grpSp>
      <p:cxnSp>
        <p:nvCxnSpPr>
          <p:cNvPr id="0" name=""/>
          <p:cNvCxnSpPr>
            <a:cxnSpLocks/>
            <a:endCxn id="1660600483" idx="1"/>
          </p:cNvCxnSpPr>
          <p:nvPr/>
        </p:nvCxnSpPr>
        <p:spPr bwMode="auto">
          <a:xfrm rot="5399977" flipH="0" flipV="1">
            <a:off x="6641797" y="4644365"/>
            <a:ext cx="1359976" cy="606838"/>
          </a:xfrm>
          <a:prstGeom prst="curvedConnector2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660600483" idx="3"/>
            <a:endCxn id="666270208" idx="2"/>
          </p:cNvCxnSpPr>
          <p:nvPr/>
        </p:nvCxnSpPr>
        <p:spPr bwMode="auto">
          <a:xfrm rot="0" flipH="0" flipV="1">
            <a:off x="9196854" y="4096224"/>
            <a:ext cx="714375" cy="1531549"/>
          </a:xfrm>
          <a:prstGeom prst="curvedConnector2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0">
            <a:off x="9396516" y="1469108"/>
            <a:ext cx="318017" cy="1562099"/>
          </a:xfrm>
          <a:prstGeom prst="curvedConnector3">
            <a:avLst>
              <a:gd name="adj1" fmla="val 61063"/>
            </a:avLst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12153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372725" y="1336493"/>
            <a:ext cx="1112521" cy="1240431"/>
          </a:xfrm>
          <a:prstGeom prst="rect">
            <a:avLst/>
          </a:prstGeom>
        </p:spPr>
      </p:pic>
      <p:cxnSp>
        <p:nvCxnSpPr>
          <p:cNvPr id="0" name=""/>
          <p:cNvCxnSpPr>
            <a:cxnSpLocks/>
            <a:stCxn id="666270208" idx="1"/>
          </p:cNvCxnSpPr>
          <p:nvPr/>
        </p:nvCxnSpPr>
        <p:spPr bwMode="auto">
          <a:xfrm rot="10799989" flipH="0" flipV="0">
            <a:off x="8383950" y="2900774"/>
            <a:ext cx="592558" cy="966669"/>
          </a:xfrm>
          <a:prstGeom prst="curvedConnector2">
            <a:avLst/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231483516" idx="3"/>
          </p:cNvCxnSpPr>
          <p:nvPr/>
        </p:nvCxnSpPr>
        <p:spPr bwMode="auto">
          <a:xfrm rot="10799989" flipH="0" flipV="1">
            <a:off x="8753611" y="1776824"/>
            <a:ext cx="1582963" cy="378148"/>
          </a:xfrm>
          <a:prstGeom prst="curvedConnector3">
            <a:avLst>
              <a:gd name="adj1" fmla="val 71002"/>
            </a:avLst>
          </a:prstGeom>
          <a:ln w="28575" cap="flat" cmpd="sng" algn="ctr">
            <a:solidFill>
              <a:srgbClr val="7030A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6121" name=""/>
          <p:cNvCxnSpPr>
            <a:cxnSpLocks/>
            <a:stCxn id="643036435" idx="3"/>
          </p:cNvCxnSpPr>
          <p:nvPr/>
        </p:nvCxnSpPr>
        <p:spPr bwMode="auto">
          <a:xfrm rot="0" flipH="0" flipV="0">
            <a:off x="6239534" y="5245556"/>
            <a:ext cx="1401256" cy="446274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3386070" name=""/>
          <p:cNvSpPr txBox="1"/>
          <p:nvPr/>
        </p:nvSpPr>
        <p:spPr bwMode="auto">
          <a:xfrm flipH="0" flipV="0">
            <a:off x="6311064" y="4993960"/>
            <a:ext cx="580672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Tests OK</a:t>
            </a:r>
            <a:endParaRPr sz="1200"/>
          </a:p>
        </p:txBody>
      </p:sp>
      <p:pic>
        <p:nvPicPr>
          <p:cNvPr id="7045938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742030" y="5380602"/>
            <a:ext cx="1112520" cy="1240430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9196853" y="5691831"/>
            <a:ext cx="1593789" cy="311212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7030A0"/>
            </a:solidFill>
            <a:prstDash val="sysDash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196787" name=""/>
          <p:cNvSpPr txBox="1"/>
          <p:nvPr/>
        </p:nvSpPr>
        <p:spPr bwMode="auto">
          <a:xfrm flipH="0" flipV="0">
            <a:off x="9196853" y="1880289"/>
            <a:ext cx="128833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via Streamlit</a:t>
            </a:r>
            <a:endParaRPr sz="1200"/>
          </a:p>
        </p:txBody>
      </p:sp>
      <p:sp>
        <p:nvSpPr>
          <p:cNvPr id="1006193604" name=""/>
          <p:cNvSpPr txBox="1"/>
          <p:nvPr/>
        </p:nvSpPr>
        <p:spPr bwMode="auto">
          <a:xfrm flipH="0" flipV="0">
            <a:off x="9348501" y="6000818"/>
            <a:ext cx="1497448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via page statique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02890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Démos</a:t>
            </a:r>
            <a:endParaRPr/>
          </a:p>
        </p:txBody>
      </p:sp>
      <p:sp>
        <p:nvSpPr>
          <p:cNvPr id="502836734" name=""/>
          <p:cNvSpPr txBox="1"/>
          <p:nvPr/>
        </p:nvSpPr>
        <p:spPr bwMode="auto">
          <a:xfrm flipH="0" flipV="0">
            <a:off x="509257" y="5625816"/>
            <a:ext cx="490028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u="sng">
                <a:hlinkClick r:id="rId2" tooltip="Cliquez pour aller sur le dépôt"/>
              </a:rPr>
              <a:t>Dépôts dans GitHub</a:t>
            </a:r>
            <a:endParaRPr/>
          </a:p>
        </p:txBody>
      </p:sp>
      <p:pic>
        <p:nvPicPr>
          <p:cNvPr id="16989535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50724" y="1754108"/>
            <a:ext cx="4788919" cy="3532046"/>
          </a:xfrm>
          <a:prstGeom prst="rect">
            <a:avLst/>
          </a:prstGeom>
        </p:spPr>
      </p:pic>
      <p:pic>
        <p:nvPicPr>
          <p:cNvPr id="17665893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65841" y="1475805"/>
            <a:ext cx="5280895" cy="4088652"/>
          </a:xfrm>
          <a:prstGeom prst="rect">
            <a:avLst/>
          </a:prstGeom>
        </p:spPr>
      </p:pic>
      <p:sp>
        <p:nvSpPr>
          <p:cNvPr id="561281073" name=""/>
          <p:cNvSpPr txBox="1"/>
          <p:nvPr/>
        </p:nvSpPr>
        <p:spPr bwMode="auto">
          <a:xfrm flipH="0" flipV="0">
            <a:off x="6850724" y="5504725"/>
            <a:ext cx="480367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u="sng">
                <a:hlinkClick r:id="rId5" tooltip="Cliquez pour aller sur le dépôt"/>
              </a:rPr>
              <a:t>Déploiement sur Heroku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71584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53289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24500273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039599" cy="8467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81282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71537" y="471534"/>
            <a:ext cx="10448924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1124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Démo</a:t>
            </a:r>
            <a:endParaRPr sz="4400"/>
          </a:p>
        </p:txBody>
      </p:sp>
      <p:sp>
        <p:nvSpPr>
          <p:cNvPr id="1891518512" name=""/>
          <p:cNvSpPr txBox="1"/>
          <p:nvPr/>
        </p:nvSpPr>
        <p:spPr bwMode="auto">
          <a:xfrm flipH="0" flipV="0">
            <a:off x="838199" y="2513687"/>
            <a:ext cx="10517040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8000" u="sng">
                <a:hlinkClick r:id="rId2" tooltip="https://no-p7-api-1b26b0e17d75.herokuapp.com/"/>
              </a:rPr>
              <a:t>Lien vers les applis</a:t>
            </a:r>
            <a:endParaRPr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3197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Datadrift</a:t>
            </a:r>
            <a:endParaRPr sz="4400"/>
          </a:p>
        </p:txBody>
      </p:sp>
      <p:sp>
        <p:nvSpPr>
          <p:cNvPr id="11079831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Pas de datadrift détecté : </a:t>
            </a:r>
            <a:r>
              <a:rPr u="sng">
                <a:hlinkClick r:id="rId2" tooltip="https://www.cedev.work/report_data_drift-80.html"/>
              </a:rPr>
              <a:t>lien vers page HTML</a:t>
            </a:r>
            <a:endParaRPr/>
          </a:p>
        </p:txBody>
      </p:sp>
      <p:pic>
        <p:nvPicPr>
          <p:cNvPr id="20891754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03019" y="2747946"/>
            <a:ext cx="7034453" cy="3738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6473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4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Conclusion</a:t>
            </a:r>
            <a:endParaRPr sz="4400"/>
          </a:p>
        </p:txBody>
      </p:sp>
      <p:sp>
        <p:nvSpPr>
          <p:cNvPr id="56884482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Difficultés rencontrées :</a:t>
            </a:r>
            <a:endParaRPr/>
          </a:p>
          <a:p>
            <a:pPr lvl="1">
              <a:defRPr/>
            </a:pPr>
            <a:r>
              <a:rPr/>
              <a:t>Absence de connaissance métier pour :</a:t>
            </a:r>
            <a:endParaRPr/>
          </a:p>
          <a:p>
            <a:pPr lvl="2">
              <a:defRPr/>
            </a:pPr>
            <a:r>
              <a:rPr/>
              <a:t>La compréhesion des données initiales</a:t>
            </a:r>
            <a:endParaRPr/>
          </a:p>
          <a:p>
            <a:pPr lvl="2">
              <a:defRPr/>
            </a:pPr>
            <a:r>
              <a:rPr/>
              <a:t>L’établissement de scores optimaux</a:t>
            </a:r>
            <a:endParaRPr/>
          </a:p>
          <a:p>
            <a:pPr lvl="1">
              <a:defRPr/>
            </a:pPr>
            <a:r>
              <a:rPr/>
              <a:t>Calculs lents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Améliorations</a:t>
            </a:r>
            <a:endParaRPr/>
          </a:p>
          <a:p>
            <a:pPr lvl="1">
              <a:defRPr/>
            </a:pPr>
            <a:r>
              <a:rPr/>
              <a:t>Ressource métier</a:t>
            </a:r>
            <a:endParaRPr/>
          </a:p>
          <a:p>
            <a:pPr lvl="1">
              <a:defRPr/>
            </a:pPr>
            <a:r>
              <a:rPr/>
              <a:t>Possibilité de lancer plusieurs calculs simultanément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9547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Sommaire</a:t>
            </a:r>
            <a:endParaRPr sz="4800"/>
          </a:p>
        </p:txBody>
      </p:sp>
      <p:sp>
        <p:nvSpPr>
          <p:cNvPr id="186332894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Introduction</a:t>
            </a:r>
            <a:endParaRPr sz="3600"/>
          </a:p>
          <a:p>
            <a:pPr>
              <a:defRPr/>
            </a:pPr>
            <a:r>
              <a:rPr sz="3600"/>
              <a:t>Présentation des données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Modélisation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Application déployée</a:t>
            </a:r>
            <a:endParaRPr lang="fr-FR" sz="3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drift</a:t>
            </a:r>
            <a:endParaRPr sz="3600"/>
          </a:p>
          <a:p>
            <a:pPr>
              <a:defRPr/>
            </a:pPr>
            <a:r>
              <a:rPr sz="3600"/>
              <a:t>Conclusion</a:t>
            </a:r>
            <a:endParaRPr sz="4800"/>
          </a:p>
        </p:txBody>
      </p:sp>
      <p:sp>
        <p:nvSpPr>
          <p:cNvPr id="13816117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AC0FE-21F1-EB75-D4B2-BE1AC504906B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53264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7451EB"/>
                </a:solidFill>
              </a:rPr>
              <a:t>Merci de m’avoir écouté</a:t>
            </a:r>
            <a:endParaRPr>
              <a:solidFill>
                <a:srgbClr val="7451EB"/>
              </a:solidFill>
            </a:endParaRPr>
          </a:p>
        </p:txBody>
      </p:sp>
      <p:sp>
        <p:nvSpPr>
          <p:cNvPr id="58370454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10968200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71934" y="1495424"/>
            <a:ext cx="4048124" cy="3848097"/>
          </a:xfrm>
          <a:prstGeom prst="rect">
            <a:avLst/>
          </a:prstGeom>
        </p:spPr>
      </p:pic>
      <p:sp>
        <p:nvSpPr>
          <p:cNvPr id="9970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5ECE91-44B0-0000-3398-4539FBE6E810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66020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Analyse des données</a:t>
            </a:r>
            <a:endParaRPr sz="4800"/>
          </a:p>
        </p:txBody>
      </p:sp>
      <p:sp>
        <p:nvSpPr>
          <p:cNvPr id="10441531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608341"/>
            <a:ext cx="10515600" cy="45686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3600"/>
              <a:t>Présence de données manquantes dans les tables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 lvl="0">
              <a:defRPr/>
            </a:pPr>
            <a:r>
              <a:rPr sz="3600"/>
              <a:t>Fort déséquilibre entre les classes cibles</a:t>
            </a:r>
            <a:endParaRPr sz="3600"/>
          </a:p>
        </p:txBody>
      </p:sp>
      <p:sp>
        <p:nvSpPr>
          <p:cNvPr id="20762817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12728-1D6B-967D-4690-8C3B6E7CB01B}" type="slidenum">
              <a:rPr lang="fr-FR"/>
              <a:t/>
            </a:fld>
            <a:endParaRPr lang="fr-FR"/>
          </a:p>
        </p:txBody>
      </p:sp>
      <p:pic>
        <p:nvPicPr>
          <p:cNvPr id="1561039714" name=""/>
          <p:cNvPicPr>
            <a:picLocks noChangeAspect="1"/>
          </p:cNvPicPr>
          <p:nvPr/>
        </p:nvPicPr>
        <p:blipFill>
          <a:blip r:embed="rId2"/>
          <a:srcRect l="1635" t="0" r="0" b="0"/>
          <a:stretch/>
        </p:blipFill>
        <p:spPr bwMode="auto">
          <a:xfrm flipH="0" flipV="0">
            <a:off x="1729273" y="2204923"/>
            <a:ext cx="7231815" cy="2444771"/>
          </a:xfrm>
          <a:prstGeom prst="rect">
            <a:avLst/>
          </a:prstGeom>
        </p:spPr>
      </p:pic>
      <p:pic>
        <p:nvPicPr>
          <p:cNvPr id="11342231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047142" y="4649695"/>
            <a:ext cx="2306657" cy="1802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5942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Analyse des données</a:t>
            </a:r>
            <a:endParaRPr sz="4800"/>
          </a:p>
        </p:txBody>
      </p:sp>
      <p:sp>
        <p:nvSpPr>
          <p:cNvPr id="4173974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481549"/>
            <a:ext cx="10515600" cy="52399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Pas de relation générale évidente entre la target et les features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Quelques relations linéaires fortes entre features</a:t>
            </a:r>
            <a:endParaRPr/>
          </a:p>
        </p:txBody>
      </p:sp>
      <p:sp>
        <p:nvSpPr>
          <p:cNvPr id="116593881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91E350-642B-A89C-DB76-04757E4C2BC3}" type="slidenum">
              <a:rPr lang="fr-FR"/>
              <a:t/>
            </a:fld>
            <a:endParaRPr lang="fr-FR"/>
          </a:p>
        </p:txBody>
      </p:sp>
      <p:pic>
        <p:nvPicPr>
          <p:cNvPr id="1304831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0050" y="3762787"/>
            <a:ext cx="4819500" cy="1918874"/>
          </a:xfrm>
          <a:prstGeom prst="rect">
            <a:avLst/>
          </a:prstGeom>
        </p:spPr>
      </p:pic>
      <p:pic>
        <p:nvPicPr>
          <p:cNvPr id="6298028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21774" y="3930485"/>
            <a:ext cx="4293824" cy="1711489"/>
          </a:xfrm>
          <a:prstGeom prst="rect">
            <a:avLst/>
          </a:prstGeom>
        </p:spPr>
      </p:pic>
      <p:pic>
        <p:nvPicPr>
          <p:cNvPr id="18076053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98337" y="2110199"/>
            <a:ext cx="3683862" cy="1490249"/>
          </a:xfrm>
          <a:prstGeom prst="rect">
            <a:avLst/>
          </a:prstGeom>
        </p:spPr>
      </p:pic>
      <p:pic>
        <p:nvPicPr>
          <p:cNvPr id="4773572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78174" y="2095454"/>
            <a:ext cx="5817825" cy="151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5364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b="0" i="0" u="none" strike="noStrike" cap="none" spc="0">
                <a:solidFill/>
                <a:latin typeface="Arial"/>
                <a:ea typeface="Arial"/>
                <a:cs typeface="Arial"/>
              </a:rPr>
              <a:t>M</a:t>
            </a:r>
            <a:r>
              <a:rPr lang="fr-FR" b="0" i="0" u="none" strike="noStrike" cap="none" spc="0">
                <a:solidFill/>
                <a:latin typeface="Arial"/>
                <a:ea typeface="Arial"/>
                <a:cs typeface="Arial"/>
              </a:rPr>
              <a:t>atrices de confusion</a:t>
            </a:r>
            <a:endParaRPr/>
          </a:p>
        </p:txBody>
      </p:sp>
      <p:pic>
        <p:nvPicPr>
          <p:cNvPr id="95045247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112" y="1790042"/>
            <a:ext cx="5343525" cy="4038598"/>
          </a:xfrm>
          <a:prstGeom prst="rect">
            <a:avLst/>
          </a:prstGeom>
        </p:spPr>
      </p:pic>
      <p:pic>
        <p:nvPicPr>
          <p:cNvPr id="5344040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9" y="1790042"/>
            <a:ext cx="5324474" cy="4105274"/>
          </a:xfrm>
          <a:prstGeom prst="rect">
            <a:avLst/>
          </a:prstGeom>
        </p:spPr>
      </p:pic>
      <p:sp>
        <p:nvSpPr>
          <p:cNvPr id="331672044" name=""/>
          <p:cNvSpPr txBox="1"/>
          <p:nvPr/>
        </p:nvSpPr>
        <p:spPr bwMode="auto">
          <a:xfrm flipH="0" flipV="0">
            <a:off x="1162187" y="5946406"/>
            <a:ext cx="25055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LightGBMClassifier</a:t>
            </a:r>
            <a:endParaRPr/>
          </a:p>
        </p:txBody>
      </p:sp>
      <p:sp>
        <p:nvSpPr>
          <p:cNvPr id="1791311860" name=""/>
          <p:cNvSpPr txBox="1"/>
          <p:nvPr/>
        </p:nvSpPr>
        <p:spPr bwMode="auto">
          <a:xfrm flipH="0" flipV="0">
            <a:off x="7436917" y="5946406"/>
            <a:ext cx="25084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XGBoostClassifier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41145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Scores en fonction du seuil (X_test)</a:t>
            </a:r>
            <a:endParaRPr/>
          </a:p>
        </p:txBody>
      </p:sp>
      <p:pic>
        <p:nvPicPr>
          <p:cNvPr id="46610155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64224" y="1585473"/>
            <a:ext cx="5767629" cy="4017142"/>
          </a:xfrm>
          <a:prstGeom prst="rect">
            <a:avLst/>
          </a:prstGeom>
        </p:spPr>
      </p:pic>
      <p:pic>
        <p:nvPicPr>
          <p:cNvPr id="9857603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78189" y="1585473"/>
            <a:ext cx="5825280" cy="4049097"/>
          </a:xfrm>
          <a:prstGeom prst="rect">
            <a:avLst/>
          </a:prstGeom>
        </p:spPr>
      </p:pic>
      <p:sp>
        <p:nvSpPr>
          <p:cNvPr id="1484763160" name=""/>
          <p:cNvSpPr txBox="1"/>
          <p:nvPr/>
        </p:nvSpPr>
        <p:spPr bwMode="auto">
          <a:xfrm flipH="0" flipV="0">
            <a:off x="1277144" y="5686061"/>
            <a:ext cx="25055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LightGBMClassifier</a:t>
            </a:r>
            <a:endParaRPr/>
          </a:p>
        </p:txBody>
      </p:sp>
      <p:sp>
        <p:nvSpPr>
          <p:cNvPr id="1764360278" name=""/>
          <p:cNvSpPr txBox="1"/>
          <p:nvPr/>
        </p:nvSpPr>
        <p:spPr bwMode="auto">
          <a:xfrm flipH="0" flipV="0">
            <a:off x="7469762" y="5732686"/>
            <a:ext cx="25084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XGBoostClassifier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04846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Durées d’entrainement avec 5 folds</a:t>
            </a:r>
            <a:endParaRPr/>
          </a:p>
        </p:txBody>
      </p:sp>
      <p:sp>
        <p:nvSpPr>
          <p:cNvPr id="129623324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LightGBMClassifier : 889 s</a:t>
            </a:r>
            <a:endParaRPr/>
          </a:p>
          <a:p>
            <a:pPr>
              <a:defRPr/>
            </a:pPr>
            <a:r>
              <a:rPr/>
              <a:t>XGboostClassifier : 2507 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08346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CEA6C9D-71CD-8800-6B34-38CF08DDB500}" type="slidenum">
              <a:rPr lang="fr-FR"/>
              <a:t/>
            </a:fld>
            <a:endParaRPr lang="fr-FR"/>
          </a:p>
        </p:txBody>
      </p:sp>
      <p:sp>
        <p:nvSpPr>
          <p:cNvPr id="295327112" name=""/>
          <p:cNvSpPr/>
          <p:nvPr/>
        </p:nvSpPr>
        <p:spPr bwMode="auto">
          <a:xfrm flipH="0" flipV="0">
            <a:off x="2156484" y="1568590"/>
            <a:ext cx="2724148" cy="1362073"/>
          </a:xfrm>
          <a:prstGeom prst="roundRect">
            <a:avLst>
              <a:gd name="adj" fmla="val 16667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/>
              <a:t>Recherche des hyper-paramètres via BayesianOptimization en validation croisée</a:t>
            </a:r>
            <a:endParaRPr sz="1600"/>
          </a:p>
        </p:txBody>
      </p:sp>
      <p:sp>
        <p:nvSpPr>
          <p:cNvPr id="2061820379" name=""/>
          <p:cNvSpPr/>
          <p:nvPr/>
        </p:nvSpPr>
        <p:spPr bwMode="auto">
          <a:xfrm flipH="0" flipV="0">
            <a:off x="5299671" y="1586323"/>
            <a:ext cx="2724148" cy="1362073"/>
          </a:xfrm>
          <a:prstGeom prst="roundRect">
            <a:avLst>
              <a:gd name="adj" fmla="val 16667"/>
            </a:avLst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/>
              <a:t>Entrainement modèle en validation croisée</a:t>
            </a:r>
            <a:endParaRPr sz="1600"/>
          </a:p>
          <a:p>
            <a:pPr algn="ctr">
              <a:defRPr/>
            </a:pPr>
            <a:endParaRPr sz="1600"/>
          </a:p>
          <a:p>
            <a:pPr algn="ctr">
              <a:defRPr/>
            </a:pPr>
            <a:endParaRPr sz="1600"/>
          </a:p>
        </p:txBody>
      </p:sp>
      <p:cxnSp>
        <p:nvCxnSpPr>
          <p:cNvPr id="594748850" name=""/>
          <p:cNvCxnSpPr>
            <a:cxnSpLocks/>
            <a:endCxn id="295327112" idx="1"/>
          </p:cNvCxnSpPr>
          <p:nvPr/>
        </p:nvCxnSpPr>
        <p:spPr bwMode="auto">
          <a:xfrm rot="0" flipH="0" flipV="0">
            <a:off x="1849797" y="2249627"/>
            <a:ext cx="306686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261287" name=""/>
          <p:cNvCxnSpPr>
            <a:cxnSpLocks/>
            <a:stCxn id="295327112" idx="3"/>
            <a:endCxn id="2061820379" idx="1"/>
          </p:cNvCxnSpPr>
          <p:nvPr/>
        </p:nvCxnSpPr>
        <p:spPr bwMode="auto">
          <a:xfrm rot="0" flipH="0" flipV="0">
            <a:off x="4880634" y="2258494"/>
            <a:ext cx="419037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475520" name=""/>
          <p:cNvSpPr/>
          <p:nvPr/>
        </p:nvSpPr>
        <p:spPr bwMode="auto">
          <a:xfrm flipH="0" flipV="0">
            <a:off x="360297" y="1759231"/>
            <a:ext cx="1480617" cy="9807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400"/>
              <a:t>Données d’entraînement</a:t>
            </a:r>
            <a:endParaRPr/>
          </a:p>
        </p:txBody>
      </p:sp>
      <p:sp>
        <p:nvSpPr>
          <p:cNvPr id="2118712466" name=""/>
          <p:cNvSpPr/>
          <p:nvPr/>
        </p:nvSpPr>
        <p:spPr bwMode="auto">
          <a:xfrm flipH="0" flipV="0">
            <a:off x="9130841" y="1324116"/>
            <a:ext cx="2706608" cy="1851023"/>
          </a:xfrm>
          <a:prstGeom prst="flowChartMagneticDisk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400"/>
              <a:t>Données tracking MLFlow</a:t>
            </a:r>
            <a:r>
              <a:rPr/>
              <a:t> :</a:t>
            </a:r>
            <a:endParaRPr/>
          </a:p>
          <a:p>
            <a:pPr marL="683929" lvl="1" indent="-283879" algn="l">
              <a:buFont typeface="Arial"/>
              <a:buChar char="•"/>
              <a:defRPr/>
            </a:pPr>
            <a:r>
              <a:rPr sz="1400"/>
              <a:t>Métriques d’entraînement</a:t>
            </a:r>
            <a:endParaRPr sz="1400"/>
          </a:p>
          <a:p>
            <a:pPr marL="683929" lvl="1" indent="-283879" algn="l">
              <a:buFont typeface="Arial"/>
              <a:buChar char="•"/>
              <a:defRPr/>
            </a:pPr>
            <a:r>
              <a:rPr sz="1400"/>
              <a:t>Modèles entraînés enregistrés</a:t>
            </a:r>
            <a:endParaRPr sz="1400"/>
          </a:p>
        </p:txBody>
      </p:sp>
      <p:cxnSp>
        <p:nvCxnSpPr>
          <p:cNvPr id="339497512" name=""/>
          <p:cNvCxnSpPr>
            <a:cxnSpLocks/>
          </p:cNvCxnSpPr>
          <p:nvPr/>
        </p:nvCxnSpPr>
        <p:spPr bwMode="auto">
          <a:xfrm rot="0" flipH="0" flipV="1">
            <a:off x="8023820" y="2249627"/>
            <a:ext cx="1107020" cy="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00B050"/>
            </a:solidFill>
            <a:prstDash val="solid"/>
            <a:miter lim="800000"/>
            <a:tailEnd type="triangle" w="lg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3377028" name=""/>
          <p:cNvSpPr txBox="1"/>
          <p:nvPr/>
        </p:nvSpPr>
        <p:spPr bwMode="auto">
          <a:xfrm flipH="0" flipV="0">
            <a:off x="8129948" y="1901241"/>
            <a:ext cx="89476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 i="1"/>
              <a:t>entraînement terminé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501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Traçabilité via MLFLOW</a:t>
            </a:r>
            <a:endParaRPr sz="4800"/>
          </a:p>
        </p:txBody>
      </p:sp>
      <p:sp>
        <p:nvSpPr>
          <p:cNvPr id="6440138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7E2100-27BC-649A-89C6-1C1240788E6A}" type="slidenum">
              <a:rPr lang="fr-FR"/>
              <a:t/>
            </a:fld>
            <a:endParaRPr lang="fr-FR"/>
          </a:p>
        </p:txBody>
      </p:sp>
      <p:pic>
        <p:nvPicPr>
          <p:cNvPr id="83526545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0050" y="1571623"/>
            <a:ext cx="3249973" cy="2683893"/>
          </a:xfrm>
          <a:prstGeom prst="rect">
            <a:avLst/>
          </a:prstGeom>
        </p:spPr>
      </p:pic>
      <p:pic>
        <p:nvPicPr>
          <p:cNvPr id="17666966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09512" y="1483881"/>
            <a:ext cx="4278674" cy="3028810"/>
          </a:xfrm>
          <a:prstGeom prst="rect">
            <a:avLst/>
          </a:prstGeom>
        </p:spPr>
      </p:pic>
      <p:pic>
        <p:nvPicPr>
          <p:cNvPr id="73992036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88224" y="1652323"/>
            <a:ext cx="2617424" cy="3553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9367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Introduction</a:t>
            </a:r>
            <a:endParaRPr sz="4800"/>
          </a:p>
        </p:txBody>
      </p:sp>
      <p:sp>
        <p:nvSpPr>
          <p:cNvPr id="58307227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600"/>
              <a:t>Contexte : société financière de crédits à la consommation</a:t>
            </a:r>
            <a:endParaRPr sz="3600"/>
          </a:p>
          <a:p>
            <a:pPr>
              <a:defRPr/>
            </a:pPr>
            <a:r>
              <a:rPr sz="3600"/>
              <a:t>Projet : mise en œuvre d’un outil de scoring basé sur du ML pour les demandes crédit </a:t>
            </a:r>
            <a:r>
              <a:rPr sz="3600"/>
              <a:t>avec :</a:t>
            </a:r>
            <a:endParaRPr sz="3600"/>
          </a:p>
          <a:p>
            <a:pPr lvl="1">
              <a:defRPr/>
            </a:pPr>
            <a:r>
              <a:rPr sz="3200"/>
              <a:t>Probabilité de faillite du client</a:t>
            </a:r>
            <a:endParaRPr sz="3200"/>
          </a:p>
          <a:p>
            <a:pPr lvl="1">
              <a:defRPr/>
            </a:pPr>
            <a:r>
              <a:rPr sz="3200"/>
              <a:t>Classification la demande de crédit « accordé » / « refusé »</a:t>
            </a:r>
            <a:endParaRPr sz="3600"/>
          </a:p>
          <a:p>
            <a:pPr>
              <a:defRPr/>
            </a:pPr>
            <a:r>
              <a:rPr lang="fr-F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Déploiement d’une appli web </a:t>
            </a:r>
            <a:endParaRPr sz="3600"/>
          </a:p>
        </p:txBody>
      </p:sp>
      <p:sp>
        <p:nvSpPr>
          <p:cNvPr id="5046823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74D793-202A-22EC-58AA-F138B99412D8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89222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Présentation des données</a:t>
            </a:r>
            <a:endParaRPr sz="4800"/>
          </a:p>
        </p:txBody>
      </p:sp>
      <p:sp>
        <p:nvSpPr>
          <p:cNvPr id="172411874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Données structurées provenant d’une base de donnée</a:t>
            </a:r>
            <a:r>
              <a:rPr sz="3600"/>
              <a:t>s</a:t>
            </a:r>
            <a:endParaRPr sz="3600"/>
          </a:p>
          <a:p>
            <a:pPr lvl="0">
              <a:defRPr/>
            </a:pPr>
            <a:r>
              <a:rPr sz="4000"/>
              <a:t>1 fichier CSV par table</a:t>
            </a:r>
            <a:endParaRPr sz="3600"/>
          </a:p>
          <a:p>
            <a:pPr>
              <a:defRPr/>
            </a:pPr>
            <a:r>
              <a:rPr sz="3600"/>
              <a:t>Données fournies avec target et sans target dans 2 fichiers différents et partagées avec les autres tables</a:t>
            </a:r>
            <a:endParaRPr sz="3600"/>
          </a:p>
        </p:txBody>
      </p:sp>
      <p:sp>
        <p:nvSpPr>
          <p:cNvPr id="108395105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B7B14E8-996D-D6ED-E7E9-EB8A22C5B91E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2940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Présentation des données</a:t>
            </a:r>
            <a:endParaRPr sz="4800"/>
          </a:p>
        </p:txBody>
      </p:sp>
      <p:sp>
        <p:nvSpPr>
          <p:cNvPr id="169561294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D8A000-59BD-F188-B3FE-6E27017DEA5B}" type="slidenum">
              <a:rPr lang="fr-FR"/>
              <a:t/>
            </a:fld>
            <a:endParaRPr lang="fr-FR"/>
          </a:p>
        </p:txBody>
      </p:sp>
      <p:pic>
        <p:nvPicPr>
          <p:cNvPr id="2569614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774900" y="1222629"/>
            <a:ext cx="8254452" cy="537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73817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Préparation des données</a:t>
            </a:r>
            <a:endParaRPr sz="4800"/>
          </a:p>
        </p:txBody>
      </p:sp>
      <p:sp>
        <p:nvSpPr>
          <p:cNvPr id="141386662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CB489BC-8237-8C36-A953-A802FB6267B6}" type="slidenum">
              <a:rPr lang="fr-FR"/>
              <a:t/>
            </a:fld>
            <a:endParaRPr lang="fr-FR"/>
          </a:p>
        </p:txBody>
      </p:sp>
      <p:sp>
        <p:nvSpPr>
          <p:cNvPr id="436404211" name=""/>
          <p:cNvSpPr/>
          <p:nvPr/>
        </p:nvSpPr>
        <p:spPr bwMode="auto">
          <a:xfrm flipH="0" flipV="0">
            <a:off x="338137" y="1767299"/>
            <a:ext cx="1000125" cy="13811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Fichiers CSV</a:t>
            </a:r>
            <a:endParaRPr sz="1200"/>
          </a:p>
        </p:txBody>
      </p:sp>
      <p:sp>
        <p:nvSpPr>
          <p:cNvPr id="218947868" name=""/>
          <p:cNvSpPr/>
          <p:nvPr/>
        </p:nvSpPr>
        <p:spPr bwMode="auto">
          <a:xfrm flipH="0" flipV="0">
            <a:off x="1802174" y="1510124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Suppression features &lt;50%</a:t>
            </a:r>
            <a:endParaRPr sz="1200"/>
          </a:p>
        </p:txBody>
      </p:sp>
      <p:sp>
        <p:nvSpPr>
          <p:cNvPr id="1708082605" name=""/>
          <p:cNvSpPr/>
          <p:nvPr/>
        </p:nvSpPr>
        <p:spPr bwMode="auto">
          <a:xfrm flipH="0" flipV="0">
            <a:off x="1802174" y="2562637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Imputation features numériques par médiane</a:t>
            </a:r>
            <a:endParaRPr sz="1200"/>
          </a:p>
        </p:txBody>
      </p:sp>
      <p:sp>
        <p:nvSpPr>
          <p:cNvPr id="12517275" name=""/>
          <p:cNvSpPr/>
          <p:nvPr/>
        </p:nvSpPr>
        <p:spPr bwMode="auto">
          <a:xfrm flipH="0" flipV="0">
            <a:off x="1802174" y="3629436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Imputation features catégorielles par plus courant</a:t>
            </a:r>
            <a:endParaRPr sz="1200"/>
          </a:p>
        </p:txBody>
      </p:sp>
      <p:sp>
        <p:nvSpPr>
          <p:cNvPr id="99180933" name=""/>
          <p:cNvSpPr/>
          <p:nvPr/>
        </p:nvSpPr>
        <p:spPr bwMode="auto">
          <a:xfrm flipH="0" flipV="0">
            <a:off x="4954948" y="2038762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Correction valeurs aberrantes</a:t>
            </a:r>
            <a:endParaRPr sz="1200"/>
          </a:p>
        </p:txBody>
      </p:sp>
      <p:sp>
        <p:nvSpPr>
          <p:cNvPr id="2140355579" name=""/>
          <p:cNvSpPr/>
          <p:nvPr/>
        </p:nvSpPr>
        <p:spPr bwMode="auto">
          <a:xfrm flipH="0" flipV="0">
            <a:off x="6555147" y="2038762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Feature engineering</a:t>
            </a:r>
            <a:endParaRPr sz="1200"/>
          </a:p>
        </p:txBody>
      </p:sp>
      <p:sp>
        <p:nvSpPr>
          <p:cNvPr id="194567542" name=""/>
          <p:cNvSpPr/>
          <p:nvPr/>
        </p:nvSpPr>
        <p:spPr bwMode="auto">
          <a:xfrm flipH="0" flipV="0">
            <a:off x="8353424" y="2033998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Fusion avec autre table</a:t>
            </a:r>
            <a:endParaRPr sz="1200"/>
          </a:p>
        </p:txBody>
      </p:sp>
      <p:sp>
        <p:nvSpPr>
          <p:cNvPr id="1717785111" name=""/>
          <p:cNvSpPr/>
          <p:nvPr/>
        </p:nvSpPr>
        <p:spPr bwMode="auto">
          <a:xfrm flipH="0" flipV="0">
            <a:off x="3921523" y="5261782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Features catégorielles en numériques</a:t>
            </a:r>
            <a:endParaRPr sz="1200"/>
          </a:p>
        </p:txBody>
      </p:sp>
      <p:sp>
        <p:nvSpPr>
          <p:cNvPr id="810105564" name=""/>
          <p:cNvSpPr/>
          <p:nvPr/>
        </p:nvSpPr>
        <p:spPr bwMode="auto">
          <a:xfrm flipH="0" flipV="0">
            <a:off x="3411898" y="2038762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Suppression features fortement corrélées</a:t>
            </a:r>
            <a:endParaRPr sz="1200"/>
          </a:p>
        </p:txBody>
      </p:sp>
      <p:sp>
        <p:nvSpPr>
          <p:cNvPr id="525987212" name=""/>
          <p:cNvSpPr txBox="1"/>
          <p:nvPr/>
        </p:nvSpPr>
        <p:spPr bwMode="auto">
          <a:xfrm flipH="0" flipV="0">
            <a:off x="8353424" y="2996024"/>
            <a:ext cx="1295234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pour bureau et bureau_balance (SK_ID_BUREAU)</a:t>
            </a:r>
            <a:endParaRPr sz="1200"/>
          </a:p>
          <a:p>
            <a:pPr>
              <a:defRPr/>
            </a:pPr>
            <a:endParaRPr/>
          </a:p>
        </p:txBody>
      </p:sp>
      <p:sp>
        <p:nvSpPr>
          <p:cNvPr id="821005161" name=""/>
          <p:cNvSpPr/>
          <p:nvPr/>
        </p:nvSpPr>
        <p:spPr bwMode="auto">
          <a:xfrm flipH="0" flipV="0">
            <a:off x="10288949" y="1891123"/>
            <a:ext cx="1276348" cy="13811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Dataframes</a:t>
            </a:r>
            <a:endParaRPr sz="1200"/>
          </a:p>
        </p:txBody>
      </p:sp>
      <p:cxnSp>
        <p:nvCxnSpPr>
          <p:cNvPr id="0" name=""/>
          <p:cNvCxnSpPr>
            <a:cxnSpLocks/>
            <a:stCxn id="436404211" idx="3"/>
            <a:endCxn id="218947868" idx="1"/>
          </p:cNvCxnSpPr>
          <p:nvPr/>
        </p:nvCxnSpPr>
        <p:spPr bwMode="auto">
          <a:xfrm rot="0" flipH="0" flipV="1">
            <a:off x="1338262" y="1933987"/>
            <a:ext cx="463912" cy="523874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218947868" idx="2"/>
            <a:endCxn id="1708082605" idx="0"/>
          </p:cNvCxnSpPr>
          <p:nvPr/>
        </p:nvCxnSpPr>
        <p:spPr bwMode="auto">
          <a:xfrm rot="5399977" flipH="0" flipV="0">
            <a:off x="2337955" y="2460243"/>
            <a:ext cx="204787" cy="0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08082605" idx="2"/>
            <a:endCxn id="12517275" idx="0"/>
          </p:cNvCxnSpPr>
          <p:nvPr/>
        </p:nvCxnSpPr>
        <p:spPr bwMode="auto">
          <a:xfrm rot="5399977" flipH="0" flipV="0">
            <a:off x="2330812" y="3519899"/>
            <a:ext cx="219074" cy="0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2517275" idx="3"/>
            <a:endCxn id="810105564" idx="1"/>
          </p:cNvCxnSpPr>
          <p:nvPr/>
        </p:nvCxnSpPr>
        <p:spPr bwMode="auto">
          <a:xfrm rot="0" flipH="0" flipV="1">
            <a:off x="3078524" y="2462624"/>
            <a:ext cx="333373" cy="1590674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810105564" idx="3"/>
            <a:endCxn id="99180933" idx="1"/>
          </p:cNvCxnSpPr>
          <p:nvPr/>
        </p:nvCxnSpPr>
        <p:spPr bwMode="auto">
          <a:xfrm rot="0" flipH="0" flipV="1">
            <a:off x="4688248" y="2462624"/>
            <a:ext cx="266699" cy="0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99180933" idx="3"/>
            <a:endCxn id="2140355579" idx="1"/>
          </p:cNvCxnSpPr>
          <p:nvPr/>
        </p:nvCxnSpPr>
        <p:spPr bwMode="auto">
          <a:xfrm rot="0" flipH="0" flipV="0">
            <a:off x="6231298" y="2462624"/>
            <a:ext cx="323848" cy="0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2140355579" idx="3"/>
            <a:endCxn id="194567542" idx="1"/>
          </p:cNvCxnSpPr>
          <p:nvPr/>
        </p:nvCxnSpPr>
        <p:spPr bwMode="auto">
          <a:xfrm rot="0" flipH="0" flipV="1">
            <a:off x="7831497" y="2460243"/>
            <a:ext cx="521926" cy="0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94567542" idx="3"/>
            <a:endCxn id="821005161" idx="1"/>
          </p:cNvCxnSpPr>
          <p:nvPr/>
        </p:nvCxnSpPr>
        <p:spPr bwMode="auto">
          <a:xfrm rot="0" flipH="0" flipV="0">
            <a:off x="9629774" y="2457862"/>
            <a:ext cx="659174" cy="123824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734211" name=""/>
          <p:cNvSpPr/>
          <p:nvPr/>
        </p:nvSpPr>
        <p:spPr bwMode="auto">
          <a:xfrm flipH="0" flipV="0">
            <a:off x="621073" y="4710524"/>
            <a:ext cx="1095374" cy="8286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Application_train</a:t>
            </a:r>
            <a:endParaRPr sz="1200"/>
          </a:p>
        </p:txBody>
      </p:sp>
      <p:sp>
        <p:nvSpPr>
          <p:cNvPr id="205857871" name=""/>
          <p:cNvSpPr/>
          <p:nvPr/>
        </p:nvSpPr>
        <p:spPr bwMode="auto">
          <a:xfrm flipH="0" flipV="0">
            <a:off x="621073" y="5892799"/>
            <a:ext cx="1095374" cy="8286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Application</a:t>
            </a:r>
            <a:r>
              <a:rPr sz="1200"/>
              <a:t>_test</a:t>
            </a:r>
            <a:endParaRPr sz="1200"/>
          </a:p>
        </p:txBody>
      </p:sp>
      <p:sp>
        <p:nvSpPr>
          <p:cNvPr id="488486644" name=""/>
          <p:cNvSpPr/>
          <p:nvPr/>
        </p:nvSpPr>
        <p:spPr bwMode="auto">
          <a:xfrm flipH="0" flipV="0">
            <a:off x="2135548" y="5261784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Fusion</a:t>
            </a:r>
            <a:endParaRPr sz="1200"/>
          </a:p>
        </p:txBody>
      </p:sp>
      <p:cxnSp>
        <p:nvCxnSpPr>
          <p:cNvPr id="0" name=""/>
          <p:cNvCxnSpPr>
            <a:cxnSpLocks/>
            <a:stCxn id="529734211" idx="3"/>
            <a:endCxn id="488486644" idx="0"/>
          </p:cNvCxnSpPr>
          <p:nvPr/>
        </p:nvCxnSpPr>
        <p:spPr bwMode="auto">
          <a:xfrm rot="0" flipH="0" flipV="0">
            <a:off x="1716449" y="5124862"/>
            <a:ext cx="1057273" cy="136921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205857871" idx="3"/>
            <a:endCxn id="488486644" idx="2"/>
          </p:cNvCxnSpPr>
          <p:nvPr/>
        </p:nvCxnSpPr>
        <p:spPr bwMode="auto">
          <a:xfrm rot="0" flipH="0" flipV="1">
            <a:off x="1716449" y="6109509"/>
            <a:ext cx="1057273" cy="197628"/>
          </a:xfrm>
          <a:prstGeom prst="bent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478686" name=""/>
          <p:cNvSpPr/>
          <p:nvPr/>
        </p:nvSpPr>
        <p:spPr bwMode="auto">
          <a:xfrm flipH="0" flipV="0">
            <a:off x="6095998" y="4869596"/>
            <a:ext cx="1276349" cy="1643061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Agrégation en utilisant les clés étrangères et les fonctions min, max,  mean, var, sum + création d’une feature .._NB_ROWS</a:t>
            </a:r>
            <a:endParaRPr sz="1200"/>
          </a:p>
        </p:txBody>
      </p:sp>
      <p:cxnSp>
        <p:nvCxnSpPr>
          <p:cNvPr id="0" name=""/>
          <p:cNvCxnSpPr>
            <a:cxnSpLocks/>
            <a:endCxn id="1717785111" idx="1"/>
          </p:cNvCxnSpPr>
          <p:nvPr/>
        </p:nvCxnSpPr>
        <p:spPr bwMode="auto">
          <a:xfrm rot="0" flipH="0" flipV="1">
            <a:off x="3411896" y="5685645"/>
            <a:ext cx="509626" cy="0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717785111" idx="3"/>
            <a:endCxn id="880478686" idx="1"/>
          </p:cNvCxnSpPr>
          <p:nvPr/>
        </p:nvCxnSpPr>
        <p:spPr bwMode="auto">
          <a:xfrm rot="0" flipH="0" flipV="0">
            <a:off x="5197872" y="5688385"/>
            <a:ext cx="898125" cy="0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821005161" idx="2"/>
            <a:endCxn id="880478686" idx="0"/>
          </p:cNvCxnSpPr>
          <p:nvPr/>
        </p:nvCxnSpPr>
        <p:spPr bwMode="auto">
          <a:xfrm rot="5399978" flipH="0" flipV="0">
            <a:off x="7961445" y="1992672"/>
            <a:ext cx="1649652" cy="4104195"/>
          </a:xfrm>
          <a:prstGeom prst="bentConnector3">
            <a:avLst>
              <a:gd name="adj1" fmla="val 42367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321074" name=""/>
          <p:cNvSpPr/>
          <p:nvPr/>
        </p:nvSpPr>
        <p:spPr bwMode="auto">
          <a:xfrm flipH="0" flipV="0">
            <a:off x="7972425" y="5267737"/>
            <a:ext cx="1276349" cy="847724"/>
          </a:xfrm>
          <a:prstGeom prst="flowChartProcess">
            <a:avLst/>
          </a:prstGeom>
          <a:solidFill>
            <a:srgbClr val="74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Fractionnement</a:t>
            </a:r>
            <a:endParaRPr sz="1200"/>
          </a:p>
        </p:txBody>
      </p:sp>
      <p:sp>
        <p:nvSpPr>
          <p:cNvPr id="1067004969" name=""/>
          <p:cNvSpPr/>
          <p:nvPr/>
        </p:nvSpPr>
        <p:spPr bwMode="auto">
          <a:xfrm flipH="0" flipV="0">
            <a:off x="10098448" y="4031570"/>
            <a:ext cx="1657350" cy="67895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df_application_train</a:t>
            </a:r>
            <a:endParaRPr sz="1200"/>
          </a:p>
        </p:txBody>
      </p:sp>
      <p:sp>
        <p:nvSpPr>
          <p:cNvPr id="731508519" name=""/>
          <p:cNvSpPr/>
          <p:nvPr/>
        </p:nvSpPr>
        <p:spPr bwMode="auto">
          <a:xfrm flipH="0" flipV="0">
            <a:off x="10098448" y="4914717"/>
            <a:ext cx="1657350" cy="62448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df_application_test</a:t>
            </a:r>
            <a:endParaRPr sz="1200"/>
          </a:p>
        </p:txBody>
      </p:sp>
      <p:cxnSp>
        <p:nvCxnSpPr>
          <p:cNvPr id="0" name=""/>
          <p:cNvCxnSpPr>
            <a:cxnSpLocks/>
            <a:stCxn id="880478686" idx="3"/>
          </p:cNvCxnSpPr>
          <p:nvPr/>
        </p:nvCxnSpPr>
        <p:spPr bwMode="auto">
          <a:xfrm rot="0" flipH="0" flipV="1">
            <a:off x="7372347" y="5689756"/>
            <a:ext cx="600076" cy="0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84321074" idx="3"/>
            <a:endCxn id="1067004969" idx="1"/>
          </p:cNvCxnSpPr>
          <p:nvPr/>
        </p:nvCxnSpPr>
        <p:spPr bwMode="auto">
          <a:xfrm rot="0" flipH="0" flipV="1">
            <a:off x="9248773" y="4371048"/>
            <a:ext cx="849673" cy="1320551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84321074" idx="3"/>
            <a:endCxn id="731508519" idx="1"/>
          </p:cNvCxnSpPr>
          <p:nvPr/>
        </p:nvCxnSpPr>
        <p:spPr bwMode="auto">
          <a:xfrm rot="0" flipH="0" flipV="1">
            <a:off x="9248773" y="5226958"/>
            <a:ext cx="849673" cy="464641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0272908" name=""/>
          <p:cNvSpPr/>
          <p:nvPr/>
        </p:nvSpPr>
        <p:spPr bwMode="auto">
          <a:xfrm flipH="0" flipV="0">
            <a:off x="10098448" y="5743392"/>
            <a:ext cx="1657350" cy="66258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/>
              <a:t>df_application production</a:t>
            </a:r>
            <a:endParaRPr sz="1200"/>
          </a:p>
        </p:txBody>
      </p:sp>
      <p:cxnSp>
        <p:nvCxnSpPr>
          <p:cNvPr id="0" name=""/>
          <p:cNvCxnSpPr>
            <a:cxnSpLocks/>
            <a:stCxn id="584321074" idx="3"/>
            <a:endCxn id="1360272908" idx="1"/>
          </p:cNvCxnSpPr>
          <p:nvPr/>
        </p:nvCxnSpPr>
        <p:spPr bwMode="auto">
          <a:xfrm rot="0" flipH="0" flipV="0">
            <a:off x="9248773" y="5691600"/>
            <a:ext cx="849673" cy="383083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7701292" name=""/>
          <p:cNvSpPr txBox="1"/>
          <p:nvPr/>
        </p:nvSpPr>
        <p:spPr bwMode="auto">
          <a:xfrm flipH="0" flipV="0">
            <a:off x="115098" y="3211559"/>
            <a:ext cx="1341755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(bureau + bureau_balance),</a:t>
            </a:r>
            <a:endParaRPr sz="800"/>
          </a:p>
          <a:p>
            <a:pPr>
              <a:defRPr/>
            </a:pPr>
            <a:r>
              <a:rPr sz="800"/>
              <a:t>previous_application,</a:t>
            </a:r>
            <a:endParaRPr sz="800"/>
          </a:p>
          <a:p>
            <a:pPr>
              <a:defRPr/>
            </a:pPr>
            <a:r>
              <a:rPr sz="800"/>
              <a:t>POS_CASH_balance,</a:t>
            </a:r>
            <a:endParaRPr sz="800"/>
          </a:p>
          <a:p>
            <a:pPr>
              <a:defRPr/>
            </a:pPr>
            <a:r>
              <a:rPr sz="800"/>
              <a:t>instalments_payments,</a:t>
            </a:r>
            <a:endParaRPr sz="800"/>
          </a:p>
          <a:p>
            <a:pPr>
              <a:defRPr/>
            </a:pPr>
            <a:r>
              <a:rPr sz="800"/>
              <a:t>credit_card_balance</a:t>
            </a:r>
            <a:endParaRPr sz="800"/>
          </a:p>
          <a:p>
            <a:pPr>
              <a:defRPr/>
            </a:pPr>
            <a:endParaRPr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5248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Modélisation</a:t>
            </a:r>
            <a:endParaRPr sz="4800"/>
          </a:p>
        </p:txBody>
      </p:sp>
      <p:sp>
        <p:nvSpPr>
          <p:cNvPr id="120121310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608340"/>
            <a:ext cx="10515600" cy="45686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Décision d’accorder un crédit basée sur une analyse de certaines conditions : Arbre de décision</a:t>
            </a:r>
            <a:endParaRPr sz="3600"/>
          </a:p>
          <a:p>
            <a:pPr>
              <a:defRPr/>
            </a:pPr>
            <a:r>
              <a:rPr sz="3600"/>
              <a:t>Fort déséquilibrage de la feature TARGET (1/11.5)</a:t>
            </a:r>
            <a:endParaRPr sz="3600"/>
          </a:p>
          <a:p>
            <a:pPr lvl="0">
              <a:defRPr/>
            </a:pPr>
            <a:r>
              <a:rPr sz="3600"/>
              <a:t>Valeurs manquantes créées (relations 0:n entre tables)</a:t>
            </a:r>
            <a:endParaRPr sz="3600"/>
          </a:p>
        </p:txBody>
      </p:sp>
      <p:sp>
        <p:nvSpPr>
          <p:cNvPr id="10169249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855FD-2EF8-85A0-C197-C35D6CA80B8A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6123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Modèles ML envisagés</a:t>
            </a:r>
            <a:endParaRPr sz="4800"/>
          </a:p>
        </p:txBody>
      </p:sp>
      <p:sp>
        <p:nvSpPr>
          <p:cNvPr id="204109842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608340"/>
            <a:ext cx="10515600" cy="45686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3600"/>
              <a:t>HistGradientBoostingClassifier</a:t>
            </a:r>
            <a:endParaRPr sz="3600"/>
          </a:p>
          <a:p>
            <a:pPr lvl="0">
              <a:defRPr/>
            </a:pPr>
            <a:r>
              <a:rPr sz="3600"/>
              <a:t>CatBoostClassifier</a:t>
            </a:r>
            <a:endParaRPr sz="3600"/>
          </a:p>
          <a:p>
            <a:pPr lvl="0">
              <a:defRPr/>
            </a:pPr>
            <a:r>
              <a:rPr sz="3600"/>
              <a:t>LightGBM</a:t>
            </a: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Classifier</a:t>
            </a:r>
            <a:endParaRPr sz="3600"/>
          </a:p>
          <a:p>
            <a:pPr lvl="0">
              <a:defRPr/>
            </a:pPr>
            <a:r>
              <a:rPr sz="3600"/>
              <a:t>XGBoost</a:t>
            </a:r>
            <a:r>
              <a:rPr lang="fr-FR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Classifier</a:t>
            </a:r>
            <a:endParaRPr sz="3600"/>
          </a:p>
        </p:txBody>
      </p:sp>
      <p:sp>
        <p:nvSpPr>
          <p:cNvPr id="6157993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A87639-AC79-1B86-8E3D-8A5577C86F6F}" type="slidenum">
              <a:rPr lang="fr-FR"/>
              <a:t/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98280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800" b="0" i="0" u="none" strike="noStrike" cap="none" spc="0">
                <a:solidFill>
                  <a:srgbClr val="7451EB"/>
                </a:solidFill>
                <a:latin typeface="Arial"/>
                <a:ea typeface="Arial"/>
                <a:cs typeface="Arial"/>
              </a:rPr>
              <a:t>Traçabilité via MLFLOW</a:t>
            </a:r>
            <a:endParaRPr sz="4800"/>
          </a:p>
        </p:txBody>
      </p:sp>
      <p:sp>
        <p:nvSpPr>
          <p:cNvPr id="14594146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BCE1B7F-1502-A681-3CF4-3444569309E5}" type="slidenum">
              <a:rPr lang="fr-FR"/>
              <a:t/>
            </a:fld>
            <a:endParaRPr lang="fr-FR"/>
          </a:p>
        </p:txBody>
      </p:sp>
      <p:pic>
        <p:nvPicPr>
          <p:cNvPr id="12102582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7699" y="1542801"/>
            <a:ext cx="10656524" cy="4862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2023-07-26T13:55:15Z</dcterms:modified>
  <cp:category/>
  <cp:contentStatus/>
  <cp:version/>
</cp:coreProperties>
</file>