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E28983D-9D85-21E1-827B-8D1FA9EA90E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E28983D-9D85-21E1-827B-8D1FA9EA90EA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1">
      <p:cViewPr varScale="1">
        <p:scale>
          <a:sx n="104" d="100"/>
          <a:sy n="104" d="100"/>
        </p:scale>
        <p:origin x="-1235" y="-89"/>
      </p:cViewPr>
      <p:guideLst>
        <p:guide pos="2189" orient="horz"/>
        <p:guide pos="2880"/>
      </p:guideLst>
    </p:cSldViewPr>
  </p:slideViewPr>
  <p:gridSpacing cx="46800" cy="46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et merci de participer à cette présentation.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 suis Nordine Oural, étudiant OpenClassRoom en formation DataScientist.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Aujourd’hui je vais vous présenter mes travaux concernant le projet numéro 3 de mon parcours.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23902" y="615638"/>
            <a:ext cx="11151219" cy="257065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Projet 5</a:t>
            </a: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200" b="0" i="0" u="sng" strike="noStrike" cap="none" spc="0">
                <a:solidFill>
                  <a:srgbClr val="7451EB"/>
                </a:solidFill>
                <a:latin typeface="Inter"/>
                <a:ea typeface="Inter"/>
                <a:cs typeface="Inter"/>
              </a:rPr>
              <a:t>Segmentez des clients d’un site e-commerce</a:t>
            </a:r>
            <a:b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Parcours Data Scientist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24382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r>
              <a:rPr lang="fr-FR" b="1"/>
              <a:t>Nordine OURAL</a:t>
            </a:r>
            <a:endParaRPr b="1"/>
          </a:p>
          <a:p>
            <a:pPr>
              <a:defRPr/>
            </a:pPr>
            <a:r>
              <a:rPr lang="fr-FR"/>
              <a:t>27/04/2023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Mentor : </a:t>
            </a:r>
            <a:r>
              <a:rPr lang="fr-FR" b="1"/>
              <a:t>Amine Hadj-Youcef</a:t>
            </a:r>
            <a:endParaRPr lang="fr-FR"/>
          </a:p>
          <a:p>
            <a:pPr>
              <a:defRPr/>
            </a:pPr>
            <a:endParaRPr lang="fr-FR"/>
          </a:p>
        </p:txBody>
      </p:sp>
      <p:pic>
        <p:nvPicPr>
          <p:cNvPr id="9348732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236747" y="5940986"/>
            <a:ext cx="758972" cy="758972"/>
          </a:xfrm>
          <a:prstGeom prst="rect">
            <a:avLst/>
          </a:prstGeom>
        </p:spPr>
      </p:pic>
      <p:pic>
        <p:nvPicPr>
          <p:cNvPr id="499674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1747" y="5781422"/>
            <a:ext cx="1360364" cy="91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4177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exploratoire : en fonction des provinces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9935430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2DD54A7-33F1-F018-3FDC-9C0B386D2BC6}" type="slidenum">
              <a:rPr lang="fr-FR"/>
              <a:t/>
            </a:fld>
            <a:endParaRPr lang="fr-FR"/>
          </a:p>
        </p:txBody>
      </p:sp>
      <p:pic>
        <p:nvPicPr>
          <p:cNvPr id="117367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2004" y="2190733"/>
            <a:ext cx="4709737" cy="3626683"/>
          </a:xfrm>
          <a:prstGeom prst="rect">
            <a:avLst/>
          </a:prstGeom>
        </p:spPr>
      </p:pic>
      <p:pic>
        <p:nvPicPr>
          <p:cNvPr id="809685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09317" y="2136460"/>
            <a:ext cx="4924693" cy="3680956"/>
          </a:xfrm>
          <a:prstGeom prst="rect">
            <a:avLst/>
          </a:prstGeom>
        </p:spPr>
      </p:pic>
      <p:sp>
        <p:nvSpPr>
          <p:cNvPr id="585744205" name=""/>
          <p:cNvSpPr txBox="1"/>
          <p:nvPr/>
        </p:nvSpPr>
        <p:spPr bwMode="auto">
          <a:xfrm flipH="0" flipV="0">
            <a:off x="1048737" y="1768663"/>
            <a:ext cx="363801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Catégories achetées</a:t>
            </a:r>
            <a:endParaRPr/>
          </a:p>
        </p:txBody>
      </p:sp>
      <p:sp>
        <p:nvSpPr>
          <p:cNvPr id="566723769" name=""/>
          <p:cNvSpPr txBox="1"/>
          <p:nvPr/>
        </p:nvSpPr>
        <p:spPr bwMode="auto">
          <a:xfrm flipH="0" flipV="0">
            <a:off x="7472547" y="1738002"/>
            <a:ext cx="364449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Modes de paiement</a:t>
            </a:r>
            <a:endParaRPr/>
          </a:p>
        </p:txBody>
      </p:sp>
      <p:pic>
        <p:nvPicPr>
          <p:cNvPr id="20783148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08799" y="1951722"/>
            <a:ext cx="628649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748332" name="Title 1"/>
          <p:cNvSpPr>
            <a:spLocks noGrp="1"/>
          </p:cNvSpPr>
          <p:nvPr>
            <p:ph type="title"/>
          </p:nvPr>
        </p:nvSpPr>
        <p:spPr bwMode="auto">
          <a:xfrm>
            <a:off x="838199" y="2384236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Modélisation par machine learning non supervisé</a:t>
            </a:r>
            <a:endParaRPr lang="fr-FR" sz="4400" b="0" i="0" u="none" strike="noStrike" cap="none" spc="0">
              <a:solidFill>
                <a:srgbClr val="7451EB"/>
              </a:solidFill>
              <a:latin typeface="Arial"/>
              <a:cs typeface="Arial"/>
            </a:endParaRPr>
          </a:p>
        </p:txBody>
      </p:sp>
      <p:sp>
        <p:nvSpPr>
          <p:cNvPr id="21013896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10B24CD-CDE2-9580-1E11-AFBD49866F5A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5279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Choix des algorithmes de clustering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8540652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b="1"/>
              <a:t>Clustering hiérarchique</a:t>
            </a:r>
            <a:r>
              <a:rPr/>
              <a:t> : construit une hiérarchie des individus les plus proches</a:t>
            </a:r>
            <a:endParaRPr/>
          </a:p>
          <a:p>
            <a:pPr lvl="1">
              <a:defRPr/>
            </a:pPr>
            <a:r>
              <a:rPr/>
              <a:t>HierarchicalCluster : impossible de l’évaluer, mémoire insuffisante</a:t>
            </a:r>
            <a:endParaRPr/>
          </a:p>
          <a:p>
            <a:pPr lvl="1">
              <a:defRPr/>
            </a:pPr>
            <a:r>
              <a:rPr/>
              <a:t>Birch : Balanced Iterative Reducing and Clustering using Hierarchies</a:t>
            </a:r>
            <a:endParaRPr/>
          </a:p>
          <a:p>
            <a:pPr lvl="0">
              <a:defRPr/>
            </a:pPr>
            <a:r>
              <a:rPr b="1"/>
              <a:t>Clustering de partitionnement</a:t>
            </a:r>
            <a:r>
              <a:rPr/>
              <a:t> : construit des groupes dans l’espace, chaque groupe contient au moins un individu</a:t>
            </a:r>
            <a:endParaRPr/>
          </a:p>
          <a:p>
            <a:pPr lvl="1">
              <a:defRPr/>
            </a:pPr>
            <a:r>
              <a:rPr/>
              <a:t>KMeans : rapide</a:t>
            </a:r>
            <a:endParaRPr/>
          </a:p>
          <a:p>
            <a:pPr lvl="0">
              <a:defRPr/>
            </a:pPr>
            <a:r>
              <a:rPr b="1"/>
              <a:t>Clustering basé sur la densité</a:t>
            </a:r>
            <a:r>
              <a:rPr/>
              <a:t> : regroupe en fonction de la densité d’individus dans une zone</a:t>
            </a:r>
            <a:endParaRPr/>
          </a:p>
          <a:p>
            <a:pPr lvl="1">
              <a:defRPr/>
            </a:pPr>
            <a:r>
              <a:rPr/>
              <a:t>DBScan : impossible de l’évaluer, mémoire insuffisante</a:t>
            </a:r>
            <a:endParaRPr/>
          </a:p>
          <a:p>
            <a:pPr lvl="1">
              <a:defRPr/>
            </a:pPr>
            <a:r>
              <a:rPr/>
              <a:t>OPTICS+DBSCAN : ordonne les points selon les distances (OPTICS) puis effectue un clustering DBSCAN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031232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24EC-C71E-6572-8726-E2130AE9BE2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2812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Clustering : méthodologie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896371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C6672A-B692-C1C5-5E87-628A5DCBADC7}" type="slidenum">
              <a:rPr lang="fr-FR">
                <a:solidFill>
                  <a:schemeClr val="tx1"/>
                </a:solidFill>
              </a:rPr>
              <a:t/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1525869314" name=""/>
          <p:cNvSpPr/>
          <p:nvPr/>
        </p:nvSpPr>
        <p:spPr bwMode="auto">
          <a:xfrm flipH="0" flipV="0">
            <a:off x="426311" y="1910123"/>
            <a:ext cx="2169059" cy="388544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</a:rPr>
              <a:t>Choix des features conservés + normalisation</a:t>
            </a:r>
            <a:endParaRPr sz="1100">
              <a:solidFill>
                <a:schemeClr val="tx1"/>
              </a:solidFill>
            </a:endParaRPr>
          </a:p>
          <a:p>
            <a:pPr>
              <a:defRPr/>
            </a:pPr>
            <a:endParaRPr sz="1100">
              <a:solidFill>
                <a:schemeClr val="tx1"/>
              </a:solidFill>
            </a:endParaRPr>
          </a:p>
          <a:p>
            <a:pPr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1328225984" name=""/>
          <p:cNvSpPr/>
          <p:nvPr/>
        </p:nvSpPr>
        <p:spPr bwMode="auto">
          <a:xfrm flipH="0" flipV="0">
            <a:off x="3468608" y="2166881"/>
            <a:ext cx="1886138" cy="149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Décomposition t-SNE 2 axes</a:t>
            </a:r>
            <a:endParaRPr sz="1200"/>
          </a:p>
        </p:txBody>
      </p:sp>
      <p:sp>
        <p:nvSpPr>
          <p:cNvPr id="2055700190" name=""/>
          <p:cNvSpPr/>
          <p:nvPr/>
        </p:nvSpPr>
        <p:spPr bwMode="auto">
          <a:xfrm flipH="0" flipV="0">
            <a:off x="6161680" y="1617771"/>
            <a:ext cx="5696138" cy="2597697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Evaluation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endParaRPr sz="1400">
              <a:solidFill>
                <a:schemeClr val="tx1"/>
              </a:solidFill>
            </a:endParaRPr>
          </a:p>
        </p:txBody>
      </p:sp>
      <p:graphicFrame>
        <p:nvGraphicFramePr>
          <p:cNvPr id="1476747995" name=""/>
          <p:cNvGraphicFramePr>
            <a:graphicFrameLocks xmlns:a="http://schemas.openxmlformats.org/drawingml/2006/main"/>
          </p:cNvGraphicFramePr>
          <p:nvPr/>
        </p:nvGraphicFramePr>
        <p:xfrm>
          <a:off x="6282770" y="2112883"/>
          <a:ext cx="5545247" cy="18663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1710000"/>
                <a:gridCol w="1710000"/>
                <a:gridCol w="2112547"/>
              </a:tblGrid>
              <a:tr h="395402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Modèle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hyperparamètres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Paramètre de </a:t>
                      </a:r>
                      <a:endParaRPr sz="1400"/>
                    </a:p>
                    <a:p>
                      <a:pPr>
                        <a:defRPr/>
                      </a:pPr>
                      <a:r>
                        <a:rPr sz="1400"/>
                        <a:t>décision</a:t>
                      </a:r>
                      <a:endParaRPr sz="1400"/>
                    </a:p>
                  </a:txBody>
                  <a:tcPr/>
                </a:tc>
              </a:tr>
              <a:tr h="421939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KMeans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n_clusters (2...14)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Coudes + silhouette</a:t>
                      </a:r>
                      <a:endParaRPr sz="1400"/>
                    </a:p>
                  </a:txBody>
                  <a:tcPr/>
                </a:tc>
              </a:tr>
              <a:tr h="421939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Birch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n_clusters (2...14)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Coudes + silhouette</a:t>
                      </a:r>
                      <a:endParaRPr sz="1400"/>
                    </a:p>
                  </a:txBody>
                  <a:tcPr/>
                </a:tc>
              </a:tr>
              <a:tr h="395402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OPTICS+DBSCAN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eps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Nb clusters trouvés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4729328" name=""/>
          <p:cNvSpPr/>
          <p:nvPr/>
        </p:nvSpPr>
        <p:spPr bwMode="auto">
          <a:xfrm flipH="0" flipV="0">
            <a:off x="7555915" y="4856869"/>
            <a:ext cx="1886137" cy="149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Projection des clusters en t-SNE</a:t>
            </a:r>
            <a:endParaRPr sz="1200"/>
          </a:p>
        </p:txBody>
      </p:sp>
      <p:sp>
        <p:nvSpPr>
          <p:cNvPr id="1824274557" name=""/>
          <p:cNvSpPr/>
          <p:nvPr/>
        </p:nvSpPr>
        <p:spPr bwMode="auto">
          <a:xfrm flipH="0" flipV="0">
            <a:off x="4275542" y="4822416"/>
            <a:ext cx="1886137" cy="149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Interprétation</a:t>
            </a:r>
            <a:endParaRPr sz="1200"/>
          </a:p>
        </p:txBody>
      </p:sp>
      <p:graphicFrame>
        <p:nvGraphicFramePr>
          <p:cNvPr id="132654443" name=""/>
          <p:cNvGraphicFramePr>
            <a:graphicFrameLocks xmlns:a="http://schemas.openxmlformats.org/drawingml/2006/main"/>
          </p:cNvGraphicFramePr>
          <p:nvPr/>
        </p:nvGraphicFramePr>
        <p:xfrm>
          <a:off x="531306" y="2599861"/>
          <a:ext cx="1969757" cy="2972295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{BE28983D-9D85-21E1-827B-8D1FA9EA90EA}</a:tableStyleId>
              </a:tblPr>
              <a:tblGrid>
                <a:gridCol w="1957057"/>
              </a:tblGrid>
              <a:tr h="539754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r + f + m</a:t>
                      </a:r>
                      <a:endParaRPr sz="1100"/>
                    </a:p>
                  </a:txBody>
                  <a:tcPr/>
                </a:tc>
              </a:tr>
              <a:tr h="670165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...+ review_score + most_purchased_weekday</a:t>
                      </a:r>
                      <a:endParaRPr sz="1100"/>
                    </a:p>
                  </a:txBody>
                  <a:tcPr/>
                </a:tc>
              </a:tr>
              <a:tr h="670165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...+ delivery+freight_value + photos_quantity</a:t>
                      </a:r>
                      <a:endParaRPr sz="1100"/>
                    </a:p>
                  </a:txBody>
                  <a:tcPr/>
                </a:tc>
              </a:tr>
              <a:tr h="539754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...+ customer_location</a:t>
                      </a:r>
                      <a:endParaRPr sz="1100"/>
                    </a:p>
                  </a:txBody>
                  <a:tcPr/>
                </a:tc>
              </a:tr>
              <a:tr h="539754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...+ categories + payment_types (PCA d’abord)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0411563" name=""/>
          <p:cNvSpPr/>
          <p:nvPr/>
        </p:nvSpPr>
        <p:spPr bwMode="auto">
          <a:xfrm flipH="0" flipV="0">
            <a:off x="2604801" y="2815470"/>
            <a:ext cx="867623" cy="1697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493216" name=""/>
          <p:cNvSpPr/>
          <p:nvPr/>
        </p:nvSpPr>
        <p:spPr bwMode="auto">
          <a:xfrm flipH="0" flipV="0">
            <a:off x="5354747" y="2831745"/>
            <a:ext cx="806932" cy="1697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948541" name=""/>
          <p:cNvSpPr/>
          <p:nvPr/>
        </p:nvSpPr>
        <p:spPr bwMode="auto">
          <a:xfrm rot="5399976" flipH="0" flipV="0">
            <a:off x="8171039" y="4458539"/>
            <a:ext cx="655890" cy="1697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6404164" name=""/>
          <p:cNvSpPr/>
          <p:nvPr/>
        </p:nvSpPr>
        <p:spPr bwMode="auto">
          <a:xfrm rot="10799989" flipH="0" flipV="0">
            <a:off x="6169348" y="5483278"/>
            <a:ext cx="1386567" cy="1697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5016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90750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Clustering : projection t-SNE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155017789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147235"/>
            <a:ext cx="10515600" cy="4351338"/>
          </a:xfrm>
        </p:spPr>
        <p:txBody>
          <a:bodyPr/>
          <a:lstStyle/>
          <a:p>
            <a:pPr>
              <a:defRPr/>
            </a:pPr>
            <a:r>
              <a:rPr sz="2600"/>
              <a:t>La décomposition t-SNE permet de rapprocher  les individus en fonction de leurs distances locales. </a:t>
            </a:r>
            <a:endParaRPr sz="2600"/>
          </a:p>
        </p:txBody>
      </p:sp>
      <p:sp>
        <p:nvSpPr>
          <p:cNvPr id="15680290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2865B2-DDA9-ED18-076E-EA3D6FD1A0D8}" type="slidenum">
              <a:rPr lang="fr-FR"/>
              <a:t/>
            </a:fld>
            <a:endParaRPr lang="fr-FR"/>
          </a:p>
        </p:txBody>
      </p:sp>
      <p:pic>
        <p:nvPicPr>
          <p:cNvPr id="4464779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1855" y="2116458"/>
            <a:ext cx="2375343" cy="2369009"/>
          </a:xfrm>
          <a:prstGeom prst="rect">
            <a:avLst/>
          </a:prstGeom>
        </p:spPr>
      </p:pic>
      <p:pic>
        <p:nvPicPr>
          <p:cNvPr id="7129700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64799" y="3941705"/>
            <a:ext cx="3512209" cy="2414642"/>
          </a:xfrm>
          <a:prstGeom prst="rect">
            <a:avLst/>
          </a:prstGeom>
        </p:spPr>
      </p:pic>
      <p:pic>
        <p:nvPicPr>
          <p:cNvPr id="5400672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61598" y="3663000"/>
            <a:ext cx="3885674" cy="2763897"/>
          </a:xfrm>
          <a:prstGeom prst="rect">
            <a:avLst/>
          </a:prstGeom>
        </p:spPr>
      </p:pic>
      <p:pic>
        <p:nvPicPr>
          <p:cNvPr id="33657734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066399" y="2025000"/>
            <a:ext cx="3662399" cy="210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8991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94143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400">
                <a:solidFill>
                  <a:srgbClr val="7451EB"/>
                </a:solidFill>
              </a:rPr>
              <a:t>Métriques utilisées pour l’évaluation</a:t>
            </a:r>
            <a:endParaRPr sz="4400">
              <a:solidFill>
                <a:srgbClr val="7451EB"/>
              </a:solidFill>
            </a:endParaRPr>
          </a:p>
        </p:txBody>
      </p:sp>
      <p:pic>
        <p:nvPicPr>
          <p:cNvPr id="5761541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3485" y="1306557"/>
            <a:ext cx="4066559" cy="2506432"/>
          </a:xfrm>
          <a:prstGeom prst="rect">
            <a:avLst/>
          </a:prstGeom>
        </p:spPr>
      </p:pic>
      <p:pic>
        <p:nvPicPr>
          <p:cNvPr id="2924524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3485" y="3850801"/>
            <a:ext cx="4066559" cy="2571405"/>
          </a:xfrm>
          <a:prstGeom prst="rect">
            <a:avLst/>
          </a:prstGeom>
        </p:spPr>
      </p:pic>
      <p:pic>
        <p:nvPicPr>
          <p:cNvPr id="13856984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27999" y="1416600"/>
            <a:ext cx="5191124" cy="3905249"/>
          </a:xfrm>
          <a:prstGeom prst="rect">
            <a:avLst/>
          </a:prstGeom>
        </p:spPr>
      </p:pic>
      <p:sp>
        <p:nvSpPr>
          <p:cNvPr id="18741411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97AC218-AFE1-8124-7360-B077CB5C1F5A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1257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91633"/>
            <a:ext cx="10515600" cy="86767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Métriques utilisées pour l’évaluation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15744504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04532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Nombre de clusters trouvés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1207139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911215-7BC7-B605-97BB-583A450E7524}" type="slidenum">
              <a:rPr lang="fr-FR"/>
              <a:t/>
            </a:fld>
            <a:endParaRPr lang="fr-FR"/>
          </a:p>
        </p:txBody>
      </p:sp>
      <p:pic>
        <p:nvPicPr>
          <p:cNvPr id="1860642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6088" y="1310866"/>
            <a:ext cx="4429125" cy="2390774"/>
          </a:xfrm>
          <a:prstGeom prst="rect">
            <a:avLst/>
          </a:prstGeom>
        </p:spPr>
      </p:pic>
      <p:pic>
        <p:nvPicPr>
          <p:cNvPr id="9396868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7" y="1266824"/>
            <a:ext cx="4438649" cy="2124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0168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179271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Interprétation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949402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DF87F3-E103-9C83-720D-C242BACB8F84}" type="slidenum">
              <a:rPr lang="fr-FR"/>
              <a:t/>
            </a:fld>
            <a:endParaRPr lang="fr-FR"/>
          </a:p>
        </p:txBody>
      </p:sp>
      <p:pic>
        <p:nvPicPr>
          <p:cNvPr id="2634085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0757" y="1008441"/>
            <a:ext cx="11065281" cy="2645717"/>
          </a:xfrm>
          <a:prstGeom prst="rect">
            <a:avLst/>
          </a:prstGeom>
        </p:spPr>
      </p:pic>
      <p:pic>
        <p:nvPicPr>
          <p:cNvPr id="4687109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6980" y="3736103"/>
            <a:ext cx="5245395" cy="2985370"/>
          </a:xfrm>
          <a:prstGeom prst="rect">
            <a:avLst/>
          </a:prstGeom>
        </p:spPr>
      </p:pic>
      <p:pic>
        <p:nvPicPr>
          <p:cNvPr id="12193263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46572" y="3736103"/>
            <a:ext cx="5424025" cy="3104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7803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875" y="91632"/>
            <a:ext cx="11216940" cy="12337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Résultats clustering</a:t>
            </a:r>
            <a:endParaRPr sz="3600">
              <a:solidFill>
                <a:srgbClr val="7451EB"/>
              </a:solidFill>
            </a:endParaRPr>
          </a:p>
        </p:txBody>
      </p:sp>
      <p:sp>
        <p:nvSpPr>
          <p:cNvPr id="17647615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757645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381708-DD62-C19B-FD12-0BBD3A1646CA}" type="slidenum">
              <a:rPr lang="fr-FR"/>
              <a:t/>
            </a:fld>
            <a:endParaRPr lang="fr-FR"/>
          </a:p>
        </p:txBody>
      </p:sp>
      <p:graphicFrame>
        <p:nvGraphicFramePr>
          <p:cNvPr id="2074967121" name=""/>
          <p:cNvGraphicFramePr>
            <a:graphicFrameLocks xmlns:a="http://schemas.openxmlformats.org/drawingml/2006/main"/>
          </p:cNvGraphicFramePr>
          <p:nvPr/>
        </p:nvGraphicFramePr>
        <p:xfrm>
          <a:off x="548910" y="1013233"/>
          <a:ext cx="11099925" cy="56057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3330000"/>
                <a:gridCol w="1620000"/>
                <a:gridCol w="990000"/>
                <a:gridCol w="5147225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Features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Modèle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Nb clusters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Qualité</a:t>
                      </a:r>
                      <a:endParaRPr sz="1200"/>
                    </a:p>
                  </a:txBody>
                  <a:tcPr/>
                </a:tc>
              </a:tr>
              <a:tr h="302340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R + f + m</a:t>
                      </a:r>
                      <a:endParaRPr sz="1200"/>
                    </a:p>
                    <a:p>
                      <a:pPr>
                        <a:defRPr/>
                      </a:pPr>
                      <a:endParaRPr sz="1200"/>
                    </a:p>
                    <a:p>
                      <a:pPr>
                        <a:defRPr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Birch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Clustering flou autour de r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KMeans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Clustering net autour de r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Optics+DBSCAN</a:t>
                      </a:r>
                      <a:endParaRPr sz="1200"/>
                    </a:p>
                  </a:txBody>
                  <a:tcPr/>
                </a:tc>
                <a:tc gridSpan="2"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Aucun clustering satisfaisant</a:t>
                      </a:r>
                      <a:endParaRPr sz="1200"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65760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R + f + m +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review_score + most_purchased_weekday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Birch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Clustering flou autour de r,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all_purchases_review_score</a:t>
                      </a:r>
                      <a:r>
                        <a:rPr sz="1200"/>
                        <a:t>e et most_purchased_weekday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KMeans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Clustering net autour de r</a:t>
                      </a:r>
                      <a:endParaRPr sz="1200"/>
                    </a:p>
                  </a:txBody>
                  <a:tcPr/>
                </a:tc>
              </a:tr>
              <a:tr h="24814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Optics+DBSCAN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13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Clustering net autour de r, all_purchases_review_score et most_purchased_weekday</a:t>
                      </a:r>
                      <a:endParaRPr sz="1200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+ f + m +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review_score + most_purchased_weekday +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+ freight_value + photos_quantity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Birch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Aucune interprétation exploitable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KMeans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autour de r, all_purchases_review_score et most_purchased_weekday</a:t>
                      </a:r>
                      <a:r>
                        <a:rPr sz="1200"/>
                        <a:t> 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Optics+DBSCAN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12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autour de all_purchases_review_score et most_purchased_weekday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200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R + f + m +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review_score + most_purchased_weekday +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delivery + freight_value + photos_quantity +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customer_location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Birch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6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Aucune interprétation exploitable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KMeans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5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Aucune interprétation exploitable</a:t>
                      </a:r>
                      <a:endParaRPr sz="12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Optics+DBSCAN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7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selon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most_purchased_weekday</a:t>
                      </a:r>
                      <a:endParaRPr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4588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Résultats clustering (suite)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2531655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F0D76C-88E0-E1C9-0929-7CC190A76A2A}" type="slidenum">
              <a:rPr lang="fr-FR"/>
              <a:t/>
            </a:fld>
            <a:endParaRPr lang="fr-FR"/>
          </a:p>
        </p:txBody>
      </p:sp>
      <p:graphicFrame>
        <p:nvGraphicFramePr>
          <p:cNvPr id="1092410166" name=""/>
          <p:cNvGraphicFramePr>
            <a:graphicFrameLocks xmlns:a="http://schemas.openxmlformats.org/drawingml/2006/main"/>
          </p:cNvGraphicFramePr>
          <p:nvPr/>
        </p:nvGraphicFramePr>
        <p:xfrm>
          <a:off x="548910" y="2097762"/>
          <a:ext cx="11099925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90000"/>
                <a:gridCol w="1853611"/>
                <a:gridCol w="1026387"/>
                <a:gridCol w="451722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Features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Modèle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Nb clusters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Qualité</a:t>
                      </a:r>
                      <a:endParaRPr sz="1100"/>
                    </a:p>
                  </a:txBody>
                  <a:tcPr/>
                </a:tc>
              </a:tr>
              <a:tr h="302340">
                <a:tc rowSpan="3">
                  <a:txBody>
                    <a:bodyPr/>
                    <a:p>
                      <a:pPr>
                        <a:defRPr/>
                      </a:pP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R + f + m + </a:t>
                      </a: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review_score + most_purchased_weekday +</a:t>
                      </a:r>
                      <a:endParaRPr sz="1100"/>
                    </a:p>
                    <a:p>
                      <a:pPr>
                        <a:defRPr/>
                      </a:pP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delivery + freight_value + photos_quantity + </a:t>
                      </a: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customer_location + categories + payment_types</a:t>
                      </a:r>
                      <a:endParaRPr sz="1100"/>
                    </a:p>
                    <a:p>
                      <a:pPr>
                        <a:defRPr/>
                      </a:pPr>
                      <a:endParaRPr sz="1100"/>
                    </a:p>
                    <a:p>
                      <a:pPr>
                        <a:defRPr/>
                      </a:pPr>
                      <a:r>
                        <a:rPr sz="1100"/>
                        <a:t>+ PCA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Birch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5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autour de r, all_purchases_review_score et most_purchased_weekday</a:t>
                      </a:r>
                      <a:endParaRPr sz="11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KMeans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5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autour de r, all_purchases_review_score et most_purchased_weekday</a:t>
                      </a:r>
                      <a:endParaRPr sz="11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Optics+DBSCAN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/>
                        <a:t>10</a:t>
                      </a:r>
                      <a:endParaRPr sz="11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1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Clustering net autour de all_purchases_review_score et most_purchased_weekday</a:t>
                      </a:r>
                      <a:endParaRPr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1333314" name=""/>
          <p:cNvSpPr txBox="1"/>
          <p:nvPr/>
        </p:nvSpPr>
        <p:spPr bwMode="auto">
          <a:xfrm flipH="0" flipV="0">
            <a:off x="548910" y="4484701"/>
            <a:ext cx="1123678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/>
              <a:t>Conclusion : </a:t>
            </a:r>
            <a:r>
              <a:rPr/>
              <a:t>dernière configuration avec Kmeans et 5 clusters 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utilisation de la PCA qui réduit les temps de calcul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Kmeans plus rapide que Optics+DBScan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615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Sommaire</a:t>
            </a:r>
            <a:endParaRPr sz="4800"/>
          </a:p>
        </p:txBody>
      </p:sp>
      <p:sp>
        <p:nvSpPr>
          <p:cNvPr id="97578910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Introduction</a:t>
            </a:r>
            <a:endParaRPr sz="3600"/>
          </a:p>
          <a:p>
            <a:pPr>
              <a:defRPr/>
            </a:pPr>
            <a:r>
              <a:rPr sz="3600"/>
              <a:t>Présentation des données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exploratoire des données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par Machine Learning Non Supervisé</a:t>
            </a:r>
            <a:endParaRPr lang="fr-FR" sz="3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Obsolescence de la segmentation retenue</a:t>
            </a:r>
            <a:endParaRPr sz="3600"/>
          </a:p>
          <a:p>
            <a:pPr>
              <a:defRPr/>
            </a:pPr>
            <a:r>
              <a:rPr sz="3600"/>
              <a:t>Conclusion</a:t>
            </a:r>
            <a:endParaRPr sz="4800"/>
          </a:p>
        </p:txBody>
      </p:sp>
      <p:sp>
        <p:nvSpPr>
          <p:cNvPr id="18225189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6F313B-B157-2C96-CB83-D8DBC651921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44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91632"/>
            <a:ext cx="10515600" cy="86767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Obsolescence de la segmentation retenue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208162419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0"/>
            <a:ext cx="10515600" cy="46645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000"/>
              <a:t>Problématique : clients qui évoluent, obsolescence du modèle de clustering</a:t>
            </a:r>
            <a:endParaRPr sz="2000"/>
          </a:p>
          <a:p>
            <a:pPr>
              <a:defRPr/>
            </a:pPr>
            <a:r>
              <a:rPr sz="2000"/>
              <a:t>Estimer la durée de validité du clustering proposé</a:t>
            </a:r>
            <a:endParaRPr sz="2000"/>
          </a:p>
          <a:p>
            <a:pPr>
              <a:defRPr/>
            </a:pPr>
            <a:r>
              <a:rPr sz="2000"/>
              <a:t>Méthodologie : comparaison du résultat de clustering de manière incrémentale</a:t>
            </a:r>
            <a:r>
              <a:rPr sz="2000"/>
              <a:t> / période de référence</a:t>
            </a:r>
            <a:endParaRPr sz="2000"/>
          </a:p>
          <a:p>
            <a:pPr marL="0" indent="0">
              <a:buFont typeface="Arial"/>
              <a:buNone/>
              <a:defRPr/>
            </a:pPr>
            <a:endParaRPr sz="2500"/>
          </a:p>
          <a:p>
            <a:pPr marL="0" indent="0">
              <a:buFont typeface="Arial"/>
              <a:buNone/>
              <a:defRPr/>
            </a:pPr>
            <a:endParaRPr sz="2500"/>
          </a:p>
          <a:p>
            <a:pPr marL="0" indent="0">
              <a:buFont typeface="Arial"/>
              <a:buNone/>
              <a:defRPr/>
            </a:pPr>
            <a:endParaRPr sz="2500"/>
          </a:p>
          <a:p>
            <a:pPr marL="0" indent="0">
              <a:buFont typeface="Arial"/>
              <a:buNone/>
              <a:defRPr/>
            </a:pPr>
            <a:endParaRPr sz="2500"/>
          </a:p>
          <a:p>
            <a:pPr marL="0" indent="0">
              <a:buFont typeface="Arial"/>
              <a:buNone/>
              <a:defRPr/>
            </a:pPr>
            <a:r>
              <a:rPr sz="2000"/>
              <a:t>Problème : nouveaux clients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000"/>
              <a:t>Solution : clients communs aux périodes comparées</a:t>
            </a:r>
            <a:endParaRPr sz="2000"/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r>
              <a:rPr sz="2000"/>
              <a:t>Métrique : ARI (sklearn : adjusted_rand_index)</a:t>
            </a:r>
            <a:endParaRPr sz="2000"/>
          </a:p>
        </p:txBody>
      </p:sp>
      <p:sp>
        <p:nvSpPr>
          <p:cNvPr id="6595286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A1B365E-F50D-0E06-4E3F-9B182B60151C}" type="slidenum">
              <a:rPr lang="fr-FR"/>
              <a:t/>
            </a:fld>
            <a:endParaRPr lang="fr-FR"/>
          </a:p>
        </p:txBody>
      </p:sp>
      <p:grpSp>
        <p:nvGrpSpPr>
          <p:cNvPr id="959679583" name=""/>
          <p:cNvGrpSpPr/>
          <p:nvPr/>
        </p:nvGrpSpPr>
        <p:grpSpPr bwMode="auto">
          <a:xfrm>
            <a:off x="901198" y="2633400"/>
            <a:ext cx="10064520" cy="2422568"/>
            <a:chOff x="0" y="0"/>
            <a:chExt cx="10064520" cy="2422568"/>
          </a:xfrm>
        </p:grpSpPr>
        <p:sp>
          <p:nvSpPr>
            <p:cNvPr id="154769313" name=""/>
            <p:cNvSpPr/>
            <p:nvPr/>
          </p:nvSpPr>
          <p:spPr bwMode="auto">
            <a:xfrm flipH="0" flipV="0">
              <a:off x="187098" y="768893"/>
              <a:ext cx="5007697" cy="367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grpSp>
          <p:nvGrpSpPr>
            <p:cNvPr id="1761788567" name=""/>
            <p:cNvGrpSpPr/>
            <p:nvPr/>
          </p:nvGrpSpPr>
          <p:grpSpPr bwMode="auto">
            <a:xfrm flipH="0" flipV="0">
              <a:off x="5034565" y="627796"/>
              <a:ext cx="763798" cy="1772179"/>
              <a:chOff x="0" y="0"/>
              <a:chExt cx="763798" cy="1772179"/>
            </a:xfrm>
          </p:grpSpPr>
          <p:sp>
            <p:nvSpPr>
              <p:cNvPr id="962287559" name=""/>
              <p:cNvSpPr/>
              <p:nvPr/>
            </p:nvSpPr>
            <p:spPr bwMode="auto">
              <a:xfrm flipH="0" flipV="0">
                <a:off x="160233" y="141097"/>
                <a:ext cx="603564" cy="3677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63793239" name=""/>
              <p:cNvSpPr txBox="1"/>
              <p:nvPr/>
            </p:nvSpPr>
            <p:spPr bwMode="auto">
              <a:xfrm rot="18899975" flipH="0" flipV="0">
                <a:off x="-756369" y="756369"/>
                <a:ext cx="1772179" cy="2594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100"/>
                  <a:t>Période d’incrément</a:t>
                </a:r>
                <a:endParaRPr sz="1100"/>
              </a:p>
            </p:txBody>
          </p:sp>
        </p:grpSp>
        <p:grpSp>
          <p:nvGrpSpPr>
            <p:cNvPr id="554003082" name=""/>
            <p:cNvGrpSpPr/>
            <p:nvPr/>
          </p:nvGrpSpPr>
          <p:grpSpPr bwMode="auto">
            <a:xfrm flipH="0" flipV="0">
              <a:off x="5742082" y="649849"/>
              <a:ext cx="664680" cy="1772538"/>
              <a:chOff x="0" y="0"/>
              <a:chExt cx="664680" cy="1772538"/>
            </a:xfrm>
          </p:grpSpPr>
          <p:sp>
            <p:nvSpPr>
              <p:cNvPr id="742219715" name=""/>
              <p:cNvSpPr/>
              <p:nvPr/>
            </p:nvSpPr>
            <p:spPr bwMode="auto">
              <a:xfrm flipH="0" flipV="0">
                <a:off x="61117" y="119043"/>
                <a:ext cx="603563" cy="3677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541217095" name=""/>
              <p:cNvSpPr txBox="1"/>
              <p:nvPr/>
            </p:nvSpPr>
            <p:spPr bwMode="auto">
              <a:xfrm rot="18899975" flipH="0" flipV="0">
                <a:off x="-756549" y="756549"/>
                <a:ext cx="1772538" cy="2594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100"/>
                  <a:t>Période d’incrément</a:t>
                </a:r>
                <a:endParaRPr sz="1100"/>
              </a:p>
            </p:txBody>
          </p:sp>
        </p:grpSp>
        <p:grpSp>
          <p:nvGrpSpPr>
            <p:cNvPr id="1483502825" name=""/>
            <p:cNvGrpSpPr/>
            <p:nvPr/>
          </p:nvGrpSpPr>
          <p:grpSpPr bwMode="auto">
            <a:xfrm flipH="0" flipV="0">
              <a:off x="6298419" y="649670"/>
              <a:ext cx="716743" cy="1772897"/>
              <a:chOff x="0" y="0"/>
              <a:chExt cx="716743" cy="1772897"/>
            </a:xfrm>
          </p:grpSpPr>
          <p:sp>
            <p:nvSpPr>
              <p:cNvPr id="474286965" name=""/>
              <p:cNvSpPr/>
              <p:nvPr/>
            </p:nvSpPr>
            <p:spPr bwMode="auto">
              <a:xfrm flipH="0" flipV="0">
                <a:off x="113179" y="119223"/>
                <a:ext cx="603563" cy="3677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241565338" name=""/>
              <p:cNvSpPr txBox="1"/>
              <p:nvPr/>
            </p:nvSpPr>
            <p:spPr bwMode="auto">
              <a:xfrm rot="18899975" flipH="0" flipV="0">
                <a:off x="-756729" y="756729"/>
                <a:ext cx="1772897" cy="2594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100"/>
                  <a:t>Période d’incrément</a:t>
                </a:r>
                <a:endParaRPr sz="1100"/>
              </a:p>
            </p:txBody>
          </p:sp>
        </p:grpSp>
        <p:grpSp>
          <p:nvGrpSpPr>
            <p:cNvPr id="588128607" name=""/>
            <p:cNvGrpSpPr/>
            <p:nvPr/>
          </p:nvGrpSpPr>
          <p:grpSpPr bwMode="auto">
            <a:xfrm flipH="0" flipV="0">
              <a:off x="6824009" y="631386"/>
              <a:ext cx="752753" cy="1773257"/>
              <a:chOff x="0" y="0"/>
              <a:chExt cx="752753" cy="1773257"/>
            </a:xfrm>
          </p:grpSpPr>
          <p:sp>
            <p:nvSpPr>
              <p:cNvPr id="663894756" name=""/>
              <p:cNvSpPr/>
              <p:nvPr/>
            </p:nvSpPr>
            <p:spPr bwMode="auto">
              <a:xfrm flipH="0" flipV="0">
                <a:off x="149189" y="137507"/>
                <a:ext cx="603563" cy="36779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21572817" name=""/>
              <p:cNvSpPr txBox="1"/>
              <p:nvPr/>
            </p:nvSpPr>
            <p:spPr bwMode="auto">
              <a:xfrm rot="18899975" flipH="0" flipV="0">
                <a:off x="-756909" y="756909"/>
                <a:ext cx="1773257" cy="2594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100"/>
                  <a:t>Période d’incrément</a:t>
                </a:r>
                <a:endParaRPr sz="1100"/>
              </a:p>
            </p:txBody>
          </p:sp>
        </p:grpSp>
        <p:grpSp>
          <p:nvGrpSpPr>
            <p:cNvPr id="1334828289" name=""/>
            <p:cNvGrpSpPr/>
            <p:nvPr/>
          </p:nvGrpSpPr>
          <p:grpSpPr bwMode="auto">
            <a:xfrm flipH="0" flipV="0">
              <a:off x="7447043" y="640797"/>
              <a:ext cx="725158" cy="1773616"/>
              <a:chOff x="0" y="0"/>
              <a:chExt cx="725158" cy="1773616"/>
            </a:xfrm>
          </p:grpSpPr>
          <p:sp>
            <p:nvSpPr>
              <p:cNvPr id="1495401874" name=""/>
              <p:cNvSpPr/>
              <p:nvPr/>
            </p:nvSpPr>
            <p:spPr bwMode="auto">
              <a:xfrm flipH="0" flipV="0">
                <a:off x="121593" y="127378"/>
                <a:ext cx="603563" cy="36779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80803010" name=""/>
              <p:cNvSpPr txBox="1"/>
              <p:nvPr/>
            </p:nvSpPr>
            <p:spPr bwMode="auto">
              <a:xfrm rot="18899975" flipH="0" flipV="0">
                <a:off x="-757088" y="757088"/>
                <a:ext cx="1773616" cy="2594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100"/>
                  <a:t>Période d’incrément</a:t>
                </a:r>
                <a:endParaRPr sz="1100"/>
              </a:p>
            </p:txBody>
          </p:sp>
        </p:grpSp>
        <p:sp>
          <p:nvSpPr>
            <p:cNvPr id="926432286" name=""/>
            <p:cNvSpPr txBox="1"/>
            <p:nvPr/>
          </p:nvSpPr>
          <p:spPr bwMode="auto">
            <a:xfrm flipH="0" flipV="0">
              <a:off x="514800" y="1216800"/>
              <a:ext cx="413028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Période de référence</a:t>
              </a:r>
              <a:endParaRPr/>
            </a:p>
          </p:txBody>
        </p:sp>
        <p:sp>
          <p:nvSpPr>
            <p:cNvPr id="1070630704" name=""/>
            <p:cNvSpPr/>
            <p:nvPr/>
          </p:nvSpPr>
          <p:spPr bwMode="auto">
            <a:xfrm flipH="0" flipV="0">
              <a:off x="7630200" y="0"/>
              <a:ext cx="1450799" cy="42120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78070"/>
                <a:gd name="adj6" fmla="val -44486"/>
              </a:avLst>
            </a:prstGeom>
            <a:noFill/>
            <a:ln w="12700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 sz="1200">
                  <a:solidFill>
                    <a:schemeClr val="tx1"/>
                  </a:solidFill>
                </a:rPr>
                <a:t>Point de rupture de la stabilité</a:t>
              </a:r>
              <a:endParaRPr sz="1200">
                <a:solidFill>
                  <a:schemeClr val="tx1"/>
                </a:solidFill>
              </a:endParaRPr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936000"/>
              <a:ext cx="9406799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546258" name=""/>
            <p:cNvSpPr txBox="1"/>
            <p:nvPr/>
          </p:nvSpPr>
          <p:spPr bwMode="auto">
            <a:xfrm flipH="0" flipV="0">
              <a:off x="9126000" y="1123200"/>
              <a:ext cx="93852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temps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285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762999" y="219867"/>
            <a:ext cx="11197049" cy="114327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Obsolescence </a:t>
            </a: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de la segmentation: simulation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9945230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28279-8B9B-FB43-CC20-3DBCF835E46A}" type="slidenum">
              <a:rPr lang="fr-FR"/>
              <a:t/>
            </a:fld>
            <a:endParaRPr lang="fr-FR"/>
          </a:p>
        </p:txBody>
      </p:sp>
      <p:sp>
        <p:nvSpPr>
          <p:cNvPr id="19007209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18449"/>
            <a:ext cx="10515600" cy="458192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Période de référence : 1 an</a:t>
            </a:r>
            <a:endParaRPr/>
          </a:p>
          <a:p>
            <a:pPr>
              <a:defRPr/>
            </a:pPr>
            <a:r>
              <a:rPr/>
              <a:t>Période d’incrément : 1 semaine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Le modèle est valable 7 semaines</a:t>
            </a:r>
            <a:endParaRPr/>
          </a:p>
        </p:txBody>
      </p:sp>
      <p:pic>
        <p:nvPicPr>
          <p:cNvPr id="9394251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41599" y="2493000"/>
            <a:ext cx="9766647" cy="3159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6917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875" y="91632"/>
            <a:ext cx="11216940" cy="12337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Conclusion</a:t>
            </a:r>
            <a:endParaRPr sz="3600">
              <a:solidFill>
                <a:srgbClr val="7451EB"/>
              </a:solidFill>
            </a:endParaRPr>
          </a:p>
        </p:txBody>
      </p:sp>
      <p:sp>
        <p:nvSpPr>
          <p:cNvPr id="2169073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989580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Modèle de clustering KMeans avec 5 groupes :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Groupe 1: clients qui achètent du vendredi au dimanche avec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review_score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&gt;=3.5</a:t>
            </a:r>
            <a:endParaRPr lang="fr-FR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Groupe 2 : clients qui achètent du lundi au jeudi avec review_score&gt;=3.5 et r&gt;= 263 jours</a:t>
            </a:r>
            <a:endParaRPr lang="fr-FR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Groupe 3 : clients qui achètent du lundi au mercredi avec review_score &lt; 3</a:t>
            </a:r>
            <a:endParaRPr lang="fr-FR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Groupe 4 : clients qui achètent du vendredi au dimanche avec review_score &gt;=3.5</a:t>
            </a:r>
            <a:endParaRPr lang="fr-FR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Groupe 5 : clients qui achètent du lundi au vendredi avec review_score&gt;=3.5 et r&lt;= 240 jours</a:t>
            </a:r>
            <a:endParaRPr sz="2000"/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000"/>
              <a:t>Stabilité du modèle : 7 semaines</a:t>
            </a:r>
            <a:endParaRPr sz="2000"/>
          </a:p>
        </p:txBody>
      </p:sp>
      <p:sp>
        <p:nvSpPr>
          <p:cNvPr id="660242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DE6344-8742-3AA1-36A4-73B8785FDC13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146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Perspectives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267112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Utilisation de StandardScaler au lieu de MinMaxScaler</a:t>
            </a:r>
            <a:endParaRPr lang="fr-FR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Essais avec KPrototypes pour intégrer les variables catégorielles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2555440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385733-183B-D2B8-D8CC-9E174CF48C88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4146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Merci de m’avoir écouté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847167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9233259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1935" y="1495425"/>
            <a:ext cx="4048124" cy="3848098"/>
          </a:xfrm>
          <a:prstGeom prst="rect">
            <a:avLst/>
          </a:prstGeom>
        </p:spPr>
      </p:pic>
      <p:sp>
        <p:nvSpPr>
          <p:cNvPr id="14095415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3A6F57-7E4C-4B53-5B09-A9D0989D6750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54953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860926" cy="1325561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Analyse exploratoire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2190459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89DCF6-7E91-D343-FF1F-A556E03F40BB}" type="slidenum">
              <a:rPr lang="fr-FR"/>
              <a:t/>
            </a:fld>
            <a:endParaRPr lang="fr-FR"/>
          </a:p>
        </p:txBody>
      </p:sp>
      <p:pic>
        <p:nvPicPr>
          <p:cNvPr id="168384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4380" y="1344416"/>
            <a:ext cx="5971559" cy="5128433"/>
          </a:xfrm>
          <a:prstGeom prst="rect">
            <a:avLst/>
          </a:prstGeom>
        </p:spPr>
      </p:pic>
      <p:pic>
        <p:nvPicPr>
          <p:cNvPr id="8769117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67728" y="2068872"/>
            <a:ext cx="2887797" cy="3011472"/>
          </a:xfrm>
          <a:prstGeom prst="rect">
            <a:avLst/>
          </a:prstGeom>
        </p:spPr>
      </p:pic>
      <p:sp>
        <p:nvSpPr>
          <p:cNvPr id="92997217" name=""/>
          <p:cNvSpPr/>
          <p:nvPr/>
        </p:nvSpPr>
        <p:spPr bwMode="auto">
          <a:xfrm flipH="0" flipV="0">
            <a:off x="2689678" y="3088960"/>
            <a:ext cx="669579" cy="679009"/>
          </a:xfrm>
          <a:prstGeom prst="ellipse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396915" name=""/>
          <p:cNvSpPr/>
          <p:nvPr/>
        </p:nvSpPr>
        <p:spPr bwMode="auto">
          <a:xfrm flipH="0" flipV="0">
            <a:off x="1578364" y="3088960"/>
            <a:ext cx="669578" cy="679008"/>
          </a:xfrm>
          <a:prstGeom prst="ellipse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6111261" name=""/>
          <p:cNvSpPr/>
          <p:nvPr/>
        </p:nvSpPr>
        <p:spPr bwMode="auto">
          <a:xfrm flipH="0" flipV="0">
            <a:off x="1509876" y="4740840"/>
            <a:ext cx="669578" cy="679008"/>
          </a:xfrm>
          <a:prstGeom prst="ellipse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7170939" name=""/>
          <p:cNvSpPr/>
          <p:nvPr/>
        </p:nvSpPr>
        <p:spPr bwMode="auto">
          <a:xfrm flipH="0" flipV="0">
            <a:off x="3024467" y="1873909"/>
            <a:ext cx="669578" cy="679008"/>
          </a:xfrm>
          <a:prstGeom prst="ellipse">
            <a:avLst/>
          </a:prstGeom>
          <a:noFill/>
          <a:ln w="38099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962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Analyse exploratoire : conclusion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5863686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DB4CA8-09CA-35B5-C19F-22ECDD8E98FA}" type="slidenum">
              <a:rPr lang="fr-FR"/>
              <a:t/>
            </a:fld>
            <a:endParaRPr lang="fr-FR"/>
          </a:p>
        </p:txBody>
      </p:sp>
      <p:sp>
        <p:nvSpPr>
          <p:cNvPr id="775227865" name=""/>
          <p:cNvSpPr txBox="1"/>
          <p:nvPr/>
        </p:nvSpPr>
        <p:spPr bwMode="auto">
          <a:xfrm flipH="0" flipV="0">
            <a:off x="784676" y="1510200"/>
            <a:ext cx="10562810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baisse activité le weekend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nb de clients et CA en constante croissance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les catégories les plus vendues: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home_office 27.1% CA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electronics 17.2%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CA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health_beauty 15.5%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CA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cool_stuff 13.7% CA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clothes 9.89% CA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les modes de paiments utilisés: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carte de crédit 78.4%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espèce 17.9%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coupons 2.3%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cartes de debit 1.35%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relation linéaire inverse entre le review_score et delivery_delay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relation entre le montant de la livraison et et la destination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habitudes d'achats identiques quelque-soit la provenance géographique des clients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1927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79271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Obsolescence de la segmentation: métrique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3686361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3D91CB-B385-A2DC-FEC5-D34594E0D999}" type="slidenum">
              <a:rPr lang="fr-FR"/>
              <a:t/>
            </a:fld>
            <a:endParaRPr lang="fr-FR"/>
          </a:p>
        </p:txBody>
      </p:sp>
      <p:sp>
        <p:nvSpPr>
          <p:cNvPr id="173868790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2400"/>
              <a:t>Rand Index : basé sur dénombrement des paires d’éléments</a:t>
            </a:r>
            <a:endParaRPr sz="2400"/>
          </a:p>
          <a:p>
            <a:pPr lvl="1">
              <a:defRPr/>
            </a:pPr>
            <a:r>
              <a:rPr sz="2000"/>
              <a:t>TP : nb paires groupées dans un cluster dans la config 1 et groupées dans un cluster dans la config 2</a:t>
            </a:r>
            <a:endParaRPr sz="2000"/>
          </a:p>
          <a:p>
            <a:pPr lvl="1">
              <a:defRPr/>
            </a:pPr>
            <a:r>
              <a:rPr sz="2000"/>
              <a:t>TN : 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paires distribuées dans 2 clusters dans la config 1 et distribuées dans 2 clusters dans la config 2</a:t>
            </a:r>
            <a:endParaRPr sz="2000"/>
          </a:p>
          <a:p>
            <a:pPr lvl="1">
              <a:defRPr/>
            </a:pPr>
            <a:r>
              <a:rPr sz="2000"/>
              <a:t>FP : 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nb paires distribuées dans 2 clusters dans la config 1 et</a:t>
            </a:r>
            <a:r>
              <a:rPr sz="2000"/>
              <a:t> groupées dans 1 cluster dans la config 2</a:t>
            </a:r>
            <a:endParaRPr sz="2000"/>
          </a:p>
          <a:p>
            <a:pPr lvl="1">
              <a:defRPr/>
            </a:pPr>
            <a:r>
              <a:rPr sz="2000"/>
              <a:t>FN : 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paires groupées dans un cluster dans la config 1 et</a:t>
            </a:r>
            <a:r>
              <a:rPr sz="2000"/>
              <a:t> 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distribuées dans 2 clusters dans la config </a:t>
            </a:r>
            <a:r>
              <a:rPr sz="2000"/>
              <a:t>2</a:t>
            </a:r>
            <a:endParaRPr sz="2000"/>
          </a:p>
          <a:p>
            <a:pPr lvl="1">
              <a:defRPr/>
            </a:pPr>
            <a:endParaRPr sz="2000"/>
          </a:p>
          <a:p>
            <a:pPr lvl="1">
              <a:defRPr/>
            </a:pPr>
            <a:r>
              <a:rPr sz="2000"/>
              <a:t>RI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fr-FR" sz="2000" b="0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TP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TN</m:t>
                          </m:r>
                        </m:num>
                        <m:den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TP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TN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FP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fr-FR" sz="2000">
                              <a:latin typeface="Cambria Math"/>
                              <a:ea typeface="Cambria Math"/>
                              <a:cs typeface="Cambria Math"/>
                            </a:rPr>
                            <m:t> FN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2400"/>
              <a:t>Ne dépend pas des labels utilisés pour les clusters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400"/>
          </a:p>
          <a:p>
            <a:pPr marL="0" lvl="0" indent="0">
              <a:buFont typeface="Arial"/>
              <a:buNone/>
              <a:defRPr/>
            </a:pPr>
            <a:r>
              <a:rPr sz="2400"/>
              <a:t>Adjusted Rand Index (ARI) : RI avec probabilités via table de contingences. Fourni par sklearn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5366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Introduction</a:t>
            </a:r>
            <a:endParaRPr sz="4800"/>
          </a:p>
        </p:txBody>
      </p:sp>
      <p:sp>
        <p:nvSpPr>
          <p:cNvPr id="116079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04603"/>
            <a:ext cx="10515600" cy="46723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Informations concernant des ventes en lignes d’un site</a:t>
            </a:r>
            <a:endParaRPr sz="3600"/>
          </a:p>
          <a:p>
            <a:pPr>
              <a:defRPr/>
            </a:pPr>
            <a:r>
              <a:rPr sz="3600"/>
              <a:t>Informations fournies par Olist, éditeurs de solutions de marketplace</a:t>
            </a:r>
            <a:endParaRPr sz="3600"/>
          </a:p>
          <a:p>
            <a:pPr>
              <a:defRPr/>
            </a:pPr>
            <a:endParaRPr sz="3600"/>
          </a:p>
          <a:p>
            <a:pPr lvl="0">
              <a:defRPr/>
            </a:pPr>
            <a:r>
              <a:rPr sz="3600"/>
              <a:t>Objectif : trouver des segments qui permettent de caractériser les différents clients du site via un modèle de ML Non Supervisé</a:t>
            </a:r>
            <a:endParaRPr sz="3600"/>
          </a:p>
        </p:txBody>
      </p:sp>
      <p:sp>
        <p:nvSpPr>
          <p:cNvPr id="20877472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7CA0CF-AE5A-1BC2-64A1-227567A00D58}" type="slidenum">
              <a:rPr lang="fr-FR"/>
              <a:t/>
            </a:fld>
            <a:endParaRPr lang="fr-FR"/>
          </a:p>
        </p:txBody>
      </p:sp>
      <p:pic>
        <p:nvPicPr>
          <p:cNvPr id="1525205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82399" y="2586599"/>
            <a:ext cx="1019174" cy="98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9957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07449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Présentation des données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71249860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77C586-9616-A899-D776-162302F7B77D}" type="slidenum">
              <a:rPr lang="fr-FR"/>
              <a:t/>
            </a:fld>
            <a:endParaRPr lang="fr-FR"/>
          </a:p>
        </p:txBody>
      </p:sp>
      <p:sp>
        <p:nvSpPr>
          <p:cNvPr id="1428198405" name=""/>
          <p:cNvSpPr txBox="1"/>
          <p:nvPr/>
        </p:nvSpPr>
        <p:spPr bwMode="auto">
          <a:xfrm flipH="0" flipV="0">
            <a:off x="1147644" y="1590581"/>
            <a:ext cx="8602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56417998" name=""/>
          <p:cNvSpPr txBox="1"/>
          <p:nvPr/>
        </p:nvSpPr>
        <p:spPr bwMode="auto">
          <a:xfrm flipH="0" flipV="0">
            <a:off x="1221625" y="5086163"/>
            <a:ext cx="10016492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353016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60277" y="1325419"/>
            <a:ext cx="6497654" cy="4680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0352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Présentation des données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2934115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Données structurées sous forme de tables relationnelles</a:t>
            </a:r>
            <a:endParaRPr/>
          </a:p>
          <a:p>
            <a:pPr>
              <a:defRPr/>
            </a:pPr>
            <a:r>
              <a:rPr/>
              <a:t>1 fichier CSV par table :</a:t>
            </a:r>
            <a:endParaRPr/>
          </a:p>
          <a:p>
            <a:pPr marL="685800" marR="1872719" lvl="1" indent="-228600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94990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clients anonymisés</a:t>
            </a:r>
            <a:endParaRPr sz="2800"/>
          </a:p>
          <a:p>
            <a:pPr marL="685800" marR="1872719" lvl="1" indent="-228600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99441 commandes passées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5800" marR="1872717" lvl="1" indent="-228600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32951 produits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5800" marR="1872717" lvl="1" indent="-228600">
              <a:defRPr/>
            </a:pP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marR="1872717" lvl="1" indent="-228600">
              <a:defRPr/>
            </a:pP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/>
              <a:t>Peu de données manquantes : taux max de non-remplissage = 1.7%</a:t>
            </a:r>
            <a:endParaRPr/>
          </a:p>
        </p:txBody>
      </p:sp>
      <p:sp>
        <p:nvSpPr>
          <p:cNvPr id="13009093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2B861-1ABC-BEBF-6CFB-7A001F03706F}" type="slidenum">
              <a:rPr lang="fr-FR"/>
              <a:t/>
            </a:fld>
            <a:endParaRPr lang="fr-FR"/>
          </a:p>
        </p:txBody>
      </p:sp>
      <p:pic>
        <p:nvPicPr>
          <p:cNvPr id="4373106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58568" y="2493000"/>
            <a:ext cx="1995230" cy="2080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852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860926" cy="13255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Création et nettoyage du DataFrame de travail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1389236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E6DD53-4431-9430-113B-4532FE28A015}" type="slidenum">
              <a:rPr lang="fr-FR"/>
              <a:t/>
            </a:fld>
            <a:endParaRPr lang="fr-FR"/>
          </a:p>
        </p:txBody>
      </p:sp>
      <p:sp>
        <p:nvSpPr>
          <p:cNvPr id="1131062921" name=""/>
          <p:cNvSpPr/>
          <p:nvPr/>
        </p:nvSpPr>
        <p:spPr bwMode="auto">
          <a:xfrm flipH="0" flipV="0">
            <a:off x="822400" y="3287968"/>
            <a:ext cx="924207" cy="1282574"/>
          </a:xfrm>
          <a:prstGeom prst="flowChartMultidocument">
            <a:avLst/>
          </a:prstGeom>
          <a:solidFill>
            <a:srgbClr val="D9BA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Fichiers CSV</a:t>
            </a:r>
            <a:endParaRPr sz="1200"/>
          </a:p>
        </p:txBody>
      </p:sp>
      <p:pic>
        <p:nvPicPr>
          <p:cNvPr id="2946489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39756" y="3474718"/>
            <a:ext cx="2969178" cy="1048671"/>
          </a:xfrm>
          <a:prstGeom prst="rect">
            <a:avLst/>
          </a:prstGeom>
        </p:spPr>
      </p:pic>
      <p:sp>
        <p:nvSpPr>
          <p:cNvPr id="1581400345" name=""/>
          <p:cNvSpPr/>
          <p:nvPr/>
        </p:nvSpPr>
        <p:spPr bwMode="auto">
          <a:xfrm flipH="0" flipV="0">
            <a:off x="1746608" y="3474718"/>
            <a:ext cx="2282227" cy="7360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100"/>
              <a:t>Fonction </a:t>
            </a:r>
            <a:r>
              <a:rPr lang="fr-FR" sz="1100" b="0" i="0" u="none" strike="noStrike" cap="none" spc="0">
                <a:solidFill>
                  <a:schemeClr val="lt1"/>
                </a:solidFill>
                <a:latin typeface="Arial"/>
                <a:cs typeface="Arial"/>
              </a:rPr>
              <a:t>get_olist_data_as_df</a:t>
            </a:r>
            <a:endParaRPr sz="1100"/>
          </a:p>
        </p:txBody>
      </p:sp>
      <p:sp>
        <p:nvSpPr>
          <p:cNvPr id="1230596109" name=""/>
          <p:cNvSpPr/>
          <p:nvPr/>
        </p:nvSpPr>
        <p:spPr bwMode="auto">
          <a:xfrm flipH="0" flipV="0">
            <a:off x="7433316" y="1466880"/>
            <a:ext cx="4470148" cy="17635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Fonction clean 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Imputation des valeurs manquantes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Création des features demandées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Création des features r,f,m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Normalisation via MinMaxScaler (si besoin)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sp>
        <p:nvSpPr>
          <p:cNvPr id="29481182" name=""/>
          <p:cNvSpPr/>
          <p:nvPr/>
        </p:nvSpPr>
        <p:spPr bwMode="auto">
          <a:xfrm flipH="0" flipV="0">
            <a:off x="2887722" y="1165098"/>
            <a:ext cx="2772623" cy="2178489"/>
          </a:xfrm>
          <a:prstGeom prst="wedgeRoundRectCallout">
            <a:avLst>
              <a:gd name="adj1" fmla="val 112925"/>
              <a:gd name="adj2" fmla="val -149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100">
                <a:solidFill>
                  <a:schemeClr val="tx1"/>
                </a:solidFill>
              </a:rPr>
              <a:t>Paramètres de la fonction :</a:t>
            </a:r>
            <a:endParaRPr sz="1100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categories,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payment_types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weekday, review, most_purchased_category, most_payment_type, delivery, freight_value, photos_quantity,last_timestamp, last_amount, curstomer_state, customer_location, customer_unique_id, first_purchase_timestamp</a:t>
            </a:r>
            <a:endParaRPr lang="fr-FR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use_standard_scaler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610244558" name=""/>
          <p:cNvSpPr/>
          <p:nvPr/>
        </p:nvSpPr>
        <p:spPr bwMode="auto">
          <a:xfrm flipH="0" flipV="0">
            <a:off x="7056088" y="3249281"/>
            <a:ext cx="1225990" cy="8581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684691" name=""/>
          <p:cNvSpPr/>
          <p:nvPr/>
        </p:nvSpPr>
        <p:spPr bwMode="auto">
          <a:xfrm flipH="0" flipV="0">
            <a:off x="9545792" y="3249281"/>
            <a:ext cx="603564" cy="177297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9039225" name=""/>
          <p:cNvSpPr txBox="1"/>
          <p:nvPr/>
        </p:nvSpPr>
        <p:spPr bwMode="auto">
          <a:xfrm flipH="0" flipV="0">
            <a:off x="7433314" y="5154282"/>
            <a:ext cx="442124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Dataframe de travail avec r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egroupement des tous les achats par client unique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50221448" name=""/>
          <p:cNvSpPr/>
          <p:nvPr/>
        </p:nvSpPr>
        <p:spPr bwMode="auto">
          <a:xfrm flipH="0" flipV="0">
            <a:off x="2258399" y="4458600"/>
            <a:ext cx="748799" cy="102959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/>
              <a:t>SQLite</a:t>
            </a:r>
            <a:endParaRPr sz="1400"/>
          </a:p>
        </p:txBody>
      </p:sp>
      <p:sp>
        <p:nvSpPr>
          <p:cNvPr id="1984599001" name=""/>
          <p:cNvSpPr/>
          <p:nvPr/>
        </p:nvSpPr>
        <p:spPr bwMode="auto">
          <a:xfrm flipH="0" flipV="0">
            <a:off x="2492399" y="3990600"/>
            <a:ext cx="280799" cy="561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93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Features disponibles</a:t>
            </a:r>
            <a:endParaRPr/>
          </a:p>
        </p:txBody>
      </p:sp>
      <p:sp>
        <p:nvSpPr>
          <p:cNvPr id="4477448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9C8C34-2827-AA96-4BC1-4408C306BA04}" type="slidenum">
              <a:rPr lang="fr-FR"/>
              <a:t/>
            </a:fld>
            <a:endParaRPr lang="fr-FR"/>
          </a:p>
        </p:txBody>
      </p:sp>
      <p:graphicFrame>
        <p:nvGraphicFramePr>
          <p:cNvPr id="885951758" name=""/>
          <p:cNvGraphicFramePr>
            <a:graphicFrameLocks xmlns:a="http://schemas.openxmlformats.org/drawingml/2006/main"/>
          </p:cNvGraphicFramePr>
          <p:nvPr/>
        </p:nvGraphicFramePr>
        <p:xfrm>
          <a:off x="838199" y="1603800"/>
          <a:ext cx="10108800" cy="506910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3365366"/>
                <a:gridCol w="3365366"/>
                <a:gridCol w="3365366"/>
              </a:tblGrid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Information Client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Informations dernière commande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Information toutes commandes</a:t>
                      </a:r>
                      <a:endParaRPr sz="1600"/>
                    </a:p>
                  </a:txBody>
                  <a:tcPr/>
                </a:tc>
              </a:tr>
              <a:tr h="354119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customer_unique_id</a:t>
                      </a:r>
                      <a:endParaRPr lang="fr-FR" sz="1600" b="0" i="0" u="none" strike="noStrike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last_order_id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all_purchases_timestamps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customer_state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last_timestamp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all_purchases_categories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customer_latitude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last_nb_items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all_purchases_amount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customer_longitude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last_categories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all_purchases_payments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</a:rPr>
                        <a:t>average_amount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last_amount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all_purchases_review_score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</a:rPr>
                        <a:t>nb_all_purchases</a:t>
                      </a:r>
                      <a:endParaRPr sz="1600" b="0" i="0" u="none" strike="noStrike" cap="none" spc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last_expected_delivery_delay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all_expected_delivery_delay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last_effective_delivery_delay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all_effective_delivery_delay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last_freight_value	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808000"/>
                          </a:highlight>
                          <a:latin typeface="Arial"/>
                          <a:ea typeface="Arial"/>
                          <a:cs typeface="Arial"/>
                        </a:rPr>
                        <a:t>all_freight_value</a:t>
                      </a:r>
                      <a:endParaRPr sz="1600">
                        <a:highlight>
                          <a:srgbClr val="8080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last_photos_quantity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</a:rPr>
                        <a:t>all_photos_quantity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last_payments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most_purchased_weekday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last_review_score</a:t>
                      </a: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all_most_purchased_category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last_timestamp_weekday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all_most_payment_type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last_most_purchased_category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all_delivery_delay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last_most_payment_type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</a:tr>
              <a:tr h="294512"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600" b="0" i="0" u="none" strike="noStrike" cap="none" spc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last_delivery_delay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91440" marR="91440" marT="10800" marB="10800"/>
                </a:tc>
                <a:tc>
                  <a:txBody>
                    <a:bodyPr/>
                    <a:p>
                      <a:pPr>
                        <a:defRPr/>
                      </a:pPr>
                      <a:endParaRPr sz="1600"/>
                    </a:p>
                  </a:txBody>
                  <a:tcPr marL="91440" marR="91440" marT="10800" marB="108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90407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12600"/>
            <a:ext cx="10515600" cy="949970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6997687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19D5B7-55F9-CB73-B5EE-079A5E5CB7E8}" type="slidenum">
              <a:rPr lang="fr-FR"/>
              <a:t/>
            </a:fld>
            <a:endParaRPr lang="fr-FR"/>
          </a:p>
        </p:txBody>
      </p:sp>
      <p:pic>
        <p:nvPicPr>
          <p:cNvPr id="15453705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9598" y="3850200"/>
            <a:ext cx="4305600" cy="2750274"/>
          </a:xfrm>
          <a:prstGeom prst="rect">
            <a:avLst/>
          </a:prstGeom>
        </p:spPr>
      </p:pic>
      <p:grpSp>
        <p:nvGrpSpPr>
          <p:cNvPr id="1254789394" name=""/>
          <p:cNvGrpSpPr/>
          <p:nvPr/>
        </p:nvGrpSpPr>
        <p:grpSpPr bwMode="auto">
          <a:xfrm flipH="0" flipV="0">
            <a:off x="292798" y="761400"/>
            <a:ext cx="4586400" cy="2898087"/>
            <a:chOff x="0" y="0"/>
            <a:chExt cx="4586400" cy="2898087"/>
          </a:xfrm>
        </p:grpSpPr>
        <p:pic>
          <p:nvPicPr>
            <p:cNvPr id="176919698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4586400" cy="2898087"/>
            </a:xfrm>
            <a:prstGeom prst="rect">
              <a:avLst/>
            </a:prstGeom>
          </p:spPr>
        </p:pic>
        <p:pic>
          <p:nvPicPr>
            <p:cNvPr id="174280504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687958" y="285743"/>
              <a:ext cx="2249943" cy="2054256"/>
            </a:xfrm>
            <a:prstGeom prst="rect">
              <a:avLst/>
            </a:prstGeom>
          </p:spPr>
        </p:pic>
      </p:grpSp>
      <p:grpSp>
        <p:nvGrpSpPr>
          <p:cNvPr id="658153315" name=""/>
          <p:cNvGrpSpPr/>
          <p:nvPr/>
        </p:nvGrpSpPr>
        <p:grpSpPr bwMode="auto">
          <a:xfrm flipH="0" flipV="0">
            <a:off x="5998239" y="901798"/>
            <a:ext cx="4684158" cy="2854800"/>
            <a:chOff x="0" y="0"/>
            <a:chExt cx="4684158" cy="2854800"/>
          </a:xfrm>
        </p:grpSpPr>
        <p:pic>
          <p:nvPicPr>
            <p:cNvPr id="307465273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0" y="0"/>
              <a:ext cx="4684158" cy="2854800"/>
            </a:xfrm>
            <a:prstGeom prst="rect">
              <a:avLst/>
            </a:prstGeom>
          </p:spPr>
        </p:pic>
        <p:pic>
          <p:nvPicPr>
            <p:cNvPr id="528888717" name="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 flipH="0" flipV="0">
              <a:off x="266211" y="89316"/>
              <a:ext cx="3013948" cy="2018912"/>
            </a:xfrm>
            <a:prstGeom prst="rect">
              <a:avLst/>
            </a:prstGeom>
          </p:spPr>
        </p:pic>
      </p:grpSp>
      <p:pic>
        <p:nvPicPr>
          <p:cNvPr id="2081031459" name=""/>
          <p:cNvPicPr>
            <a:picLocks noChangeAspect="1"/>
          </p:cNvPicPr>
          <p:nvPr/>
        </p:nvPicPr>
        <p:blipFill>
          <a:blip r:embed="rId7"/>
          <a:srcRect l="0" t="0" r="7067" b="0"/>
          <a:stretch/>
        </p:blipFill>
        <p:spPr bwMode="auto">
          <a:xfrm flipH="0" flipV="0">
            <a:off x="2585999" y="4177800"/>
            <a:ext cx="1965485" cy="1963899"/>
          </a:xfrm>
          <a:prstGeom prst="rect">
            <a:avLst/>
          </a:prstGeom>
        </p:spPr>
      </p:pic>
      <p:pic>
        <p:nvPicPr>
          <p:cNvPr id="205042698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058557" y="4363299"/>
            <a:ext cx="4623840" cy="1778400"/>
          </a:xfrm>
          <a:prstGeom prst="rect">
            <a:avLst/>
          </a:prstGeom>
        </p:spPr>
      </p:pic>
      <p:sp>
        <p:nvSpPr>
          <p:cNvPr id="506295956" name=""/>
          <p:cNvSpPr txBox="1"/>
          <p:nvPr/>
        </p:nvSpPr>
        <p:spPr bwMode="auto">
          <a:xfrm rot="16199969" flipH="0" flipV="0">
            <a:off x="-376020" y="1918499"/>
            <a:ext cx="1217519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Nb clients</a:t>
            </a:r>
            <a:endParaRPr sz="800"/>
          </a:p>
        </p:txBody>
      </p:sp>
      <p:sp>
        <p:nvSpPr>
          <p:cNvPr id="613290619" name=""/>
          <p:cNvSpPr txBox="1"/>
          <p:nvPr/>
        </p:nvSpPr>
        <p:spPr bwMode="auto">
          <a:xfrm rot="16199969" flipH="0" flipV="0">
            <a:off x="-376200" y="4867079"/>
            <a:ext cx="1217878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Nb clients</a:t>
            </a:r>
            <a:endParaRPr sz="800"/>
          </a:p>
        </p:txBody>
      </p:sp>
      <p:sp>
        <p:nvSpPr>
          <p:cNvPr id="863498181" name=""/>
          <p:cNvSpPr txBox="1"/>
          <p:nvPr/>
        </p:nvSpPr>
        <p:spPr bwMode="auto">
          <a:xfrm rot="16199969" flipH="0" flipV="0">
            <a:off x="5380020" y="1918140"/>
            <a:ext cx="121823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Nb clients</a:t>
            </a:r>
            <a:endParaRPr sz="800"/>
          </a:p>
        </p:txBody>
      </p:sp>
      <p:sp>
        <p:nvSpPr>
          <p:cNvPr id="890137923" name=""/>
          <p:cNvSpPr txBox="1"/>
          <p:nvPr/>
        </p:nvSpPr>
        <p:spPr bwMode="auto">
          <a:xfrm rot="16199969" flipH="0" flipV="0">
            <a:off x="5379840" y="4820639"/>
            <a:ext cx="121859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Nb clients</a:t>
            </a:r>
            <a:endParaRPr sz="800"/>
          </a:p>
        </p:txBody>
      </p:sp>
      <p:sp>
        <p:nvSpPr>
          <p:cNvPr id="920907611" name=""/>
          <p:cNvSpPr txBox="1"/>
          <p:nvPr/>
        </p:nvSpPr>
        <p:spPr bwMode="auto">
          <a:xfrm flipH="0" flipV="0">
            <a:off x="7938538" y="6190200"/>
            <a:ext cx="107939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Journée semaine</a:t>
            </a:r>
            <a:endParaRPr sz="800"/>
          </a:p>
        </p:txBody>
      </p:sp>
      <p:sp>
        <p:nvSpPr>
          <p:cNvPr id="82935822" name=""/>
          <p:cNvSpPr txBox="1"/>
          <p:nvPr/>
        </p:nvSpPr>
        <p:spPr bwMode="auto">
          <a:xfrm rot="16199969" flipH="0" flipV="0">
            <a:off x="6342899" y="5581080"/>
            <a:ext cx="562319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Lundi</a:t>
            </a:r>
            <a:endParaRPr sz="800"/>
          </a:p>
        </p:txBody>
      </p:sp>
      <p:sp>
        <p:nvSpPr>
          <p:cNvPr id="1993137114" name=""/>
          <p:cNvSpPr txBox="1"/>
          <p:nvPr/>
        </p:nvSpPr>
        <p:spPr bwMode="auto">
          <a:xfrm rot="16199969" flipH="0" flipV="0">
            <a:off x="6951120" y="5616779"/>
            <a:ext cx="564478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Mardi</a:t>
            </a:r>
            <a:endParaRPr sz="800"/>
          </a:p>
        </p:txBody>
      </p:sp>
      <p:sp>
        <p:nvSpPr>
          <p:cNvPr id="2137688861" name=""/>
          <p:cNvSpPr txBox="1"/>
          <p:nvPr/>
        </p:nvSpPr>
        <p:spPr bwMode="auto">
          <a:xfrm rot="16199969" flipH="0" flipV="0">
            <a:off x="7405183" y="5453968"/>
            <a:ext cx="89010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Mercredi</a:t>
            </a:r>
            <a:endParaRPr sz="800"/>
          </a:p>
        </p:txBody>
      </p:sp>
      <p:sp>
        <p:nvSpPr>
          <p:cNvPr id="1746753998" name=""/>
          <p:cNvSpPr txBox="1"/>
          <p:nvPr/>
        </p:nvSpPr>
        <p:spPr bwMode="auto">
          <a:xfrm rot="16199969" flipH="0" flipV="0">
            <a:off x="8032107" y="5454688"/>
            <a:ext cx="89226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Jeudi</a:t>
            </a:r>
            <a:endParaRPr sz="800"/>
          </a:p>
        </p:txBody>
      </p:sp>
      <p:sp>
        <p:nvSpPr>
          <p:cNvPr id="2100358264" name=""/>
          <p:cNvSpPr txBox="1"/>
          <p:nvPr/>
        </p:nvSpPr>
        <p:spPr bwMode="auto">
          <a:xfrm rot="16199969" flipH="0" flipV="0">
            <a:off x="8612430" y="5457028"/>
            <a:ext cx="89334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Vendredi</a:t>
            </a:r>
            <a:endParaRPr sz="800"/>
          </a:p>
        </p:txBody>
      </p:sp>
      <p:sp>
        <p:nvSpPr>
          <p:cNvPr id="121664320" name=""/>
          <p:cNvSpPr txBox="1"/>
          <p:nvPr/>
        </p:nvSpPr>
        <p:spPr bwMode="auto">
          <a:xfrm rot="16199969" flipH="0" flipV="0">
            <a:off x="9267630" y="5459548"/>
            <a:ext cx="89262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Samedi</a:t>
            </a:r>
            <a:endParaRPr sz="800"/>
          </a:p>
        </p:txBody>
      </p:sp>
      <p:sp>
        <p:nvSpPr>
          <p:cNvPr id="1831975707" name=""/>
          <p:cNvSpPr txBox="1"/>
          <p:nvPr/>
        </p:nvSpPr>
        <p:spPr bwMode="auto">
          <a:xfrm rot="16199969" flipH="0" flipV="0">
            <a:off x="9876030" y="5457388"/>
            <a:ext cx="89406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Dimanche</a:t>
            </a:r>
            <a:endParaRPr sz="800"/>
          </a:p>
        </p:txBody>
      </p:sp>
      <p:sp>
        <p:nvSpPr>
          <p:cNvPr id="1267924973" name=""/>
          <p:cNvSpPr txBox="1"/>
          <p:nvPr/>
        </p:nvSpPr>
        <p:spPr bwMode="auto">
          <a:xfrm flipH="0" flipV="0">
            <a:off x="8043598" y="3730079"/>
            <a:ext cx="108299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Catégorie</a:t>
            </a:r>
            <a:endParaRPr sz="800"/>
          </a:p>
        </p:txBody>
      </p:sp>
      <p:sp>
        <p:nvSpPr>
          <p:cNvPr id="1277209567" name=""/>
          <p:cNvSpPr txBox="1"/>
          <p:nvPr/>
        </p:nvSpPr>
        <p:spPr bwMode="auto">
          <a:xfrm rot="16199969" flipH="0" flipV="0">
            <a:off x="6449580" y="3319168"/>
            <a:ext cx="564838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Habits</a:t>
            </a:r>
            <a:endParaRPr sz="800"/>
          </a:p>
        </p:txBody>
      </p:sp>
      <p:sp>
        <p:nvSpPr>
          <p:cNvPr id="797887281" name=""/>
          <p:cNvSpPr txBox="1"/>
          <p:nvPr/>
        </p:nvSpPr>
        <p:spPr bwMode="auto">
          <a:xfrm rot="16199969" flipH="0" flipV="0">
            <a:off x="6635775" y="3106183"/>
            <a:ext cx="98648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Construction</a:t>
            </a:r>
            <a:endParaRPr sz="800"/>
          </a:p>
        </p:txBody>
      </p:sp>
      <p:sp>
        <p:nvSpPr>
          <p:cNvPr id="867531041" name=""/>
          <p:cNvSpPr txBox="1"/>
          <p:nvPr/>
        </p:nvSpPr>
        <p:spPr bwMode="auto">
          <a:xfrm rot="16199969" flipH="0" flipV="0">
            <a:off x="7104863" y="3110864"/>
            <a:ext cx="992246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Gadgets</a:t>
            </a:r>
            <a:endParaRPr sz="800"/>
          </a:p>
        </p:txBody>
      </p:sp>
      <p:sp>
        <p:nvSpPr>
          <p:cNvPr id="766477365" name=""/>
          <p:cNvSpPr txBox="1"/>
          <p:nvPr/>
        </p:nvSpPr>
        <p:spPr bwMode="auto">
          <a:xfrm rot="16199969" flipH="0" flipV="0">
            <a:off x="7550175" y="3108704"/>
            <a:ext cx="992246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Culture Loisirs</a:t>
            </a:r>
            <a:endParaRPr sz="800"/>
          </a:p>
        </p:txBody>
      </p:sp>
      <p:sp>
        <p:nvSpPr>
          <p:cNvPr id="904195616" name=""/>
          <p:cNvSpPr txBox="1"/>
          <p:nvPr/>
        </p:nvSpPr>
        <p:spPr bwMode="auto">
          <a:xfrm rot="16199969" flipH="0" flipV="0">
            <a:off x="7983914" y="3110324"/>
            <a:ext cx="991166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Electronique</a:t>
            </a:r>
            <a:endParaRPr sz="800"/>
          </a:p>
        </p:txBody>
      </p:sp>
      <p:sp>
        <p:nvSpPr>
          <p:cNvPr id="671253781" name=""/>
          <p:cNvSpPr txBox="1"/>
          <p:nvPr/>
        </p:nvSpPr>
        <p:spPr bwMode="auto">
          <a:xfrm rot="16199969" flipH="0" flipV="0">
            <a:off x="8218751" y="2908902"/>
            <a:ext cx="1391848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Boisson nourriture</a:t>
            </a:r>
            <a:endParaRPr sz="800"/>
          </a:p>
        </p:txBody>
      </p:sp>
      <p:sp>
        <p:nvSpPr>
          <p:cNvPr id="2029290151" name=""/>
          <p:cNvSpPr txBox="1"/>
          <p:nvPr/>
        </p:nvSpPr>
        <p:spPr bwMode="auto">
          <a:xfrm rot="16199969" flipH="0" flipV="0">
            <a:off x="8689156" y="2898284"/>
            <a:ext cx="139868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Hygiène Beauté</a:t>
            </a:r>
            <a:endParaRPr sz="800"/>
          </a:p>
        </p:txBody>
      </p:sp>
      <p:sp>
        <p:nvSpPr>
          <p:cNvPr id="1275003082" name=""/>
          <p:cNvSpPr txBox="1"/>
          <p:nvPr/>
        </p:nvSpPr>
        <p:spPr bwMode="auto">
          <a:xfrm rot="16199969" flipH="0" flipV="0">
            <a:off x="9124695" y="2920782"/>
            <a:ext cx="139688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Maison bureau</a:t>
            </a:r>
            <a:endParaRPr sz="800"/>
          </a:p>
        </p:txBody>
      </p:sp>
      <p:sp>
        <p:nvSpPr>
          <p:cNvPr id="546102655" name=""/>
          <p:cNvSpPr txBox="1"/>
          <p:nvPr/>
        </p:nvSpPr>
        <p:spPr bwMode="auto">
          <a:xfrm rot="16199969" flipH="0" flipV="0">
            <a:off x="9578356" y="2911783"/>
            <a:ext cx="139400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Autre</a:t>
            </a:r>
            <a:endParaRPr sz="800"/>
          </a:p>
        </p:txBody>
      </p:sp>
      <p:sp>
        <p:nvSpPr>
          <p:cNvPr id="56193481" name=""/>
          <p:cNvSpPr txBox="1"/>
          <p:nvPr/>
        </p:nvSpPr>
        <p:spPr bwMode="auto">
          <a:xfrm flipH="0" flipV="0">
            <a:off x="2258399" y="3597627"/>
            <a:ext cx="78071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Etat</a:t>
            </a:r>
            <a:endParaRPr sz="800"/>
          </a:p>
        </p:txBody>
      </p:sp>
      <p:sp>
        <p:nvSpPr>
          <p:cNvPr id="1024930157" name=""/>
          <p:cNvSpPr txBox="1"/>
          <p:nvPr/>
        </p:nvSpPr>
        <p:spPr bwMode="auto">
          <a:xfrm flipH="0" flipV="0">
            <a:off x="1930799" y="6600474"/>
            <a:ext cx="111515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Type de paiement</a:t>
            </a:r>
            <a:endParaRPr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5766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70816"/>
            <a:ext cx="10515600" cy="1066153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2101346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B65FAA-7381-1DD3-DB4A-BA16B0F66B41}" type="slidenum">
              <a:rPr lang="fr-FR"/>
              <a:t/>
            </a:fld>
            <a:endParaRPr lang="fr-FR"/>
          </a:p>
        </p:txBody>
      </p:sp>
      <p:pic>
        <p:nvPicPr>
          <p:cNvPr id="139223270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8" y="1135799"/>
            <a:ext cx="5475600" cy="2236512"/>
          </a:xfrm>
          <a:prstGeom prst="rect">
            <a:avLst/>
          </a:prstGeom>
        </p:spPr>
      </p:pic>
      <p:pic>
        <p:nvPicPr>
          <p:cNvPr id="1568547248" name=""/>
          <p:cNvPicPr>
            <a:picLocks noChangeAspect="1"/>
          </p:cNvPicPr>
          <p:nvPr/>
        </p:nvPicPr>
        <p:blipFill>
          <a:blip r:embed="rId3"/>
          <a:srcRect l="0" t="0" r="0" b="2498"/>
          <a:stretch/>
        </p:blipFill>
        <p:spPr bwMode="auto">
          <a:xfrm flipH="0" flipV="0">
            <a:off x="386399" y="1160817"/>
            <a:ext cx="5547016" cy="2211494"/>
          </a:xfrm>
          <a:prstGeom prst="rect">
            <a:avLst/>
          </a:prstGeom>
        </p:spPr>
      </p:pic>
      <p:pic>
        <p:nvPicPr>
          <p:cNvPr id="6175335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9999" y="3655145"/>
            <a:ext cx="5615997" cy="2254253"/>
          </a:xfrm>
          <a:prstGeom prst="rect">
            <a:avLst/>
          </a:prstGeom>
        </p:spPr>
      </p:pic>
      <p:pic>
        <p:nvPicPr>
          <p:cNvPr id="184116054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224236" y="3655145"/>
            <a:ext cx="5253238" cy="2676428"/>
          </a:xfrm>
          <a:prstGeom prst="rect">
            <a:avLst/>
          </a:prstGeom>
        </p:spPr>
      </p:pic>
      <p:sp>
        <p:nvSpPr>
          <p:cNvPr id="1794034028" name=""/>
          <p:cNvSpPr txBox="1"/>
          <p:nvPr/>
        </p:nvSpPr>
        <p:spPr bwMode="auto">
          <a:xfrm flipH="0" flipV="0">
            <a:off x="2769367" y="3335400"/>
            <a:ext cx="78503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Récence (j)</a:t>
            </a:r>
            <a:endParaRPr sz="800"/>
          </a:p>
        </p:txBody>
      </p:sp>
      <p:sp>
        <p:nvSpPr>
          <p:cNvPr id="920914132" name=""/>
          <p:cNvSpPr txBox="1"/>
          <p:nvPr/>
        </p:nvSpPr>
        <p:spPr bwMode="auto">
          <a:xfrm flipH="0" flipV="0">
            <a:off x="7921199" y="3288600"/>
            <a:ext cx="177984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Fréquence (achats/année)</a:t>
            </a:r>
            <a:endParaRPr sz="800"/>
          </a:p>
        </p:txBody>
      </p:sp>
      <p:sp>
        <p:nvSpPr>
          <p:cNvPr id="714694166" name=""/>
          <p:cNvSpPr txBox="1"/>
          <p:nvPr/>
        </p:nvSpPr>
        <p:spPr bwMode="auto">
          <a:xfrm flipH="0" flipV="0">
            <a:off x="2960399" y="5909397"/>
            <a:ext cx="785037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Montant (R)</a:t>
            </a:r>
            <a:endParaRPr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29</cp:revision>
  <dcterms:created xsi:type="dcterms:W3CDTF">2012-12-03T06:56:55Z</dcterms:created>
  <dcterms:modified xsi:type="dcterms:W3CDTF">2023-04-26T16:32:23Z</dcterms:modified>
  <cp:category/>
  <cp:contentStatus/>
  <cp:version/>
</cp:coreProperties>
</file>