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2943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34588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Bonjour et merci de participer à cette présentation.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Je suis Nordine Oural, étudiant OpenClassRoom en formation DataScientist.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Aujourd’hui je vais vous présenter mes travaux concernant le projet numéro 3 de mon parcours.</a:t>
            </a:r>
            <a:endParaRPr/>
          </a:p>
        </p:txBody>
      </p:sp>
      <p:sp>
        <p:nvSpPr>
          <p:cNvPr id="4074030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hyperlink" Target="https://kockot-bucket.s3.eu-west-3.amazonaws.com/PCA_transformed/PCA_1024columns.csv" TargetMode="Externa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21562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23901" y="615637"/>
            <a:ext cx="11151218" cy="257065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Projet 8</a:t>
            </a: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200" b="0" i="0" u="sng" strike="noStrike" cap="none" spc="0">
                <a:solidFill>
                  <a:srgbClr val="7451EB"/>
                </a:solidFill>
                <a:latin typeface="Inter"/>
                <a:ea typeface="Inter"/>
                <a:cs typeface="Inter"/>
              </a:rPr>
              <a:t>Déployez un modèle dans le cloud</a:t>
            </a:r>
            <a:br>
              <a:rPr lang="fr-FR" sz="3600" b="0" u="sng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Parcours Data Scientist</a:t>
            </a:r>
            <a:endParaRPr/>
          </a:p>
        </p:txBody>
      </p:sp>
      <p:sp>
        <p:nvSpPr>
          <p:cNvPr id="163997949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8" y="3602036"/>
            <a:ext cx="9144000" cy="24382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endParaRPr lang="fr-FR"/>
          </a:p>
          <a:p>
            <a:pPr>
              <a:defRPr/>
            </a:pPr>
            <a:r>
              <a:rPr lang="fr-FR" b="1"/>
              <a:t>Nordine OURAL</a:t>
            </a:r>
            <a:endParaRPr b="1"/>
          </a:p>
          <a:p>
            <a:pPr>
              <a:defRPr/>
            </a:pPr>
            <a:r>
              <a:rPr lang="fr-FR"/>
              <a:t>28/07/2023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Mentor : </a:t>
            </a:r>
            <a:r>
              <a:rPr lang="fr-FR" b="1"/>
              <a:t>Amine Hadj-Youcef</a:t>
            </a:r>
            <a:endParaRPr lang="fr-FR"/>
          </a:p>
          <a:p>
            <a:pPr>
              <a:defRPr/>
            </a:pPr>
            <a:endParaRPr lang="fr-FR"/>
          </a:p>
        </p:txBody>
      </p:sp>
      <p:pic>
        <p:nvPicPr>
          <p:cNvPr id="8343433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236746" y="5940985"/>
            <a:ext cx="758971" cy="758971"/>
          </a:xfrm>
          <a:prstGeom prst="rect">
            <a:avLst/>
          </a:prstGeom>
        </p:spPr>
      </p:pic>
      <p:pic>
        <p:nvPicPr>
          <p:cNvPr id="5271124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81747" y="5781421"/>
            <a:ext cx="1360363" cy="918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2408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Architecture dans Spark </a:t>
            </a:r>
            <a:endParaRPr/>
          </a:p>
        </p:txBody>
      </p:sp>
      <p:sp>
        <p:nvSpPr>
          <p:cNvPr id="36056852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433F230E-80DE-93B4-7F63-293533777C5F}" type="slidenum">
              <a:rPr lang="fr-FR"/>
              <a:t/>
            </a:fld>
            <a:endParaRPr lang="fr-FR"/>
          </a:p>
        </p:txBody>
      </p:sp>
      <p:pic>
        <p:nvPicPr>
          <p:cNvPr id="6394426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45081" y="1513307"/>
            <a:ext cx="8775417" cy="4963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6572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Exemple de jobs dans un cluster Spark </a:t>
            </a:r>
            <a:endParaRPr/>
          </a:p>
        </p:txBody>
      </p:sp>
      <p:pic>
        <p:nvPicPr>
          <p:cNvPr id="114902479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94593" y="1617265"/>
            <a:ext cx="7647112" cy="4450159"/>
          </a:xfrm>
          <a:prstGeom prst="rect">
            <a:avLst/>
          </a:prstGeom>
        </p:spPr>
      </p:pic>
      <p:sp>
        <p:nvSpPr>
          <p:cNvPr id="211933388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50919CF9-3B19-9042-3506-6FE3FBC0A75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302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Cluster SPARK</a:t>
            </a:r>
            <a:endParaRPr sz="4800"/>
          </a:p>
        </p:txBody>
      </p:sp>
      <p:sp>
        <p:nvSpPr>
          <p:cNvPr id="34404454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608339"/>
            <a:ext cx="10515600" cy="45686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Utilisation d’un cluster, donc plusieurs machines</a:t>
            </a:r>
            <a:endParaRPr sz="3600"/>
          </a:p>
          <a:p>
            <a:pPr>
              <a:defRPr/>
            </a:pPr>
            <a:r>
              <a:rPr sz="3600"/>
              <a:t>Installation et configuration des composants au sein du cluster SPARK</a:t>
            </a:r>
            <a:endParaRPr sz="3600"/>
          </a:p>
          <a:p>
            <a:pPr lvl="0">
              <a:defRPr/>
            </a:pPr>
            <a:r>
              <a:rPr sz="3600"/>
              <a:t>Utilisation temporaire</a:t>
            </a:r>
            <a:endParaRPr sz="3600"/>
          </a:p>
          <a:p>
            <a:pPr lvl="0">
              <a:defRPr/>
            </a:pPr>
            <a:endParaRPr sz="3600"/>
          </a:p>
          <a:p>
            <a:pPr lvl="0">
              <a:defRPr/>
            </a:pPr>
            <a:r>
              <a:rPr sz="3600"/>
              <a:t>Solution dans le cloud privilégiée :</a:t>
            </a:r>
            <a:endParaRPr sz="3600"/>
          </a:p>
          <a:p>
            <a:pPr lvl="1">
              <a:defRPr/>
            </a:pPr>
            <a:r>
              <a:rPr sz="3200"/>
              <a:t>Rapidité d’installation</a:t>
            </a:r>
            <a:endParaRPr sz="3200"/>
          </a:p>
          <a:p>
            <a:pPr lvl="1">
              <a:defRPr/>
            </a:pPr>
            <a:r>
              <a:rPr sz="3200"/>
              <a:t>Ressources à la demande</a:t>
            </a:r>
            <a:endParaRPr sz="3200"/>
          </a:p>
        </p:txBody>
      </p:sp>
      <p:sp>
        <p:nvSpPr>
          <p:cNvPr id="837517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C55FDAF-62F2-3451-F953-F0419F3C1657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5913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Environnement AWS EMR</a:t>
            </a:r>
            <a:endParaRPr sz="4800"/>
          </a:p>
        </p:txBody>
      </p:sp>
      <p:sp>
        <p:nvSpPr>
          <p:cNvPr id="30684207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608339"/>
            <a:ext cx="10515600" cy="45686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Cluster SPARK proposé par AWS EMR</a:t>
            </a:r>
            <a:endParaRPr sz="3600"/>
          </a:p>
          <a:p>
            <a:pPr>
              <a:defRPr/>
            </a:pPr>
            <a:r>
              <a:rPr sz="3600"/>
              <a:t>Cluster éphémère 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13528906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75D1CB-4EA2-31F9-B18F-9C9DE1447B5F}" type="slidenum">
              <a:rPr lang="fr-FR"/>
              <a:t/>
            </a:fld>
            <a:endParaRPr lang="fr-FR"/>
          </a:p>
        </p:txBody>
      </p:sp>
      <p:pic>
        <p:nvPicPr>
          <p:cNvPr id="17874513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50543" y="3162345"/>
            <a:ext cx="5343525" cy="2895598"/>
          </a:xfrm>
          <a:prstGeom prst="rect">
            <a:avLst/>
          </a:prstGeom>
        </p:spPr>
      </p:pic>
      <p:sp>
        <p:nvSpPr>
          <p:cNvPr id="815289098" name=""/>
          <p:cNvSpPr txBox="1"/>
          <p:nvPr/>
        </p:nvSpPr>
        <p:spPr bwMode="auto">
          <a:xfrm flipH="0" flipV="0">
            <a:off x="6848613" y="3230419"/>
            <a:ext cx="4729102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S3 : service de stockage persistent et sécurisé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EMR : service de création de clusters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EC2 : service de machines virtuelles (IAAS)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3696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70816"/>
            <a:ext cx="10760433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Configuration du compartiment S3</a:t>
            </a:r>
            <a:endParaRPr sz="4800"/>
          </a:p>
        </p:txBody>
      </p:sp>
      <p:sp>
        <p:nvSpPr>
          <p:cNvPr id="3341293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D80826-728C-8564-C07A-FE0F294BB091}" type="slidenum">
              <a:rPr lang="fr-FR"/>
              <a:t/>
            </a:fld>
            <a:endParaRPr lang="fr-FR"/>
          </a:p>
        </p:txBody>
      </p:sp>
      <p:pic>
        <p:nvPicPr>
          <p:cNvPr id="19751183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50197" y="2530014"/>
            <a:ext cx="7115175" cy="2886075"/>
          </a:xfrm>
          <a:prstGeom prst="rect">
            <a:avLst/>
          </a:prstGeom>
        </p:spPr>
      </p:pic>
      <p:sp>
        <p:nvSpPr>
          <p:cNvPr id="93607696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608338"/>
            <a:ext cx="10515600" cy="45686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Compartiment (bucket) situé en France</a:t>
            </a:r>
            <a:endParaRPr sz="3600"/>
          </a:p>
          <a:p>
            <a:pPr marL="0" indent="0">
              <a:buFont typeface="Arial"/>
              <a:buNone/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479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Création du cluster EMR</a:t>
            </a:r>
            <a:endParaRPr/>
          </a:p>
        </p:txBody>
      </p:sp>
      <p:sp>
        <p:nvSpPr>
          <p:cNvPr id="8573944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01379755-1854-C590-B39D-3413EDF0CDBC}" type="slidenum">
              <a:rPr lang="fr-FR"/>
              <a:t/>
            </a:fld>
            <a:endParaRPr lang="fr-FR"/>
          </a:p>
        </p:txBody>
      </p:sp>
      <p:pic>
        <p:nvPicPr>
          <p:cNvPr id="60900397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3242" y="2657446"/>
            <a:ext cx="4736138" cy="3519515"/>
          </a:xfrm>
          <a:prstGeom prst="rect">
            <a:avLst/>
          </a:prstGeom>
        </p:spPr>
      </p:pic>
      <p:sp>
        <p:nvSpPr>
          <p:cNvPr id="168165564" name=""/>
          <p:cNvSpPr txBox="1"/>
          <p:nvPr/>
        </p:nvSpPr>
        <p:spPr bwMode="auto">
          <a:xfrm flipH="0" flipV="0">
            <a:off x="548910" y="1994999"/>
            <a:ext cx="44874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basé sur Spark</a:t>
            </a:r>
            <a:endParaRPr/>
          </a:p>
        </p:txBody>
      </p:sp>
      <p:pic>
        <p:nvPicPr>
          <p:cNvPr id="1701105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80380" y="1380327"/>
            <a:ext cx="3688452" cy="4360352"/>
          </a:xfrm>
          <a:prstGeom prst="rect">
            <a:avLst/>
          </a:prstGeom>
        </p:spPr>
      </p:pic>
      <p:sp>
        <p:nvSpPr>
          <p:cNvPr id="525991960" name=""/>
          <p:cNvSpPr txBox="1"/>
          <p:nvPr/>
        </p:nvSpPr>
        <p:spPr bwMode="auto">
          <a:xfrm flipH="0" flipV="0">
            <a:off x="6557769" y="5810842"/>
            <a:ext cx="450549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Instances EC2 situées en France (eu-west-3b)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9738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70815"/>
            <a:ext cx="10760433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Amorçage du cluster</a:t>
            </a:r>
            <a:endParaRPr sz="4800"/>
          </a:p>
        </p:txBody>
      </p:sp>
      <p:sp>
        <p:nvSpPr>
          <p:cNvPr id="84283988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490805-DCCE-47AD-4C04-EC0F6C273487}" type="slidenum">
              <a:rPr lang="fr-FR"/>
              <a:t/>
            </a:fld>
            <a:endParaRPr lang="fr-FR"/>
          </a:p>
        </p:txBody>
      </p:sp>
      <p:sp>
        <p:nvSpPr>
          <p:cNvPr id="174092529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96376"/>
            <a:ext cx="10084476" cy="45686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Chargement des logiciels réalisé sur tous les membres du cluster via un fichier d’amorçage</a:t>
            </a:r>
            <a:endParaRPr sz="3600"/>
          </a:p>
          <a:p>
            <a:pPr marL="0" indent="0">
              <a:buFont typeface="Arial"/>
              <a:buNone/>
              <a:defRPr/>
            </a:pPr>
            <a:endParaRPr sz="3600"/>
          </a:p>
        </p:txBody>
      </p:sp>
      <p:pic>
        <p:nvPicPr>
          <p:cNvPr id="2115105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9504" y="3347895"/>
            <a:ext cx="7534274" cy="1962149"/>
          </a:xfrm>
          <a:prstGeom prst="rect">
            <a:avLst/>
          </a:prstGeom>
        </p:spPr>
      </p:pic>
      <p:pic>
        <p:nvPicPr>
          <p:cNvPr id="15716001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97460" y="2670144"/>
            <a:ext cx="3491601" cy="3723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493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70815"/>
            <a:ext cx="10760433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Clonage</a:t>
            </a:r>
            <a:endParaRPr sz="4800"/>
          </a:p>
        </p:txBody>
      </p:sp>
      <p:sp>
        <p:nvSpPr>
          <p:cNvPr id="3959285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6E91A4-A2EE-94D5-9C27-9696BFB5C6A4}" type="slidenum">
              <a:rPr lang="fr-FR"/>
              <a:t/>
            </a:fld>
            <a:endParaRPr lang="fr-FR"/>
          </a:p>
        </p:txBody>
      </p:sp>
      <p:sp>
        <p:nvSpPr>
          <p:cNvPr id="33495487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96376"/>
            <a:ext cx="10084475" cy="45686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Possibilité de cloner une </a:t>
            </a:r>
            <a:r>
              <a:rPr sz="2800"/>
              <a:t>configuration de cluster en une autre et de modifier les paramètres : gain de temps</a:t>
            </a:r>
            <a:endParaRPr sz="2800"/>
          </a:p>
          <a:p>
            <a:pPr marL="0" indent="0">
              <a:buFont typeface="Arial"/>
              <a:buNone/>
              <a:defRPr/>
            </a:pPr>
            <a:endParaRPr sz="3600"/>
          </a:p>
        </p:txBody>
      </p:sp>
      <p:pic>
        <p:nvPicPr>
          <p:cNvPr id="18969439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81224" y="2535970"/>
            <a:ext cx="7800975" cy="3629025"/>
          </a:xfrm>
          <a:prstGeom prst="rect">
            <a:avLst/>
          </a:prstGeom>
        </p:spPr>
      </p:pic>
      <p:sp>
        <p:nvSpPr>
          <p:cNvPr id="1006595955" name=""/>
          <p:cNvSpPr/>
          <p:nvPr/>
        </p:nvSpPr>
        <p:spPr bwMode="auto">
          <a:xfrm flipH="0" flipV="0">
            <a:off x="2312450" y="5258019"/>
            <a:ext cx="490395" cy="443242"/>
          </a:xfrm>
          <a:prstGeom prst="flowChartConnector">
            <a:avLst/>
          </a:prstGeom>
          <a:noFill/>
          <a:ln w="38099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046228" name=""/>
          <p:cNvSpPr/>
          <p:nvPr/>
        </p:nvSpPr>
        <p:spPr bwMode="auto">
          <a:xfrm flipH="0" flipV="0">
            <a:off x="5556608" y="3173836"/>
            <a:ext cx="1122252" cy="669579"/>
          </a:xfrm>
          <a:prstGeom prst="flowChartConnector">
            <a:avLst/>
          </a:prstGeom>
          <a:noFill/>
          <a:ln w="38099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4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28165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70814"/>
            <a:ext cx="10760433" cy="1325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Implementation</a:t>
            </a:r>
            <a:endParaRPr sz="4800"/>
          </a:p>
        </p:txBody>
      </p:sp>
      <p:sp>
        <p:nvSpPr>
          <p:cNvPr id="16562433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69016DD-D92D-6DF9-1A1E-AA7863F8E56A}" type="slidenum">
              <a:rPr lang="fr-FR"/>
              <a:t/>
            </a:fld>
            <a:endParaRPr lang="fr-FR"/>
          </a:p>
        </p:txBody>
      </p:sp>
      <p:sp>
        <p:nvSpPr>
          <p:cNvPr id="8078206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96375"/>
            <a:ext cx="10084475" cy="45686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Utilisation d’un pipeline SparkML avec des custom transformers</a:t>
            </a:r>
            <a:endParaRPr/>
          </a:p>
          <a:p>
            <a:pPr lvl="1">
              <a:defRPr/>
            </a:pPr>
            <a:r>
              <a:rPr/>
              <a:t>Récupération du label à partir du chemin du fichier  (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ImageDataSetTransformer</a:t>
            </a:r>
            <a:r>
              <a:rPr/>
              <a:t>)</a:t>
            </a:r>
            <a:endParaRPr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Transformation de l’image en features (FeatureTransformer)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Transformation du tableau de features en vecteur de features (array_to_vector)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Transformation du label en index numérique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PCA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fr-FR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5810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Exécution locale</a:t>
            </a:r>
            <a:endParaRPr/>
          </a:p>
        </p:txBody>
      </p:sp>
      <p:pic>
        <p:nvPicPr>
          <p:cNvPr id="2508709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39725" y="1413485"/>
            <a:ext cx="10025039" cy="4872281"/>
          </a:xfrm>
          <a:prstGeom prst="rect">
            <a:avLst/>
          </a:prstGeom>
        </p:spPr>
      </p:pic>
      <p:sp>
        <p:nvSpPr>
          <p:cNvPr id="161076402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5375977E-FC39-7E3D-1605-4ACA6E51AF94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9547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Sommaire</a:t>
            </a:r>
            <a:endParaRPr sz="4800"/>
          </a:p>
        </p:txBody>
      </p:sp>
      <p:sp>
        <p:nvSpPr>
          <p:cNvPr id="186332894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Introduction</a:t>
            </a:r>
            <a:endParaRPr sz="3600"/>
          </a:p>
          <a:p>
            <a:pPr>
              <a:defRPr/>
            </a:pPr>
            <a:r>
              <a:rPr sz="3600"/>
              <a:t>Problématiques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Présentation de SPARK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Déploiement du traitement à l’échelle</a:t>
            </a:r>
            <a:endParaRPr lang="fr-FR" sz="3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3600"/>
              <a:t>Conclusion</a:t>
            </a:r>
            <a:endParaRPr sz="4800"/>
          </a:p>
        </p:txBody>
      </p:sp>
      <p:sp>
        <p:nvSpPr>
          <p:cNvPr id="13816117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AC0FE-21F1-EB75-D4B2-BE1AC504906B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1991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70814"/>
            <a:ext cx="10760433" cy="1325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Timeline de l’éxécution locale</a:t>
            </a:r>
            <a:endParaRPr sz="4800"/>
          </a:p>
        </p:txBody>
      </p:sp>
      <p:sp>
        <p:nvSpPr>
          <p:cNvPr id="5947587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213F47-169D-44EF-A7EC-CEB723D84455}" type="slidenum">
              <a:rPr lang="fr-FR"/>
              <a:t/>
            </a:fld>
            <a:endParaRPr lang="fr-FR"/>
          </a:p>
        </p:txBody>
      </p:sp>
      <p:sp>
        <p:nvSpPr>
          <p:cNvPr id="672745003" name=""/>
          <p:cNvSpPr txBox="1"/>
          <p:nvPr/>
        </p:nvSpPr>
        <p:spPr bwMode="auto">
          <a:xfrm flipH="0" flipV="0">
            <a:off x="9753267" y="1683786"/>
            <a:ext cx="199484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1 nœud 32Gb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8 cœurs utilisés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1h16mn</a:t>
            </a:r>
            <a:endParaRPr/>
          </a:p>
        </p:txBody>
      </p:sp>
      <p:pic>
        <p:nvPicPr>
          <p:cNvPr id="16344549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9593" y="1683786"/>
            <a:ext cx="8993062" cy="4208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06392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70814"/>
            <a:ext cx="10760433" cy="1325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Exécution sur AWS</a:t>
            </a:r>
            <a:endParaRPr sz="4800"/>
          </a:p>
        </p:txBody>
      </p:sp>
      <p:sp>
        <p:nvSpPr>
          <p:cNvPr id="7199842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7DDA1F-5113-CAC7-A391-8BB0F94CF929}" type="slidenum">
              <a:rPr lang="fr-FR"/>
              <a:t/>
            </a:fld>
            <a:endParaRPr lang="fr-FR"/>
          </a:p>
        </p:txBody>
      </p:sp>
      <p:sp>
        <p:nvSpPr>
          <p:cNvPr id="106529824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610599" y="1596375"/>
            <a:ext cx="3144711" cy="45686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Configuration</a:t>
            </a:r>
            <a:endParaRPr/>
          </a:p>
          <a:p>
            <a:pPr lvl="1">
              <a:defRPr/>
            </a:pPr>
            <a:r>
              <a:rPr/>
              <a:t>Spark</a:t>
            </a:r>
            <a:endParaRPr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noeud primaire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instances de 4 coeurs + 16 Gb pour les workers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36 mn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fr-FR"/>
          </a:p>
          <a:p>
            <a:pPr>
              <a:defRPr/>
            </a:pPr>
            <a:endParaRPr/>
          </a:p>
        </p:txBody>
      </p:sp>
      <p:pic>
        <p:nvPicPr>
          <p:cNvPr id="15738995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8205" y="1338490"/>
            <a:ext cx="8241980" cy="5292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5632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6B67B26-690B-8922-2DC2-2463D14C5EDA}" type="slidenum">
              <a:rPr lang="fr-FR"/>
              <a:t/>
            </a:fld>
            <a:endParaRPr lang="fr-FR"/>
          </a:p>
        </p:txBody>
      </p:sp>
      <p:pic>
        <p:nvPicPr>
          <p:cNvPr id="5344529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85969" y="95254"/>
            <a:ext cx="8622249" cy="662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1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B10F9D91-C46D-A8C1-D775-771E31D1AF5B}" type="slidenum">
              <a:rPr lang="fr-FR"/>
              <a:t/>
            </a:fld>
            <a:endParaRPr lang="fr-FR"/>
          </a:p>
        </p:txBody>
      </p:sp>
      <p:pic>
        <p:nvPicPr>
          <p:cNvPr id="3343556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2744" y="227247"/>
            <a:ext cx="2068567" cy="7080045"/>
          </a:xfrm>
          <a:prstGeom prst="rect">
            <a:avLst/>
          </a:prstGeom>
        </p:spPr>
      </p:pic>
      <p:pic>
        <p:nvPicPr>
          <p:cNvPr id="11338041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04941" y="227247"/>
            <a:ext cx="8717752" cy="6403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9527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Fichiers résultats</a:t>
            </a:r>
            <a:endParaRPr/>
          </a:p>
        </p:txBody>
      </p:sp>
      <p:pic>
        <p:nvPicPr>
          <p:cNvPr id="844417237" name=""/>
          <p:cNvPicPr>
            <a:picLocks noChangeAspect="1"/>
          </p:cNvPicPr>
          <p:nvPr/>
        </p:nvPicPr>
        <p:blipFill>
          <a:blip r:embed="rId2"/>
          <a:srcRect l="1887" t="0" r="0" b="0"/>
          <a:stretch/>
        </p:blipFill>
        <p:spPr bwMode="auto">
          <a:xfrm flipH="0" flipV="0">
            <a:off x="1051202" y="1333967"/>
            <a:ext cx="2504229" cy="3003051"/>
          </a:xfrm>
          <a:prstGeom prst="rect">
            <a:avLst/>
          </a:prstGeom>
        </p:spPr>
      </p:pic>
      <p:pic>
        <p:nvPicPr>
          <p:cNvPr id="2708505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90485" y="1455004"/>
            <a:ext cx="4265437" cy="2610369"/>
          </a:xfrm>
          <a:prstGeom prst="rect">
            <a:avLst/>
          </a:prstGeom>
        </p:spPr>
      </p:pic>
      <p:pic>
        <p:nvPicPr>
          <p:cNvPr id="17628539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490485" y="4577369"/>
            <a:ext cx="4414912" cy="2010452"/>
          </a:xfrm>
          <a:prstGeom prst="rect">
            <a:avLst/>
          </a:prstGeom>
        </p:spPr>
      </p:pic>
      <p:pic>
        <p:nvPicPr>
          <p:cNvPr id="25952692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8124" y="4480848"/>
            <a:ext cx="4928045" cy="2373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09124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70814"/>
            <a:ext cx="10760433" cy="1325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Résultats de la PCA</a:t>
            </a:r>
            <a:endParaRPr sz="4800"/>
          </a:p>
        </p:txBody>
      </p:sp>
      <p:sp>
        <p:nvSpPr>
          <p:cNvPr id="3503848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891D41-1516-4931-6508-5B1B47E26A49}" type="slidenum">
              <a:rPr lang="fr-FR"/>
              <a:t/>
            </a:fld>
            <a:endParaRPr lang="fr-FR"/>
          </a:p>
        </p:txBody>
      </p:sp>
      <p:pic>
        <p:nvPicPr>
          <p:cNvPr id="990842613" name=""/>
          <p:cNvPicPr>
            <a:picLocks noChangeAspect="1"/>
          </p:cNvPicPr>
          <p:nvPr/>
        </p:nvPicPr>
        <p:blipFill>
          <a:blip r:embed="rId2"/>
          <a:srcRect l="0" t="8144" r="0" b="0"/>
          <a:stretch/>
        </p:blipFill>
        <p:spPr bwMode="auto">
          <a:xfrm flipH="0" flipV="0">
            <a:off x="1703282" y="1256625"/>
            <a:ext cx="4986563" cy="4562249"/>
          </a:xfrm>
          <a:prstGeom prst="rect">
            <a:avLst/>
          </a:prstGeom>
        </p:spPr>
      </p:pic>
      <p:graphicFrame>
        <p:nvGraphicFramePr>
          <p:cNvPr id="455202078" name=""/>
          <p:cNvGraphicFramePr>
            <a:graphicFrameLocks xmlns:a="http://schemas.openxmlformats.org/drawingml/2006/main"/>
          </p:cNvGraphicFramePr>
          <p:nvPr/>
        </p:nvGraphicFramePr>
        <p:xfrm>
          <a:off x="7111874" y="2169318"/>
          <a:ext cx="3179887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250000"/>
                <a:gridCol w="1380612"/>
              </a:tblGrid>
              <a:tr h="263927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Nb composants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Ratio (%)</a:t>
                      </a:r>
                      <a:endParaRPr/>
                    </a:p>
                  </a:txBody>
                  <a:tcPr/>
                </a:tc>
              </a:tr>
              <a:tr h="281640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81.5</a:t>
                      </a:r>
                      <a:endParaRPr/>
                    </a:p>
                  </a:txBody>
                  <a:tcPr/>
                </a:tc>
              </a:tr>
              <a:tr h="263927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86.3</a:t>
                      </a:r>
                      <a:endParaRPr/>
                    </a:p>
                  </a:txBody>
                  <a:tcPr/>
                </a:tc>
              </a:tr>
              <a:tr h="263927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200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89.1</a:t>
                      </a:r>
                      <a:endParaRPr/>
                    </a:p>
                  </a:txBody>
                  <a:tcPr/>
                </a:tc>
              </a:tr>
              <a:tr h="263927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300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92.7</a:t>
                      </a:r>
                      <a:endParaRPr/>
                    </a:p>
                  </a:txBody>
                  <a:tcPr/>
                </a:tc>
              </a:tr>
              <a:tr h="263927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400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94.8</a:t>
                      </a:r>
                      <a:endParaRPr/>
                    </a:p>
                  </a:txBody>
                  <a:tcPr/>
                </a:tc>
              </a:tr>
              <a:tr h="263927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600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97.3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9115709" name=""/>
          <p:cNvSpPr txBox="1"/>
          <p:nvPr/>
        </p:nvSpPr>
        <p:spPr bwMode="auto">
          <a:xfrm flipH="0" flipV="0">
            <a:off x="606345" y="5884718"/>
            <a:ext cx="981843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hlinkClick r:id="rId3" tooltip="https://kockot-bucket.s3.eu-west-3.amazonaws.com/PCA_transformed/PCA_1024columns.csv"/>
              </a:rPr>
              <a:t>https://kockot-bucket.s3.eu-west-3.amazonaws.com/PCA_transformed/PCA_1024columns.csv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2776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Conclusion</a:t>
            </a:r>
            <a:endParaRPr/>
          </a:p>
        </p:txBody>
      </p:sp>
      <p:sp>
        <p:nvSpPr>
          <p:cNvPr id="177185137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Au cours du projet :</a:t>
            </a:r>
            <a:endParaRPr/>
          </a:p>
          <a:p>
            <a:pPr lvl="1">
              <a:defRPr/>
            </a:pPr>
            <a:r>
              <a:rPr/>
              <a:t>Exposition à la plateforme de calcul distribué Spark</a:t>
            </a:r>
            <a:endParaRPr/>
          </a:p>
          <a:p>
            <a:pPr lvl="1">
              <a:defRPr/>
            </a:pPr>
            <a:r>
              <a:rPr/>
              <a:t>Déploiement dans le Cloud</a:t>
            </a:r>
            <a:endParaRPr/>
          </a:p>
          <a:p>
            <a:pPr lvl="1">
              <a:defRPr/>
            </a:pPr>
            <a:r>
              <a:rPr/>
              <a:t>Apprentissage de divers services de AWS</a:t>
            </a:r>
            <a:endParaRPr/>
          </a:p>
          <a:p>
            <a:pPr lvl="1">
              <a:defRPr/>
            </a:pPr>
            <a:r>
              <a:rPr/>
              <a:t>Comparaison entre Spark en local et Spark déployé sur AWS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En perspective :</a:t>
            </a:r>
            <a:endParaRPr/>
          </a:p>
          <a:p>
            <a:pPr lvl="1">
              <a:defRPr/>
            </a:pPr>
            <a:r>
              <a:rPr/>
              <a:t>Modèle de classification à partir du PCA</a:t>
            </a:r>
            <a:endParaRPr/>
          </a:p>
          <a:p>
            <a:pPr lvl="1">
              <a:defRPr/>
            </a:pPr>
            <a:r>
              <a:rPr/>
              <a:t>Utilisation de Spark Streaming pour fournir en temps réel des prédictions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8870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Merci de m’avoir écouté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1705810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8769662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1934" y="1495423"/>
            <a:ext cx="4048124" cy="3848096"/>
          </a:xfrm>
          <a:prstGeom prst="rect">
            <a:avLst/>
          </a:prstGeom>
        </p:spPr>
      </p:pic>
      <p:sp>
        <p:nvSpPr>
          <p:cNvPr id="1657573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9C0515-3E5A-BFED-232B-AEA50B44788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9367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Introduction</a:t>
            </a:r>
            <a:endParaRPr sz="4800"/>
          </a:p>
        </p:txBody>
      </p:sp>
      <p:sp>
        <p:nvSpPr>
          <p:cNvPr id="58307227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Contexte : Fruits! Société de l’AgriTech </a:t>
            </a:r>
            <a:endParaRPr sz="3600"/>
          </a:p>
          <a:p>
            <a:pPr>
              <a:defRPr/>
            </a:pPr>
            <a:r>
              <a:rPr sz="3600"/>
              <a:t>Projet : construction d’une chaîne de traitement à partir d’images de fruits</a:t>
            </a:r>
            <a:r>
              <a:rPr sz="3600"/>
              <a:t> (reconnaissance automatique, suivi d’un traitement: tri automatique, ...)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Transformation des images en features suivi d’une réduction via PCA</a:t>
            </a:r>
            <a:endParaRPr sz="3600"/>
          </a:p>
        </p:txBody>
      </p:sp>
      <p:sp>
        <p:nvSpPr>
          <p:cNvPr id="5046823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74D793-202A-22EC-58AA-F138B99412D8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9222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Présentation des données</a:t>
            </a:r>
            <a:endParaRPr sz="4800"/>
          </a:p>
        </p:txBody>
      </p:sp>
      <p:sp>
        <p:nvSpPr>
          <p:cNvPr id="172411874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67692 images au format JPG 100x100</a:t>
            </a:r>
            <a:endParaRPr sz="3600"/>
          </a:p>
          <a:p>
            <a:pPr lvl="0">
              <a:defRPr/>
            </a:pPr>
            <a:r>
              <a:rPr sz="4000"/>
              <a:t>131 variétés différentes</a:t>
            </a:r>
            <a:endParaRPr sz="4000"/>
          </a:p>
          <a:p>
            <a:pPr lvl="0">
              <a:defRPr/>
            </a:pPr>
            <a:r>
              <a:rPr sz="4000"/>
              <a:t>62 familles de fruits</a:t>
            </a:r>
            <a:endParaRPr sz="3600"/>
          </a:p>
        </p:txBody>
      </p:sp>
      <p:sp>
        <p:nvSpPr>
          <p:cNvPr id="108395105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B7B14E8-996D-D6ED-E7E9-EB8A22C5B91E}" type="slidenum">
              <a:rPr lang="fr-FR"/>
              <a:t/>
            </a:fld>
            <a:endParaRPr lang="fr-FR"/>
          </a:p>
        </p:txBody>
      </p:sp>
      <p:pic>
        <p:nvPicPr>
          <p:cNvPr id="965945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48103" y="4286250"/>
            <a:ext cx="752474" cy="466724"/>
          </a:xfrm>
          <a:prstGeom prst="rect">
            <a:avLst/>
          </a:prstGeom>
        </p:spPr>
      </p:pic>
      <p:pic>
        <p:nvPicPr>
          <p:cNvPr id="14296435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49870" y="4286250"/>
            <a:ext cx="685800" cy="504824"/>
          </a:xfrm>
          <a:prstGeom prst="rect">
            <a:avLst/>
          </a:prstGeom>
        </p:spPr>
      </p:pic>
      <p:pic>
        <p:nvPicPr>
          <p:cNvPr id="1309537706" name=""/>
          <p:cNvPicPr>
            <a:picLocks noChangeAspect="1"/>
          </p:cNvPicPr>
          <p:nvPr/>
        </p:nvPicPr>
        <p:blipFill>
          <a:blip r:embed="rId4"/>
          <a:srcRect l="0" t="0" r="0" b="0"/>
          <a:stretch/>
        </p:blipFill>
        <p:spPr bwMode="auto">
          <a:xfrm flipH="0" flipV="0">
            <a:off x="1348115" y="5123792"/>
            <a:ext cx="552449" cy="504824"/>
          </a:xfrm>
          <a:prstGeom prst="rect">
            <a:avLst/>
          </a:prstGeom>
        </p:spPr>
      </p:pic>
      <p:pic>
        <p:nvPicPr>
          <p:cNvPr id="13453963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316545" y="5142843"/>
            <a:ext cx="619124" cy="466724"/>
          </a:xfrm>
          <a:prstGeom prst="rect">
            <a:avLst/>
          </a:prstGeom>
        </p:spPr>
      </p:pic>
      <p:pic>
        <p:nvPicPr>
          <p:cNvPr id="165287730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268060" y="4305299"/>
            <a:ext cx="742950" cy="485775"/>
          </a:xfrm>
          <a:prstGeom prst="rect">
            <a:avLst/>
          </a:prstGeom>
        </p:spPr>
      </p:pic>
      <p:pic>
        <p:nvPicPr>
          <p:cNvPr id="206730589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3363310" y="5276192"/>
            <a:ext cx="552449" cy="333374"/>
          </a:xfrm>
          <a:prstGeom prst="rect">
            <a:avLst/>
          </a:prstGeom>
        </p:spPr>
      </p:pic>
      <p:sp>
        <p:nvSpPr>
          <p:cNvPr id="1753299645" name=""/>
          <p:cNvSpPr txBox="1"/>
          <p:nvPr/>
        </p:nvSpPr>
        <p:spPr bwMode="auto">
          <a:xfrm flipH="0" flipV="0">
            <a:off x="1349998" y="5773189"/>
            <a:ext cx="26808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Banana Red</a:t>
            </a:r>
            <a:endParaRPr/>
          </a:p>
        </p:txBody>
      </p:sp>
      <p:pic>
        <p:nvPicPr>
          <p:cNvPr id="110565290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5326944" y="4319587"/>
            <a:ext cx="533399" cy="400050"/>
          </a:xfrm>
          <a:prstGeom prst="rect">
            <a:avLst/>
          </a:prstGeom>
        </p:spPr>
      </p:pic>
      <p:pic>
        <p:nvPicPr>
          <p:cNvPr id="99720912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6050138" y="4286250"/>
            <a:ext cx="723899" cy="457200"/>
          </a:xfrm>
          <a:prstGeom prst="rect">
            <a:avLst/>
          </a:prstGeom>
        </p:spPr>
      </p:pic>
      <p:pic>
        <p:nvPicPr>
          <p:cNvPr id="228126446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6949721" y="4243387"/>
            <a:ext cx="695323" cy="542925"/>
          </a:xfrm>
          <a:prstGeom prst="rect">
            <a:avLst/>
          </a:prstGeom>
        </p:spPr>
      </p:pic>
      <p:pic>
        <p:nvPicPr>
          <p:cNvPr id="2124482192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5326944" y="4959568"/>
            <a:ext cx="495299" cy="533399"/>
          </a:xfrm>
          <a:prstGeom prst="rect">
            <a:avLst/>
          </a:prstGeom>
        </p:spPr>
      </p:pic>
      <p:pic>
        <p:nvPicPr>
          <p:cNvPr id="1584597594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6183488" y="5009492"/>
            <a:ext cx="590549" cy="533399"/>
          </a:xfrm>
          <a:prstGeom prst="rect">
            <a:avLst/>
          </a:prstGeom>
        </p:spPr>
      </p:pic>
      <p:pic>
        <p:nvPicPr>
          <p:cNvPr id="214633560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>
            <a:off x="7121171" y="5009492"/>
            <a:ext cx="523874" cy="533399"/>
          </a:xfrm>
          <a:prstGeom prst="rect">
            <a:avLst/>
          </a:prstGeom>
        </p:spPr>
      </p:pic>
      <p:sp>
        <p:nvSpPr>
          <p:cNvPr id="675879669" name=""/>
          <p:cNvSpPr txBox="1"/>
          <p:nvPr/>
        </p:nvSpPr>
        <p:spPr bwMode="auto">
          <a:xfrm flipH="0" flipV="0">
            <a:off x="5326944" y="5773189"/>
            <a:ext cx="22209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Peach Flat</a:t>
            </a:r>
            <a:endParaRPr/>
          </a:p>
        </p:txBody>
      </p:sp>
      <p:pic>
        <p:nvPicPr>
          <p:cNvPr id="47379276" name=""/>
          <p:cNvPicPr>
            <a:picLocks noChangeAspect="1"/>
          </p:cNvPicPr>
          <p:nvPr/>
        </p:nvPicPr>
        <p:blipFill>
          <a:blip r:embed="rId14"/>
          <a:srcRect l="0" t="0" r="0" b="12962"/>
          <a:stretch/>
        </p:blipFill>
        <p:spPr bwMode="auto">
          <a:xfrm flipH="0" flipV="0">
            <a:off x="9065172" y="4305299"/>
            <a:ext cx="552449" cy="447674"/>
          </a:xfrm>
          <a:prstGeom prst="rect">
            <a:avLst/>
          </a:prstGeom>
        </p:spPr>
      </p:pic>
      <p:pic>
        <p:nvPicPr>
          <p:cNvPr id="1954534845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>
            <a:off x="9886293" y="4305299"/>
            <a:ext cx="695323" cy="542925"/>
          </a:xfrm>
          <a:prstGeom prst="rect">
            <a:avLst/>
          </a:prstGeom>
        </p:spPr>
      </p:pic>
      <p:pic>
        <p:nvPicPr>
          <p:cNvPr id="1322082160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10723835" y="4319587"/>
            <a:ext cx="676274" cy="514350"/>
          </a:xfrm>
          <a:prstGeom prst="rect">
            <a:avLst/>
          </a:prstGeom>
        </p:spPr>
      </p:pic>
      <p:pic>
        <p:nvPicPr>
          <p:cNvPr id="565198390" name="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9065172" y="5195230"/>
            <a:ext cx="609599" cy="495299"/>
          </a:xfrm>
          <a:prstGeom prst="rect">
            <a:avLst/>
          </a:prstGeom>
        </p:spPr>
      </p:pic>
      <p:pic>
        <p:nvPicPr>
          <p:cNvPr id="1304331845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>
            <a:off x="10048217" y="5214280"/>
            <a:ext cx="533399" cy="457200"/>
          </a:xfrm>
          <a:prstGeom prst="rect">
            <a:avLst/>
          </a:prstGeom>
        </p:spPr>
      </p:pic>
      <p:pic>
        <p:nvPicPr>
          <p:cNvPr id="1223013961" name=""/>
          <p:cNvPicPr>
            <a:picLocks noChangeAspect="1"/>
          </p:cNvPicPr>
          <p:nvPr/>
        </p:nvPicPr>
        <p:blipFill>
          <a:blip r:embed="rId19"/>
          <a:srcRect l="0" t="0" r="0" b="9090"/>
          <a:stretch/>
        </p:blipFill>
        <p:spPr bwMode="auto">
          <a:xfrm flipH="0" flipV="0">
            <a:off x="10790511" y="5195230"/>
            <a:ext cx="542925" cy="476249"/>
          </a:xfrm>
          <a:prstGeom prst="rect">
            <a:avLst/>
          </a:prstGeom>
        </p:spPr>
      </p:pic>
      <p:sp>
        <p:nvSpPr>
          <p:cNvPr id="736043223" name=""/>
          <p:cNvSpPr txBox="1"/>
          <p:nvPr/>
        </p:nvSpPr>
        <p:spPr bwMode="auto">
          <a:xfrm flipH="0" flipV="0">
            <a:off x="8974331" y="5773189"/>
            <a:ext cx="26847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Pepper Red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2940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Transformation des données</a:t>
            </a:r>
            <a:endParaRPr sz="4800"/>
          </a:p>
        </p:txBody>
      </p:sp>
      <p:sp>
        <p:nvSpPr>
          <p:cNvPr id="169561294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D8A000-59BD-F188-B3FE-6E27017DEA5B}" type="slidenum">
              <a:rPr lang="fr-FR"/>
              <a:t/>
            </a:fld>
            <a:endParaRPr lang="fr-FR"/>
          </a:p>
        </p:txBody>
      </p:sp>
      <p:sp>
        <p:nvSpPr>
          <p:cNvPr id="387430598" name=""/>
          <p:cNvSpPr/>
          <p:nvPr/>
        </p:nvSpPr>
        <p:spPr bwMode="auto">
          <a:xfrm flipH="0" flipV="0">
            <a:off x="479860" y="1773471"/>
            <a:ext cx="1464027" cy="2204861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Images</a:t>
            </a:r>
            <a:endParaRPr/>
          </a:p>
        </p:txBody>
      </p:sp>
      <p:sp>
        <p:nvSpPr>
          <p:cNvPr id="1304694916" name=""/>
          <p:cNvSpPr/>
          <p:nvPr/>
        </p:nvSpPr>
        <p:spPr bwMode="auto">
          <a:xfrm flipH="0" flipV="0">
            <a:off x="2561249" y="2126249"/>
            <a:ext cx="3104444" cy="1358194"/>
          </a:xfrm>
          <a:prstGeom prst="chevron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Resize</a:t>
            </a:r>
            <a:endParaRPr/>
          </a:p>
        </p:txBody>
      </p:sp>
      <p:sp>
        <p:nvSpPr>
          <p:cNvPr id="814997267" name=""/>
          <p:cNvSpPr/>
          <p:nvPr/>
        </p:nvSpPr>
        <p:spPr bwMode="auto">
          <a:xfrm flipH="0" flipV="0">
            <a:off x="5101249" y="2126249"/>
            <a:ext cx="3421944" cy="1358193"/>
          </a:xfrm>
          <a:prstGeom prst="chevro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Preprocess</a:t>
            </a:r>
            <a:endParaRPr/>
          </a:p>
        </p:txBody>
      </p:sp>
      <p:pic>
        <p:nvPicPr>
          <p:cNvPr id="1195222850" name=""/>
          <p:cNvPicPr>
            <a:picLocks noChangeAspect="1"/>
          </p:cNvPicPr>
          <p:nvPr/>
        </p:nvPicPr>
        <p:blipFill>
          <a:blip r:embed="rId2"/>
          <a:srcRect l="0" t="57428" r="0" b="0"/>
          <a:stretch/>
        </p:blipFill>
        <p:spPr bwMode="auto">
          <a:xfrm flipH="0" flipV="0">
            <a:off x="6036215" y="3880017"/>
            <a:ext cx="6104561" cy="2919530"/>
          </a:xfrm>
          <a:prstGeom prst="rect">
            <a:avLst/>
          </a:prstGeom>
        </p:spPr>
      </p:pic>
      <p:pic>
        <p:nvPicPr>
          <p:cNvPr id="879914248" name=""/>
          <p:cNvPicPr>
            <a:picLocks noChangeAspect="1"/>
          </p:cNvPicPr>
          <p:nvPr/>
        </p:nvPicPr>
        <p:blipFill>
          <a:blip r:embed="rId2"/>
          <a:srcRect l="0" t="0" r="0" b="41989"/>
          <a:stretch/>
        </p:blipFill>
        <p:spPr bwMode="auto">
          <a:xfrm flipH="0" flipV="0">
            <a:off x="6036216" y="1461757"/>
            <a:ext cx="6104561" cy="3978333"/>
          </a:xfrm>
          <a:prstGeom prst="rect">
            <a:avLst/>
          </a:prstGeom>
        </p:spPr>
      </p:pic>
      <p:sp>
        <p:nvSpPr>
          <p:cNvPr id="1674846751" name=""/>
          <p:cNvSpPr/>
          <p:nvPr/>
        </p:nvSpPr>
        <p:spPr bwMode="auto">
          <a:xfrm flipH="1" flipV="0">
            <a:off x="3387549" y="4843068"/>
            <a:ext cx="2508564" cy="933638"/>
          </a:xfrm>
          <a:prstGeom prst="chevron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PCA</a:t>
            </a:r>
            <a:endParaRPr/>
          </a:p>
        </p:txBody>
      </p:sp>
      <p:pic>
        <p:nvPicPr>
          <p:cNvPr id="269433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08997" y="5924014"/>
            <a:ext cx="1424034" cy="797459"/>
          </a:xfrm>
          <a:prstGeom prst="rect">
            <a:avLst/>
          </a:prstGeom>
        </p:spPr>
      </p:pic>
      <p:graphicFrame>
        <p:nvGraphicFramePr>
          <p:cNvPr id="1547111519" name=""/>
          <p:cNvGraphicFramePr>
            <a:graphicFrameLocks xmlns:a="http://schemas.openxmlformats.org/drawingml/2006/main"/>
          </p:cNvGraphicFramePr>
          <p:nvPr/>
        </p:nvGraphicFramePr>
        <p:xfrm>
          <a:off x="2446950" y="4702220"/>
          <a:ext cx="478494" cy="1289520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{5C22544A-7EE6-4342-B048-85BDC9FD1C3A}</a:tableStyleId>
              </a:tblPr>
              <a:tblGrid>
                <a:gridCol w="465795"/>
              </a:tblGrid>
              <a:tr h="297042"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 v1</a:t>
                      </a:r>
                      <a:endParaRPr sz="1200"/>
                    </a:p>
                  </a:txBody>
                  <a:tcPr/>
                </a:tc>
              </a:tr>
              <a:tr h="316977"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 v2</a:t>
                      </a:r>
                      <a:endParaRPr sz="1200"/>
                    </a:p>
                  </a:txBody>
                  <a:tcPr/>
                </a:tc>
              </a:tr>
              <a:tr h="297042"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 v3</a:t>
                      </a:r>
                      <a:endParaRPr sz="1200"/>
                    </a:p>
                  </a:txBody>
                  <a:tcPr/>
                </a:tc>
              </a:tr>
              <a:tr h="297042"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 v4</a:t>
                      </a:r>
                      <a:endParaRPr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3570332" name=""/>
          <p:cNvSpPr/>
          <p:nvPr/>
        </p:nvSpPr>
        <p:spPr bwMode="auto">
          <a:xfrm flipH="0" flipV="0">
            <a:off x="2139217" y="4380965"/>
            <a:ext cx="1093960" cy="1886138"/>
          </a:xfrm>
          <a:prstGeom prst="flowChartConnector">
            <a:avLst/>
          </a:prstGeom>
          <a:noFill/>
          <a:ln w="38099" cap="flat" cmpd="sng" algn="ctr">
            <a:solidFill>
              <a:srgbClr val="7451EB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8103239" name=""/>
          <p:cNvSpPr txBox="1"/>
          <p:nvPr/>
        </p:nvSpPr>
        <p:spPr bwMode="auto">
          <a:xfrm flipH="0" flipV="0">
            <a:off x="6577008" y="5083278"/>
            <a:ext cx="269041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FF"/>
                </a:highlight>
              </a:rPr>
              <a:t>MobileNet V2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5248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Problématiques BigData</a:t>
            </a:r>
            <a:endParaRPr sz="4800"/>
          </a:p>
        </p:txBody>
      </p:sp>
      <p:sp>
        <p:nvSpPr>
          <p:cNvPr id="12012131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608340"/>
            <a:ext cx="10515600" cy="45686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Grand nombre d’images à traiter</a:t>
            </a:r>
            <a:endParaRPr sz="3600"/>
          </a:p>
          <a:p>
            <a:pPr>
              <a:defRPr/>
            </a:pPr>
            <a:r>
              <a:rPr sz="3600"/>
              <a:t>Opérations longues (nombreuses couches du RNN)</a:t>
            </a:r>
            <a:endParaRPr sz="3600"/>
          </a:p>
          <a:p>
            <a:pPr lvl="0">
              <a:defRPr/>
            </a:pPr>
            <a:r>
              <a:rPr sz="3600"/>
              <a:t>Ressources matérielles locales limitées au niveau mémoire et capacités de calcul</a:t>
            </a:r>
            <a:endParaRPr sz="3600"/>
          </a:p>
          <a:p>
            <a:pPr lvl="0">
              <a:defRPr/>
            </a:pPr>
            <a:r>
              <a:rPr sz="3600"/>
              <a:t>Risques en cas de panne</a:t>
            </a:r>
            <a:endParaRPr sz="3600"/>
          </a:p>
        </p:txBody>
      </p:sp>
      <p:sp>
        <p:nvSpPr>
          <p:cNvPr id="10169249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855FD-2EF8-85A0-C197-C35D6CA80B8A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8302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Frameworks BigData possibles</a:t>
            </a:r>
            <a:endParaRPr sz="4400"/>
          </a:p>
        </p:txBody>
      </p:sp>
      <p:graphicFrame>
        <p:nvGraphicFramePr>
          <p:cNvPr id="1242102999" name=""/>
          <p:cNvGraphicFramePr>
            <a:graphicFrameLocks xmlns:a="http://schemas.openxmlformats.org/drawingml/2006/main"/>
          </p:cNvGraphicFramePr>
          <p:nvPr/>
        </p:nvGraphicFramePr>
        <p:xfrm>
          <a:off x="1182561" y="2375100"/>
          <a:ext cx="9563587" cy="333057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195174"/>
                <a:gridCol w="4172083"/>
                <a:gridCol w="3183629"/>
              </a:tblGrid>
              <a:tr h="650993"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600"/>
                        <a:t>Hadoop</a:t>
                      </a:r>
                      <a:endParaRPr sz="2600"/>
                    </a:p>
                  </a:txBody>
                  <a:tcPr>
                    <a:lnL w="12700" algn="ctr">
                      <a:noFill/>
                    </a:ln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600"/>
                        <a:t>Spark</a:t>
                      </a:r>
                      <a:endParaRPr sz="2600"/>
                    </a:p>
                  </a:txBody>
                  <a:tcPr/>
                </a:tc>
              </a:tr>
              <a:tr h="713903">
                <a:tc>
                  <a:txBody>
                    <a:bodyPr/>
                    <a:p>
                      <a:pPr>
                        <a:defRPr/>
                      </a:pPr>
                      <a:r>
                        <a:rPr sz="1600" b="1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Architecture</a:t>
                      </a:r>
                      <a:endParaRPr sz="2600"/>
                    </a:p>
                  </a:txBody>
                  <a:tcPr>
                    <a:lnT w="12700" algn="ctr">
                      <a:noFill/>
                    </a:lnT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Stockage et traitement des données sur un stockage externe.</a:t>
                      </a:r>
                      <a:endParaRPr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Stockage et traitement</a:t>
                      </a: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 les données dans la mémoire interne.</a:t>
                      </a:r>
                      <a:endParaRPr sz="2400"/>
                    </a:p>
                  </a:txBody>
                  <a:tcPr/>
                </a:tc>
              </a:tr>
              <a:tr h="650993">
                <a:tc>
                  <a:txBody>
                    <a:bodyPr/>
                    <a:p>
                      <a:pPr>
                        <a:defRPr/>
                      </a:pPr>
                      <a:r>
                        <a:rPr sz="1600" b="1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Performance</a:t>
                      </a:r>
                      <a:endParaRPr sz="260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400" b="0" i="0" u="none" strike="noStrike" cap="none" spc="0">
                          <a:solidFill/>
                          <a:latin typeface="Arial"/>
                          <a:ea typeface="Arial"/>
                          <a:cs typeface="Arial"/>
                        </a:rPr>
                        <a:t>Traitement des données par lots</a:t>
                      </a:r>
                      <a:r>
                        <a:rPr lang="fr-FR" sz="1400" b="0" i="0" u="none" strike="noStrike" cap="none" spc="0">
                          <a:solidFill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Traitement des données en temps réel.</a:t>
                      </a:r>
                      <a:endParaRPr sz="2400"/>
                    </a:p>
                  </a:txBody>
                  <a:tcPr/>
                </a:tc>
              </a:tr>
              <a:tr h="650993">
                <a:tc>
                  <a:txBody>
                    <a:bodyPr/>
                    <a:p>
                      <a:pPr>
                        <a:defRPr/>
                      </a:pPr>
                      <a:r>
                        <a:rPr sz="1600" b="1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Machine learning</a:t>
                      </a:r>
                      <a:endParaRPr sz="2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Fonctionnalités ML via l’intégration de bibliothèques externes.</a:t>
                      </a:r>
                      <a:endParaRPr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Fonctionnalités ML</a:t>
                      </a: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 intégrées (SparkML).</a:t>
                      </a:r>
                      <a:endParaRPr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7305806" name=""/>
          <p:cNvSpPr txBox="1"/>
          <p:nvPr/>
        </p:nvSpPr>
        <p:spPr bwMode="auto">
          <a:xfrm flipH="0" flipV="0">
            <a:off x="1146843" y="5812814"/>
            <a:ext cx="976880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Possibilité d’utiliser Spark en conjonction avec Hadoop pour tirer parti du meilleur des 2 technologies</a:t>
            </a:r>
            <a:endParaRPr/>
          </a:p>
        </p:txBody>
      </p:sp>
      <p:sp>
        <p:nvSpPr>
          <p:cNvPr id="1838393595" name=""/>
          <p:cNvSpPr txBox="1"/>
          <p:nvPr/>
        </p:nvSpPr>
        <p:spPr bwMode="auto">
          <a:xfrm flipH="0" flipV="0">
            <a:off x="1221168" y="1749230"/>
            <a:ext cx="985376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Calculs répartis de manière parallèle sur plusieurs machines (nœuds) d’un cluster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36505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Solution retenue : SPARK</a:t>
            </a:r>
            <a:endParaRPr sz="4800"/>
          </a:p>
        </p:txBody>
      </p:sp>
      <p:sp>
        <p:nvSpPr>
          <p:cNvPr id="14035919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608339"/>
            <a:ext cx="10515600" cy="45686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200"/>
              <a:t>SPARK</a:t>
            </a:r>
            <a:endParaRPr sz="2200"/>
          </a:p>
          <a:p>
            <a:pPr lvl="1">
              <a:defRPr/>
            </a:pPr>
            <a:r>
              <a:rPr sz="2200"/>
              <a:t>Rapidité via l’utilisation de la RAM</a:t>
            </a:r>
            <a:endParaRPr sz="2200"/>
          </a:p>
          <a:p>
            <a:pPr lvl="1">
              <a:defRPr/>
            </a:pPr>
            <a:r>
              <a:rPr sz="2200"/>
              <a:t>Outils ML intégrés</a:t>
            </a:r>
            <a:endParaRPr sz="2200"/>
          </a:p>
          <a:p>
            <a:pPr lvl="1">
              <a:defRPr/>
            </a:pPr>
            <a:r>
              <a:rPr sz="2200"/>
              <a:t>Fonctionnement par :</a:t>
            </a:r>
            <a:endParaRPr sz="2200"/>
          </a:p>
          <a:p>
            <a:pPr lvl="2">
              <a:defRPr/>
            </a:pPr>
            <a:r>
              <a:rPr sz="2000"/>
              <a:t>Transformations : transforme la donnée en une autre donnée</a:t>
            </a:r>
            <a:endParaRPr sz="2200"/>
          </a:p>
          <a:p>
            <a:pPr lvl="2">
              <a:defRPr/>
            </a:pPr>
            <a:r>
              <a:rPr sz="2000"/>
              <a:t>Actions : opération retournant un sous ensemble, ou compte ou qui enregistre les données (count, collect, persist, ...)</a:t>
            </a:r>
            <a:endParaRPr sz="2200"/>
          </a:p>
          <a:p>
            <a:pPr lvl="1">
              <a:defRPr/>
            </a:pPr>
            <a:r>
              <a:rPr sz="2200"/>
              <a:t>Transformations programmées (lazy), seulement exécutées quand l’action est déclenchée</a:t>
            </a:r>
            <a:endParaRPr sz="3600"/>
          </a:p>
        </p:txBody>
      </p:sp>
      <p:sp>
        <p:nvSpPr>
          <p:cNvPr id="1775247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C48AFF-5C16-3F4E-5932-70C7A661352D}" type="slidenum">
              <a:rPr lang="fr-FR"/>
              <a:t/>
            </a:fld>
            <a:endParaRPr lang="fr-FR"/>
          </a:p>
        </p:txBody>
      </p:sp>
      <p:pic>
        <p:nvPicPr>
          <p:cNvPr id="15828451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17406" y="4761065"/>
            <a:ext cx="9357183" cy="1960408"/>
          </a:xfrm>
          <a:prstGeom prst="rect">
            <a:avLst/>
          </a:prstGeom>
        </p:spPr>
      </p:pic>
      <p:sp>
        <p:nvSpPr>
          <p:cNvPr id="627232756" name=""/>
          <p:cNvSpPr txBox="1"/>
          <p:nvPr/>
        </p:nvSpPr>
        <p:spPr bwMode="auto">
          <a:xfrm flipH="0" flipV="0">
            <a:off x="1873123" y="6352498"/>
            <a:ext cx="81361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Graphe Orienté Acyclique utilisé dans l’ordonnancement des tâches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79576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Architecture dans Spark </a:t>
            </a:r>
            <a:endParaRPr/>
          </a:p>
        </p:txBody>
      </p:sp>
      <p:sp>
        <p:nvSpPr>
          <p:cNvPr id="83368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79F4CCBD-5432-5D85-0174-425416CEF521}" type="slidenum">
              <a:rPr lang="fr-FR"/>
              <a:t/>
            </a:fld>
            <a:endParaRPr lang="fr-FR"/>
          </a:p>
        </p:txBody>
      </p:sp>
      <p:sp>
        <p:nvSpPr>
          <p:cNvPr id="168638063" name=""/>
          <p:cNvSpPr txBox="1"/>
          <p:nvPr/>
        </p:nvSpPr>
        <p:spPr bwMode="auto">
          <a:xfrm flipH="0" flipV="0">
            <a:off x="7124010" y="4413789"/>
            <a:ext cx="4605588" cy="17377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Ecrit en langage Scala et</a:t>
            </a:r>
            <a:r>
              <a:rPr/>
              <a:t> API fournies en :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/>
              <a:t>Scala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/>
              <a:t>Java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/>
              <a:t>Python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/>
              <a:t>R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4103331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08494" y="1588888"/>
            <a:ext cx="6032348" cy="4562619"/>
          </a:xfrm>
          <a:prstGeom prst="rect">
            <a:avLst/>
          </a:prstGeom>
        </p:spPr>
      </p:pic>
      <p:pic>
        <p:nvPicPr>
          <p:cNvPr id="21087207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639467" y="1787128"/>
            <a:ext cx="5167865" cy="1801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2023-08-31T06:20:04Z</dcterms:modified>
  <cp:category/>
  <cp:contentStatus/>
  <cp:version/>
</cp:coreProperties>
</file>