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E28983D-9D85-21E1-827B-8D1FA9EA90EA}">
  <a:tblStyle styleId="{61EE8686-2F38-4B47-1026-45A0F7047C32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E28983D-9D85-21E1-827B-8D1FA9EA90EA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/>
            </a:fld>
            <a:endParaRPr lang="fr-FR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Bonjour et merci de participer à cette présentation.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Je suis Nordine Oural, étudiant OpenClassRoom en formation DataScientist.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Aujourd’hui je vais vous présenter mes travaux concernant le projet numéro 3 de mon parcours.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0751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54833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Avec le nettoyage, nous avons supprimé des données pas assez renseignées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Nous avons pu imputer via des algorithmes KNN et de régression linéaire des valeurs manquantes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Avec l’étude exploratoire, nous avons constaté une association forte entre le Nutrigrade et l’energie de l’aliment et ses quantités de matières grasse, de graisses saturées, de sucres.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Enfin, nous avons constaté que la classification PNNS et le Nutrigrade était globalement liés</a:t>
            </a:r>
            <a:endParaRPr sz="1200"/>
          </a:p>
          <a:p>
            <a:pPr>
              <a:defRPr/>
            </a:pPr>
            <a:endParaRPr/>
          </a:p>
        </p:txBody>
      </p:sp>
      <p:sp>
        <p:nvSpPr>
          <p:cNvPr id="255731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Les indicateurs sont fournis par pays dans le fichier EdStats.csv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Tous les indicateurs ne fournissent pas des projections dans le futur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Ici nous ne nous intéressons qu’aux indicateurs jusqu’à la date courante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partir des 3 indicateurs de population, nous en déduirons les population de plus et de moins de 20 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1371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066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Les pays sont fournis par le fichier EdStatCountry.csv</a:t>
            </a:r>
            <a:endParaRPr/>
          </a:p>
        </p:txBody>
      </p:sp>
      <p:sp>
        <p:nvSpPr>
          <p:cNvPr id="9105675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Pour accéder à nos formations, l’étudiant doit avoir :</a:t>
            </a:r>
            <a:endParaRPr/>
          </a:p>
          <a:p>
            <a:pPr marL="217793" indent="-217793">
              <a:buFont typeface="Arial"/>
              <a:buChar char="•"/>
              <a:defRPr/>
            </a:pPr>
            <a:r>
              <a:rPr/>
              <a:t>Un PC</a:t>
            </a:r>
            <a:endParaRPr/>
          </a:p>
          <a:p>
            <a:pPr marL="217793" indent="-217793">
              <a:buFont typeface="Arial"/>
              <a:buChar char="•"/>
              <a:defRPr/>
            </a:pPr>
            <a:r>
              <a:rPr/>
              <a:t>Une connexion Internet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Nous allons aussi prendre en compte le PIB afin d’évaluer le pouvoir d’achat au sein de chaque pays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Nous étudierons aussi : </a:t>
            </a:r>
            <a:endParaRPr/>
          </a:p>
          <a:p>
            <a:pPr marL="217793" indent="-217793">
              <a:buFont typeface="Arial"/>
              <a:buChar char="•"/>
              <a:defRPr/>
            </a:pPr>
            <a:r>
              <a:rPr/>
              <a:t>la population cible dans l’immédiat (population âgée de plus de 20 ans)</a:t>
            </a:r>
            <a:endParaRPr/>
          </a:p>
          <a:p>
            <a:pPr marL="217793" indent="-217793">
              <a:buFont typeface="Arial"/>
              <a:buChar char="•"/>
              <a:defRPr/>
            </a:pPr>
            <a:r>
              <a:rPr/>
              <a:t>ainsi que la population cible à long terme (population de moins de 20 ans)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2095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47325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Ici, nous affichons l’évolution du nombre de pays par nombre d’indicateurs renseignés en fonction des années.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3762825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255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26413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Dans la diapo précédente, </a:t>
            </a: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voit que la dernière année où au moins un pays a eu les 7 indicateurs renseignés est 2009</a:t>
            </a: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 va donc pour chaque indicateur, ne prendre que la valeur la plus récente fournie en définissant la fonction </a:t>
            </a:r>
            <a:r>
              <a:rPr lang="fr-FR" sz="1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get_latest_value</a:t>
            </a: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qui va être appliquée à chaque ligne du dataframe. Cette valeur déduite sera placée dans la colonne « latest_value »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200"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partir de là , nous n’avons plus besoin des colonnes des années, on les suppprime.</a:t>
            </a:r>
            <a:endParaRPr lang="fr-FR" sz="1200"/>
          </a:p>
          <a:p>
            <a:pPr>
              <a:defRPr/>
            </a:pPr>
            <a:endParaRPr/>
          </a:p>
        </p:txBody>
      </p:sp>
      <p:sp>
        <p:nvSpPr>
          <p:cNvPr id="166177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6293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42493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Notre dataframe contient encore une ligne par pays et par indicateur. Nous voulons avoir un dataframe qui contient une seule ligne par pays et 7 colonnes pour les 7 indicateurs. Nous ajoutons aussi une colonne pour la Région.</a:t>
            </a:r>
            <a:endParaRPr/>
          </a:p>
        </p:txBody>
      </p:sp>
      <p:sp>
        <p:nvSpPr>
          <p:cNvPr id="18469912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7517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28881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Pour calculer l’indice de confiance individuel d’une région, on a d’abord calculé les moyennes pondérées des valeur des % PC/Population, %Internet/Population et PIB. </a:t>
            </a:r>
            <a:endParaRPr/>
          </a:p>
        </p:txBody>
      </p:sp>
      <p:sp>
        <p:nvSpPr>
          <p:cNvPr id="1877030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Avec le nettoyage, nous avons supprimé des données pas assez renseignées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pu imputer via des algorithmes KNN et de régression linéaire des valeurs manquantes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Avec l’étude exploratoire, nous avons constaté une association forte entre le Nutrigrade et l’energie de l’aliment et ses quantités de matières grasse, de graisses saturées, de sucres.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Enfin, nous avons constaté que la classification PNNS et le Nutrigrade était globalement liés</a:t>
            </a:r>
            <a:endParaRPr sz="1200"/>
          </a:p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23902" y="615638"/>
            <a:ext cx="11151219" cy="257065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Projet 3</a:t>
            </a: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600" b="0" u="sng">
                <a:solidFill>
                  <a:srgbClr val="7451EB"/>
                </a:solidFill>
                <a:latin typeface="Inter"/>
                <a:cs typeface="Inter"/>
              </a:rPr>
              <a:t>Concevez une application au service de la santé publique</a:t>
            </a:r>
            <a:br>
              <a:rPr lang="fr-FR" sz="3600" b="0" u="sng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Parcours Data Scientist</a:t>
            </a:r>
            <a:endParaRPr sz="3600">
              <a:solidFill>
                <a:srgbClr val="7451EB"/>
              </a:solidFill>
              <a:latin typeface="Inter"/>
              <a:cs typeface="In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3602037"/>
            <a:ext cx="9144000" cy="24382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endParaRPr lang="fr-FR"/>
          </a:p>
          <a:p>
            <a:pPr>
              <a:defRPr/>
            </a:pPr>
            <a:r>
              <a:rPr lang="fr-FR" b="1"/>
              <a:t>Nordine OURAL</a:t>
            </a:r>
            <a:endParaRPr b="1"/>
          </a:p>
          <a:p>
            <a:pPr>
              <a:defRPr/>
            </a:pPr>
            <a:r>
              <a:rPr lang="fr-FR"/>
              <a:t>09/02/2023</a:t>
            </a: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Mentor : </a:t>
            </a:r>
            <a:r>
              <a:rPr lang="fr-FR" b="1"/>
              <a:t>Amine Hadj-Youcef</a:t>
            </a:r>
            <a:endParaRPr lang="fr-FR"/>
          </a:p>
          <a:p>
            <a:pPr>
              <a:defRPr/>
            </a:pPr>
            <a:endParaRPr lang="fr-FR"/>
          </a:p>
        </p:txBody>
      </p:sp>
      <p:pic>
        <p:nvPicPr>
          <p:cNvPr id="9348732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236747" y="5940986"/>
            <a:ext cx="758972" cy="758972"/>
          </a:xfrm>
          <a:prstGeom prst="rect">
            <a:avLst/>
          </a:prstGeom>
        </p:spPr>
      </p:pic>
      <p:pic>
        <p:nvPicPr>
          <p:cNvPr id="4996747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81747" y="5781422"/>
            <a:ext cx="1360364" cy="91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0501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Imputation par voisinage</a:t>
            </a:r>
            <a:endParaRPr>
              <a:solidFill>
                <a:srgbClr val="7451EB"/>
              </a:solidFill>
            </a:endParaRPr>
          </a:p>
        </p:txBody>
      </p:sp>
      <p:graphicFrame>
        <p:nvGraphicFramePr>
          <p:cNvPr id="256995039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413921" y="1598867"/>
          <a:ext cx="11980575" cy="218993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{BE28983D-9D85-21E1-827B-8D1FA9EA90EA}</a:tableStyleId>
              </a:tblPr>
              <a:tblGrid>
                <a:gridCol w="3600000"/>
                <a:gridCol w="3960000"/>
                <a:gridCol w="1350000"/>
                <a:gridCol w="2260963"/>
              </a:tblGrid>
              <a:tr h="70685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Variables</a:t>
                      </a:r>
                      <a:endParaRPr/>
                    </a:p>
                  </a:txBody>
                  <a:tcPr>
                    <a:solidFill>
                      <a:srgbClr val="7451EB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Nombre de valeurs imputées</a:t>
                      </a:r>
                      <a:endParaRPr/>
                    </a:p>
                  </a:txBody>
                  <a:tcPr>
                    <a:solidFill>
                      <a:srgbClr val="7451EB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Meilleur k</a:t>
                      </a:r>
                      <a:endParaRPr/>
                    </a:p>
                  </a:txBody>
                  <a:tcPr>
                    <a:solidFill>
                      <a:srgbClr val="7451EB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Erreur estimée</a:t>
                      </a:r>
                      <a:endParaRPr/>
                    </a:p>
                  </a:txBody>
                  <a:tcPr>
                    <a:solidFill>
                      <a:srgbClr val="7451EB"/>
                    </a:solidFill>
                  </a:tcPr>
                </a:tc>
              </a:tr>
              <a:tr h="4040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nutriscore_grade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401775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15.8%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</a:tr>
              <a:tr h="40244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pnns_groups_2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355870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13.5%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</a:tr>
              <a:tr h="40244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main_category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52.7%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</a:tr>
              <a:tr h="40244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Food_groups_tags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355449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14.9%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</a:tr>
            </a:tbl>
          </a:graphicData>
        </a:graphic>
      </p:graphicFrame>
      <p:sp>
        <p:nvSpPr>
          <p:cNvPr id="15680290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2865B2-DDA9-ED18-076E-EA3D6FD1A0D8}" type="slidenum">
              <a:rPr lang="fr-FR"/>
              <a:t/>
            </a:fld>
            <a:endParaRPr lang="fr-FR"/>
          </a:p>
        </p:txBody>
      </p:sp>
      <p:sp>
        <p:nvSpPr>
          <p:cNvPr id="95351741" name=""/>
          <p:cNvSpPr txBox="1"/>
          <p:nvPr/>
        </p:nvSpPr>
        <p:spPr bwMode="auto">
          <a:xfrm flipH="0" flipV="0">
            <a:off x="578146" y="4229482"/>
            <a:ext cx="10838864" cy="12801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knn appliqué sur nutriscore_grade, pnns_groups_1 et food_groups_tags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Variable main_category supprimée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52796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800">
                <a:solidFill>
                  <a:srgbClr val="7451EB"/>
                </a:solidFill>
              </a:rPr>
              <a:t>Imputation par déduction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8540652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404532"/>
            <a:ext cx="10515600" cy="521453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lvl="0">
              <a:defRPr/>
            </a:pPr>
            <a:r>
              <a:rPr sz="2400"/>
              <a:t>pnns_groups_2 est une sous classe de pnns_groups_1</a:t>
            </a: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r>
              <a:rPr sz="2400"/>
              <a:t>nutriscore_score imputé à partir de nutriscore_grade via la médiane de chaque classe</a:t>
            </a:r>
            <a:endParaRPr sz="2400"/>
          </a:p>
          <a:p>
            <a:pPr>
              <a:defRPr/>
            </a:pPr>
            <a:endParaRPr/>
          </a:p>
        </p:txBody>
      </p:sp>
      <p:sp>
        <p:nvSpPr>
          <p:cNvPr id="50312322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B24EC-C71E-6572-8726-E2130AE9BE27}" type="slidenum">
              <a:rPr lang="fr-FR"/>
              <a:t/>
            </a:fld>
            <a:endParaRPr lang="fr-FR"/>
          </a:p>
        </p:txBody>
      </p:sp>
      <p:pic>
        <p:nvPicPr>
          <p:cNvPr id="64320444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82994" y="1815386"/>
            <a:ext cx="4232406" cy="3949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12578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Nettoyage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157445044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404532"/>
            <a:ext cx="10515600" cy="521453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Suppression des observations avec valeurs quantitatives manquantes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Suppression de la variable brands_tags</a:t>
            </a: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/>
          </a:p>
        </p:txBody>
      </p:sp>
      <p:sp>
        <p:nvSpPr>
          <p:cNvPr id="1207139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F911215-7BC7-B605-97BB-583A450E7524}" type="slidenum">
              <a:rPr lang="fr-FR"/>
              <a:t/>
            </a:fld>
            <a:endParaRPr lang="fr-FR"/>
          </a:p>
        </p:txBody>
      </p:sp>
      <p:pic>
        <p:nvPicPr>
          <p:cNvPr id="153024222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25494" y="1772677"/>
            <a:ext cx="11000851" cy="3608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00168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179271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Analyse univariée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949402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DF87F3-E103-9C83-720D-C242BACB8F84}" type="slidenum">
              <a:rPr lang="fr-FR"/>
              <a:t/>
            </a:fld>
            <a:endParaRPr lang="fr-FR"/>
          </a:p>
        </p:txBody>
      </p:sp>
      <p:sp>
        <p:nvSpPr>
          <p:cNvPr id="108091544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404531"/>
            <a:ext cx="10515600" cy="5214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731k observations différentes</a:t>
            </a:r>
            <a:endParaRPr/>
          </a:p>
          <a:p>
            <a:pPr>
              <a:defRPr/>
            </a:pPr>
            <a:r>
              <a:rPr/>
              <a:t>15 features 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Pour les features numériques : loi normale non respectée (skewness, kurtosis) toujours éloigné de (0, 3)</a:t>
            </a:r>
            <a:endParaRPr/>
          </a:p>
          <a:p>
            <a:pPr>
              <a:defRPr/>
            </a:pPr>
            <a:r>
              <a:rPr/>
              <a:t>Répartition des features catégorielles non homogènes</a:t>
            </a:r>
            <a:endParaRPr/>
          </a:p>
          <a:p>
            <a:pPr>
              <a:defRPr/>
            </a:pPr>
            <a:endParaRPr/>
          </a:p>
        </p:txBody>
      </p:sp>
      <p:graphicFrame>
        <p:nvGraphicFramePr>
          <p:cNvPr id="807762073" name=""/>
          <p:cNvGraphicFramePr>
            <a:graphicFrameLocks xmlns:a="http://schemas.openxmlformats.org/drawingml/2006/main"/>
          </p:cNvGraphicFramePr>
          <p:nvPr/>
        </p:nvGraphicFramePr>
        <p:xfrm>
          <a:off x="1639793" y="2417482"/>
          <a:ext cx="8140699" cy="7950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{61EE8686-2F38-4B47-1026-45A0F7047C32}</a:tableStyleId>
              </a:tblPr>
              <a:tblGrid>
                <a:gridCol w="4063999"/>
                <a:gridCol w="4063999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Features numériques</a:t>
                      </a:r>
                      <a:endParaRPr sz="1600"/>
                    </a:p>
                  </a:txBody>
                  <a:tcPr>
                    <a:solidFill>
                      <a:srgbClr val="7451EB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Features catégorielles</a:t>
                      </a:r>
                      <a:endParaRPr sz="1600"/>
                    </a:p>
                  </a:txBody>
                  <a:tcPr>
                    <a:solidFill>
                      <a:srgbClr val="7451EB"/>
                    </a:solidFill>
                  </a:tcPr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 nutriscore_score</a:t>
                      </a:r>
                      <a:endParaRPr sz="1600"/>
                    </a:p>
                    <a:p>
                      <a:pPr>
                        <a:defRPr/>
                      </a:pPr>
                      <a:r>
                        <a:rPr sz="1600"/>
                        <a:t> energy-kcal_100g</a:t>
                      </a:r>
                      <a:endParaRPr sz="1600"/>
                    </a:p>
                    <a:p>
                      <a:pPr>
                        <a:defRPr/>
                      </a:pPr>
                      <a:r>
                        <a:rPr sz="1600"/>
                        <a:t> fat_100g, </a:t>
                      </a:r>
                      <a:r>
                        <a:rPr sz="1600"/>
                        <a:t>saturated-fat_100g</a:t>
                      </a:r>
                      <a:endParaRPr sz="1600"/>
                    </a:p>
                    <a:p>
                      <a:pPr>
                        <a:defRPr/>
                      </a:pPr>
                      <a:r>
                        <a:rPr sz="1600"/>
                        <a:t> carbohydrates_100g, sugars_100g</a:t>
                      </a:r>
                      <a:endParaRPr sz="1600"/>
                    </a:p>
                    <a:p>
                      <a:pPr>
                        <a:defRPr/>
                      </a:pPr>
                      <a:r>
                        <a:rPr sz="1600"/>
                        <a:t> proteins_100g</a:t>
                      </a:r>
                      <a:endParaRPr sz="1600"/>
                    </a:p>
                    <a:p>
                      <a:pPr>
                        <a:defRPr/>
                      </a:pPr>
                      <a:r>
                        <a:rPr sz="1600"/>
                        <a:t> salt_100g, sodium_100g</a:t>
                      </a:r>
                      <a:endParaRPr sz="1600"/>
                    </a:p>
                  </a:txBody>
                  <a:tcPr>
                    <a:solidFill>
                      <a:srgbClr val="F4F1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nutriscore_grade</a:t>
                      </a:r>
                      <a:endParaRPr sz="1600"/>
                    </a:p>
                    <a:p>
                      <a:pPr>
                        <a:defRPr/>
                      </a:pPr>
                      <a:r>
                        <a:rPr sz="1600"/>
                        <a:t>food_groups_tags</a:t>
                      </a:r>
                      <a:endParaRPr sz="1600"/>
                    </a:p>
                    <a:p>
                      <a:pPr>
                        <a:defRPr/>
                      </a:pPr>
                      <a:r>
                        <a:rPr sz="1600"/>
                        <a:t>pnns_groups_1</a:t>
                      </a:r>
                      <a:endParaRPr sz="1600"/>
                    </a:p>
                    <a:p>
                      <a:pPr>
                        <a:defRPr/>
                      </a:pPr>
                      <a:r>
                        <a:rPr sz="1600"/>
                        <a:t>pnns_groups_2</a:t>
                      </a:r>
                      <a:endParaRPr sz="1600"/>
                    </a:p>
                  </a:txBody>
                  <a:tcPr>
                    <a:solidFill>
                      <a:srgbClr val="F4F1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87102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09405" y="173161"/>
            <a:ext cx="11904196" cy="123136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4400">
                <a:solidFill>
                  <a:srgbClr val="7451EB"/>
                </a:solidFill>
              </a:rPr>
              <a:t>Analyse bivariée features numériques entre elles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20866552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765F1D-25F7-6413-45C3-FDFEA958B162}" type="slidenum">
              <a:rPr lang="fr-FR"/>
              <a:t/>
            </a:fld>
            <a:endParaRPr lang="fr-FR"/>
          </a:p>
        </p:txBody>
      </p:sp>
      <p:pic>
        <p:nvPicPr>
          <p:cNvPr id="2026033682" name=""/>
          <p:cNvPicPr>
            <a:picLocks noChangeAspect="1"/>
          </p:cNvPicPr>
          <p:nvPr/>
        </p:nvPicPr>
        <p:blipFill>
          <a:blip r:embed="rId2"/>
          <a:srcRect l="0" t="6826" r="0" b="0"/>
          <a:stretch/>
        </p:blipFill>
        <p:spPr bwMode="auto">
          <a:xfrm flipH="0" flipV="0">
            <a:off x="209405" y="1174529"/>
            <a:ext cx="5953363" cy="5546945"/>
          </a:xfrm>
          <a:prstGeom prst="rect">
            <a:avLst/>
          </a:prstGeom>
        </p:spPr>
      </p:pic>
      <p:pic>
        <p:nvPicPr>
          <p:cNvPr id="13694146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33077" y="1846421"/>
            <a:ext cx="5204344" cy="4178887"/>
          </a:xfrm>
          <a:prstGeom prst="rect">
            <a:avLst/>
          </a:prstGeom>
        </p:spPr>
      </p:pic>
      <p:grpSp>
        <p:nvGrpSpPr>
          <p:cNvPr id="1296394058" name=""/>
          <p:cNvGrpSpPr/>
          <p:nvPr/>
        </p:nvGrpSpPr>
        <p:grpSpPr bwMode="auto">
          <a:xfrm>
            <a:off x="1058249" y="1278267"/>
            <a:ext cx="8207285" cy="1438944"/>
            <a:chOff x="0" y="0"/>
            <a:chExt cx="8207285" cy="1438944"/>
          </a:xfrm>
        </p:grpSpPr>
        <p:sp>
          <p:nvSpPr>
            <p:cNvPr id="686161345" name=""/>
            <p:cNvSpPr txBox="1"/>
            <p:nvPr/>
          </p:nvSpPr>
          <p:spPr bwMode="auto">
            <a:xfrm flipH="0" flipV="0">
              <a:off x="1631428" y="0"/>
              <a:ext cx="6575856" cy="33531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261850" indent="-261850">
                <a:buFont typeface="Arial"/>
                <a:buChar char="•"/>
                <a:defRPr/>
              </a:pP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cs typeface="Arial"/>
                </a:rPr>
                <a:t>relation energy-kcal_100g / fat_100g</a:t>
              </a:r>
              <a:endPara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36936025" name=""/>
            <p:cNvSpPr/>
            <p:nvPr/>
          </p:nvSpPr>
          <p:spPr bwMode="auto">
            <a:xfrm flipH="0" flipV="0">
              <a:off x="0" y="772194"/>
              <a:ext cx="642936" cy="666749"/>
            </a:xfrm>
            <a:prstGeom prst="flowChartAlternateProcess">
              <a:avLst/>
            </a:prstGeom>
            <a:noFill/>
            <a:ln w="38099" cap="flat" cmpd="sng" algn="ctr">
              <a:solidFill>
                <a:srgbClr val="FF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/>
            <p:cNvCxnSpPr>
              <a:cxnSpLocks/>
              <a:stCxn id="686161345" idx="1"/>
            </p:cNvCxnSpPr>
            <p:nvPr/>
          </p:nvCxnSpPr>
          <p:spPr bwMode="auto">
            <a:xfrm rot="10799989" flipH="0" flipV="1">
              <a:off x="661987" y="167657"/>
              <a:ext cx="969440" cy="914099"/>
            </a:xfrm>
            <a:prstGeom prst="curvedConnector3">
              <a:avLst>
                <a:gd name="adj1" fmla="val 50000"/>
              </a:avLst>
            </a:prstGeom>
            <a:ln w="38099" cap="flat" cmpd="sng" algn="ctr">
              <a:solidFill>
                <a:srgbClr val="FF0000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9292403" name=""/>
          <p:cNvGrpSpPr/>
          <p:nvPr/>
        </p:nvGrpSpPr>
        <p:grpSpPr bwMode="auto">
          <a:xfrm>
            <a:off x="394117" y="1542145"/>
            <a:ext cx="7996812" cy="1834030"/>
            <a:chOff x="0" y="0"/>
            <a:chExt cx="7996812" cy="1834030"/>
          </a:xfrm>
        </p:grpSpPr>
        <p:sp>
          <p:nvSpPr>
            <p:cNvPr id="762356257" name=""/>
            <p:cNvSpPr txBox="1"/>
            <p:nvPr/>
          </p:nvSpPr>
          <p:spPr bwMode="auto">
            <a:xfrm flipH="0" flipV="0">
              <a:off x="2314610" y="0"/>
              <a:ext cx="5682202" cy="57915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261849" indent="-261849">
                <a:buFont typeface="Arial"/>
                <a:buChar char="•"/>
                <a:defRPr/>
              </a:pP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cs typeface="Arial"/>
                </a:rPr>
                <a:t>relation nutriscore_score / saturated-fat_100g</a:t>
              </a:r>
              <a:endPara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261849" indent="-261849">
                <a:buFont typeface="Arial"/>
                <a:buChar char="•"/>
                <a:defRPr/>
              </a:pP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cs typeface="Arial"/>
                </a:rPr>
                <a:t>relation nutriscore_score / fat_100g</a:t>
              </a:r>
              <a:endPara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88437236" name=""/>
            <p:cNvSpPr/>
            <p:nvPr/>
          </p:nvSpPr>
          <p:spPr bwMode="auto">
            <a:xfrm flipH="0" flipV="0">
              <a:off x="0" y="498662"/>
              <a:ext cx="681690" cy="1335367"/>
            </a:xfrm>
            <a:prstGeom prst="flowChartAlternateProcess">
              <a:avLst/>
            </a:prstGeom>
            <a:noFill/>
            <a:ln w="38099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/>
            <p:cNvCxnSpPr>
              <a:cxnSpLocks/>
              <a:stCxn id="762356257" idx="1"/>
              <a:endCxn id="488437236" idx="0"/>
            </p:cNvCxnSpPr>
            <p:nvPr/>
          </p:nvCxnSpPr>
          <p:spPr bwMode="auto">
            <a:xfrm rot="10799989" flipH="0" flipV="1">
              <a:off x="340845" y="289577"/>
              <a:ext cx="1973764" cy="209084"/>
            </a:xfrm>
            <a:prstGeom prst="curvedConnector2">
              <a:avLst/>
            </a:prstGeom>
            <a:ln w="38099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0063124" name=""/>
          <p:cNvGrpSpPr/>
          <p:nvPr/>
        </p:nvGrpSpPr>
        <p:grpSpPr bwMode="auto">
          <a:xfrm>
            <a:off x="384779" y="2074610"/>
            <a:ext cx="8900129" cy="2562227"/>
            <a:chOff x="0" y="0"/>
            <a:chExt cx="8900129" cy="2562227"/>
          </a:xfrm>
        </p:grpSpPr>
        <p:sp>
          <p:nvSpPr>
            <p:cNvPr id="2120382951" name=""/>
            <p:cNvSpPr txBox="1"/>
            <p:nvPr/>
          </p:nvSpPr>
          <p:spPr bwMode="auto">
            <a:xfrm flipH="0" flipV="0">
              <a:off x="2323948" y="0"/>
              <a:ext cx="6576179" cy="33531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261849" indent="-261849">
                <a:buFont typeface="Arial"/>
                <a:buChar char="•"/>
                <a:defRPr/>
              </a:pP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cs typeface="Arial"/>
                </a:rPr>
                <a:t>relation </a:t>
              </a: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nutriscore_score</a:t>
              </a: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cs typeface="Arial"/>
                </a:rPr>
                <a:t> / sugars_100g</a:t>
              </a:r>
              <a:endPara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64489260" name=""/>
            <p:cNvSpPr/>
            <p:nvPr/>
          </p:nvSpPr>
          <p:spPr bwMode="auto">
            <a:xfrm flipH="0" flipV="0">
              <a:off x="0" y="1936565"/>
              <a:ext cx="653676" cy="625661"/>
            </a:xfrm>
            <a:prstGeom prst="flowChartAlternateProcess">
              <a:avLst/>
            </a:prstGeom>
            <a:noFill/>
            <a:ln w="38099" cap="flat" cmpd="sng" algn="ctr">
              <a:solidFill>
                <a:srgbClr val="7451E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/>
            <p:cNvCxnSpPr>
              <a:cxnSpLocks/>
              <a:stCxn id="2120382951" idx="1"/>
              <a:endCxn id="1864489260" idx="3"/>
            </p:cNvCxnSpPr>
            <p:nvPr/>
          </p:nvCxnSpPr>
          <p:spPr bwMode="auto">
            <a:xfrm rot="10799989" flipH="0" flipV="1">
              <a:off x="653676" y="167657"/>
              <a:ext cx="1670271" cy="2081738"/>
            </a:xfrm>
            <a:prstGeom prst="curvedConnector3">
              <a:avLst>
                <a:gd name="adj1" fmla="val 50000"/>
              </a:avLst>
            </a:prstGeom>
            <a:ln w="38099" cap="flat" cmpd="sng" algn="ctr">
              <a:solidFill>
                <a:srgbClr val="7451EB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755972" name=""/>
          <p:cNvGrpSpPr/>
          <p:nvPr/>
        </p:nvGrpSpPr>
        <p:grpSpPr bwMode="auto">
          <a:xfrm>
            <a:off x="2708728" y="2360025"/>
            <a:ext cx="6576792" cy="4303209"/>
            <a:chOff x="0" y="0"/>
            <a:chExt cx="6576792" cy="4303209"/>
          </a:xfrm>
        </p:grpSpPr>
        <p:sp>
          <p:nvSpPr>
            <p:cNvPr id="1100980293" name=""/>
            <p:cNvSpPr txBox="1"/>
            <p:nvPr/>
          </p:nvSpPr>
          <p:spPr bwMode="auto">
            <a:xfrm flipH="0" flipV="0">
              <a:off x="0" y="0"/>
              <a:ext cx="6576792" cy="33531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261849" indent="-261849">
                <a:buFont typeface="Arial"/>
                <a:buChar char="•"/>
                <a:defRPr/>
              </a:pP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cs typeface="Arial"/>
                </a:rPr>
                <a:t>relation </a:t>
              </a: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salt_100g</a:t>
              </a: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cs typeface="Arial"/>
                </a:rPr>
                <a:t> / sodium_100g</a:t>
              </a:r>
              <a:endPara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4349494" name=""/>
            <p:cNvSpPr/>
            <p:nvPr/>
          </p:nvSpPr>
          <p:spPr bwMode="auto">
            <a:xfrm flipH="0" flipV="0">
              <a:off x="2195757" y="3481445"/>
              <a:ext cx="728382" cy="821764"/>
            </a:xfrm>
            <a:prstGeom prst="flowChartAlternateProcess">
              <a:avLst/>
            </a:prstGeom>
            <a:noFill/>
            <a:ln w="38099" cap="flat" cmpd="sng" algn="ctr">
              <a:solidFill>
                <a:srgbClr val="FFC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/>
            <p:cNvCxnSpPr>
              <a:cxnSpLocks/>
              <a:stCxn id="1100980293" idx="1"/>
            </p:cNvCxnSpPr>
            <p:nvPr/>
          </p:nvCxnSpPr>
          <p:spPr bwMode="auto">
            <a:xfrm rot="10799989" flipH="1" flipV="1">
              <a:off x="0" y="167657"/>
              <a:ext cx="2503918" cy="3285772"/>
            </a:xfrm>
            <a:prstGeom prst="curvedConnector4">
              <a:avLst>
                <a:gd name="adj1" fmla="val -1440"/>
                <a:gd name="adj2" fmla="val 31507"/>
              </a:avLst>
            </a:prstGeom>
            <a:ln w="38099" cap="flat" cmpd="sng" algn="ctr">
              <a:solidFill>
                <a:srgbClr val="F9B104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2846587" name=""/>
          <p:cNvGrpSpPr/>
          <p:nvPr/>
        </p:nvGrpSpPr>
        <p:grpSpPr bwMode="auto">
          <a:xfrm>
            <a:off x="6613382" y="4399687"/>
            <a:ext cx="5566488" cy="1935497"/>
            <a:chOff x="0" y="0"/>
            <a:chExt cx="5566488" cy="1935497"/>
          </a:xfrm>
        </p:grpSpPr>
        <p:sp>
          <p:nvSpPr>
            <p:cNvPr id="1320974330" name=""/>
            <p:cNvSpPr txBox="1"/>
            <p:nvPr/>
          </p:nvSpPr>
          <p:spPr bwMode="auto">
            <a:xfrm flipH="0" flipV="0">
              <a:off x="466911" y="1600182"/>
              <a:ext cx="5099576" cy="33531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261849" indent="-261849">
                <a:buFont typeface="Arial"/>
                <a:buChar char="•"/>
                <a:defRPr/>
              </a:pPr>
              <a:r>
                <a:rPr lang="fr-FR" sz="1600" b="0" i="0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relation nutriscore_score / energy-kcal_100g</a:t>
              </a:r>
              <a:endPara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0" name=""/>
            <p:cNvCxnSpPr>
              <a:cxnSpLocks/>
              <a:stCxn id="1320974330" idx="1"/>
            </p:cNvCxnSpPr>
            <p:nvPr/>
          </p:nvCxnSpPr>
          <p:spPr bwMode="auto">
            <a:xfrm rot="10799989" flipH="0" flipV="0">
              <a:off x="0" y="0"/>
              <a:ext cx="466911" cy="1767839"/>
            </a:xfrm>
            <a:prstGeom prst="curvedConnector2">
              <a:avLst/>
            </a:prstGeom>
            <a:ln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29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6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41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84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672108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Analyse bivariée features numériques / nutriscore_grade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212183802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63100B-24D4-BE7B-752A-E35ACD43B29B}" type="slidenum">
              <a:rPr lang="fr-FR"/>
              <a:t/>
            </a:fld>
            <a:endParaRPr lang="fr-FR"/>
          </a:p>
        </p:txBody>
      </p:sp>
      <p:grpSp>
        <p:nvGrpSpPr>
          <p:cNvPr id="49309341" name=""/>
          <p:cNvGrpSpPr/>
          <p:nvPr/>
        </p:nvGrpSpPr>
        <p:grpSpPr bwMode="auto">
          <a:xfrm>
            <a:off x="500573" y="1630587"/>
            <a:ext cx="11659315" cy="3200400"/>
            <a:chOff x="0" y="0"/>
            <a:chExt cx="11659315" cy="3200400"/>
          </a:xfrm>
        </p:grpSpPr>
        <p:pic>
          <p:nvPicPr>
            <p:cNvPr id="1623276024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6391274" cy="3200400"/>
            </a:xfrm>
            <a:prstGeom prst="rect">
              <a:avLst/>
            </a:prstGeom>
          </p:spPr>
        </p:pic>
        <p:sp>
          <p:nvSpPr>
            <p:cNvPr id="1762391621" name=""/>
            <p:cNvSpPr txBox="1"/>
            <p:nvPr/>
          </p:nvSpPr>
          <p:spPr bwMode="auto">
            <a:xfrm flipH="0" flipV="0">
              <a:off x="6595077" y="172944"/>
              <a:ext cx="5064238" cy="30483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239821" indent="-239821">
                <a:buFont typeface="Arial"/>
                <a:buChar char="•"/>
                <a:defRPr/>
              </a:pPr>
              <a:r>
                <a:rPr sz="1400"/>
                <a:t>nutriscore_grade évolue avec fat_100g</a:t>
              </a:r>
              <a:endParaRPr sz="1400"/>
            </a:p>
          </p:txBody>
        </p:sp>
      </p:grpSp>
      <p:grpSp>
        <p:nvGrpSpPr>
          <p:cNvPr id="175724825" name=""/>
          <p:cNvGrpSpPr/>
          <p:nvPr/>
        </p:nvGrpSpPr>
        <p:grpSpPr bwMode="auto">
          <a:xfrm>
            <a:off x="541367" y="1627567"/>
            <a:ext cx="11597281" cy="3190873"/>
            <a:chOff x="0" y="0"/>
            <a:chExt cx="11597281" cy="3190873"/>
          </a:xfrm>
        </p:grpSpPr>
        <p:pic>
          <p:nvPicPr>
            <p:cNvPr id="105218961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6381749" cy="3190874"/>
            </a:xfrm>
            <a:prstGeom prst="rect">
              <a:avLst/>
            </a:prstGeom>
          </p:spPr>
        </p:pic>
        <p:sp>
          <p:nvSpPr>
            <p:cNvPr id="1251590887" name=""/>
            <p:cNvSpPr txBox="1"/>
            <p:nvPr/>
          </p:nvSpPr>
          <p:spPr bwMode="auto">
            <a:xfrm flipH="0" flipV="0">
              <a:off x="6532647" y="435850"/>
              <a:ext cx="5064634" cy="30483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239821" indent="-239821">
                <a:buFont typeface="Arial"/>
                <a:buChar char="•"/>
                <a:defRPr/>
              </a:pPr>
              <a:r>
                <a:rPr sz="1400"/>
                <a:t>nutriscore_grade évolue avec saturated-fat_100g</a:t>
              </a:r>
              <a:endParaRPr sz="1400"/>
            </a:p>
          </p:txBody>
        </p:sp>
      </p:grpSp>
      <p:grpSp>
        <p:nvGrpSpPr>
          <p:cNvPr id="1437684011" name=""/>
          <p:cNvGrpSpPr/>
          <p:nvPr/>
        </p:nvGrpSpPr>
        <p:grpSpPr bwMode="auto">
          <a:xfrm>
            <a:off x="528212" y="1708348"/>
            <a:ext cx="11612163" cy="3219448"/>
            <a:chOff x="0" y="0"/>
            <a:chExt cx="11612163" cy="3219448"/>
          </a:xfrm>
        </p:grpSpPr>
        <p:pic>
          <p:nvPicPr>
            <p:cNvPr id="484283609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0" y="0"/>
              <a:ext cx="6381749" cy="3219449"/>
            </a:xfrm>
            <a:prstGeom prst="rect">
              <a:avLst/>
            </a:prstGeom>
          </p:spPr>
        </p:pic>
        <p:sp>
          <p:nvSpPr>
            <p:cNvPr id="822153982" name=""/>
            <p:cNvSpPr txBox="1"/>
            <p:nvPr/>
          </p:nvSpPr>
          <p:spPr bwMode="auto">
            <a:xfrm flipH="0" flipV="0">
              <a:off x="6547277" y="688262"/>
              <a:ext cx="5064886" cy="30483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239821" indent="-239821">
                <a:buFont typeface="Arial"/>
                <a:buChar char="•"/>
                <a:defRPr/>
              </a:pPr>
              <a:r>
                <a:rPr sz="1400"/>
                <a:t>nutriscore_grade évolue avec sugars_100g</a:t>
              </a:r>
              <a:endParaRPr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6268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800">
                <a:solidFill>
                  <a:srgbClr val="7451EB"/>
                </a:solidFill>
              </a:rPr>
              <a:t>Analyse multivariée par ACP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163158776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BDE2EE-1C72-A2F3-25F1-B38074744122}" type="slidenum">
              <a:rPr lang="fr-FR"/>
              <a:t/>
            </a:fld>
            <a:endParaRPr lang="fr-FR"/>
          </a:p>
        </p:txBody>
      </p:sp>
      <p:sp>
        <p:nvSpPr>
          <p:cNvPr id="2071651053" name=""/>
          <p:cNvSpPr txBox="1"/>
          <p:nvPr/>
        </p:nvSpPr>
        <p:spPr bwMode="auto">
          <a:xfrm flipH="0" flipV="0">
            <a:off x="5671318" y="2022132"/>
            <a:ext cx="5411230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Les 2 premiers axes ACP expliquent 58% de la variance totale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Les 4 premiers axes expliquent 86% de la variance totale</a:t>
            </a:r>
            <a:endParaRPr/>
          </a:p>
        </p:txBody>
      </p:sp>
      <p:pic>
        <p:nvPicPr>
          <p:cNvPr id="178710422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3455" y="1503455"/>
            <a:ext cx="5333999" cy="3905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978795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103940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800">
                <a:solidFill>
                  <a:srgbClr val="7451EB"/>
                </a:solidFill>
              </a:rPr>
              <a:t>Analyse multivariée par ACP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12874780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96103A1-AE32-9144-47FC-2AD61EF15564}" type="slidenum">
              <a:rPr lang="fr-FR"/>
              <a:t/>
            </a:fld>
            <a:endParaRPr lang="fr-FR"/>
          </a:p>
        </p:txBody>
      </p:sp>
      <p:sp>
        <p:nvSpPr>
          <p:cNvPr id="587294690" name=""/>
          <p:cNvSpPr txBox="1"/>
          <p:nvPr/>
        </p:nvSpPr>
        <p:spPr bwMode="auto">
          <a:xfrm flipH="0" flipV="0">
            <a:off x="8172866" y="1545881"/>
            <a:ext cx="3687176" cy="2774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le nutriscore_score évolue avec energy-kcal_100g, fat_100g et fat-saturated_100g (F1, F2)</a:t>
            </a:r>
            <a:endParaRPr lang="fr-F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forte relation entre carbohydrates_100g et sugars_100g (F1, F2)</a:t>
            </a:r>
            <a:endParaRPr lang="fr-F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relation carbohydrates_100g, sugars_100g, salt_100g, sodium_100g, nutriscore_100g (F3, F4)</a:t>
            </a:r>
            <a:endParaRPr lang="fr-F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sz="1600"/>
          </a:p>
        </p:txBody>
      </p:sp>
      <p:pic>
        <p:nvPicPr>
          <p:cNvPr id="14017200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6658" y="1348588"/>
            <a:ext cx="7124699" cy="5248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51204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103940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800">
                <a:solidFill>
                  <a:srgbClr val="7451EB"/>
                </a:solidFill>
              </a:rPr>
              <a:t>Analyse ANOVA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202133375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12D6B5-7A7F-1CCA-7C24-606B4A38722B}" type="slidenum">
              <a:rPr lang="fr-FR"/>
              <a:t/>
            </a:fld>
            <a:endParaRPr lang="fr-FR"/>
          </a:p>
        </p:txBody>
      </p:sp>
      <p:sp>
        <p:nvSpPr>
          <p:cNvPr id="1501377816" name=""/>
          <p:cNvSpPr txBox="1"/>
          <p:nvPr/>
        </p:nvSpPr>
        <p:spPr bwMode="auto">
          <a:xfrm flipH="0" flipV="0">
            <a:off x="804999" y="1275073"/>
            <a:ext cx="10268372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Analyse Anova réalisée entre les features numériques et les features catégorielles nutriscore_grade, food_groups_tags, pnns_groups_1 et pnns_groups_2</a:t>
            </a:r>
            <a:endParaRPr/>
          </a:p>
        </p:txBody>
      </p:sp>
      <p:sp>
        <p:nvSpPr>
          <p:cNvPr id="384396187" name=""/>
          <p:cNvSpPr txBox="1"/>
          <p:nvPr/>
        </p:nvSpPr>
        <p:spPr bwMode="auto">
          <a:xfrm flipH="0" flipV="0">
            <a:off x="5352719" y="3574035"/>
            <a:ext cx="555812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Forte association entre nutriscore_grade et saturated-fat_100g, energy-kcal_100g, fat_100g et sugars_100g</a:t>
            </a:r>
            <a:endParaRPr/>
          </a:p>
        </p:txBody>
      </p:sp>
      <p:pic>
        <p:nvPicPr>
          <p:cNvPr id="12804572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04998" y="2899569"/>
            <a:ext cx="3962399" cy="2371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0019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103940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4800">
                <a:solidFill>
                  <a:srgbClr val="7451EB"/>
                </a:solidFill>
              </a:rPr>
              <a:t>Test d’indépendance des features catégorielles</a:t>
            </a:r>
            <a:endParaRPr sz="4800">
              <a:solidFill>
                <a:srgbClr val="7451EB"/>
              </a:solidFill>
            </a:endParaRPr>
          </a:p>
        </p:txBody>
      </p:sp>
      <p:sp>
        <p:nvSpPr>
          <p:cNvPr id="3240511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B3DD216-5035-B72D-C28A-1AC47EF3B073}" type="slidenum">
              <a:rPr lang="fr-FR"/>
              <a:t/>
            </a:fld>
            <a:endParaRPr lang="fr-FR"/>
          </a:p>
        </p:txBody>
      </p:sp>
      <p:sp>
        <p:nvSpPr>
          <p:cNvPr id="287978382" name=""/>
          <p:cNvSpPr txBox="1"/>
          <p:nvPr/>
        </p:nvSpPr>
        <p:spPr bwMode="auto">
          <a:xfrm flipH="0" flipV="0">
            <a:off x="804998" y="1595130"/>
            <a:ext cx="10273376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Calcul du Chi2 des tables de contingences entre les variables :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nutriscore_grade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food_groups_tags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pnns_groups_2</a:t>
            </a:r>
            <a:endParaRPr/>
          </a:p>
        </p:txBody>
      </p:sp>
      <p:sp>
        <p:nvSpPr>
          <p:cNvPr id="1737860379" name=""/>
          <p:cNvSpPr txBox="1"/>
          <p:nvPr/>
        </p:nvSpPr>
        <p:spPr bwMode="auto">
          <a:xfrm flipH="0" flipV="0">
            <a:off x="898382" y="4272647"/>
            <a:ext cx="9741543" cy="9144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Il existe donc une association entre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nutriscore_grade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food_groups_tags et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pnns_groups_2</a:t>
            </a:r>
            <a:endParaRPr sz="1800"/>
          </a:p>
          <a:p>
            <a:pPr marL="283878" indent="-283878">
              <a:buFont typeface="Arial"/>
              <a:buChar char="•"/>
              <a:defRPr/>
            </a:pPr>
            <a:endParaRPr sz="1800"/>
          </a:p>
          <a:p>
            <a:pPr>
              <a:defRPr/>
            </a:pPr>
            <a:endParaRPr/>
          </a:p>
        </p:txBody>
      </p:sp>
      <p:pic>
        <p:nvPicPr>
          <p:cNvPr id="121149622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82773" y="3061451"/>
            <a:ext cx="7105649" cy="962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6153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Sommaire</a:t>
            </a:r>
            <a:endParaRPr sz="4800"/>
          </a:p>
        </p:txBody>
      </p:sp>
      <p:sp>
        <p:nvSpPr>
          <p:cNvPr id="97578910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Application envisagée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Nettoyage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exploratoire</a:t>
            </a:r>
            <a:endParaRPr sz="3600"/>
          </a:p>
          <a:p>
            <a:pPr>
              <a:defRPr/>
            </a:pPr>
            <a:r>
              <a:rPr sz="3600"/>
              <a:t>Conclusion</a:t>
            </a:r>
            <a:endParaRPr sz="4800"/>
          </a:p>
        </p:txBody>
      </p:sp>
      <p:sp>
        <p:nvSpPr>
          <p:cNvPr id="18225189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A6F313B-B157-2C96-CB83-D8DBC651921F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31488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0394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Conclusion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69363092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96432"/>
            <a:ext cx="10515600" cy="542263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Suppression des données pas assez renseignées</a:t>
            </a:r>
            <a:endParaRPr lang="fr-FR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Imputation par voisinage et linéarité</a:t>
            </a:r>
            <a:endParaRPr lang="fr-FR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Etude exploratoire : </a:t>
            </a:r>
            <a:endParaRPr lang="fr-FR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Associations détectées entre le Nutriscore et l’energie, les matières grasses (saturées), les sucres</a:t>
            </a:r>
            <a:endParaRPr lang="fr-FR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fr-FR" sz="2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Relation détectée entre le PNNS et le Nutrigrade </a:t>
            </a:r>
            <a:endParaRPr lang="fr-FR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endParaRPr sz="2200"/>
          </a:p>
          <a:p>
            <a:pPr lvl="0"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On peut envisager de trouver un modèle à mettre en oeuvre pour classifier automatiquement le Nutriscore de nouveaux produits</a:t>
            </a:r>
            <a:endParaRPr lang="fr-FR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>
              <a:defRPr/>
            </a:pPr>
            <a:endParaRPr/>
          </a:p>
        </p:txBody>
      </p:sp>
      <p:sp>
        <p:nvSpPr>
          <p:cNvPr id="133200072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D2840FD-CCA2-3C6E-D13F-6849F1123FC7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218028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103940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Conclusion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6405239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7D70699-65A7-10E9-4C3B-2BB874E03E5F}" type="slidenum">
              <a:rPr lang="fr-FR"/>
              <a:t/>
            </a:fld>
            <a:endParaRPr lang="fr-FR"/>
          </a:p>
        </p:txBody>
      </p:sp>
      <p:sp>
        <p:nvSpPr>
          <p:cNvPr id="187028584" name=""/>
          <p:cNvSpPr/>
          <p:nvPr/>
        </p:nvSpPr>
        <p:spPr bwMode="auto">
          <a:xfrm flipH="0" flipV="0">
            <a:off x="1991805" y="2202474"/>
            <a:ext cx="1131682" cy="499825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Energie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55677936" name=""/>
          <p:cNvSpPr/>
          <p:nvPr/>
        </p:nvSpPr>
        <p:spPr bwMode="auto">
          <a:xfrm flipH="0" flipV="0">
            <a:off x="3238165" y="2202474"/>
            <a:ext cx="2167551" cy="499825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Matières grasses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5833026" name=""/>
          <p:cNvSpPr/>
          <p:nvPr/>
        </p:nvSpPr>
        <p:spPr bwMode="auto">
          <a:xfrm flipH="0" flipV="0">
            <a:off x="5521901" y="2202474"/>
            <a:ext cx="949482" cy="499825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Sucres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12624889" name=""/>
          <p:cNvSpPr/>
          <p:nvPr/>
        </p:nvSpPr>
        <p:spPr bwMode="auto">
          <a:xfrm flipH="0" flipV="0">
            <a:off x="6595490" y="2202474"/>
            <a:ext cx="1516833" cy="499825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Gras saturé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81276285" name=""/>
          <p:cNvSpPr/>
          <p:nvPr/>
        </p:nvSpPr>
        <p:spPr bwMode="auto">
          <a:xfrm flipH="0" flipV="0">
            <a:off x="8435985" y="2354874"/>
            <a:ext cx="1373863" cy="347424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1"/>
                </a:solidFill>
              </a:rPr>
              <a:t>Carbohydrates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759626328" name=""/>
          <p:cNvSpPr/>
          <p:nvPr/>
        </p:nvSpPr>
        <p:spPr bwMode="auto">
          <a:xfrm flipH="0" flipV="0">
            <a:off x="8435985" y="2799625"/>
            <a:ext cx="1373863" cy="347424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1"/>
                </a:solidFill>
              </a:rPr>
              <a:t>Sel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140007649" name=""/>
          <p:cNvSpPr/>
          <p:nvPr/>
        </p:nvSpPr>
        <p:spPr bwMode="auto">
          <a:xfrm flipH="0" flipV="0">
            <a:off x="8435985" y="3299450"/>
            <a:ext cx="1373863" cy="347424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>
                <a:solidFill>
                  <a:schemeClr val="tx1"/>
                </a:solidFill>
              </a:rPr>
              <a:t>Protéines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284982872" name=""/>
          <p:cNvSpPr/>
          <p:nvPr/>
        </p:nvSpPr>
        <p:spPr bwMode="auto">
          <a:xfrm flipH="0" flipV="0">
            <a:off x="1048737" y="3145544"/>
            <a:ext cx="1310866" cy="112225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>
                <a:solidFill>
                  <a:schemeClr val="tx1"/>
                </a:solidFill>
              </a:rPr>
              <a:t>PNNS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0758152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72000" y="3582225"/>
            <a:ext cx="1569379" cy="1257975"/>
          </a:xfrm>
          <a:prstGeom prst="rect">
            <a:avLst/>
          </a:prstGeom>
        </p:spPr>
      </p:pic>
      <p:pic>
        <p:nvPicPr>
          <p:cNvPr id="17537802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902527" y="5933263"/>
            <a:ext cx="5238748" cy="685800"/>
          </a:xfrm>
          <a:prstGeom prst="rect">
            <a:avLst/>
          </a:prstGeom>
        </p:spPr>
      </p:pic>
      <p:cxnSp>
        <p:nvCxnSpPr>
          <p:cNvPr id="0" name=""/>
          <p:cNvCxnSpPr>
            <a:cxnSpLocks/>
            <a:stCxn id="284982872" idx="6"/>
            <a:endCxn id="1075815252" idx="1"/>
          </p:cNvCxnSpPr>
          <p:nvPr/>
        </p:nvCxnSpPr>
        <p:spPr bwMode="auto">
          <a:xfrm rot="0" flipH="0" flipV="0">
            <a:off x="2359603" y="3706670"/>
            <a:ext cx="2212395" cy="504541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512679" name=""/>
          <p:cNvCxnSpPr>
            <a:cxnSpLocks/>
            <a:endCxn id="1075815252" idx="1"/>
          </p:cNvCxnSpPr>
          <p:nvPr/>
        </p:nvCxnSpPr>
        <p:spPr bwMode="auto">
          <a:xfrm rot="0" flipH="0" flipV="0">
            <a:off x="2585940" y="2740024"/>
            <a:ext cx="1986059" cy="14711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1652179" name=""/>
          <p:cNvCxnSpPr>
            <a:cxnSpLocks/>
            <a:stCxn id="855677936" idx="2"/>
            <a:endCxn id="1075815252" idx="0"/>
          </p:cNvCxnSpPr>
          <p:nvPr/>
        </p:nvCxnSpPr>
        <p:spPr bwMode="auto">
          <a:xfrm rot="5399977" flipH="0" flipV="1">
            <a:off x="4399353" y="2624888"/>
            <a:ext cx="879924" cy="103474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236036" name=""/>
          <p:cNvCxnSpPr>
            <a:cxnSpLocks/>
            <a:stCxn id="115833026" idx="2"/>
            <a:endCxn id="1075815252" idx="0"/>
          </p:cNvCxnSpPr>
          <p:nvPr/>
        </p:nvCxnSpPr>
        <p:spPr bwMode="auto">
          <a:xfrm rot="5399977" flipH="0" flipV="0">
            <a:off x="5236704" y="2822285"/>
            <a:ext cx="879924" cy="63995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328343" name=""/>
          <p:cNvCxnSpPr>
            <a:cxnSpLocks/>
            <a:stCxn id="1712624889" idx="2"/>
            <a:endCxn id="1075815252" idx="0"/>
          </p:cNvCxnSpPr>
          <p:nvPr/>
        </p:nvCxnSpPr>
        <p:spPr bwMode="auto">
          <a:xfrm rot="5399977" flipH="0" flipV="0">
            <a:off x="5915336" y="2143653"/>
            <a:ext cx="879924" cy="1997219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802797" name=""/>
          <p:cNvCxnSpPr>
            <a:cxnSpLocks/>
            <a:stCxn id="581276285" idx="1"/>
            <a:endCxn id="1075815252" idx="3"/>
          </p:cNvCxnSpPr>
          <p:nvPr/>
        </p:nvCxnSpPr>
        <p:spPr bwMode="auto">
          <a:xfrm rot="10799989" flipH="0" flipV="1">
            <a:off x="6141379" y="2528587"/>
            <a:ext cx="2294606" cy="16826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9501300" name=""/>
          <p:cNvCxnSpPr>
            <a:cxnSpLocks/>
            <a:stCxn id="759626328" idx="1"/>
          </p:cNvCxnSpPr>
          <p:nvPr/>
        </p:nvCxnSpPr>
        <p:spPr bwMode="auto">
          <a:xfrm rot="10799989" flipH="0" flipV="1">
            <a:off x="6188465" y="2973338"/>
            <a:ext cx="2247520" cy="1200151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45799" name=""/>
          <p:cNvCxnSpPr>
            <a:cxnSpLocks/>
            <a:stCxn id="140007649" idx="1"/>
            <a:endCxn id="1075815252" idx="3"/>
          </p:cNvCxnSpPr>
          <p:nvPr/>
        </p:nvCxnSpPr>
        <p:spPr bwMode="auto">
          <a:xfrm rot="10799989" flipH="0" flipV="1">
            <a:off x="6141379" y="3473163"/>
            <a:ext cx="2294606" cy="73804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370660" name=""/>
          <p:cNvSpPr/>
          <p:nvPr/>
        </p:nvSpPr>
        <p:spPr bwMode="auto">
          <a:xfrm flipH="0" flipV="0">
            <a:off x="4179726" y="3334158"/>
            <a:ext cx="2329381" cy="1725816"/>
          </a:xfrm>
          <a:prstGeom prst="ellipse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  <a:stCxn id="815370660" idx="4"/>
          </p:cNvCxnSpPr>
          <p:nvPr/>
        </p:nvCxnSpPr>
        <p:spPr bwMode="auto">
          <a:xfrm rot="5399977" flipH="0" flipV="0">
            <a:off x="3951033" y="4609659"/>
            <a:ext cx="943067" cy="18437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815370660" idx="4"/>
          </p:cNvCxnSpPr>
          <p:nvPr/>
        </p:nvCxnSpPr>
        <p:spPr bwMode="auto">
          <a:xfrm rot="5399977" flipH="0" flipV="0">
            <a:off x="4436713" y="5085909"/>
            <a:ext cx="933638" cy="881769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815370660" idx="4"/>
          </p:cNvCxnSpPr>
          <p:nvPr/>
        </p:nvCxnSpPr>
        <p:spPr bwMode="auto">
          <a:xfrm rot="5399977" flipH="0" flipV="1">
            <a:off x="4950686" y="5453706"/>
            <a:ext cx="943067" cy="155606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815370660" idx="4"/>
          </p:cNvCxnSpPr>
          <p:nvPr/>
        </p:nvCxnSpPr>
        <p:spPr bwMode="auto">
          <a:xfrm rot="5399977" flipH="0" flipV="1">
            <a:off x="5426936" y="4977456"/>
            <a:ext cx="943067" cy="1108106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815370660" idx="4"/>
          </p:cNvCxnSpPr>
          <p:nvPr/>
        </p:nvCxnSpPr>
        <p:spPr bwMode="auto">
          <a:xfrm rot="5399977" flipH="0" flipV="1">
            <a:off x="5964486" y="4439907"/>
            <a:ext cx="943067" cy="218320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4146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Merci de m’avoir écouté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8471671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9233259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1936" y="1504948"/>
            <a:ext cx="4048124" cy="3848098"/>
          </a:xfrm>
          <a:prstGeom prst="rect">
            <a:avLst/>
          </a:prstGeom>
        </p:spPr>
      </p:pic>
      <p:sp>
        <p:nvSpPr>
          <p:cNvPr id="14095415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C3A6F57-7E4C-4B53-5B09-A9D0989D6750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90134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+mj-lt"/>
                <a:ea typeface="+mj-ea"/>
                <a:cs typeface="+mj-cs"/>
              </a:rPr>
              <a:t>Nettoyage des valeurs aberrantes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21382189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F17493F-AFA1-D065-0260-1F2277A6A8B0}" type="slidenum">
              <a:rPr lang="fr-FR"/>
              <a:t/>
            </a:fld>
            <a:endParaRPr lang="fr-FR"/>
          </a:p>
        </p:txBody>
      </p:sp>
      <p:pic>
        <p:nvPicPr>
          <p:cNvPr id="196189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6758" y="2032122"/>
            <a:ext cx="11069625" cy="3514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61934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0855" y="1155141"/>
            <a:ext cx="10610849" cy="4981572"/>
          </a:xfrm>
          <a:prstGeom prst="rect">
            <a:avLst/>
          </a:prstGeom>
        </p:spPr>
      </p:pic>
      <p:pic>
        <p:nvPicPr>
          <p:cNvPr id="2566368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8403" y="1126566"/>
            <a:ext cx="10553699" cy="5038721"/>
          </a:xfrm>
          <a:prstGeom prst="rect">
            <a:avLst/>
          </a:prstGeom>
        </p:spPr>
      </p:pic>
      <p:pic>
        <p:nvPicPr>
          <p:cNvPr id="6234973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0855" y="1155141"/>
            <a:ext cx="10687050" cy="2466972"/>
          </a:xfrm>
          <a:prstGeom prst="rect">
            <a:avLst/>
          </a:prstGeom>
        </p:spPr>
      </p:pic>
      <p:pic>
        <p:nvPicPr>
          <p:cNvPr id="82841603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15848" y="862346"/>
            <a:ext cx="10760294" cy="5364180"/>
          </a:xfrm>
          <a:prstGeom prst="rect">
            <a:avLst/>
          </a:prstGeom>
        </p:spPr>
      </p:pic>
      <p:pic>
        <p:nvPicPr>
          <p:cNvPr id="36700910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38403" y="862346"/>
            <a:ext cx="10755376" cy="5302944"/>
          </a:xfrm>
          <a:prstGeom prst="rect">
            <a:avLst/>
          </a:prstGeom>
        </p:spPr>
      </p:pic>
      <p:sp>
        <p:nvSpPr>
          <p:cNvPr id="11899860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179271"/>
            <a:ext cx="10515600" cy="103940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Analyse univariée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34169259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ECBF942-D988-AB71-AB2B-460524D0977F}" type="slidenum">
              <a:rPr lang="fr-FR"/>
              <a:t/>
            </a:fld>
            <a:endParaRPr lang="fr-FR"/>
          </a:p>
        </p:txBody>
      </p:sp>
      <p:sp>
        <p:nvSpPr>
          <p:cNvPr id="136405728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01075" y="6356349"/>
            <a:ext cx="2743200" cy="365122"/>
          </a:xfrm>
        </p:spPr>
        <p:txBody>
          <a:bodyPr/>
          <a:lstStyle/>
          <a:p>
            <a:pPr>
              <a:defRPr/>
            </a:pPr>
            <a:fld id="{E6562925-FE59-5EFE-8D57-37B8CF084F2E}" type="slidenum">
              <a:rPr lang="fr-FR"/>
              <a:t/>
            </a:fld>
            <a:endParaRPr lang="fr-FR"/>
          </a:p>
        </p:txBody>
      </p:sp>
      <p:pic>
        <p:nvPicPr>
          <p:cNvPr id="59538074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20571" y="1019351"/>
            <a:ext cx="10725543" cy="511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8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8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9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9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00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00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5366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Application envisagée</a:t>
            </a:r>
            <a:endParaRPr sz="4800"/>
          </a:p>
        </p:txBody>
      </p:sp>
      <p:sp>
        <p:nvSpPr>
          <p:cNvPr id="11607969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504603"/>
            <a:ext cx="10515600" cy="46723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3600"/>
              <a:t>Nutriscore : un indicateur de plus en plus prisé mais pas obligatoire (7 pays européens)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/>
              <a:t>Informations obligatoires : ingrédients, nom du produit</a:t>
            </a:r>
            <a:endParaRPr sz="3600"/>
          </a:p>
          <a:p>
            <a:pPr>
              <a:defRPr/>
            </a:pPr>
            <a:r>
              <a:rPr sz="3600"/>
              <a:t>Classification automatique des produits par Nutriscore pour les produits non référencés ou à référencer en France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 collaboratives  </a:t>
            </a: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20877472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67CA0CF-AE5A-1BC2-64A1-227567A00D58}" type="slidenum">
              <a:rPr lang="fr-FR"/>
              <a:t/>
            </a:fld>
            <a:endParaRPr lang="fr-FR"/>
          </a:p>
        </p:txBody>
      </p:sp>
      <p:pic>
        <p:nvPicPr>
          <p:cNvPr id="32827515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71850" y="2508564"/>
            <a:ext cx="5238749" cy="685800"/>
          </a:xfrm>
          <a:prstGeom prst="rect">
            <a:avLst/>
          </a:prstGeom>
        </p:spPr>
      </p:pic>
      <p:pic>
        <p:nvPicPr>
          <p:cNvPr id="1419198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254120" y="5050953"/>
            <a:ext cx="2771775" cy="581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10352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Nettoyage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2934115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Supression des variables avec remplissage &lt; 50%</a:t>
            </a:r>
            <a:endParaRPr/>
          </a:p>
          <a:p>
            <a:pPr>
              <a:defRPr/>
            </a:pPr>
            <a:r>
              <a:rPr/>
              <a:t>Suppression des observation sans « product_name » rempli</a:t>
            </a:r>
            <a:endParaRPr/>
          </a:p>
          <a:p>
            <a:pPr>
              <a:defRPr/>
            </a:pPr>
            <a:r>
              <a:rPr/>
              <a:t>Fusion des observations </a:t>
            </a:r>
            <a:endParaRPr/>
          </a:p>
          <a:p>
            <a:pPr lvl="1">
              <a:defRPr/>
            </a:pPr>
            <a:r>
              <a:rPr/>
              <a:t>avec même code EAN (« code ») et nom de produit (« product_name »)</a:t>
            </a:r>
            <a:r>
              <a:rPr/>
              <a:t> (13)</a:t>
            </a:r>
            <a:endParaRPr/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avec même marque (« brand_tags ») et nom de produit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(product_name ») (22956)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3009093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82B861-1ABC-BEBF-6CFB-7A001F03706F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9957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Valeurs aberrantes : limites de 0 et 100g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71249860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77C586-9616-A899-D776-162302F7B77D}" type="slidenum">
              <a:rPr lang="fr-FR"/>
              <a:t/>
            </a:fld>
            <a:endParaRPr lang="fr-FR"/>
          </a:p>
        </p:txBody>
      </p:sp>
      <p:pic>
        <p:nvPicPr>
          <p:cNvPr id="12200921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17919" y="1956378"/>
            <a:ext cx="9956160" cy="3160595"/>
          </a:xfrm>
          <a:prstGeom prst="rect">
            <a:avLst/>
          </a:prstGeom>
        </p:spPr>
      </p:pic>
      <p:sp>
        <p:nvSpPr>
          <p:cNvPr id="1428198405" name=""/>
          <p:cNvSpPr txBox="1"/>
          <p:nvPr/>
        </p:nvSpPr>
        <p:spPr bwMode="auto">
          <a:xfrm flipH="0" flipV="0">
            <a:off x="1147645" y="1590582"/>
            <a:ext cx="8602222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Les compositions de nutriments pour 100g : 0 &lt;= x &lt;= 100</a:t>
            </a:r>
            <a:endParaRPr/>
          </a:p>
        </p:txBody>
      </p:sp>
      <p:sp>
        <p:nvSpPr>
          <p:cNvPr id="2056417998" name=""/>
          <p:cNvSpPr txBox="1"/>
          <p:nvPr/>
        </p:nvSpPr>
        <p:spPr bwMode="auto">
          <a:xfrm flipH="0" flipV="0">
            <a:off x="1221625" y="5086163"/>
            <a:ext cx="10016492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79620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Nettoyage des valeurs aberrantes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85343793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Pour chaque feature xxx_100g (excepté l’énergie) : on corrige avec la médiane des observations qui ont le même (1er trouvé):</a:t>
            </a:r>
            <a:endParaRPr/>
          </a:p>
          <a:p>
            <a:pPr lvl="1">
              <a:defRPr/>
            </a:pPr>
            <a:r>
              <a:rPr/>
              <a:t>« product_name »</a:t>
            </a:r>
            <a:endParaRPr sz="1050" b="0" i="0" u="none">
              <a:solidFill>
                <a:srgbClr val="4D4D4C"/>
              </a:solidFill>
              <a:latin typeface="Consolas"/>
              <a:ea typeface="Consolas"/>
              <a:cs typeface="Consolas"/>
            </a:endParaRPr>
          </a:p>
          <a:p>
            <a:pPr lvl="1">
              <a:defRPr/>
            </a:pP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main_category</a:t>
            </a: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endParaRPr sz="28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food_groups_tags</a:t>
            </a: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endParaRPr sz="28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pnns_groups_2</a:t>
            </a: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endParaRPr sz="28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pnns_groups_1</a:t>
            </a:r>
            <a:r>
              <a:rPr sz="24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 des termes les plus utilisés dans le nom = termes utilisés + 100 fois dans « product_name »</a:t>
            </a:r>
            <a:endParaRPr sz="2800"/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cs typeface="Arial"/>
              </a:rPr>
              <a:t>Si pas corrigé : avec la médiane des produits comportant les même termes les plus utilisés dans « product_name »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cs typeface="Arial"/>
              </a:rPr>
              <a:t>Suppression des observations avec valeurs &lt;0 ou &gt;100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63686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2DB4CA8-09CA-35B5-C19F-22ECDD8E98FA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852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860926" cy="1325562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Imputation des données quantitatives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14630536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82117"/>
            <a:ext cx="10515600" cy="50369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Par classes alimentaires</a:t>
            </a:r>
            <a:endParaRPr sz="2800"/>
          </a:p>
          <a:p>
            <a:pPr lvl="1">
              <a:defRPr/>
            </a:pPr>
            <a:r>
              <a:rPr sz="2400"/>
              <a:t>« pnns_groups_1 »</a:t>
            </a:r>
            <a:endParaRPr sz="2400"/>
          </a:p>
          <a:p>
            <a:pPr lvl="1">
              <a:defRPr/>
            </a:pPr>
            <a:r>
              <a:rPr sz="2400"/>
              <a:t>« pnns_groups_2 »</a:t>
            </a:r>
            <a:endParaRPr sz="2400"/>
          </a:p>
          <a:p>
            <a:pPr lvl="1">
              <a:defRPr/>
            </a:pPr>
            <a:r>
              <a:rPr sz="2400"/>
              <a:t>« main_category »</a:t>
            </a:r>
            <a:endParaRPr sz="2800"/>
          </a:p>
          <a:p>
            <a:pPr>
              <a:defRPr/>
            </a:pPr>
            <a:r>
              <a:rPr sz="2800"/>
              <a:t>Par linéarité</a:t>
            </a:r>
            <a:endParaRPr sz="2800"/>
          </a:p>
        </p:txBody>
      </p:sp>
      <p:sp>
        <p:nvSpPr>
          <p:cNvPr id="113892362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BE6DD53-4431-9430-113B-4532FE28A015}" type="slidenum">
              <a:rPr lang="fr-FR"/>
              <a:t/>
            </a:fld>
            <a:endParaRPr lang="fr-FR"/>
          </a:p>
        </p:txBody>
      </p:sp>
      <p:pic>
        <p:nvPicPr>
          <p:cNvPr id="124394875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24938" y="3680533"/>
            <a:ext cx="3788354" cy="3149445"/>
          </a:xfrm>
          <a:prstGeom prst="rect">
            <a:avLst/>
          </a:prstGeom>
        </p:spPr>
      </p:pic>
      <p:sp>
        <p:nvSpPr>
          <p:cNvPr id="563583786" name=""/>
          <p:cNvSpPr txBox="1"/>
          <p:nvPr/>
        </p:nvSpPr>
        <p:spPr bwMode="auto">
          <a:xfrm flipH="0" flipV="0">
            <a:off x="5262815" y="3726771"/>
            <a:ext cx="6430411" cy="2773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Utilisation de IterativeImputer(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estimator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=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LinearRegression()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) sur les couples suivants :</a:t>
            </a:r>
            <a:endParaRPr sz="220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salt_100g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, 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sodium_100g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endParaRPr sz="22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energy-kcal_100g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, 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fat_100g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endParaRPr sz="220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saturated-fat_100g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 et 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fat_100g</a:t>
            </a: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 »</a:t>
            </a:r>
            <a:endParaRPr sz="220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Consolas"/>
                <a:cs typeface="Arial"/>
              </a:rPr>
              <a:t>« sugars_100g » et « carbohydrates_100g »</a:t>
            </a:r>
            <a:endParaRPr sz="22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89917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4400">
                <a:solidFill>
                  <a:srgbClr val="7451EB"/>
                </a:solidFill>
              </a:rPr>
              <a:t>Nettoyage des erreurs dûes aux imputations quantitatives</a:t>
            </a:r>
            <a:endParaRPr sz="4400">
              <a:solidFill>
                <a:srgbClr val="7451EB"/>
              </a:solidFill>
            </a:endParaRPr>
          </a:p>
        </p:txBody>
      </p:sp>
      <p:sp>
        <p:nvSpPr>
          <p:cNvPr id="152514427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1E09E3-B1AB-D95B-592B-81DEF850D2F2}" type="slidenum">
              <a:rPr lang="fr-FR"/>
              <a:t/>
            </a:fld>
            <a:endParaRPr lang="fr-FR"/>
          </a:p>
        </p:txBody>
      </p:sp>
      <p:sp>
        <p:nvSpPr>
          <p:cNvPr id="178737455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690687"/>
            <a:ext cx="10515600" cy="5133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Contraintes</a:t>
            </a:r>
            <a:r>
              <a:rPr sz="2400"/>
              <a:t> de masse utilisées</a:t>
            </a:r>
            <a:endParaRPr sz="2400"/>
          </a:p>
          <a:p>
            <a:pPr>
              <a:defRPr/>
            </a:pPr>
            <a:r>
              <a:rPr sz="2400"/>
              <a:t>Correction par médiane</a:t>
            </a:r>
            <a:r>
              <a:rPr sz="2400"/>
              <a:t> en recherchant sur les colonnes « product_name », « main_category », « food_groups_tags », « pnns_groups_2 » (fonction fix_error_values)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Suppression des observations non corrigées</a:t>
            </a:r>
            <a:endParaRPr sz="2400"/>
          </a:p>
        </p:txBody>
      </p:sp>
      <p:graphicFrame>
        <p:nvGraphicFramePr>
          <p:cNvPr id="2137704518" name=""/>
          <p:cNvGraphicFramePr>
            <a:graphicFrameLocks xmlns:a="http://schemas.openxmlformats.org/drawingml/2006/main"/>
          </p:cNvGraphicFramePr>
          <p:nvPr/>
        </p:nvGraphicFramePr>
        <p:xfrm>
          <a:off x="1351642" y="3310937"/>
          <a:ext cx="8140699" cy="23748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{BE28983D-9D85-21E1-827B-8D1FA9EA90EA}</a:tableStyleId>
              </a:tblPr>
              <a:tblGrid>
                <a:gridCol w="4590000"/>
                <a:gridCol w="1800000"/>
                <a:gridCol w="1737999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Contrainte</a:t>
                      </a:r>
                      <a:endParaRPr/>
                    </a:p>
                  </a:txBody>
                  <a:tcPr>
                    <a:solidFill>
                      <a:srgbClr val="7451EB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Avant</a:t>
                      </a:r>
                      <a:endParaRPr/>
                    </a:p>
                  </a:txBody>
                  <a:tcPr>
                    <a:solidFill>
                      <a:srgbClr val="7451EB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Après</a:t>
                      </a:r>
                      <a:endParaRPr/>
                    </a:p>
                  </a:txBody>
                  <a:tcPr>
                    <a:solidFill>
                      <a:srgbClr val="7451EB"/>
                    </a:solidFill>
                  </a:tcPr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« saturated-fat_100g » &lt;= « fat_100g »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2222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954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« sugars_100g » &lt;= « carbohydrates_100g »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5304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3692</a:t>
                      </a:r>
                      <a:endParaRPr/>
                    </a:p>
                  </a:txBody>
                  <a:tcPr>
                    <a:solidFill>
                      <a:srgbClr val="F4F1FF"/>
                    </a:solidFill>
                  </a:tcPr>
                </a:tc>
              </a:tr>
              <a:tr h="365759">
                <a:tc>
                  <a:txBody>
                    <a:bodyPr/>
                    <a:p>
                      <a:pPr marL="0" marR="0" lvl="1" indent="0"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« fat_100g » + « carbohydrates_100g » + </a:t>
                      </a:r>
                      <a:r>
                        <a:rPr lang="fr-FR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« proteins_100g » + « salt_100g » &lt;= 100</a:t>
                      </a:r>
                      <a:endParaRPr lang="fr-FR"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342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95</a:t>
                      </a:r>
                      <a:endParaRPr/>
                    </a:p>
                  </a:txBody>
                  <a:tcPr>
                    <a:solidFill>
                      <a:srgbClr val="D9BA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2812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Imputation par voisinage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2411209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824279"/>
            <a:ext cx="10515600" cy="48270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r>
              <a:rPr sz="2600"/>
              <a:t>Imputation des variables qualitatives nutriscore, pnns_groups_2, food_groups_tags par voisinage des valeurs qualitatives</a:t>
            </a:r>
            <a:endParaRPr sz="2600"/>
          </a:p>
        </p:txBody>
      </p:sp>
      <p:sp>
        <p:nvSpPr>
          <p:cNvPr id="118963711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C6672A-B692-C1C5-5E87-628A5DCBADC7}" type="slidenum">
              <a:rPr lang="fr-FR"/>
              <a:t/>
            </a:fld>
            <a:endParaRPr lang="fr-FR"/>
          </a:p>
        </p:txBody>
      </p:sp>
      <p:pic>
        <p:nvPicPr>
          <p:cNvPr id="1410284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50301" y="2710020"/>
            <a:ext cx="6568887" cy="3941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21</cp:revision>
  <dcterms:created xsi:type="dcterms:W3CDTF">2012-12-03T06:56:55Z</dcterms:created>
  <dcterms:modified xsi:type="dcterms:W3CDTF">2023-02-09T12:02:49Z</dcterms:modified>
  <cp:category/>
  <cp:contentStatus/>
  <cp:version/>
</cp:coreProperties>
</file>