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3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en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3683" autoAdjust="0"/>
  </p:normalViewPr>
  <p:slideViewPr>
    <p:cSldViewPr snapToGrid="0">
      <p:cViewPr varScale="1">
        <p:scale>
          <a:sx n="83" d="100"/>
          <a:sy n="83" d="100"/>
        </p:scale>
        <p:origin x="4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97F3-8A72-CD4A-BE3E-212811364C59}" type="datetimeFigureOut">
              <a:rPr lang="en-HU" smtClean="0"/>
              <a:t>05/20/2024</a:t>
            </a:fld>
            <a:endParaRPr lang="en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5563D-27AF-F442-A524-D00B7A87E3A3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4236491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can see our project was a visual speech recognition model.</a:t>
            </a:r>
          </a:p>
          <a:p>
            <a:r>
              <a:rPr lang="en-US" dirty="0"/>
              <a:t>We named it Phantom project.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5563D-27AF-F442-A524-D00B7A87E3A3}" type="slidenum">
              <a:rPr lang="en-HU" smtClean="0"/>
              <a:t>1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213285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HU" dirty="0"/>
              <a:t>ip-reading: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technique to understand words or speech by visual interpretation of face, mouth, and lip movement without the involvement of audio</a:t>
            </a:r>
          </a:p>
          <a:p>
            <a:endParaRPr lang="en-GB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Goal: </a:t>
            </a:r>
            <a:r>
              <a:rPr lang="en-GB" dirty="0"/>
              <a:t>develop an automated lip-reading system using machine learning and deep learning</a:t>
            </a:r>
          </a:p>
          <a:p>
            <a:endParaRPr lang="en-GB" dirty="0"/>
          </a:p>
          <a:p>
            <a:r>
              <a:rPr lang="en-GB" dirty="0"/>
              <a:t>Motivation: 1.5 billion people live with hearing loss, expected to increase to 2.5 billion </a:t>
            </a:r>
            <a:r>
              <a:rPr lang="en-GB"/>
              <a:t>by 2050</a:t>
            </a:r>
            <a:endParaRPr lang="en-GB" dirty="0"/>
          </a:p>
          <a:p>
            <a:r>
              <a:rPr lang="en-GB" dirty="0"/>
              <a:t>We wanted to create a lip-reading system, because it can effectively help the lives of the people with hearing loss and they represent a significant portion of the population.</a:t>
            </a:r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5563D-27AF-F442-A524-D00B7A87E3A3}" type="slidenum">
              <a:rPr lang="en-HU" smtClean="0"/>
              <a:t>2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668481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large</a:t>
            </a:r>
            <a:r>
              <a:rPr lang="hu-HU" dirty="0"/>
              <a:t> </a:t>
            </a:r>
            <a:r>
              <a:rPr lang="hu-HU" dirty="0" err="1"/>
              <a:t>publicly</a:t>
            </a:r>
            <a:r>
              <a:rPr lang="hu-HU" dirty="0"/>
              <a:t> </a:t>
            </a:r>
            <a:r>
              <a:rPr lang="hu-HU" dirty="0" err="1"/>
              <a:t>available</a:t>
            </a:r>
            <a:r>
              <a:rPr lang="hu-HU" dirty="0"/>
              <a:t> </a:t>
            </a:r>
            <a:r>
              <a:rPr lang="hu-HU" dirty="0" err="1"/>
              <a:t>dataset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short</a:t>
            </a:r>
            <a:r>
              <a:rPr lang="hu-HU" dirty="0"/>
              <a:t> video </a:t>
            </a:r>
            <a:r>
              <a:rPr lang="hu-HU" dirty="0" err="1"/>
              <a:t>clips</a:t>
            </a:r>
            <a:r>
              <a:rPr lang="hu-HU" dirty="0"/>
              <a:t>, </a:t>
            </a:r>
            <a:r>
              <a:rPr lang="hu-HU" dirty="0" err="1"/>
              <a:t>approximately</a:t>
            </a:r>
            <a:r>
              <a:rPr lang="hu-HU" dirty="0"/>
              <a:t> 29 </a:t>
            </a:r>
            <a:r>
              <a:rPr lang="hu-HU" dirty="0" err="1"/>
              <a:t>frames</a:t>
            </a:r>
            <a:endParaRPr lang="hu-HU" dirty="0"/>
          </a:p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this dataset includes 500 different words, and for each word there is a training, validation and test set, </a:t>
            </a:r>
            <a:r>
              <a:rPr lang="hu-H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all</a:t>
            </a:r>
            <a:r>
              <a:rPr lang="hu-H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hu-H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together</a:t>
            </a:r>
            <a:r>
              <a:rPr lang="hu-H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hu-H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for</a:t>
            </a:r>
            <a:r>
              <a:rPr lang="hu-H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hu-H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each</a:t>
            </a:r>
            <a:r>
              <a:rPr lang="hu-H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hu-H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word</a:t>
            </a:r>
            <a:r>
              <a:rPr lang="hu-H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hu-H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there</a:t>
            </a:r>
            <a:r>
              <a:rPr lang="hu-H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is </a:t>
            </a:r>
            <a:r>
              <a:rPr lang="hu-H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at</a:t>
            </a:r>
            <a:r>
              <a:rPr lang="hu-H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hu-H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least</a:t>
            </a:r>
            <a:r>
              <a:rPr lang="hu-H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a </a:t>
            </a:r>
            <a:r>
              <a:rPr lang="hu-H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thousand</a:t>
            </a:r>
            <a:r>
              <a:rPr lang="hu-H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video </a:t>
            </a:r>
            <a:r>
              <a:rPr lang="hu-H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clip</a:t>
            </a:r>
            <a:r>
              <a:rPr lang="hu-H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r>
              <a:rPr lang="hu-HU" dirty="0" err="1"/>
              <a:t>metadata</a:t>
            </a:r>
            <a:r>
              <a:rPr lang="hu-HU" dirty="0"/>
              <a:t> is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provided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video, </a:t>
            </a:r>
            <a:r>
              <a:rPr lang="hu-HU" dirty="0" err="1"/>
              <a:t>that</a:t>
            </a:r>
            <a:r>
              <a:rPr lang="en-US" dirty="0"/>
              <a:t>’s how we can calculate the start and end frames for each word duration.</a:t>
            </a:r>
          </a:p>
          <a:p>
            <a:r>
              <a:rPr lang="en-US" dirty="0"/>
              <a:t>because we had limited computational resources we only trained a part of the LRW dataset.</a:t>
            </a:r>
          </a:p>
          <a:p>
            <a:r>
              <a:rPr lang="en-US" dirty="0"/>
              <a:t>we </a:t>
            </a:r>
            <a:r>
              <a:rPr lang="hu-HU" dirty="0" err="1"/>
              <a:t>selected</a:t>
            </a:r>
            <a:r>
              <a:rPr lang="hu-HU" dirty="0"/>
              <a:t> 6 </a:t>
            </a:r>
            <a:r>
              <a:rPr lang="hu-HU" dirty="0" err="1"/>
              <a:t>words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5563D-27AF-F442-A524-D00B7A87E3A3}" type="slidenum">
              <a:rPr lang="en-HU" smtClean="0"/>
              <a:t>3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74838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 lot of solutions with different architectures, I want to mention just a few. </a:t>
            </a:r>
          </a:p>
          <a:p>
            <a:r>
              <a:rPr lang="en-US" dirty="0"/>
              <a:t>The authors of the paper </a:t>
            </a:r>
            <a:r>
              <a:rPr lang="hu-HU" dirty="0" err="1"/>
              <a:t>propose</a:t>
            </a:r>
            <a:r>
              <a:rPr lang="en-US" dirty="0"/>
              <a:t>d 4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CNN </a:t>
            </a:r>
            <a:r>
              <a:rPr lang="hu-HU" dirty="0" err="1"/>
              <a:t>architectures</a:t>
            </a:r>
            <a:r>
              <a:rPr lang="en-US" dirty="0"/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5563D-27AF-F442-A524-D00B7A87E3A3}" type="slidenum">
              <a:rPr lang="en-HU" smtClean="0"/>
              <a:t>4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383332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2C83-09D3-FD10-E9E4-0D41D0D84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8A83C-E96B-B3F1-1514-4CEA3E02D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AC055-3F77-3216-8077-798AE54B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71CF-CC0F-3B4F-95A6-7E109F690476}" type="datetimeFigureOut">
              <a:rPr lang="en-HU" smtClean="0"/>
              <a:t>05/20/2024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B5CA2-035A-8520-3469-9A5FD2B3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221EB-9357-8956-7793-C111C6E9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C4-76C2-3B4B-83D7-C84D3037A99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13451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2BF9-BFB2-1EAD-FDAC-F8D99151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E4FDF-A1A7-8877-5809-8F237EE84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D4230-D023-2455-0BA7-110E3BE1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71CF-CC0F-3B4F-95A6-7E109F690476}" type="datetimeFigureOut">
              <a:rPr lang="en-HU" smtClean="0"/>
              <a:t>05/20/2024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2FA35-1062-B09A-BA49-9FB7AC82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F9BA7-6E9B-40E6-CA17-ECEC198C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C4-76C2-3B4B-83D7-C84D3037A99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18734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9BAF7-1303-EA9F-272C-174175FA1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72867-85BA-F484-522A-B9D21656E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15CA-C21D-C54C-C9C9-77E3FCE1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71CF-CC0F-3B4F-95A6-7E109F690476}" type="datetimeFigureOut">
              <a:rPr lang="en-HU" smtClean="0"/>
              <a:t>05/20/2024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0519C-B9FE-73AD-A23E-D645F252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F27E2-5C35-C67F-B8C7-1B382FF0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C4-76C2-3B4B-83D7-C84D3037A99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90034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46F5-635B-7B89-B62C-081CAC7E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834A-7DB5-8F2D-BE8C-A660DF5AA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3381D-5A04-AF3E-ED6A-781F7E63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71CF-CC0F-3B4F-95A6-7E109F690476}" type="datetimeFigureOut">
              <a:rPr lang="en-HU" smtClean="0"/>
              <a:t>05/20/2024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C7E40-C10D-AFF1-7626-21718E20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08714-C557-E24E-C18F-6D424117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C4-76C2-3B4B-83D7-C84D3037A99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2986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2DB3-2790-3569-F025-2445E5A7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BBDB8-9380-C426-E30F-DC1F00489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99B2C-86D5-BD9C-BF89-B680654C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71CF-CC0F-3B4F-95A6-7E109F690476}" type="datetimeFigureOut">
              <a:rPr lang="en-HU" smtClean="0"/>
              <a:t>05/20/2024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234C9-2740-5CA9-CDC9-A10B96E2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DB4EF-F60C-1109-A180-9F708B15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C4-76C2-3B4B-83D7-C84D3037A99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69890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3D29-B2F2-B77B-D371-1862F476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883D6-248C-DE03-E989-5360E9580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582F3-ED60-B313-E7EE-6B8ED9CEC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41FC0-9FA7-102D-0D0A-A241B812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71CF-CC0F-3B4F-95A6-7E109F690476}" type="datetimeFigureOut">
              <a:rPr lang="en-HU" smtClean="0"/>
              <a:t>05/20/2024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1CA62-1C92-87DF-B3A9-736D3EEE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8E525-31BE-A22B-E5D0-C0BD40FC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C4-76C2-3B4B-83D7-C84D3037A99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46942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E100-91D4-9FD4-15D3-3EAD6180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C901C-A0E7-DFDA-C5E0-FE9447E89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79628-629A-94F3-3A20-7EAC3C3C2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6A546-D9F1-E0F7-D51A-1EEA4FFF0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A0AA9-47AE-22B9-888E-FF3D6F392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16B6C-D116-A2CB-8396-54C19BB5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71CF-CC0F-3B4F-95A6-7E109F690476}" type="datetimeFigureOut">
              <a:rPr lang="en-HU" smtClean="0"/>
              <a:t>05/20/2024</a:t>
            </a:fld>
            <a:endParaRPr lang="en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41DF7-5F19-B253-0521-0F572ED3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78D7F-81C0-535B-AC98-BDE8C03B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C4-76C2-3B4B-83D7-C84D3037A99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60992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6AFB-B60A-7F6E-5313-4BA7EC04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29CCE-DBE3-0997-8543-D582D263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71CF-CC0F-3B4F-95A6-7E109F690476}" type="datetimeFigureOut">
              <a:rPr lang="en-HU" smtClean="0"/>
              <a:t>05/20/2024</a:t>
            </a:fld>
            <a:endParaRPr lang="en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2A80-091D-B1D5-C3A3-44697788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7A89E-1316-0985-DFD9-70184651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C4-76C2-3B4B-83D7-C84D3037A99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32774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52A25-B118-29EE-404E-5D283179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71CF-CC0F-3B4F-95A6-7E109F690476}" type="datetimeFigureOut">
              <a:rPr lang="en-HU" smtClean="0"/>
              <a:t>05/20/2024</a:t>
            </a:fld>
            <a:endParaRPr lang="en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E280B-1704-56EB-7583-62449230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B4B47-AAD5-4B1D-FF3F-7BFFFE2B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C4-76C2-3B4B-83D7-C84D3037A99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405053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6983-A4E1-5761-6A93-F32AE945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04E5-E976-DF7C-F065-D52F2A914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DA072-ADF1-8BD1-CC2D-9C816DD76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A24B4-C30D-FE16-AAEE-7E1B95A1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71CF-CC0F-3B4F-95A6-7E109F690476}" type="datetimeFigureOut">
              <a:rPr lang="en-HU" smtClean="0"/>
              <a:t>05/20/2024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8CBDA-FFF1-46CB-1FD2-49677A6F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79690-6527-BBDD-8AA0-03D89C23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C4-76C2-3B4B-83D7-C84D3037A99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4482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42CD-D16D-929A-DCA7-24702B275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58978-C96E-26B9-2595-A233CEC95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5BDE3-F772-449D-6250-4CB19E7C7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66819-9315-57F1-6E25-BB3E1CF5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71CF-CC0F-3B4F-95A6-7E109F690476}" type="datetimeFigureOut">
              <a:rPr lang="en-HU" smtClean="0"/>
              <a:t>05/20/2024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19F11-63CC-B504-C4C8-E9104825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AC1DD-27C3-6CA5-C384-1524553A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C4-76C2-3B4B-83D7-C84D3037A99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27678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4000"/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FD665-95B6-67E5-B901-ED535D85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DFE0E-3ED0-DBC3-19AE-49CC186E4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6C61E-7697-81C3-ED67-08F007F45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E671CF-CC0F-3B4F-95A6-7E109F690476}" type="datetimeFigureOut">
              <a:rPr lang="en-HU" smtClean="0"/>
              <a:t>05/20/2024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7CB9A-8945-F635-6D65-66838B0C1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7A479-48D6-A34C-BC54-F5F1E5115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58F2C4-76C2-3B4B-83D7-C84D3037A99B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67163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7031-01BE-5E55-8A3A-546F94704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b="1" i="0" u="none" strike="noStrike" dirty="0">
                <a:solidFill>
                  <a:srgbClr val="000000"/>
                </a:solidFill>
                <a:effectLst/>
                <a:latin typeface="Apple Braille" pitchFamily="2" charset="0"/>
                <a:cs typeface="Times New Roman" panose="02020603050405020304" pitchFamily="18" charset="0"/>
              </a:rPr>
              <a:t>Visual Speech Recognition Model</a:t>
            </a:r>
            <a:endParaRPr lang="en-HU" sz="11500" dirty="0">
              <a:latin typeface="Apple Braille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C4B7E-1635-CBD0-0972-5CD3910C1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U" dirty="0"/>
              <a:t>Phantom Project</a:t>
            </a:r>
          </a:p>
          <a:p>
            <a:endParaRPr lang="en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E35A3-1EB7-4133-DD87-C3CEFF44CE3E}"/>
              </a:ext>
            </a:extLst>
          </p:cNvPr>
          <p:cNvSpPr txBox="1"/>
          <p:nvPr/>
        </p:nvSpPr>
        <p:spPr>
          <a:xfrm>
            <a:off x="10315073" y="5891281"/>
            <a:ext cx="157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>
                <a:latin typeface="Apple Braille" pitchFamily="2" charset="0"/>
              </a:rPr>
              <a:t>Ágnes  Márkó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45C615-7BE2-B50D-B323-907891B1C11C}"/>
              </a:ext>
            </a:extLst>
          </p:cNvPr>
          <p:cNvSpPr txBox="1"/>
          <p:nvPr/>
        </p:nvSpPr>
        <p:spPr>
          <a:xfrm>
            <a:off x="10315073" y="6260613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>
                <a:latin typeface="Apple Braille" pitchFamily="2" charset="0"/>
              </a:rPr>
              <a:t>Dávid Kocsis</a:t>
            </a:r>
          </a:p>
        </p:txBody>
      </p:sp>
    </p:spTree>
    <p:extLst>
      <p:ext uri="{BB962C8B-B14F-4D97-AF65-F5344CB8AC3E}">
        <p14:creationId xmlns:p14="http://schemas.microsoft.com/office/powerpoint/2010/main" val="316633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CE36-9B2A-ADF4-7C25-0B7FFF02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377324"/>
            <a:ext cx="10515600" cy="1325563"/>
          </a:xfrm>
        </p:spPr>
        <p:txBody>
          <a:bodyPr/>
          <a:lstStyle/>
          <a:p>
            <a:r>
              <a:rPr lang="en-HU" sz="48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HU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1D61D-B842-C1B2-F27E-9B04F05AD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119739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What is visual speech recognition, also known as lip-reading?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What was our goal with this project?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What was our motivation?</a:t>
            </a:r>
          </a:p>
        </p:txBody>
      </p:sp>
    </p:spTree>
    <p:extLst>
      <p:ext uri="{BB962C8B-B14F-4D97-AF65-F5344CB8AC3E}">
        <p14:creationId xmlns:p14="http://schemas.microsoft.com/office/powerpoint/2010/main" val="426315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21D9-D131-2F1D-6C6E-4244BA14E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128" y="405381"/>
            <a:ext cx="10515600" cy="1325563"/>
          </a:xfrm>
        </p:spPr>
        <p:txBody>
          <a:bodyPr/>
          <a:lstStyle/>
          <a:p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en-H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1890-46DD-04B9-4DBC-4D75D5B23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38" y="1805796"/>
            <a:ext cx="7885049" cy="289272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Oxford-BBC LRW dataset </a:t>
            </a:r>
          </a:p>
          <a:p>
            <a:pPr lvl="1"/>
            <a:r>
              <a:rPr lang="en-US" b="0" i="0" dirty="0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500 words, 1000 utterances each </a:t>
            </a:r>
          </a:p>
          <a:p>
            <a:pPr lvl="1"/>
            <a:r>
              <a:rPr lang="en-US" b="0" i="0" dirty="0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Training, validation, and test sets </a:t>
            </a:r>
          </a:p>
          <a:p>
            <a:r>
              <a:rPr lang="en-US" b="0" i="0" dirty="0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Subset used for this project: 6 words</a:t>
            </a:r>
            <a:r>
              <a:rPr lang="hu-HU" b="0" i="0" dirty="0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(ABOUT, ABUSE, ACCES</a:t>
            </a:r>
            <a:r>
              <a:rPr lang="en-US" b="0" i="0" dirty="0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hu-HU" b="0" i="0" dirty="0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ASKING, BILLION, CANCER)</a:t>
            </a:r>
            <a:endParaRPr lang="hu-HU" dirty="0">
              <a:solidFill>
                <a:srgbClr val="05050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505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metadata:</a:t>
            </a:r>
          </a:p>
        </p:txBody>
      </p:sp>
      <p:pic>
        <p:nvPicPr>
          <p:cNvPr id="4" name="AFTERNOON">
            <a:hlinkClick r:id="" action="ppaction://media"/>
            <a:extLst>
              <a:ext uri="{FF2B5EF4-FFF2-40B4-BE49-F238E27FC236}">
                <a16:creationId xmlns:a16="http://schemas.microsoft.com/office/drawing/2014/main" id="{CD975C31-A7E1-3E0C-4D23-C6E4AEEA14E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776952" y="1027906"/>
            <a:ext cx="2399540" cy="239954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B1A5F15-5596-DCF3-292C-20D6168BDFA6}"/>
              </a:ext>
            </a:extLst>
          </p:cNvPr>
          <p:cNvSpPr txBox="1"/>
          <p:nvPr/>
        </p:nvSpPr>
        <p:spPr>
          <a:xfrm>
            <a:off x="4077418" y="4186688"/>
            <a:ext cx="42248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Disk reference: 6237663467807830543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Channel: BBC One HD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 start: 2016-01-09 06:00:00 +0000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Clip start: 1742.44 seconds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Duration: 0.24 seconds </a:t>
            </a:r>
            <a:endParaRPr lang="en-H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444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D32F-EEBE-E6EB-8042-774E686F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4" y="172620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Previous solutions</a:t>
            </a:r>
            <a:endParaRPr lang="en-HU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6BCF0-259D-2A4C-9EEB-8F0C73CF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423" y="5138981"/>
            <a:ext cx="5758132" cy="15463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Lip Reading in the Wild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2D and 3D CNN architectures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accuracy: 61.1%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Chung and  Zisserman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2016</a:t>
            </a:r>
          </a:p>
          <a:p>
            <a:endParaRPr lang="en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EB6843B-51A6-8942-1F94-DD09D2AE3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46" y="1498183"/>
            <a:ext cx="4483010" cy="3505724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36B2EA89-D01B-B9BF-20F2-F6B3E55F36B2}"/>
              </a:ext>
            </a:extLst>
          </p:cNvPr>
          <p:cNvSpPr txBox="1"/>
          <p:nvPr/>
        </p:nvSpPr>
        <p:spPr>
          <a:xfrm>
            <a:off x="6429555" y="5138981"/>
            <a:ext cx="678142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End-to-end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AudioVisual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Speech Recognition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LSTM architectures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 accuracy: 83.0%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Stafylakis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Tzimiropoulos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2017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E50D9C0-00DB-BF17-5929-D99A9C9D0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946" y="533212"/>
            <a:ext cx="3514241" cy="447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2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CE1D20-B1F2-2DDD-9EEE-B31DB364F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098" y="4393720"/>
            <a:ext cx="5447581" cy="16033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Lipreading using Temporal Convolutional Networks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Spatiotemporal CNN + </a:t>
            </a:r>
            <a:r>
              <a:rPr lang="en-GB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MS-TCN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 accuracy: 85.3% (LRW), 41.4% (LRW-1000)</a:t>
            </a:r>
          </a:p>
          <a:p>
            <a:pPr marL="742950" lvl="1" indent="-285750"/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Martinez et al. </a:t>
            </a:r>
          </a:p>
          <a:p>
            <a:pPr marL="742950" lvl="1" indent="-285750"/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2020</a:t>
            </a:r>
          </a:p>
          <a:p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2868818-E215-B8F8-84C8-5BA38B61838D}"/>
              </a:ext>
            </a:extLst>
          </p:cNvPr>
          <p:cNvSpPr txBox="1"/>
          <p:nvPr/>
        </p:nvSpPr>
        <p:spPr>
          <a:xfrm>
            <a:off x="5825705" y="4779033"/>
            <a:ext cx="6491264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Lip-reading with Densely Connected Convolutional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Densely Connected TCN with SE attention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 88.36% (LRW), 43.65% (LRW-1000)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 et 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2020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D6AC064-8AC4-2F1F-DF8F-5EB31E859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66" y="765142"/>
            <a:ext cx="4772571" cy="328325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4AF959D5-2019-8229-8BCF-53F5828EB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955" y="230981"/>
            <a:ext cx="3065184" cy="426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1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B2C808-240F-26BD-3CD1-1B87C67B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67" y="468642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method</a:t>
            </a:r>
            <a:endParaRPr lang="hu-HU" sz="4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9FFEF8-136B-5B8F-F455-A44C8200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221" y="2162355"/>
            <a:ext cx="5843936" cy="2725947"/>
          </a:xfrm>
        </p:spPr>
        <p:txBody>
          <a:bodyPr>
            <a:normAutofit fontScale="85000" lnSpcReduction="20000"/>
          </a:bodyPr>
          <a:lstStyle/>
          <a:p>
            <a:r>
              <a:rPr lang="en-US" b="1" i="0" dirty="0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1</a:t>
            </a:r>
            <a:r>
              <a:rPr lang="en-US" b="0" i="0" dirty="0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3D CNN with residual connections and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WaveNet</a:t>
            </a:r>
            <a:r>
              <a:rPr lang="en-US" b="0" i="0" dirty="0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activation </a:t>
            </a:r>
          </a:p>
          <a:p>
            <a:endParaRPr lang="en-US" b="0" i="0" dirty="0">
              <a:solidFill>
                <a:srgbClr val="05050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i="0" dirty="0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2</a:t>
            </a:r>
            <a:r>
              <a:rPr lang="en-US" b="0" i="0" dirty="0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3D CNN with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lang="en-US" b="0" i="0" dirty="0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blocks and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BiLSTM</a:t>
            </a:r>
            <a:r>
              <a:rPr lang="en-US" b="0" i="0" dirty="0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units </a:t>
            </a:r>
          </a:p>
          <a:p>
            <a:endParaRPr lang="en-US" b="0" i="0" dirty="0">
              <a:solidFill>
                <a:srgbClr val="05050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i="0" dirty="0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3</a:t>
            </a:r>
            <a:r>
              <a:rPr lang="en-US" b="0" i="0" dirty="0">
                <a:solidFill>
                  <a:srgbClr val="05050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Spatiotemporal CNN-TCN with SE attention</a:t>
            </a:r>
            <a:endParaRPr lang="hu-H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Kép 4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ACDF3F8F-C2FA-5625-9AEC-3EBF6E58B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792" y="869429"/>
            <a:ext cx="3983007" cy="510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1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531695-54EC-E63E-16B9-9F5322A8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0" y="175857"/>
            <a:ext cx="10515600" cy="1325563"/>
          </a:xfrm>
        </p:spPr>
        <p:txBody>
          <a:bodyPr/>
          <a:lstStyle/>
          <a:p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hu-H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44E117A-BFE5-AF95-BF39-90215F326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13" y="3993756"/>
            <a:ext cx="3987130" cy="2188654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DED69A1-DF0F-72FD-0CEB-0D67A4878918}"/>
              </a:ext>
            </a:extLst>
          </p:cNvPr>
          <p:cNvSpPr txBox="1"/>
          <p:nvPr/>
        </p:nvSpPr>
        <p:spPr>
          <a:xfrm>
            <a:off x="531807" y="6312811"/>
            <a:ext cx="306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model: Dilated Convnet </a:t>
            </a:r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00EE48DB-4F99-5F70-CDA6-09B084AF0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426" y="3999853"/>
            <a:ext cx="4029805" cy="221304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666A42D5-1891-ECDA-C017-C5F8CC9EFDBF}"/>
              </a:ext>
            </a:extLst>
          </p:cNvPr>
          <p:cNvSpPr txBox="1"/>
          <p:nvPr/>
        </p:nvSpPr>
        <p:spPr>
          <a:xfrm>
            <a:off x="5090682" y="6312811"/>
            <a:ext cx="246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model: </a:t>
            </a:r>
            <a:r>
              <a:rPr lang="en-US" dirty="0" err="1"/>
              <a:t>BiLSTM</a:t>
            </a:r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CF43DE5D-7499-F707-8C39-F034C847E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556" y="4005949"/>
            <a:ext cx="3932261" cy="2176461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76CF1588-C423-8A80-EB40-33EDD26A3A43}"/>
              </a:ext>
            </a:extLst>
          </p:cNvPr>
          <p:cNvSpPr txBox="1"/>
          <p:nvPr/>
        </p:nvSpPr>
        <p:spPr>
          <a:xfrm>
            <a:off x="8651837" y="6312811"/>
            <a:ext cx="328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Third model: Temporal Convnet</a:t>
            </a:r>
            <a:endParaRPr lang="hu-HU" dirty="0"/>
          </a:p>
        </p:txBody>
      </p:sp>
      <p:pic>
        <p:nvPicPr>
          <p:cNvPr id="5" name="Kép 4" descr="A képen képernyőkép, tér, Téglalap látható&#10;&#10;Automatikusan generált leírás">
            <a:extLst>
              <a:ext uri="{FF2B5EF4-FFF2-40B4-BE49-F238E27FC236}">
                <a16:creationId xmlns:a16="http://schemas.microsoft.com/office/drawing/2014/main" id="{61B29B56-7375-EACE-9011-A0C951D96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839" y="1144548"/>
            <a:ext cx="3784587" cy="2724903"/>
          </a:xfrm>
          <a:prstGeom prst="rect">
            <a:avLst/>
          </a:prstGeom>
        </p:spPr>
      </p:pic>
      <p:pic>
        <p:nvPicPr>
          <p:cNvPr id="12" name="Kép 11" descr="A képen képernyőkép, tér, Téglalap látható&#10;&#10;Automatikusan generált leírás">
            <a:extLst>
              <a:ext uri="{FF2B5EF4-FFF2-40B4-BE49-F238E27FC236}">
                <a16:creationId xmlns:a16="http://schemas.microsoft.com/office/drawing/2014/main" id="{C6B088D3-BF6C-7957-EB85-37C2E43AF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8051" y="1144547"/>
            <a:ext cx="3793065" cy="2724903"/>
          </a:xfrm>
          <a:prstGeom prst="rect">
            <a:avLst/>
          </a:prstGeom>
        </p:spPr>
      </p:pic>
      <p:pic>
        <p:nvPicPr>
          <p:cNvPr id="14" name="Kép 13" descr="A képen képernyőkép, tér, Téglalap látható&#10;&#10;Automatikusan generált leírás">
            <a:extLst>
              <a:ext uri="{FF2B5EF4-FFF2-40B4-BE49-F238E27FC236}">
                <a16:creationId xmlns:a16="http://schemas.microsoft.com/office/drawing/2014/main" id="{8D7C132E-626E-BC76-0D08-4FEB76D02E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6746" y="1144549"/>
            <a:ext cx="3817071" cy="2724903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2355F3F0-F3D6-FDB1-A127-777C58710EE5}"/>
              </a:ext>
            </a:extLst>
          </p:cNvPr>
          <p:cNvSpPr txBox="1"/>
          <p:nvPr/>
        </p:nvSpPr>
        <p:spPr>
          <a:xfrm flipH="1">
            <a:off x="304840" y="4364966"/>
            <a:ext cx="1104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ABOUT</a:t>
            </a:r>
            <a:endParaRPr lang="hu-HU" sz="1100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50208772-3E41-8FD3-7584-5A603B038192}"/>
              </a:ext>
            </a:extLst>
          </p:cNvPr>
          <p:cNvSpPr txBox="1"/>
          <p:nvPr/>
        </p:nvSpPr>
        <p:spPr>
          <a:xfrm>
            <a:off x="304840" y="453255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ABUSE</a:t>
            </a:r>
            <a:endParaRPr lang="hu-HU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B61031A-DB3F-C243-D9E1-78E887F5AEEB}"/>
              </a:ext>
            </a:extLst>
          </p:cNvPr>
          <p:cNvSpPr txBox="1"/>
          <p:nvPr/>
        </p:nvSpPr>
        <p:spPr>
          <a:xfrm>
            <a:off x="304840" y="4707337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ACCESS</a:t>
            </a:r>
            <a:endParaRPr lang="hu-HU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B8BD792C-0A33-3316-4C6B-50A9EEF0FD65}"/>
              </a:ext>
            </a:extLst>
          </p:cNvPr>
          <p:cNvSpPr txBox="1"/>
          <p:nvPr/>
        </p:nvSpPr>
        <p:spPr>
          <a:xfrm>
            <a:off x="304840" y="4874921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ASKING</a:t>
            </a:r>
            <a:endParaRPr lang="hu-HU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6320579F-1D04-F34A-41FD-C645219F0CE6}"/>
              </a:ext>
            </a:extLst>
          </p:cNvPr>
          <p:cNvSpPr txBox="1"/>
          <p:nvPr/>
        </p:nvSpPr>
        <p:spPr>
          <a:xfrm>
            <a:off x="304840" y="5049708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BILLION</a:t>
            </a:r>
            <a:endParaRPr lang="hu-HU" dirty="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A75D632D-2F2A-BA1B-26E8-9C15BF81CD57}"/>
              </a:ext>
            </a:extLst>
          </p:cNvPr>
          <p:cNvSpPr txBox="1"/>
          <p:nvPr/>
        </p:nvSpPr>
        <p:spPr>
          <a:xfrm>
            <a:off x="284802" y="5217292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CANCER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497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99F4C-4006-C364-FAB5-46D7F5303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866" y="5707511"/>
            <a:ext cx="8823384" cy="19699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for your attention!</a:t>
            </a:r>
            <a:endParaRPr lang="en-HU" sz="4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50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489</Words>
  <Application>Microsoft Office PowerPoint</Application>
  <PresentationFormat>Szélesvásznú</PresentationFormat>
  <Paragraphs>76</Paragraphs>
  <Slides>8</Slides>
  <Notes>4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5" baseType="lpstr">
      <vt:lpstr>Apple Braille</vt:lpstr>
      <vt:lpstr>Aptos</vt:lpstr>
      <vt:lpstr>Aptos Display</vt:lpstr>
      <vt:lpstr>Arial</vt:lpstr>
      <vt:lpstr>Calibri</vt:lpstr>
      <vt:lpstr>Söhne</vt:lpstr>
      <vt:lpstr>Office Theme</vt:lpstr>
      <vt:lpstr>Visual Speech Recognition Model</vt:lpstr>
      <vt:lpstr>Introduction</vt:lpstr>
      <vt:lpstr>Dataset</vt:lpstr>
      <vt:lpstr>Previous solutions</vt:lpstr>
      <vt:lpstr>PowerPoint-bemutató</vt:lpstr>
      <vt:lpstr>Proposed method</vt:lpstr>
      <vt:lpstr>Results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Kocsis Dávid</dc:creator>
  <cp:lastModifiedBy>Márkó Ágnes</cp:lastModifiedBy>
  <cp:revision>5</cp:revision>
  <dcterms:created xsi:type="dcterms:W3CDTF">2024-05-15T16:27:14Z</dcterms:created>
  <dcterms:modified xsi:type="dcterms:W3CDTF">2024-05-20T13:26:30Z</dcterms:modified>
</cp:coreProperties>
</file>