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947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246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23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341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079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986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35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346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152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764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47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4211206"/>
              </p:ext>
            </p:extLst>
          </p:nvPr>
        </p:nvGraphicFramePr>
        <p:xfrm>
          <a:off x="0" y="35625"/>
          <a:ext cx="8063345" cy="6822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/>
                <a:gridCol w="2755075"/>
                <a:gridCol w="2161309"/>
                <a:gridCol w="2493818"/>
              </a:tblGrid>
              <a:tr h="700311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effectLst/>
                        </a:rPr>
                        <a:t>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Compiled/Dynamic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Autowiring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</a:tr>
              <a:tr h="4709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Aura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dynamic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supported</a:t>
                      </a:r>
                    </a:p>
                  </a:txBody>
                  <a:tcPr anchor="ctr"/>
                </a:tc>
              </a:tr>
              <a:tr h="470928">
                <a:tc>
                  <a:txBody>
                    <a:bodyPr/>
                    <a:lstStyle/>
                    <a:p>
                      <a:pPr algn="ctr"/>
                      <a:r>
                        <a:rPr lang="is-I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Auryn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dynamic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supported</a:t>
                      </a:r>
                    </a:p>
                  </a:txBody>
                  <a:tcPr anchor="ctr"/>
                </a:tc>
              </a:tr>
              <a:tr h="47092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Dice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dynamic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supported</a:t>
                      </a:r>
                    </a:p>
                  </a:txBody>
                  <a:tcPr anchor="ctr"/>
                </a:tc>
              </a:tr>
              <a:tr h="4709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Disco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compiled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not supported</a:t>
                      </a:r>
                    </a:p>
                  </a:txBody>
                  <a:tcPr anchor="ctr"/>
                </a:tc>
              </a:tr>
              <a:tr h="47092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Laravel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dynamic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supported</a:t>
                      </a:r>
                    </a:p>
                  </a:txBody>
                  <a:tcPr anchor="ctr"/>
                </a:tc>
              </a:tr>
              <a:tr h="4709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Opulence </a:t>
                      </a:r>
                      <a:r>
                        <a:rPr lang="en-US" b="1" dirty="0" err="1" smtClean="0"/>
                        <a:t>IoC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dynamic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supported</a:t>
                      </a:r>
                    </a:p>
                  </a:txBody>
                  <a:tcPr anchor="ctr"/>
                </a:tc>
              </a:tr>
              <a:tr h="4709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PHP-DI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dynamic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supported</a:t>
                      </a:r>
                    </a:p>
                  </a:txBody>
                  <a:tcPr anchor="ctr"/>
                </a:tc>
              </a:tr>
              <a:tr h="47092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PHPixie</a:t>
                      </a:r>
                      <a:r>
                        <a:rPr lang="en-US" b="1" dirty="0" smtClean="0"/>
                        <a:t> DI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dynamic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not supported</a:t>
                      </a:r>
                    </a:p>
                  </a:txBody>
                  <a:tcPr anchor="ctr"/>
                </a:tc>
              </a:tr>
              <a:tr h="4709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Pimple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dynamic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not supported</a:t>
                      </a:r>
                    </a:p>
                  </a:txBody>
                  <a:tcPr anchor="ctr"/>
                </a:tc>
              </a:tr>
              <a:tr h="4709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Symfony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compiled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supported</a:t>
                      </a:r>
                    </a:p>
                  </a:txBody>
                  <a:tcPr anchor="ctr"/>
                </a:tc>
              </a:tr>
              <a:tr h="470928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Yaco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compiled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supported</a:t>
                      </a:r>
                    </a:p>
                  </a:txBody>
                  <a:tcPr anchor="ctr"/>
                </a:tc>
              </a:tr>
              <a:tr h="470928">
                <a:tc>
                  <a:txBody>
                    <a:bodyPr/>
                    <a:lstStyle/>
                    <a:p>
                      <a:pPr algn="ctr"/>
                      <a:r>
                        <a:rPr lang="is-I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Zen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compiled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supported</a:t>
                      </a:r>
                    </a:p>
                  </a:txBody>
                  <a:tcPr anchor="ctr"/>
                </a:tc>
              </a:tr>
              <a:tr h="470928">
                <a:tc>
                  <a:txBody>
                    <a:bodyPr/>
                    <a:lstStyle/>
                    <a:p>
                      <a:pPr algn="ctr"/>
                      <a:r>
                        <a:rPr lang="is-IS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Zend </a:t>
                      </a:r>
                      <a:r>
                        <a:rPr lang="en-US" b="1" dirty="0" err="1" smtClean="0"/>
                        <a:t>ServiceManager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dynamic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supported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242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4653559"/>
              </p:ext>
            </p:extLst>
          </p:nvPr>
        </p:nvGraphicFramePr>
        <p:xfrm>
          <a:off x="0" y="0"/>
          <a:ext cx="8027719" cy="6857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558"/>
                <a:gridCol w="2340792"/>
                <a:gridCol w="899133"/>
                <a:gridCol w="866899"/>
                <a:gridCol w="1535716"/>
                <a:gridCol w="1670621"/>
              </a:tblGrid>
              <a:tr h="650802">
                <a:tc gridSpan="6"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 iterations, startup time included</a:t>
                      </a:r>
                      <a:endParaRPr lang="it-IT" sz="2400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effectLst/>
                      </a:endParaRPr>
                    </a:p>
                  </a:txBody>
                  <a:tcPr anchor="ctr"/>
                </a:tc>
              </a:tr>
              <a:tr h="67445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Rank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Container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Time (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ms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Time (%)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Peak Memory (MB)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Peak Memory (%)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Symfony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1.513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0.366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100%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charset="0"/>
                          <a:ea typeface="Calibri" charset="0"/>
                          <a:cs typeface="Calibri" charset="0"/>
                        </a:rPr>
                        <a:t>Zen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1.651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>
                          <a:latin typeface="Calibri" charset="0"/>
                          <a:ea typeface="Calibri" charset="0"/>
                          <a:cs typeface="Calibri" charset="0"/>
                        </a:rPr>
                        <a:t>0.363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99%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charset="0"/>
                          <a:ea typeface="Calibri" charset="0"/>
                          <a:cs typeface="Calibri" charset="0"/>
                        </a:rPr>
                        <a:t>Disco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3.518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233%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0.521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142%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charset="0"/>
                          <a:ea typeface="Calibri" charset="0"/>
                          <a:cs typeface="Calibri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PHPixie</a:t>
                      </a:r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 DI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>
                          <a:latin typeface="Calibri" charset="0"/>
                          <a:ea typeface="Calibri" charset="0"/>
                          <a:cs typeface="Calibri" charset="0"/>
                        </a:rPr>
                        <a:t>4.121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>
                          <a:latin typeface="Calibri" charset="0"/>
                          <a:ea typeface="Calibri" charset="0"/>
                          <a:cs typeface="Calibri" charset="0"/>
                        </a:rPr>
                        <a:t>272%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0.436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119%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Zend </a:t>
                      </a:r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ServiceManager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5.833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386%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0.496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135%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Dice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 dirty="0">
                          <a:latin typeface="Calibri" charset="0"/>
                          <a:ea typeface="Calibri" charset="0"/>
                          <a:cs typeface="Calibri" charset="0"/>
                        </a:rPr>
                        <a:t>6.24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412%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0.376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103%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charset="0"/>
                          <a:ea typeface="Calibri" charset="0"/>
                          <a:cs typeface="Calibri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charset="0"/>
                          <a:ea typeface="Calibri" charset="0"/>
                          <a:cs typeface="Calibri" charset="0"/>
                        </a:rPr>
                        <a:t>Pimple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8.823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583%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0.525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143%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charset="0"/>
                          <a:ea typeface="Calibri" charset="0"/>
                          <a:cs typeface="Calibri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Aura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12.064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797%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0.384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105%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Opulence </a:t>
                      </a:r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IoC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23.991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1586%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0.385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105%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Laravel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>
                          <a:latin typeface="Calibri" charset="0"/>
                          <a:ea typeface="Calibri" charset="0"/>
                          <a:cs typeface="Calibri" charset="0"/>
                        </a:rPr>
                        <a:t>30.224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1998%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>
                          <a:latin typeface="Calibri" charset="0"/>
                          <a:ea typeface="Calibri" charset="0"/>
                          <a:cs typeface="Calibri" charset="0"/>
                        </a:rPr>
                        <a:t>0.373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>
                          <a:latin typeface="Calibri" charset="0"/>
                          <a:ea typeface="Calibri" charset="0"/>
                          <a:cs typeface="Calibri" charset="0"/>
                        </a:rPr>
                        <a:t>102%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Calibri" charset="0"/>
                          <a:ea typeface="Calibri" charset="0"/>
                          <a:cs typeface="Calibri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PHP-DI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latin typeface="Calibri" charset="0"/>
                          <a:ea typeface="Calibri" charset="0"/>
                          <a:cs typeface="Calibri" charset="0"/>
                        </a:rPr>
                        <a:t>34.339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>
                          <a:latin typeface="Calibri" charset="0"/>
                          <a:ea typeface="Calibri" charset="0"/>
                          <a:cs typeface="Calibri" charset="0"/>
                        </a:rPr>
                        <a:t>2270%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 dirty="0">
                          <a:latin typeface="Calibri" charset="0"/>
                          <a:ea typeface="Calibri" charset="0"/>
                          <a:cs typeface="Calibri" charset="0"/>
                        </a:rPr>
                        <a:t>0.509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139%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Auryn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38.94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2574%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0.377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103%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Yaco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N</a:t>
                      </a:r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/</a:t>
                      </a:r>
                      <a:r>
                        <a:rPr lang="mr-IN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A</a:t>
                      </a:r>
                      <a:endParaRPr lang="mr-IN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N</a:t>
                      </a:r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/</a:t>
                      </a:r>
                      <a:r>
                        <a:rPr lang="mr-IN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A</a:t>
                      </a:r>
                      <a:endParaRPr lang="mr-IN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N</a:t>
                      </a:r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/</a:t>
                      </a:r>
                      <a:r>
                        <a:rPr lang="mr-IN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A</a:t>
                      </a:r>
                      <a:endParaRPr lang="mr-IN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0175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8449322"/>
              </p:ext>
            </p:extLst>
          </p:nvPr>
        </p:nvGraphicFramePr>
        <p:xfrm>
          <a:off x="0" y="0"/>
          <a:ext cx="8027719" cy="6857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558"/>
                <a:gridCol w="2340792"/>
                <a:gridCol w="899133"/>
                <a:gridCol w="866899"/>
                <a:gridCol w="1535716"/>
                <a:gridCol w="1670621"/>
              </a:tblGrid>
              <a:tr h="650802">
                <a:tc gridSpan="6"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iterations, startup time included</a:t>
                      </a:r>
                      <a:endParaRPr lang="it-IT" sz="2400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effectLst/>
                      </a:endParaRPr>
                    </a:p>
                  </a:txBody>
                  <a:tcPr anchor="ctr"/>
                </a:tc>
              </a:tr>
              <a:tr h="67445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Rank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Container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Time (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ms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Time (%)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Peak Memory (MB)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Peak Memory (%)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Symfony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0.296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0.559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100%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charset="0"/>
                          <a:ea typeface="Calibri" charset="0"/>
                          <a:cs typeface="Calibri" charset="0"/>
                        </a:rPr>
                        <a:t>Zen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0.329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>
                          <a:latin typeface="Calibri" charset="0"/>
                          <a:ea typeface="Calibri" charset="0"/>
                          <a:cs typeface="Calibri" charset="0"/>
                        </a:rPr>
                        <a:t>111%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0.555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99%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charset="0"/>
                          <a:ea typeface="Calibri" charset="0"/>
                          <a:cs typeface="Calibri" charset="0"/>
                        </a:rPr>
                        <a:t>Disco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0.598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>
                          <a:latin typeface="Calibri" charset="0"/>
                          <a:ea typeface="Calibri" charset="0"/>
                          <a:cs typeface="Calibri" charset="0"/>
                        </a:rPr>
                        <a:t>202%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0.653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117%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charset="0"/>
                          <a:ea typeface="Calibri" charset="0"/>
                          <a:cs typeface="Calibri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PHPixie</a:t>
                      </a:r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 DI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0.618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209%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0.634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113%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charset="0"/>
                          <a:ea typeface="Calibri" charset="0"/>
                          <a:cs typeface="Calibri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Zend </a:t>
                      </a:r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ServiceManager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 dirty="0">
                          <a:latin typeface="Calibri" charset="0"/>
                          <a:ea typeface="Calibri" charset="0"/>
                          <a:cs typeface="Calibri" charset="0"/>
                        </a:rPr>
                        <a:t>0.807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273%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0.626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112%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Dice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1.104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373%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0.719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129%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charset="0"/>
                          <a:ea typeface="Calibri" charset="0"/>
                          <a:cs typeface="Calibri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charset="0"/>
                          <a:ea typeface="Calibri" charset="0"/>
                          <a:cs typeface="Calibri" charset="0"/>
                        </a:rPr>
                        <a:t>Pimple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 dirty="0">
                          <a:latin typeface="Calibri" charset="0"/>
                          <a:ea typeface="Calibri" charset="0"/>
                          <a:cs typeface="Calibri" charset="0"/>
                        </a:rPr>
                        <a:t>1.134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383%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0.604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108%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charset="0"/>
                          <a:ea typeface="Calibri" charset="0"/>
                          <a:cs typeface="Calibri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Aura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1.773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599%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0.752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135%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Opulence </a:t>
                      </a:r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IoC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2.749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929%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latin typeface="Calibri" charset="0"/>
                          <a:ea typeface="Calibri" charset="0"/>
                          <a:cs typeface="Calibri" charset="0"/>
                        </a:rPr>
                        <a:t>102%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charset="0"/>
                          <a:ea typeface="Calibri" charset="0"/>
                          <a:cs typeface="Calibri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Laravel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3.215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1086%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latin typeface="Calibri" charset="0"/>
                          <a:ea typeface="Calibri" charset="0"/>
                          <a:cs typeface="Calibri" charset="0"/>
                        </a:rPr>
                        <a:t>0.587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105%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Calibri" charset="0"/>
                          <a:ea typeface="Calibri" charset="0"/>
                          <a:cs typeface="Calibri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Auryn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4.511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1524%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0.666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119%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>
                          <a:latin typeface="Calibri" charset="0"/>
                          <a:ea typeface="Calibri" charset="0"/>
                          <a:cs typeface="Calibri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PHP-DI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4.52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1527%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0.864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155%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Yaco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N</a:t>
                      </a:r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/</a:t>
                      </a:r>
                      <a:r>
                        <a:rPr lang="mr-IN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A</a:t>
                      </a:r>
                      <a:endParaRPr lang="mr-IN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N</a:t>
                      </a:r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/</a:t>
                      </a:r>
                      <a:r>
                        <a:rPr lang="mr-IN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A</a:t>
                      </a:r>
                      <a:endParaRPr lang="mr-IN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529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084138"/>
              </p:ext>
            </p:extLst>
          </p:nvPr>
        </p:nvGraphicFramePr>
        <p:xfrm>
          <a:off x="0" y="0"/>
          <a:ext cx="8027719" cy="6857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558"/>
                <a:gridCol w="2340792"/>
                <a:gridCol w="899133"/>
                <a:gridCol w="866899"/>
                <a:gridCol w="1535716"/>
                <a:gridCol w="1670621"/>
              </a:tblGrid>
              <a:tr h="650802">
                <a:tc gridSpan="6"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 iterations, startup time included</a:t>
                      </a:r>
                      <a:endParaRPr lang="it-IT" sz="2400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effectLst/>
                      </a:endParaRPr>
                    </a:p>
                  </a:txBody>
                  <a:tcPr anchor="ctr"/>
                </a:tc>
              </a:tr>
              <a:tr h="67445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Rank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Container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Time (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ms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Time (%)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Peak Memory (MB)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Peak Memory (%)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Symfony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1.452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0.559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100%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charset="0"/>
                          <a:ea typeface="Calibri" charset="0"/>
                          <a:cs typeface="Calibri" charset="0"/>
                        </a:rPr>
                        <a:t>Zen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1.961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135%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0.555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99%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charset="0"/>
                          <a:ea typeface="Calibri" charset="0"/>
                          <a:cs typeface="Calibri" charset="0"/>
                        </a:rPr>
                        <a:t>Disco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3.944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>
                          <a:latin typeface="Calibri" charset="0"/>
                          <a:ea typeface="Calibri" charset="0"/>
                          <a:cs typeface="Calibri" charset="0"/>
                        </a:rPr>
                        <a:t>272%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0.653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117%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charset="0"/>
                          <a:ea typeface="Calibri" charset="0"/>
                          <a:cs typeface="Calibri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PHPixie</a:t>
                      </a:r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 DI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4.505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310%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0.634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113%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Zend </a:t>
                      </a:r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ServiceManager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6.382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440%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0.626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112%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charset="0"/>
                          <a:ea typeface="Calibri" charset="0"/>
                          <a:cs typeface="Calibri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Dice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7.574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522%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0.718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129%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charset="0"/>
                          <a:ea typeface="Calibri" charset="0"/>
                          <a:cs typeface="Calibri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Pimple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 dirty="0">
                          <a:latin typeface="Calibri" charset="0"/>
                          <a:ea typeface="Calibri" charset="0"/>
                          <a:cs typeface="Calibri" charset="0"/>
                        </a:rPr>
                        <a:t>9.742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671%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>
                          <a:latin typeface="Calibri" charset="0"/>
                          <a:ea typeface="Calibri" charset="0"/>
                          <a:cs typeface="Calibri" charset="0"/>
                        </a:rPr>
                        <a:t>0.604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108%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Aura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>
                          <a:latin typeface="Calibri" charset="0"/>
                          <a:ea typeface="Calibri" charset="0"/>
                          <a:cs typeface="Calibri" charset="0"/>
                        </a:rPr>
                        <a:t>13.305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916%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0.752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135%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charset="0"/>
                          <a:ea typeface="Calibri" charset="0"/>
                          <a:cs typeface="Calibri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Opulence </a:t>
                      </a:r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IoC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25.982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1789%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>
                          <a:latin typeface="Calibri" charset="0"/>
                          <a:ea typeface="Calibri" charset="0"/>
                          <a:cs typeface="Calibri" charset="0"/>
                        </a:rPr>
                        <a:t>102%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Laravel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31.16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2146%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latin typeface="Calibri" charset="0"/>
                          <a:ea typeface="Calibri" charset="0"/>
                          <a:cs typeface="Calibri" charset="0"/>
                        </a:rPr>
                        <a:t>0.587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105%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Calibri" charset="0"/>
                          <a:ea typeface="Calibri" charset="0"/>
                          <a:cs typeface="Calibri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PHP-DI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>
                          <a:latin typeface="Calibri" charset="0"/>
                          <a:ea typeface="Calibri" charset="0"/>
                          <a:cs typeface="Calibri" charset="0"/>
                        </a:rPr>
                        <a:t>38.126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>
                          <a:latin typeface="Calibri" charset="0"/>
                          <a:ea typeface="Calibri" charset="0"/>
                          <a:cs typeface="Calibri" charset="0"/>
                        </a:rPr>
                        <a:t>2626%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0.864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155%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Auryn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42.806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2948%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0.666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119%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Yaco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N</a:t>
                      </a:r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/</a:t>
                      </a:r>
                      <a:r>
                        <a:rPr lang="mr-IN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A</a:t>
                      </a:r>
                      <a:endParaRPr lang="mr-IN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4103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8260250"/>
              </p:ext>
            </p:extLst>
          </p:nvPr>
        </p:nvGraphicFramePr>
        <p:xfrm>
          <a:off x="0" y="0"/>
          <a:ext cx="8027719" cy="6863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558"/>
                <a:gridCol w="2325525"/>
                <a:gridCol w="1033153"/>
                <a:gridCol w="866899"/>
                <a:gridCol w="1520042"/>
                <a:gridCol w="1567542"/>
              </a:tblGrid>
              <a:tr h="628803">
                <a:tc gridSpan="6"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 iterations, startup time included</a:t>
                      </a:r>
                      <a:endParaRPr lang="it-IT" sz="2400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effectLst/>
                      </a:endParaRPr>
                    </a:p>
                  </a:txBody>
                  <a:tcPr anchor="ctr"/>
                </a:tc>
              </a:tr>
              <a:tr h="5824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Rank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Container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Time (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ms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Time (%)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Peak Memory (MB)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Peak Memory (%)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4303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Symfony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13.367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0.559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100%</a:t>
                      </a:r>
                    </a:p>
                  </a:txBody>
                  <a:tcPr anchor="ctr"/>
                </a:tc>
              </a:tr>
              <a:tr h="430389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charset="0"/>
                          <a:ea typeface="Calibri" charset="0"/>
                          <a:cs typeface="Calibri" charset="0"/>
                        </a:rPr>
                        <a:t>Zen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18.344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137%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0.555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99%</a:t>
                      </a:r>
                    </a:p>
                  </a:txBody>
                  <a:tcPr anchor="ctr"/>
                </a:tc>
              </a:tr>
              <a:tr h="4303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charset="0"/>
                          <a:ea typeface="Calibri" charset="0"/>
                          <a:cs typeface="Calibri" charset="0"/>
                        </a:rPr>
                        <a:t>Disco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38.528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>
                          <a:latin typeface="Calibri" charset="0"/>
                          <a:ea typeface="Calibri" charset="0"/>
                          <a:cs typeface="Calibri" charset="0"/>
                        </a:rPr>
                        <a:t>288%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0.653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117%</a:t>
                      </a:r>
                    </a:p>
                  </a:txBody>
                  <a:tcPr anchor="ctr"/>
                </a:tc>
              </a:tr>
              <a:tr h="4303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PHPixie</a:t>
                      </a:r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 DI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 dirty="0">
                          <a:latin typeface="Calibri" charset="0"/>
                          <a:ea typeface="Calibri" charset="0"/>
                          <a:cs typeface="Calibri" charset="0"/>
                        </a:rPr>
                        <a:t>44.229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331%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0.634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113%</a:t>
                      </a:r>
                    </a:p>
                  </a:txBody>
                  <a:tcPr anchor="ctr"/>
                </a:tc>
              </a:tr>
              <a:tr h="430389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charset="0"/>
                          <a:ea typeface="Calibri" charset="0"/>
                          <a:cs typeface="Calibri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Zend </a:t>
                      </a:r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ServiceManager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62.139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465%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0.626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112%</a:t>
                      </a:r>
                    </a:p>
                  </a:txBody>
                  <a:tcPr anchor="ctr"/>
                </a:tc>
              </a:tr>
              <a:tr h="4303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charset="0"/>
                          <a:ea typeface="Calibri" charset="0"/>
                          <a:cs typeface="Calibri" charset="0"/>
                        </a:rPr>
                        <a:t>Dice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73.457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550%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0.718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129%</a:t>
                      </a:r>
                    </a:p>
                  </a:txBody>
                  <a:tcPr anchor="ctr"/>
                </a:tc>
              </a:tr>
              <a:tr h="4303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charset="0"/>
                          <a:ea typeface="Calibri" charset="0"/>
                          <a:cs typeface="Calibri" charset="0"/>
                        </a:rPr>
                        <a:t>Pimple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 dirty="0">
                          <a:latin typeface="Calibri" charset="0"/>
                          <a:ea typeface="Calibri" charset="0"/>
                          <a:cs typeface="Calibri" charset="0"/>
                        </a:rPr>
                        <a:t>94.644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708%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0.604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108%</a:t>
                      </a:r>
                    </a:p>
                  </a:txBody>
                  <a:tcPr anchor="ctr"/>
                </a:tc>
              </a:tr>
              <a:tr h="4303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charset="0"/>
                          <a:ea typeface="Calibri" charset="0"/>
                          <a:cs typeface="Calibri" charset="0"/>
                        </a:rPr>
                        <a:t>Aura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125.752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941%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0.752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135%</a:t>
                      </a:r>
                    </a:p>
                  </a:txBody>
                  <a:tcPr anchor="ctr"/>
                </a:tc>
              </a:tr>
              <a:tr h="4303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Opulence </a:t>
                      </a:r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IoC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249.452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1866%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latin typeface="Calibri" charset="0"/>
                          <a:ea typeface="Calibri" charset="0"/>
                          <a:cs typeface="Calibri" charset="0"/>
                        </a:rPr>
                        <a:t>102%</a:t>
                      </a:r>
                    </a:p>
                  </a:txBody>
                  <a:tcPr anchor="ctr"/>
                </a:tc>
              </a:tr>
              <a:tr h="4303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Laravel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298.464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2233%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latin typeface="Calibri" charset="0"/>
                          <a:ea typeface="Calibri" charset="0"/>
                          <a:cs typeface="Calibri" charset="0"/>
                        </a:rPr>
                        <a:t>0.587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105%</a:t>
                      </a:r>
                    </a:p>
                  </a:txBody>
                  <a:tcPr anchor="ctr"/>
                </a:tc>
              </a:tr>
              <a:tr h="430389"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Calibri" charset="0"/>
                          <a:ea typeface="Calibri" charset="0"/>
                          <a:cs typeface="Calibri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PHP-DI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357.748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2676%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0.864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155%</a:t>
                      </a:r>
                    </a:p>
                  </a:txBody>
                  <a:tcPr anchor="ctr"/>
                </a:tc>
              </a:tr>
              <a:tr h="430389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Auryn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 dirty="0">
                          <a:latin typeface="Calibri" charset="0"/>
                          <a:ea typeface="Calibri" charset="0"/>
                          <a:cs typeface="Calibri" charset="0"/>
                        </a:rPr>
                        <a:t>399.573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2989%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0.666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119%</a:t>
                      </a:r>
                    </a:p>
                  </a:txBody>
                  <a:tcPr anchor="ctr"/>
                </a:tc>
              </a:tr>
              <a:tr h="430389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Yaco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N</a:t>
                      </a:r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/</a:t>
                      </a:r>
                      <a:r>
                        <a:rPr lang="mr-IN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A</a:t>
                      </a:r>
                      <a:endParaRPr lang="mr-IN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N</a:t>
                      </a:r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/</a:t>
                      </a:r>
                      <a:r>
                        <a:rPr lang="mr-IN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A</a:t>
                      </a:r>
                      <a:endParaRPr lang="mr-IN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666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7656104"/>
              </p:ext>
            </p:extLst>
          </p:nvPr>
        </p:nvGraphicFramePr>
        <p:xfrm>
          <a:off x="0" y="0"/>
          <a:ext cx="8027719" cy="6857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558"/>
                <a:gridCol w="2340792"/>
                <a:gridCol w="899133"/>
                <a:gridCol w="866899"/>
                <a:gridCol w="1535716"/>
                <a:gridCol w="1670621"/>
              </a:tblGrid>
              <a:tr h="650802">
                <a:tc gridSpan="6"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 iterations,</a:t>
                      </a:r>
                      <a:r>
                        <a:rPr lang="en-US" sz="2400" b="1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bootstrap </a:t>
                      </a:r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 excluded</a:t>
                      </a:r>
                      <a:endParaRPr lang="it-IT" sz="2400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effectLst/>
                      </a:endParaRPr>
                    </a:p>
                  </a:txBody>
                  <a:tcPr anchor="ctr"/>
                </a:tc>
              </a:tr>
              <a:tr h="67445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Rank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Container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Time (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ms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Time (%)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Peak Memory (MB)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Peak Memory (%)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Yaco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>
                          <a:latin typeface="Calibri" charset="0"/>
                          <a:ea typeface="Calibri" charset="0"/>
                          <a:cs typeface="Calibri" charset="0"/>
                        </a:rPr>
                        <a:t>0.395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100%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Php</a:t>
                      </a:r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 DI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 dirty="0">
                          <a:latin typeface="Calibri" charset="0"/>
                          <a:ea typeface="Calibri" charset="0"/>
                          <a:cs typeface="Calibri" charset="0"/>
                        </a:rPr>
                        <a:t>0.011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0.459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116%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Aura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 dirty="0">
                          <a:latin typeface="Calibri" charset="0"/>
                          <a:ea typeface="Calibri" charset="0"/>
                          <a:cs typeface="Calibri" charset="0"/>
                        </a:rPr>
                        <a:t>0.011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0.412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104%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Zend </a:t>
                      </a:r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ServiceManager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0.011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117%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Dice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0.013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130%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latin typeface="Calibri" charset="0"/>
                          <a:ea typeface="Calibri" charset="0"/>
                          <a:cs typeface="Calibri" charset="0"/>
                        </a:rPr>
                        <a:t>0.379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96%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Zen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0.364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92%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Pimple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0.021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>
                          <a:latin typeface="Calibri" charset="0"/>
                          <a:ea typeface="Calibri" charset="0"/>
                          <a:cs typeface="Calibri" charset="0"/>
                        </a:rPr>
                        <a:t>210%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0.466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118%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Symfony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0.027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270%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Calibri" charset="0"/>
                          <a:ea typeface="Calibri" charset="0"/>
                          <a:cs typeface="Calibri" charset="0"/>
                        </a:rPr>
                        <a:t>0.368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93%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charset="0"/>
                          <a:ea typeface="Calibri" charset="0"/>
                          <a:cs typeface="Calibri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Laravel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0.034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340%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0.369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94%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Disco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>
                          <a:latin typeface="Calibri" charset="0"/>
                          <a:ea typeface="Calibri" charset="0"/>
                          <a:cs typeface="Calibri" charset="0"/>
                        </a:rPr>
                        <a:t>0.044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440%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 dirty="0">
                          <a:latin typeface="Calibri" charset="0"/>
                          <a:ea typeface="Calibri" charset="0"/>
                          <a:cs typeface="Calibri" charset="0"/>
                        </a:rPr>
                        <a:t>0.524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133%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Calibri" charset="0"/>
                          <a:ea typeface="Calibri" charset="0"/>
                          <a:cs typeface="Calibri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PHPixie</a:t>
                      </a:r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 DI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>
                          <a:latin typeface="Calibri" charset="0"/>
                          <a:ea typeface="Calibri" charset="0"/>
                          <a:cs typeface="Calibri" charset="0"/>
                        </a:rPr>
                        <a:t>0.048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480%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0.397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100%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Opulence </a:t>
                      </a:r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IoC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>
                          <a:latin typeface="Calibri" charset="0"/>
                          <a:ea typeface="Calibri" charset="0"/>
                          <a:cs typeface="Calibri" charset="0"/>
                        </a:rPr>
                        <a:t>0.064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640%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96%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Auryn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>
                          <a:latin typeface="Calibri" charset="0"/>
                          <a:ea typeface="Calibri" charset="0"/>
                          <a:cs typeface="Calibri" charset="0"/>
                        </a:rPr>
                        <a:t>0.067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670%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0.392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99%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4129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8658435"/>
              </p:ext>
            </p:extLst>
          </p:nvPr>
        </p:nvGraphicFramePr>
        <p:xfrm>
          <a:off x="0" y="0"/>
          <a:ext cx="8027719" cy="6857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558"/>
                <a:gridCol w="2340792"/>
                <a:gridCol w="899133"/>
                <a:gridCol w="866899"/>
                <a:gridCol w="1535716"/>
                <a:gridCol w="1670621"/>
              </a:tblGrid>
              <a:tr h="650802">
                <a:tc gridSpan="6"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 iterations,</a:t>
                      </a:r>
                      <a:r>
                        <a:rPr lang="en-US" sz="2400" b="1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bootstrap </a:t>
                      </a:r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 excluded</a:t>
                      </a:r>
                      <a:endParaRPr lang="it-IT" sz="2400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effectLst/>
                      </a:endParaRPr>
                    </a:p>
                  </a:txBody>
                  <a:tcPr anchor="ctr"/>
                </a:tc>
              </a:tr>
              <a:tr h="67445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Rank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Container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Time (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ms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Time (%)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Peak Memory (MB)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Peak Memory (%)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Yaco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>
                          <a:latin typeface="Calibri" charset="0"/>
                          <a:ea typeface="Calibri" charset="0"/>
                          <a:cs typeface="Calibri" charset="0"/>
                        </a:rPr>
                        <a:t>0.395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100%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Zend </a:t>
                      </a:r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ServiceManager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>
                          <a:latin typeface="Calibri" charset="0"/>
                          <a:ea typeface="Calibri" charset="0"/>
                          <a:cs typeface="Calibri" charset="0"/>
                        </a:rPr>
                        <a:t>0.102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>
                          <a:latin typeface="Calibri" charset="0"/>
                          <a:ea typeface="Calibri" charset="0"/>
                          <a:cs typeface="Calibri" charset="0"/>
                        </a:rPr>
                        <a:t>102%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0.459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116%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PHP-DI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0.103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0.458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116%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charset="0"/>
                          <a:ea typeface="Calibri" charset="0"/>
                          <a:cs typeface="Calibri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charset="0"/>
                          <a:ea typeface="Calibri" charset="0"/>
                          <a:cs typeface="Calibri" charset="0"/>
                        </a:rPr>
                        <a:t>Aura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>
                          <a:latin typeface="Calibri" charset="0"/>
                          <a:ea typeface="Calibri" charset="0"/>
                          <a:cs typeface="Calibri" charset="0"/>
                        </a:rPr>
                        <a:t>0.106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0.409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104%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Dice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0.123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123%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>
                          <a:latin typeface="Calibri" charset="0"/>
                          <a:ea typeface="Calibri" charset="0"/>
                          <a:cs typeface="Calibri" charset="0"/>
                        </a:rPr>
                        <a:t>0.379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96%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Zen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 dirty="0">
                          <a:latin typeface="Calibri" charset="0"/>
                          <a:ea typeface="Calibri" charset="0"/>
                          <a:cs typeface="Calibri" charset="0"/>
                        </a:rPr>
                        <a:t>0.137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137%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0.364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92%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charset="0"/>
                          <a:ea typeface="Calibri" charset="0"/>
                          <a:cs typeface="Calibri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Pimple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Calibri" charset="0"/>
                          <a:ea typeface="Calibri" charset="0"/>
                          <a:cs typeface="Calibri" charset="0"/>
                        </a:rPr>
                        <a:t>0.194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194%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0.465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118%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Symfony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0.257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257%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latin typeface="Calibri" charset="0"/>
                          <a:ea typeface="Calibri" charset="0"/>
                          <a:cs typeface="Calibri" charset="0"/>
                        </a:rPr>
                        <a:t>0.368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93%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Laravel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0.323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323%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0.369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94%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Disco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0.416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416%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 dirty="0">
                          <a:latin typeface="Calibri" charset="0"/>
                          <a:ea typeface="Calibri" charset="0"/>
                          <a:cs typeface="Calibri" charset="0"/>
                        </a:rPr>
                        <a:t>0.524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133%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Calibri" charset="0"/>
                          <a:ea typeface="Calibri" charset="0"/>
                          <a:cs typeface="Calibri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PHPixie</a:t>
                      </a:r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 DI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0.448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448%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0.397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100%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Opulence </a:t>
                      </a:r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IoC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0.629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629%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96%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Auryn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0.649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649%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0.392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99%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3850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3214554"/>
              </p:ext>
            </p:extLst>
          </p:nvPr>
        </p:nvGraphicFramePr>
        <p:xfrm>
          <a:off x="0" y="0"/>
          <a:ext cx="8027719" cy="6857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558"/>
                <a:gridCol w="2340792"/>
                <a:gridCol w="899133"/>
                <a:gridCol w="866899"/>
                <a:gridCol w="1535716"/>
                <a:gridCol w="1670621"/>
              </a:tblGrid>
              <a:tr h="650802">
                <a:tc gridSpan="6"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10 000 iterations,</a:t>
                      </a:r>
                      <a:r>
                        <a:rPr lang="en-US" sz="2400" b="1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bootstrap </a:t>
                      </a:r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 excluded</a:t>
                      </a:r>
                      <a:endParaRPr lang="it-IT" sz="2400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effectLst/>
                      </a:endParaRPr>
                    </a:p>
                  </a:txBody>
                  <a:tcPr anchor="ctr"/>
                </a:tc>
              </a:tr>
              <a:tr h="67445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Rank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Container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Time (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ms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Time (%)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Peak Memory (MB)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Peak Memory (%)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Yaco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>
                          <a:latin typeface="Calibri" charset="0"/>
                          <a:ea typeface="Calibri" charset="0"/>
                          <a:cs typeface="Calibri" charset="0"/>
                        </a:rPr>
                        <a:t>0.395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100%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PHP-DI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>
                          <a:latin typeface="Calibri" charset="0"/>
                          <a:ea typeface="Calibri" charset="0"/>
                          <a:cs typeface="Calibri" charset="0"/>
                        </a:rPr>
                        <a:t>102%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0.458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116%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charset="0"/>
                          <a:ea typeface="Calibri" charset="0"/>
                          <a:cs typeface="Calibri" charset="0"/>
                        </a:rPr>
                        <a:t>Aura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1.036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0.409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104%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Zend </a:t>
                      </a:r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ServiceManager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1.049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0.459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116%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charset="0"/>
                          <a:ea typeface="Calibri" charset="0"/>
                          <a:cs typeface="Calibri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charset="0"/>
                          <a:ea typeface="Calibri" charset="0"/>
                          <a:cs typeface="Calibri" charset="0"/>
                        </a:rPr>
                        <a:t>Dice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1.226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>
                          <a:latin typeface="Calibri" charset="0"/>
                          <a:ea typeface="Calibri" charset="0"/>
                          <a:cs typeface="Calibri" charset="0"/>
                        </a:rPr>
                        <a:t>0.379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96%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Zen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1.32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135%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0.364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92%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charset="0"/>
                          <a:ea typeface="Calibri" charset="0"/>
                          <a:cs typeface="Calibri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Pimple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1.889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193%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0.465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118%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charset="0"/>
                          <a:ea typeface="Calibri" charset="0"/>
                          <a:cs typeface="Calibri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Symfony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2.557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261%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latin typeface="Calibri" charset="0"/>
                          <a:ea typeface="Calibri" charset="0"/>
                          <a:cs typeface="Calibri" charset="0"/>
                        </a:rPr>
                        <a:t>0.368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93%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Laravel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>
                          <a:latin typeface="Calibri" charset="0"/>
                          <a:ea typeface="Calibri" charset="0"/>
                          <a:cs typeface="Calibri" charset="0"/>
                        </a:rPr>
                        <a:t>3.232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330%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0.369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94%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Disco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4.189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427%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 dirty="0">
                          <a:latin typeface="Calibri" charset="0"/>
                          <a:ea typeface="Calibri" charset="0"/>
                          <a:cs typeface="Calibri" charset="0"/>
                        </a:rPr>
                        <a:t>0.524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133%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Calibri" charset="0"/>
                          <a:ea typeface="Calibri" charset="0"/>
                          <a:cs typeface="Calibri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PHPixie</a:t>
                      </a:r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 DI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4.598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469%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0.397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100%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Opulence </a:t>
                      </a:r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IoC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6.255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638%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96%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Auryn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6.568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670%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0.392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99%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8707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24370"/>
              </p:ext>
            </p:extLst>
          </p:nvPr>
        </p:nvGraphicFramePr>
        <p:xfrm>
          <a:off x="0" y="0"/>
          <a:ext cx="8027719" cy="6857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558"/>
                <a:gridCol w="2340792"/>
                <a:gridCol w="899133"/>
                <a:gridCol w="866899"/>
                <a:gridCol w="1535716"/>
                <a:gridCol w="1670621"/>
              </a:tblGrid>
              <a:tr h="650802">
                <a:tc gridSpan="6"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 iterations,</a:t>
                      </a:r>
                      <a:r>
                        <a:rPr lang="en-US" sz="2400" b="1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bootstrap </a:t>
                      </a:r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 excluded</a:t>
                      </a:r>
                      <a:endParaRPr lang="it-IT" sz="2400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effectLst/>
                      </a:endParaRPr>
                    </a:p>
                  </a:txBody>
                  <a:tcPr anchor="ctr"/>
                </a:tc>
              </a:tr>
              <a:tr h="67445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Rank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Container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Time (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ms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Time (%)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Peak Memory (MB)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Peak Memory (%)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Yaco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/>
                        <a:t>0.011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/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/>
                        <a:t>0.596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/>
                        <a:t>100%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Zend </a:t>
                      </a:r>
                      <a:r>
                        <a:rPr lang="en-US" b="1" dirty="0" err="1" smtClean="0"/>
                        <a:t>ServiceManager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/>
                        <a:t>0.011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/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/>
                        <a:t>0.598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/>
                        <a:t>100%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PHP-DI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/>
                        <a:t>0.011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/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/>
                        <a:t>0.806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/>
                        <a:t>135%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Aura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/>
                        <a:t>0.011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/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/>
                        <a:t>0.782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/>
                        <a:t>131%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Dice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0.013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/>
                        <a:t>118%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/>
                        <a:t>0.74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/>
                        <a:t>124%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Zen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/>
                        <a:t>0.014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/>
                        <a:t>127%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/>
                        <a:t>0.565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/>
                        <a:t>95%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Pimple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/>
                        <a:t>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/>
                        <a:t>182%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/>
                        <a:t>0.611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/>
                        <a:t>103%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Symfony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/>
                        <a:t>0.026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236%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/>
                        <a:t>0.576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/>
                        <a:t>97%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Laravel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/>
                        <a:t>0.034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/>
                        <a:t>309%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0.576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/>
                        <a:t>97%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Disco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/>
                        <a:t>0.044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/>
                        <a:t>400%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0.691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/>
                        <a:t>116%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PHPixie</a:t>
                      </a:r>
                      <a:r>
                        <a:rPr lang="en-US" b="1" baseline="0" dirty="0" smtClean="0"/>
                        <a:t> DI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/>
                        <a:t>0.046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/>
                        <a:t>418%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0.589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99%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Opulence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IoC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/>
                        <a:t>0.063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/>
                        <a:t>573%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96%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Auryn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/>
                        <a:t>0.068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/>
                        <a:t>618%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/>
                        <a:t>0.68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114%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9188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4700204"/>
              </p:ext>
            </p:extLst>
          </p:nvPr>
        </p:nvGraphicFramePr>
        <p:xfrm>
          <a:off x="0" y="0"/>
          <a:ext cx="8027719" cy="6857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558"/>
                <a:gridCol w="2340792"/>
                <a:gridCol w="899133"/>
                <a:gridCol w="866899"/>
                <a:gridCol w="1535716"/>
                <a:gridCol w="1670621"/>
              </a:tblGrid>
              <a:tr h="650802">
                <a:tc gridSpan="6"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 iterations,</a:t>
                      </a:r>
                      <a:r>
                        <a:rPr lang="en-US" sz="2400" b="1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bootstrap </a:t>
                      </a:r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 excluded</a:t>
                      </a:r>
                      <a:endParaRPr lang="it-IT" sz="2400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effectLst/>
                      </a:endParaRPr>
                    </a:p>
                  </a:txBody>
                  <a:tcPr anchor="ctr"/>
                </a:tc>
              </a:tr>
              <a:tr h="67445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Rank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Container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Time (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ms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Time (%)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Peak Memory (MB)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Peak Memory (%)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Yaco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0.096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0.596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100%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PHP-DI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>
                          <a:latin typeface="Calibri" charset="0"/>
                          <a:ea typeface="Calibri" charset="0"/>
                          <a:cs typeface="Calibri" charset="0"/>
                        </a:rPr>
                        <a:t>0.102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>
                          <a:latin typeface="Calibri" charset="0"/>
                          <a:ea typeface="Calibri" charset="0"/>
                          <a:cs typeface="Calibri" charset="0"/>
                        </a:rPr>
                        <a:t>0.806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135%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Zend </a:t>
                      </a:r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ServiceManager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>
                          <a:latin typeface="Calibri" charset="0"/>
                          <a:ea typeface="Calibri" charset="0"/>
                          <a:cs typeface="Calibri" charset="0"/>
                        </a:rPr>
                        <a:t>0.104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0.598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100%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charset="0"/>
                          <a:ea typeface="Calibri" charset="0"/>
                          <a:cs typeface="Calibri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charset="0"/>
                          <a:ea typeface="Calibri" charset="0"/>
                          <a:cs typeface="Calibri" charset="0"/>
                        </a:rPr>
                        <a:t>Aura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0.104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0.782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131%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Dice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0.123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128%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124%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Zen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0.137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143%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0.565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95%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charset="0"/>
                          <a:ea typeface="Calibri" charset="0"/>
                          <a:cs typeface="Calibri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Pimple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latin typeface="Calibri" charset="0"/>
                          <a:ea typeface="Calibri" charset="0"/>
                          <a:cs typeface="Calibri" charset="0"/>
                        </a:rPr>
                        <a:t>0.195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203%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0.611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103%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Symfony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0.257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>
                          <a:latin typeface="Calibri" charset="0"/>
                          <a:ea typeface="Calibri" charset="0"/>
                          <a:cs typeface="Calibri" charset="0"/>
                        </a:rPr>
                        <a:t>268%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0.576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97%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charset="0"/>
                          <a:ea typeface="Calibri" charset="0"/>
                          <a:cs typeface="Calibri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Laravel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0.322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335%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0.576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97%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Disco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0.431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449%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0.691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116%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Calibri" charset="0"/>
                          <a:ea typeface="Calibri" charset="0"/>
                          <a:cs typeface="Calibri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PHPixie</a:t>
                      </a:r>
                      <a:r>
                        <a:rPr lang="en-US" b="1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 DI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0.461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480%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latin typeface="Calibri" charset="0"/>
                          <a:ea typeface="Calibri" charset="0"/>
                          <a:cs typeface="Calibri" charset="0"/>
                        </a:rPr>
                        <a:t>0.589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99%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Opulence</a:t>
                      </a:r>
                      <a:r>
                        <a:rPr lang="en-US" b="1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 </a:t>
                      </a:r>
                      <a:r>
                        <a:rPr lang="en-US" b="1" baseline="0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IoC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0.624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650%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96%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Auryn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latin typeface="Calibri" charset="0"/>
                          <a:ea typeface="Calibri" charset="0"/>
                          <a:cs typeface="Calibri" charset="0"/>
                        </a:rPr>
                        <a:t>0.685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714%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latin typeface="Calibri" charset="0"/>
                          <a:ea typeface="Calibri" charset="0"/>
                          <a:cs typeface="Calibri" charset="0"/>
                        </a:rPr>
                        <a:t>0.68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114%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837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4112579"/>
              </p:ext>
            </p:extLst>
          </p:nvPr>
        </p:nvGraphicFramePr>
        <p:xfrm>
          <a:off x="0" y="0"/>
          <a:ext cx="8027719" cy="6857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558"/>
                <a:gridCol w="2340792"/>
                <a:gridCol w="899133"/>
                <a:gridCol w="866899"/>
                <a:gridCol w="1535716"/>
                <a:gridCol w="1670621"/>
              </a:tblGrid>
              <a:tr h="650802">
                <a:tc gridSpan="6"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10 000 iterations,</a:t>
                      </a:r>
                      <a:r>
                        <a:rPr lang="en-US" sz="2400" b="1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bootstrap </a:t>
                      </a:r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 excluded</a:t>
                      </a:r>
                      <a:endParaRPr lang="it-IT" sz="2400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effectLst/>
                      </a:endParaRPr>
                    </a:p>
                  </a:txBody>
                  <a:tcPr anchor="ctr"/>
                </a:tc>
              </a:tr>
              <a:tr h="67445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Rank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Container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Time (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ms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Time (%)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Peak Memory (MB)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Peak Memory (%)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Yaco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0.951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0.596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100%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PHP-DI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1.002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>
                          <a:latin typeface="Calibri" charset="0"/>
                          <a:ea typeface="Calibri" charset="0"/>
                          <a:cs typeface="Calibri" charset="0"/>
                        </a:rPr>
                        <a:t>0.806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135%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Zend </a:t>
                      </a:r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ServiceManager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libri" charset="0"/>
                          <a:ea typeface="Calibri" charset="0"/>
                          <a:cs typeface="Calibri" charset="0"/>
                        </a:rPr>
                        <a:t>1.024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0.598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100%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charset="0"/>
                          <a:ea typeface="Calibri" charset="0"/>
                          <a:cs typeface="Calibri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charset="0"/>
                          <a:ea typeface="Calibri" charset="0"/>
                          <a:cs typeface="Calibri" charset="0"/>
                        </a:rPr>
                        <a:t>Aura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1.041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0.782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131%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Dice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1.205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127%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124%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charset="0"/>
                          <a:ea typeface="Calibri" charset="0"/>
                          <a:cs typeface="Calibri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Zen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1.332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140%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0.565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95%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Pimple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1.934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203%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0.611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103%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Symfony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2.56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269%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0.576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97%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Laravel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3.23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340%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0.576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97%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Disco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4.252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447%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0.691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116%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Calibri" charset="0"/>
                          <a:ea typeface="Calibri" charset="0"/>
                          <a:cs typeface="Calibri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PHPixie</a:t>
                      </a:r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 DI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4.599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484%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Calibri" charset="0"/>
                          <a:ea typeface="Calibri" charset="0"/>
                          <a:cs typeface="Calibri" charset="0"/>
                        </a:rPr>
                        <a:t>0.589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99%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Opulence </a:t>
                      </a:r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IoC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>
                          <a:latin typeface="Calibri" charset="0"/>
                          <a:ea typeface="Calibri" charset="0"/>
                          <a:cs typeface="Calibri" charset="0"/>
                        </a:rPr>
                        <a:t>6.213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653%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96%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Auryn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6.742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709%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latin typeface="Calibri" charset="0"/>
                          <a:ea typeface="Calibri" charset="0"/>
                          <a:cs typeface="Calibri" charset="0"/>
                        </a:rPr>
                        <a:t>0.68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114%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4335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9144313"/>
              </p:ext>
            </p:extLst>
          </p:nvPr>
        </p:nvGraphicFramePr>
        <p:xfrm>
          <a:off x="0" y="0"/>
          <a:ext cx="8027719" cy="6857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558"/>
                <a:gridCol w="2340792"/>
                <a:gridCol w="899133"/>
                <a:gridCol w="866899"/>
                <a:gridCol w="1535716"/>
                <a:gridCol w="1670621"/>
              </a:tblGrid>
              <a:tr h="650802">
                <a:tc gridSpan="6"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iterations, </a:t>
                      </a:r>
                      <a:r>
                        <a:rPr lang="en-US" sz="24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autoload</a:t>
                      </a:r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startup time included</a:t>
                      </a:r>
                      <a:endParaRPr lang="it-IT" sz="2400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effectLst/>
                      </a:endParaRPr>
                    </a:p>
                  </a:txBody>
                  <a:tcPr anchor="ctr"/>
                </a:tc>
              </a:tr>
              <a:tr h="67445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Rank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Container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Time (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ms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Time (%)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Peak Memory (MB)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Peak Memory (%)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charset="0"/>
                          <a:ea typeface="Calibri" charset="0"/>
                          <a:cs typeface="Calibri" charset="0"/>
                        </a:rPr>
                        <a:t>Zen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0.032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0.364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100%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Symfony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0.044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138%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latin typeface="Calibri" charset="0"/>
                          <a:ea typeface="Calibri" charset="0"/>
                          <a:cs typeface="Calibri" charset="0"/>
                        </a:rPr>
                        <a:t>0.368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>
                          <a:latin typeface="Calibri" charset="0"/>
                          <a:ea typeface="Calibri" charset="0"/>
                          <a:cs typeface="Calibri" charset="0"/>
                        </a:rPr>
                        <a:t>101%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Yaco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0.045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141%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>
                          <a:latin typeface="Calibri" charset="0"/>
                          <a:ea typeface="Calibri" charset="0"/>
                          <a:cs typeface="Calibri" charset="0"/>
                        </a:rPr>
                        <a:t>0.395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108%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Zend </a:t>
                      </a:r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ServiceManager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alibri" charset="0"/>
                          <a:ea typeface="Calibri" charset="0"/>
                          <a:cs typeface="Calibri" charset="0"/>
                        </a:rPr>
                        <a:t>0.057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178%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0.459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126%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PHPixie</a:t>
                      </a:r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 DI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latin typeface="Calibri" charset="0"/>
                          <a:ea typeface="Calibri" charset="0"/>
                          <a:cs typeface="Calibri" charset="0"/>
                        </a:rPr>
                        <a:t>0.065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203%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0.397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109%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charset="0"/>
                          <a:ea typeface="Calibri" charset="0"/>
                          <a:cs typeface="Calibri" charset="0"/>
                        </a:rPr>
                        <a:t>Pimple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latin typeface="Calibri" charset="0"/>
                          <a:ea typeface="Calibri" charset="0"/>
                          <a:cs typeface="Calibri" charset="0"/>
                        </a:rPr>
                        <a:t>0.065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203%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0.465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128%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charset="0"/>
                          <a:ea typeface="Calibri" charset="0"/>
                          <a:cs typeface="Calibri" charset="0"/>
                        </a:rPr>
                        <a:t>Dice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 dirty="0">
                          <a:latin typeface="Calibri" charset="0"/>
                          <a:ea typeface="Calibri" charset="0"/>
                          <a:cs typeface="Calibri" charset="0"/>
                        </a:rPr>
                        <a:t>0.076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238%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1.191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327%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Laravel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 dirty="0">
                          <a:latin typeface="Calibri" charset="0"/>
                          <a:ea typeface="Calibri" charset="0"/>
                          <a:cs typeface="Calibri" charset="0"/>
                        </a:rPr>
                        <a:t>0.096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300%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1.191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327%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Opulence </a:t>
                      </a:r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IoC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 dirty="0">
                          <a:latin typeface="Calibri" charset="0"/>
                          <a:ea typeface="Calibri" charset="0"/>
                          <a:cs typeface="Calibri" charset="0"/>
                        </a:rPr>
                        <a:t>0.135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422%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1.191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327%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charset="0"/>
                          <a:ea typeface="Calibri" charset="0"/>
                          <a:cs typeface="Calibri" charset="0"/>
                        </a:rPr>
                        <a:t>Aura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594%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1.191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327%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Calibri" charset="0"/>
                          <a:ea typeface="Calibri" charset="0"/>
                          <a:cs typeface="Calibri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Auryn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0.191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597%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1.191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327%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charset="0"/>
                          <a:ea typeface="Calibri" charset="0"/>
                          <a:cs typeface="Calibri" charset="0"/>
                        </a:rPr>
                        <a:t>Disco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0.207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647%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1.191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327%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PHP</a:t>
                      </a:r>
                      <a:r>
                        <a:rPr lang="en-US" b="1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-</a:t>
                      </a:r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DI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Calibri" charset="0"/>
                          <a:ea typeface="Calibri" charset="0"/>
                          <a:cs typeface="Calibri" charset="0"/>
                        </a:rPr>
                        <a:t>0.212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663%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1.191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327%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1432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5493684"/>
              </p:ext>
            </p:extLst>
          </p:nvPr>
        </p:nvGraphicFramePr>
        <p:xfrm>
          <a:off x="0" y="0"/>
          <a:ext cx="8027719" cy="6857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558"/>
                <a:gridCol w="2340792"/>
                <a:gridCol w="899133"/>
                <a:gridCol w="866899"/>
                <a:gridCol w="1535716"/>
                <a:gridCol w="1670621"/>
              </a:tblGrid>
              <a:tr h="650802">
                <a:tc gridSpan="6"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 iterations, </a:t>
                      </a:r>
                      <a:r>
                        <a:rPr lang="en-US" sz="24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autoload</a:t>
                      </a:r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startup time included</a:t>
                      </a:r>
                      <a:endParaRPr lang="it-IT" sz="2400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effectLst/>
                      </a:endParaRPr>
                    </a:p>
                  </a:txBody>
                  <a:tcPr anchor="ctr"/>
                </a:tc>
              </a:tr>
              <a:tr h="67445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Rank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Container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Time (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ms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Time (%)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Peak Memory (MB)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Peak Memory (%)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charset="0"/>
                          <a:ea typeface="Calibri" charset="0"/>
                          <a:cs typeface="Calibri" charset="0"/>
                        </a:rPr>
                        <a:t>Zen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>
                          <a:latin typeface="Calibri" charset="0"/>
                          <a:ea typeface="Calibri" charset="0"/>
                          <a:cs typeface="Calibri" charset="0"/>
                        </a:rPr>
                        <a:t>0.046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0.364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100%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Yaco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latin typeface="Calibri" charset="0"/>
                          <a:ea typeface="Calibri" charset="0"/>
                          <a:cs typeface="Calibri" charset="0"/>
                        </a:rPr>
                        <a:t>0.054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117%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>
                          <a:latin typeface="Calibri" charset="0"/>
                          <a:ea typeface="Calibri" charset="0"/>
                          <a:cs typeface="Calibri" charset="0"/>
                        </a:rPr>
                        <a:t>0.395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108%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Zend </a:t>
                      </a:r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ServiceManager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>
                          <a:latin typeface="Calibri" charset="0"/>
                          <a:ea typeface="Calibri" charset="0"/>
                          <a:cs typeface="Calibri" charset="0"/>
                        </a:rPr>
                        <a:t>0.065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141%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0.459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126%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charset="0"/>
                          <a:ea typeface="Calibri" charset="0"/>
                          <a:cs typeface="Calibri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Symfony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>
                          <a:latin typeface="Calibri" charset="0"/>
                          <a:ea typeface="Calibri" charset="0"/>
                          <a:cs typeface="Calibri" charset="0"/>
                        </a:rPr>
                        <a:t>0.068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148%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latin typeface="Calibri" charset="0"/>
                          <a:ea typeface="Calibri" charset="0"/>
                          <a:cs typeface="Calibri" charset="0"/>
                        </a:rPr>
                        <a:t>0.368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>
                          <a:latin typeface="Calibri" charset="0"/>
                          <a:ea typeface="Calibri" charset="0"/>
                          <a:cs typeface="Calibri" charset="0"/>
                        </a:rPr>
                        <a:t>101%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charset="0"/>
                          <a:ea typeface="Calibri" charset="0"/>
                          <a:cs typeface="Calibri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charset="0"/>
                          <a:ea typeface="Calibri" charset="0"/>
                          <a:cs typeface="Calibri" charset="0"/>
                        </a:rPr>
                        <a:t>Dice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>
                          <a:latin typeface="Calibri" charset="0"/>
                          <a:ea typeface="Calibri" charset="0"/>
                          <a:cs typeface="Calibri" charset="0"/>
                        </a:rPr>
                        <a:t>0.079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172%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>
                          <a:latin typeface="Calibri" charset="0"/>
                          <a:ea typeface="Calibri" charset="0"/>
                          <a:cs typeface="Calibri" charset="0"/>
                        </a:rPr>
                        <a:t>0.379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104%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Pimple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0.085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185%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0.465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128%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charset="0"/>
                          <a:ea typeface="Calibri" charset="0"/>
                          <a:cs typeface="Calibri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PHPixie</a:t>
                      </a:r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 DI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0.103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224%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0.397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109%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Laravel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0.114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248%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0.369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>
                          <a:latin typeface="Calibri" charset="0"/>
                          <a:ea typeface="Calibri" charset="0"/>
                          <a:cs typeface="Calibri" charset="0"/>
                        </a:rPr>
                        <a:t>101%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Aura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0.182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396%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 dirty="0">
                          <a:latin typeface="Calibri" charset="0"/>
                          <a:ea typeface="Calibri" charset="0"/>
                          <a:cs typeface="Calibri" charset="0"/>
                        </a:rPr>
                        <a:t>0.409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112%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Opulence </a:t>
                      </a:r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IoC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0.185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402%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105%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Calibri" charset="0"/>
                          <a:ea typeface="Calibri" charset="0"/>
                          <a:cs typeface="Calibri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PHP-DI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0.202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439%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0.458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126%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Disco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>
                          <a:latin typeface="Calibri" charset="0"/>
                          <a:ea typeface="Calibri" charset="0"/>
                          <a:cs typeface="Calibri" charset="0"/>
                        </a:rPr>
                        <a:t>0.213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463%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 dirty="0">
                          <a:latin typeface="Calibri" charset="0"/>
                          <a:ea typeface="Calibri" charset="0"/>
                          <a:cs typeface="Calibri" charset="0"/>
                        </a:rPr>
                        <a:t>0.524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144%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Auryn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0.243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528%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0.392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108%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496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2845001"/>
              </p:ext>
            </p:extLst>
          </p:nvPr>
        </p:nvGraphicFramePr>
        <p:xfrm>
          <a:off x="0" y="0"/>
          <a:ext cx="8027719" cy="6857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558"/>
                <a:gridCol w="2340792"/>
                <a:gridCol w="899133"/>
                <a:gridCol w="866899"/>
                <a:gridCol w="1535716"/>
                <a:gridCol w="1670621"/>
              </a:tblGrid>
              <a:tr h="650802">
                <a:tc gridSpan="6"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 iterations, </a:t>
                      </a:r>
                      <a:r>
                        <a:rPr lang="en-US" sz="24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autoload</a:t>
                      </a:r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startup time included</a:t>
                      </a:r>
                      <a:endParaRPr lang="it-IT" sz="2400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effectLst/>
                      </a:endParaRPr>
                    </a:p>
                  </a:txBody>
                  <a:tcPr anchor="ctr"/>
                </a:tc>
              </a:tr>
              <a:tr h="67445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Rank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Container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Time (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ms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Time (%)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Peak Memory (MB)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Peak Memory (%)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Yaco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0.141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>
                          <a:latin typeface="Calibri" charset="0"/>
                          <a:ea typeface="Calibri" charset="0"/>
                          <a:cs typeface="Calibri" charset="0"/>
                        </a:rPr>
                        <a:t>0.395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100%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Zend </a:t>
                      </a:r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ServiceManager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>
                          <a:latin typeface="Calibri" charset="0"/>
                          <a:ea typeface="Calibri" charset="0"/>
                          <a:cs typeface="Calibri" charset="0"/>
                        </a:rPr>
                        <a:t>0.163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116%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0.459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116%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charset="0"/>
                          <a:ea typeface="Calibri" charset="0"/>
                          <a:cs typeface="Calibri" charset="0"/>
                        </a:rPr>
                        <a:t>Zen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>
                          <a:latin typeface="Calibri" charset="0"/>
                          <a:ea typeface="Calibri" charset="0"/>
                          <a:cs typeface="Calibri" charset="0"/>
                        </a:rPr>
                        <a:t>0.164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116%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0.364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92%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charset="0"/>
                          <a:ea typeface="Calibri" charset="0"/>
                          <a:cs typeface="Calibri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charset="0"/>
                          <a:ea typeface="Calibri" charset="0"/>
                          <a:cs typeface="Calibri" charset="0"/>
                        </a:rPr>
                        <a:t>Dice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latin typeface="Calibri" charset="0"/>
                          <a:ea typeface="Calibri" charset="0"/>
                          <a:cs typeface="Calibri" charset="0"/>
                        </a:rPr>
                        <a:t>0.189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134%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>
                          <a:latin typeface="Calibri" charset="0"/>
                          <a:ea typeface="Calibri" charset="0"/>
                          <a:cs typeface="Calibri" charset="0"/>
                        </a:rPr>
                        <a:t>0.379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96%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charset="0"/>
                          <a:ea typeface="Calibri" charset="0"/>
                          <a:cs typeface="Calibri" charset="0"/>
                        </a:rPr>
                        <a:t>Pimple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0.261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185%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0.465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118%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charset="0"/>
                          <a:ea typeface="Calibri" charset="0"/>
                          <a:cs typeface="Calibri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charset="0"/>
                          <a:ea typeface="Calibri" charset="0"/>
                          <a:cs typeface="Calibri" charset="0"/>
                        </a:rPr>
                        <a:t>Aura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0.274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194%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0.409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104%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PHP-DI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0.296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>
                          <a:latin typeface="Calibri" charset="0"/>
                          <a:ea typeface="Calibri" charset="0"/>
                          <a:cs typeface="Calibri" charset="0"/>
                        </a:rPr>
                        <a:t>210%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0.458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116%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charset="0"/>
                          <a:ea typeface="Calibri" charset="0"/>
                          <a:cs typeface="Calibri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Symfony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0.302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214%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Calibri" charset="0"/>
                          <a:ea typeface="Calibri" charset="0"/>
                          <a:cs typeface="Calibri" charset="0"/>
                        </a:rPr>
                        <a:t>0.368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93%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charset="0"/>
                          <a:ea typeface="Calibri" charset="0"/>
                          <a:cs typeface="Calibri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Laravel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 dirty="0">
                          <a:latin typeface="Calibri" charset="0"/>
                          <a:ea typeface="Calibri" charset="0"/>
                          <a:cs typeface="Calibri" charset="0"/>
                        </a:rPr>
                        <a:t>0.409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290%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0.369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94%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PHPixie</a:t>
                      </a:r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 DI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0.508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360%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0.397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100%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Calibri" charset="0"/>
                          <a:ea typeface="Calibri" charset="0"/>
                          <a:cs typeface="Calibri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Disco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0.583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413%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 dirty="0">
                          <a:latin typeface="Calibri" charset="0"/>
                          <a:ea typeface="Calibri" charset="0"/>
                          <a:cs typeface="Calibri" charset="0"/>
                        </a:rPr>
                        <a:t>0.524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133%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>
                          <a:latin typeface="Calibri" charset="0"/>
                          <a:ea typeface="Calibri" charset="0"/>
                          <a:cs typeface="Calibri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Opulence </a:t>
                      </a:r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IoC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0.747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530%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96%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Auryn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589%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0.392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99%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03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9252420"/>
              </p:ext>
            </p:extLst>
          </p:nvPr>
        </p:nvGraphicFramePr>
        <p:xfrm>
          <a:off x="0" y="0"/>
          <a:ext cx="8027719" cy="6857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558"/>
                <a:gridCol w="2340792"/>
                <a:gridCol w="899133"/>
                <a:gridCol w="866899"/>
                <a:gridCol w="1535716"/>
                <a:gridCol w="1670621"/>
              </a:tblGrid>
              <a:tr h="650802">
                <a:tc gridSpan="6"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iterations, </a:t>
                      </a:r>
                      <a:r>
                        <a:rPr lang="en-US" sz="24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autoload</a:t>
                      </a:r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startup time included</a:t>
                      </a:r>
                      <a:endParaRPr lang="it-IT" sz="2400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effectLst/>
                      </a:endParaRPr>
                    </a:p>
                  </a:txBody>
                  <a:tcPr anchor="ctr"/>
                </a:tc>
              </a:tr>
              <a:tr h="67445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Rank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Container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Time (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ms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Time (%)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Peak Memory (MB)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Peak Memory (%)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charset="0"/>
                          <a:ea typeface="Calibri" charset="0"/>
                          <a:cs typeface="Calibri" charset="0"/>
                        </a:rPr>
                        <a:t>Zen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0.185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0.565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100%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Yaco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0.199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0.596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105%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PHPixie</a:t>
                      </a:r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 DI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0.229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124%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latin typeface="Calibri" charset="0"/>
                          <a:ea typeface="Calibri" charset="0"/>
                          <a:cs typeface="Calibri" charset="0"/>
                        </a:rPr>
                        <a:t>0.589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104%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Symfony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0.241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130%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0.576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>
                          <a:latin typeface="Calibri" charset="0"/>
                          <a:ea typeface="Calibri" charset="0"/>
                          <a:cs typeface="Calibri" charset="0"/>
                        </a:rPr>
                        <a:t>102%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charset="0"/>
                          <a:ea typeface="Calibri" charset="0"/>
                          <a:cs typeface="Calibri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Zend </a:t>
                      </a:r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ServiceManager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0.258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139%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0.598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106%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charset="0"/>
                          <a:ea typeface="Calibri" charset="0"/>
                          <a:cs typeface="Calibri" charset="0"/>
                        </a:rPr>
                        <a:t>Pimple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0.301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163%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0.611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108%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charset="0"/>
                          <a:ea typeface="Calibri" charset="0"/>
                          <a:cs typeface="Calibri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Disco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0.378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204%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0.691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122%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Dice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0.485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262%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131%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Laravel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0.514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278%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0.576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>
                          <a:latin typeface="Calibri" charset="0"/>
                          <a:ea typeface="Calibri" charset="0"/>
                          <a:cs typeface="Calibri" charset="0"/>
                        </a:rPr>
                        <a:t>102%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Opulence </a:t>
                      </a:r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IoC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>
                          <a:latin typeface="Calibri" charset="0"/>
                          <a:ea typeface="Calibri" charset="0"/>
                          <a:cs typeface="Calibri" charset="0"/>
                        </a:rPr>
                        <a:t>0.539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291%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>
                          <a:latin typeface="Calibri" charset="0"/>
                          <a:ea typeface="Calibri" charset="0"/>
                          <a:cs typeface="Calibri" charset="0"/>
                        </a:rPr>
                        <a:t>101%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Calibri" charset="0"/>
                          <a:ea typeface="Calibri" charset="0"/>
                          <a:cs typeface="Calibri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Aura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0.717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388%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0.788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140%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Auryn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0.925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500%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Calibri" charset="0"/>
                          <a:ea typeface="Calibri" charset="0"/>
                          <a:cs typeface="Calibri" charset="0"/>
                        </a:rPr>
                        <a:t>0.68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120%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PHP-DI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0.995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538%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latin typeface="Calibri" charset="0"/>
                          <a:ea typeface="Calibri" charset="0"/>
                          <a:cs typeface="Calibri" charset="0"/>
                        </a:rPr>
                        <a:t>0.806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143%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4622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1225779"/>
              </p:ext>
            </p:extLst>
          </p:nvPr>
        </p:nvGraphicFramePr>
        <p:xfrm>
          <a:off x="0" y="0"/>
          <a:ext cx="8027719" cy="6857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558"/>
                <a:gridCol w="2340792"/>
                <a:gridCol w="899133"/>
                <a:gridCol w="866899"/>
                <a:gridCol w="1535716"/>
                <a:gridCol w="1670621"/>
              </a:tblGrid>
              <a:tr h="650802">
                <a:tc gridSpan="6"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 iterations, </a:t>
                      </a:r>
                      <a:r>
                        <a:rPr lang="en-US" sz="24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autoload</a:t>
                      </a:r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startup time included</a:t>
                      </a:r>
                      <a:endParaRPr lang="it-IT" sz="2400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effectLst/>
                      </a:endParaRPr>
                    </a:p>
                  </a:txBody>
                  <a:tcPr anchor="ctr"/>
                </a:tc>
              </a:tr>
              <a:tr h="67445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Rank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Container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Time (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ms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Time (%)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Peak Memory (MB)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Peak Memory (%)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charset="0"/>
                          <a:ea typeface="Calibri" charset="0"/>
                          <a:cs typeface="Calibri" charset="0"/>
                        </a:rPr>
                        <a:t>Zen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0.192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0.565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100%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Yaco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0.214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>
                          <a:latin typeface="Calibri" charset="0"/>
                          <a:ea typeface="Calibri" charset="0"/>
                          <a:cs typeface="Calibri" charset="0"/>
                        </a:rPr>
                        <a:t>111%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0.596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105%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Symfony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0.265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138%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0.576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>
                          <a:latin typeface="Calibri" charset="0"/>
                          <a:ea typeface="Calibri" charset="0"/>
                          <a:cs typeface="Calibri" charset="0"/>
                        </a:rPr>
                        <a:t>102%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Zend </a:t>
                      </a:r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ServiceManager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0.269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140%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0.598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106%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charset="0"/>
                          <a:ea typeface="Calibri" charset="0"/>
                          <a:cs typeface="Calibri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PHPixie</a:t>
                      </a:r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 DI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0.275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143%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latin typeface="Calibri" charset="0"/>
                          <a:ea typeface="Calibri" charset="0"/>
                          <a:cs typeface="Calibri" charset="0"/>
                        </a:rPr>
                        <a:t>0.589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104%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charset="0"/>
                          <a:ea typeface="Calibri" charset="0"/>
                          <a:cs typeface="Calibri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charset="0"/>
                          <a:ea typeface="Calibri" charset="0"/>
                          <a:cs typeface="Calibri" charset="0"/>
                        </a:rPr>
                        <a:t>Pimple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 dirty="0">
                          <a:latin typeface="Calibri" charset="0"/>
                          <a:ea typeface="Calibri" charset="0"/>
                          <a:cs typeface="Calibri" charset="0"/>
                        </a:rPr>
                        <a:t>0.307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160%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0.611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108%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charset="0"/>
                          <a:ea typeface="Calibri" charset="0"/>
                          <a:cs typeface="Calibri" charset="0"/>
                        </a:rPr>
                        <a:t>Disco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>
                          <a:latin typeface="Calibri" charset="0"/>
                          <a:ea typeface="Calibri" charset="0"/>
                          <a:cs typeface="Calibri" charset="0"/>
                        </a:rPr>
                        <a:t>224%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0.691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122%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charset="0"/>
                          <a:ea typeface="Calibri" charset="0"/>
                          <a:cs typeface="Calibri" charset="0"/>
                        </a:rPr>
                        <a:t>Dice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0.498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259%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131%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Laravel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0.532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277%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0.576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>
                          <a:latin typeface="Calibri" charset="0"/>
                          <a:ea typeface="Calibri" charset="0"/>
                          <a:cs typeface="Calibri" charset="0"/>
                        </a:rPr>
                        <a:t>102%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Opulence </a:t>
                      </a:r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IoC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318%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>
                          <a:latin typeface="Calibri" charset="0"/>
                          <a:ea typeface="Calibri" charset="0"/>
                          <a:cs typeface="Calibri" charset="0"/>
                        </a:rPr>
                        <a:t>101%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Calibri" charset="0"/>
                          <a:ea typeface="Calibri" charset="0"/>
                          <a:cs typeface="Calibri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Aura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391%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0.782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138%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Auryn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0.993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517%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Calibri" charset="0"/>
                          <a:ea typeface="Calibri" charset="0"/>
                          <a:cs typeface="Calibri" charset="0"/>
                        </a:rPr>
                        <a:t>0.68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120%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Php</a:t>
                      </a:r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-DI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1.037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540%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latin typeface="Calibri" charset="0"/>
                          <a:ea typeface="Calibri" charset="0"/>
                          <a:cs typeface="Calibri" charset="0"/>
                        </a:rPr>
                        <a:t>0.806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143%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58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538316"/>
              </p:ext>
            </p:extLst>
          </p:nvPr>
        </p:nvGraphicFramePr>
        <p:xfrm>
          <a:off x="0" y="23750"/>
          <a:ext cx="8027719" cy="6834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558"/>
                <a:gridCol w="2340792"/>
                <a:gridCol w="899133"/>
                <a:gridCol w="866899"/>
                <a:gridCol w="1535716"/>
                <a:gridCol w="1670621"/>
              </a:tblGrid>
              <a:tr h="627051">
                <a:tc gridSpan="6"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 iterations, </a:t>
                      </a:r>
                      <a:r>
                        <a:rPr lang="en-US" sz="24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autoload</a:t>
                      </a:r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startup time included</a:t>
                      </a:r>
                      <a:endParaRPr lang="it-IT" sz="2400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effectLst/>
                      </a:endParaRPr>
                    </a:p>
                  </a:txBody>
                  <a:tcPr anchor="ctr"/>
                </a:tc>
              </a:tr>
              <a:tr h="67445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Rank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Container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Time (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ms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Time (%)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Peak Memory (MB)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Peak Memory (%)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Yaco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0.298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0.596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100%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charset="0"/>
                          <a:ea typeface="Calibri" charset="0"/>
                          <a:cs typeface="Calibri" charset="0"/>
                        </a:rPr>
                        <a:t>Zen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0.313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0.565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95%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Zend </a:t>
                      </a:r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ServiceManager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latin typeface="Calibri" charset="0"/>
                          <a:ea typeface="Calibri" charset="0"/>
                          <a:cs typeface="Calibri" charset="0"/>
                        </a:rPr>
                        <a:t>0.368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123%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0.598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100%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charset="0"/>
                          <a:ea typeface="Calibri" charset="0"/>
                          <a:cs typeface="Calibri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charset="0"/>
                          <a:ea typeface="Calibri" charset="0"/>
                          <a:cs typeface="Calibri" charset="0"/>
                        </a:rPr>
                        <a:t>Pimple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0.481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161%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0.611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103%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Symfony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0.513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172%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0.576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97%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charset="0"/>
                          <a:ea typeface="Calibri" charset="0"/>
                          <a:cs typeface="Calibri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Dice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0.635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213%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124%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PHPixie</a:t>
                      </a:r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 DI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0.671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225%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Calibri" charset="0"/>
                          <a:ea typeface="Calibri" charset="0"/>
                          <a:cs typeface="Calibri" charset="0"/>
                        </a:rPr>
                        <a:t>0.589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99%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charset="0"/>
                          <a:ea typeface="Calibri" charset="0"/>
                          <a:cs typeface="Calibri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Disco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0.827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>
                          <a:latin typeface="Calibri" charset="0"/>
                          <a:ea typeface="Calibri" charset="0"/>
                          <a:cs typeface="Calibri" charset="0"/>
                        </a:rPr>
                        <a:t>278%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0.691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116%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charset="0"/>
                          <a:ea typeface="Calibri" charset="0"/>
                          <a:cs typeface="Calibri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Laravel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0.831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>
                          <a:latin typeface="Calibri" charset="0"/>
                          <a:ea typeface="Calibri" charset="0"/>
                          <a:cs typeface="Calibri" charset="0"/>
                        </a:rPr>
                        <a:t>279%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0.576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97%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Aura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0.833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280%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0.782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131%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Calibri" charset="0"/>
                          <a:ea typeface="Calibri" charset="0"/>
                          <a:cs typeface="Calibri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PHP-DI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1.14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383%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latin typeface="Calibri" charset="0"/>
                          <a:ea typeface="Calibri" charset="0"/>
                          <a:cs typeface="Calibri" charset="0"/>
                        </a:rPr>
                        <a:t>0.806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135%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Opulence </a:t>
                      </a:r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IoC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1.172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393%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96%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Auryn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1.603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538%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latin typeface="Calibri" charset="0"/>
                          <a:ea typeface="Calibri" charset="0"/>
                          <a:cs typeface="Calibri" charset="0"/>
                        </a:rPr>
                        <a:t>0.68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114%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75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6337269"/>
              </p:ext>
            </p:extLst>
          </p:nvPr>
        </p:nvGraphicFramePr>
        <p:xfrm>
          <a:off x="0" y="0"/>
          <a:ext cx="8027719" cy="6857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558"/>
                <a:gridCol w="2340792"/>
                <a:gridCol w="899133"/>
                <a:gridCol w="866899"/>
                <a:gridCol w="1535716"/>
                <a:gridCol w="1670621"/>
              </a:tblGrid>
              <a:tr h="650802">
                <a:tc gridSpan="6"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iterations, startup time included</a:t>
                      </a:r>
                      <a:endParaRPr lang="it-IT" sz="2400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effectLst/>
                      </a:endParaRPr>
                    </a:p>
                  </a:txBody>
                  <a:tcPr anchor="ctr"/>
                </a:tc>
              </a:tr>
              <a:tr h="67445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Rank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Container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Time (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ms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Time (%)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Peak Memory (MB)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Peak Memory (%)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Symfony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0.036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0.366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100%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charset="0"/>
                          <a:ea typeface="Calibri" charset="0"/>
                          <a:cs typeface="Calibri" charset="0"/>
                        </a:rPr>
                        <a:t>Zen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0.037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>
                          <a:latin typeface="Calibri" charset="0"/>
                          <a:ea typeface="Calibri" charset="0"/>
                          <a:cs typeface="Calibri" charset="0"/>
                        </a:rPr>
                        <a:t>0.363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99%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PHPixie</a:t>
                      </a:r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 DI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0.084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233%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0.436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119%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charset="0"/>
                          <a:ea typeface="Calibri" charset="0"/>
                          <a:cs typeface="Calibri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Disco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0.088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>
                          <a:latin typeface="Calibri" charset="0"/>
                          <a:ea typeface="Calibri" charset="0"/>
                          <a:cs typeface="Calibri" charset="0"/>
                        </a:rPr>
                        <a:t>244%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0.521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142%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Zend </a:t>
                      </a:r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ServiceManager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 dirty="0">
                          <a:latin typeface="Calibri" charset="0"/>
                          <a:ea typeface="Calibri" charset="0"/>
                          <a:cs typeface="Calibri" charset="0"/>
                        </a:rPr>
                        <a:t>0.099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275%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0.496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135%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charset="0"/>
                          <a:ea typeface="Calibri" charset="0"/>
                          <a:cs typeface="Calibri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Dice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0.114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317%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0.376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103%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charset="0"/>
                          <a:ea typeface="Calibri" charset="0"/>
                          <a:cs typeface="Calibri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Pimple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0.166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461%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0.525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143%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Aura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>
                          <a:latin typeface="Calibri" charset="0"/>
                          <a:ea typeface="Calibri" charset="0"/>
                          <a:cs typeface="Calibri" charset="0"/>
                        </a:rPr>
                        <a:t>0.206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572%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0.384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105%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charset="0"/>
                          <a:ea typeface="Calibri" charset="0"/>
                          <a:cs typeface="Calibri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Opulence </a:t>
                      </a:r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IoC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0.307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853%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0.385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105%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Laravel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0.342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950%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0.373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>
                          <a:latin typeface="Calibri" charset="0"/>
                          <a:ea typeface="Calibri" charset="0"/>
                          <a:cs typeface="Calibri" charset="0"/>
                        </a:rPr>
                        <a:t>102%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Calibri" charset="0"/>
                          <a:ea typeface="Calibri" charset="0"/>
                          <a:cs typeface="Calibri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Auryn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0.446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1239%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0.377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103%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PHP-DI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0.515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1431%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139%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Yaco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N</a:t>
                      </a:r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/</a:t>
                      </a:r>
                      <a:r>
                        <a:rPr lang="mr-IN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A</a:t>
                      </a:r>
                      <a:endParaRPr lang="mr-IN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380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5996930"/>
              </p:ext>
            </p:extLst>
          </p:nvPr>
        </p:nvGraphicFramePr>
        <p:xfrm>
          <a:off x="0" y="0"/>
          <a:ext cx="8027719" cy="6857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558"/>
                <a:gridCol w="2340792"/>
                <a:gridCol w="899133"/>
                <a:gridCol w="866899"/>
                <a:gridCol w="1535716"/>
                <a:gridCol w="1670621"/>
              </a:tblGrid>
              <a:tr h="650802">
                <a:tc gridSpan="6"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 iterations, startup time included</a:t>
                      </a:r>
                      <a:endParaRPr lang="it-IT" sz="2400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effectLst/>
                      </a:endParaRPr>
                    </a:p>
                  </a:txBody>
                  <a:tcPr anchor="ctr"/>
                </a:tc>
              </a:tr>
              <a:tr h="67445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Rank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Container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Time (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ms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Time (%)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Peak Memory (MB)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Peak Memory (%)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Symfony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>
                          <a:latin typeface="Calibri" charset="0"/>
                          <a:ea typeface="Calibri" charset="0"/>
                          <a:cs typeface="Calibri" charset="0"/>
                        </a:rPr>
                        <a:t>0.169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0.366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100%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charset="0"/>
                          <a:ea typeface="Calibri" charset="0"/>
                          <a:cs typeface="Calibri" charset="0"/>
                        </a:rPr>
                        <a:t>Zen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0.186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>
                          <a:latin typeface="Calibri" charset="0"/>
                          <a:ea typeface="Calibri" charset="0"/>
                          <a:cs typeface="Calibri" charset="0"/>
                        </a:rPr>
                        <a:t>0.363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99%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charset="0"/>
                          <a:ea typeface="Calibri" charset="0"/>
                          <a:cs typeface="Calibri" charset="0"/>
                        </a:rPr>
                        <a:t>Disco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243%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0.521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142%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charset="0"/>
                          <a:ea typeface="Calibri" charset="0"/>
                          <a:cs typeface="Calibri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PHPixie</a:t>
                      </a:r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 DI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0.458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271%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0.436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119%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Zend </a:t>
                      </a:r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ServiceManager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0.629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372%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0.496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135%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Dice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0.656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388%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0.376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103%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charset="0"/>
                          <a:ea typeface="Calibri" charset="0"/>
                          <a:cs typeface="Calibri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Pimple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0.952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563%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0.525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143%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Aura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1.271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752%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0.384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105%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charset="0"/>
                          <a:ea typeface="Calibri" charset="0"/>
                          <a:cs typeface="Calibri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Opulence </a:t>
                      </a:r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IoC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2.426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1436%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0.385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105%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Laravel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2.974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1760%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0.373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>
                          <a:latin typeface="Calibri" charset="0"/>
                          <a:ea typeface="Calibri" charset="0"/>
                          <a:cs typeface="Calibri" charset="0"/>
                        </a:rPr>
                        <a:t>102%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Calibri" charset="0"/>
                          <a:ea typeface="Calibri" charset="0"/>
                          <a:cs typeface="Calibri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PHP-DI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3.495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>
                          <a:latin typeface="Calibri" charset="0"/>
                          <a:ea typeface="Calibri" charset="0"/>
                          <a:cs typeface="Calibri" charset="0"/>
                        </a:rPr>
                        <a:t>2068%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 dirty="0">
                          <a:latin typeface="Calibri" charset="0"/>
                          <a:ea typeface="Calibri" charset="0"/>
                          <a:cs typeface="Calibri" charset="0"/>
                        </a:rPr>
                        <a:t>0.509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139%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Auryn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3.813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>
                          <a:latin typeface="Calibri" charset="0"/>
                          <a:ea typeface="Calibri" charset="0"/>
                          <a:cs typeface="Calibri" charset="0"/>
                        </a:rPr>
                        <a:t>2256%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0.377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103%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Yaco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N</a:t>
                      </a:r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/</a:t>
                      </a:r>
                      <a:r>
                        <a:rPr lang="mr-IN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A</a:t>
                      </a:r>
                      <a:endParaRPr lang="mr-IN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188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</TotalTime>
  <Words>2390</Words>
  <Application>Microsoft Macintosh PowerPoint</Application>
  <PresentationFormat>Widescreen</PresentationFormat>
  <Paragraphs>1586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Mangal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Kocsis</dc:creator>
  <cp:lastModifiedBy>Kocsis</cp:lastModifiedBy>
  <cp:revision>41</cp:revision>
  <dcterms:created xsi:type="dcterms:W3CDTF">2017-01-19T20:01:55Z</dcterms:created>
  <dcterms:modified xsi:type="dcterms:W3CDTF">2017-01-19T22:57:39Z</dcterms:modified>
</cp:coreProperties>
</file>