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0"/>
  </p:notesMasterIdLst>
  <p:sldIdLst>
    <p:sldId id="256" r:id="rId5"/>
    <p:sldId id="442" r:id="rId6"/>
    <p:sldId id="508" r:id="rId7"/>
    <p:sldId id="492" r:id="rId8"/>
    <p:sldId id="493" r:id="rId9"/>
    <p:sldId id="509" r:id="rId10"/>
    <p:sldId id="510" r:id="rId11"/>
    <p:sldId id="494" r:id="rId12"/>
    <p:sldId id="511" r:id="rId13"/>
    <p:sldId id="518" r:id="rId14"/>
    <p:sldId id="520" r:id="rId15"/>
    <p:sldId id="403" r:id="rId16"/>
    <p:sldId id="495" r:id="rId17"/>
    <p:sldId id="512" r:id="rId18"/>
    <p:sldId id="496" r:id="rId19"/>
    <p:sldId id="497" r:id="rId20"/>
    <p:sldId id="498" r:id="rId21"/>
    <p:sldId id="513" r:id="rId22"/>
    <p:sldId id="500" r:id="rId23"/>
    <p:sldId id="514" r:id="rId24"/>
    <p:sldId id="515" r:id="rId25"/>
    <p:sldId id="516" r:id="rId26"/>
    <p:sldId id="517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36" r:id="rId43"/>
    <p:sldId id="537" r:id="rId44"/>
    <p:sldId id="538" r:id="rId45"/>
    <p:sldId id="540" r:id="rId46"/>
    <p:sldId id="539" r:id="rId47"/>
    <p:sldId id="541" r:id="rId48"/>
    <p:sldId id="542" r:id="rId49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04/10/2022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Napriek tomu dosahuje</a:t>
            </a:r>
            <a:r>
              <a:rPr lang="sk-SK" baseline="0" dirty="0"/>
              <a:t> dobré výsledky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0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3/5.1/5.2/5=6/125</a:t>
            </a:r>
          </a:p>
          <a:p>
            <a:r>
              <a:rPr lang="en-US" dirty="0"/>
              <a:t>2/5.3/5.3/5=18/125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0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6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6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7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2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83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Napriek tomu dosahuje</a:t>
            </a:r>
            <a:r>
              <a:rPr lang="sk-SK" baseline="0" dirty="0"/>
              <a:t> dobré výsledky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2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6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Už je zahrnuté v ukončovacom kritériu „</a:t>
            </a:r>
            <a:r>
              <a:rPr lang="sk-SK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Ohod-notenie</a:t>
            </a: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 najlepšieho príznaku je nižšie ako stanovený prah“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8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Už je zahrnuté v ukončovacom kritériu „</a:t>
            </a:r>
            <a:r>
              <a:rPr lang="sk-SK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Ohod-notenie</a:t>
            </a:r>
            <a:r>
              <a:rPr lang="sk-SK" sz="1200">
                <a:latin typeface="Calibri" panose="020F0502020204030204" pitchFamily="34" charset="0"/>
                <a:cs typeface="Calibri" panose="020F0502020204030204" pitchFamily="34" charset="0"/>
              </a:rPr>
              <a:t> najlepšieho príznaku je nižšie ako stanovený prah“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6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5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70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2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7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8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2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7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0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2018-19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9. </a:t>
            </a:r>
            <a:r>
              <a:rPr lang="en-US" sz="4800" dirty="0" err="1"/>
              <a:t>Prednáška</a:t>
            </a:r>
            <a:r>
              <a:rPr lang="en-US" sz="4800" dirty="0"/>
              <a:t> – </a:t>
            </a:r>
            <a:br>
              <a:rPr lang="en-US" sz="4800" dirty="0"/>
            </a:br>
            <a:r>
              <a:rPr lang="en-US" sz="4800" dirty="0" err="1"/>
              <a:t>Rozhodovacie</a:t>
            </a:r>
            <a:r>
              <a:rPr lang="en-US" sz="4800" dirty="0"/>
              <a:t> </a:t>
            </a:r>
            <a:r>
              <a:rPr lang="en-US" sz="4800" dirty="0" err="1"/>
              <a:t>Stromy</a:t>
            </a:r>
            <a:r>
              <a:rPr lang="en-US" sz="4800" dirty="0"/>
              <a:t>, Boosting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ID3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1. Vypočítaj entropiu každého príznaku v trénovacej množine S</a:t>
            </a:r>
          </a:p>
          <a:p>
            <a:r>
              <a:rPr lang="sk-SK" dirty="0"/>
              <a:t>2. Vyber príznak, pre ktorý entropia je minimálna (alebo informačný prínos je maximálny) a rozdeľ S na podmnožiny podľa tohto príznaku</a:t>
            </a:r>
          </a:p>
          <a:p>
            <a:r>
              <a:rPr lang="sk-SK" dirty="0"/>
              <a:t>3. Vytvor vrchol rozhodovacieho stromu s týmto príznakom</a:t>
            </a:r>
          </a:p>
          <a:p>
            <a:r>
              <a:rPr lang="sk-SK" dirty="0"/>
              <a:t>4. Rekurzívne opakuj na podmnožinách pre ostatné príznaky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278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Metóda C4.5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Je rozšírením algoritmu ID3, čiže postup je podobný</a:t>
            </a:r>
          </a:p>
          <a:p>
            <a:r>
              <a:rPr lang="sk-SK" dirty="0"/>
              <a:t>Pracuje s normalizovaným informačným prínosom príznaku v podobe maximalizácie vzájomnej informácie medzi príznakom a skúmanou trénovacou (pod)množinou S</a:t>
            </a:r>
          </a:p>
          <a:p>
            <a:r>
              <a:rPr lang="sk-SK" dirty="0"/>
              <a:t>Pracuje s kategorickými aj spojitými, aj chýbajúcimi dátami</a:t>
            </a:r>
          </a:p>
        </p:txBody>
      </p:sp>
    </p:spTree>
    <p:extLst>
      <p:ext uri="{BB962C8B-B14F-4D97-AF65-F5344CB8AC3E}">
        <p14:creationId xmlns:p14="http://schemas.microsoft.com/office/powerpoint/2010/main" val="61454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Ukončujúce kritérium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Všetky objekty v skúmanej množine patria do jednej klasifikačnej triedy</a:t>
            </a:r>
          </a:p>
          <a:p>
            <a:r>
              <a:rPr lang="sk-SK" dirty="0"/>
              <a:t>Strom dosiahol maximálne stanovenú hĺbku</a:t>
            </a:r>
          </a:p>
          <a:p>
            <a:r>
              <a:rPr lang="sk-SK" dirty="0"/>
              <a:t>Počet objektov klasifikovaných v danom uzle je menší ako stanovený prah</a:t>
            </a:r>
          </a:p>
          <a:p>
            <a:r>
              <a:rPr lang="sk-SK" dirty="0"/>
              <a:t>Ohodnotenie najlepšieho príznaku je nižšie ako stanovený prah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0423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pri tvorbe stromu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k-SK" dirty="0"/>
              <a:t>Postup pri tvorbe binárneho stromu, bez orezávania je</a:t>
            </a:r>
            <a:r>
              <a:rPr lang="en-US" dirty="0"/>
              <a:t> </a:t>
            </a:r>
            <a:r>
              <a:rPr lang="en-US" dirty="0" err="1"/>
              <a:t>nasledovný</a:t>
            </a:r>
            <a:r>
              <a:rPr lang="en-US" dirty="0"/>
              <a:t>:</a:t>
            </a:r>
            <a:endParaRPr lang="sk-SK" dirty="0"/>
          </a:p>
          <a:p>
            <a:pPr lvl="2"/>
            <a:r>
              <a:rPr lang="sk-SK" sz="3600" dirty="0"/>
              <a:t>1. vezmi všetky doteraz nepoužité príznaky, ohodnoť ich</a:t>
            </a:r>
          </a:p>
          <a:p>
            <a:pPr lvl="2"/>
            <a:r>
              <a:rPr lang="sk-SK" sz="3600" dirty="0"/>
              <a:t>2. do nového uzla vezmi príznak s najlepším ohodnotením </a:t>
            </a:r>
          </a:p>
          <a:p>
            <a:pPr lvl="2"/>
            <a:r>
              <a:rPr lang="sk-SK" sz="3600" dirty="0"/>
              <a:t>3. pre každý výsledok porovnania hodnoty príznak</a:t>
            </a:r>
            <a:r>
              <a:rPr lang="en-US" sz="3600" dirty="0"/>
              <a:t>u</a:t>
            </a:r>
            <a:r>
              <a:rPr lang="sk-SK" sz="3600" dirty="0"/>
              <a:t> vytvor podmnožinu dát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1710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pri tvorbe binárneho stromu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83224" y="1825625"/>
            <a:ext cx="5425551" cy="3840163"/>
          </a:xfrm>
        </p:spPr>
      </p:pic>
    </p:spTree>
    <p:extLst>
      <p:ext uri="{BB962C8B-B14F-4D97-AF65-F5344CB8AC3E}">
        <p14:creationId xmlns:p14="http://schemas.microsoft.com/office/powerpoint/2010/main" val="305694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3997569" cy="3840798"/>
          </a:xfrm>
        </p:spPr>
        <p:txBody>
          <a:bodyPr/>
          <a:lstStyle/>
          <a:p>
            <a:r>
              <a:rPr lang="sk-SK" dirty="0"/>
              <a:t>Maximalizácia MI – aké otázky si môžeme položiť?</a:t>
            </a:r>
          </a:p>
          <a:p>
            <a:endParaRPr lang="sk-SK" dirty="0"/>
          </a:p>
          <a:p>
            <a:endParaRPr lang="sk-S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1FAD5A-B16A-458E-A3FC-F78D9D1EF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94253"/>
              </p:ext>
            </p:extLst>
          </p:nvPr>
        </p:nvGraphicFramePr>
        <p:xfrm>
          <a:off x="5781845" y="1578398"/>
          <a:ext cx="5226126" cy="4875150"/>
        </p:xfrm>
        <a:graphic>
          <a:graphicData uri="http://schemas.openxmlformats.org/drawingml/2006/table">
            <a:tbl>
              <a:tblPr/>
              <a:tblGrid>
                <a:gridCol w="871021">
                  <a:extLst>
                    <a:ext uri="{9D8B030D-6E8A-4147-A177-3AD203B41FA5}">
                      <a16:colId xmlns:a16="http://schemas.microsoft.com/office/drawing/2014/main" val="3207382764"/>
                    </a:ext>
                  </a:extLst>
                </a:gridCol>
                <a:gridCol w="871021">
                  <a:extLst>
                    <a:ext uri="{9D8B030D-6E8A-4147-A177-3AD203B41FA5}">
                      <a16:colId xmlns:a16="http://schemas.microsoft.com/office/drawing/2014/main" val="234893973"/>
                    </a:ext>
                  </a:extLst>
                </a:gridCol>
                <a:gridCol w="871021">
                  <a:extLst>
                    <a:ext uri="{9D8B030D-6E8A-4147-A177-3AD203B41FA5}">
                      <a16:colId xmlns:a16="http://schemas.microsoft.com/office/drawing/2014/main" val="3896343367"/>
                    </a:ext>
                  </a:extLst>
                </a:gridCol>
                <a:gridCol w="871021">
                  <a:extLst>
                    <a:ext uri="{9D8B030D-6E8A-4147-A177-3AD203B41FA5}">
                      <a16:colId xmlns:a16="http://schemas.microsoft.com/office/drawing/2014/main" val="1459580096"/>
                    </a:ext>
                  </a:extLst>
                </a:gridCol>
                <a:gridCol w="871021">
                  <a:extLst>
                    <a:ext uri="{9D8B030D-6E8A-4147-A177-3AD203B41FA5}">
                      <a16:colId xmlns:a16="http://schemas.microsoft.com/office/drawing/2014/main" val="2533826771"/>
                    </a:ext>
                  </a:extLst>
                </a:gridCol>
                <a:gridCol w="871021">
                  <a:extLst>
                    <a:ext uri="{9D8B030D-6E8A-4147-A177-3AD203B41FA5}">
                      <a16:colId xmlns:a16="http://schemas.microsoft.com/office/drawing/2014/main" val="1748313741"/>
                    </a:ext>
                  </a:extLst>
                </a:gridCol>
              </a:tblGrid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Day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Outlook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Temp.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Humidity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Wind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Decision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45235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Sunny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172269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2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Sunny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Strong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76638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3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Overcast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83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78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67545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4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Rain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96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36522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Rain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68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80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126753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Rain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Strong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9200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Overcast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64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Strong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033750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Sunny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72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No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24062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Sunny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69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69455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Rain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780460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11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Sunny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Strong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142126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12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Overcast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72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90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Strong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482513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13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Overcast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81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75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Weak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Yes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171412"/>
                  </a:ext>
                </a:extLst>
              </a:tr>
              <a:tr h="325010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14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Rain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71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80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effectLst/>
                        </a:rPr>
                        <a:t>Strong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effectLst/>
                        </a:rPr>
                        <a:t>No</a:t>
                      </a:r>
                    </a:p>
                  </a:txBody>
                  <a:tcPr marL="52461" marR="52461" marT="52461" marB="52461" anchor="ctr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01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1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 II</a:t>
            </a:r>
          </a:p>
        </p:txBody>
      </p:sp>
      <p:pic>
        <p:nvPicPr>
          <p:cNvPr id="2050" name="Picture 2" descr="c45-result">
            <a:extLst>
              <a:ext uri="{FF2B5EF4-FFF2-40B4-BE49-F238E27FC236}">
                <a16:creationId xmlns:a16="http://schemas.microsoft.com/office/drawing/2014/main" id="{79DC9747-E243-42EF-83EC-2CFF97AD7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97" y="1513074"/>
            <a:ext cx="10039805" cy="484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7644C2-C772-4F49-9D51-7E04BF96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97523" y="1524000"/>
            <a:ext cx="10515600" cy="4625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						Y – trieda</a:t>
            </a:r>
          </a:p>
          <a:p>
            <a:pPr marL="0" indent="0">
              <a:buNone/>
            </a:pPr>
            <a:r>
              <a:rPr lang="sk-SK" dirty="0"/>
              <a:t>						X – príznak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I(S</a:t>
            </a:r>
            <a:r>
              <a:rPr lang="en-GB" dirty="0"/>
              <a:t>;</a:t>
            </a:r>
            <a:r>
              <a:rPr lang="sk-SK" dirty="0"/>
              <a:t>vietor)=0,940-(8/14)*0,811-(6/14)*1.0 =0,048</a:t>
            </a:r>
          </a:p>
        </p:txBody>
      </p:sp>
      <p:graphicFrame>
        <p:nvGraphicFramePr>
          <p:cNvPr id="6" name="Group 830"/>
          <p:cNvGraphicFramePr>
            <a:graphicFrameLocks/>
          </p:cNvGraphicFramePr>
          <p:nvPr/>
        </p:nvGraphicFramePr>
        <p:xfrm>
          <a:off x="1061334" y="1524000"/>
          <a:ext cx="5034665" cy="3810000"/>
        </p:xfrm>
        <a:graphic>
          <a:graphicData uri="http://schemas.openxmlformats.org/drawingml/2006/table">
            <a:tbl>
              <a:tblPr/>
              <a:tblGrid>
                <a:gridCol w="813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10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Outlook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Humidity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Windy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 (positive) /</a:t>
                      </a:r>
                      <a:endParaRPr kumimoji="0" lang="sk-SK" sz="10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Don't Play (negative)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overcast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81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overcast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83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68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Don't Play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Don't Play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96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FALSE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overcast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64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65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Don't Play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rain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71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Don't Play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overcast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329"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sunny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80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GB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Don't Play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8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3999" y="6006158"/>
            <a:ext cx="9144000" cy="85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600" y="2778043"/>
            <a:ext cx="3675850" cy="25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7417777" cy="4469666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Prah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h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k-SK" dirty="0"/>
                  <a:t> pre rozdelenie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Takýchto možných rozdelení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sk-SK" dirty="0"/>
              </a:p>
              <a:p>
                <a:r>
                  <a:rPr lang="sk-SK" dirty="0"/>
                  <a:t>Hodnotiaca funkcia</a:t>
                </a:r>
                <a:r>
                  <a:rPr lang="en-US" dirty="0"/>
                  <a:t> </a:t>
                </a:r>
                <a:r>
                  <a:rPr lang="sk-SK" dirty="0"/>
                  <a:t>rozdelenia</a:t>
                </a:r>
              </a:p>
              <a:p>
                <a:r>
                  <a:rPr lang="sk-SK" dirty="0"/>
                  <a:t>Vyberieme rozdelenie s maximálnym ohodnotením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7417777" cy="4469666"/>
              </a:xfrm>
              <a:blipFill>
                <a:blip r:embed="rId3"/>
                <a:stretch>
                  <a:fillRect l="-2303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16" y="1899278"/>
            <a:ext cx="3054476" cy="305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7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 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5034819"/>
            <a:ext cx="10515600" cy="3840798"/>
          </a:xfrm>
        </p:spPr>
        <p:txBody>
          <a:bodyPr>
            <a:normAutofit/>
          </a:bodyPr>
          <a:lstStyle/>
          <a:p>
            <a:r>
              <a:rPr lang="sk-SK" dirty="0"/>
              <a:t>8 možných prahov       	I(S</a:t>
            </a:r>
            <a:r>
              <a:rPr lang="en-GB" dirty="0"/>
              <a:t>;</a:t>
            </a:r>
            <a:r>
              <a:rPr lang="sk-SK" dirty="0" err="1"/>
              <a:t>Humidity</a:t>
            </a:r>
            <a:r>
              <a:rPr lang="sk-SK" dirty="0"/>
              <a:t>) = 0,102</a:t>
            </a:r>
          </a:p>
          <a:p>
            <a:r>
              <a:rPr lang="sk-SK" dirty="0"/>
              <a:t>Najlepší 82,5			</a:t>
            </a:r>
          </a:p>
          <a:p>
            <a:r>
              <a:rPr lang="sk-SK" dirty="0"/>
              <a:t>Obdobne teplota: 70,5	    I(S</a:t>
            </a:r>
            <a:r>
              <a:rPr lang="en-GB" dirty="0"/>
              <a:t>;</a:t>
            </a:r>
            <a:r>
              <a:rPr lang="sk-SK" dirty="0"/>
              <a:t>Teplota) = 0,045</a:t>
            </a:r>
          </a:p>
        </p:txBody>
      </p:sp>
      <p:pic>
        <p:nvPicPr>
          <p:cNvPr id="10" name="Obrázo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656" y="1563001"/>
            <a:ext cx="4097335" cy="3471818"/>
          </a:xfrm>
          <a:prstGeom prst="rect">
            <a:avLst/>
          </a:prstGeom>
        </p:spPr>
      </p:pic>
      <p:pic>
        <p:nvPicPr>
          <p:cNvPr id="11" name="Obrázo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978" y="1690688"/>
            <a:ext cx="2860835" cy="281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5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stromy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Používajú sa na nominálne dáta, kde pojem vzdialenosti stráca zmysel</a:t>
            </a:r>
          </a:p>
          <a:p>
            <a:r>
              <a:rPr lang="sk-SK" dirty="0"/>
              <a:t>Strom:</a:t>
            </a:r>
          </a:p>
          <a:p>
            <a:pPr lvl="1"/>
            <a:r>
              <a:rPr lang="sk-SK" dirty="0"/>
              <a:t>Uzly sú testy, ktoré majú viacero možných výsledkov</a:t>
            </a:r>
          </a:p>
          <a:p>
            <a:pPr lvl="1"/>
            <a:r>
              <a:rPr lang="sk-SK" dirty="0"/>
              <a:t>Hrany zodpovedajú možným výsledkom testu</a:t>
            </a:r>
          </a:p>
          <a:p>
            <a:pPr lvl="1"/>
            <a:r>
              <a:rPr lang="sk-SK" dirty="0"/>
              <a:t>List = klasifikačná trieda</a:t>
            </a:r>
            <a:endParaRPr lang="en-US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0951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 VI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4999649"/>
            <a:ext cx="10515600" cy="3840798"/>
          </a:xfrm>
        </p:spPr>
        <p:txBody>
          <a:bodyPr>
            <a:normAutofit/>
          </a:bodyPr>
          <a:lstStyle/>
          <a:p>
            <a:r>
              <a:rPr lang="sk-SK" dirty="0"/>
              <a:t>I(S</a:t>
            </a:r>
            <a:r>
              <a:rPr lang="en-GB" dirty="0"/>
              <a:t>;</a:t>
            </a:r>
            <a:r>
              <a:rPr lang="sk-SK" dirty="0"/>
              <a:t>Počasie) = </a:t>
            </a:r>
          </a:p>
          <a:p>
            <a:r>
              <a:rPr lang="sk-SK" dirty="0"/>
              <a:t>= 0,940 – (5/14)*0,971-(4/14)*0-(5/14)*0,971 = </a:t>
            </a:r>
          </a:p>
          <a:p>
            <a:r>
              <a:rPr lang="sk-SK" dirty="0"/>
              <a:t>= 0,247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54" y="1568916"/>
            <a:ext cx="3465589" cy="3320302"/>
          </a:xfrm>
          <a:prstGeom prst="rect">
            <a:avLst/>
          </a:prstGeom>
        </p:spPr>
      </p:pic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867" y="1828159"/>
            <a:ext cx="4713279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C4.5 VII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I(S</a:t>
            </a:r>
            <a:r>
              <a:rPr lang="en-GB" dirty="0"/>
              <a:t>;</a:t>
            </a:r>
            <a:r>
              <a:rPr lang="sk-SK" dirty="0"/>
              <a:t>Počasie) = 0,247</a:t>
            </a:r>
          </a:p>
          <a:p>
            <a:r>
              <a:rPr lang="sk-SK" dirty="0"/>
              <a:t>I(S</a:t>
            </a:r>
            <a:r>
              <a:rPr lang="en-GB" dirty="0"/>
              <a:t>;</a:t>
            </a:r>
            <a:r>
              <a:rPr lang="sk-SK" dirty="0"/>
              <a:t>Vietor) = 0,048</a:t>
            </a:r>
          </a:p>
          <a:p>
            <a:r>
              <a:rPr lang="sk-SK" dirty="0"/>
              <a:t>I(S</a:t>
            </a:r>
            <a:r>
              <a:rPr lang="en-GB" dirty="0"/>
              <a:t>;</a:t>
            </a:r>
            <a:r>
              <a:rPr lang="sk-SK" dirty="0" err="1"/>
              <a:t>Humidity</a:t>
            </a:r>
            <a:r>
              <a:rPr lang="sk-SK" dirty="0"/>
              <a:t>) = 0,102</a:t>
            </a:r>
          </a:p>
          <a:p>
            <a:r>
              <a:rPr lang="sk-SK" dirty="0"/>
              <a:t>I(S</a:t>
            </a:r>
            <a:r>
              <a:rPr lang="en-GB" dirty="0"/>
              <a:t>;</a:t>
            </a:r>
            <a:r>
              <a:rPr lang="sk-SK" dirty="0"/>
              <a:t>Teplota) = 0,045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6247" y="1286732"/>
            <a:ext cx="5601754" cy="3654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ovná spojovacia šípka 7"/>
          <p:cNvCxnSpPr/>
          <p:nvPr/>
        </p:nvCxnSpPr>
        <p:spPr>
          <a:xfrm>
            <a:off x="4799856" y="1772816"/>
            <a:ext cx="24482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o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185" y="5005582"/>
            <a:ext cx="4076760" cy="1441196"/>
          </a:xfrm>
          <a:prstGeom prst="rect">
            <a:avLst/>
          </a:prstGeom>
        </p:spPr>
      </p:pic>
      <p:pic>
        <p:nvPicPr>
          <p:cNvPr id="13" name="Obrázok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265" y="5005582"/>
            <a:ext cx="3240448" cy="144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Orezávanie rozhodovacieho stromu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Počas generovania rozhodovacieho stromu</a:t>
            </a:r>
          </a:p>
          <a:p>
            <a:pPr lvl="1"/>
            <a:r>
              <a:rPr lang="sk-SK" dirty="0"/>
              <a:t>Ak hodnota zvolenej miery významnosti pre skúmaný uzol nepresiahne stanovený prah, ďalšie vetvenie sa zastaví</a:t>
            </a:r>
          </a:p>
          <a:p>
            <a:r>
              <a:rPr lang="sk-SK" dirty="0"/>
              <a:t>Po vygenerovaní stromu</a:t>
            </a:r>
          </a:p>
          <a:p>
            <a:pPr lvl="1"/>
            <a:r>
              <a:rPr lang="sk-SK" dirty="0"/>
              <a:t>Odstraňuje vetvy stromu takým spôsobom, že porovnáva veľkosť očakávanej chyby klasifikácie pre daný </a:t>
            </a:r>
            <a:r>
              <a:rPr lang="sk-SK" dirty="0" err="1"/>
              <a:t>podstrom</a:t>
            </a:r>
            <a:r>
              <a:rPr lang="sk-SK" dirty="0"/>
              <a:t> a jeho náhradu listovým uzlom. Ak sa chyba po náhrade nezväčší, </a:t>
            </a:r>
            <a:r>
              <a:rPr lang="sk-SK" dirty="0" err="1"/>
              <a:t>podstrom</a:t>
            </a:r>
            <a:r>
              <a:rPr lang="sk-SK" dirty="0"/>
              <a:t> sa odreže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1629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stromy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Výhody</a:t>
            </a:r>
          </a:p>
          <a:p>
            <a:pPr lvl="1"/>
            <a:r>
              <a:rPr lang="sk-SK" dirty="0"/>
              <a:t>Jednoduchá interpretácia</a:t>
            </a:r>
          </a:p>
          <a:p>
            <a:pPr lvl="1"/>
            <a:r>
              <a:rPr lang="sk-SK" dirty="0"/>
              <a:t>Dáta netreba predspracovať</a:t>
            </a:r>
          </a:p>
          <a:p>
            <a:pPr lvl="1"/>
            <a:r>
              <a:rPr lang="sk-SK" dirty="0"/>
              <a:t>Numerické aj kategorické dáta</a:t>
            </a:r>
          </a:p>
          <a:p>
            <a:pPr lvl="1"/>
            <a:r>
              <a:rPr lang="sk-SK" dirty="0"/>
              <a:t>Biela skrinka (booleovská logika)</a:t>
            </a:r>
          </a:p>
          <a:p>
            <a:pPr lvl="1"/>
            <a:r>
              <a:rPr lang="sk-SK" dirty="0"/>
              <a:t>Nízka výpočtová náročnosť</a:t>
            </a:r>
          </a:p>
          <a:p>
            <a:r>
              <a:rPr lang="sk-SK" dirty="0"/>
              <a:t>Nevýhody</a:t>
            </a:r>
          </a:p>
          <a:p>
            <a:pPr lvl="1"/>
            <a:r>
              <a:rPr lang="sk-SK" dirty="0"/>
              <a:t>Optimálny strom – NP úplný problém</a:t>
            </a:r>
          </a:p>
          <a:p>
            <a:pPr lvl="1"/>
            <a:r>
              <a:rPr lang="sk-SK" dirty="0"/>
              <a:t>Heuristiky nezaručujú optimálny strom</a:t>
            </a:r>
          </a:p>
          <a:p>
            <a:pPr lvl="1"/>
            <a:r>
              <a:rPr lang="sk-SK" dirty="0"/>
              <a:t>Možnosť preučenia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842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lesy (</a:t>
            </a:r>
            <a:r>
              <a:rPr lang="sk-SK" dirty="0" err="1"/>
              <a:t>random</a:t>
            </a:r>
            <a:r>
              <a:rPr lang="sk-SK" dirty="0"/>
              <a:t> </a:t>
            </a:r>
            <a:r>
              <a:rPr lang="sk-SK" dirty="0" err="1"/>
              <a:t>forests</a:t>
            </a:r>
            <a:r>
              <a:rPr lang="sk-SK" dirty="0"/>
              <a:t>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Ide o množinu rozhodovacích stromov, z ktorých každý je náhodne obmedzený tak, aby bol citlivý iba na vybranú podmnožinu príznakov</a:t>
            </a:r>
          </a:p>
          <a:p>
            <a:r>
              <a:rPr lang="sk-SK" dirty="0"/>
              <a:t>To im umožní pri raste stromu zvyšovať presnosť, ale znižuje možnosti preučenia</a:t>
            </a:r>
          </a:p>
          <a:p>
            <a:r>
              <a:rPr lang="sk-SK" dirty="0"/>
              <a:t>To, či dokážu mať nízku chybu na testovacej množine, závisí od sily jednotlivých stromov a ich korelácie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6715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lesy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Vo všeobecnosti rozhodovacie stromy, ktoré sú príliš hlboké, sa vedia naučiť aj veľmi nepravidelné obrazce a majú tendenciu k preučeniu</a:t>
            </a:r>
          </a:p>
          <a:p>
            <a:r>
              <a:rPr lang="sk-SK" dirty="0"/>
              <a:t>Náhodné lesy sú cestou priemerovania viacerých hlbokých rozhodovacích stromov trénovaných na rôznych častiach trénovacej množiny</a:t>
            </a:r>
          </a:p>
          <a:p>
            <a:r>
              <a:rPr lang="sk-SK" dirty="0"/>
              <a:t>Znižuje sa tým vysoký rozptyl rozhodovacích stromov a zlepšuje sa výkon finálneho modelu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25481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lesy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Obmena trénovacej množiny pri tvorbe stromu:</a:t>
                </a:r>
              </a:p>
              <a:p>
                <a:r>
                  <a:rPr lang="sk-SK" dirty="0"/>
                  <a:t>Pre každé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𝑏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k-SK" dirty="0"/>
                  <a:t> náhodne vyberieme N príznakových vektorov (s opakovaním) a túto množinu označíme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sk-SK" dirty="0"/>
                  <a:t>, ich zaradenie do tried označíme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Vytvoríme rozhodovací strom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sk-SK" dirty="0"/>
                  <a:t> na tejto trénovacej množine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3143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lesy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Potom rozhodnutie o zaradení neznámej vzorky robíme na základe väčšinového rozhodnutia vytvorených stromov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To znižuje rozptyl výsledného modelu, lebo jeden rozhodovací strom môže byť ovplyvnený šumom v trénovacej množine</a:t>
                </a:r>
              </a:p>
              <a:p>
                <a:r>
                  <a:rPr lang="sk-SK" dirty="0"/>
                  <a:t>Viackrát trénovať strom na tej istej množine by viedlo k tomu istému stromu, preto obmena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328" r="-2145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878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lesy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Číslo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sk-SK" dirty="0"/>
                  <a:t> sa volí ako </a:t>
                </a:r>
                <a:r>
                  <a:rPr lang="sk-SK" dirty="0" err="1"/>
                  <a:t>hyperparameter</a:t>
                </a:r>
                <a:r>
                  <a:rPr lang="sk-SK" dirty="0"/>
                  <a:t>, typicky od zopár sto po niekoľko tisíc</a:t>
                </a:r>
              </a:p>
              <a:p>
                <a:r>
                  <a:rPr lang="sk-SK" dirty="0"/>
                  <a:t>Pri náhodných stromoch používame upravený všeobecný algoritmus, ktorý vyberie pri každej obmene trénovacej množiny aj náhodnú podmnožinu príznakov</a:t>
                </a:r>
              </a:p>
              <a:p>
                <a:r>
                  <a:rPr lang="sk-SK" dirty="0"/>
                  <a:t>Typicky 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k-SK" dirty="0"/>
                  <a:t> príznakov vyberá podmnožinu 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sk-SK" dirty="0"/>
                  <a:t> príznakmi – to zníži koreláciu príznakov 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902"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105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CC8D-FACB-4EB7-9598-0496E80A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228-5785-4815-9667-3F2623EF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Otázka</a:t>
            </a:r>
            <a:r>
              <a:rPr lang="en-US" dirty="0"/>
              <a:t>: </a:t>
            </a:r>
            <a:r>
              <a:rPr lang="en-US" dirty="0" err="1"/>
              <a:t>Dokážeme</a:t>
            </a:r>
            <a:r>
              <a:rPr lang="en-US" dirty="0"/>
              <a:t> z </a:t>
            </a:r>
            <a:r>
              <a:rPr lang="en-US" dirty="0" err="1"/>
              <a:t>viacerých</a:t>
            </a:r>
            <a:r>
              <a:rPr lang="en-US" dirty="0"/>
              <a:t> </a:t>
            </a:r>
            <a:r>
              <a:rPr lang="en-US" dirty="0" err="1"/>
              <a:t>slabých</a:t>
            </a:r>
            <a:r>
              <a:rPr lang="en-US" dirty="0"/>
              <a:t> </a:t>
            </a:r>
            <a:r>
              <a:rPr lang="en-US" dirty="0" err="1"/>
              <a:t>klasifikátorov</a:t>
            </a:r>
            <a:r>
              <a:rPr lang="en-US" dirty="0"/>
              <a:t> </a:t>
            </a:r>
            <a:r>
              <a:rPr lang="en-US" dirty="0" err="1"/>
              <a:t>získať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silný</a:t>
            </a:r>
            <a:r>
              <a:rPr lang="en-US" dirty="0"/>
              <a:t>?</a:t>
            </a:r>
          </a:p>
          <a:p>
            <a:r>
              <a:rPr lang="en-US" dirty="0"/>
              <a:t>Toto je </a:t>
            </a:r>
            <a:r>
              <a:rPr lang="en-US" dirty="0" err="1"/>
              <a:t>prípad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náhodných</a:t>
            </a:r>
            <a:r>
              <a:rPr lang="en-US" dirty="0"/>
              <a:t> </a:t>
            </a:r>
            <a:r>
              <a:rPr lang="en-US" dirty="0" err="1"/>
              <a:t>lesov</a:t>
            </a:r>
            <a:r>
              <a:rPr lang="en-US" dirty="0"/>
              <a:t>, </a:t>
            </a:r>
            <a:r>
              <a:rPr lang="en-US" dirty="0" err="1"/>
              <a:t>takže</a:t>
            </a:r>
            <a:r>
              <a:rPr lang="en-US" dirty="0"/>
              <a:t> </a:t>
            </a:r>
            <a:r>
              <a:rPr lang="en-US" dirty="0" err="1"/>
              <a:t>áno</a:t>
            </a:r>
            <a:r>
              <a:rPr lang="en-US" dirty="0"/>
              <a:t>!</a:t>
            </a:r>
          </a:p>
          <a:p>
            <a:r>
              <a:rPr lang="en-US" dirty="0" err="1"/>
              <a:t>Existuje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iné</a:t>
            </a:r>
            <a:r>
              <a:rPr lang="en-US" dirty="0"/>
              <a:t> </a:t>
            </a:r>
            <a:r>
              <a:rPr lang="en-US" dirty="0" err="1"/>
              <a:t>postupy</a:t>
            </a:r>
            <a:r>
              <a:rPr lang="en-US" dirty="0"/>
              <a:t> – </a:t>
            </a:r>
            <a:r>
              <a:rPr lang="en-US" dirty="0" err="1"/>
              <a:t>napr</a:t>
            </a:r>
            <a:r>
              <a:rPr lang="en-US" dirty="0"/>
              <a:t>. boosting</a:t>
            </a:r>
          </a:p>
        </p:txBody>
      </p:sp>
    </p:spTree>
    <p:extLst>
      <p:ext uri="{BB962C8B-B14F-4D97-AF65-F5344CB8AC3E}">
        <p14:creationId xmlns:p14="http://schemas.microsoft.com/office/powerpoint/2010/main" val="328506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stromy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Vytvárame binárne alebo n-</a:t>
            </a:r>
            <a:r>
              <a:rPr lang="sk-SK" dirty="0" err="1"/>
              <a:t>árne</a:t>
            </a:r>
            <a:r>
              <a:rPr lang="sk-SK" dirty="0"/>
              <a:t> stromy</a:t>
            </a:r>
          </a:p>
          <a:p>
            <a:r>
              <a:rPr lang="sk-SK" dirty="0"/>
              <a:t>Binárne stromy môžeme vyrobiť aj z príznakov s viacerými hodnotami</a:t>
            </a:r>
            <a:endParaRPr lang="en-US" dirty="0"/>
          </a:p>
          <a:p>
            <a:endParaRPr lang="sk-SK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9799" y="3397497"/>
            <a:ext cx="4613164" cy="298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1469" y="3824858"/>
            <a:ext cx="3234105" cy="2315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2891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FD17-F95E-4635-AE11-3C934720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FF12-17B0-4D5F-8372-1453334E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78460"/>
          </a:xfrm>
        </p:spPr>
        <p:txBody>
          <a:bodyPr>
            <a:normAutofit/>
          </a:bodyPr>
          <a:lstStyle/>
          <a:p>
            <a:r>
              <a:rPr lang="en-US" dirty="0" err="1"/>
              <a:t>Pri</a:t>
            </a:r>
            <a:r>
              <a:rPr lang="en-US" dirty="0"/>
              <a:t> boosting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iteratívne</a:t>
            </a:r>
            <a:r>
              <a:rPr lang="en-US" dirty="0"/>
              <a:t> po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učia</a:t>
            </a:r>
            <a:r>
              <a:rPr lang="en-US" dirty="0"/>
              <a:t> </a:t>
            </a:r>
            <a:r>
              <a:rPr lang="en-US" dirty="0" err="1"/>
              <a:t>slabé</a:t>
            </a:r>
            <a:r>
              <a:rPr lang="en-US" dirty="0"/>
              <a:t> </a:t>
            </a:r>
            <a:r>
              <a:rPr lang="en-US" dirty="0" err="1"/>
              <a:t>klasifikátory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dali</a:t>
            </a:r>
            <a:r>
              <a:rPr lang="en-US" dirty="0"/>
              <a:t> </a:t>
            </a:r>
            <a:r>
              <a:rPr lang="en-US" dirty="0" err="1"/>
              <a:t>zjednotiť</a:t>
            </a:r>
            <a:r>
              <a:rPr lang="en-US" dirty="0"/>
              <a:t> do </a:t>
            </a:r>
            <a:r>
              <a:rPr lang="en-US" dirty="0" err="1"/>
              <a:t>silného</a:t>
            </a:r>
            <a:r>
              <a:rPr lang="en-US" dirty="0"/>
              <a:t> </a:t>
            </a:r>
            <a:r>
              <a:rPr lang="en-US" dirty="0" err="1"/>
              <a:t>klasifátora</a:t>
            </a:r>
            <a:endParaRPr lang="en-US" dirty="0"/>
          </a:p>
          <a:p>
            <a:r>
              <a:rPr lang="en-US" dirty="0" err="1"/>
              <a:t>Rozdiel</a:t>
            </a:r>
            <a:r>
              <a:rPr lang="en-US" dirty="0"/>
              <a:t> </a:t>
            </a:r>
            <a:r>
              <a:rPr lang="en-US" dirty="0" err="1"/>
              <a:t>medzi</a:t>
            </a:r>
            <a:r>
              <a:rPr lang="en-US" dirty="0"/>
              <a:t> </a:t>
            </a:r>
            <a:r>
              <a:rPr lang="en-US" dirty="0" err="1"/>
              <a:t>náhodnými</a:t>
            </a:r>
            <a:r>
              <a:rPr lang="en-US" dirty="0"/>
              <a:t> </a:t>
            </a:r>
            <a:r>
              <a:rPr lang="en-US" dirty="0" err="1"/>
              <a:t>lesmi</a:t>
            </a:r>
            <a:r>
              <a:rPr lang="en-US" dirty="0"/>
              <a:t> a </a:t>
            </a:r>
            <a:r>
              <a:rPr lang="en-US" dirty="0" err="1"/>
              <a:t>boostingom</a:t>
            </a:r>
            <a:r>
              <a:rPr lang="en-US" dirty="0"/>
              <a:t> je v tom,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náhodné</a:t>
            </a:r>
            <a:r>
              <a:rPr lang="en-US" dirty="0"/>
              <a:t> </a:t>
            </a:r>
            <a:r>
              <a:rPr lang="en-US" dirty="0" err="1"/>
              <a:t>lesy</a:t>
            </a:r>
            <a:r>
              <a:rPr lang="en-US" dirty="0"/>
              <a:t> by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mohli</a:t>
            </a:r>
            <a:r>
              <a:rPr lang="en-US" dirty="0"/>
              <a:t> </a:t>
            </a:r>
            <a:r>
              <a:rPr lang="en-US" dirty="0" err="1"/>
              <a:t>učiť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paralelne</a:t>
            </a:r>
            <a:r>
              <a:rPr lang="en-US" dirty="0"/>
              <a:t>, </a:t>
            </a:r>
            <a:r>
              <a:rPr lang="en-US" dirty="0" err="1"/>
              <a:t>keďže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trénovania</a:t>
            </a:r>
            <a:r>
              <a:rPr lang="en-US" dirty="0"/>
              <a:t> </a:t>
            </a:r>
            <a:r>
              <a:rPr lang="en-US" dirty="0" err="1"/>
              <a:t>jedného</a:t>
            </a:r>
            <a:r>
              <a:rPr lang="en-US" dirty="0"/>
              <a:t> </a:t>
            </a:r>
            <a:r>
              <a:rPr lang="en-US" dirty="0" err="1"/>
              <a:t>stromu</a:t>
            </a:r>
            <a:r>
              <a:rPr lang="en-US" dirty="0"/>
              <a:t> </a:t>
            </a:r>
            <a:r>
              <a:rPr lang="en-US" dirty="0" err="1"/>
              <a:t>nezavisí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ostatných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92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813A-5382-41C5-9AD9-23237E8B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</a:t>
            </a:r>
            <a:r>
              <a:rPr lang="en-US" dirty="0" err="1"/>
              <a:t>základný</a:t>
            </a:r>
            <a:r>
              <a:rPr lang="en-US" dirty="0"/>
              <a:t> </a:t>
            </a:r>
            <a:r>
              <a:rPr lang="en-US" dirty="0" err="1"/>
              <a:t>postup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74F3-E0E8-4D1A-8A1B-95783A95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4497"/>
          </a:xfrm>
        </p:spPr>
        <p:txBody>
          <a:bodyPr>
            <a:normAutofit lnSpcReduction="10000"/>
          </a:bodyPr>
          <a:lstStyle/>
          <a:p>
            <a:r>
              <a:rPr lang="sk-SK" dirty="0"/>
              <a:t>Iteratívne pridávame </a:t>
            </a:r>
            <a:r>
              <a:rPr lang="sk-SK" i="1" dirty="0"/>
              <a:t>slabé</a:t>
            </a:r>
            <a:r>
              <a:rPr lang="sk-SK" dirty="0"/>
              <a:t> </a:t>
            </a:r>
            <a:r>
              <a:rPr lang="sk-SK" dirty="0" err="1"/>
              <a:t>klasifikátory</a:t>
            </a:r>
            <a:r>
              <a:rPr lang="sk-SK" dirty="0"/>
              <a:t> do spoločného </a:t>
            </a:r>
            <a:r>
              <a:rPr lang="sk-SK" dirty="0" err="1"/>
              <a:t>klasifikátora</a:t>
            </a:r>
            <a:endParaRPr lang="sk-SK" dirty="0"/>
          </a:p>
          <a:p>
            <a:r>
              <a:rPr lang="sk-SK" dirty="0"/>
              <a:t>Pri pridávaní dávame pridanému </a:t>
            </a:r>
            <a:r>
              <a:rPr lang="sk-SK" dirty="0" err="1"/>
              <a:t>klasifikátoru</a:t>
            </a:r>
            <a:r>
              <a:rPr lang="sk-SK" dirty="0"/>
              <a:t> váhu podľa toho akú presnosť dosahoval</a:t>
            </a:r>
          </a:p>
          <a:p>
            <a:r>
              <a:rPr lang="sk-SK" dirty="0"/>
              <a:t>Potom otestujeme presnosť spoločného </a:t>
            </a:r>
            <a:r>
              <a:rPr lang="sk-SK" dirty="0" err="1"/>
              <a:t>klasifikátora</a:t>
            </a:r>
            <a:r>
              <a:rPr lang="sk-SK" dirty="0"/>
              <a:t> na </a:t>
            </a:r>
            <a:r>
              <a:rPr lang="sk-SK" dirty="0" err="1"/>
              <a:t>trénovacích</a:t>
            </a:r>
            <a:r>
              <a:rPr lang="sk-SK" dirty="0"/>
              <a:t> dátach – do ďalšej iterácie zmeníme váhy (významnosť) tých </a:t>
            </a:r>
            <a:r>
              <a:rPr lang="sk-SK" dirty="0" err="1"/>
              <a:t>trénovacích</a:t>
            </a:r>
            <a:r>
              <a:rPr lang="sk-SK" dirty="0"/>
              <a:t> vzoriek, ktoré sú zle </a:t>
            </a:r>
            <a:r>
              <a:rPr lang="sk-SK" dirty="0" err="1"/>
              <a:t>klasfikované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06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31FD-6AC1-4DEE-834E-BB09DADD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619E-BAC5-49AE-B18D-7553F8E8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3967"/>
          </a:xfrm>
        </p:spPr>
        <p:txBody>
          <a:bodyPr>
            <a:normAutofit/>
          </a:bodyPr>
          <a:lstStyle/>
          <a:p>
            <a:r>
              <a:rPr lang="sk-SK" dirty="0"/>
              <a:t>Najznámejší </a:t>
            </a:r>
            <a:r>
              <a:rPr lang="sk-SK" dirty="0" err="1"/>
              <a:t>boostingový</a:t>
            </a:r>
            <a:r>
              <a:rPr lang="sk-SK" dirty="0"/>
              <a:t> algoritmus - autori zaň vyhrali </a:t>
            </a:r>
            <a:r>
              <a:rPr lang="sk-SK" dirty="0" err="1"/>
              <a:t>Gödelovú</a:t>
            </a:r>
            <a:r>
              <a:rPr lang="sk-SK" dirty="0"/>
              <a:t> Cenu</a:t>
            </a:r>
          </a:p>
          <a:p>
            <a:r>
              <a:rPr lang="sk-SK" dirty="0"/>
              <a:t>Dokáže využívať slabé </a:t>
            </a:r>
            <a:r>
              <a:rPr lang="sk-SK" dirty="0" err="1"/>
              <a:t>klasifikátory</a:t>
            </a:r>
            <a:r>
              <a:rPr lang="sk-SK" dirty="0"/>
              <a:t> napr. tzv. rozhodovacie </a:t>
            </a:r>
            <a:r>
              <a:rPr lang="sk-SK" dirty="0" err="1"/>
              <a:t>peňe</a:t>
            </a:r>
            <a:r>
              <a:rPr lang="sk-SK" dirty="0"/>
              <a:t>, pahýle (</a:t>
            </a:r>
            <a:r>
              <a:rPr lang="sk-SK" dirty="0" err="1"/>
              <a:t>stumps</a:t>
            </a:r>
            <a:r>
              <a:rPr lang="sk-SK" dirty="0"/>
              <a:t>) – stromy s hĺbkou 1 – dajú sa ale použiť aj </a:t>
            </a:r>
            <a:r>
              <a:rPr lang="sk-SK" i="1" dirty="0"/>
              <a:t>silnejšie</a:t>
            </a:r>
            <a:r>
              <a:rPr lang="sk-SK" dirty="0"/>
              <a:t> </a:t>
            </a:r>
            <a:r>
              <a:rPr lang="sk-SK" dirty="0" err="1"/>
              <a:t>klasifikátory</a:t>
            </a:r>
            <a:endParaRPr lang="sk-SK" dirty="0"/>
          </a:p>
          <a:p>
            <a:r>
              <a:rPr lang="sk-SK" dirty="0"/>
              <a:t>Dá sa dokázať, že ak slabé </a:t>
            </a:r>
            <a:r>
              <a:rPr lang="sk-SK" dirty="0" err="1"/>
              <a:t>klasifikátory</a:t>
            </a:r>
            <a:r>
              <a:rPr lang="sk-SK" dirty="0"/>
              <a:t> sú lepšie ako náhodný výber, tak </a:t>
            </a:r>
            <a:r>
              <a:rPr lang="sk-SK" dirty="0" err="1"/>
              <a:t>boosting</a:t>
            </a:r>
            <a:r>
              <a:rPr lang="sk-SK" dirty="0"/>
              <a:t> vie skonvergovať do dobrého riešenia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41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77F2-4B51-4E1B-BFF6-D36164DF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r>
              <a:rPr lang="sk-SK" dirty="0"/>
              <a:t> – Princíp 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9D003-A09A-4D4A-953B-8610FEA246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01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Cieľom je vytvoriť finálny </a:t>
                </a:r>
                <a:r>
                  <a:rPr lang="sk-SK" dirty="0" err="1"/>
                  <a:t>klasifikátor</a:t>
                </a:r>
                <a:r>
                  <a:rPr lang="sk-SK" dirty="0"/>
                  <a:t> vo forme: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sk-SK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sú výstupy z jednotlivých slabých </a:t>
                </a:r>
                <a:r>
                  <a:rPr lang="sk-SK" dirty="0" err="1"/>
                  <a:t>klasifikátorov</a:t>
                </a:r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sk-SK" dirty="0"/>
                  <a:t> je ich počet – resp. počet iterácii</a:t>
                </a:r>
              </a:p>
              <a:p>
                <a:r>
                  <a:rPr lang="sk-SK" dirty="0"/>
                  <a:t>Samotné funkcie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určujú zvolenú triedu, napr. pre binárny </a:t>
                </a:r>
                <a:r>
                  <a:rPr lang="sk-SK" dirty="0" err="1"/>
                  <a:t>klasifikátor</a:t>
                </a:r>
                <a:r>
                  <a:rPr lang="sk-SK" dirty="0"/>
                  <a:t> sú pozitívne hodnoty jedna trieda a negatívne druhá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F9D003-A09A-4D4A-953B-8610FEA246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0151"/>
              </a:xfrm>
              <a:blipFill>
                <a:blip r:embed="rId2"/>
                <a:stretch>
                  <a:fillRect l="-1797" t="-3026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51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90E7-445E-4B7A-9044-41A71AC5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r>
              <a:rPr lang="sk-SK" dirty="0"/>
              <a:t> – Princíp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DFF09-3C5F-4295-87F2-3DA66E106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Jednotlivé slabé </a:t>
                </a:r>
                <a:r>
                  <a:rPr lang="sk-SK" dirty="0" err="1"/>
                  <a:t>klasifikátory</a:t>
                </a:r>
                <a:r>
                  <a:rPr lang="sk-SK" dirty="0"/>
                  <a:t> získame tak, že najprv natrénujeme na dátach </a:t>
                </a:r>
                <a:r>
                  <a:rPr lang="sk-SK" dirty="0" err="1"/>
                  <a:t>klasifikátory</a:t>
                </a:r>
                <a:r>
                  <a:rPr lang="sk-SK" dirty="0"/>
                  <a:t>, ktoré generujú hypotézu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i="1" dirty="0"/>
                  <a:t> </a:t>
                </a:r>
                <a:r>
                  <a:rPr lang="sk-SK" dirty="0"/>
                  <a:t>pre každý </a:t>
                </a:r>
                <a:r>
                  <a:rPr lang="sk-SK" dirty="0" err="1"/>
                  <a:t>trénovací</a:t>
                </a:r>
                <a:r>
                  <a:rPr lang="sk-SK" dirty="0"/>
                  <a:t> príznakový vektor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i="1" dirty="0"/>
              </a:p>
              <a:p>
                <a:r>
                  <a:rPr lang="sk-SK" dirty="0"/>
                  <a:t>Tento </a:t>
                </a:r>
                <a:r>
                  <a:rPr lang="sk-SK" dirty="0" err="1"/>
                  <a:t>klasifikátor</a:t>
                </a:r>
                <a:r>
                  <a:rPr lang="sk-SK" dirty="0"/>
                  <a:t> potom trénujeme tak, aby minimalizoval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sk-SK" b="0" dirty="0"/>
              </a:p>
              <a:p>
                <a:pPr marL="0" indent="0">
                  <a:buNone/>
                </a:pPr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sk-SK" dirty="0"/>
                  <a:t> je nejaká stratová funkcia (</a:t>
                </a:r>
                <a:r>
                  <a:rPr lang="sk-SK" dirty="0" err="1"/>
                  <a:t>loss</a:t>
                </a:r>
                <a:r>
                  <a:rPr lang="sk-SK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DFF09-3C5F-4295-87F2-3DA66E106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  <a:blipFill>
                <a:blip r:embed="rId2"/>
                <a:stretch>
                  <a:fillRect l="-1565" t="-1776" b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6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C10B-2871-47A9-B152-D931C773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r>
              <a:rPr lang="sk-SK" dirty="0"/>
              <a:t> - </a:t>
            </a:r>
            <a:r>
              <a:rPr lang="en-US" dirty="0"/>
              <a:t>V</a:t>
            </a:r>
            <a:r>
              <a:rPr lang="sk-SK" dirty="0" err="1"/>
              <a:t>áhovanie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41110-86CA-4629-B472-B594857D8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Pri každej iterácii sa jednotlivým prvkom z </a:t>
                </a:r>
                <a:r>
                  <a:rPr lang="sk-SK" dirty="0" err="1"/>
                  <a:t>trénovacej</a:t>
                </a:r>
                <a:r>
                  <a:rPr lang="sk-SK" dirty="0"/>
                  <a:t> množiny priradí váha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k-SK" dirty="0"/>
                  <a:t>, ktorá závisí na strate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k-SK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sk-SK" dirty="0"/>
                  <a:t> dosiahnutej pre danú vzorku</a:t>
                </a:r>
              </a:p>
              <a:p>
                <a:r>
                  <a:rPr lang="sk-SK" dirty="0"/>
                  <a:t>Týmto je možné usmerniť ďalší </a:t>
                </a:r>
                <a:r>
                  <a:rPr lang="sk-SK" dirty="0" err="1"/>
                  <a:t>trenovaný</a:t>
                </a:r>
                <a:r>
                  <a:rPr lang="sk-SK" dirty="0"/>
                  <a:t> </a:t>
                </a:r>
                <a:r>
                  <a:rPr lang="sk-SK" dirty="0" err="1"/>
                  <a:t>klasifikátor</a:t>
                </a:r>
                <a:r>
                  <a:rPr lang="sk-SK" dirty="0"/>
                  <a:t> aby sa zameral na správnu klasifikáciu zlých prvkov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41110-86CA-4629-B472-B594857D8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875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2E38-20DC-4275-B774-C38C0A4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r>
              <a:rPr lang="sk-SK" dirty="0"/>
              <a:t> – Postup 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EB99B-AA7C-4570-B258-2F9C8D0FA9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Majme </a:t>
                </a:r>
                <a:r>
                  <a:rPr lang="sk-SK" dirty="0" err="1"/>
                  <a:t>trénovaciu</a:t>
                </a:r>
                <a:r>
                  <a:rPr lang="sk-SK" dirty="0"/>
                  <a:t> množinu s príznakmi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 anotáciami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{−1, 1}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Nastavíme</a:t>
                </a:r>
                <a:r>
                  <a:rPr lang="en-US" dirty="0"/>
                  <a:t> </a:t>
                </a:r>
                <a:r>
                  <a:rPr lang="en-US" dirty="0" err="1"/>
                  <a:t>váhy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sk-SK" dirty="0"/>
                  <a:t> pre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=1, 2, …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Použijeme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sk-SK" dirty="0"/>
                  <a:t> ako stratovú funkciu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EB99B-AA7C-4570-B258-2F9C8D0FA9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47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37BA-3364-4163-8866-62596BD1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r>
              <a:rPr lang="sk-SK" dirty="0"/>
              <a:t> – Postup 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18859-28A4-4C90-9D8A-911E8B401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Hľadáme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tak, aby minimalizoval </a:t>
                </a:r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Následne vyberieme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sk-SK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sk-SK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sk-SK" i="1" dirty="0"/>
              </a:p>
              <a:p>
                <a:r>
                  <a:rPr lang="sk-SK" dirty="0" err="1"/>
                  <a:t>Prídame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do spoločného </a:t>
                </a:r>
                <a:r>
                  <a:rPr lang="sk-SK" dirty="0" err="1"/>
                  <a:t>klasifikátora</a:t>
                </a:r>
                <a:r>
                  <a:rPr lang="sk-SK" dirty="0"/>
                  <a:t> (ensemble):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sk-SK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18859-28A4-4C90-9D8A-911E8B401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2"/>
                <a:stretch>
                  <a:fillRect l="-1623" t="-1972" b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2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1249-39F2-4D42-AA25-C18F2435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AdaBoost</a:t>
            </a:r>
            <a:r>
              <a:rPr lang="sk-SK" dirty="0"/>
              <a:t> – Postup III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B6408-2CC8-4D08-82F3-B54AAEB599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Potom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upravia</a:t>
                </a:r>
                <a:r>
                  <a:rPr lang="en-US" dirty="0"/>
                  <a:t> </a:t>
                </a:r>
                <a:r>
                  <a:rPr lang="en-US" dirty="0" err="1"/>
                  <a:t>váhy</a:t>
                </a:r>
                <a:r>
                  <a:rPr lang="en-US" dirty="0"/>
                  <a:t> </a:t>
                </a:r>
                <a:r>
                  <a:rPr lang="en-US" dirty="0" err="1"/>
                  <a:t>podľa</a:t>
                </a:r>
                <a:r>
                  <a:rPr lang="en-US" dirty="0"/>
                  <a:t> </a:t>
                </a:r>
                <a:r>
                  <a:rPr lang="en-US" dirty="0" err="1"/>
                  <a:t>pravidla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Následne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ešte</a:t>
                </a:r>
                <a:r>
                  <a:rPr lang="en-US" dirty="0"/>
                  <a:t> </a:t>
                </a:r>
                <a:r>
                  <a:rPr lang="en-US" dirty="0" err="1"/>
                  <a:t>normalizujú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, aby: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3B6408-2CC8-4D08-82F3-B54AAEB59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211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8C9-4B66-43AA-92C7-81A282E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– </a:t>
            </a:r>
            <a:r>
              <a:rPr lang="en-US" dirty="0" err="1"/>
              <a:t>Určenie</a:t>
            </a:r>
            <a:r>
              <a:rPr lang="en-US" dirty="0"/>
              <a:t> </a:t>
            </a:r>
            <a:r>
              <a:rPr lang="el-GR" i="1" dirty="0"/>
              <a:t>α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00D01-73F6-431E-BA37-527C50180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určíme</a:t>
                </a:r>
                <a:r>
                  <a:rPr lang="en-US" dirty="0"/>
                  <a:t> </a:t>
                </a:r>
                <a:r>
                  <a:rPr lang="en-US" dirty="0" err="1"/>
                  <a:t>tak</a:t>
                </a:r>
                <a:r>
                  <a:rPr lang="en-US" dirty="0"/>
                  <a:t>, aby </a:t>
                </a:r>
                <a:r>
                  <a:rPr lang="en-US" dirty="0" err="1"/>
                  <a:t>sme</a:t>
                </a:r>
                <a:r>
                  <a:rPr lang="en-US" dirty="0"/>
                  <a:t> </a:t>
                </a:r>
                <a:r>
                  <a:rPr lang="en-US" dirty="0" err="1"/>
                  <a:t>minimalizovali</a:t>
                </a:r>
                <a:r>
                  <a:rPr lang="en-US" dirty="0"/>
                  <a:t> </a:t>
                </a:r>
                <a:r>
                  <a:rPr lang="en-US" dirty="0" err="1"/>
                  <a:t>stratu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Využijeme</a:t>
                </a:r>
                <a:r>
                  <a:rPr lang="en-US" dirty="0"/>
                  <a:t> </a:t>
                </a:r>
                <a:r>
                  <a:rPr lang="en-US" dirty="0" err="1"/>
                  <a:t>nerovnosť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00D01-73F6-431E-BA37-527C50180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6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porovnanie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 každom uzle sa pýtame, aký je vzťah hodnoty zvoleného príznaku k vybranej prahovej hodnote</a:t>
                </a:r>
              </a:p>
              <a:p>
                <a:r>
                  <a:rPr lang="sk-SK" dirty="0"/>
                  <a:t>Koreň stromu skúma celú trénovaciu množinu</a:t>
                </a:r>
              </a:p>
              <a:p>
                <a:r>
                  <a:rPr lang="sk-SK" dirty="0"/>
                  <a:t>Uzol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sk-SK" dirty="0"/>
                  <a:t> skúma podmnožinu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  <a:r>
                  <a:rPr lang="sk-SK" dirty="0" err="1"/>
                  <a:t>trénovacej</a:t>
                </a:r>
                <a:r>
                  <a:rPr lang="sk-SK" dirty="0"/>
                  <a:t> množiny a rozdeľuje ju na dva podmnožiny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𝑡𝐴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𝑡𝑁</m:t>
                        </m:r>
                      </m:sub>
                    </m:sSub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 </a:t>
                </a: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4941" y="4958863"/>
            <a:ext cx="3122118" cy="149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601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E8C9-4B66-43AA-92C7-81A282E7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– </a:t>
            </a:r>
            <a:r>
              <a:rPr lang="en-US" dirty="0" err="1"/>
              <a:t>Určenie</a:t>
            </a:r>
            <a:r>
              <a:rPr lang="en-US" dirty="0"/>
              <a:t> </a:t>
            </a:r>
            <a:r>
              <a:rPr lang="el-GR" i="1" dirty="0"/>
              <a:t>α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00D01-73F6-431E-BA37-527C501801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Výraz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zderivujeme</a:t>
                </a:r>
                <a:r>
                  <a:rPr lang="en-US" dirty="0"/>
                  <a:t> a </a:t>
                </a:r>
                <a:r>
                  <a:rPr lang="en-US" dirty="0" err="1"/>
                  <a:t>cheme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 err="1"/>
                  <a:t>Riešenie</a:t>
                </a:r>
                <a:r>
                  <a:rPr lang="en-US" dirty="0"/>
                  <a:t> </a:t>
                </a:r>
                <a:r>
                  <a:rPr lang="en-US" dirty="0" err="1"/>
                  <a:t>má</a:t>
                </a:r>
                <a:r>
                  <a:rPr lang="en-US" dirty="0"/>
                  <a:t> </a:t>
                </a:r>
                <a:r>
                  <a:rPr lang="en-US" dirty="0" err="1"/>
                  <a:t>presne</a:t>
                </a:r>
                <a:r>
                  <a:rPr lang="en-US" dirty="0"/>
                  <a:t> </a:t>
                </a:r>
                <a:r>
                  <a:rPr lang="en-US" dirty="0" err="1"/>
                  <a:t>tvar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sk-SK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00D01-73F6-431E-BA37-527C50180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271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11C1-139D-4163-B4C2-A21541A7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Orezávanie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C8F9-A699-482E-B340-FF00891F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468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Podobne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lesoch</a:t>
            </a:r>
            <a:r>
              <a:rPr lang="en-US" dirty="0"/>
              <a:t> </a:t>
            </a:r>
            <a:r>
              <a:rPr lang="en-US" dirty="0" err="1"/>
              <a:t>môžeme</a:t>
            </a:r>
            <a:r>
              <a:rPr lang="en-US" dirty="0"/>
              <a:t> </a:t>
            </a:r>
            <a:r>
              <a:rPr lang="en-US" dirty="0" err="1"/>
              <a:t>realizovať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orezávanie</a:t>
            </a:r>
            <a:endParaRPr lang="en-US" dirty="0"/>
          </a:p>
          <a:p>
            <a:r>
              <a:rPr lang="en-US" dirty="0" err="1"/>
              <a:t>Slabé</a:t>
            </a:r>
            <a:r>
              <a:rPr lang="en-US" dirty="0"/>
              <a:t> </a:t>
            </a:r>
            <a:r>
              <a:rPr lang="en-US" dirty="0" err="1"/>
              <a:t>klasifikátory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pod </a:t>
            </a:r>
            <a:r>
              <a:rPr lang="en-US" dirty="0" err="1"/>
              <a:t>nejakým</a:t>
            </a:r>
            <a:r>
              <a:rPr lang="en-US" dirty="0"/>
              <a:t> </a:t>
            </a:r>
            <a:r>
              <a:rPr lang="en-US" dirty="0" err="1"/>
              <a:t>kritériom</a:t>
            </a:r>
            <a:r>
              <a:rPr lang="en-US" dirty="0"/>
              <a:t> </a:t>
            </a:r>
            <a:r>
              <a:rPr lang="en-US" dirty="0" err="1"/>
              <a:t>presnosti</a:t>
            </a:r>
            <a:r>
              <a:rPr lang="en-US" dirty="0"/>
              <a:t> </a:t>
            </a:r>
            <a:r>
              <a:rPr lang="en-US" dirty="0" err="1"/>
              <a:t>vyradíme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možné</a:t>
            </a:r>
            <a:r>
              <a:rPr lang="en-US" dirty="0"/>
              <a:t> ich </a:t>
            </a:r>
            <a:r>
              <a:rPr lang="en-US" dirty="0" err="1"/>
              <a:t>vyraďovať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, aby </a:t>
            </a:r>
            <a:r>
              <a:rPr lang="en-US" dirty="0" err="1"/>
              <a:t>spoločný</a:t>
            </a:r>
            <a:r>
              <a:rPr lang="en-US" dirty="0"/>
              <a:t> </a:t>
            </a:r>
            <a:r>
              <a:rPr lang="en-US" dirty="0" err="1"/>
              <a:t>klasifikátor</a:t>
            </a:r>
            <a:r>
              <a:rPr lang="en-US" dirty="0"/>
              <a:t> mal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najväčšiu</a:t>
            </a:r>
            <a:r>
              <a:rPr lang="en-US" dirty="0"/>
              <a:t> </a:t>
            </a:r>
            <a:r>
              <a:rPr lang="en-US" dirty="0" err="1"/>
              <a:t>diverzitu</a:t>
            </a:r>
            <a:r>
              <a:rPr lang="en-US" dirty="0"/>
              <a:t> – </a:t>
            </a:r>
            <a:r>
              <a:rPr lang="en-US" dirty="0" err="1"/>
              <a:t>teda</a:t>
            </a:r>
            <a:r>
              <a:rPr lang="en-US" dirty="0"/>
              <a:t> </a:t>
            </a:r>
            <a:r>
              <a:rPr lang="en-US" dirty="0" err="1"/>
              <a:t>vyradíme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slabé</a:t>
            </a:r>
            <a:r>
              <a:rPr lang="en-US" dirty="0"/>
              <a:t> </a:t>
            </a:r>
            <a:r>
              <a:rPr lang="en-US" dirty="0" err="1"/>
              <a:t>klasifikátory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podobné</a:t>
            </a:r>
            <a:r>
              <a:rPr lang="en-US" dirty="0"/>
              <a:t> </a:t>
            </a:r>
            <a:r>
              <a:rPr lang="en-US" dirty="0" err="1"/>
              <a:t>výsledky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iný</a:t>
            </a:r>
            <a:r>
              <a:rPr lang="en-US" dirty="0"/>
              <a:t> </a:t>
            </a:r>
            <a:r>
              <a:rPr lang="en-US" dirty="0" err="1"/>
              <a:t>lepší</a:t>
            </a:r>
            <a:r>
              <a:rPr lang="en-US" dirty="0"/>
              <a:t> </a:t>
            </a:r>
            <a:r>
              <a:rPr lang="en-US" dirty="0" err="1"/>
              <a:t>slabý</a:t>
            </a:r>
            <a:r>
              <a:rPr lang="en-US" dirty="0"/>
              <a:t> </a:t>
            </a:r>
            <a:r>
              <a:rPr lang="en-US" dirty="0" err="1"/>
              <a:t>klasifikátor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34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9E3C-69D3-40EE-B26D-AD9102874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LPBoost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B8C6-5AAB-4CAC-A37B-E959AC191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Pri </a:t>
                </a:r>
                <a:r>
                  <a:rPr lang="en-US" dirty="0" err="1"/>
                  <a:t>AdaBooste</a:t>
                </a:r>
                <a:r>
                  <a:rPr lang="en-US" dirty="0"/>
                  <a:t> </a:t>
                </a:r>
                <a:r>
                  <a:rPr lang="en-US" dirty="0" err="1"/>
                  <a:t>volíme</a:t>
                </a:r>
                <a:r>
                  <a:rPr lang="en-US" dirty="0"/>
                  <a:t> </a:t>
                </a:r>
                <a:r>
                  <a:rPr lang="en-US" dirty="0" err="1"/>
                  <a:t>vždy</a:t>
                </a:r>
                <a:r>
                  <a:rPr lang="en-US" dirty="0"/>
                  <a:t> v </a:t>
                </a:r>
                <a:r>
                  <a:rPr lang="en-US" dirty="0" err="1"/>
                  <a:t>danej</a:t>
                </a:r>
                <a:r>
                  <a:rPr lang="en-US" dirty="0"/>
                  <a:t> </a:t>
                </a:r>
                <a:r>
                  <a:rPr lang="en-US" dirty="0" err="1"/>
                  <a:t>iterácii</a:t>
                </a:r>
                <a:r>
                  <a:rPr lang="en-US" dirty="0"/>
                  <a:t> </a:t>
                </a:r>
                <a:r>
                  <a:rPr lang="en-US" dirty="0" err="1"/>
                  <a:t>len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ale </a:t>
                </a:r>
                <a:r>
                  <a:rPr lang="en-US" dirty="0" err="1"/>
                  <a:t>ostatné</a:t>
                </a:r>
                <a:r>
                  <a:rPr lang="en-US" dirty="0"/>
                  <a:t> </a:t>
                </a:r>
                <a:r>
                  <a:rPr lang="en-US" dirty="0" err="1"/>
                  <a:t>nemeníme</a:t>
                </a:r>
                <a:endParaRPr lang="en-US" dirty="0"/>
              </a:p>
              <a:p>
                <a:r>
                  <a:rPr lang="en-US" dirty="0"/>
                  <a:t>Je </a:t>
                </a:r>
                <a:r>
                  <a:rPr lang="en-US" dirty="0" err="1"/>
                  <a:t>možné</a:t>
                </a:r>
                <a:r>
                  <a:rPr lang="en-US" dirty="0"/>
                  <a:t> </a:t>
                </a:r>
                <a:r>
                  <a:rPr lang="en-US" dirty="0" err="1"/>
                  <a:t>meniť</a:t>
                </a:r>
                <a:r>
                  <a:rPr lang="en-US" dirty="0"/>
                  <a:t> </a:t>
                </a:r>
                <a:r>
                  <a:rPr lang="en-US" dirty="0" err="1"/>
                  <a:t>aj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err="1"/>
                  <a:t>Dá</a:t>
                </a:r>
                <a:r>
                  <a:rPr lang="en-US" dirty="0"/>
                  <a:t>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en-US" dirty="0"/>
                  <a:t> to </a:t>
                </a:r>
                <a:r>
                  <a:rPr lang="en-US" dirty="0" err="1"/>
                  <a:t>využiť</a:t>
                </a:r>
                <a:r>
                  <a:rPr lang="en-US" dirty="0"/>
                  <a:t> </a:t>
                </a:r>
                <a:r>
                  <a:rPr lang="en-US" dirty="0" err="1"/>
                  <a:t>lineárne</a:t>
                </a:r>
                <a:r>
                  <a:rPr lang="en-US" dirty="0"/>
                  <a:t> </a:t>
                </a:r>
                <a:r>
                  <a:rPr lang="en-US" dirty="0" err="1"/>
                  <a:t>programovanie</a:t>
                </a:r>
                <a:r>
                  <a:rPr lang="en-US" dirty="0"/>
                  <a:t> – </a:t>
                </a:r>
                <a:r>
                  <a:rPr lang="en-US" dirty="0" err="1"/>
                  <a:t>vznikne</a:t>
                </a:r>
                <a:r>
                  <a:rPr lang="en-US" dirty="0"/>
                  <a:t> </a:t>
                </a:r>
                <a:r>
                  <a:rPr lang="en-US" dirty="0" err="1"/>
                  <a:t>metóda</a:t>
                </a:r>
                <a:r>
                  <a:rPr lang="en-US" dirty="0"/>
                  <a:t> </a:t>
                </a:r>
                <a:r>
                  <a:rPr lang="en-US" dirty="0" err="1"/>
                  <a:t>LPBoost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EB8C6-5AAB-4CAC-A37B-E959AC191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6784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99A9C-C3B0-4341-B315-7777FA4F8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Gradientný</a:t>
            </a:r>
            <a:r>
              <a:rPr lang="en-US" dirty="0"/>
              <a:t>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DC32-6889-45C4-8FD5-EFB1BD497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Gradientný boosting je </a:t>
            </a:r>
            <a:r>
              <a:rPr lang="en-US" dirty="0" err="1"/>
              <a:t>podobný</a:t>
            </a:r>
            <a:r>
              <a:rPr lang="en-US" dirty="0"/>
              <a:t> </a:t>
            </a:r>
            <a:r>
              <a:rPr lang="sk-SK" dirty="0"/>
              <a:t>štandardnému</a:t>
            </a:r>
            <a:r>
              <a:rPr lang="en-US" dirty="0"/>
              <a:t> </a:t>
            </a:r>
            <a:r>
              <a:rPr lang="en-US" dirty="0" err="1"/>
              <a:t>boostin</a:t>
            </a:r>
            <a:r>
              <a:rPr lang="sk-SK" dirty="0" err="1"/>
              <a:t>gu</a:t>
            </a:r>
            <a:r>
              <a:rPr lang="sk-SK" dirty="0"/>
              <a:t>, ale umožňuje použiť </a:t>
            </a:r>
            <a:r>
              <a:rPr lang="sk-SK" dirty="0" err="1"/>
              <a:t>ľubovolnú</a:t>
            </a:r>
            <a:r>
              <a:rPr lang="sk-SK" dirty="0"/>
              <a:t> stratovú funkciu, pokiaľ je diferencovateľná</a:t>
            </a:r>
          </a:p>
          <a:p>
            <a:r>
              <a:rPr lang="sk-SK" dirty="0"/>
              <a:t>Postup ako pri bežnom </a:t>
            </a:r>
            <a:r>
              <a:rPr lang="sk-SK" dirty="0" err="1"/>
              <a:t>boostingu</a:t>
            </a:r>
            <a:r>
              <a:rPr lang="sk-SK" dirty="0"/>
              <a:t> nemusí fungovať, keďže realizovať optimalizáciu pri </a:t>
            </a:r>
            <a:r>
              <a:rPr lang="sk-SK" dirty="0" err="1"/>
              <a:t>ľubovolnej</a:t>
            </a:r>
            <a:r>
              <a:rPr lang="sk-SK" dirty="0"/>
              <a:t> stratovej funkcii môže byť nepraktické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12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BE5E-3A04-4705-A0E2-9DC356D0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Gradient</a:t>
            </a:r>
            <a:r>
              <a:rPr lang="en-US" dirty="0" err="1"/>
              <a:t>ný</a:t>
            </a:r>
            <a:r>
              <a:rPr lang="sk-SK" dirty="0"/>
              <a:t> </a:t>
            </a:r>
            <a:r>
              <a:rPr lang="en-US" dirty="0"/>
              <a:t>b</a:t>
            </a:r>
            <a:r>
              <a:rPr lang="sk-SK" dirty="0" err="1"/>
              <a:t>oosting</a:t>
            </a:r>
            <a:r>
              <a:rPr lang="sk-SK" dirty="0"/>
              <a:t> - Princíp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1ACCC-429D-452F-81DC-AF0D3E1D8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Využijeme </a:t>
                </a:r>
                <a:r>
                  <a:rPr lang="sk-SK" dirty="0" err="1"/>
                  <a:t>Taylorov</a:t>
                </a:r>
                <a:r>
                  <a:rPr lang="sk-SK" dirty="0"/>
                  <a:t> rozvoj a namiesto optimálnej hodnoty pôjdeme v smere najväčšieho zostupu podobne ako pri </a:t>
                </a:r>
                <a:r>
                  <a:rPr lang="sk-SK" dirty="0" err="1"/>
                  <a:t>gradientných</a:t>
                </a:r>
                <a:r>
                  <a:rPr lang="sk-SK" dirty="0"/>
                  <a:t> </a:t>
                </a:r>
                <a:r>
                  <a:rPr lang="sk-SK" dirty="0" err="1"/>
                  <a:t>optímalizačných</a:t>
                </a:r>
                <a:r>
                  <a:rPr lang="sk-SK" dirty="0"/>
                  <a:t> metódach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k-SK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sk-SK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sk-SK" b="0" dirty="0"/>
              </a:p>
              <a:p>
                <a:r>
                  <a:rPr lang="sk-SK" dirty="0"/>
                  <a:t>Pričom musím</a:t>
                </a:r>
                <a:r>
                  <a:rPr lang="en-US"/>
                  <a:t>e</a:t>
                </a:r>
                <a:r>
                  <a:rPr lang="sk-SK"/>
                  <a:t> </a:t>
                </a:r>
                <a:r>
                  <a:rPr lang="sk-SK" dirty="0"/>
                  <a:t>nájsť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sk-SK" dirty="0"/>
                  <a:t> čo je ale 1-rozmerná optimalizačná úloha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D1ACCC-429D-452F-81DC-AF0D3E1D8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1391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094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4AEC-DCD6-47A1-BA34-DCF14D5C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Praktické využitie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7583-86BD-4550-8293-7293C07E6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Boosting</a:t>
            </a:r>
            <a:r>
              <a:rPr lang="sk-SK" dirty="0"/>
              <a:t> vie často dosahovať lepšie výsledky ako náhodné lesy</a:t>
            </a:r>
          </a:p>
          <a:p>
            <a:r>
              <a:rPr lang="sk-SK" dirty="0"/>
              <a:t>Ako pri iných metódach je nutné dobre nastaviť </a:t>
            </a:r>
            <a:r>
              <a:rPr lang="sk-SK" dirty="0" err="1"/>
              <a:t>hyperparametre</a:t>
            </a:r>
            <a:endParaRPr lang="sk-SK" dirty="0"/>
          </a:p>
          <a:p>
            <a:r>
              <a:rPr lang="sk-SK" dirty="0"/>
              <a:t>Existuje veľa knižníc napr. pre </a:t>
            </a:r>
            <a:r>
              <a:rPr lang="sk-SK" dirty="0" err="1"/>
              <a:t>gradientný</a:t>
            </a:r>
            <a:r>
              <a:rPr lang="sk-SK" dirty="0"/>
              <a:t> </a:t>
            </a:r>
            <a:r>
              <a:rPr lang="sk-SK" dirty="0" err="1"/>
              <a:t>boosting</a:t>
            </a:r>
            <a:r>
              <a:rPr lang="sk-SK" dirty="0"/>
              <a:t> je známa </a:t>
            </a:r>
            <a:r>
              <a:rPr lang="sk-SK" dirty="0" err="1"/>
              <a:t>xgboost</a:t>
            </a:r>
            <a:r>
              <a:rPr lang="sk-SK" dirty="0"/>
              <a:t> – často sa označuje aj ako názov metódy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7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porovnanie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Rozhodovacie porovnanie – pýtame sa na jeden príznak alebo viac (napr.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&gt;7</m:t>
                    </m:r>
                  </m:oMath>
                </a14:m>
                <a:r>
                  <a:rPr lang="sk-SK" dirty="0"/>
                  <a:t>, chuť = sladká apod.)</a:t>
                </a:r>
              </a:p>
              <a:p>
                <a:r>
                  <a:rPr lang="sk-SK" dirty="0"/>
                  <a:t>Do testov môže vstupovať aj viacero príznakov spoločne, pričom väčšina viacnásobných testov je lineárnou kombináciou príznakov</a:t>
                </a:r>
              </a:p>
              <a:p>
                <a:r>
                  <a:rPr lang="sk-SK" dirty="0"/>
                  <a:t>Ale väčšinou sa pýtame na jeden príznak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8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porovnanie III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00325" y="2088356"/>
            <a:ext cx="6991350" cy="3314700"/>
          </a:xfrm>
        </p:spPr>
      </p:pic>
    </p:spTree>
    <p:extLst>
      <p:ext uri="{BB962C8B-B14F-4D97-AF65-F5344CB8AC3E}">
        <p14:creationId xmlns:p14="http://schemas.microsoft.com/office/powerpoint/2010/main" val="607458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porovnanie IV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D4C9EE-DE8B-44E8-9D2E-E25AF82C4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5304" y="1788096"/>
            <a:ext cx="915190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37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Voľba parametrov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Rozdeľujúce kritérium</a:t>
            </a:r>
          </a:p>
          <a:p>
            <a:pPr lvl="1"/>
            <a:r>
              <a:rPr lang="sk-SK" dirty="0"/>
              <a:t>Určuje prahovú hodnotu a príznak, ktoré budú vystupovať v rozhodovacom porovnaní</a:t>
            </a:r>
          </a:p>
          <a:p>
            <a:r>
              <a:rPr lang="sk-SK" dirty="0"/>
              <a:t>Ukončujúce kritérium</a:t>
            </a:r>
          </a:p>
          <a:p>
            <a:pPr lvl="1"/>
            <a:r>
              <a:rPr lang="sk-SK" dirty="0"/>
              <a:t>Riadi rast stromu</a:t>
            </a:r>
          </a:p>
          <a:p>
            <a:r>
              <a:rPr lang="sk-SK" dirty="0"/>
              <a:t>Pravidlá</a:t>
            </a:r>
          </a:p>
          <a:p>
            <a:pPr lvl="1"/>
            <a:r>
              <a:rPr lang="sk-SK" dirty="0"/>
              <a:t>Určujú klasifikačnú triedu v listoch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450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Rozdeľujúce kritérium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Je zvolené buď ako entropia (neurčitosť) príznaku alebo ako vzájomná informácia</a:t>
            </a:r>
          </a:p>
          <a:p>
            <a:r>
              <a:rPr lang="sk-SK" dirty="0"/>
              <a:t>Čím je entropia príznaku nižšia, tým je vyšší jeho informačný prínos</a:t>
            </a:r>
          </a:p>
          <a:p>
            <a:r>
              <a:rPr lang="sk-SK" dirty="0"/>
              <a:t>Metóda ID3 (</a:t>
            </a:r>
            <a:r>
              <a:rPr lang="sk-SK" dirty="0" err="1"/>
              <a:t>Iterative</a:t>
            </a:r>
            <a:r>
              <a:rPr lang="sk-SK" dirty="0"/>
              <a:t> </a:t>
            </a:r>
            <a:r>
              <a:rPr lang="sk-SK" dirty="0" err="1"/>
              <a:t>Dichotomiser</a:t>
            </a:r>
            <a:r>
              <a:rPr lang="sk-SK" dirty="0"/>
              <a:t> 3) – je založená na minimalizácii entropie príznakov</a:t>
            </a:r>
          </a:p>
          <a:p>
            <a:r>
              <a:rPr lang="sk-SK" dirty="0"/>
              <a:t>Metóda C4.5 – zložená na maximalizácii vzájomnej informácie</a:t>
            </a:r>
          </a:p>
          <a:p>
            <a:pPr lvl="8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79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877</TotalTime>
  <Words>1950</Words>
  <Application>Microsoft Office PowerPoint</Application>
  <PresentationFormat>Widescreen</PresentationFormat>
  <Paragraphs>399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Cambria Math</vt:lpstr>
      <vt:lpstr>Corbel</vt:lpstr>
      <vt:lpstr>Times New Roman</vt:lpstr>
      <vt:lpstr>Office Theme</vt:lpstr>
      <vt:lpstr>Rozpoznávanie Obrazcov  9. Prednáška –  Rozhodovacie Stromy, Boosting</vt:lpstr>
      <vt:lpstr>Rozhodovacie stromy</vt:lpstr>
      <vt:lpstr>Rozhodovacie stromy II</vt:lpstr>
      <vt:lpstr>Rozhodovacie porovnanie</vt:lpstr>
      <vt:lpstr>Rozhodovacie porovnanie II</vt:lpstr>
      <vt:lpstr>Rozhodovacie porovnanie III</vt:lpstr>
      <vt:lpstr>Rozhodovacie porovnanie IV</vt:lpstr>
      <vt:lpstr>Voľba parametrov</vt:lpstr>
      <vt:lpstr>Rozdeľujúce kritérium II</vt:lpstr>
      <vt:lpstr>Metóda ID3</vt:lpstr>
      <vt:lpstr>Metóda C4.5</vt:lpstr>
      <vt:lpstr>Ukončujúce kritérium</vt:lpstr>
      <vt:lpstr>Postup pri tvorbe stromu</vt:lpstr>
      <vt:lpstr>Postup pri tvorbe binárneho stromu</vt:lpstr>
      <vt:lpstr>Príklad C4.5</vt:lpstr>
      <vt:lpstr>Príklad C4.5 II</vt:lpstr>
      <vt:lpstr>Príklad C4.5 III</vt:lpstr>
      <vt:lpstr>Príklad C4.5 IV</vt:lpstr>
      <vt:lpstr>Príklad C4.5 V</vt:lpstr>
      <vt:lpstr>Príklad C4.5 VI</vt:lpstr>
      <vt:lpstr>Príklad C4.5 VII</vt:lpstr>
      <vt:lpstr>Orezávanie rozhodovacieho stromu</vt:lpstr>
      <vt:lpstr>Rozhodovacie stromy</vt:lpstr>
      <vt:lpstr>Náhodné lesy (random forests)</vt:lpstr>
      <vt:lpstr>Náhodné lesy II</vt:lpstr>
      <vt:lpstr>Náhodné lesy III</vt:lpstr>
      <vt:lpstr>Náhodné lesy IV</vt:lpstr>
      <vt:lpstr>Náhodné lesy V</vt:lpstr>
      <vt:lpstr>Boosting</vt:lpstr>
      <vt:lpstr>Boosting II</vt:lpstr>
      <vt:lpstr>Boosting základný postup</vt:lpstr>
      <vt:lpstr>AdaBoost</vt:lpstr>
      <vt:lpstr>AdaBoost – Princíp I</vt:lpstr>
      <vt:lpstr>AdaBoost – Princíp II</vt:lpstr>
      <vt:lpstr>AdaBoost - Váhovanie</vt:lpstr>
      <vt:lpstr>AdaBoost – Postup I</vt:lpstr>
      <vt:lpstr>AdaBoost – Postup II</vt:lpstr>
      <vt:lpstr>AdaBoost – Postup III</vt:lpstr>
      <vt:lpstr>AdaBoost – Určenie α</vt:lpstr>
      <vt:lpstr>AdaBoost – Určenie α</vt:lpstr>
      <vt:lpstr>Orezávanie</vt:lpstr>
      <vt:lpstr>LPBoost</vt:lpstr>
      <vt:lpstr>Gradientný Boosting</vt:lpstr>
      <vt:lpstr>Gradientný boosting - Princíp</vt:lpstr>
      <vt:lpstr>Praktické využitie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8</cp:revision>
  <dcterms:created xsi:type="dcterms:W3CDTF">2022-02-13T17:29:31Z</dcterms:created>
  <dcterms:modified xsi:type="dcterms:W3CDTF">2022-04-11T01:22:11Z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