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0"/>
  </p:notesMasterIdLst>
  <p:sldIdLst>
    <p:sldId id="256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1" r:id="rId21"/>
    <p:sldId id="282" r:id="rId22"/>
    <p:sldId id="275" r:id="rId23"/>
    <p:sldId id="276" r:id="rId24"/>
    <p:sldId id="277" r:id="rId25"/>
    <p:sldId id="278" r:id="rId26"/>
    <p:sldId id="279" r:id="rId27"/>
    <p:sldId id="280" r:id="rId28"/>
    <p:sldId id="283" r:id="rId29"/>
    <p:sldId id="284" r:id="rId30"/>
    <p:sldId id="285" r:id="rId31"/>
    <p:sldId id="286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87" r:id="rId43"/>
    <p:sldId id="288" r:id="rId44"/>
    <p:sldId id="301" r:id="rId45"/>
    <p:sldId id="299" r:id="rId46"/>
    <p:sldId id="302" r:id="rId47"/>
    <p:sldId id="303" r:id="rId48"/>
    <p:sldId id="304" r:id="rId49"/>
    <p:sldId id="305" r:id="rId50"/>
    <p:sldId id="308" r:id="rId51"/>
    <p:sldId id="307" r:id="rId52"/>
    <p:sldId id="309" r:id="rId53"/>
    <p:sldId id="310" r:id="rId54"/>
    <p:sldId id="311" r:id="rId55"/>
    <p:sldId id="312" r:id="rId56"/>
    <p:sldId id="300" r:id="rId57"/>
    <p:sldId id="314" r:id="rId58"/>
    <p:sldId id="313" r:id="rId59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B2F"/>
    <a:srgbClr val="F06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8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F8781-2383-F545-A14E-F2FABCFD74C1}" type="datetimeFigureOut">
              <a:rPr lang="en-SK" smtClean="0"/>
              <a:t>04/26/2022</a:t>
            </a:fld>
            <a:endParaRPr lang="en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9155B-5C4D-4042-BB6D-C92EFF5F8223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5290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37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9E2B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0CCDC05-4240-544A-BCC1-5FB170D2A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45" y="2139020"/>
            <a:ext cx="9144000" cy="2579961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7200" b="1">
                <a:solidFill>
                  <a:schemeClr val="bg1"/>
                </a:solidFill>
                <a:latin typeface="Corbel" panose="020B0503020204020204" pitchFamily="34" charset="0"/>
              </a:rPr>
              <a:t>Click to edit Master title style</a:t>
            </a:r>
            <a:endParaRPr lang="en-SK" sz="72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8" name="Text Placeholder 22">
            <a:extLst>
              <a:ext uri="{FF2B5EF4-FFF2-40B4-BE49-F238E27FC236}">
                <a16:creationId xmlns:a16="http://schemas.microsoft.com/office/drawing/2014/main" id="{B9193127-3FCD-4342-8847-D89C7D3CDA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8445" y="5199222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3600" b="1" i="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SK" dirty="0"/>
              <a:t>Meno Priezvisko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2EA37F1B-379D-624D-8692-3A9FB376CE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445" y="5646905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2800" b="0" i="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k-SK" dirty="0"/>
              <a:t>Pozícia</a:t>
            </a:r>
            <a:endParaRPr lang="en-S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097A57-41B8-784E-9D14-459117AF7A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444" y="684713"/>
            <a:ext cx="2991556" cy="94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3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4152669-23C7-FC48-81F0-B77C4E0399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2450" y="743315"/>
            <a:ext cx="911105" cy="911105"/>
          </a:xfrm>
          <a:prstGeom prst="rect">
            <a:avLst/>
          </a:prstGeom>
        </p:spPr>
      </p:pic>
      <p:sp>
        <p:nvSpPr>
          <p:cNvPr id="12" name="Title Placeholder 15">
            <a:extLst>
              <a:ext uri="{FF2B5EF4-FFF2-40B4-BE49-F238E27FC236}">
                <a16:creationId xmlns:a16="http://schemas.microsoft.com/office/drawing/2014/main" id="{4A5E08AE-9D98-0040-A1A1-72F022252F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08145"/>
            <a:ext cx="9624250" cy="98254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sz="9600" b="0" i="0">
                <a:latin typeface="Corbel" panose="020B0503020204020204" pitchFamily="34" charset="0"/>
              </a:defRPr>
            </a:lvl1pPr>
          </a:lstStyle>
          <a:p>
            <a:r>
              <a:rPr lang="en-GB" dirty="0"/>
              <a:t>01</a:t>
            </a:r>
            <a:endParaRPr lang="en-SK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1731E6C-2266-2147-AB7F-9F8E91791D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9149" y="2154065"/>
            <a:ext cx="10554405" cy="2652712"/>
          </a:xfrm>
        </p:spPr>
        <p:txBody>
          <a:bodyPr lIns="36000">
            <a:noAutofit/>
          </a:bodyPr>
          <a:lstStyle>
            <a:lvl1pPr marL="0" indent="0">
              <a:lnSpc>
                <a:spcPct val="100000"/>
              </a:lnSpc>
              <a:buNone/>
              <a:defRPr sz="7200" b="1" i="0">
                <a:solidFill>
                  <a:srgbClr val="9E2B2F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 err="1"/>
              <a:t>Názov</a:t>
            </a:r>
            <a:r>
              <a:rPr lang="en-GB" dirty="0"/>
              <a:t> </a:t>
            </a:r>
            <a:r>
              <a:rPr lang="en-GB" dirty="0" err="1"/>
              <a:t>sekcie</a:t>
            </a:r>
            <a:endParaRPr lang="en-SK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44BCE4BF-813A-2B41-ACD7-9A0AC60C42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8445" y="5199222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3600" b="1" i="0">
                <a:solidFill>
                  <a:srgbClr val="9E2B2F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SK" dirty="0"/>
              <a:t>Meno Priezvisko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9DC3CCA0-FB25-8340-9A02-D305621654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445" y="5646905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2800" b="0" i="0">
                <a:solidFill>
                  <a:srgbClr val="9E2B2F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SK" dirty="0"/>
              <a:t>Pozícia</a:t>
            </a:r>
          </a:p>
        </p:txBody>
      </p:sp>
    </p:spTree>
    <p:extLst>
      <p:ext uri="{BB962C8B-B14F-4D97-AF65-F5344CB8AC3E}">
        <p14:creationId xmlns:p14="http://schemas.microsoft.com/office/powerpoint/2010/main" val="397194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4152669-23C7-FC48-81F0-B77C4E0399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2450" y="743315"/>
            <a:ext cx="911105" cy="911105"/>
          </a:xfrm>
          <a:prstGeom prst="rect">
            <a:avLst/>
          </a:prstGeom>
        </p:spPr>
      </p:pic>
      <p:sp>
        <p:nvSpPr>
          <p:cNvPr id="12" name="Title Placeholder 15">
            <a:extLst>
              <a:ext uri="{FF2B5EF4-FFF2-40B4-BE49-F238E27FC236}">
                <a16:creationId xmlns:a16="http://schemas.microsoft.com/office/drawing/2014/main" id="{4A5E08AE-9D98-0040-A1A1-72F02225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145"/>
            <a:ext cx="9624250" cy="98254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SK" dirty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397473BB-EB48-C34C-86C7-8B50D3076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9624250" cy="43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128585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E40020-5C17-A544-A29D-46DA452C6B9A}"/>
              </a:ext>
            </a:extLst>
          </p:cNvPr>
          <p:cNvSpPr/>
          <p:nvPr userDrawn="1"/>
        </p:nvSpPr>
        <p:spPr>
          <a:xfrm>
            <a:off x="9630888" y="0"/>
            <a:ext cx="2561112" cy="6858000"/>
          </a:xfrm>
          <a:prstGeom prst="rect">
            <a:avLst/>
          </a:prstGeom>
          <a:solidFill>
            <a:srgbClr val="9E2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12982-E0F9-784A-8204-3E877D37D4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2450" y="743315"/>
            <a:ext cx="911106" cy="911106"/>
          </a:xfrm>
          <a:prstGeom prst="rect">
            <a:avLst/>
          </a:prstGeom>
        </p:spPr>
      </p:pic>
      <p:sp>
        <p:nvSpPr>
          <p:cNvPr id="12" name="Title Placeholder 15">
            <a:extLst>
              <a:ext uri="{FF2B5EF4-FFF2-40B4-BE49-F238E27FC236}">
                <a16:creationId xmlns:a16="http://schemas.microsoft.com/office/drawing/2014/main" id="{4A5E08AE-9D98-0040-A1A1-72F02225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145"/>
            <a:ext cx="8115794" cy="98254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K" dirty="0"/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A5DF271A-FA91-7845-A5B6-52A1DAB74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8115795" cy="43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92588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3600"/>
            </a:lvl1pPr>
            <a:lvl2pPr>
              <a:lnSpc>
                <a:spcPct val="100000"/>
              </a:lnSpc>
              <a:defRPr sz="3200"/>
            </a:lvl2pPr>
            <a:lvl3pPr>
              <a:lnSpc>
                <a:spcPct val="100000"/>
              </a:lnSpc>
              <a:defRPr sz="2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2CD51-44E1-449E-A762-E72635B73383}"/>
              </a:ext>
            </a:extLst>
          </p:cNvPr>
          <p:cNvSpPr txBox="1"/>
          <p:nvPr userDrawn="1"/>
        </p:nvSpPr>
        <p:spPr>
          <a:xfrm>
            <a:off x="11741944" y="6536810"/>
            <a:ext cx="6167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8F5355A1-A99B-4AF7-9F77-B54BF9396F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9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5">
            <a:extLst>
              <a:ext uri="{FF2B5EF4-FFF2-40B4-BE49-F238E27FC236}">
                <a16:creationId xmlns:a16="http://schemas.microsoft.com/office/drawing/2014/main" id="{285BE03A-F9B3-9143-AA81-0B5B0EB0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145"/>
            <a:ext cx="9624250" cy="98254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K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AB105FE-080F-0143-98EB-EB70D2D88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3840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3E85164-97B8-BD49-B20A-1BE96B80A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199" y="5783721"/>
            <a:ext cx="10515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rgbClr val="9E2B2F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>
                <a:ea typeface="Verdana" panose="020B0604030504040204" pitchFamily="34" charset="0"/>
                <a:cs typeface="Verdana" panose="020B0604030504040204" pitchFamily="34" charset="0"/>
              </a:rPr>
              <a:t>Rozpoznávanie obrazcov 2018-19</a:t>
            </a:r>
            <a:endParaRPr lang="en-SK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3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3" r:id="rId3"/>
    <p:sldLayoutId id="2147483651" r:id="rId4"/>
    <p:sldLayoutId id="2147483656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9E2B2F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5D5D-FA51-3D48-9256-93117EC24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/>
              <a:t>Rozpoznávanie</a:t>
            </a:r>
            <a:r>
              <a:rPr lang="en-US" sz="4800" dirty="0"/>
              <a:t> </a:t>
            </a:r>
            <a:r>
              <a:rPr lang="en-US" sz="4800" dirty="0" err="1"/>
              <a:t>Obrazcov</a:t>
            </a:r>
            <a:r>
              <a:rPr lang="en-US" sz="4800" dirty="0"/>
              <a:t> </a:t>
            </a:r>
            <a:br>
              <a:rPr lang="en-US" sz="4800" dirty="0"/>
            </a:br>
            <a:r>
              <a:rPr lang="en-US" sz="4800" dirty="0"/>
              <a:t>10. </a:t>
            </a:r>
            <a:r>
              <a:rPr lang="en-US" sz="4800" dirty="0" err="1"/>
              <a:t>Prednáška</a:t>
            </a:r>
            <a:r>
              <a:rPr lang="en-US" sz="4800" dirty="0"/>
              <a:t> – </a:t>
            </a:r>
            <a:r>
              <a:rPr lang="en-US" sz="4800" dirty="0" err="1"/>
              <a:t>Učenie</a:t>
            </a:r>
            <a:r>
              <a:rPr lang="en-US" sz="4800" dirty="0"/>
              <a:t> bez </a:t>
            </a:r>
            <a:r>
              <a:rPr lang="en-US" sz="4800" dirty="0" err="1"/>
              <a:t>učiteľa</a:t>
            </a:r>
            <a:endParaRPr lang="en-SK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BA01F-C231-1649-8974-7C5582B2D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Ing. Viktor Kocur, PhD.</a:t>
            </a:r>
            <a:endParaRPr lang="en-S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27236-97A7-C441-B6B5-A5065D7980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KAI FMFI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752141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5A09-6C57-48AA-85CF-65551E0D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Zhlukovanie - </a:t>
            </a:r>
            <a:r>
              <a:rPr lang="sk-SK" dirty="0" err="1"/>
              <a:t>Klastrovanie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E577-F696-464E-ABFC-0F8ECEDD4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Veľa prístupov, ktoré sme si predstavili na predchádzajúcich </a:t>
            </a:r>
            <a:r>
              <a:rPr lang="sk-SK" dirty="0" err="1"/>
              <a:t>slidoch</a:t>
            </a:r>
            <a:r>
              <a:rPr lang="sk-SK" dirty="0"/>
              <a:t> sú priamo previazané s typom úlohy </a:t>
            </a:r>
          </a:p>
          <a:p>
            <a:r>
              <a:rPr lang="sk-SK" dirty="0"/>
              <a:t>Preto sa v tejto prednáške zameriame na zhlukovanie, alebo tiež </a:t>
            </a:r>
            <a:r>
              <a:rPr lang="sk-SK" dirty="0" err="1"/>
              <a:t>klastrovanie</a:t>
            </a:r>
            <a:r>
              <a:rPr lang="sk-SK" dirty="0"/>
              <a:t> (</a:t>
            </a:r>
            <a:r>
              <a:rPr lang="sk-SK" dirty="0" err="1"/>
              <a:t>clustering</a:t>
            </a:r>
            <a:r>
              <a:rPr lang="sk-S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01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9B80-58CF-4E9E-9547-7CC68820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Klastrovanie</a:t>
            </a:r>
            <a:r>
              <a:rPr lang="sk-SK" dirty="0"/>
              <a:t> </a:t>
            </a:r>
            <a:r>
              <a:rPr lang="sk-SK" dirty="0" err="1"/>
              <a:t>vs</a:t>
            </a:r>
            <a:r>
              <a:rPr lang="sk-SK" dirty="0"/>
              <a:t>. Klasifikácia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FAEB52-90AE-4867-9D13-1BC56E723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759812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Cieľom je rozdeliť objekty s príznakovými vektormi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sk-SK" dirty="0"/>
                  <a:t> do podmnožín tzv. klastrov</a:t>
                </a:r>
              </a:p>
              <a:p>
                <a:r>
                  <a:rPr lang="sk-SK" dirty="0"/>
                  <a:t>Chceme aby objekty v jednom klastri boli čo najviac podobné a zároveň aby medzi klastrami boli čo najviac rôzne</a:t>
                </a:r>
              </a:p>
              <a:p>
                <a:r>
                  <a:rPr lang="sk-SK" dirty="0"/>
                  <a:t>Ideálne by sme mali byť schopný zaradiť akýkoľvek ďalší objekt s príznakovým vektorom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sk-SK" dirty="0"/>
                  <a:t> do patričného klastra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FAEB52-90AE-4867-9D13-1BC56E723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759812"/>
              </a:xfrm>
              <a:blipFill>
                <a:blip r:embed="rId2"/>
                <a:stretch>
                  <a:fillRect l="-1623" t="-192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08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entroid Neural Network: An Efficient and Stable Clustering Algorithm –  Towards AI">
            <a:extLst>
              <a:ext uri="{FF2B5EF4-FFF2-40B4-BE49-F238E27FC236}">
                <a16:creationId xmlns:a16="http://schemas.microsoft.com/office/drawing/2014/main" id="{160DCB7D-19DE-45ED-A5D2-8EE0F7E90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971550"/>
            <a:ext cx="9667875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284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D1472-70A3-4F2E-9F5E-062B8D39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Príznakový priestor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518DA-52A8-4B5F-80F1-1160D6D1F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4229"/>
          </a:xfrm>
        </p:spPr>
        <p:txBody>
          <a:bodyPr>
            <a:normAutofit/>
          </a:bodyPr>
          <a:lstStyle/>
          <a:p>
            <a:r>
              <a:rPr lang="sk-SK" dirty="0"/>
              <a:t>Priestor príznakov môžeme opatriť metrikou, čo nám umožní definovať blízke a vzdialené objekty</a:t>
            </a:r>
          </a:p>
          <a:p>
            <a:r>
              <a:rPr lang="sk-SK" dirty="0"/>
              <a:t>Stále však pojem klaster nie je definovaný jednoznačne</a:t>
            </a:r>
          </a:p>
          <a:p>
            <a:r>
              <a:rPr lang="sk-SK" dirty="0"/>
              <a:t>Často záleží na zvolenej metóde – niekedy ani to nestačí na jednoznačné riešenie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26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CC4C-A78A-4E9D-8645-FD471771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Správny počet klastrov?</a:t>
            </a:r>
            <a:endParaRPr lang="en-US" dirty="0"/>
          </a:p>
        </p:txBody>
      </p:sp>
      <p:pic>
        <p:nvPicPr>
          <p:cNvPr id="5122" name="Picture 2" descr="What is Cluster Analysis ? Type of data in clustering analysis - Trenovision">
            <a:extLst>
              <a:ext uri="{FF2B5EF4-FFF2-40B4-BE49-F238E27FC236}">
                <a16:creationId xmlns:a16="http://schemas.microsoft.com/office/drawing/2014/main" id="{87BFD701-3C26-482E-9872-2FAE3549A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04" y="1872761"/>
            <a:ext cx="7586041" cy="386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740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7BD80-6B7E-48FC-A6E3-245430446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Delenie metód - počet klastrov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75DF-FA6F-4930-BA72-59A673C30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Metódy s dopredu určeným počtom klastrov</a:t>
            </a:r>
          </a:p>
          <a:p>
            <a:r>
              <a:rPr lang="sk-SK" dirty="0"/>
              <a:t>Metódy bez určenia počtu klastrov</a:t>
            </a:r>
          </a:p>
          <a:p>
            <a:r>
              <a:rPr lang="sk-SK" dirty="0"/>
              <a:t>Metódy, ktoré určujú klastre aj s ich hierarchiou</a:t>
            </a:r>
            <a:endParaRPr lang="en-US" dirty="0"/>
          </a:p>
        </p:txBody>
      </p:sp>
      <p:pic>
        <p:nvPicPr>
          <p:cNvPr id="6146" name="Picture 2" descr="What is Hierarchical Clustering? | Displayr.com">
            <a:extLst>
              <a:ext uri="{FF2B5EF4-FFF2-40B4-BE49-F238E27FC236}">
                <a16:creationId xmlns:a16="http://schemas.microsoft.com/office/drawing/2014/main" id="{44184A60-94F4-4B46-8448-7D8662D4C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801" y="3636524"/>
            <a:ext cx="6936397" cy="28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143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FF55-1F0E-4AF7-AD48-6EA73EF2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sk-SK" dirty="0"/>
              <a:t>-</a:t>
            </a:r>
            <a:r>
              <a:rPr lang="en-US" dirty="0"/>
              <a:t>m</a:t>
            </a:r>
            <a:r>
              <a:rPr lang="sk-SK" dirty="0" err="1"/>
              <a:t>eans</a:t>
            </a:r>
            <a:r>
              <a:rPr lang="sk-SK" dirty="0"/>
              <a:t> </a:t>
            </a:r>
            <a:r>
              <a:rPr lang="sk-SK" dirty="0" err="1"/>
              <a:t>klastrovanie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B944E-FFC2-4C66-A4EE-848B79EBA6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416912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Jednoduchá metóda ktorá </a:t>
                </a:r>
                <a:r>
                  <a:rPr lang="sk-SK" dirty="0" err="1"/>
                  <a:t>klastruje</a:t>
                </a:r>
                <a:r>
                  <a:rPr lang="sk-SK" dirty="0"/>
                  <a:t> dáta v prípade že dopredu poznáme počet klastrov</a:t>
                </a:r>
              </a:p>
              <a:p>
                <a:r>
                  <a:rPr lang="sk-SK" dirty="0"/>
                  <a:t>Klaster je definovaný svojim ťažiskom</a:t>
                </a:r>
              </a:p>
              <a:p>
                <a:r>
                  <a:rPr lang="sk-SK" dirty="0"/>
                  <a:t>Príznakové vektory sa do klastrov priraďujú podľa najbližšieho ťažiska – vzniká </a:t>
                </a:r>
                <a:r>
                  <a:rPr lang="sk-SK" dirty="0" err="1"/>
                  <a:t>Voronoiov</a:t>
                </a:r>
                <a:r>
                  <a:rPr lang="sk-SK" dirty="0"/>
                  <a:t> diagram podobne ako pri </a:t>
                </a:r>
                <a:r>
                  <a:rPr lang="sk-SK" dirty="0" err="1"/>
                  <a:t>kNN</a:t>
                </a:r>
                <a:r>
                  <a:rPr lang="sk-SK" dirty="0"/>
                  <a:t> s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k-SK" dirty="0"/>
                  <a:t>, kde </a:t>
                </a:r>
                <a:r>
                  <a:rPr lang="sk-SK" dirty="0" err="1"/>
                  <a:t>trénovacia</a:t>
                </a:r>
                <a:r>
                  <a:rPr lang="sk-SK" dirty="0"/>
                  <a:t> množina sú ťažiská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B944E-FFC2-4C66-A4EE-848B79EBA6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416912"/>
              </a:xfrm>
              <a:blipFill>
                <a:blip r:embed="rId2"/>
                <a:stretch>
                  <a:fillRect l="-1623" t="-2069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481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AFC7-3896-4674-88B7-4D6C739B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</a:t>
            </a:r>
            <a:r>
              <a:rPr lang="sk-SK" dirty="0"/>
              <a:t>formálna</a:t>
            </a:r>
            <a:r>
              <a:rPr lang="en-US" dirty="0"/>
              <a:t> </a:t>
            </a:r>
            <a:r>
              <a:rPr lang="sk-SK" dirty="0"/>
              <a:t>definícia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516EAF-4D02-47AA-AA89-45DFF985AC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Hľadáme také klastre, aby sme minimalizovali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k-S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sk-SK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Pričom množiny sú definované ako: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516EAF-4D02-47AA-AA89-45DFF985AC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3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3642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455D-0363-4213-8398-D1B19977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sk-SK" dirty="0"/>
              <a:t>-</a:t>
            </a:r>
            <a:r>
              <a:rPr lang="sk-SK" dirty="0" err="1"/>
              <a:t>means</a:t>
            </a:r>
            <a:r>
              <a:rPr lang="sk-SK" dirty="0"/>
              <a:t> – optimálne riešenie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EE171-5CA0-4053-94E6-96C2356E3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Nájsť optimálne riešenie je NP-úplný problém</a:t>
            </a:r>
          </a:p>
          <a:p>
            <a:r>
              <a:rPr lang="sk-SK" dirty="0"/>
              <a:t>Často sa preto používajú rôzne heuristiky</a:t>
            </a:r>
          </a:p>
          <a:p>
            <a:r>
              <a:rPr lang="sk-SK" dirty="0"/>
              <a:t>Najjednoduchšie je iteratívne posúvať ťažiská klastrov, ktoré boli inicializované náhodne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14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2500-69B3-4E80-97E0-9687FBB2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– </a:t>
            </a:r>
            <a:r>
              <a:rPr lang="sk-SK" dirty="0"/>
              <a:t>naivný </a:t>
            </a:r>
            <a:r>
              <a:rPr lang="en-US" dirty="0" err="1"/>
              <a:t>postup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2B285E-3CD6-4251-B84B-C28B46E46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24229"/>
              </a:xfrm>
            </p:spPr>
            <p:txBody>
              <a:bodyPr>
                <a:normAutofit/>
              </a:bodyPr>
              <a:lstStyle/>
              <a:p>
                <a:pPr marL="742950" indent="-742950">
                  <a:buFont typeface="+mj-lt"/>
                  <a:buAutoNum type="arabicPeriod"/>
                </a:pPr>
                <a:r>
                  <a:rPr lang="en-US" dirty="0"/>
                  <a:t>Náhodne </a:t>
                </a:r>
                <a:r>
                  <a:rPr lang="en-US" dirty="0" err="1"/>
                  <a:t>inicializujeme</a:t>
                </a:r>
                <a:r>
                  <a:rPr lang="en-US" dirty="0"/>
                  <a:t> </a:t>
                </a:r>
                <a:r>
                  <a:rPr lang="sk-SK" dirty="0"/>
                  <a:t>ťažiská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742950" indent="-742950">
                  <a:buFont typeface="+mj-lt"/>
                  <a:buAutoNum type="arabicPeriod"/>
                </a:pPr>
                <a:r>
                  <a:rPr lang="en-US" dirty="0"/>
                  <a:t>Pre </a:t>
                </a:r>
                <a:r>
                  <a:rPr lang="en-US" dirty="0" err="1"/>
                  <a:t>každ</a:t>
                </a:r>
                <a:r>
                  <a:rPr lang="sk-SK" dirty="0"/>
                  <a:t>é</a:t>
                </a:r>
                <a:r>
                  <a:rPr lang="en-US" dirty="0"/>
                  <a:t> </a:t>
                </a:r>
                <a:r>
                  <a:rPr lang="sk-SK" dirty="0"/>
                  <a:t>ťažisko</a:t>
                </a:r>
                <a:r>
                  <a:rPr lang="en-US" dirty="0"/>
                  <a:t> </a:t>
                </a:r>
                <a:r>
                  <a:rPr lang="en-US" dirty="0" err="1"/>
                  <a:t>spočítame</a:t>
                </a:r>
                <a:r>
                  <a:rPr lang="en-US" dirty="0"/>
                  <a:t> </a:t>
                </a:r>
                <a:r>
                  <a:rPr lang="en-US" dirty="0" err="1"/>
                  <a:t>množinu</a:t>
                </a:r>
                <a:r>
                  <a:rPr lang="en-US" dirty="0"/>
                  <a:t> k </a:t>
                </a:r>
                <a:r>
                  <a:rPr lang="en-US" dirty="0" err="1"/>
                  <a:t>nemu</a:t>
                </a:r>
                <a:r>
                  <a:rPr lang="en-US" dirty="0"/>
                  <a:t> </a:t>
                </a:r>
                <a:r>
                  <a:rPr lang="en-US" dirty="0" err="1"/>
                  <a:t>priliehajúcich</a:t>
                </a:r>
                <a:r>
                  <a:rPr lang="en-US" dirty="0"/>
                  <a:t> </a:t>
                </a:r>
                <a:r>
                  <a:rPr lang="en-US" dirty="0" err="1"/>
                  <a:t>objektov</a:t>
                </a:r>
                <a:r>
                  <a:rPr lang="en-US" dirty="0"/>
                  <a:t>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742950" indent="-742950">
                  <a:buFont typeface="+mj-lt"/>
                  <a:buAutoNum type="arabicPeriod" startAt="3"/>
                </a:pPr>
                <a:r>
                  <a:rPr lang="en-US" dirty="0" err="1"/>
                  <a:t>Spočítame</a:t>
                </a:r>
                <a:r>
                  <a:rPr lang="en-US" dirty="0"/>
                  <a:t> </a:t>
                </a:r>
                <a:r>
                  <a:rPr lang="en-US" dirty="0" err="1"/>
                  <a:t>nové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742950" indent="-742950">
                  <a:buFont typeface="+mj-lt"/>
                  <a:buAutoNum type="arabicPeriod" startAt="3"/>
                </a:pPr>
                <a:r>
                  <a:rPr lang="en-US" dirty="0"/>
                  <a:t>Ak </a:t>
                </a:r>
                <a:r>
                  <a:rPr lang="en-US" dirty="0" err="1"/>
                  <a:t>sa</a:t>
                </a:r>
                <a:r>
                  <a:rPr lang="en-US" dirty="0"/>
                  <a:t> </a:t>
                </a:r>
                <a:r>
                  <a:rPr lang="en-US" dirty="0" err="1"/>
                  <a:t>žiadne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nezmenili</a:t>
                </a:r>
                <a:r>
                  <a:rPr lang="en-US" dirty="0"/>
                  <a:t> </a:t>
                </a:r>
                <a:r>
                  <a:rPr lang="en-US" dirty="0" err="1"/>
                  <a:t>skončíme</a:t>
                </a:r>
                <a:r>
                  <a:rPr lang="en-US" dirty="0"/>
                  <a:t> </a:t>
                </a:r>
                <a:r>
                  <a:rPr lang="en-US" dirty="0" err="1"/>
                  <a:t>inak</a:t>
                </a:r>
                <a:r>
                  <a:rPr lang="en-US" dirty="0"/>
                  <a:t> </a:t>
                </a:r>
                <a:r>
                  <a:rPr lang="sk-SK" dirty="0"/>
                  <a:t>skočíme</a:t>
                </a:r>
                <a:r>
                  <a:rPr lang="en-US" dirty="0"/>
                  <a:t> </a:t>
                </a:r>
                <a:r>
                  <a:rPr lang="en-US" dirty="0" err="1"/>
                  <a:t>na</a:t>
                </a:r>
                <a:r>
                  <a:rPr lang="sk-SK" dirty="0"/>
                  <a:t> krok</a:t>
                </a:r>
                <a:r>
                  <a:rPr lang="en-US" dirty="0"/>
                  <a:t> 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2B285E-3CD6-4251-B84B-C28B46E46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24229"/>
              </a:xfrm>
              <a:blipFill>
                <a:blip r:embed="rId2"/>
                <a:stretch>
                  <a:fillRect l="-1797" t="-2254" b="-5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959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Učenie</a:t>
            </a:r>
            <a:r>
              <a:rPr lang="en-US" dirty="0"/>
              <a:t> s </a:t>
            </a:r>
            <a:r>
              <a:rPr lang="en-US" dirty="0" err="1"/>
              <a:t>učiteľom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Klasifikačné</a:t>
            </a:r>
            <a:r>
              <a:rPr lang="en-US" dirty="0"/>
              <a:t> </a:t>
            </a:r>
            <a:r>
              <a:rPr lang="en-US" dirty="0" err="1"/>
              <a:t>metódy</a:t>
            </a:r>
            <a:r>
              <a:rPr lang="en-US" dirty="0"/>
              <a:t>, </a:t>
            </a:r>
            <a:r>
              <a:rPr lang="en-US" dirty="0" err="1"/>
              <a:t>ktoré</a:t>
            </a:r>
            <a:r>
              <a:rPr lang="en-US" dirty="0"/>
              <a:t> </a:t>
            </a:r>
            <a:r>
              <a:rPr lang="en-US" dirty="0" err="1"/>
              <a:t>sme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doteraz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prednáške</a:t>
            </a:r>
            <a:r>
              <a:rPr lang="en-US" dirty="0"/>
              <a:t> </a:t>
            </a:r>
            <a:r>
              <a:rPr lang="en-US" dirty="0" err="1"/>
              <a:t>predstavili</a:t>
            </a:r>
            <a:r>
              <a:rPr lang="en-US" dirty="0"/>
              <a:t> </a:t>
            </a:r>
            <a:r>
              <a:rPr lang="en-US" dirty="0" err="1"/>
              <a:t>používali</a:t>
            </a:r>
            <a:r>
              <a:rPr lang="en-US" dirty="0"/>
              <a:t> </a:t>
            </a:r>
            <a:r>
              <a:rPr lang="en-US" dirty="0" err="1"/>
              <a:t>anotácie</a:t>
            </a:r>
            <a:r>
              <a:rPr lang="en-US" dirty="0"/>
              <a:t> o </a:t>
            </a:r>
            <a:r>
              <a:rPr lang="en-US" dirty="0" err="1"/>
              <a:t>správnej</a:t>
            </a:r>
            <a:r>
              <a:rPr lang="en-US" dirty="0"/>
              <a:t> </a:t>
            </a:r>
            <a:r>
              <a:rPr lang="en-US" dirty="0" err="1"/>
              <a:t>triede</a:t>
            </a:r>
            <a:r>
              <a:rPr lang="en-US" dirty="0"/>
              <a:t> pre </a:t>
            </a:r>
            <a:r>
              <a:rPr lang="en-US" dirty="0" err="1"/>
              <a:t>každý</a:t>
            </a:r>
            <a:r>
              <a:rPr lang="en-US" dirty="0"/>
              <a:t> </a:t>
            </a:r>
            <a:r>
              <a:rPr lang="en-US" dirty="0" err="1"/>
              <a:t>príznakový</a:t>
            </a:r>
            <a:r>
              <a:rPr lang="en-US" dirty="0"/>
              <a:t> </a:t>
            </a:r>
            <a:r>
              <a:rPr lang="en-US" dirty="0" err="1"/>
              <a:t>vektor</a:t>
            </a:r>
            <a:endParaRPr lang="en-US" dirty="0"/>
          </a:p>
          <a:p>
            <a:r>
              <a:rPr lang="en-US" dirty="0" err="1"/>
              <a:t>Tento</a:t>
            </a:r>
            <a:r>
              <a:rPr lang="en-US" dirty="0"/>
              <a:t> </a:t>
            </a:r>
            <a:r>
              <a:rPr lang="en-US" dirty="0" err="1"/>
              <a:t>prístup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nazýva</a:t>
            </a:r>
            <a:r>
              <a:rPr lang="en-US" dirty="0"/>
              <a:t> </a:t>
            </a:r>
            <a:r>
              <a:rPr lang="sk-SK" dirty="0"/>
              <a:t>riadené učenie, alebo </a:t>
            </a:r>
            <a:r>
              <a:rPr lang="en-US" dirty="0" err="1"/>
              <a:t>učenie</a:t>
            </a:r>
            <a:r>
              <a:rPr lang="en-US" dirty="0"/>
              <a:t> s </a:t>
            </a:r>
            <a:r>
              <a:rPr lang="en-US" dirty="0" err="1"/>
              <a:t>učiteľom</a:t>
            </a:r>
            <a:r>
              <a:rPr lang="en-US" dirty="0"/>
              <a:t> (supervised learning)</a:t>
            </a:r>
            <a:endParaRPr lang="sk-SK" dirty="0"/>
          </a:p>
          <a:p>
            <a:r>
              <a:rPr lang="sk-SK" dirty="0"/>
              <a:t>Dokážeme sa naučiť aj niečo bez anotácii?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9421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679EB6D8-807E-4FFC-85D1-B02A92B92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381" y="0"/>
            <a:ext cx="7107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928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31BE719A-4EA0-443F-A7E3-F86A75C6A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0"/>
            <a:ext cx="7943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545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C880DA25-9ECB-40D4-AC62-A6FB7C945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0"/>
            <a:ext cx="7943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955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1A3D16E0-4C86-4A35-A417-DC3F41B26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0"/>
            <a:ext cx="7943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120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EDBDB-4583-4012-A3C0-4B4B5ADC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  <a:r>
              <a:rPr lang="sk-SK" dirty="0"/>
              <a:t> – naivný algoritmus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B0AA-69D7-413C-8291-37E4B0B3B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Naivný algoritmus nemusí skonvergovať do optimálneho riešenia</a:t>
            </a:r>
          </a:p>
          <a:p>
            <a:r>
              <a:rPr lang="sk-SK" dirty="0"/>
              <a:t>Je však rýchly preto je možné ho spustiť viackrát a vybrať z riešení to s najlepším ohodnotením</a:t>
            </a:r>
          </a:p>
          <a:p>
            <a:r>
              <a:rPr lang="sk-SK" dirty="0"/>
              <a:t>Väčšinou síce môžu behy dopadnúť rôzne, ale častokrát sa budú opakovať rovnaké klastre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97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C50F-2685-41B0-B29C-60D1CB90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Mean</a:t>
            </a:r>
            <a:r>
              <a:rPr lang="sk-SK" dirty="0"/>
              <a:t> </a:t>
            </a:r>
            <a:r>
              <a:rPr lang="sk-SK" dirty="0" err="1"/>
              <a:t>Shift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F19652-7BB0-4C59-AAB9-86081A4B3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Iný postup tiež založený na iteráciách je </a:t>
                </a:r>
                <a:r>
                  <a:rPr lang="sk-SK" dirty="0" err="1"/>
                  <a:t>Mean</a:t>
                </a:r>
                <a:r>
                  <a:rPr lang="sk-SK" dirty="0"/>
                  <a:t> </a:t>
                </a:r>
                <a:r>
                  <a:rPr lang="sk-SK" dirty="0" err="1"/>
                  <a:t>Shift</a:t>
                </a:r>
                <a:endParaRPr lang="sk-SK" dirty="0"/>
              </a:p>
              <a:p>
                <a:r>
                  <a:rPr lang="sk-SK" dirty="0"/>
                  <a:t>Tentokrát budeme </a:t>
                </a:r>
                <a:r>
                  <a:rPr lang="sk-SK" dirty="0" err="1"/>
                  <a:t>iterovať</a:t>
                </a:r>
                <a:r>
                  <a:rPr lang="sk-SK" dirty="0"/>
                  <a:t> pre jednotlivé body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k-SK" dirty="0"/>
                  <a:t> v každej iterácii ich upravíme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m:rPr>
                                  <m:brk m:alnAt="7"/>
                                </m:rP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m:rPr>
                                  <m:brk m:alnAt="7"/>
                                </m:rP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sk-SK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Pričom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m:rPr>
                        <m:brk m:alnAt="7"/>
                      </m:rP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je okolie bodu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sk-S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F19652-7BB0-4C59-AAB9-86081A4B3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3803" b="-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440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C50F-2685-41B0-B29C-60D1CB90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Mean</a:t>
            </a:r>
            <a:r>
              <a:rPr lang="sk-SK" dirty="0"/>
              <a:t> </a:t>
            </a:r>
            <a:r>
              <a:rPr lang="sk-SK" dirty="0" err="1"/>
              <a:t>Shift</a:t>
            </a:r>
            <a:r>
              <a:rPr lang="sk-SK" dirty="0"/>
              <a:t> - </a:t>
            </a:r>
            <a:r>
              <a:rPr lang="sk-SK" dirty="0" err="1"/>
              <a:t>kernel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F19652-7BB0-4C59-AAB9-86081A4B3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sk-SK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je </a:t>
                </a:r>
                <a:r>
                  <a:rPr lang="sk-SK" dirty="0" err="1"/>
                  <a:t>kernelová</a:t>
                </a:r>
                <a:r>
                  <a:rPr lang="sk-SK" dirty="0"/>
                  <a:t> funkcia napr.: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endParaRPr lang="sk-S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F19652-7BB0-4C59-AAB9-86081A4B3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946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D3AF-2C36-4832-A9A6-F8DF9665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Mean</a:t>
            </a:r>
            <a:r>
              <a:rPr lang="sk-SK" dirty="0"/>
              <a:t> </a:t>
            </a:r>
            <a:r>
              <a:rPr lang="sk-SK" dirty="0" err="1"/>
              <a:t>Shift</a:t>
            </a:r>
            <a:r>
              <a:rPr lang="sk-SK" dirty="0"/>
              <a:t> – počet klastrov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7A52F-BEF4-4982-AE75-E241FEDCC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Jednotlivé body sa počas iterácii približujú k sebe</a:t>
            </a:r>
          </a:p>
          <a:p>
            <a:r>
              <a:rPr lang="sk-SK" dirty="0"/>
              <a:t>To do koľkých klastrov sa priblížia záleží na tom ako definujeme okolie pre ktoré sa budú približovať</a:t>
            </a:r>
          </a:p>
          <a:p>
            <a:r>
              <a:rPr lang="sk-SK" dirty="0"/>
              <a:t>Na rozdiel od k pri k-</a:t>
            </a:r>
            <a:r>
              <a:rPr lang="en-US" dirty="0"/>
              <a:t>m</a:t>
            </a:r>
            <a:r>
              <a:rPr lang="sk-SK" dirty="0" err="1"/>
              <a:t>eans</a:t>
            </a:r>
            <a:r>
              <a:rPr lang="sk-SK" dirty="0"/>
              <a:t> tak pri </a:t>
            </a:r>
            <a:r>
              <a:rPr lang="sk-SK" dirty="0" err="1"/>
              <a:t>Mean</a:t>
            </a:r>
            <a:r>
              <a:rPr lang="sk-SK" dirty="0"/>
              <a:t> </a:t>
            </a:r>
            <a:r>
              <a:rPr lang="sk-SK" dirty="0" err="1"/>
              <a:t>Shifte</a:t>
            </a:r>
            <a:r>
              <a:rPr lang="sk-SK" dirty="0"/>
              <a:t> určujeme približnú veľkosť klastra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8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Mean Shift">
            <a:extLst>
              <a:ext uri="{FF2B5EF4-FFF2-40B4-BE49-F238E27FC236}">
                <a16:creationId xmlns:a16="http://schemas.microsoft.com/office/drawing/2014/main" id="{1A620C8B-D50D-4414-8E8D-88580C41D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815" y="672611"/>
            <a:ext cx="7350369" cy="5512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7351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C253-B608-480F-8917-EA72D4D7A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2C2C0-D7D9-4733-89BE-B4DA25E8C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Klastrovanie</a:t>
            </a:r>
            <a:r>
              <a:rPr lang="sk-SK" dirty="0"/>
              <a:t> je možné realizovať aj na základe blízkosti bodov medzi sebou navzájom</a:t>
            </a:r>
          </a:p>
          <a:p>
            <a:r>
              <a:rPr lang="sk-SK" dirty="0"/>
              <a:t>DBSCAN spája body do klastrov podľa iných bodov ktoré sa nachádzajú v jeho okolí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6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38A9-57E3-4588-805B-5466C1C3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PCA </a:t>
            </a:r>
            <a:r>
              <a:rPr lang="sk-SK" dirty="0" err="1"/>
              <a:t>vs</a:t>
            </a:r>
            <a:r>
              <a:rPr lang="sk-SK" dirty="0"/>
              <a:t>. LDA</a:t>
            </a:r>
            <a:endParaRPr lang="en-US" dirty="0"/>
          </a:p>
        </p:txBody>
      </p:sp>
      <p:pic>
        <p:nvPicPr>
          <p:cNvPr id="4" name="Obrázok 5">
            <a:extLst>
              <a:ext uri="{FF2B5EF4-FFF2-40B4-BE49-F238E27FC236}">
                <a16:creationId xmlns:a16="http://schemas.microsoft.com/office/drawing/2014/main" id="{0B65F399-4A28-4A9C-966F-9C5CCD499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38" y="1457671"/>
            <a:ext cx="9145923" cy="530361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B3378-595A-40FD-AC21-8A611AE85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646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010E-676A-4054-85A4-68603F08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DBSCAN – druhy bodov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21663-9095-4F4F-B56D-3015A475A8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Najprv si zadefinujeme body do troch kategórii: jadrové, dosiahnuteľné a odľahlé</a:t>
                </a:r>
              </a:p>
              <a:p>
                <a:r>
                  <a:rPr lang="sk-SK" dirty="0"/>
                  <a:t>Taktiež si definujeme metriku a parameter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sk-SK" dirty="0"/>
                  <a:t>, ktorý určuje veľkosť okolia, ktoré použijeme na určenie bodov do troch kategórii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221663-9095-4F4F-B56D-3015A475A8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379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C3C8E-DEF1-4B61-8BD0-CAAD495BE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DBSCAN – druhy bodov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1CD371-89B3-4179-ACB2-6BABAC3A74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46966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k-SK" dirty="0"/>
                  <a:t>Bod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k-SK" dirty="0"/>
                  <a:t> je jadrový bod aj v jeho okolí je aspoň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sk-SK" dirty="0"/>
                  <a:t> bodov, kde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sk-SK" dirty="0"/>
                  <a:t> je parameter metódy</a:t>
                </a:r>
              </a:p>
              <a:p>
                <a:r>
                  <a:rPr lang="sk-SK" dirty="0"/>
                  <a:t>Bod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sk-SK" dirty="0"/>
                  <a:t> je priamo dosiahnuteľný z jadrového bodu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k-SK" dirty="0"/>
                  <a:t> ak je v jeho okolí</a:t>
                </a:r>
              </a:p>
              <a:p>
                <a:r>
                  <a:rPr lang="sk-SK" dirty="0"/>
                  <a:t>Bod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sk-SK" dirty="0"/>
                  <a:t> je nepriamo dosiahnuteľný z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k-SK" dirty="0"/>
                  <a:t> ak existuje postupnosť jadrových bodov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sk-SK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 …</m:t>
                    </m:r>
                  </m:oMath>
                </a14:m>
                <a:r>
                  <a:rPr lang="sk-SK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sk-SK" dirty="0"/>
                  <a:t>, taká že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sk-SK" dirty="0"/>
                  <a:t> je dosiahnuteľný 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sk-SK" dirty="0"/>
                  <a:t> je dosiahnuteľný 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sk-SK" dirty="0"/>
              </a:p>
              <a:p>
                <a:r>
                  <a:rPr lang="sk-SK" dirty="0"/>
                  <a:t>Body ktoré nie sú dosiahnuteľné sú tzv. odľahlé body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1CD371-89B3-4179-ACB2-6BABAC3A74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469666"/>
              </a:xfrm>
              <a:blipFill>
                <a:blip r:embed="rId2"/>
                <a:stretch>
                  <a:fillRect l="-1623" t="-3270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73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6E701F0-7550-4637-820A-1F4F02917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015" y="426427"/>
            <a:ext cx="8327970" cy="600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316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AC40-51B5-4E44-AC11-F36AE39D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Dosiahnuteľnosť </a:t>
            </a:r>
            <a:r>
              <a:rPr lang="sk-SK" dirty="0" err="1"/>
              <a:t>vs</a:t>
            </a:r>
            <a:r>
              <a:rPr lang="sk-SK" dirty="0"/>
              <a:t>. prepojenosť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033F32-939E-406E-AC81-E796D7E010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Dosiahnuteľnosť nie je symetrická, lebo je definovaná iba smerom z jadrových bodov</a:t>
                </a:r>
              </a:p>
              <a:p>
                <a:r>
                  <a:rPr lang="sk-SK" dirty="0"/>
                  <a:t>Preto sa definuje ešte prepojenosť, ktorá je symetrická</a:t>
                </a:r>
              </a:p>
              <a:p>
                <a:r>
                  <a:rPr lang="sk-SK" sz="3600" dirty="0"/>
                  <a:t>Dva body </a:t>
                </a:r>
                <a14:m>
                  <m:oMath xmlns:m="http://schemas.openxmlformats.org/officeDocument/2006/math"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sk-SK" sz="3600" dirty="0"/>
                  <a:t> a </a:t>
                </a:r>
                <a14:m>
                  <m:oMath xmlns:m="http://schemas.openxmlformats.org/officeDocument/2006/math"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sk-SK" sz="3600" dirty="0"/>
                  <a:t> sú prepojené ak existuje bod </a:t>
                </a:r>
                <a14:m>
                  <m:oMath xmlns:m="http://schemas.openxmlformats.org/officeDocument/2006/math"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sk-SK" sz="3600" dirty="0"/>
                  <a:t> z ktorého sú oba </a:t>
                </a:r>
                <a:r>
                  <a:rPr lang="sk-SK" sz="3600" dirty="0" err="1"/>
                  <a:t>dosiahnuteĺné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033F32-939E-406E-AC81-E796D7E010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377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203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E978-8F49-401D-B12E-DC262397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Definícia Klastra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0E0FE-75E2-47DC-A7EE-29E17CC5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Pri týchto definíciách potom môžeme definovať klaster tak že spĺňa dve podmienky:</a:t>
            </a:r>
          </a:p>
          <a:p>
            <a:endParaRPr lang="sk-SK" dirty="0"/>
          </a:p>
          <a:p>
            <a:pPr lvl="1"/>
            <a:r>
              <a:rPr lang="sk-SK" sz="3600" dirty="0"/>
              <a:t>Všetky body v jednom klastri sú vzájomne prepojené</a:t>
            </a:r>
          </a:p>
          <a:p>
            <a:pPr lvl="1"/>
            <a:r>
              <a:rPr lang="sk-SK" sz="3600" dirty="0"/>
              <a:t>Ak je bod dosiahnuteľný z nejakého bodu v klastri, tak je súčasťou rovnakého klastra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97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83420-3019-43A5-AFC1-BB2A1B5C9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Obecný algoritmus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A5862-A9CF-4E01-9B9D-10F73F17A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každý bod nájdi jeho okolie a zisti či je jadrový</a:t>
            </a:r>
          </a:p>
          <a:p>
            <a:r>
              <a:rPr lang="sk-SK" dirty="0"/>
              <a:t>Nájdi všetky prepojenia jadrových bodov s inými jadrovými bodmi</a:t>
            </a:r>
          </a:p>
          <a:p>
            <a:r>
              <a:rPr lang="sk-SK" dirty="0"/>
              <a:t>Pre všetky ostatné body ich priraď ku klastru ku ktorému sú prepojené, ak nie sú prepojené so žiadnym označ ich ako šum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46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9C4F6BC-4C81-49B6-9C4E-D9A12889C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61" y="324998"/>
            <a:ext cx="6172078" cy="6208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750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0680-0CC1-4BAC-A936-927C6E8C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Reálna implementácia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1E0DB-7FBB-4FBB-898F-A2494B72A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Algoritmus ktorý sme si popísali vyžaduje v prvom kroku veľa pamäte, keďže si je treba pamätať okolia každého bodu</a:t>
            </a:r>
          </a:p>
          <a:p>
            <a:r>
              <a:rPr lang="sk-SK" dirty="0"/>
              <a:t>V reálnej implementácii sa postupuje postupne vždy po jednom bode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101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993C-CFD9-42A6-935C-4118710F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Reálna Implementácia - Algoritmus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434D9-C77A-4CA9-B6E0-871B5323F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43199"/>
          </a:xfrm>
        </p:spPr>
        <p:txBody>
          <a:bodyPr>
            <a:normAutofit fontScale="92500"/>
          </a:bodyPr>
          <a:lstStyle/>
          <a:p>
            <a:pPr marL="742950" indent="-742950">
              <a:buFont typeface="+mj-lt"/>
              <a:buAutoNum type="arabicPeriod"/>
            </a:pPr>
            <a:r>
              <a:rPr lang="sk-SK" dirty="0"/>
              <a:t>Začneme s jedným bodom a overíme či je jadrový, ak nie vyberieme iný bod, inak pokračujeme na 2</a:t>
            </a:r>
          </a:p>
          <a:p>
            <a:pPr marL="742950" indent="-742950">
              <a:buFont typeface="+mj-lt"/>
              <a:buAutoNum type="arabicPeriod"/>
            </a:pPr>
            <a:r>
              <a:rPr lang="sk-SK" dirty="0"/>
              <a:t>Ak bol jadrový, tak nájdeme všetky jadrové body z neho dosiahnuteľné, tento krok opakujeme kým neexistuje viac dosiahnuteľných jadrových bodov</a:t>
            </a:r>
          </a:p>
          <a:p>
            <a:pPr marL="742950" indent="-742950">
              <a:buFont typeface="+mj-lt"/>
              <a:buAutoNum type="arabicPeriod"/>
            </a:pPr>
            <a:r>
              <a:rPr lang="sk-SK" dirty="0"/>
              <a:t>Vyberieme náhodný nenavštívený bod a ideme od 1</a:t>
            </a:r>
          </a:p>
          <a:p>
            <a:pPr marL="742950" indent="-742950">
              <a:buFont typeface="+mj-lt"/>
              <a:buAutoNum type="arabicPeriod"/>
            </a:pPr>
            <a:r>
              <a:rPr lang="sk-SK" dirty="0"/>
              <a:t>Nakoniec označíme nejadrové body podľa príslušnosti ku klastrom jadrových bodov (alebo ako šum)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85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5BE4F-D328-4EB6-9FB3-7D40B2A4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Parametrické</a:t>
            </a:r>
            <a:r>
              <a:rPr lang="en-US" dirty="0"/>
              <a:t> </a:t>
            </a:r>
            <a:r>
              <a:rPr lang="en-US" dirty="0" err="1"/>
              <a:t>metódy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27CC9-278C-44C8-A1DC-A583A24D8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Pri </a:t>
            </a:r>
            <a:r>
              <a:rPr lang="sk-SK" dirty="0" err="1"/>
              <a:t>klastrovaní</a:t>
            </a:r>
            <a:r>
              <a:rPr lang="sk-SK" dirty="0"/>
              <a:t> sa môže stať, že môžeme predpokladať že klastre majú nejaký konkrétny druh distribučnej funkcie</a:t>
            </a:r>
          </a:p>
          <a:p>
            <a:r>
              <a:rPr lang="sk-SK" dirty="0"/>
              <a:t>Toto môžeme využiť a úloha sa tak zmení na hľadanie parametrov takýchto distribučných funkcií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26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D6F3-29F0-4C5F-B2BC-19CB3298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Učenie bez učiteľa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1BE0E-66F5-4F9B-AF3B-C9526812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prípade že nemáme k dispozícii anotácie tried, alebo iného výstupu tak sa jedná o učenie bez učiteľa, alebo tiež neriadené učenie (</a:t>
            </a:r>
            <a:r>
              <a:rPr lang="sk-SK" dirty="0" err="1"/>
              <a:t>unsupervised</a:t>
            </a:r>
            <a:r>
              <a:rPr lang="sk-SK" dirty="0"/>
              <a:t> </a:t>
            </a:r>
            <a:r>
              <a:rPr lang="sk-SK" dirty="0" err="1"/>
              <a:t>learning</a:t>
            </a:r>
            <a:r>
              <a:rPr lang="sk-SK" dirty="0"/>
              <a:t>)</a:t>
            </a:r>
          </a:p>
          <a:p>
            <a:r>
              <a:rPr lang="sk-SK" dirty="0"/>
              <a:t>Často je možné aj bez anotácii získať z dát nejaké užitočné informácie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43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D943-D0C9-4EC5-B647-C36DCD06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Zmiešané Normálne Rozdelenia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7617D-AC68-4EF7-BA1D-BFB51BCB35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2422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k-SK" dirty="0"/>
                  <a:t>Môžeme napríklad uvažovať že dáta sú z tzv. zmiešaného </a:t>
                </a:r>
                <a:r>
                  <a:rPr lang="sk-SK" dirty="0" err="1"/>
                  <a:t>normáleho</a:t>
                </a:r>
                <a:r>
                  <a:rPr lang="sk-SK" dirty="0"/>
                  <a:t> rozdelenia (</a:t>
                </a:r>
                <a:r>
                  <a:rPr lang="sk-SK" dirty="0" err="1"/>
                  <a:t>Gaussian</a:t>
                </a:r>
                <a:r>
                  <a:rPr lang="sk-SK" dirty="0"/>
                  <a:t> </a:t>
                </a:r>
                <a:r>
                  <a:rPr lang="sk-SK" dirty="0" err="1"/>
                  <a:t>mixture</a:t>
                </a:r>
                <a:r>
                  <a:rPr lang="sk-SK" dirty="0"/>
                  <a:t> model - GMM):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k-S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Pričom každá normálna distribúcia tak korešponduje s jedným z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sk-SK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/>
                  <a:t>klastrov v dátach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7617D-AC68-4EF7-BA1D-BFB51BCB35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24229"/>
              </a:xfrm>
              <a:blipFill>
                <a:blip r:embed="rId2"/>
                <a:stretch>
                  <a:fillRect l="-1797" t="-3380" r="-870" b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670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aussian mixture model (GMM) Best practices">
            <a:extLst>
              <a:ext uri="{FF2B5EF4-FFF2-40B4-BE49-F238E27FC236}">
                <a16:creationId xmlns:a16="http://schemas.microsoft.com/office/drawing/2014/main" id="{28F77D3E-1274-40C7-ABB1-C00F0CB06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866775"/>
            <a:ext cx="9525000" cy="512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6049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A301D-2D87-478C-9C13-6DC86601E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Jednotlivé klastre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70027C-2FD1-4D82-8F7D-BFB09DC794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Každá distribúcia/klaster má pravdepodobnosť toho že náhodný z vektorov distribúcie bude práve z neho rovnú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sk-SK" dirty="0"/>
              </a:p>
              <a:p>
                <a:r>
                  <a:rPr lang="sk-SK" dirty="0"/>
                  <a:t>To znamená že bude platiť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sk-SK" dirty="0"/>
                  <a:t> a zároveň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k-S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70027C-2FD1-4D82-8F7D-BFB09DC794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377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2811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24B3-9CD9-4FB9-9AA0-837164BA8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Latentná premenná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CCFD6-72D0-41C6-BC81-5C2C4B0A57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627928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Aby sme riešili problém, tak si definujeme ešte tzv. latentnú/skrytú premennú pre každý objekt z množiny</a:t>
                </a:r>
              </a:p>
              <a:p>
                <a:r>
                  <a:rPr lang="sk-SK" dirty="0"/>
                  <a:t>Označíme si ju pre jeden i-</a:t>
                </a:r>
                <a:r>
                  <a:rPr lang="sk-SK" dirty="0" err="1"/>
                  <a:t>tý</a:t>
                </a:r>
                <a:r>
                  <a:rPr lang="sk-SK" dirty="0"/>
                  <a:t> objekt ako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k-SK" dirty="0"/>
                  <a:t> a vyjadruje príslušnosť daného objektu ku klastrom</a:t>
                </a:r>
              </a:p>
              <a:p>
                <a:r>
                  <a:rPr lang="sk-SK" dirty="0"/>
                  <a:t>Bez toho aby sme vedeli aký ma daný objekt vektor, tak vieme pre zvolený GMM určiť: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CCFD6-72D0-41C6-BC81-5C2C4B0A57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627928"/>
              </a:xfrm>
              <a:blipFill>
                <a:blip r:embed="rId2"/>
                <a:stretch>
                  <a:fillRect l="-1623" t="-1974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1503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E44B-8176-4F73-9D43-80769BA2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Distribúcie jednotlivých klastrov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BCC2B3-85CF-420A-ABFE-24B7833F3B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Ak by sme vedeli, že daný objekt je z klastru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sk-SK" dirty="0"/>
                  <a:t> potom vieme určiť na základe GMM pravdepodobnosť pre jeho príznakový vektor:</a:t>
                </a:r>
              </a:p>
              <a:p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BCC2B3-85CF-420A-ABFE-24B7833F3B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377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3594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DB2B-C32A-41A2-8347-9F09C53A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Ako zistíme parametre?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9EFA7-5272-4169-8A8D-4BC618675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46087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k-SK" dirty="0"/>
                  <a:t>Samozrejme parametre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sk-SK" dirty="0"/>
                  <a:t> dopredu nepoznáme, takže sa ich budeme snažiť určiť</a:t>
                </a:r>
              </a:p>
              <a:p>
                <a:r>
                  <a:rPr lang="sk-SK" dirty="0"/>
                  <a:t>Budeme to robiť pomocou tzv. metódy maximálnej vierohodnosti (MLE – maximum </a:t>
                </a:r>
                <a:r>
                  <a:rPr lang="sk-SK" dirty="0" err="1"/>
                  <a:t>likelihood</a:t>
                </a:r>
                <a:r>
                  <a:rPr lang="sk-SK" dirty="0"/>
                  <a:t> </a:t>
                </a:r>
                <a:r>
                  <a:rPr lang="sk-SK" dirty="0" err="1"/>
                  <a:t>estimation</a:t>
                </a:r>
                <a:r>
                  <a:rPr lang="sk-SK" dirty="0"/>
                  <a:t>)</a:t>
                </a:r>
              </a:p>
              <a:p>
                <a:r>
                  <a:rPr lang="sk-SK" dirty="0"/>
                  <a:t>Pri tejto metóde hľadáme parametre distribúcie tak, aby voči dátam maximalizovali tzv. </a:t>
                </a:r>
                <a:r>
                  <a:rPr lang="sk-SK" dirty="0" err="1"/>
                  <a:t>vierhodnostnú</a:t>
                </a:r>
                <a:r>
                  <a:rPr lang="sk-SK" dirty="0"/>
                  <a:t> funkciu (</a:t>
                </a:r>
                <a:r>
                  <a:rPr lang="sk-SK" dirty="0" err="1"/>
                  <a:t>likelihood</a:t>
                </a:r>
                <a:r>
                  <a:rPr lang="sk-SK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9EFA7-5272-4169-8A8D-4BC618675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460874"/>
              </a:xfrm>
              <a:blipFill>
                <a:blip r:embed="rId2"/>
                <a:stretch>
                  <a:fillRect l="-1623" t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1802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8DAB-0580-43E2-9941-C4E1F559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Vierohodnostná</a:t>
            </a:r>
            <a:r>
              <a:rPr lang="sk-SK" dirty="0"/>
              <a:t> funkcia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6BA0ED-FAC2-4224-8A6C-3B8571D6E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460874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Vierohodnostná funkcia popisuje pravdepodobnosť toho, že dané dáta sú z distribúcie so zvolenými parametrami</a:t>
                </a:r>
              </a:p>
              <a:p>
                <a:r>
                  <a:rPr lang="sk-SK" dirty="0"/>
                  <a:t>Pri MLE tak hľadáme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k-S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sk-SK" b="0" i="0" smtClean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sk-SK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sk-SK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Pričom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sk-SK" dirty="0"/>
                  <a:t> sú parametre danej distribúcie 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sk-SK" dirty="0"/>
                  <a:t> sú reálne dáta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6BA0ED-FAC2-4224-8A6C-3B8571D6E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460874"/>
              </a:xfrm>
              <a:blipFill>
                <a:blip r:embed="rId2"/>
                <a:stretch>
                  <a:fillRect l="-1797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547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2D159-BD2F-43E2-8208-6D9BFAC4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– jednoduchá normálna distribúcia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016E13-B686-49F4-AD26-BF0B12BD0B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2422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sk-SK" dirty="0"/>
                  <a:t>V prípade, že máme len jednoduchú normálnu distribúciu s parametrami </a:t>
                </a:r>
                <a14:m>
                  <m:oMath xmlns:m="http://schemas.openxmlformats.org/officeDocument/2006/math">
                    <m:r>
                      <a:rPr lang="sk-S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sk-S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sk-SK" dirty="0"/>
                  <a:t> a dáta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 b="0" i="1" smtClean="0"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/>
                  <a:t>potom MLE odhad bude presne: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k-S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acc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k-S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̂"/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̂"/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016E13-B686-49F4-AD26-BF0B12BD0B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24229"/>
              </a:xfrm>
              <a:blipFill>
                <a:blip r:embed="rId2"/>
                <a:stretch>
                  <a:fillRect l="-1391" t="-2958" r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9453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A8DAB-0580-43E2-9941-C4E1F559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Log-</a:t>
            </a:r>
            <a:r>
              <a:rPr lang="sk-SK" dirty="0" err="1"/>
              <a:t>likelihood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BA0ED-FAC2-4224-8A6C-3B8571D6E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60874"/>
          </a:xfrm>
        </p:spPr>
        <p:txBody>
          <a:bodyPr>
            <a:normAutofit/>
          </a:bodyPr>
          <a:lstStyle/>
          <a:p>
            <a:r>
              <a:rPr lang="sk-SK" dirty="0"/>
              <a:t>Často je vhodné nahradiť maximalizáciu </a:t>
            </a:r>
            <a:r>
              <a:rPr lang="sk-SK" dirty="0" err="1"/>
              <a:t>vierohodnostnej</a:t>
            </a:r>
            <a:r>
              <a:rPr lang="sk-SK" dirty="0"/>
              <a:t> funkcie maximalizáciou jej logaritmu</a:t>
            </a:r>
          </a:p>
          <a:p>
            <a:r>
              <a:rPr lang="sk-SK" dirty="0"/>
              <a:t>Toto môžeme urobiť keďže logaritmus je rýdzo rastúci pre kladné hodnoty</a:t>
            </a:r>
          </a:p>
          <a:p>
            <a:r>
              <a:rPr lang="sk-SK" dirty="0"/>
              <a:t>Výsledná funkcia sa v angličtine označuje ako log-</a:t>
            </a:r>
            <a:r>
              <a:rPr lang="sk-SK" dirty="0" err="1"/>
              <a:t>likelihood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183963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9DFA2-D2B9-4520-9388-7358EFE7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Naspäť ku klastrom a GMM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34BF56-F275-4586-9B4E-7C91AB324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460874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Chceme teda nájsť maximum pre log-</a:t>
                </a:r>
                <a:r>
                  <a:rPr lang="sk-SK" dirty="0" err="1"/>
                  <a:t>likelihood</a:t>
                </a:r>
                <a:r>
                  <a:rPr lang="sk-SK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k-S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sk-SK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sk-S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sk-SK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sk-SK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sk-SK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sk-SK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𝒩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sk-S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sk-SK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sk-SK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sk-SK" dirty="0"/>
              </a:p>
              <a:p>
                <a:r>
                  <a:rPr lang="sk-SK" dirty="0"/>
                  <a:t>To sa však úplne priamo urobiť nedá</a:t>
                </a:r>
              </a:p>
              <a:p>
                <a:r>
                  <a:rPr lang="sk-SK" dirty="0"/>
                  <a:t>Použijeme tak iteratívny postup pri ktorom vieme garantovať že skonverguje do lokálneho optima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34BF56-F275-4586-9B4E-7C91AB324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460874"/>
              </a:xfrm>
              <a:blipFill>
                <a:blip r:embed="rId2"/>
                <a:stretch>
                  <a:fillRect l="-1623" t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42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8AC1-7565-4CF6-874A-940CB4FB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Čiastočne riadené učenie - 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B936-75B7-49D7-9E16-6D8808784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8304"/>
            <a:ext cx="10515600" cy="4601551"/>
          </a:xfrm>
        </p:spPr>
        <p:txBody>
          <a:bodyPr>
            <a:normAutofit/>
          </a:bodyPr>
          <a:lstStyle/>
          <a:p>
            <a:r>
              <a:rPr lang="sk-SK" dirty="0"/>
              <a:t>Môžeme mať anotovanú len menšiu časť dát – čiastočne riadené učenie (</a:t>
            </a:r>
            <a:r>
              <a:rPr lang="sk-SK" dirty="0" err="1"/>
              <a:t>semi-supervised</a:t>
            </a:r>
            <a:r>
              <a:rPr lang="sk-SK" dirty="0"/>
              <a:t> </a:t>
            </a:r>
            <a:r>
              <a:rPr lang="sk-SK" dirty="0" err="1"/>
              <a:t>learning</a:t>
            </a:r>
            <a:r>
              <a:rPr lang="sk-SK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02350-0DB8-4B26-9F02-0B0688329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550" y="3013563"/>
            <a:ext cx="3686175" cy="2114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39CABC-2445-4A46-9870-E74AAA7FC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275" y="3013563"/>
            <a:ext cx="36861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083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9BB5-5953-4086-8104-6F7ACE61B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Expectation</a:t>
            </a:r>
            <a:r>
              <a:rPr lang="sk-SK" dirty="0"/>
              <a:t> </a:t>
            </a:r>
            <a:r>
              <a:rPr lang="sk-SK" dirty="0" err="1"/>
              <a:t>Maximization</a:t>
            </a:r>
            <a:r>
              <a:rPr lang="sk-SK" dirty="0"/>
              <a:t> (EM) algoritmus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6F41A-0AA4-4EF2-BE40-E07C8CA70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16912"/>
          </a:xfrm>
        </p:spPr>
        <p:txBody>
          <a:bodyPr>
            <a:normAutofit lnSpcReduction="10000"/>
          </a:bodyPr>
          <a:lstStyle/>
          <a:p>
            <a:r>
              <a:rPr lang="sk-SK" dirty="0"/>
              <a:t>Namiesto optimalizácie priamo log-</a:t>
            </a:r>
            <a:r>
              <a:rPr lang="sk-SK" dirty="0" err="1"/>
              <a:t>likelihoodu</a:t>
            </a:r>
            <a:r>
              <a:rPr lang="sk-SK" dirty="0"/>
              <a:t> budeme iteratívne maximalizovať výraz, ktorý ho zospodu ohraničuje</a:t>
            </a:r>
          </a:p>
          <a:p>
            <a:r>
              <a:rPr lang="sk-SK" dirty="0"/>
              <a:t>Toto dosiahneme pomocou iterácie dvoch krokov: </a:t>
            </a:r>
            <a:r>
              <a:rPr lang="sk-SK" dirty="0" err="1"/>
              <a:t>Expectation</a:t>
            </a:r>
            <a:r>
              <a:rPr lang="sk-SK" dirty="0"/>
              <a:t> (očakávaná stredná hodnota) a </a:t>
            </a:r>
            <a:r>
              <a:rPr lang="sk-SK" dirty="0" err="1"/>
              <a:t>Maximization</a:t>
            </a:r>
            <a:r>
              <a:rPr lang="sk-SK" dirty="0"/>
              <a:t> (maximalizácia)</a:t>
            </a:r>
          </a:p>
          <a:p>
            <a:r>
              <a:rPr lang="sk-SK" dirty="0"/>
              <a:t>Tieto dva kroky opakujeme dovtedy kým sa hodnoty nemenia</a:t>
            </a:r>
          </a:p>
        </p:txBody>
      </p:sp>
    </p:spTree>
    <p:extLst>
      <p:ext uri="{BB962C8B-B14F-4D97-AF65-F5344CB8AC3E}">
        <p14:creationId xmlns:p14="http://schemas.microsoft.com/office/powerpoint/2010/main" val="38745486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FAFAF-E72A-4321-87F1-A677620F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Krok </a:t>
            </a:r>
            <a:r>
              <a:rPr lang="sk-SK" dirty="0" err="1"/>
              <a:t>Expectation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29E773-F063-4284-A738-53CB7C7D30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Pri kroku </a:t>
                </a:r>
                <a:r>
                  <a:rPr lang="sk-SK" dirty="0" err="1"/>
                  <a:t>Expectation</a:t>
                </a:r>
                <a:r>
                  <a:rPr lang="sk-SK" dirty="0"/>
                  <a:t> sa pre každý príznakový vektor spočíta jeho pravdepodobnosť pridania do klastra </a:t>
                </a:r>
                <a14:m>
                  <m:oMath xmlns:m="http://schemas.openxmlformats.org/officeDocument/2006/math">
                    <m:r>
                      <a:rPr lang="sk-SK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sk-SK" dirty="0"/>
                  <a:t> ktorú označíme ako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sk-SK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sk-SK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sk-S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29E773-F063-4284-A738-53CB7C7D30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377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4446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4E20-CEC4-44CB-9F5F-42631F34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Krok </a:t>
            </a:r>
            <a:r>
              <a:rPr lang="sk-SK" dirty="0" err="1"/>
              <a:t>Maximization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4786AD-CBFD-4614-8B85-2479717C86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34497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sk-SK" dirty="0"/>
                  <a:t>Pri </a:t>
                </a:r>
                <a:r>
                  <a:rPr lang="sk-SK" dirty="0" err="1"/>
                  <a:t>Maximization</a:t>
                </a:r>
                <a:r>
                  <a:rPr lang="sk-SK" dirty="0"/>
                  <a:t> kroku potom upravujeme hodnoty parametrov nasledovne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k-S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k-SK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sk-SK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sk-SK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sk-S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k-S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k-SK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sk-SK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sk-SK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sk-SK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sk-SK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4786AD-CBFD-4614-8B85-2479717C86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34497"/>
              </a:xfrm>
              <a:blipFill>
                <a:blip r:embed="rId2"/>
                <a:stretch>
                  <a:fillRect l="-1043" t="-3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7627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895BD53-726F-4217-9DE1-DBD1211DB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673" y="1133536"/>
            <a:ext cx="5348654" cy="459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1084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519C-F648-4412-AEF2-27C91330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Priraďovanie do klastrov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ABF208-3E29-46EA-B4BB-00C6AECAC0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Body klastrom potom môžeme priradiť k bodom pomocou výpočtu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sk-SK" b="0" dirty="0"/>
                  <a:t> a zvolenia </a:t>
                </a:r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sk-SK" b="0" dirty="0"/>
                  <a:t> kde je takáto hodnota najväčšia </a:t>
                </a:r>
              </a:p>
              <a:p>
                <a:r>
                  <a:rPr lang="sk-SK" dirty="0"/>
                  <a:t>Vďaka tomu, že máme jednoznačne definovanú distribučnú funkciu pre dáta a jednotlivé klastre môžeme overiť kvalitu klastrov napr. na validačných dátach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ABF208-3E29-46EA-B4BB-00C6AECAC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9204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A035-38BD-4B2F-9D85-CEF8202A5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EM Algoritmus a log-</a:t>
            </a:r>
            <a:r>
              <a:rPr lang="sk-SK" dirty="0" err="1"/>
              <a:t>likelihood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A8A68E-A94A-4843-A6EE-9BBDCC2B05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074012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Dá sa dokázať, že EM algoritmus naozaj skonverguje do lokálneho maxima pre log-</a:t>
                </a:r>
                <a:r>
                  <a:rPr lang="sk-SK" dirty="0" err="1"/>
                  <a:t>likelihood</a:t>
                </a:r>
                <a:r>
                  <a:rPr lang="sk-SK" dirty="0"/>
                  <a:t> ako sme si definovali predtým</a:t>
                </a:r>
              </a:p>
              <a:p>
                <a:r>
                  <a:rPr lang="sk-SK" dirty="0"/>
                  <a:t>V dôkaze sa využíva práve latentná premenná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sk-S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k-SK" dirty="0"/>
                  <a:t>, ale celý dôkaz je mimo záber tejto prednášky</a:t>
                </a:r>
              </a:p>
              <a:p>
                <a:r>
                  <a:rPr lang="sk-SK" dirty="0"/>
                  <a:t>Problém s lokálnymi minimami je možné odstrániť pomocou dobrej inicializácie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A8A68E-A94A-4843-A6EE-9BBDCC2B05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074012"/>
              </a:xfrm>
              <a:blipFill>
                <a:blip r:embed="rId2"/>
                <a:stretch>
                  <a:fillRect l="-1623" t="-2242" r="-290" b="-2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49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8AC1-7565-4CF6-874A-940CB4FB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Slabo riadené učenie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B936-75B7-49D7-9E16-6D8808784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1551"/>
          </a:xfrm>
        </p:spPr>
        <p:txBody>
          <a:bodyPr>
            <a:normAutofit/>
          </a:bodyPr>
          <a:lstStyle/>
          <a:p>
            <a:r>
              <a:rPr lang="sk-SK" dirty="0"/>
              <a:t>Môžeme mať anotácie iného charakteru ako chceme dostať z nášho algoritmu – slabo riadené učenie (</a:t>
            </a:r>
            <a:r>
              <a:rPr lang="sk-SK" dirty="0" err="1"/>
              <a:t>weakly-supervised</a:t>
            </a:r>
            <a:r>
              <a:rPr lang="sk-SK" dirty="0"/>
              <a:t> </a:t>
            </a:r>
            <a:r>
              <a:rPr lang="sk-SK" dirty="0" err="1"/>
              <a:t>learning</a:t>
            </a:r>
            <a:r>
              <a:rPr lang="sk-SK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ABDA5-A7E7-48E4-A766-1CA06D2E1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180" y="3509130"/>
            <a:ext cx="7484085" cy="328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61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6DD1-1F1C-4CF9-BB74-E295918FE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Samoriadené</a:t>
            </a:r>
            <a:r>
              <a:rPr lang="sk-SK" dirty="0"/>
              <a:t> učenie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4C466-847A-42E1-90D0-978B97407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408120"/>
          </a:xfrm>
        </p:spPr>
        <p:txBody>
          <a:bodyPr>
            <a:normAutofit lnSpcReduction="10000"/>
          </a:bodyPr>
          <a:lstStyle/>
          <a:p>
            <a:r>
              <a:rPr lang="sk-SK" dirty="0"/>
              <a:t>Niekedy je možné získať anotácie z pôvodných dát aj bez anotácie človekom</a:t>
            </a:r>
          </a:p>
          <a:p>
            <a:r>
              <a:rPr lang="sk-SK" dirty="0"/>
              <a:t>V takom prípade sa stále jedná o riadené učenie, alebo učenie s učiteľom (</a:t>
            </a:r>
            <a:r>
              <a:rPr lang="sk-SK" dirty="0" err="1"/>
              <a:t>supervised</a:t>
            </a:r>
            <a:r>
              <a:rPr lang="sk-SK" dirty="0"/>
              <a:t> </a:t>
            </a:r>
            <a:r>
              <a:rPr lang="sk-SK" dirty="0" err="1"/>
              <a:t>learning</a:t>
            </a:r>
            <a:r>
              <a:rPr lang="sk-SK" dirty="0"/>
              <a:t>)</a:t>
            </a:r>
          </a:p>
          <a:p>
            <a:r>
              <a:rPr lang="sk-SK" dirty="0"/>
              <a:t>Často sa označuje ako </a:t>
            </a:r>
            <a:r>
              <a:rPr lang="sk-SK" dirty="0" err="1"/>
              <a:t>samoriadené</a:t>
            </a:r>
            <a:r>
              <a:rPr lang="sk-SK" dirty="0"/>
              <a:t> učenie (</a:t>
            </a:r>
            <a:r>
              <a:rPr lang="sk-SK" dirty="0" err="1"/>
              <a:t>self-supervised</a:t>
            </a:r>
            <a:r>
              <a:rPr lang="sk-SK" dirty="0"/>
              <a:t> </a:t>
            </a:r>
            <a:r>
              <a:rPr lang="sk-SK" dirty="0" err="1"/>
              <a:t>learning</a:t>
            </a:r>
            <a:r>
              <a:rPr lang="sk-SK" dirty="0"/>
              <a:t>)</a:t>
            </a:r>
          </a:p>
          <a:p>
            <a:r>
              <a:rPr lang="sk-SK" dirty="0"/>
              <a:t>Prakticky sú takéto metódy lacnejšie, lebo netreba platiť drahú tvorbu </a:t>
            </a:r>
            <a:r>
              <a:rPr lang="sk-SK" dirty="0" err="1"/>
              <a:t>datasetu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6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048447-C89C-4BDC-838A-923CFB82C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57" y="597335"/>
            <a:ext cx="9427085" cy="566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5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F6E6-77E8-4A44-BD57-A04A109E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Rôzne druhy učenia sa často prelínajú</a:t>
            </a:r>
          </a:p>
        </p:txBody>
      </p:sp>
      <p:pic>
        <p:nvPicPr>
          <p:cNvPr id="3076" name="Picture 4" descr="Self Supervised Representation Learning in NLP">
            <a:extLst>
              <a:ext uri="{FF2B5EF4-FFF2-40B4-BE49-F238E27FC236}">
                <a16:creationId xmlns:a16="http://schemas.microsoft.com/office/drawing/2014/main" id="{B45152BE-DD36-4C3A-9CE4-AA0051AF6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211" y="2741002"/>
            <a:ext cx="6415577" cy="258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4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E2B2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7" id="{C50A454C-076F-8540-B1B8-8BBC98CFE46D}" vid="{4904353C-0F83-DD47-8BA2-91735313D9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1604D584877EF4DAD9C1BECD3F9AA4F" ma:contentTypeVersion="8" ma:contentTypeDescription="Umožňuje vytvoriť nový dokument." ma:contentTypeScope="" ma:versionID="8de07e71424bbeb14f46d72cdd810b77">
  <xsd:schema xmlns:xsd="http://www.w3.org/2001/XMLSchema" xmlns:xs="http://www.w3.org/2001/XMLSchema" xmlns:p="http://schemas.microsoft.com/office/2006/metadata/properties" xmlns:ns2="c7673380-d5d7-4759-9c34-95e982f8186e" targetNamespace="http://schemas.microsoft.com/office/2006/metadata/properties" ma:root="true" ma:fieldsID="dff56012e82c2f54e4b1560fb396ac07" ns2:_="">
    <xsd:import namespace="c7673380-d5d7-4759-9c34-95e982f818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673380-d5d7-4759-9c34-95e982f818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ED4967-00E9-4E9D-A555-43BE7A268B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0556D1-AB3B-4300-ADA8-1C03A6B068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673380-d5d7-4759-9c34-95e982f818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7A8618-E12C-471D-A62E-B98ED0450DB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p01</Template>
  <TotalTime>2389</TotalTime>
  <Words>1618</Words>
  <Application>Microsoft Office PowerPoint</Application>
  <PresentationFormat>Widescreen</PresentationFormat>
  <Paragraphs>169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Cambria Math</vt:lpstr>
      <vt:lpstr>Corbel</vt:lpstr>
      <vt:lpstr>Office Theme</vt:lpstr>
      <vt:lpstr>Rozpoznávanie Obrazcov  10. Prednáška – Učenie bez učiteľa</vt:lpstr>
      <vt:lpstr>Učenie s učiteľom</vt:lpstr>
      <vt:lpstr>PCA vs. LDA</vt:lpstr>
      <vt:lpstr>Učenie bez učiteľa</vt:lpstr>
      <vt:lpstr>Čiastočne riadené učenie - I</vt:lpstr>
      <vt:lpstr>Slabo riadené učenie</vt:lpstr>
      <vt:lpstr>Samoriadené učenie</vt:lpstr>
      <vt:lpstr>PowerPoint Presentation</vt:lpstr>
      <vt:lpstr>Rôzne druhy učenia sa často prelínajú</vt:lpstr>
      <vt:lpstr>Zhlukovanie - Klastrovanie</vt:lpstr>
      <vt:lpstr>Klastrovanie vs. Klasifikácia</vt:lpstr>
      <vt:lpstr>PowerPoint Presentation</vt:lpstr>
      <vt:lpstr>Príznakový priestor</vt:lpstr>
      <vt:lpstr>Správny počet klastrov?</vt:lpstr>
      <vt:lpstr>Delenie metód - počet klastrov</vt:lpstr>
      <vt:lpstr>k-means klastrovanie</vt:lpstr>
      <vt:lpstr>k-means formálna definícia</vt:lpstr>
      <vt:lpstr>k-means – optimálne riešenie</vt:lpstr>
      <vt:lpstr>k-means – naivný postup</vt:lpstr>
      <vt:lpstr>PowerPoint Presentation</vt:lpstr>
      <vt:lpstr>PowerPoint Presentation</vt:lpstr>
      <vt:lpstr>PowerPoint Presentation</vt:lpstr>
      <vt:lpstr>PowerPoint Presentation</vt:lpstr>
      <vt:lpstr>k-means – naivný algoritmus</vt:lpstr>
      <vt:lpstr>Mean Shift</vt:lpstr>
      <vt:lpstr>Mean Shift - kernel</vt:lpstr>
      <vt:lpstr>Mean Shift – počet klastrov</vt:lpstr>
      <vt:lpstr>PowerPoint Presentation</vt:lpstr>
      <vt:lpstr>DBSCAN</vt:lpstr>
      <vt:lpstr>DBSCAN – druhy bodov</vt:lpstr>
      <vt:lpstr>DBSCAN – druhy bodov</vt:lpstr>
      <vt:lpstr>PowerPoint Presentation</vt:lpstr>
      <vt:lpstr>Dosiahnuteľnosť vs. prepojenosť</vt:lpstr>
      <vt:lpstr>Definícia Klastra</vt:lpstr>
      <vt:lpstr>Obecný algoritmus</vt:lpstr>
      <vt:lpstr>PowerPoint Presentation</vt:lpstr>
      <vt:lpstr>Reálna implementácia</vt:lpstr>
      <vt:lpstr>Reálna Implementácia - Algoritmus</vt:lpstr>
      <vt:lpstr>Parametrické metódy</vt:lpstr>
      <vt:lpstr>Zmiešané Normálne Rozdelenia</vt:lpstr>
      <vt:lpstr>PowerPoint Presentation</vt:lpstr>
      <vt:lpstr>Jednotlivé klastre</vt:lpstr>
      <vt:lpstr>Latentná premenná</vt:lpstr>
      <vt:lpstr>Distribúcie jednotlivých klastrov</vt:lpstr>
      <vt:lpstr>Ako zistíme parametre?</vt:lpstr>
      <vt:lpstr>Vierohodnostná funkcia</vt:lpstr>
      <vt:lpstr>Príklad – jednoduchá normálna distribúcia</vt:lpstr>
      <vt:lpstr>Log-likelihood</vt:lpstr>
      <vt:lpstr>Naspäť ku klastrom a GMM</vt:lpstr>
      <vt:lpstr>Expectation Maximization (EM) algoritmus</vt:lpstr>
      <vt:lpstr>Krok Expectation</vt:lpstr>
      <vt:lpstr>Krok Maximization</vt:lpstr>
      <vt:lpstr>PowerPoint Presentation</vt:lpstr>
      <vt:lpstr>Priraďovanie do klastrov</vt:lpstr>
      <vt:lpstr>EM Algoritmus a log-likelihood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Rozpoznávanie Obrazcov  1. Prednáška - Úvod</dc:title>
  <dc:creator>Kocur Viktor</dc:creator>
  <cp:lastModifiedBy>Kocur Viktor</cp:lastModifiedBy>
  <cp:revision>12</cp:revision>
  <dcterms:created xsi:type="dcterms:W3CDTF">2022-02-13T17:29:31Z</dcterms:created>
  <dcterms:modified xsi:type="dcterms:W3CDTF">2022-04-26T16:07:27Z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0x01010081604D584877EF4DAD9C1BECD3F9AA4F</vt:lpwstr>
  </property>
</Properties>
</file>