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9"/>
  </p:notesMasterIdLst>
  <p:sldIdLst>
    <p:sldId id="256" r:id="rId5"/>
    <p:sldId id="382" r:id="rId6"/>
    <p:sldId id="384" r:id="rId7"/>
    <p:sldId id="316" r:id="rId8"/>
    <p:sldId id="402" r:id="rId9"/>
    <p:sldId id="259" r:id="rId10"/>
    <p:sldId id="318" r:id="rId11"/>
    <p:sldId id="403" r:id="rId12"/>
    <p:sldId id="409" r:id="rId13"/>
    <p:sldId id="406" r:id="rId14"/>
    <p:sldId id="418" r:id="rId15"/>
    <p:sldId id="407" r:id="rId16"/>
    <p:sldId id="408" r:id="rId17"/>
    <p:sldId id="410" r:id="rId18"/>
    <p:sldId id="411" r:id="rId19"/>
    <p:sldId id="307" r:id="rId20"/>
    <p:sldId id="412" r:id="rId21"/>
    <p:sldId id="413" r:id="rId22"/>
    <p:sldId id="388" r:id="rId23"/>
    <p:sldId id="414" r:id="rId24"/>
    <p:sldId id="363" r:id="rId25"/>
    <p:sldId id="415" r:id="rId26"/>
    <p:sldId id="292" r:id="rId27"/>
    <p:sldId id="366" r:id="rId28"/>
    <p:sldId id="416" r:id="rId29"/>
    <p:sldId id="295" r:id="rId30"/>
    <p:sldId id="389" r:id="rId31"/>
    <p:sldId id="417" r:id="rId32"/>
    <p:sldId id="419" r:id="rId33"/>
    <p:sldId id="373" r:id="rId34"/>
    <p:sldId id="390" r:id="rId35"/>
    <p:sldId id="391" r:id="rId36"/>
    <p:sldId id="420" r:id="rId37"/>
    <p:sldId id="421" r:id="rId38"/>
    <p:sldId id="422" r:id="rId39"/>
    <p:sldId id="423" r:id="rId40"/>
    <p:sldId id="392" r:id="rId41"/>
    <p:sldId id="424" r:id="rId42"/>
    <p:sldId id="393" r:id="rId43"/>
    <p:sldId id="369" r:id="rId44"/>
    <p:sldId id="425" r:id="rId45"/>
    <p:sldId id="426" r:id="rId46"/>
    <p:sldId id="427" r:id="rId47"/>
    <p:sldId id="428" r:id="rId48"/>
    <p:sldId id="429" r:id="rId49"/>
    <p:sldId id="430" r:id="rId50"/>
    <p:sldId id="431" r:id="rId51"/>
    <p:sldId id="432" r:id="rId52"/>
    <p:sldId id="433" r:id="rId53"/>
    <p:sldId id="434" r:id="rId54"/>
    <p:sldId id="435" r:id="rId55"/>
    <p:sldId id="436" r:id="rId56"/>
    <p:sldId id="437" r:id="rId57"/>
    <p:sldId id="438" r:id="rId58"/>
  </p:sldIdLst>
  <p:sldSz cx="12192000" cy="6858000"/>
  <p:notesSz cx="6858000" cy="9144000"/>
  <p:defaultTextStyle>
    <a:defPPr>
      <a:defRPr lang="en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2B2F"/>
    <a:srgbClr val="F06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6327"/>
  </p:normalViewPr>
  <p:slideViewPr>
    <p:cSldViewPr snapToGrid="0" snapToObjects="1">
      <p:cViewPr varScale="1">
        <p:scale>
          <a:sx n="109" d="100"/>
          <a:sy n="109" d="100"/>
        </p:scale>
        <p:origin x="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F8781-2383-F545-A14E-F2FABCFD74C1}" type="datetimeFigureOut">
              <a:rPr lang="en-SK" smtClean="0"/>
              <a:t>03/14/2022</a:t>
            </a:fld>
            <a:endParaRPr lang="en-S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99155B-5C4D-4042-BB6D-C92EFF5F8223}" type="slidenum">
              <a:rPr lang="en-SK" smtClean="0"/>
              <a:t>‹#›</a:t>
            </a:fld>
            <a:endParaRPr lang="en-SK"/>
          </a:p>
        </p:txBody>
      </p:sp>
    </p:spTree>
    <p:extLst>
      <p:ext uri="{BB962C8B-B14F-4D97-AF65-F5344CB8AC3E}">
        <p14:creationId xmlns:p14="http://schemas.microsoft.com/office/powerpoint/2010/main" val="152902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3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Priemetom vektora </a:t>
            </a:r>
            <a:r>
              <a:rPr lang="pt-BR" b="1"/>
              <a:t>x</a:t>
            </a:r>
            <a:r>
              <a:rPr lang="pt-BR" i="1"/>
              <a:t>i </a:t>
            </a:r>
            <a:r>
              <a:rPr lang="pt-BR"/>
              <a:t>do smeru </a:t>
            </a:r>
            <a:r>
              <a:rPr lang="pt-BR" b="1"/>
              <a:t>b</a:t>
            </a:r>
            <a:r>
              <a:rPr lang="pt-BR"/>
              <a:t>1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19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Priemetom vektora </a:t>
            </a:r>
            <a:r>
              <a:rPr lang="pt-BR" b="1"/>
              <a:t>x</a:t>
            </a:r>
            <a:r>
              <a:rPr lang="pt-BR" i="1"/>
              <a:t>i </a:t>
            </a:r>
            <a:r>
              <a:rPr lang="pt-BR"/>
              <a:t>do smeru </a:t>
            </a:r>
            <a:r>
              <a:rPr lang="pt-BR" b="1"/>
              <a:t>b</a:t>
            </a:r>
            <a:r>
              <a:rPr lang="pt-BR"/>
              <a:t>1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61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40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Treba dať pozor na škálovanie príznakov, ak sa nedajú normalizovať, tak niekedy použijeme</a:t>
            </a:r>
            <a:r>
              <a:rPr lang="sk-SK" baseline="0" dirty="0"/>
              <a:t> korelačnú maticu namiesto kovariančnej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99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32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Treba dať pozor na škálovanie príznakov, ak sa nedajú normalizovať, tak niekedy použijeme</a:t>
            </a:r>
            <a:r>
              <a:rPr lang="sk-SK" baseline="0" dirty="0"/>
              <a:t> korelačnú maticu namiesto kovariančnej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92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86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4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Často volíme 2 alebo 3 najvýznamnejšie, aby sme to dokázali zobraziť a porozumieť charakteru hlavných komponentov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59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Často volíme 2 alebo 3 najvýznamnejšie, aby sme to dokázali zobraziť a porozumieť charakteru hlavných komponentov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6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Ked</a:t>
            </a:r>
            <a:r>
              <a:rPr lang="sk-SK" dirty="0"/>
              <a:t> sigma </a:t>
            </a:r>
            <a:r>
              <a:rPr lang="sk-SK" dirty="0" err="1"/>
              <a:t>nepozname</a:t>
            </a:r>
            <a:r>
              <a:rPr lang="sk-SK" dirty="0"/>
              <a:t>, </a:t>
            </a:r>
            <a:r>
              <a:rPr lang="sk-SK" dirty="0" err="1"/>
              <a:t>pouzijeme</a:t>
            </a:r>
            <a:r>
              <a:rPr lang="sk-SK" dirty="0"/>
              <a:t> </a:t>
            </a:r>
            <a:r>
              <a:rPr lang="sk-SK" dirty="0" err="1"/>
              <a:t>vyberovy</a:t>
            </a:r>
            <a:r>
              <a:rPr lang="sk-SK" dirty="0"/>
              <a:t> </a:t>
            </a:r>
            <a:r>
              <a:rPr lang="sk-SK" dirty="0" err="1"/>
              <a:t>roztyl</a:t>
            </a:r>
            <a:r>
              <a:rPr lang="sk-SK" dirty="0"/>
              <a:t> a </a:t>
            </a:r>
            <a:r>
              <a:rPr lang="sk-SK" dirty="0" err="1"/>
              <a:t>inu</a:t>
            </a:r>
            <a:r>
              <a:rPr lang="sk-SK" dirty="0"/>
              <a:t> </a:t>
            </a:r>
            <a:r>
              <a:rPr lang="sk-SK" dirty="0" err="1"/>
              <a:t>statistiku</a:t>
            </a:r>
            <a:r>
              <a:rPr lang="sk-SK" dirty="0"/>
              <a:t>, </a:t>
            </a:r>
            <a:r>
              <a:rPr lang="sk-SK" dirty="0" err="1"/>
              <a:t>ktora</a:t>
            </a:r>
            <a:r>
              <a:rPr lang="sk-SK" dirty="0"/>
              <a:t> ma </a:t>
            </a:r>
            <a:r>
              <a:rPr lang="sk-SK" dirty="0" err="1"/>
              <a:t>Studentove</a:t>
            </a:r>
            <a:r>
              <a:rPr lang="sk-SK" dirty="0"/>
              <a:t> rozdelenie s (n-1) </a:t>
            </a:r>
            <a:r>
              <a:rPr lang="sk-SK" dirty="0" err="1"/>
              <a:t>stupnami</a:t>
            </a:r>
            <a:r>
              <a:rPr lang="sk-SK" dirty="0"/>
              <a:t> </a:t>
            </a:r>
            <a:r>
              <a:rPr lang="sk-SK" dirty="0" err="1"/>
              <a:t>volnosti</a:t>
            </a:r>
            <a:r>
              <a:rPr lang="sk-SK" dirty="0"/>
              <a:t>, .....</a:t>
            </a:r>
            <a:r>
              <a:rPr lang="sk-SK"/>
              <a:t>na cvičení</a:t>
            </a:r>
            <a:endParaRPr lang="en-US" dirty="0"/>
          </a:p>
          <a:p>
            <a:endParaRPr lang="sk-SK" baseline="0" dirty="0"/>
          </a:p>
          <a:p>
            <a:r>
              <a:rPr lang="sk-SK" sz="1200" i="1" dirty="0" err="1">
                <a:effectLst/>
              </a:rPr>
              <a:t>Kriticka</a:t>
            </a:r>
            <a:r>
              <a:rPr lang="sk-SK" sz="1200" i="1" dirty="0">
                <a:effectLst/>
              </a:rPr>
              <a:t> hodnota </a:t>
            </a:r>
            <a:r>
              <a:rPr lang="sk-SK" sz="1200" i="1" baseline="0" dirty="0">
                <a:effectLst/>
              </a:rPr>
              <a:t>= </a:t>
            </a:r>
            <a:r>
              <a:rPr lang="sk-SK" sz="1200" i="1" dirty="0">
                <a:effectLst/>
              </a:rPr>
              <a:t>Q</a:t>
            </a:r>
            <a:r>
              <a:rPr lang="sk-SK" sz="1200" i="1" baseline="-25000" dirty="0">
                <a:effectLst/>
              </a:rPr>
              <a:t>1-</a:t>
            </a:r>
            <a:r>
              <a:rPr lang="el-GR" sz="1200" i="1" baseline="-25000" dirty="0">
                <a:effectLst/>
              </a:rPr>
              <a:t>α/2</a:t>
            </a:r>
            <a:r>
              <a:rPr lang="el-GR" sz="1200" dirty="0">
                <a:effectLst/>
              </a:rPr>
              <a:t> – </a:t>
            </a:r>
            <a:r>
              <a:rPr lang="sk-SK" sz="1200" dirty="0" err="1">
                <a:effectLst/>
              </a:rPr>
              <a:t>kvantil</a:t>
            </a:r>
            <a:endParaRPr lang="sk-SK" dirty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1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Testujeme,</a:t>
            </a:r>
            <a:r>
              <a:rPr lang="sk-SK" baseline="0" dirty="0"/>
              <a:t> že posledných </a:t>
            </a:r>
            <a:r>
              <a:rPr lang="sk-SK" i="1" baseline="0" dirty="0"/>
              <a:t>D-K</a:t>
            </a:r>
            <a:r>
              <a:rPr lang="sk-SK" i="0" baseline="0" dirty="0"/>
              <a:t> vlastných čísel je rovnakých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7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5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54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622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29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0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sym typeface="Symbol" pitchFamily="18" charset="2"/>
              </a:rPr>
              <a:t>väčšina premenných napr. pri fyzikálnych alebo ekonomických meraniach a pozorovaniach má normálne rozdelenie. Okrem toho, mnoho ďalších rozdelení početností sa dá čiastočne prispôsobiť - aproximovať na normálne rozdelenie.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65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sym typeface="Symbol" pitchFamily="18" charset="2"/>
              </a:rPr>
              <a:t>väčšina premenných napr. pri fyzikálnych alebo ekonomických meraniach a pozorovaniach má normálne rozdelenie. Okrem toho, mnoho ďalších rozdelení početností sa dá čiastočne prispôsobiť - aproximovať na normálne rozdelenie.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67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sz="1200" dirty="0">
              <a:sym typeface="Symbol" pitchFamily="18" charset="2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3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Gaussovska</a:t>
            </a:r>
            <a:r>
              <a:rPr lang="sk-SK" dirty="0"/>
              <a:t> </a:t>
            </a:r>
            <a:r>
              <a:rPr lang="sk-SK" dirty="0" err="1"/>
              <a:t>premenna</a:t>
            </a:r>
            <a:r>
              <a:rPr lang="sk-SK" dirty="0"/>
              <a:t> ma najvyššiu entropiu medzi premennými s rovnakou </a:t>
            </a:r>
            <a:r>
              <a:rPr lang="sk-SK" dirty="0" err="1"/>
              <a:t>varianciou</a:t>
            </a:r>
            <a:endParaRPr lang="en-US" dirty="0"/>
          </a:p>
          <a:p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aproximacii</a:t>
            </a:r>
            <a:r>
              <a:rPr lang="en-US" dirty="0"/>
              <a:t> </a:t>
            </a:r>
            <a:r>
              <a:rPr lang="sk-SK" dirty="0" err="1"/>
              <a:t>yG</a:t>
            </a:r>
            <a:r>
              <a:rPr lang="en-US" dirty="0"/>
              <a:t> je </a:t>
            </a:r>
            <a:r>
              <a:rPr lang="en-US" dirty="0" err="1"/>
              <a:t>Gaussovska</a:t>
            </a:r>
            <a:r>
              <a:rPr lang="en-US" dirty="0"/>
              <a:t> </a:t>
            </a:r>
            <a:r>
              <a:rPr lang="en-US" dirty="0" err="1"/>
              <a:t>premenna</a:t>
            </a:r>
            <a:r>
              <a:rPr lang="en-US" dirty="0"/>
              <a:t> </a:t>
            </a:r>
            <a:r>
              <a:rPr lang="sk-SK" dirty="0"/>
              <a:t>s </a:t>
            </a:r>
            <a:r>
              <a:rPr lang="sk-SK" dirty="0" err="1"/>
              <a:t>rovnakym</a:t>
            </a:r>
            <a:r>
              <a:rPr lang="sk-SK" dirty="0"/>
              <a:t> parametrami E(y), D(y)</a:t>
            </a:r>
            <a:endParaRPr lang="sk-SK" sz="1200" dirty="0">
              <a:sym typeface="Symbol" pitchFamily="18" charset="2"/>
            </a:endParaRP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18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56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209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60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2. Po derivácii F a </a:t>
            </a:r>
            <a:r>
              <a:rPr lang="sk-SK" dirty="0" err="1"/>
              <a:t>algebraických</a:t>
            </a:r>
            <a:r>
              <a:rPr lang="sk-SK" dirty="0"/>
              <a:t> úpravách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687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520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1200" dirty="0">
                <a:latin typeface="Calibri" panose="020F0502020204030204" pitchFamily="34" charset="0"/>
              </a:rPr>
              <a:t>Môže sa po ňom aj znížiť schopnosť príznakov separovať triedy</a:t>
            </a:r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147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09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Priemer v triedach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Priemer všetkých príznakov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73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Celková variabilita = </a:t>
            </a:r>
            <a:r>
              <a:rPr lang="sk-SK" dirty="0" err="1"/>
              <a:t>vnútrotriedna</a:t>
            </a:r>
            <a:r>
              <a:rPr lang="sk-SK" dirty="0"/>
              <a:t> + medzitriedna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180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05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93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719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806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68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V tej sa už vlastné čísla</a:t>
            </a:r>
            <a:r>
              <a:rPr lang="sk-SK" baseline="0" dirty="0"/>
              <a:t> a vektory počítajú ľahšie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08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289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43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398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533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215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70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Kroneckerovo</a:t>
            </a:r>
            <a:r>
              <a:rPr lang="sk-SK" dirty="0"/>
              <a:t> delta, stĺpcový vektor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53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To sú predpoklady</a:t>
            </a:r>
            <a:r>
              <a:rPr lang="sk-SK" baseline="0" dirty="0"/>
              <a:t> PCA, predstavujú silu aj slabosť metódy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23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Koreláciu vyjadruje</a:t>
            </a:r>
            <a:r>
              <a:rPr lang="sk-SK" baseline="0" dirty="0"/>
              <a:t> kovariancia jednotlivých príznakov, chceme dosiahnuť, aby bola nulová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24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Koreláciu vyjadruje</a:t>
            </a:r>
            <a:r>
              <a:rPr lang="sk-SK" baseline="0" dirty="0"/>
              <a:t> kovariancia jednotlivých príznakov, chceme dosiahnuť, aby bola nulová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8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Priemetom vektora </a:t>
            </a:r>
            <a:r>
              <a:rPr lang="pt-BR" b="1" dirty="0"/>
              <a:t>x</a:t>
            </a:r>
            <a:r>
              <a:rPr lang="pt-BR" i="1" dirty="0"/>
              <a:t>i </a:t>
            </a:r>
            <a:r>
              <a:rPr lang="pt-BR" dirty="0"/>
              <a:t>do smeru </a:t>
            </a:r>
            <a:r>
              <a:rPr lang="pt-BR" b="1" dirty="0"/>
              <a:t>b</a:t>
            </a:r>
            <a:r>
              <a:rPr lang="pt-BR" dirty="0"/>
              <a:t>1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1A7867-3418-4C4A-A2CA-28E429ED42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2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9E2B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0CCDC05-4240-544A-BCC1-5FB170D2A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45" y="2139020"/>
            <a:ext cx="9144000" cy="2579961"/>
          </a:xfrm>
          <a:prstGeom prst="rect">
            <a:avLst/>
          </a:prstGeom>
        </p:spPr>
        <p:txBody>
          <a:bodyPr wrap="none" lIns="0" rIns="0" anchor="ctr"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7200" b="1">
                <a:solidFill>
                  <a:schemeClr val="bg1"/>
                </a:solidFill>
                <a:latin typeface="Corbel" panose="020B0503020204020204" pitchFamily="34" charset="0"/>
              </a:rPr>
              <a:t>Click to edit Master title style</a:t>
            </a:r>
            <a:endParaRPr lang="en-SK" sz="7200" b="1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18" name="Text Placeholder 22">
            <a:extLst>
              <a:ext uri="{FF2B5EF4-FFF2-40B4-BE49-F238E27FC236}">
                <a16:creationId xmlns:a16="http://schemas.microsoft.com/office/drawing/2014/main" id="{B9193127-3FCD-4342-8847-D89C7D3CDA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19" name="Text Placeholder 22">
            <a:extLst>
              <a:ext uri="{FF2B5EF4-FFF2-40B4-BE49-F238E27FC236}">
                <a16:creationId xmlns:a16="http://schemas.microsoft.com/office/drawing/2014/main" id="{2EA37F1B-379D-624D-8692-3A9FB376CE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chemeClr val="bg1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sk-SK" dirty="0"/>
              <a:t>Pozícia</a:t>
            </a:r>
            <a:endParaRPr lang="en-S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097A57-41B8-784E-9D14-459117AF7A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444" y="684713"/>
            <a:ext cx="2991556" cy="94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3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>
              <a:defRPr sz="9600" b="0" i="0">
                <a:latin typeface="Corbel" panose="020B0503020204020204" pitchFamily="34" charset="0"/>
              </a:defRPr>
            </a:lvl1pPr>
          </a:lstStyle>
          <a:p>
            <a:r>
              <a:rPr lang="en-GB" dirty="0"/>
              <a:t>01</a:t>
            </a:r>
            <a:endParaRPr lang="en-SK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1731E6C-2266-2147-AB7F-9F8E91791D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19149" y="2154065"/>
            <a:ext cx="10554405" cy="2652712"/>
          </a:xfrm>
        </p:spPr>
        <p:txBody>
          <a:bodyPr lIns="36000">
            <a:noAutofit/>
          </a:bodyPr>
          <a:lstStyle>
            <a:lvl1pPr marL="0" indent="0">
              <a:lnSpc>
                <a:spcPct val="100000"/>
              </a:lnSpc>
              <a:buNone/>
              <a:defRPr sz="72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 err="1"/>
              <a:t>Názov</a:t>
            </a:r>
            <a:r>
              <a:rPr lang="en-GB" dirty="0"/>
              <a:t> </a:t>
            </a:r>
            <a:r>
              <a:rPr lang="en-GB" dirty="0" err="1"/>
              <a:t>sekcie</a:t>
            </a:r>
            <a:endParaRPr lang="en-SK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44BCE4BF-813A-2B41-ACD7-9A0AC60C42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8445" y="5199222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3600" b="1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Meno Priezvisko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9DC3CCA0-FB25-8340-9A02-D305621654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8445" y="5646905"/>
            <a:ext cx="5277556" cy="430212"/>
          </a:xfrm>
        </p:spPr>
        <p:txBody>
          <a:bodyPr lIns="0">
            <a:noAutofit/>
          </a:bodyPr>
          <a:lstStyle>
            <a:lvl1pPr marL="0" indent="0">
              <a:buFontTx/>
              <a:buNone/>
              <a:defRPr sz="2800" b="0" i="0">
                <a:solidFill>
                  <a:srgbClr val="9E2B2F"/>
                </a:solidFill>
                <a:latin typeface="Corbel" panose="020B0503020204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SK" dirty="0"/>
              <a:t>Pozícia</a:t>
            </a:r>
          </a:p>
        </p:txBody>
      </p:sp>
    </p:spTree>
    <p:extLst>
      <p:ext uri="{BB962C8B-B14F-4D97-AF65-F5344CB8AC3E}">
        <p14:creationId xmlns:p14="http://schemas.microsoft.com/office/powerpoint/2010/main" val="397194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4152669-23C7-FC48-81F0-B77C4E0399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5" cy="911105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3" name="Text Placeholder 17">
            <a:extLst>
              <a:ext uri="{FF2B5EF4-FFF2-40B4-BE49-F238E27FC236}">
                <a16:creationId xmlns:a16="http://schemas.microsoft.com/office/drawing/2014/main" id="{397473BB-EB48-C34C-86C7-8B50D307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624250" cy="43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1285858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E40020-5C17-A544-A29D-46DA452C6B9A}"/>
              </a:ext>
            </a:extLst>
          </p:cNvPr>
          <p:cNvSpPr/>
          <p:nvPr userDrawn="1"/>
        </p:nvSpPr>
        <p:spPr>
          <a:xfrm>
            <a:off x="9630888" y="0"/>
            <a:ext cx="2561112" cy="6858000"/>
          </a:xfrm>
          <a:prstGeom prst="rect">
            <a:avLst/>
          </a:prstGeom>
          <a:solidFill>
            <a:srgbClr val="9E2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712982-E0F9-784A-8204-3E877D37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2450" y="743315"/>
            <a:ext cx="911106" cy="911106"/>
          </a:xfrm>
          <a:prstGeom prst="rect">
            <a:avLst/>
          </a:prstGeom>
        </p:spPr>
      </p:pic>
      <p:sp>
        <p:nvSpPr>
          <p:cNvPr id="12" name="Title Placeholder 15">
            <a:extLst>
              <a:ext uri="{FF2B5EF4-FFF2-40B4-BE49-F238E27FC236}">
                <a16:creationId xmlns:a16="http://schemas.microsoft.com/office/drawing/2014/main" id="{4A5E08AE-9D98-0040-A1A1-72F02225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8115794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 dirty="0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5DF271A-FA91-7845-A5B6-52A1DAB74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8115795" cy="43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925885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36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2800"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C2CD51-44E1-449E-A762-E72635B73383}"/>
              </a:ext>
            </a:extLst>
          </p:cNvPr>
          <p:cNvSpPr txBox="1"/>
          <p:nvPr userDrawn="1"/>
        </p:nvSpPr>
        <p:spPr>
          <a:xfrm>
            <a:off x="11741944" y="6536810"/>
            <a:ext cx="6167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F5355A1-A99B-4AF7-9F77-B54BF9396FE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9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Rozpoznávanie obrazcov 2019-20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355A1-A99B-4AF7-9F77-B54BF9396F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2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5">
            <a:extLst>
              <a:ext uri="{FF2B5EF4-FFF2-40B4-BE49-F238E27FC236}">
                <a16:creationId xmlns:a16="http://schemas.microsoft.com/office/drawing/2014/main" id="{285BE03A-F9B3-9143-AA81-0B5B0EB0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145"/>
            <a:ext cx="9624250" cy="98254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K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AB105FE-080F-0143-98EB-EB70D2D88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3840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K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3E85164-97B8-BD49-B20A-1BE96B80A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199" y="5783721"/>
            <a:ext cx="1051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9E2B2F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>
                <a:ea typeface="Verdana" panose="020B0604030504040204" pitchFamily="34" charset="0"/>
                <a:cs typeface="Verdana" panose="020B0604030504040204" pitchFamily="34" charset="0"/>
              </a:rPr>
              <a:t>Rozpoznávanie obrazcov 2019-20</a:t>
            </a:r>
            <a:endParaRPr lang="en-SK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3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3" r:id="rId3"/>
    <p:sldLayoutId id="2147483651" r:id="rId4"/>
    <p:sldLayoutId id="2147483656" r:id="rId5"/>
    <p:sldLayoutId id="2147483657" r:id="rId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9E2B2F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3200"/>
        </a:lnSpc>
        <a:spcBef>
          <a:spcPts val="0"/>
        </a:spcBef>
        <a:buClr>
          <a:srgbClr val="9E2B2F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" panose="020B05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wmf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9.png"/><Relationship Id="rId5" Type="http://schemas.openxmlformats.org/officeDocument/2006/relationships/image" Target="../media/image44.w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5.png"/><Relationship Id="rId4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5D5D-FA51-3D48-9256-93117EC24D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Rozpoznávanie</a:t>
            </a:r>
            <a:r>
              <a:rPr lang="en-US" sz="4800" dirty="0"/>
              <a:t> </a:t>
            </a:r>
            <a:r>
              <a:rPr lang="en-US" sz="4800" dirty="0" err="1"/>
              <a:t>Obrazcov</a:t>
            </a:r>
            <a:r>
              <a:rPr lang="en-US" sz="4800" dirty="0"/>
              <a:t> </a:t>
            </a:r>
            <a:br>
              <a:rPr lang="en-US" sz="4800" dirty="0"/>
            </a:br>
            <a:r>
              <a:rPr lang="en-US" sz="4800" dirty="0"/>
              <a:t>5. </a:t>
            </a:r>
            <a:r>
              <a:rPr lang="en-US" sz="4800" dirty="0" err="1"/>
              <a:t>Prednáška</a:t>
            </a:r>
            <a:r>
              <a:rPr lang="en-US" sz="4800" dirty="0"/>
              <a:t> – </a:t>
            </a:r>
            <a:r>
              <a:rPr lang="en-US" sz="4800" dirty="0" err="1"/>
              <a:t>Redukcia</a:t>
            </a:r>
            <a:r>
              <a:rPr lang="en-US" sz="4800" dirty="0"/>
              <a:t> </a:t>
            </a:r>
            <a:r>
              <a:rPr lang="en-US" sz="4800" dirty="0" err="1"/>
              <a:t>príznakov</a:t>
            </a:r>
            <a:endParaRPr lang="en-SK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BA01F-C231-1649-8974-7C5582B2D0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Ing. Viktor Kocur, PhD.</a:t>
            </a:r>
            <a:endParaRPr lang="en-S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27236-97A7-C441-B6B5-A5065D7980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KAI FMFI</a:t>
            </a:r>
            <a:endParaRPr lang="en-SK" dirty="0"/>
          </a:p>
        </p:txBody>
      </p:sp>
    </p:spTree>
    <p:extLst>
      <p:ext uri="{BB962C8B-B14F-4D97-AF65-F5344CB8AC3E}">
        <p14:creationId xmlns:p14="http://schemas.microsoft.com/office/powerpoint/2010/main" val="2752141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PCA IV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/>
              <a:t>Ak pôvodné premenné (príznaky) boli možno korelované, v novej báze dostaneme lineárne </a:t>
            </a:r>
            <a:r>
              <a:rPr lang="sk-SK" dirty="0" err="1"/>
              <a:t>nekorelované</a:t>
            </a:r>
            <a:r>
              <a:rPr lang="sk-SK" dirty="0"/>
              <a:t> premenné, ktoré sa nazývajú hlavné komponenty</a:t>
            </a:r>
          </a:p>
          <a:p>
            <a:r>
              <a:rPr lang="sk-SK" dirty="0"/>
              <a:t>PCA je citlivá na škálovanie pôvodných premenných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4579620"/>
            <a:ext cx="5638800" cy="2173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071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PCA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Cieľ PCA možno sformulovať aj takto: nájdite </a:t>
                </a:r>
                <a:r>
                  <a:rPr lang="sk-SK" dirty="0" err="1"/>
                  <a:t>ortonormálnu</a:t>
                </a:r>
                <a:r>
                  <a:rPr lang="sk-SK" dirty="0"/>
                  <a:t> maticu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sk-SK" dirty="0"/>
                  <a:t>, ktorá zobrazí databázu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sk-SK" dirty="0"/>
                  <a:t> na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sk-SK" dirty="0"/>
                  <a:t>, t.j.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𝒀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𝑷𝑿</m:t>
                    </m:r>
                  </m:oMath>
                </a14:m>
                <a:r>
                  <a:rPr lang="sk-SK" dirty="0"/>
                  <a:t>, takú, že </a:t>
                </a:r>
                <a:r>
                  <a:rPr lang="sk-SK" dirty="0" err="1"/>
                  <a:t>kovariančná</a:t>
                </a:r>
                <a:r>
                  <a:rPr lang="sk-SK" dirty="0"/>
                  <a:t> matica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𝒀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k-SK" dirty="0"/>
                  <a:t> bude diagonálna, teda mimo diagonály má samé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sk-SK" dirty="0"/>
                  <a:t>, t.j. príznaky v matici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𝒀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sú </a:t>
                </a:r>
                <a:r>
                  <a:rPr lang="sk-SK" dirty="0" err="1"/>
                  <a:t>nekorelované</a:t>
                </a:r>
                <a:endParaRPr lang="sk-SK" dirty="0"/>
              </a:p>
              <a:p>
                <a:r>
                  <a:rPr lang="sk-SK" dirty="0"/>
                  <a:t>Riadky matice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sk-SK" dirty="0"/>
                  <a:t> sú potom hlavné komponenty databázy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 r="-1043" b="-3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6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PCA VI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13629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Priemet vektora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do smeru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 je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</m:sup>
                    </m:sSubSup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Priemer v stĺpci 1 je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</m:sup>
                    </m:sSubSup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acc>
                      <m:accPr>
                        <m:chr m:val="̅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sk-SK" dirty="0"/>
                  <a:t>, kde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Variancia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  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p>
                            </m:sSub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p>
                            </m:sSub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k-SK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k-SK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sk-SK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k-SK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bSup>
                              <m:acc>
                                <m:accPr>
                                  <m:chr m:val="̅"/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sk-SK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k-SK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sk-S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sk-SK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sk-SK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sk-SK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bSup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k-SK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sk-SK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sk-S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k-SK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  <m:r>
                                    <m:rPr>
                                      <m:nor/>
                                    </m:rPr>
                                    <a:rPr lang="sk-SK"/>
                                    <m:t>))</m:t>
                                  </m:r>
                                </m:e>
                                <m:sup>
                                  <m:r>
                                    <a:rPr lang="sk-SK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sk-S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k-SK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sk-SK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l-GR">
                          <a:latin typeface="Cambria Math" panose="02040503050406030204" pitchFamily="18" charset="0"/>
                        </a:rPr>
                        <m:t>𝜮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k-SK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sk-SK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13629"/>
              </a:xfrm>
              <a:blipFill>
                <a:blip r:embed="rId3"/>
                <a:stretch>
                  <a:fillRect l="-1623" t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2516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PCA VII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070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Ak prvá os má byť v smere najväčšej variability</a:t>
                </a:r>
                <a:endParaRPr lang="en-US" dirty="0"/>
              </a:p>
              <a:p>
                <a:r>
                  <a:rPr lang="en-US" dirty="0"/>
                  <a:t>M</a:t>
                </a:r>
                <a:r>
                  <a:rPr lang="sk-SK" dirty="0" err="1"/>
                  <a:t>aximalizačná</a:t>
                </a:r>
                <a:r>
                  <a:rPr lang="sk-SK" dirty="0"/>
                  <a:t> úloha s viazaným extrémom</a:t>
                </a:r>
              </a:p>
              <a:p>
                <a:r>
                  <a:rPr lang="sk-SK" dirty="0"/>
                  <a:t>Maximalizujeme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l-GR">
                            <a:latin typeface="Cambria Math" panose="02040503050406030204" pitchFamily="18" charset="0"/>
                          </a:rPr>
                          <m:t>𝜮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r>
                  <a:rPr lang="sk-SK" dirty="0"/>
                  <a:t> tak aby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  <a:p>
                <a:r>
                  <a:rPr lang="sk-SK" dirty="0" err="1"/>
                  <a:t>Lagrangeova</a:t>
                </a:r>
                <a:r>
                  <a:rPr lang="sk-SK" dirty="0"/>
                  <a:t> funkcia 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𝐿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l-GR">
                        <a:latin typeface="Cambria Math" panose="02040503050406030204" pitchFamily="18" charset="0"/>
                      </a:rPr>
                      <m:t>𝜮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λ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Podľa KT podmienok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=2</m:t>
                    </m:r>
                    <m:r>
                      <a:rPr lang="el-GR">
                        <a:latin typeface="Cambria Math" panose="02040503050406030204" pitchFamily="18" charset="0"/>
                      </a:rPr>
                      <m:t>𝜮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−2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endParaRPr lang="sk-SK" dirty="0"/>
              </a:p>
              <a:p>
                <a:r>
                  <a:rPr lang="sk-SK" dirty="0"/>
                  <a:t>Z toho </a:t>
                </a:r>
                <a14:m>
                  <m:oMath xmlns:m="http://schemas.openxmlformats.org/officeDocument/2006/math">
                    <m:r>
                      <a:rPr lang="el-GR">
                        <a:latin typeface="Cambria Math" panose="02040503050406030204" pitchFamily="18" charset="0"/>
                      </a:rPr>
                      <m:t>𝜮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𝜆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sk-SK" dirty="0"/>
                  <a:t> kde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sk-SK" dirty="0"/>
                  <a:t> je vlastné číslo a platí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l-GR">
                        <a:latin typeface="Cambria Math" panose="02040503050406030204" pitchFamily="18" charset="0"/>
                      </a:rPr>
                      <m:t>𝜮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λ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Pre maximum musí byť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sk-SK" dirty="0"/>
                  <a:t> najväčšie </a:t>
                </a:r>
                <a:r>
                  <a:rPr lang="sk-SK" dirty="0" err="1"/>
                  <a:t>vlast</a:t>
                </a:r>
                <a:r>
                  <a:rPr lang="sk-SK" dirty="0"/>
                  <a:t>. číslo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07060"/>
              </a:xfrm>
              <a:blipFill>
                <a:blip r:embed="rId3"/>
                <a:stretch>
                  <a:fillRect l="-1623" t="-3105" b="-2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121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PCA VIII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452082"/>
              </a:xfrm>
            </p:spPr>
            <p:txBody>
              <a:bodyPr>
                <a:normAutofit fontScale="92500"/>
              </a:bodyPr>
              <a:lstStyle/>
              <a:p>
                <a:r>
                  <a:rPr lang="sk-SK" dirty="0"/>
                  <a:t>Pre druhý hlavný komponent počítame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Maximalizujeme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l-GR">
                            <a:latin typeface="Cambria Math" panose="02040503050406030204" pitchFamily="18" charset="0"/>
                          </a:rPr>
                          <m:t>𝜮</m:t>
                        </m:r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r>
                  <a:rPr lang="sk-SK" dirty="0"/>
                  <a:t> tak aby platilo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k-SK" dirty="0"/>
                  <a:t> a súčasne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𝐿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l-GR">
                        <a:latin typeface="Cambria Math" panose="02040503050406030204" pitchFamily="18" charset="0"/>
                      </a:rPr>
                      <m:t>𝜮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sk-SK">
                            <a:latin typeface="Cambria Math" panose="02040503050406030204" pitchFamily="18" charset="0"/>
                          </a:rPr>
                          <m:t>2−1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𝜇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Potom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=2</m:t>
                    </m:r>
                    <m:r>
                      <a:rPr lang="el-GR">
                        <a:latin typeface="Cambria Math" panose="02040503050406030204" pitchFamily="18" charset="0"/>
                      </a:rPr>
                      <m:t>𝜮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−2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𝜇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endParaRPr lang="sk-SK" dirty="0"/>
              </a:p>
              <a:p>
                <a:r>
                  <a:rPr lang="sk-SK" dirty="0"/>
                  <a:t>Z toho sa potom </a:t>
                </a:r>
                <a14:m>
                  <m:oMath xmlns:m="http://schemas.openxmlformats.org/officeDocument/2006/math">
                    <m:r>
                      <a:rPr lang="el-GR">
                        <a:latin typeface="Cambria Math" panose="02040503050406030204" pitchFamily="18" charset="0"/>
                      </a:rPr>
                      <m:t>𝜇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=0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𝑎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>
                        <a:latin typeface="Cambria Math" panose="02040503050406030204" pitchFamily="18" charset="0"/>
                      </a:rPr>
                      <m:t>𝜮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𝜆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dirty="0"/>
                  <a:t> kde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sk-SK" dirty="0"/>
                  <a:t> je vlastné číslo, ktoré pre maximum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𝑉𝑎𝑟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sk-SK" dirty="0"/>
                  <a:t> musí byť druhé najväčšie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452082"/>
              </a:xfrm>
              <a:blipFill>
                <a:blip r:embed="rId3"/>
                <a:stretch>
                  <a:fillRect l="-1391" t="-1642" r="-2319" b="-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715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PCA 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sk-SK" dirty="0"/>
                  <a:t>Smery nových bázových vektorov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r>
                  <a:rPr lang="sk-SK" dirty="0"/>
                  <a:t>Nech je počiatok súradnicovej sústavy p, potom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𝐩</m:t>
                    </m:r>
                    <m:r>
                      <a:rPr lang="sk-SK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sk-SK" dirty="0"/>
              </a:p>
              <a:p>
                <a:r>
                  <a:rPr lang="sk-SK" dirty="0"/>
                  <a:t>Chceme, aby suma štvorcov vzdialeností medzi pôvodnými a premietnutými vektormi bola minimálna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r>
                  <a:rPr lang="sk-SK" dirty="0"/>
                  <a:t>Potom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23957" y="3689783"/>
            <a:ext cx="7144086" cy="221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50350" y="5905204"/>
            <a:ext cx="2645650" cy="69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61707" y="5905204"/>
            <a:ext cx="1227658" cy="69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5766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Použitie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sk-SK" dirty="0"/>
                  <a:t>1. Zoberieme databázu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sk-SK" dirty="0"/>
              </a:p>
              <a:p>
                <a:r>
                  <a:rPr lang="sk-SK" dirty="0"/>
                  <a:t>2. Odčítame priemer od každého rozmeru prvku databázy</a:t>
                </a:r>
              </a:p>
              <a:p>
                <a:r>
                  <a:rPr lang="sk-SK" dirty="0"/>
                  <a:t>3. Vypočítame kovariančnú maticu</a:t>
                </a:r>
              </a:p>
              <a:p>
                <a:r>
                  <a:rPr lang="sk-SK" dirty="0"/>
                  <a:t>4. Vypočítame vlastné čísla a vlastné vektory tejto kovariančnej matice</a:t>
                </a:r>
              </a:p>
              <a:p>
                <a:r>
                  <a:rPr lang="sk-SK" dirty="0"/>
                  <a:t>5. Vyberieme komponenty a príznakový vektor</a:t>
                </a:r>
              </a:p>
              <a:p>
                <a:r>
                  <a:rPr lang="sk-SK" dirty="0"/>
                  <a:t>6. Vypočítame novú databázu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1902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998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Použitie PCA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6279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3. Vypočítame kovariančnú maticu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en-US" dirty="0"/>
              </a:p>
              <a:p>
                <a:endParaRPr lang="sk-SK" dirty="0"/>
              </a:p>
              <a:p>
                <a:r>
                  <a:rPr lang="sk-SK" dirty="0"/>
                  <a:t>4. Vypočítame vlastné čísla a vlastné vektory tejto kovariančnej matice </a:t>
                </a:r>
                <a14:m>
                  <m:oMath xmlns:m="http://schemas.openxmlformats.org/officeDocument/2006/math">
                    <m:r>
                      <a:rPr lang="el-GR">
                        <a:latin typeface="Cambria Math" panose="02040503050406030204" pitchFamily="18" charset="0"/>
                      </a:rPr>
                      <m:t>𝜮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627928"/>
              </a:xfrm>
              <a:blipFill>
                <a:blip r:embed="rId3"/>
                <a:stretch>
                  <a:fillRect l="-1391" t="-2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82793" y="2477815"/>
            <a:ext cx="6026413" cy="221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9534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Použitie PCA III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689474"/>
          </a:xfrm>
        </p:spPr>
        <p:txBody>
          <a:bodyPr>
            <a:normAutofit/>
          </a:bodyPr>
          <a:lstStyle/>
          <a:p>
            <a:r>
              <a:rPr lang="sk-SK" dirty="0"/>
              <a:t>6. Vypočítame novú databázu</a:t>
            </a:r>
          </a:p>
          <a:p>
            <a:endParaRPr lang="sk-SK" dirty="0"/>
          </a:p>
          <a:p>
            <a:endParaRPr lang="sk-SK" dirty="0"/>
          </a:p>
          <a:p>
            <a:endParaRPr lang="en-US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Treba dať pozor na neporovnateľné jednotky (výška, váha, teplota) v databáze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6381" y="2479541"/>
            <a:ext cx="6659238" cy="2425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3394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sk-SK" dirty="0"/>
                  <a:t>Ak počet pozorovaní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≤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2" name="Nadpis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232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5224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Potom je najviac r vlastných hodnôt nenulových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𝑟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𝑟𝑎𝑛𝑘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𝚺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)≤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sk-SK" dirty="0"/>
              </a:p>
              <a:p>
                <a:r>
                  <a:rPr lang="sk-SK" dirty="0"/>
                  <a:t>Kovariančná matica </a:t>
                </a:r>
                <a14:m>
                  <m:oMath xmlns:m="http://schemas.openxmlformats.org/officeDocument/2006/math">
                    <m:r>
                      <a:rPr lang="el-GR">
                        <a:latin typeface="Cambria Math" panose="02040503050406030204" pitchFamily="18" charset="0"/>
                      </a:rPr>
                      <m:t>𝜮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𝑿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k-SK" dirty="0"/>
                  <a:t> má rozmer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𝐷</m:t>
                    </m:r>
                    <m:r>
                      <a:rPr lang="sk-SK">
                        <a:latin typeface="Cambria Math" panose="02040503050406030204" pitchFamily="18" charset="0"/>
                      </a:rPr>
                      <m:t>×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sk-SK" dirty="0"/>
                  <a:t> a zložitosť výpočtu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Platí </a:t>
                </a:r>
                <a14:m>
                  <m:oMath xmlns:m="http://schemas.openxmlformats.org/officeDocument/2006/math">
                    <m:r>
                      <a:rPr lang="el-GR">
                        <a:latin typeface="Cambria Math" panose="02040503050406030204" pitchFamily="18" charset="0"/>
                      </a:rPr>
                      <m:t>𝜮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k-SK" dirty="0"/>
                  <a:t> t.j.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sk-SK">
                            <a:latin typeface="Cambria Math" panose="02040503050406030204" pitchFamily="18" charset="0"/>
                          </a:rPr>
                          <m:t>𝑿</m:t>
                        </m:r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Potom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sk-SK">
                            <a:latin typeface="Cambria Math" panose="02040503050406030204" pitchFamily="18" charset="0"/>
                          </a:rPr>
                          <m:t>𝑿</m:t>
                        </m:r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k-SK" dirty="0"/>
                  <a:t> a z toho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sk-SK">
                            <a:latin typeface="Cambria Math" panose="02040503050406030204" pitchFamily="18" charset="0"/>
                          </a:rPr>
                          <m:t>𝑿𝒑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k-SK" dirty="0"/>
                  <a:t> 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522420"/>
              </a:xfrm>
              <a:blipFill>
                <a:blip r:embed="rId4"/>
                <a:stretch>
                  <a:fillRect l="-1623" t="-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59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Výber príznakov</a:t>
            </a:r>
          </a:p>
        </p:txBody>
      </p:sp>
      <p:pic>
        <p:nvPicPr>
          <p:cNvPr id="6" name="Zástupný symbol obsahu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4724" y="1690688"/>
            <a:ext cx="7402551" cy="4149325"/>
          </a:xfrm>
        </p:spPr>
      </p:pic>
    </p:spTree>
    <p:extLst>
      <p:ext uri="{BB962C8B-B14F-4D97-AF65-F5344CB8AC3E}">
        <p14:creationId xmlns:p14="http://schemas.microsoft.com/office/powerpoint/2010/main" val="23882704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Nadpis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dirty="0">
                    <a:latin typeface="Calibri" panose="020F0502020204030204" pitchFamily="34" charset="0"/>
                    <a:cs typeface="Calibri" panose="020F0502020204030204" pitchFamily="34" charset="0"/>
                  </a:rPr>
                  <a:t>Ak počet pozorovaní </a:t>
                </a:r>
                <a14:m>
                  <m:oMath xmlns:m="http://schemas.openxmlformats.org/officeDocument/2006/math">
                    <m:r>
                      <a:rPr lang="sk-SK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sk-SK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sk-SK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sk-SK" dirty="0"/>
                  <a:t> II</a:t>
                </a:r>
              </a:p>
            </p:txBody>
          </p:sp>
        </mc:Choice>
        <mc:Fallback xmlns="">
          <p:sp>
            <p:nvSpPr>
              <p:cNvPr id="2" name="Nadpis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232" b="-9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8ED3D7A-FD1F-4347-8148-8D3716F3A2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15851"/>
              </a:xfrm>
            </p:spPr>
            <p:txBody>
              <a:bodyPr>
                <a:normAutofit/>
              </a:bodyPr>
              <a:lstStyle/>
              <a:p>
                <a:r>
                  <a:rPr lang="sk-SK" sz="3600" dirty="0">
                    <a:latin typeface="+mj-lt"/>
                  </a:rPr>
                  <a:t>kde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sk-SK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k-SK" sz="3600" dirty="0">
                    <a:latin typeface="+mj-lt"/>
                  </a:rPr>
                  <a:t> je vlastný vektor </a:t>
                </a:r>
                <a14:m>
                  <m:oMath xmlns:m="http://schemas.openxmlformats.org/officeDocument/2006/math"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sk-SK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sk-SK" sz="3600" dirty="0">
                    <a:latin typeface="+mj-lt"/>
                  </a:rPr>
                  <a:t> matice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k-SK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sSup>
                      <m:sSupPr>
                        <m:ctrlPr>
                          <a:rPr lang="sk-SK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sk-SK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sk-SK" sz="3600" dirty="0">
                    <a:latin typeface="+mj-lt"/>
                  </a:rPr>
                  <a:t> pričom časová zložitosť je </a:t>
                </a:r>
                <a14:m>
                  <m:oMath xmlns:m="http://schemas.openxmlformats.org/officeDocument/2006/math"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k-SK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sz="3600" dirty="0">
                    <a:latin typeface="+mj-lt"/>
                  </a:rPr>
                  <a:t> </a:t>
                </a:r>
              </a:p>
              <a:p>
                <a:r>
                  <a:rPr lang="sk-SK" sz="3600" dirty="0">
                    <a:latin typeface="+mj-lt"/>
                  </a:rPr>
                  <a:t>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sk-SK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k-SK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sk-SK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sk-SK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sk-SK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𝑿</m:t>
                            </m:r>
                          </m:e>
                          <m:sup>
                            <m:r>
                              <a:rPr lang="sk-SK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sk-SK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sk-SK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sk-SK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sk-SK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sk-SK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sk-SK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sk-SK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sk-SK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sk-SK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𝑿𝒑</m:t>
                        </m:r>
                      </m:e>
                      <m:sub>
                        <m:r>
                          <a:rPr lang="sk-SK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k-SK" sz="3600" dirty="0">
                    <a:latin typeface="+mj-lt"/>
                  </a:rPr>
                  <a:t> tak</a:t>
                </a:r>
                <a14:m>
                  <m:oMath xmlns:m="http://schemas.openxmlformats.org/officeDocument/2006/math">
                    <m:r>
                      <a:rPr lang="sk-SK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l-GR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𝜮</m:t>
                    </m:r>
                    <m:sSub>
                      <m:sSubPr>
                        <m:ctrlPr>
                          <a:rPr lang="el-GR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sk-SK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𝑿𝒑</m:t>
                        </m:r>
                      </m:e>
                      <m:sub>
                        <m:r>
                          <a:rPr lang="sk-SK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sk-SK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sk-SK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sk-SK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sk-SK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sk-SK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sk-SK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𝑿𝒑</m:t>
                        </m:r>
                      </m:e>
                      <m:sub>
                        <m:r>
                          <a:rPr lang="sk-SK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</m:oMath>
                </a14:m>
                <a:endParaRPr lang="sk-SK" sz="3600" dirty="0">
                  <a:latin typeface="+mj-lt"/>
                </a:endParaRPr>
              </a:p>
              <a:p>
                <a:r>
                  <a:rPr lang="sk-SK" sz="3600" dirty="0">
                    <a:latin typeface="+mj-lt"/>
                  </a:rPr>
                  <a:t>Z toho potom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sk-SK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lang="sk-SK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sk-SK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k-SK" sz="3600" dirty="0">
                    <a:latin typeface="+mj-lt"/>
                  </a:rPr>
                  <a:t> je vlastný vektor matice </a:t>
                </a:r>
                <a14:m>
                  <m:oMath xmlns:m="http://schemas.openxmlformats.org/officeDocument/2006/math">
                    <m:r>
                      <a:rPr lang="el-GR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𝜮</m:t>
                    </m:r>
                  </m:oMath>
                </a14:m>
                <a:r>
                  <a:rPr lang="sk-SK" sz="3600" dirty="0">
                    <a:latin typeface="+mj-lt"/>
                  </a:rPr>
                  <a:t> pre dané </a:t>
                </a:r>
                <a14:m>
                  <m:oMath xmlns:m="http://schemas.openxmlformats.org/officeDocument/2006/math">
                    <m:r>
                      <a:rPr lang="sk-SK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sk-SK" sz="3600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sz="3600" dirty="0" err="1">
                    <a:latin typeface="+mj-lt"/>
                  </a:rPr>
                  <a:t>Potom</a:t>
                </a:r>
                <a:r>
                  <a:rPr lang="en-US" sz="3600" dirty="0">
                    <a:latin typeface="+mj-lt"/>
                  </a:rPr>
                  <a:t> </a:t>
                </a:r>
                <a:r>
                  <a:rPr lang="sk-SK" sz="3600" dirty="0">
                    <a:latin typeface="+mj-lt"/>
                  </a:rPr>
                  <a:t>hľadáme také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k-SK" sz="3600" dirty="0">
                    <a:latin typeface="+mj-lt"/>
                  </a:rPr>
                  <a:t> že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sk-SK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sz="3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sk-SK" sz="3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sk-SK" sz="3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k-SK" sz="3600" dirty="0">
                    <a:latin typeface="+mj-lt"/>
                  </a:rPr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 sz="3600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sk-SK" sz="3600" b="1" i="1" smtClean="0"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lang="sk-SK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sz="3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sk-SK" sz="3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k-SK" sz="3600" dirty="0">
                  <a:latin typeface="+mj-lt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B8ED3D7A-FD1F-4347-8148-8D3716F3A2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15851"/>
              </a:xfrm>
              <a:blipFill>
                <a:blip r:embed="rId4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352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Zníženie počtu príznakov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Latencia pri PCA odráža variabilitu príznakov – na obrázku v bode zlomu, od štvrtého najväčšieho, začínajú vlastné čísla, zachycujúce málo variability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0490" y="3448443"/>
            <a:ext cx="5991020" cy="340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6267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Zníženie počtu príznakov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5791200" cy="3840798"/>
          </a:xfrm>
        </p:spPr>
        <p:txBody>
          <a:bodyPr/>
          <a:lstStyle/>
          <a:p>
            <a:r>
              <a:rPr lang="sk-SK" dirty="0"/>
              <a:t>Podiel variability v j-tom hlavnom 		                    komponente</a:t>
            </a:r>
          </a:p>
          <a:p>
            <a:endParaRPr lang="sk-SK" dirty="0"/>
          </a:p>
          <a:p>
            <a:r>
              <a:rPr lang="sk-SK" dirty="0"/>
              <a:t>Kumulatívny pomer 			      zachytenej variability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7012" y="2510966"/>
            <a:ext cx="1902388" cy="1175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1019388" y="4694877"/>
            <a:ext cx="4434591" cy="1782405"/>
            <a:chOff x="906" y="965"/>
            <a:chExt cx="2504" cy="831"/>
          </a:xfrm>
        </p:grpSpPr>
        <p:pic>
          <p:nvPicPr>
            <p:cNvPr id="9" name="Picture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906" y="965"/>
              <a:ext cx="895" cy="8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198" y="1245"/>
              <a:ext cx="121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Text Box 20"/>
            <p:cNvSpPr txBox="1">
              <a:spLocks noChangeArrowheads="1"/>
            </p:cNvSpPr>
            <p:nvPr/>
          </p:nvSpPr>
          <p:spPr bwMode="auto">
            <a:xfrm>
              <a:off x="1907" y="1253"/>
              <a:ext cx="235" cy="2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en-US" sz="3200" dirty="0">
                  <a:latin typeface="Times New Roman" pitchFamily="18" charset="0"/>
                </a:rPr>
                <a:t>&gt;</a:t>
              </a:r>
              <a:endParaRPr lang="sk-SK" sz="3200" dirty="0">
                <a:latin typeface="Times New Roman" pitchFamily="18" charset="0"/>
              </a:endParaRPr>
            </a:p>
          </p:txBody>
        </p:sp>
      </p:grpSp>
      <p:pic>
        <p:nvPicPr>
          <p:cNvPr id="12" name="Picture 4" descr="D:\users\ela\praca\tex\kega_kniha\struktura\images\scree_plot_kumulative.ep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42079" y="980728"/>
            <a:ext cx="4111721" cy="587727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104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Andersonov</a:t>
            </a:r>
            <a:r>
              <a:rPr lang="sk-SK" dirty="0"/>
              <a:t> test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 Testovanie hypotézy</a:t>
            </a:r>
          </a:p>
        </p:txBody>
      </p:sp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5669" y="2394946"/>
            <a:ext cx="5904656" cy="1359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9462" y="3530321"/>
            <a:ext cx="7741726" cy="71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5710995"/>
            <a:ext cx="9144000" cy="611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707862" y="4293096"/>
            <a:ext cx="2670135" cy="95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48492" y="4293097"/>
            <a:ext cx="3604973" cy="950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439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SVD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586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sk-SK" dirty="0"/>
                  <a:t>Naspäť k problému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𝑁</m:t>
                    </m:r>
                    <m:r>
                      <a:rPr lang="sk-SK">
                        <a:latin typeface="Cambria Math" panose="02040503050406030204" pitchFamily="18" charset="0"/>
                      </a:rPr>
                      <m:t>&lt;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sk-SK" dirty="0"/>
              </a:p>
              <a:p>
                <a:r>
                  <a:rPr lang="sk-SK" dirty="0"/>
                  <a:t>Singulárny rozklad matice A – každá matica sa rozložiť na súčin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𝐀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𝐔𝐒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k-SK" dirty="0"/>
                  <a:t> 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𝐀</m:t>
                            </m:r>
                          </m:e>
                        </m:d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</m:d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𝐒</m:t>
                            </m:r>
                          </m:e>
                        </m:d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𝐕</m:t>
                            </m:r>
                          </m:e>
                        </m:d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𝐔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 a </a:t>
                </a:r>
                <a14:m>
                  <m:oMath xmlns:m="http://schemas.openxmlformats.org/officeDocument/2006/math">
                    <m:r>
                      <a:rPr lang="sk-SK" dirty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sk-SK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 …,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sk-SK">
                        <a:latin typeface="Cambria Math" panose="02040503050406030204" pitchFamily="18" charset="0"/>
                      </a:rPr>
                      <m:t>diag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𝑟𝑎𝑛𝑘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k-SK" dirty="0"/>
                  <a:t>, kde</a:t>
                </a:r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sk-SK" dirty="0"/>
                  <a:t> je vlastný vektor matice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sk-SK" dirty="0"/>
                  <a:t> je vlastný vektor matice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𝐀𝐀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𝜆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dirty="0"/>
              </a:p>
              <a:p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58651"/>
              </a:xfrm>
              <a:blipFill>
                <a:blip r:embed="rId2"/>
                <a:stretch>
                  <a:fillRect l="-1623" t="-3433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169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Vzťah medzi PCA a SVD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𝐗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sk-SK">
                            <a:latin typeface="Cambria Math" panose="02040503050406030204" pitchFamily="18" charset="0"/>
                          </a:rPr>
                          <m:t>, …,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</m:d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𝐘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k-SK" dirty="0"/>
                  <a:t>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dirty="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  <m:sup>
                        <m:r>
                          <a:rPr lang="sk-SK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 dirty="0">
                        <a:latin typeface="Cambria Math" panose="02040503050406030204" pitchFamily="18" charset="0"/>
                      </a:rPr>
                      <m:t>𝐘</m:t>
                    </m:r>
                    <m:r>
                      <a:rPr lang="sk-SK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𝐗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Pre 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𝐘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𝐔𝐒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k-SK" dirty="0"/>
                  <a:t> sú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sk-SK" dirty="0"/>
                  <a:t> vlastné vektory matice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 dirty="0"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  <m:sup>
                        <m:r>
                          <a:rPr lang="sk-SK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 dirty="0">
                        <a:latin typeface="Cambria Math" panose="02040503050406030204" pitchFamily="18" charset="0"/>
                      </a:rPr>
                      <m:t>𝐘</m:t>
                    </m:r>
                    <m:r>
                      <a:rPr lang="sk-SK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endParaRPr lang="sk-SK" dirty="0"/>
              </a:p>
              <a:p>
                <a:r>
                  <a:rPr lang="sk-SK" dirty="0"/>
                  <a:t>Často používame SVD namiesto PCA</a:t>
                </a:r>
              </a:p>
              <a:p>
                <a:r>
                  <a:rPr lang="sk-SK" dirty="0"/>
                  <a:t>SVD algoritmus je numericky stabilnejší ako</a:t>
                </a:r>
                <a:r>
                  <a:rPr lang="en-US" dirty="0"/>
                  <a:t> </a:t>
                </a:r>
                <a:r>
                  <a:rPr lang="sk-SK" dirty="0"/>
                  <a:t>výpočet PCA</a:t>
                </a:r>
                <a:r>
                  <a:rPr lang="en-US" dirty="0"/>
                  <a:t> z </a:t>
                </a:r>
                <a:r>
                  <a:rPr lang="en-US" dirty="0" err="1"/>
                  <a:t>predchádzajúcich</a:t>
                </a:r>
                <a:r>
                  <a:rPr lang="en-US" dirty="0"/>
                  <a:t> </a:t>
                </a:r>
                <a:r>
                  <a:rPr lang="en-US" dirty="0" err="1"/>
                  <a:t>slidov</a:t>
                </a:r>
                <a:endParaRPr lang="sk-SK" dirty="0"/>
              </a:p>
            </p:txBody>
          </p:sp>
        </mc:Choice>
        <mc:Fallback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b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Šípka doprava 5"/>
          <p:cNvSpPr/>
          <p:nvPr/>
        </p:nvSpPr>
        <p:spPr>
          <a:xfrm>
            <a:off x="3269214" y="2700573"/>
            <a:ext cx="108012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35113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Sila a slabosť PCA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Je to neparametrická analýza, odpoveď je jednoznačná bez vstupu používateľa</a:t>
            </a:r>
          </a:p>
          <a:p>
            <a:r>
              <a:rPr lang="sk-SK" dirty="0"/>
              <a:t>Pri parametrickom prístupe sa využije znalosť o charaktere dát a najprv ich transformujeme nelineárnou transformáciou – ide o tzv. </a:t>
            </a:r>
            <a:r>
              <a:rPr lang="sk-SK" dirty="0" err="1"/>
              <a:t>kernel</a:t>
            </a:r>
            <a:r>
              <a:rPr lang="sk-SK" dirty="0"/>
              <a:t> PCA</a:t>
            </a:r>
          </a:p>
          <a:p>
            <a:r>
              <a:rPr lang="sk-SK" dirty="0"/>
              <a:t>Ak upustíme od </a:t>
            </a:r>
            <a:r>
              <a:rPr lang="sk-SK" dirty="0" err="1"/>
              <a:t>ortogonality</a:t>
            </a:r>
            <a:r>
              <a:rPr lang="sk-SK" dirty="0"/>
              <a:t> osí, resp. od </a:t>
            </a:r>
            <a:r>
              <a:rPr lang="sk-SK" dirty="0" err="1"/>
              <a:t>Gaussovského</a:t>
            </a:r>
            <a:r>
              <a:rPr lang="sk-SK" dirty="0"/>
              <a:t> charakteru dát, dostaneme ICA  </a:t>
            </a:r>
          </a:p>
        </p:txBody>
      </p:sp>
    </p:spTree>
    <p:extLst>
      <p:ext uri="{BB962C8B-B14F-4D97-AF65-F5344CB8AC3E}">
        <p14:creationId xmlns:p14="http://schemas.microsoft.com/office/powerpoint/2010/main" val="1078914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ICA (</a:t>
            </a:r>
            <a:r>
              <a:rPr lang="sk-SK" dirty="0" err="1"/>
              <a:t>Independent</a:t>
            </a:r>
            <a:r>
              <a:rPr lang="sk-SK" dirty="0"/>
              <a:t> CA)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Metóda nezávislých komponentov</a:t>
            </a:r>
          </a:p>
          <a:p>
            <a:r>
              <a:rPr lang="sk-SK" dirty="0"/>
              <a:t>Nevyžaduje </a:t>
            </a:r>
            <a:r>
              <a:rPr lang="sk-SK" dirty="0" err="1"/>
              <a:t>ortogonalitu</a:t>
            </a:r>
            <a:r>
              <a:rPr lang="sk-SK" dirty="0"/>
              <a:t>, len </a:t>
            </a:r>
            <a:r>
              <a:rPr lang="sk-SK" dirty="0" err="1"/>
              <a:t>linearitu</a:t>
            </a:r>
            <a:endParaRPr lang="sk-SK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3054" y="3199953"/>
            <a:ext cx="7282455" cy="3658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11785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ICA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ICA – reprezentuje vektor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𝑿</m:t>
                    </m:r>
                    <m:r>
                      <a:rPr lang="sk-SK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k-SK" dirty="0"/>
                  <a:t>ako lineárnu kombináciu </a:t>
                </a:r>
                <a:r>
                  <a:rPr lang="sk-SK" dirty="0" err="1"/>
                  <a:t>negaussovských</a:t>
                </a:r>
                <a:r>
                  <a:rPr lang="sk-SK" dirty="0"/>
                  <a:t> náhodných premenných, ktoré sú čo najnezávislejšie</a:t>
                </a:r>
              </a:p>
              <a:p>
                <a:r>
                  <a:rPr lang="sk-SK" dirty="0"/>
                  <a:t>Opäť sa snažíme nájsť maticu s novou bázou tak, aby </a:t>
                </a:r>
                <a:r>
                  <a:rPr lang="sk-SK" dirty="0" err="1"/>
                  <a:t>kovariančná</a:t>
                </a:r>
                <a:r>
                  <a:rPr lang="sk-SK" dirty="0"/>
                  <a:t> matica nového vektora bola diagonálna</a:t>
                </a:r>
              </a:p>
              <a:p>
                <a:r>
                  <a:rPr lang="sk-SK" dirty="0"/>
                  <a:t>Naviac chceme, aby nové premenné boli nezávislé, t.j.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569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Cocktail</a:t>
            </a:r>
            <a:r>
              <a:rPr lang="sk-SK" dirty="0"/>
              <a:t> party </a:t>
            </a:r>
            <a:r>
              <a:rPr lang="sk-SK" dirty="0" err="1"/>
              <a:t>problem</a:t>
            </a:r>
            <a:r>
              <a:rPr lang="sk-SK" dirty="0"/>
              <a:t> – pozorované vstupy do mikrofónov, treba nájsť zdroje</a:t>
            </a:r>
          </a:p>
          <a:p>
            <a:endParaRPr lang="sk-SK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82314" y="3086100"/>
            <a:ext cx="7227371" cy="3618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907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Dva prístupy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3289"/>
          </a:xfrm>
        </p:spPr>
        <p:txBody>
          <a:bodyPr/>
          <a:lstStyle/>
          <a:p>
            <a:r>
              <a:rPr lang="sk-SK" dirty="0"/>
              <a:t>Výber príznakov:</a:t>
            </a:r>
          </a:p>
          <a:p>
            <a:pPr lvl="1"/>
            <a:r>
              <a:rPr lang="sk-SK" dirty="0"/>
              <a:t>Vyberieme podmnožinu z originálnych príznakov</a:t>
            </a:r>
            <a:endParaRPr lang="en-US" dirty="0"/>
          </a:p>
          <a:p>
            <a:pPr marL="457200" lvl="1" indent="0">
              <a:buNone/>
            </a:pPr>
            <a:endParaRPr lang="sk-SK" dirty="0"/>
          </a:p>
          <a:p>
            <a:r>
              <a:rPr lang="sk-SK" dirty="0"/>
              <a:t>Redukcia príznakov:</a:t>
            </a:r>
          </a:p>
          <a:p>
            <a:pPr lvl="1"/>
            <a:r>
              <a:rPr lang="sk-SK" dirty="0"/>
              <a:t>Transformujeme pôvodnú množinu príznakov do menej-dimenzionálnej</a:t>
            </a:r>
          </a:p>
          <a:p>
            <a:pPr lvl="1"/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57105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𝑨𝒔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sk-SK" dirty="0"/>
                  <a:t>, hľadáme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3130" y="1831830"/>
            <a:ext cx="6627940" cy="219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3130" y="4162354"/>
            <a:ext cx="6408920" cy="2695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1782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69667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Predpoklad: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…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sk-SK" dirty="0"/>
              </a:p>
              <a:p>
                <a:r>
                  <a:rPr lang="sk-SK" dirty="0" err="1"/>
                  <a:t>neGaussovskosť</a:t>
                </a:r>
                <a:r>
                  <a:rPr lang="sk-SK" dirty="0"/>
                  <a:t> dát</a:t>
                </a:r>
              </a:p>
              <a:p>
                <a:r>
                  <a:rPr lang="sk-SK" dirty="0"/>
                  <a:t>Nezávislosť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sk-SK" dirty="0"/>
                  <a:t> </a:t>
                </a:r>
                <a:r>
                  <a:rPr lang="sk-SK" dirty="0" err="1"/>
                  <a:t>nekorelovanosť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sk-SK" dirty="0"/>
                  <a:t> diagonálna </a:t>
                </a:r>
                <a:r>
                  <a:rPr lang="sk-SK" dirty="0" err="1"/>
                  <a:t>kovariančná</a:t>
                </a:r>
                <a:r>
                  <a:rPr lang="sk-SK" dirty="0"/>
                  <a:t> matica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69667"/>
              </a:xfrm>
              <a:blipFill>
                <a:blip r:embed="rId3"/>
                <a:stretch>
                  <a:fillRect l="-1623" t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7215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ICA postup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Centrovanie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𝒙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sk-SK" dirty="0"/>
              </a:p>
              <a:p>
                <a:r>
                  <a:rPr lang="sk-SK" dirty="0"/>
                  <a:t>Bielenie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𝑩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p>
                  </m:oMath>
                </a14:m>
                <a:r>
                  <a:rPr lang="sk-SK" dirty="0"/>
                  <a:t>, aby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sk-SK" dirty="0"/>
              </a:p>
              <a:p>
                <a:pPr lvl="1"/>
                <a:r>
                  <a:rPr lang="sk-SK" dirty="0"/>
                  <a:t>Postup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𝒚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𝐕𝐃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´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sk-SK" dirty="0"/>
                  <a:t>kde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Σ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𝐕𝐒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rad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sk-SK" dirty="0"/>
                  <a:t> sú vlastné vektory a diagonálna matica vlastných čísel z PCA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597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ICA postup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Hľadáme smery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, aby sme maximalizovali </a:t>
                </a:r>
                <a:r>
                  <a:rPr lang="sk-SK" dirty="0" err="1"/>
                  <a:t>neGaussovskosť</a:t>
                </a:r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 l="44028"/>
          <a:stretch>
            <a:fillRect/>
          </a:stretch>
        </p:blipFill>
        <p:spPr bwMode="auto">
          <a:xfrm>
            <a:off x="3676948" y="3134487"/>
            <a:ext cx="4838103" cy="3635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20267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ICA postup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sk-SK" dirty="0"/>
                  <a:t>Miera </a:t>
                </a:r>
                <a:r>
                  <a:rPr lang="sk-SK" dirty="0" err="1"/>
                  <a:t>neGaussovskosti</a:t>
                </a:r>
                <a:r>
                  <a:rPr lang="sk-SK" dirty="0"/>
                  <a:t>: šikmosť a špicatosť (3. a 4. moment)</a:t>
                </a:r>
              </a:p>
              <a:p>
                <a:r>
                  <a:rPr lang="sk-SK" dirty="0" err="1"/>
                  <a:t>Negentropia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𝑦</m:t>
                    </m:r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r>
                  <a:rPr lang="sk-SK" dirty="0"/>
                  <a:t> aproximácia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sk-SK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sk-SK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𝑐𝑜𝑠h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</m:oMath>
                </a14:m>
                <a:r>
                  <a:rPr lang="sk-SK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sk-SK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sk-SK" dirty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sk-SK" dirty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sk-SK" dirty="0">
                        <a:latin typeface="Cambria Math" panose="02040503050406030204" pitchFamily="18" charset="0"/>
                      </a:rPr>
                      <m:t>(−</m:t>
                    </m:r>
                    <m:f>
                      <m:fPr>
                        <m:ctrlPr>
                          <a:rPr lang="sk-SK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sk-SK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sk-SK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sk-SK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sk-SK" dirty="0"/>
              </a:p>
              <a:p>
                <a:r>
                  <a:rPr lang="sk-SK" dirty="0"/>
                  <a:t>Tieto funkcie sa rýchlo rátajú, na rozdiel od momentov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1&lt;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3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277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ICA postup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5758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sk-SK" dirty="0"/>
                  <a:t>Hľadáme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sk-SK" dirty="0"/>
                  <a:t>, aby maximalizoval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</m:e>
                        </m:d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sk-SK" dirty="0"/>
                  <a:t> za podmienky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k-SK" dirty="0"/>
                  <a:t>                     konštanta pre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sk-SK" dirty="0"/>
              </a:p>
              <a:p>
                <a:r>
                  <a:rPr lang="sk-SK" dirty="0" err="1"/>
                  <a:t>Lagrange</a:t>
                </a:r>
                <a:r>
                  <a:rPr lang="sk-SK" dirty="0"/>
                  <a:t>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𝐿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𝜆</m:t>
                    </m:r>
                    <m:r>
                      <a:rPr lang="sk-SK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k-SK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sk-SK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den>
                    </m:f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𝜆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  <m:r>
                      <a:rPr lang="sk-SK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endParaRPr lang="sk-SK" dirty="0"/>
              </a:p>
              <a:p>
                <a:r>
                  <a:rPr lang="sk-SK" dirty="0"/>
                  <a:t>Riešenie použitím </a:t>
                </a:r>
                <a:r>
                  <a:rPr lang="sk-SK" dirty="0" err="1"/>
                  <a:t>Newtonovej</a:t>
                </a:r>
                <a:r>
                  <a:rPr lang="sk-SK" dirty="0"/>
                  <a:t> metódy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57589"/>
              </a:xfrm>
              <a:blipFill>
                <a:blip r:embed="rId3"/>
                <a:stretch>
                  <a:fillRect l="-1275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4183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ICA postup 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Newtonova</a:t>
            </a:r>
            <a:r>
              <a:rPr lang="sk-SK" dirty="0"/>
              <a:t> metóda hľadania koreňov</a:t>
            </a:r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graphicFrame>
        <p:nvGraphicFramePr>
          <p:cNvPr id="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716847"/>
              </p:ext>
            </p:extLst>
          </p:nvPr>
        </p:nvGraphicFramePr>
        <p:xfrm>
          <a:off x="1812147" y="3429000"/>
          <a:ext cx="3251947" cy="1255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117440" imgH="431640" progId="Equation.3">
                  <p:embed/>
                </p:oleObj>
              </mc:Choice>
              <mc:Fallback>
                <p:oleObj name="Equation" r:id="rId4" imgW="1117440" imgH="431640" progId="Equation.3">
                  <p:embed/>
                  <p:pic>
                    <p:nvPicPr>
                      <p:cNvPr id="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147" y="3429000"/>
                        <a:ext cx="3251947" cy="12559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 descr="http://aleph0.clarku.edu/%7Edjoyce/newton/newmet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766121" y="2484110"/>
            <a:ext cx="5167006" cy="4169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8802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FastICA</a:t>
            </a:r>
            <a:endParaRPr lang="sk-S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Algoritmus pre jeden smer:</a:t>
                </a:r>
              </a:p>
              <a:p>
                <a:pPr marL="0" indent="0">
                  <a:buNone/>
                </a:pPr>
                <a:r>
                  <a:rPr lang="sk-SK" dirty="0"/>
                  <a:t>1. Zvoľ náhodný počiatočný vektor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´</m:t>
                            </m:r>
                          </m:sup>
                        </m:sSup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sk-SK" dirty="0"/>
              </a:p>
              <a:p>
                <a:pPr marL="0" indent="0">
                  <a:buNone/>
                </a:pPr>
                <a:r>
                  <a:rPr lang="sk-SK" dirty="0"/>
                  <a:t>3.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sk-SK" dirty="0"/>
                  <a:t>4. Opakuj kroky 2 a 3, kým nenastane konvergencia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097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FastICA</a:t>
            </a:r>
            <a:r>
              <a:rPr lang="sk-SK" dirty="0"/>
              <a:t>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Algoritmus pre viacero smerov:</a:t>
            </a:r>
          </a:p>
          <a:p>
            <a:r>
              <a:rPr lang="sk-SK" dirty="0" err="1"/>
              <a:t>FastICA</a:t>
            </a:r>
            <a:r>
              <a:rPr lang="sk-SK" dirty="0"/>
              <a:t> postupne pre každý smer, ale pri každej iterácii </a:t>
            </a:r>
            <a:r>
              <a:rPr lang="sk-SK" dirty="0" err="1"/>
              <a:t>dekorelujeme</a:t>
            </a:r>
            <a:r>
              <a:rPr lang="sk-SK" dirty="0"/>
              <a:t> ten nový smer</a:t>
            </a:r>
          </a:p>
          <a:p>
            <a:endParaRPr lang="sk-SK" dirty="0"/>
          </a:p>
          <a:p>
            <a:endParaRPr lang="sk-SK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50731" y="3746025"/>
            <a:ext cx="569053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00959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Ešte raz slabosti PCA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PCA nie je vždy optimálne pre klasifikáciu</a:t>
            </a:r>
          </a:p>
          <a:p>
            <a:r>
              <a:rPr lang="sk-SK" dirty="0"/>
              <a:t>PCA neberie do úvahy príslušnosť k triedam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14401" y="3429000"/>
            <a:ext cx="6271847" cy="297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398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3289"/>
          </a:xfrm>
        </p:spPr>
        <p:txBody>
          <a:bodyPr>
            <a:normAutofit lnSpcReduction="10000"/>
          </a:bodyPr>
          <a:lstStyle/>
          <a:p>
            <a:r>
              <a:rPr lang="sk-SK" dirty="0"/>
              <a:t>Dáta v 3D priestore</a:t>
            </a:r>
          </a:p>
          <a:p>
            <a:endParaRPr lang="sk-SK" dirty="0"/>
          </a:p>
          <a:p>
            <a:endParaRPr lang="sk-SK" dirty="0"/>
          </a:p>
          <a:p>
            <a:endParaRPr lang="en-US" dirty="0"/>
          </a:p>
          <a:p>
            <a:endParaRPr lang="en-US" dirty="0"/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Zmysluplný smer premietania do 2D?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71573" y="1506049"/>
            <a:ext cx="3962871" cy="362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66227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Linear</a:t>
            </a:r>
            <a:r>
              <a:rPr lang="sk-SK" dirty="0"/>
              <a:t> </a:t>
            </a:r>
            <a:r>
              <a:rPr lang="sk-SK" dirty="0" err="1"/>
              <a:t>Discriminant</a:t>
            </a:r>
            <a:r>
              <a:rPr lang="sk-SK" dirty="0"/>
              <a:t> Analysis (LDA)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047636"/>
          </a:xfrm>
        </p:spPr>
        <p:txBody>
          <a:bodyPr/>
          <a:lstStyle/>
          <a:p>
            <a:r>
              <a:rPr lang="sk-SK" dirty="0"/>
              <a:t>Načo slúži LDA – lineárna </a:t>
            </a:r>
            <a:r>
              <a:rPr lang="sk-SK" dirty="0" err="1"/>
              <a:t>diskriminančná</a:t>
            </a:r>
            <a:r>
              <a:rPr lang="sk-SK" dirty="0"/>
              <a:t> analýza?</a:t>
            </a:r>
          </a:p>
          <a:p>
            <a:r>
              <a:rPr lang="sk-SK" dirty="0"/>
              <a:t>Na zníženie dimenzie (počtu príznakov) pri zachovaní separovateľnosti tried</a:t>
            </a:r>
            <a:endParaRPr lang="en-US" dirty="0"/>
          </a:p>
          <a:p>
            <a:pPr lvl="1"/>
            <a:r>
              <a:rPr lang="sk-SK" dirty="0"/>
              <a:t>zníži dimenziu na počet tried - 1</a:t>
            </a:r>
          </a:p>
          <a:p>
            <a:r>
              <a:rPr lang="sk-SK" dirty="0"/>
              <a:t>Nájde smer, pri ktorom sú triedy najlepšie oddelené</a:t>
            </a:r>
            <a:endParaRPr lang="en-US" dirty="0"/>
          </a:p>
          <a:p>
            <a:r>
              <a:rPr lang="en-US" dirty="0"/>
              <a:t>U</a:t>
            </a:r>
            <a:r>
              <a:rPr lang="sk-SK" dirty="0" err="1"/>
              <a:t>važuje</a:t>
            </a:r>
            <a:r>
              <a:rPr lang="sk-SK" dirty="0"/>
              <a:t> vzťahy vo vnútri tried aj medzi triedami</a:t>
            </a:r>
          </a:p>
        </p:txBody>
      </p:sp>
    </p:spTree>
    <p:extLst>
      <p:ext uri="{BB962C8B-B14F-4D97-AF65-F5344CB8AC3E}">
        <p14:creationId xmlns:p14="http://schemas.microsoft.com/office/powerpoint/2010/main" val="1254663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Fischerova</a:t>
            </a:r>
            <a:r>
              <a:rPr lang="sk-SK" dirty="0"/>
              <a:t> lineárna diskriminačná analýza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k-SK" dirty="0"/>
                  <a:t>Je to riadená metóda – využíva informáciu o klasifikačných triedach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Máme N D-rozmerných príznakových vektorov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sk-SK" dirty="0"/>
                  <a:t> a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k-SK" dirty="0"/>
                  <a:t> patrí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k-SK" dirty="0"/>
                  <a:t> vektorov</a:t>
                </a:r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ázo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354" y="3631564"/>
            <a:ext cx="3255158" cy="3226436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8200" y="5126364"/>
            <a:ext cx="3827382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67149" y="5028408"/>
            <a:ext cx="2027471" cy="1276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14853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LDA III</a:t>
            </a:r>
          </a:p>
        </p:txBody>
      </p:sp>
      <p:pic>
        <p:nvPicPr>
          <p:cNvPr id="6" name="Picture 2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276911" y="2182707"/>
            <a:ext cx="4432120" cy="4392306"/>
          </a:xfrm>
        </p:spPr>
      </p:pic>
      <p:pic>
        <p:nvPicPr>
          <p:cNvPr id="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6315" y="1380717"/>
            <a:ext cx="3639041" cy="1520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1002" y="2887908"/>
            <a:ext cx="4732444" cy="234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95638" y="5343430"/>
            <a:ext cx="3843171" cy="127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0980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LDA IV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Hľadáme smer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dirty="0"/>
                  <a:t> ktorý by nám pomohol najlepšie klasifikovať príznaky do jednotlivých tried – ten transformuje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</m:sup>
                    </m:sSubSup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sk-SK" dirty="0"/>
                  <a:t> 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,</m:t>
                        </m:r>
                      </m:sup>
                    </m:sSubSup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k-SK" dirty="0"/>
              </a:p>
              <a:p>
                <a:r>
                  <a:rPr lang="sk-SK" dirty="0"/>
                  <a:t>Potom variability premietnutých príznakov sú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𝑄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𝑄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r>
                          <m:rPr>
                            <m:nor/>
                          </m:rPr>
                          <a:rPr lang="sk-SK" dirty="0"/>
                          <m:t> 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𝑆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164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LDA 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04837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̅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sk-SK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acc>
                              <m:accPr>
                                <m:chr m:val="̅"/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r>
                          <m:rPr>
                            <m:nor/>
                          </m:rPr>
                          <a:rPr lang="sk-SK" dirty="0"/>
                          <m:t> 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sk-SK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sk-S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sk-S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k-SK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sk-SK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sk-S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sk-SK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  <m:sup>
                                        <m:r>
                                          <a:rPr lang="sk-SK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sk-S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sk-S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sk-SK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sk-SK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sk-SK" dirty="0"/>
                                  <m:t> </m:t>
                                </m:r>
                              </m:e>
                              <m:sup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sk-SK" dirty="0"/>
              </a:p>
              <a:p>
                <a:r>
                  <a:rPr lang="sk-SK" dirty="0"/>
                  <a:t>Potom definujeme </a:t>
                </a:r>
                <a:r>
                  <a:rPr lang="sk-SK" dirty="0" err="1"/>
                  <a:t>Fischerovo</a:t>
                </a:r>
                <a:r>
                  <a:rPr lang="sk-SK" dirty="0"/>
                  <a:t> kritérium J, ktoré je </a:t>
                </a:r>
                <a:r>
                  <a:rPr lang="sk-SK" dirty="0" err="1"/>
                  <a:t>skalárom</a:t>
                </a:r>
                <a:r>
                  <a:rPr lang="sk-SK" dirty="0"/>
                  <a:t> pre konkrétny vektor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m:rPr>
                            <m:nor/>
                          </m:rPr>
                          <a:rPr lang="sk-SK" dirty="0"/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m:rPr>
                            <m:nor/>
                          </m:rPr>
                          <a:rPr lang="sk-SK" dirty="0"/>
                          <m:t> </m:t>
                        </m:r>
                      </m:den>
                    </m:f>
                  </m:oMath>
                </a14:m>
                <a:endParaRPr lang="sk-SK" dirty="0"/>
              </a:p>
              <a:p>
                <a:r>
                  <a:rPr lang="sk-SK" dirty="0"/>
                  <a:t>Hľadáme 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sk-SK" dirty="0"/>
                  <a:t>, ktoré maximalizuje medzitriednu a minimalizuje </a:t>
                </a:r>
                <a:r>
                  <a:rPr lang="sk-SK" dirty="0" err="1"/>
                  <a:t>vnútrotriednu</a:t>
                </a:r>
                <a:r>
                  <a:rPr lang="sk-SK" dirty="0"/>
                  <a:t> variabilitu </a:t>
                </a:r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04837"/>
              </a:xfrm>
              <a:blipFill>
                <a:blip r:embed="rId3"/>
                <a:stretch>
                  <a:fillRect l="-1391" b="-4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1877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LDA VI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680682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Pre dve klasifikačné triedy:</a:t>
                </a:r>
              </a:p>
              <a:p>
                <a:endParaRPr lang="sk-SK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𝐽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sk-SK" dirty="0"/>
              </a:p>
              <a:p>
                <a:r>
                  <a:rPr lang="sk-SK" dirty="0"/>
                  <a:t>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sk-SK" dirty="0"/>
                  <a:t> je regulárna,</a:t>
                </a:r>
                <a:r>
                  <a:rPr lang="en-US" dirty="0"/>
                  <a:t> </a:t>
                </a:r>
                <a:r>
                  <a:rPr lang="sk-SK" dirty="0"/>
                  <a:t>potom J je vlastné číslo matice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680682"/>
              </a:xfrm>
              <a:blipFill>
                <a:blip r:embed="rId3"/>
                <a:stretch>
                  <a:fillRect l="-1623" t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2476800"/>
            <a:ext cx="8162148" cy="1375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85096" y="351692"/>
            <a:ext cx="3651783" cy="2409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4679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LDA VII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87251"/>
              </a:xfrm>
            </p:spPr>
            <p:txBody>
              <a:bodyPr>
                <a:normAutofit fontScale="92500"/>
              </a:bodyPr>
              <a:lstStyle/>
              <a:p>
                <a:r>
                  <a:rPr lang="sk-SK" dirty="0"/>
                  <a:t>Pre C klasifikačných tried:</a:t>
                </a:r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𝑾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  <m:sub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GB">
                            <a:latin typeface="Cambria Math" panose="02040503050406030204" pitchFamily="18" charset="0"/>
                          </a:rPr>
                          <m:t>…|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sk-SK" dirty="0"/>
              </a:p>
              <a:p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sSup>
                          <m:sSup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sk-SK" dirty="0"/>
                          <m:t> 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sk-SK" dirty="0"/>
                  <a:t>Riešením sú vektory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sk-SK" dirty="0"/>
                  <a:t>, ktoré sú zovšeobecnenými vlastnými vektormi prislúchajúcimi vlastným číslam matíc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sk-SK" dirty="0"/>
                  <a:t> a teda spĺňajú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𝒘</m:t>
                    </m:r>
                    <m:r>
                      <a:rPr lang="sk-SK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sk-SK" dirty="0"/>
                  <a:t> (dajú sa vypočítať ako vlastné čísla a vektory matice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sk-SK" dirty="0"/>
                  <a:t>)</a:t>
                </a:r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  <a:p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87251"/>
              </a:xfrm>
              <a:blipFill>
                <a:blip r:embed="rId3"/>
                <a:stretch>
                  <a:fillRect l="-1391" t="-1764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04112" y="171736"/>
            <a:ext cx="3563888" cy="3532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8319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LDA VIII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469666"/>
              </a:xfrm>
            </p:spPr>
            <p:txBody>
              <a:bodyPr>
                <a:normAutofit fontScale="92500"/>
              </a:bodyPr>
              <a:lstStyle/>
              <a:p>
                <a:r>
                  <a:rPr lang="sk-SK" dirty="0"/>
                  <a:t>Vlastné čísla matice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sk-SK" dirty="0"/>
                  <a:t> sa počítajú zložito, lebo matica je nesymetrická</a:t>
                </a:r>
              </a:p>
              <a:p>
                <a:r>
                  <a:rPr lang="sk-SK" dirty="0"/>
                  <a:t>Preto maticu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sk-SK" dirty="0"/>
                  <a:t>, ktorá je štvorcová a symetrická rozložíme pomocou SVD na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𝑼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𝚽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k-SK" dirty="0"/>
                  <a:t> a definujeme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  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bSup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k-SK" dirty="0"/>
                  <a:t> a tiež na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bSup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r>
                      <a:rPr lang="sk-SK">
                        <a:latin typeface="Cambria Math" panose="02040503050406030204" pitchFamily="18" charset="0"/>
                      </a:rPr>
                      <m:t>𝑼</m:t>
                    </m:r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𝚽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sSup>
                      <m:s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sk-SK" dirty="0"/>
                  <a:t>, kde platí</a:t>
                </a:r>
                <a14:m>
                  <m:oMath xmlns:m="http://schemas.openxmlformats.org/officeDocument/2006/math">
                    <m:r>
                      <a:rPr lang="sk-SK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bSup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bSup>
                  </m:oMath>
                </a14:m>
                <a:r>
                  <a:rPr lang="sk-SK" dirty="0"/>
                  <a:t> 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bSup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bSup>
                  </m:oMath>
                </a14:m>
                <a:endParaRPr lang="sk-SK" dirty="0"/>
              </a:p>
              <a:p>
                <a:r>
                  <a:rPr lang="sk-SK" dirty="0"/>
                  <a:t>Získame symetrickú maticu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bSup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bSup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469666"/>
              </a:xfrm>
              <a:blipFill>
                <a:blip r:embed="rId3"/>
                <a:stretch>
                  <a:fillRect l="-1391" t="-954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575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PCA </a:t>
            </a:r>
            <a:r>
              <a:rPr lang="sk-SK" dirty="0" err="1"/>
              <a:t>vs</a:t>
            </a:r>
            <a:r>
              <a:rPr lang="sk-SK" dirty="0"/>
              <a:t>. LDA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</p:txBody>
      </p:sp>
      <p:pic>
        <p:nvPicPr>
          <p:cNvPr id="6" name="Obrázo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38" y="1554386"/>
            <a:ext cx="9145923" cy="5303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1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PCA </a:t>
            </a:r>
            <a:r>
              <a:rPr lang="sk-SK" dirty="0" err="1"/>
              <a:t>vs</a:t>
            </a:r>
            <a:r>
              <a:rPr lang="sk-SK" dirty="0"/>
              <a:t>. LDA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</p:txBody>
      </p:sp>
      <p:pic>
        <p:nvPicPr>
          <p:cNvPr id="7" name="Obrázo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40395"/>
            <a:ext cx="9144000" cy="541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84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Motivácia 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  <a:p>
            <a:endParaRPr lang="sk-SK" dirty="0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93255" y="1448158"/>
            <a:ext cx="7242783" cy="5243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5670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PCA </a:t>
            </a:r>
            <a:r>
              <a:rPr lang="sk-SK" dirty="0" err="1"/>
              <a:t>vs</a:t>
            </a:r>
            <a:r>
              <a:rPr lang="sk-SK" dirty="0"/>
              <a:t>. LDA III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0515600" cy="4645512"/>
              </a:xfrm>
            </p:spPr>
            <p:txBody>
              <a:bodyPr>
                <a:normAutofit/>
              </a:bodyPr>
              <a:lstStyle/>
              <a:p>
                <a:r>
                  <a:rPr lang="sk-SK" dirty="0"/>
                  <a:t>Niekedy použijeme obe metódy:</a:t>
                </a:r>
              </a:p>
              <a:p>
                <a:r>
                  <a:rPr lang="sk-SK" dirty="0"/>
                  <a:t>Využijeme PCA na zníženie dimenzie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−→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𝑃𝐶𝐴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−→</m:t>
                      </m:r>
                      <m:d>
                        <m:dPr>
                          <m:begChr m:val="["/>
                          <m:endChr m:val="]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  <a:p>
                <a:r>
                  <a:rPr lang="sk-SK" dirty="0"/>
                  <a:t>Aplikujeme LDA, aby sme našli diskriminatívne smery 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k-SK">
                          <a:latin typeface="Cambria Math" panose="02040503050406030204" pitchFamily="18" charset="0"/>
                        </a:rPr>
                        <m:t>−→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𝐿𝐷𝐴</m:t>
                      </m:r>
                      <m:r>
                        <a:rPr lang="sk-SK">
                          <a:latin typeface="Cambria Math" panose="02040503050406030204" pitchFamily="18" charset="0"/>
                        </a:rPr>
                        <m:t>−→</m:t>
                      </m:r>
                      <m:d>
                        <m:dPr>
                          <m:begChr m:val="["/>
                          <m:endChr m:val="]"/>
                          <m:ctrlPr>
                            <a:rPr lang="sk-S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k-S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k-SK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k-S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sk-SK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0515600" cy="4645512"/>
              </a:xfrm>
              <a:blipFill>
                <a:blip r:embed="rId3"/>
                <a:stretch>
                  <a:fillRect l="-1623" t="-1966" r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4026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PCA </a:t>
            </a:r>
            <a:r>
              <a:rPr lang="sk-SK" dirty="0" err="1"/>
              <a:t>vs</a:t>
            </a:r>
            <a:r>
              <a:rPr lang="sk-SK" dirty="0"/>
              <a:t>. LDA IV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Všeobecné hodnotenie oboch metód:</a:t>
            </a:r>
          </a:p>
          <a:p>
            <a:r>
              <a:rPr lang="sk-SK" dirty="0"/>
              <a:t>1) Pri malých trénovacích množinách dáva PCA lepšie výsledky ako LDA</a:t>
            </a:r>
          </a:p>
          <a:p>
            <a:r>
              <a:rPr lang="sk-SK" dirty="0"/>
              <a:t>2) Keď máme dostatočný počet trénovacích dát pre každú triedu, LDA dáva lepšie výsledky ako PCA</a:t>
            </a:r>
          </a:p>
        </p:txBody>
      </p:sp>
    </p:spTree>
    <p:extLst>
      <p:ext uri="{BB962C8B-B14F-4D97-AF65-F5344CB8AC3E}">
        <p14:creationId xmlns:p14="http://schemas.microsoft.com/office/powerpoint/2010/main" val="30913045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PCA </a:t>
            </a:r>
            <a:r>
              <a:rPr lang="sk-SK" dirty="0" err="1"/>
              <a:t>vs</a:t>
            </a:r>
            <a:r>
              <a:rPr lang="sk-SK" dirty="0"/>
              <a:t>. LDA 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LDA predpokladá normálne rozdelenie dát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Ak je rozdiel medzi triedami najmä vo </a:t>
            </a:r>
            <a:r>
              <a:rPr lang="sk-SK" dirty="0" err="1"/>
              <a:t>variancii</a:t>
            </a:r>
            <a:r>
              <a:rPr lang="sk-SK" dirty="0"/>
              <a:t> a nie v priemere, LDA tieto dáta neseparuje správne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 r="37259"/>
          <a:stretch>
            <a:fillRect/>
          </a:stretch>
        </p:blipFill>
        <p:spPr bwMode="auto">
          <a:xfrm>
            <a:off x="4553766" y="2373111"/>
            <a:ext cx="3084468" cy="1326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 l="61031"/>
          <a:stretch>
            <a:fillRect/>
          </a:stretch>
        </p:blipFill>
        <p:spPr bwMode="auto">
          <a:xfrm>
            <a:off x="2641414" y="4624754"/>
            <a:ext cx="3224076" cy="2233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7730" y="4686300"/>
            <a:ext cx="2726661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57354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Nelineárne metódy</a:t>
            </a:r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966347" y="1690688"/>
            <a:ext cx="5687305" cy="3840163"/>
          </a:xfr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/>
          <a:srcRect l="61093" t="22636" b="6000"/>
          <a:stretch>
            <a:fillRect/>
          </a:stretch>
        </p:blipFill>
        <p:spPr bwMode="auto">
          <a:xfrm>
            <a:off x="7083759" y="2982914"/>
            <a:ext cx="3557588" cy="373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434" y="116633"/>
            <a:ext cx="3438237" cy="2866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47853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Rozpoznávanie</a:t>
            </a:r>
          </a:p>
        </p:txBody>
      </p:sp>
      <p:pic>
        <p:nvPicPr>
          <p:cNvPr id="8" name="Zástupný symbol obsah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690" y="1690688"/>
            <a:ext cx="7388620" cy="4215303"/>
          </a:xfrm>
        </p:spPr>
      </p:pic>
    </p:spTree>
    <p:extLst>
      <p:ext uri="{BB962C8B-B14F-4D97-AF65-F5344CB8AC3E}">
        <p14:creationId xmlns:p14="http://schemas.microsoft.com/office/powerpoint/2010/main" val="122150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Metódy </a:t>
            </a:r>
            <a:r>
              <a:rPr lang="sk-SK" dirty="0"/>
              <a:t>redukcie príznakov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Neriadené (minimalizujú stratu informácie)</a:t>
            </a:r>
          </a:p>
          <a:p>
            <a:pPr lvl="1"/>
            <a:r>
              <a:rPr lang="sk-SK" dirty="0" err="1"/>
              <a:t>Principal</a:t>
            </a:r>
            <a:r>
              <a:rPr lang="sk-SK" dirty="0"/>
              <a:t> </a:t>
            </a:r>
            <a:r>
              <a:rPr lang="sk-SK" dirty="0" err="1"/>
              <a:t>Component</a:t>
            </a:r>
            <a:r>
              <a:rPr lang="sk-SK" dirty="0"/>
              <a:t> Analysis (PCA)</a:t>
            </a:r>
          </a:p>
          <a:p>
            <a:pPr lvl="1"/>
            <a:r>
              <a:rPr lang="sk-SK" dirty="0" err="1"/>
              <a:t>Independent</a:t>
            </a:r>
            <a:r>
              <a:rPr lang="sk-SK" dirty="0"/>
              <a:t> </a:t>
            </a:r>
            <a:r>
              <a:rPr lang="sk-SK" dirty="0" err="1"/>
              <a:t>Component</a:t>
            </a:r>
            <a:r>
              <a:rPr lang="sk-SK" dirty="0"/>
              <a:t> Analysis (ICA)</a:t>
            </a:r>
          </a:p>
          <a:p>
            <a:pPr lvl="1"/>
            <a:r>
              <a:rPr lang="sk-SK" dirty="0" err="1"/>
              <a:t>Latent</a:t>
            </a:r>
            <a:r>
              <a:rPr lang="sk-SK" dirty="0"/>
              <a:t> </a:t>
            </a:r>
            <a:r>
              <a:rPr lang="sk-SK" dirty="0" err="1"/>
              <a:t>Semantic</a:t>
            </a:r>
            <a:r>
              <a:rPr lang="sk-SK" dirty="0"/>
              <a:t> </a:t>
            </a:r>
            <a:r>
              <a:rPr lang="sk-SK" dirty="0" err="1"/>
              <a:t>Indexing</a:t>
            </a:r>
            <a:r>
              <a:rPr lang="sk-SK" dirty="0"/>
              <a:t> (LSI)</a:t>
            </a:r>
          </a:p>
          <a:p>
            <a:r>
              <a:rPr lang="sk-SK" dirty="0"/>
              <a:t>Riadené (maximalizujú medzitriedne rozdiely)</a:t>
            </a:r>
          </a:p>
          <a:p>
            <a:pPr lvl="1"/>
            <a:r>
              <a:rPr lang="sk-SK" dirty="0" err="1"/>
              <a:t>Linear</a:t>
            </a:r>
            <a:r>
              <a:rPr lang="sk-SK" dirty="0"/>
              <a:t> </a:t>
            </a:r>
            <a:r>
              <a:rPr lang="sk-SK" dirty="0" err="1"/>
              <a:t>Discriminant</a:t>
            </a:r>
            <a:r>
              <a:rPr lang="sk-SK" dirty="0"/>
              <a:t> Analysis (LDA)</a:t>
            </a:r>
          </a:p>
          <a:p>
            <a:pPr lvl="1"/>
            <a:r>
              <a:rPr lang="sk-SK" dirty="0" err="1"/>
              <a:t>Canonical</a:t>
            </a:r>
            <a:r>
              <a:rPr lang="sk-SK" dirty="0"/>
              <a:t> </a:t>
            </a:r>
            <a:r>
              <a:rPr lang="sk-SK" dirty="0" err="1"/>
              <a:t>Correlation</a:t>
            </a:r>
            <a:r>
              <a:rPr lang="sk-SK" dirty="0"/>
              <a:t> Analysis (CCA)</a:t>
            </a:r>
          </a:p>
          <a:p>
            <a:pPr lvl="1"/>
            <a:r>
              <a:rPr lang="sk-SK" dirty="0" err="1"/>
              <a:t>Partial</a:t>
            </a:r>
            <a:r>
              <a:rPr lang="sk-SK" dirty="0"/>
              <a:t> </a:t>
            </a:r>
            <a:r>
              <a:rPr lang="sk-SK" dirty="0" err="1"/>
              <a:t>Least</a:t>
            </a:r>
            <a:r>
              <a:rPr lang="sk-SK" dirty="0"/>
              <a:t> </a:t>
            </a:r>
            <a:r>
              <a:rPr lang="sk-SK" dirty="0" err="1"/>
              <a:t>Squares</a:t>
            </a:r>
            <a:r>
              <a:rPr lang="sk-SK" dirty="0"/>
              <a:t> (PLS)</a:t>
            </a:r>
          </a:p>
        </p:txBody>
      </p:sp>
    </p:spTree>
    <p:extLst>
      <p:ext uri="{BB962C8B-B14F-4D97-AF65-F5344CB8AC3E}">
        <p14:creationId xmlns:p14="http://schemas.microsoft.com/office/powerpoint/2010/main" val="54970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Principal</a:t>
            </a:r>
            <a:r>
              <a:rPr lang="sk-SK" dirty="0"/>
              <a:t> </a:t>
            </a:r>
            <a:r>
              <a:rPr lang="sk-SK" dirty="0" err="1"/>
              <a:t>Component</a:t>
            </a:r>
            <a:r>
              <a:rPr lang="sk-SK" dirty="0"/>
              <a:t> Analysis (PCA)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Metóda hlavných komponentov, alebo tiež </a:t>
            </a:r>
            <a:r>
              <a:rPr lang="sk-SK" dirty="0" err="1"/>
              <a:t>Karhunen-Loeveho</a:t>
            </a:r>
            <a:r>
              <a:rPr lang="sk-SK" dirty="0"/>
              <a:t> (K-L) metóda</a:t>
            </a:r>
          </a:p>
          <a:p>
            <a:r>
              <a:rPr lang="sk-SK" dirty="0"/>
              <a:t>PCA hľadá „</a:t>
            </a:r>
            <a:r>
              <a:rPr lang="sk-SK" dirty="0" err="1"/>
              <a:t>podpriestor</a:t>
            </a:r>
            <a:r>
              <a:rPr lang="sk-SK" dirty="0"/>
              <a:t>“, ktorý zachytáva čo najviac </a:t>
            </a:r>
            <a:r>
              <a:rPr lang="sk-SK" dirty="0" err="1"/>
              <a:t>variancie</a:t>
            </a:r>
            <a:r>
              <a:rPr lang="sk-SK" dirty="0"/>
              <a:t> (rozptylu) v dátach</a:t>
            </a:r>
          </a:p>
        </p:txBody>
      </p:sp>
      <p:pic>
        <p:nvPicPr>
          <p:cNvPr id="6" name="Picture 6" descr="http://cnx.org/content/m11461/latest/pc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7850" y="4098876"/>
            <a:ext cx="7604950" cy="2671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5928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PCA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sk-SK" dirty="0"/>
                  <a:t>Otočí a posunie súradnicovú sústavu tak, aby prvá os bola v smere najväčšej variability dát a ďalšie osi boli na ňu kolmé v smeroch najväčšej zvyšnej variability</a:t>
                </a:r>
              </a:p>
              <a:p>
                <a:r>
                  <a:rPr lang="sk-SK" dirty="0"/>
                  <a:t>Máme N D-rozmerných vektorov príznakov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sk-SK" dirty="0"/>
                  <a:t> a po aplikácii PCA dostaneme novú </a:t>
                </a:r>
                <a:r>
                  <a:rPr lang="sk-SK" dirty="0" err="1"/>
                  <a:t>ortonormálnu</a:t>
                </a:r>
                <a:r>
                  <a:rPr lang="sk-SK" dirty="0"/>
                  <a:t> bázu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sk-SK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sk-S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sk-SK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sk-SK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sk-SK" dirty="0"/>
                  <a:t> čiže bázové vektory sú jednotkové a na seba kolmé, takže platí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sk-SK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sk-SK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k-SK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sk-SK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sk-SK" dirty="0"/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23" t="-3803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23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PCA III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Nová báza je lineárnou kombináciou pôvodnej bázy, vektory sú </a:t>
            </a:r>
            <a:r>
              <a:rPr lang="sk-SK" dirty="0" err="1"/>
              <a:t>ortogonálne</a:t>
            </a:r>
            <a:endParaRPr lang="sk-SK" dirty="0"/>
          </a:p>
          <a:p>
            <a:r>
              <a:rPr lang="sk-SK" dirty="0"/>
              <a:t>PCA predpokladá normálne rozdelenie jednotlivých príznakov</a:t>
            </a:r>
          </a:p>
          <a:p>
            <a:r>
              <a:rPr lang="sk-SK" dirty="0"/>
              <a:t>Vychádza z toho, že príznaky s veľkým rozptylom odrážajú dynamiku dát v databáze, príznaky s malým rozptylom predstavujú šum</a:t>
            </a:r>
          </a:p>
          <a:p>
            <a:r>
              <a:rPr lang="sk-SK" dirty="0"/>
              <a:t>PCA nevyužíva informáciu o triedach</a:t>
            </a:r>
          </a:p>
        </p:txBody>
      </p:sp>
    </p:spTree>
    <p:extLst>
      <p:ext uri="{BB962C8B-B14F-4D97-AF65-F5344CB8AC3E}">
        <p14:creationId xmlns:p14="http://schemas.microsoft.com/office/powerpoint/2010/main" val="40973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E2B2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7" id="{C50A454C-076F-8540-B1B8-8BBC98CFE46D}" vid="{4904353C-0F83-DD47-8BA2-91735313D9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1604D584877EF4DAD9C1BECD3F9AA4F" ma:contentTypeVersion="8" ma:contentTypeDescription="Umožňuje vytvoriť nový dokument." ma:contentTypeScope="" ma:versionID="8de07e71424bbeb14f46d72cdd810b77">
  <xsd:schema xmlns:xsd="http://www.w3.org/2001/XMLSchema" xmlns:xs="http://www.w3.org/2001/XMLSchema" xmlns:p="http://schemas.microsoft.com/office/2006/metadata/properties" xmlns:ns2="c7673380-d5d7-4759-9c34-95e982f8186e" targetNamespace="http://schemas.microsoft.com/office/2006/metadata/properties" ma:root="true" ma:fieldsID="dff56012e82c2f54e4b1560fb396ac07" ns2:_="">
    <xsd:import namespace="c7673380-d5d7-4759-9c34-95e982f818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673380-d5d7-4759-9c34-95e982f818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ED4967-00E9-4E9D-A555-43BE7A268B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7A8618-E12C-471D-A62E-B98ED0450DB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F0556D1-AB3B-4300-ADA8-1C03A6B068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673380-d5d7-4759-9c34-95e982f818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p01</Template>
  <TotalTime>413</TotalTime>
  <Words>2209</Words>
  <Application>Microsoft Office PowerPoint</Application>
  <PresentationFormat>Widescreen</PresentationFormat>
  <Paragraphs>329</Paragraphs>
  <Slides>54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Cambria Math</vt:lpstr>
      <vt:lpstr>Corbel</vt:lpstr>
      <vt:lpstr>Times New Roman</vt:lpstr>
      <vt:lpstr>Office Theme</vt:lpstr>
      <vt:lpstr>Equation</vt:lpstr>
      <vt:lpstr>Rozpoznávanie Obrazcov  5. Prednáška – Redukcia príznakov</vt:lpstr>
      <vt:lpstr>Výber príznakov</vt:lpstr>
      <vt:lpstr>Dva prístupy</vt:lpstr>
      <vt:lpstr>Motivácia</vt:lpstr>
      <vt:lpstr>Motivácia II</vt:lpstr>
      <vt:lpstr>Metódy redukcie príznakov</vt:lpstr>
      <vt:lpstr>Principal Component Analysis (PCA)</vt:lpstr>
      <vt:lpstr>PCA II</vt:lpstr>
      <vt:lpstr>PCA III</vt:lpstr>
      <vt:lpstr>PCA IV</vt:lpstr>
      <vt:lpstr>PCA V</vt:lpstr>
      <vt:lpstr>PCA VI</vt:lpstr>
      <vt:lpstr>PCA VII</vt:lpstr>
      <vt:lpstr>PCA VIII</vt:lpstr>
      <vt:lpstr>PCA IX</vt:lpstr>
      <vt:lpstr>Použitie PCA</vt:lpstr>
      <vt:lpstr>Použitie PCA II</vt:lpstr>
      <vt:lpstr>Použitie PCA III</vt:lpstr>
      <vt:lpstr>Ak počet pozorovaní N≤D</vt:lpstr>
      <vt:lpstr>Ak počet pozorovaní N≤D II</vt:lpstr>
      <vt:lpstr>Zníženie počtu príznakov</vt:lpstr>
      <vt:lpstr>Zníženie počtu príznakov II</vt:lpstr>
      <vt:lpstr>Andersonov test</vt:lpstr>
      <vt:lpstr>SVD</vt:lpstr>
      <vt:lpstr>Vzťah medzi PCA a SVD</vt:lpstr>
      <vt:lpstr>Sila a slabosť PCA</vt:lpstr>
      <vt:lpstr>ICA (Independent CA)</vt:lpstr>
      <vt:lpstr>ICA II</vt:lpstr>
      <vt:lpstr>Príklad </vt:lpstr>
      <vt:lpstr>Príklad II</vt:lpstr>
      <vt:lpstr>Príklad III</vt:lpstr>
      <vt:lpstr>ICA postup</vt:lpstr>
      <vt:lpstr>ICA postup II</vt:lpstr>
      <vt:lpstr>ICA postup III</vt:lpstr>
      <vt:lpstr>ICA postup IV</vt:lpstr>
      <vt:lpstr>ICA postup V</vt:lpstr>
      <vt:lpstr>FastICA</vt:lpstr>
      <vt:lpstr>FastICA II</vt:lpstr>
      <vt:lpstr>Ešte raz slabosti PCA</vt:lpstr>
      <vt:lpstr>Linear Discriminant Analysis (LDA)</vt:lpstr>
      <vt:lpstr>Fischerova lineárna diskriminačná analýza</vt:lpstr>
      <vt:lpstr>LDA III</vt:lpstr>
      <vt:lpstr>LDA IV</vt:lpstr>
      <vt:lpstr>LDA V</vt:lpstr>
      <vt:lpstr>LDA VI</vt:lpstr>
      <vt:lpstr>LDA VII</vt:lpstr>
      <vt:lpstr>LDA VIII</vt:lpstr>
      <vt:lpstr>PCA vs. LDA</vt:lpstr>
      <vt:lpstr>PCA vs. LDA II</vt:lpstr>
      <vt:lpstr>PCA vs. LDA III</vt:lpstr>
      <vt:lpstr>PCA vs. LDA IV</vt:lpstr>
      <vt:lpstr>PCA vs. LDA V</vt:lpstr>
      <vt:lpstr>Nelineárne metódy</vt:lpstr>
      <vt:lpstr>Rozpoznávanie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Rozpoznávanie Obrazcov  1. Prednáška - Úvod</dc:title>
  <dc:creator>Kocur Viktor</dc:creator>
  <cp:lastModifiedBy>Kocur Viktor</cp:lastModifiedBy>
  <cp:revision>7</cp:revision>
  <dcterms:created xsi:type="dcterms:W3CDTF">2022-02-13T17:29:31Z</dcterms:created>
  <dcterms:modified xsi:type="dcterms:W3CDTF">2022-03-14T20:39:19Z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0x01010081604D584877EF4DAD9C1BECD3F9AA4F</vt:lpwstr>
  </property>
</Properties>
</file>