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3"/>
  </p:notesMasterIdLst>
  <p:sldIdLst>
    <p:sldId id="256" r:id="rId5"/>
    <p:sldId id="259" r:id="rId6"/>
    <p:sldId id="511" r:id="rId7"/>
    <p:sldId id="516" r:id="rId8"/>
    <p:sldId id="512" r:id="rId9"/>
    <p:sldId id="517" r:id="rId10"/>
    <p:sldId id="513" r:id="rId11"/>
    <p:sldId id="484" r:id="rId12"/>
    <p:sldId id="485" r:id="rId13"/>
    <p:sldId id="486" r:id="rId14"/>
    <p:sldId id="439" r:id="rId15"/>
    <p:sldId id="487" r:id="rId16"/>
    <p:sldId id="515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27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440" r:id="rId37"/>
    <p:sldId id="488" r:id="rId38"/>
    <p:sldId id="489" r:id="rId39"/>
    <p:sldId id="441" r:id="rId40"/>
    <p:sldId id="442" r:id="rId41"/>
    <p:sldId id="492" r:id="rId42"/>
    <p:sldId id="493" r:id="rId43"/>
    <p:sldId id="494" r:id="rId44"/>
    <p:sldId id="490" r:id="rId45"/>
    <p:sldId id="403" r:id="rId46"/>
    <p:sldId id="491" r:id="rId47"/>
    <p:sldId id="495" r:id="rId48"/>
    <p:sldId id="506" r:id="rId49"/>
    <p:sldId id="497" r:id="rId50"/>
    <p:sldId id="496" r:id="rId51"/>
    <p:sldId id="507" r:id="rId52"/>
    <p:sldId id="508" r:id="rId53"/>
    <p:sldId id="509" r:id="rId54"/>
    <p:sldId id="498" r:id="rId55"/>
    <p:sldId id="499" r:id="rId56"/>
    <p:sldId id="500" r:id="rId57"/>
    <p:sldId id="501" r:id="rId58"/>
    <p:sldId id="502" r:id="rId59"/>
    <p:sldId id="503" r:id="rId60"/>
    <p:sldId id="505" r:id="rId61"/>
    <p:sldId id="510" r:id="rId6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03/29/2022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06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65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41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83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81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8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1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2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85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90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667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99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536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52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3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73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4496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0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66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4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Napriek tomu dosahuje</a:t>
            </a:r>
            <a:r>
              <a:rPr lang="sk-SK" baseline="0" dirty="0"/>
              <a:t> dobré výsledky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03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80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2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0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49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3/5.1/5.2/5=6/125</a:t>
            </a:r>
          </a:p>
          <a:p>
            <a:r>
              <a:rPr lang="en-US" dirty="0"/>
              <a:t>2/5.3/5.3/5=18/125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3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071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7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1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027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96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43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8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88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870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 je veľké D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4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326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466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35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94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Rozmery </a:t>
            </a:r>
            <a:r>
              <a:rPr lang="sk-SK"/>
              <a:t>osi</a:t>
            </a:r>
            <a:r>
              <a:rPr lang="sk-SK" baseline="0"/>
              <a:t> </a:t>
            </a:r>
            <a:r>
              <a:rPr lang="sk-SK" i="1" baseline="0"/>
              <a:t>y </a:t>
            </a:r>
            <a:r>
              <a:rPr lang="sk-SK" baseline="0"/>
              <a:t>sú </a:t>
            </a:r>
            <a:r>
              <a:rPr lang="sk-SK" baseline="0" dirty="0"/>
              <a:t>preškálované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595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3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79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2019-20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8.wmf"/><Relationship Id="rId4" Type="http://schemas.openxmlformats.org/officeDocument/2006/relationships/oleObject" Target="../embeddings/oleObject2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0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1.wmf"/><Relationship Id="rId11" Type="http://schemas.openxmlformats.org/officeDocument/2006/relationships/image" Target="../media/image53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74.png"/><Relationship Id="rId9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7. </a:t>
            </a:r>
            <a:r>
              <a:rPr lang="en-US" sz="4800" dirty="0" err="1"/>
              <a:t>Prednáška</a:t>
            </a:r>
            <a:r>
              <a:rPr lang="en-US" sz="4800" dirty="0"/>
              <a:t> – </a:t>
            </a:r>
            <a:r>
              <a:rPr lang="en-US" sz="4800" dirty="0" err="1"/>
              <a:t>Bayesovský</a:t>
            </a:r>
            <a:r>
              <a:rPr lang="en-US" sz="4800" dirty="0"/>
              <a:t> </a:t>
            </a:r>
            <a:r>
              <a:rPr lang="en-US" sz="4800" dirty="0" err="1"/>
              <a:t>klasifikátor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Vzhľadom na rovnaký menovateľ stačí vyhodnocovať čitateľa, čiže rozhodovacie pravidlo MAP je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⟷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=1,2, …,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Klasifikátor vypočíta C aposteriórnych pravdepodobností a na základe maximálnej hodnoty rozhodne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3"/>
                <a:stretch>
                  <a:fillRect l="-1623" t="-2113" r="-1101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85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Optimalita</a:t>
            </a:r>
            <a:r>
              <a:rPr lang="sk-SK" dirty="0"/>
              <a:t> klasifikátora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7"/>
                <a:ext cx="10515600" cy="15685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Chybu vypočítame integrovaním združených pravdepodobností (kde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 sú rozhodovacie oblasti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𝐵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)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7"/>
                <a:ext cx="10515600" cy="1568566"/>
              </a:xfrm>
              <a:blipFill>
                <a:blip r:embed="rId3"/>
                <a:stretch>
                  <a:fillRect l="-1391" t="-8140" b="-8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2883" y="3267581"/>
            <a:ext cx="6286234" cy="106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35968" y="4206040"/>
            <a:ext cx="4860032" cy="265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2468" y="4925985"/>
            <a:ext cx="4125533" cy="105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134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Optimalita</a:t>
            </a:r>
            <a:r>
              <a:rPr lang="sk-SK" dirty="0"/>
              <a:t> klasifikátora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0162" y="1480550"/>
            <a:ext cx="4736537" cy="258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74101" y="4072673"/>
            <a:ext cx="4868661" cy="2686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0726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Porovnanie </a:t>
            </a:r>
            <a:r>
              <a:rPr lang="sk-SK" dirty="0" err="1"/>
              <a:t>Bayesovského</a:t>
            </a:r>
            <a:r>
              <a:rPr lang="sk-SK" dirty="0"/>
              <a:t> klasifikátora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504E62-50B0-4411-9EB1-4C1E2089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Zástupný symbol obsahu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558" y="1513802"/>
            <a:ext cx="3095922" cy="2532059"/>
          </a:xfrm>
          <a:prstGeom prst="rect">
            <a:avLst/>
          </a:prstGeom>
        </p:spPr>
      </p:pic>
      <p:pic>
        <p:nvPicPr>
          <p:cNvPr id="8" name="Zástupný symbol obsahu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29" y="4218923"/>
            <a:ext cx="3201751" cy="2463800"/>
          </a:xfrm>
          <a:prstGeom prst="rect">
            <a:avLst/>
          </a:prstGeom>
        </p:spPr>
      </p:pic>
      <p:pic>
        <p:nvPicPr>
          <p:cNvPr id="10" name="Zástupný symbol obsahu 5" descr="http://uk.mathworks.com/products/demos/machine-learning/decision_surface/Decision_Surface_01.png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31" y="1757367"/>
            <a:ext cx="5469610" cy="4392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26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Strata </a:t>
            </a:r>
            <a:r>
              <a:rPr lang="sk-SK" dirty="0" err="1"/>
              <a:t>Bayesovského</a:t>
            </a:r>
            <a:r>
              <a:rPr lang="sk-SK" dirty="0"/>
              <a:t> klasifikátora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Vo všeobecnosti nemusí byť strata nesprávnej klasifikácie rovnaká pre všetky triedy</a:t>
                </a:r>
              </a:p>
              <a:p>
                <a:r>
                  <a:rPr lang="sk-SK" dirty="0"/>
                  <a:t>Napr. pri medicínskych aplikáciách je horšie, ak zaradíme chorého pacienta medzi zdravých ako keď zaradíme zdravého medzi chorých</a:t>
                </a:r>
              </a:p>
              <a:p>
                <a:r>
                  <a:rPr lang="sk-SK" dirty="0"/>
                  <a:t>Označme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ako stratu spojenú s akciou zaradenia objektu do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za podmienky, že patrí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060" r="-116" b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87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Strata </a:t>
            </a:r>
            <a:r>
              <a:rPr lang="sk-SK" dirty="0" err="1"/>
              <a:t>Bayesovského</a:t>
            </a:r>
            <a:r>
              <a:rPr lang="sk-SK" dirty="0"/>
              <a:t> klasifikátora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758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Potom očakávanú stratu zo zaradenia vektora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do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môžeme vyjadriť ako 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Celková strata cez všetky vektory sa rovná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sk-SK" dirty="0"/>
                  <a:t>	</a:t>
                </a:r>
              </a:p>
              <a:p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je jedna akcia na vektore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7589"/>
              </a:xfrm>
              <a:blipFill>
                <a:blip r:embed="rId3"/>
                <a:stretch>
                  <a:fillRect l="-1623" t="-2005" b="-4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237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Strata </a:t>
            </a:r>
            <a:r>
              <a:rPr lang="sk-SK" dirty="0" err="1"/>
              <a:t>Bayesovského</a:t>
            </a:r>
            <a:r>
              <a:rPr lang="sk-SK" dirty="0"/>
              <a:t> klasifikátora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8651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sk-SK" dirty="0"/>
                  <a:t> je celková strata spojená s rozhodovacím pravidlom, potom sa snažíme ju minimalizovať výberom takej akcie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k-SK" dirty="0"/>
                  <a:t> pre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, aby sa minimalizovala strata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Tak dostaneme stratu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sk-SK" dirty="0"/>
                  <a:t>, ktorá sa nazýva </a:t>
                </a:r>
                <a:r>
                  <a:rPr lang="sk-SK" dirty="0" err="1"/>
                  <a:t>Bayesovské</a:t>
                </a:r>
                <a:r>
                  <a:rPr lang="sk-SK" dirty="0"/>
                  <a:t> riziko a je to najmenšia strata, ktorú môžeme dosiahnuť pri informáciách, ktoré sú k dispozícii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8651"/>
              </a:xfrm>
              <a:blipFill>
                <a:blip r:embed="rId3"/>
                <a:stretch>
                  <a:fillRect l="-1623" t="-2146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278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pravidlo pre 2 triedy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10038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Zaradíme neznámy vektor do tej triedy, ktorá má menši</a:t>
                </a:r>
                <a:r>
                  <a:rPr lang="en-US" dirty="0"/>
                  <a:t>u</a:t>
                </a:r>
                <a:r>
                  <a:rPr lang="sk-SK" dirty="0"/>
                  <a:t> podmienenú stratu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⟷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 algn="ctr">
                  <a:buNone/>
                </a:pPr>
                <a:r>
                  <a:rPr lang="en-US" dirty="0"/>
                  <a:t>,</a:t>
                </a:r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sk-SK" dirty="0"/>
                  <a:t>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100389"/>
              </a:xfrm>
              <a:blipFill>
                <a:blip r:embed="rId3"/>
                <a:stretch>
                  <a:fillRect l="-1623" t="-2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497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0-1 strata pre viac tried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Zvoľme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sk-SK" dirty="0"/>
                  <a:t>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𝑖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sk-SK" dirty="0"/>
                  <a:t> a inak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</a:t>
                </a:r>
                <a:r>
                  <a:rPr lang="sk-SK" dirty="0"/>
                  <a:t>Potom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>
                              <a:latin typeface="Cambria Math" panose="02040503050406030204" pitchFamily="18" charset="0"/>
                            </a:rPr>
                            <m:t>λ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=1−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38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Potom rozhodovacie pravidlo je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&gt;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dirty="0"/>
                  <a:t> 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𝑗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r>
                  <a:rPr lang="sk-SK" dirty="0"/>
                  <a:t>Teraz vyjadríme Bayesovský klasifikátor v jazyku diskriminačných funkcií</a:t>
                </a:r>
              </a:p>
              <a:p>
                <a:r>
                  <a:rPr lang="sk-SK" dirty="0"/>
                  <a:t>Definujeme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dirty="0"/>
                  <a:t> pre všeobecný prípad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pre prípad straty 0-1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02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Používa sa pre neseparovateľné triedy</a:t>
            </a:r>
          </a:p>
          <a:p>
            <a:r>
              <a:rPr lang="sk-SK" dirty="0"/>
              <a:t>Ak ohodnotíme stratu nesprávnej klasifikácie hodnotou 1 a stratu správnej hodnotou 0, tak Bayesovský klasifikátor dosahuje najmenšiu stratu (chybu)</a:t>
            </a:r>
          </a:p>
          <a:p>
            <a:r>
              <a:rPr lang="sk-SK" dirty="0"/>
              <a:t>Klasifikátor zaraďuje objekt do triedy, ktorá je najpravdepodobnejšia vzhľadom na namerané príznaky</a:t>
            </a:r>
          </a:p>
        </p:txBody>
      </p:sp>
    </p:spTree>
    <p:extLst>
      <p:ext uri="{BB962C8B-B14F-4D97-AF65-F5344CB8AC3E}">
        <p14:creationId xmlns:p14="http://schemas.microsoft.com/office/powerpoint/2010/main" val="54970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 VII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Môžeme tiež napísať pre 0-1 stratu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sk-SK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Pre dve triedy nám stačí jedna diskriminačná funkcia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𝑔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pri ktorej rozhodujeme podľa znamienka</a:t>
                </a:r>
              </a:p>
              <a:p>
                <a:r>
                  <a:rPr lang="sk-SK" dirty="0"/>
                  <a:t>Potom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dirty="0"/>
                  <a:t>, alebo aj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ln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47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sú rozhodovacie oblasti?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6573715" cy="4408120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Predpokladajme, že podmienená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má normálne rozdelenie</a:t>
                </a:r>
                <a:r>
                  <a:rPr lang="en-US" dirty="0"/>
                  <a:t> v</a:t>
                </a:r>
                <a:r>
                  <a:rPr lang="sk-SK" dirty="0"/>
                  <a:t> 2D príznakovom priestore sú vektory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 rozmiestnené okolo strednej hodnoty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sk-SK" dirty="0"/>
                  <a:t>, pričom elipsy zodpovedajú </a:t>
                </a:r>
                <a:r>
                  <a:rPr lang="en-US" dirty="0" err="1"/>
                  <a:t>rov</a:t>
                </a:r>
                <a:r>
                  <a:rPr lang="sk-SK" dirty="0" err="1"/>
                  <a:t>nakej</a:t>
                </a:r>
                <a:r>
                  <a:rPr lang="sk-SK" dirty="0"/>
                  <a:t> hustote pravdepodobnosti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6573715" cy="4408120"/>
              </a:xfrm>
              <a:blipFill>
                <a:blip r:embed="rId3"/>
                <a:stretch>
                  <a:fillRect l="-2226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1915" y="1908251"/>
            <a:ext cx="4139952" cy="40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20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sú rozhodovacie oblasti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2125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Pripomeňme diskriminačnú funkciu		 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sk-SK" dirty="0"/>
                  <a:t> </a:t>
                </a:r>
              </a:p>
              <a:p>
                <a:r>
                  <a:rPr lang="sk-SK" dirty="0"/>
                  <a:t>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~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, tak môžeme </a:t>
                </a:r>
                <a:r>
                  <a:rPr lang="sk-SK" dirty="0" err="1"/>
                  <a:t>aproximovať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ako</a:t>
                </a:r>
              </a:p>
              <a:p>
                <a:endParaRPr lang="en-US" dirty="0"/>
              </a:p>
              <a:p>
                <a:endParaRPr lang="sk-SK" dirty="0"/>
              </a:p>
              <a:p>
                <a:r>
                  <a:rPr lang="sk-SK" dirty="0"/>
                  <a:t>Po logaritmovaní bude diskriminačná funkcia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21259"/>
              </a:xfrm>
              <a:blipFill>
                <a:blip r:embed="rId3"/>
                <a:stretch>
                  <a:fillRect l="-1623" t="-2273" b="-3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9" y="4115830"/>
            <a:ext cx="8735143" cy="1027543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738406"/>
            <a:ext cx="9144000" cy="82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9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Aké sú rozhodovacie oblasti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Našim cieľom je eliminovať z diskriminačnej funkcie konštantné členy a posúdiť, ako budú vyzerať oddeľujúce </a:t>
            </a:r>
            <a:r>
              <a:rPr lang="sk-SK" dirty="0" err="1"/>
              <a:t>nadplochy</a:t>
            </a:r>
            <a:endParaRPr lang="sk-SK" dirty="0"/>
          </a:p>
          <a:p>
            <a:r>
              <a:rPr lang="sk-SK" dirty="0"/>
              <a:t>Môžu nastať tri prípady:</a:t>
            </a:r>
          </a:p>
          <a:p>
            <a:pPr lvl="1"/>
            <a:r>
              <a:rPr lang="sk-SK" dirty="0"/>
              <a:t>Štatisticky nezávislé príznaky, rovnaká variancia v každej triede</a:t>
            </a:r>
          </a:p>
          <a:p>
            <a:pPr lvl="1"/>
            <a:r>
              <a:rPr lang="sk-SK" dirty="0"/>
              <a:t>Identické </a:t>
            </a:r>
            <a:r>
              <a:rPr lang="sk-SK" dirty="0" err="1"/>
              <a:t>kovariancie</a:t>
            </a:r>
            <a:r>
              <a:rPr lang="sk-SK" dirty="0"/>
              <a:t> v každej triede</a:t>
            </a:r>
          </a:p>
          <a:p>
            <a:pPr lvl="1"/>
            <a:r>
              <a:rPr lang="sk-SK" dirty="0"/>
              <a:t>Ľubovoľné </a:t>
            </a:r>
            <a:r>
              <a:rPr lang="sk-SK" dirty="0" err="1"/>
              <a:t>kovariancie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1582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prípad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812566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Platí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 vynechaní konštánt dostaneme funkciu</a:t>
                </a:r>
              </a:p>
              <a:p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  čo je vlastne lineárny klasifikátor </a:t>
                </a:r>
              </a:p>
              <a:p>
                <a:r>
                  <a:rPr lang="sk-SK" dirty="0"/>
                  <a:t>Ak sa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rovnajú, tak nadrovina polí úsečku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, ak nie, nadrovina sa posúva k jednej hodnote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812566"/>
              </a:xfrm>
              <a:blipFill>
                <a:blip r:embed="rId3"/>
                <a:stretch>
                  <a:fillRect l="-1623" t="-1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285" y="3141414"/>
            <a:ext cx="7887429" cy="128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84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prípad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Pre prípad, že sa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rovnajú, tak nadrovina je kolmá na spojnicu stredov dvoch tried </a:t>
                </a:r>
              </a:p>
              <a:p>
                <a:r>
                  <a:rPr lang="sk-SK" dirty="0"/>
                  <a:t>Ukážka pre 1D, 2D a 3D prípad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561996"/>
            <a:ext cx="9144000" cy="27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18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prípad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Ak sa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nerovnajú, nadrovina sa posúva</a:t>
                </a:r>
              </a:p>
              <a:p>
                <a:r>
                  <a:rPr lang="sk-SK" dirty="0"/>
                  <a:t>Ukážka pre 1D prípad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592" y="3429000"/>
            <a:ext cx="7224000" cy="26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9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Prvý prípad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690688"/>
            <a:ext cx="4252546" cy="3840798"/>
          </a:xfrm>
        </p:spPr>
        <p:txBody>
          <a:bodyPr/>
          <a:lstStyle/>
          <a:p>
            <a:r>
              <a:rPr lang="sk-SK" dirty="0"/>
              <a:t>Ukážka pre 2D a 3D</a:t>
            </a:r>
            <a:r>
              <a:rPr lang="en-US" dirty="0"/>
              <a:t> </a:t>
            </a:r>
            <a:r>
              <a:rPr lang="sk-SK" dirty="0"/>
              <a:t>prípad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0325" y="1350774"/>
            <a:ext cx="5848568" cy="249879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115" y="3746025"/>
            <a:ext cx="5801049" cy="27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5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prípad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3905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Identické </a:t>
                </a:r>
                <a:r>
                  <a:rPr lang="sk-SK" dirty="0" err="1"/>
                  <a:t>kovariancie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 vynechaní konštantných členov opäť dostaneme lineárnu diskriminačnú funkciu</a:t>
                </a:r>
              </a:p>
              <a:p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 Ak sa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rovnajú, tak nadrovina prechádza stredom úsečky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, ale nie je na ňu kolmá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390536"/>
              </a:xfrm>
              <a:blipFill>
                <a:blip r:embed="rId3"/>
                <a:stretch>
                  <a:fillRect l="-1623" t="-3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428" y="3409922"/>
            <a:ext cx="9140572" cy="122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69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Druhý prípad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5257800" cy="3840798"/>
          </a:xfrm>
        </p:spPr>
        <p:txBody>
          <a:bodyPr/>
          <a:lstStyle/>
          <a:p>
            <a:r>
              <a:rPr lang="sk-SK" dirty="0"/>
              <a:t>Ukážka pre 2D a 3D prípad pre rovnaké, ale asymetrické </a:t>
            </a:r>
            <a:r>
              <a:rPr lang="sk-SK" dirty="0" err="1"/>
              <a:t>gaussovské</a:t>
            </a:r>
            <a:r>
              <a:rPr lang="sk-SK" dirty="0"/>
              <a:t> rozdelenia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779" y="1065451"/>
            <a:ext cx="5580112" cy="553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Neseparovateľný prípad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6520962" cy="4126766"/>
          </a:xfrm>
        </p:spPr>
        <p:txBody>
          <a:bodyPr>
            <a:normAutofit fontScale="92500"/>
          </a:bodyPr>
          <a:lstStyle/>
          <a:p>
            <a:r>
              <a:rPr lang="sk-SK" dirty="0"/>
              <a:t>Bayesovský klasifikátor sa používa pre neseparovateľné prípady</a:t>
            </a:r>
          </a:p>
          <a:p>
            <a:r>
              <a:rPr lang="sk-SK" dirty="0"/>
              <a:t>Vtedy môžu príznakové vektory v tej istej časti príznakového priestoru patriť do 2 rôznych tried</a:t>
            </a:r>
          </a:p>
          <a:p>
            <a:r>
              <a:rPr lang="sk-SK" dirty="0"/>
              <a:t>V takom prípade sa nedá bezchybne zvoliť oddeľujúca </a:t>
            </a:r>
            <a:r>
              <a:rPr lang="sk-SK" dirty="0" err="1"/>
              <a:t>nadplocha</a:t>
            </a:r>
            <a:endParaRPr lang="sk-SK" dirty="0"/>
          </a:p>
        </p:txBody>
      </p:sp>
      <p:sp>
        <p:nvSpPr>
          <p:cNvPr id="7" name="Obdĺžnik 6"/>
          <p:cNvSpPr/>
          <p:nvPr/>
        </p:nvSpPr>
        <p:spPr>
          <a:xfrm>
            <a:off x="48523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/>
          </a:p>
        </p:txBody>
      </p:sp>
      <p:pic>
        <p:nvPicPr>
          <p:cNvPr id="8" name="Zástupný symbol obsahu 5" descr="http://uk.mathworks.com/products/demos/machine-learning/decision_surface/Decision_Surface_01.png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44" y="1952570"/>
            <a:ext cx="4210881" cy="33221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7608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Tretí prípad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1468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Ľubovoľné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Diskriminačná funkcia bude kvadratická</a:t>
                </a:r>
              </a:p>
              <a:p>
                <a:endParaRPr lang="en-US" dirty="0"/>
              </a:p>
              <a:p>
                <a:endParaRPr lang="sk-SK" dirty="0"/>
              </a:p>
              <a:p>
                <a:r>
                  <a:rPr lang="sk-SK" dirty="0"/>
                  <a:t> Potom sú oddeľujúce </a:t>
                </a:r>
                <a:r>
                  <a:rPr lang="sk-SK" dirty="0" err="1"/>
                  <a:t>nadplochy</a:t>
                </a:r>
                <a:r>
                  <a:rPr lang="sk-SK" dirty="0"/>
                  <a:t>: dvojice </a:t>
                </a:r>
                <a:r>
                  <a:rPr lang="sk-SK" dirty="0" err="1"/>
                  <a:t>nadplôch</a:t>
                </a:r>
                <a:r>
                  <a:rPr lang="sk-SK" dirty="0"/>
                  <a:t>, </a:t>
                </a:r>
                <a:r>
                  <a:rPr lang="sk-SK" dirty="0" err="1"/>
                  <a:t>hypersféry</a:t>
                </a:r>
                <a:r>
                  <a:rPr lang="sk-SK" dirty="0"/>
                  <a:t>, </a:t>
                </a:r>
                <a:r>
                  <a:rPr lang="sk-SK" dirty="0" err="1"/>
                  <a:t>hyperelipsoidy</a:t>
                </a:r>
                <a:r>
                  <a:rPr lang="sk-SK" dirty="0"/>
                  <a:t>, </a:t>
                </a:r>
                <a:r>
                  <a:rPr lang="sk-SK" dirty="0" err="1"/>
                  <a:t>hyperparaboloidy</a:t>
                </a:r>
                <a:r>
                  <a:rPr lang="sk-SK" dirty="0"/>
                  <a:t>, pričom nemusia byť súvislé, a to ani v 1D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14689"/>
              </a:xfrm>
              <a:blipFill>
                <a:blip r:embed="rId3"/>
                <a:stretch>
                  <a:fillRect l="-1623" t="-2168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3132943"/>
            <a:ext cx="9144000" cy="90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78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Tretí prípad II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Ukážka 1D</a:t>
            </a:r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845" y="1628335"/>
            <a:ext cx="5676000" cy="461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116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Tretí prípad III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Ukážky 3D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96953"/>
            <a:ext cx="4352756" cy="2126505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870" y="1268760"/>
            <a:ext cx="4795130" cy="2291218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4644246"/>
            <a:ext cx="4783924" cy="22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oblasti pre 3 triedy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Štatisticky nezávislé </a:t>
            </a:r>
          </a:p>
          <a:p>
            <a:r>
              <a:rPr lang="sk-SK" dirty="0"/>
              <a:t>Rovnaká variancia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7168" y="2998736"/>
            <a:ext cx="3937663" cy="362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3467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oblasti pre 3 triedy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Rovnaká kovariančná matica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sk-SK" dirty="0"/>
              <a:t>Rôzne variancie			Nie diagonálna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32322" y="2924945"/>
            <a:ext cx="3787915" cy="343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00056" y="2924944"/>
            <a:ext cx="3825652" cy="3431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6284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Rozhodovacie oblasti pre 3 triedy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Diagonálna kovariančná      Rôzna </a:t>
            </a:r>
            <a:r>
              <a:rPr lang="sk-SK" dirty="0" err="1"/>
              <a:t>kovariančná</a:t>
            </a:r>
            <a:r>
              <a:rPr lang="sk-SK" dirty="0"/>
              <a:t> </a:t>
            </a:r>
            <a:r>
              <a:rPr lang="en-US" dirty="0" err="1"/>
              <a:t>matica</a:t>
            </a:r>
            <a:r>
              <a:rPr lang="sk-SK" dirty="0"/>
              <a:t> matica, rôzna</a:t>
            </a:r>
            <a:r>
              <a:rPr lang="en-US" dirty="0"/>
              <a:t> 				</a:t>
            </a:r>
            <a:endParaRPr lang="sk-SK" dirty="0"/>
          </a:p>
          <a:p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3338" y="3345875"/>
            <a:ext cx="4600866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4030" y="3396469"/>
            <a:ext cx="4263797" cy="2736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Rovná spojnica 9"/>
          <p:cNvCxnSpPr/>
          <p:nvPr/>
        </p:nvCxnSpPr>
        <p:spPr>
          <a:xfrm>
            <a:off x="5187714" y="507406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5475746" y="507406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ovná spojnica 15"/>
          <p:cNvCxnSpPr/>
          <p:nvPr/>
        </p:nvCxnSpPr>
        <p:spPr>
          <a:xfrm flipH="1">
            <a:off x="5187714" y="5434107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ovná spojnica 17"/>
          <p:cNvCxnSpPr/>
          <p:nvPr/>
        </p:nvCxnSpPr>
        <p:spPr>
          <a:xfrm flipV="1">
            <a:off x="5187714" y="5074067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ovná spojnica 19"/>
          <p:cNvCxnSpPr/>
          <p:nvPr/>
        </p:nvCxnSpPr>
        <p:spPr>
          <a:xfrm>
            <a:off x="9652210" y="5002059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Rovná spojnica 21"/>
          <p:cNvCxnSpPr/>
          <p:nvPr/>
        </p:nvCxnSpPr>
        <p:spPr>
          <a:xfrm>
            <a:off x="9652210" y="5434107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ovná spojnica 23"/>
          <p:cNvCxnSpPr/>
          <p:nvPr/>
        </p:nvCxnSpPr>
        <p:spPr>
          <a:xfrm>
            <a:off x="9652210" y="5002059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ovná spojnica 25"/>
          <p:cNvCxnSpPr/>
          <p:nvPr/>
        </p:nvCxnSpPr>
        <p:spPr>
          <a:xfrm>
            <a:off x="10012250" y="5002059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38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Učenie klasifikátora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03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Kým pri lineárnom klasifikátore sme odhadovali optimálnu hodnotu </a:t>
            </a:r>
            <a:r>
              <a:rPr lang="sk-SK" dirty="0" err="1"/>
              <a:t>skalárov</a:t>
            </a:r>
            <a:r>
              <a:rPr lang="sk-SK" dirty="0"/>
              <a:t>, pri </a:t>
            </a:r>
            <a:r>
              <a:rPr lang="sk-SK" dirty="0" err="1"/>
              <a:t>Bayesovskom</a:t>
            </a:r>
            <a:r>
              <a:rPr lang="sk-SK" dirty="0"/>
              <a:t> klasifikátore odhadujeme dve apriórne rozdelenia pravdepodobnosti</a:t>
            </a:r>
          </a:p>
          <a:p>
            <a:r>
              <a:rPr lang="sk-SK" dirty="0"/>
              <a:t>Vo všeobecnosti ich nie je jednoduché určiť z trénovacej množiny</a:t>
            </a:r>
          </a:p>
          <a:p>
            <a:r>
              <a:rPr lang="sk-SK" dirty="0"/>
              <a:t>Preto zjednodušíme klasifikátor na naivný Bayesovský klasifikátor</a:t>
            </a:r>
          </a:p>
        </p:txBody>
      </p:sp>
    </p:spTree>
    <p:extLst>
      <p:ext uri="{BB962C8B-B14F-4D97-AF65-F5344CB8AC3E}">
        <p14:creationId xmlns:p14="http://schemas.microsoft.com/office/powerpoint/2010/main" val="1655815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Naivný Bayesovský klasifikátor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188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Vychádza z</a:t>
                </a:r>
                <a:r>
                  <a:rPr lang="en-US" dirty="0"/>
                  <a:t> </a:t>
                </a:r>
                <a:r>
                  <a:rPr lang="sk-SK" dirty="0"/>
                  <a:t>predpokladu, že podmienené pravdepodobnosti jednotlivých príznakov sú štatisticky nezávislé </a:t>
                </a:r>
              </a:p>
              <a:p>
                <a:r>
                  <a:rPr lang="sk-SK" dirty="0"/>
                  <a:t>T.j. hodnota každého príznaku vektora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sk-SK" dirty="0"/>
                  <a:t>v danej triede nie je ovplyvnená</a:t>
                </a:r>
                <a:r>
                  <a:rPr lang="en-US" dirty="0"/>
                  <a:t> </a:t>
                </a:r>
                <a:r>
                  <a:rPr lang="sk-SK" dirty="0"/>
                  <a:t>hodnotami ostatných príznakov</a:t>
                </a:r>
              </a:p>
              <a:p>
                <a:r>
                  <a:rPr lang="sk-SK" dirty="0"/>
                  <a:t>Naivný preto, že nezávislosť príznakov vo väčšine reálnych aplikácií neplatí</a:t>
                </a: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188312"/>
              </a:xfrm>
              <a:blipFill>
                <a:blip r:embed="rId3"/>
                <a:stretch>
                  <a:fillRect l="-1623" t="-3488" b="-1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1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Naivný Bayesovský klasifikátor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2322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Napríklad, ovocie považujeme za jablko, ak je červené, okrúhle a jeho priemer je cca 10 cm</a:t>
                </a:r>
              </a:p>
              <a:p>
                <a:r>
                  <a:rPr lang="sk-SK" dirty="0"/>
                  <a:t>Tu sa predpokladá, že každý príznak prispieva k pravdepodobnosti, že je to jablko nezávisle od ostatných bez ohľadu na ich možné korelácie </a:t>
                </a:r>
              </a:p>
              <a:p>
                <a:r>
                  <a:rPr lang="sk-SK" dirty="0"/>
                  <a:t>Na základe predpokladu platí, že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...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232274"/>
              </a:xfrm>
              <a:blipFill>
                <a:blip r:embed="rId3"/>
                <a:stretch>
                  <a:fillRect l="-1623" t="-3453" b="-2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601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Naivný Bayesovský klasifikátor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223482"/>
              </a:xfrm>
            </p:spPr>
            <p:txBody>
              <a:bodyPr/>
              <a:lstStyle/>
              <a:p>
                <a:r>
                  <a:rPr lang="sk-SK" dirty="0"/>
                  <a:t>Uvažujme Bayesovo pravidlo:</a:t>
                </a:r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sk-SK" dirty="0"/>
                  <a:t>  </a:t>
                </a:r>
                <a:endParaRPr lang="en-US" dirty="0"/>
              </a:p>
              <a:p>
                <a:r>
                  <a:rPr lang="sk-SK" dirty="0"/>
                  <a:t>V čitateli je združená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 rovná sa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S využitím definície podmienenej pravdepodobnosti a reťazcového pravidla môžeme napísať, že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223482"/>
              </a:xfrm>
              <a:blipFill>
                <a:blip r:embed="rId3"/>
                <a:stretch>
                  <a:fillRect l="-1623" t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108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Neseparovateľný prípad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Klasifikátor je deterministické zariadenie a  vektor x zaradí vždy do tej istej triedy</a:t>
                </a:r>
              </a:p>
              <a:p>
                <a:r>
                  <a:rPr lang="sk-SK" dirty="0"/>
                  <a:t>Ak sa dopúšťame pri takomto rozhodnutí chyby, klasifikátor nastavujeme tak, aby bola chyba (strata) čo najmenšia</a:t>
                </a:r>
              </a:p>
              <a:p>
                <a:r>
                  <a:rPr lang="sk-SK" dirty="0"/>
                  <a:t>Ak poznáme pravdepodobnosti objavenia sa triedy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– aké pravidlo d(x) zvolíme, aby chyba bola minimálna?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328" r="-1333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ĺžnik 6"/>
          <p:cNvSpPr/>
          <p:nvPr/>
        </p:nvSpPr>
        <p:spPr>
          <a:xfrm>
            <a:off x="48523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08261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Naivný Bayesovský klasifikátor IV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76300" y="1825625"/>
                <a:ext cx="10515600" cy="4496044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sk-SK" dirty="0"/>
              </a:p>
              <a:p>
                <a:r>
                  <a:rPr lang="sk-SK" dirty="0"/>
                  <a:t>Potom nezávislosť príznakov znamená, že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Potom platí, že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300" y="1825625"/>
                <a:ext cx="10515600" cy="4496044"/>
              </a:xfrm>
              <a:blipFill>
                <a:blip r:embed="rId3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06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Učenie naivného klasifikátora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0483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Nastavenie parametrov klasifikátora (teda apriórnych pravdepodobností) pre kategorické príznaky sa vypočíta takto: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sk-SK" dirty="0"/>
                  <a:t> 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sk-SK" dirty="0"/>
                  <a:t>, pričom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dirty="0"/>
                  <a:t> je počet všetkých vzoriek v trénovacej množine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sk-SK" dirty="0"/>
                  <a:t> je počet tých vzoriek, ktoré patria do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sk-SK" dirty="0"/>
                  <a:t>je počet tých, ktoré patria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a príznak má hodnotu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04836"/>
              </a:xfrm>
              <a:blipFill>
                <a:blip r:embed="rId3"/>
                <a:stretch>
                  <a:fillRect l="-1623" t="-3248" r="-2087" b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928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k-SK" dirty="0"/>
                  <a:t>Mám červený </a:t>
                </a:r>
                <a:r>
                  <a:rPr lang="sk-SK" dirty="0" err="1"/>
                  <a:t>Touareg</a:t>
                </a:r>
                <a:r>
                  <a:rPr lang="sk-SK" dirty="0"/>
                  <a:t>, ukradnú mi ho?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𝑆𝑈𝑉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𝐷𝑜𝑚𝑒𝑠𝑡𝑖𝑐</m:t>
                        </m:r>
                      </m:e>
                    </m:d>
                  </m:oMath>
                </a14:m>
                <a:r>
                  <a:rPr lang="sk-SK" dirty="0"/>
                  <a:t> ?</a:t>
                </a:r>
              </a:p>
              <a:p>
                <a:r>
                  <a:rPr lang="sk-SK" dirty="0"/>
                  <a:t>Zistíme, že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𝑆𝑈𝑉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𝐷𝑜𝑚𝑒𝑠𝑡𝑖𝑐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𝑅𝑒𝑑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𝑆𝑈𝑉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𝐷𝑜𝑚𝑒𝑠𝑡𝑖𝑐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sk-SK" dirty="0"/>
                  <a:t> </a:t>
                </a:r>
              </a:p>
              <a:p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𝑆𝑈𝑉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𝐷𝑜𝑚𝑒𝑠𝑡𝑖𝑐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𝑅𝑒𝑑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𝑆𝑈𝑉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𝐷𝑜𝑚𝑒𝑠𝑡𝑖𝑐</m:t>
                        </m:r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15200" y="1825626"/>
            <a:ext cx="403860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04238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54969" cy="432422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Do ktorej triedy patrí tento zákazník? </a:t>
                </a:r>
              </a:p>
              <a:p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𝑋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𝑎𝑔𝑒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≤30,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𝑖𝑛𝑐𝑜𝑚𝑒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𝑚𝑒𝑑𝑖𝑢𝑚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𝑆𝑡𝑢𝑑𝑒𝑛𝑡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𝑌𝑒𝑠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𝐶𝑟𝑒𝑑𝑖𝑡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𝑅𝑎𝑡𝑖𝑛𝑔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𝐹𝑎𝑖𝑟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54969" cy="4324229"/>
              </a:xfrm>
              <a:blipFill>
                <a:blip r:embed="rId4"/>
                <a:stretch>
                  <a:fillRect l="-2820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121952"/>
              </p:ext>
            </p:extLst>
          </p:nvPr>
        </p:nvGraphicFramePr>
        <p:xfrm>
          <a:off x="7043936" y="1916832"/>
          <a:ext cx="5148064" cy="494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Worksheet" r:id="rId5" imgW="4867343" imgH="4705440" progId="Excel.Sheet.8">
                  <p:embed/>
                </p:oleObj>
              </mc:Choice>
              <mc:Fallback>
                <p:oleObj name="Worksheet" r:id="rId5" imgW="4867343" imgH="4705440" progId="Excel.Sheet.8">
                  <p:embed/>
                  <p:pic>
                    <p:nvPicPr>
                      <p:cNvPr id="7" name="Object 8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936" y="1916832"/>
                        <a:ext cx="5148064" cy="494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513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Učenie naivného klasifikátora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spojité dáta sa snažíme odhadnúť z trénovacej množiny typ pravdepodobnostného rozdelenia a jeho parametre – vtedy používame parametrické metódy</a:t>
            </a:r>
          </a:p>
          <a:p>
            <a:r>
              <a:rPr lang="sk-SK" dirty="0"/>
              <a:t>Ak odhadujeme apriórnu pravdepodobnosť na základe výskytu vzoriek v malom okolí nejakej oblasti, vtedy používame neparametrické metódy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81710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Parametrické metódy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Predpokladáme, že dáta majú </a:t>
            </a:r>
            <a:r>
              <a:rPr lang="sk-SK" dirty="0" err="1"/>
              <a:t>unimodálne</a:t>
            </a:r>
            <a:r>
              <a:rPr lang="sk-SK" dirty="0"/>
              <a:t> rozdelenie – a to buď normálne alebo iné a odhadneme jeho parametre</a:t>
            </a:r>
          </a:p>
          <a:p>
            <a:r>
              <a:rPr lang="sk-SK" dirty="0"/>
              <a:t>Pri normálnom rozdelení vypočítame výberový priemer a výberovú </a:t>
            </a:r>
            <a:r>
              <a:rPr lang="sk-SK" dirty="0" err="1"/>
              <a:t>kovarianciu</a:t>
            </a:r>
            <a:endParaRPr lang="sk-SK" dirty="0"/>
          </a:p>
          <a:p>
            <a:r>
              <a:rPr lang="sk-SK" dirty="0"/>
              <a:t>Potom určíme apriórnu pravdepodobnosť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2559846" y="5276230"/>
          <a:ext cx="688895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4" imgW="3086100" imgH="482600" progId="Equation.3">
                  <p:embed/>
                </p:oleObj>
              </mc:Choice>
              <mc:Fallback>
                <p:oleObj name="Equation" r:id="rId4" imgW="3086100" imgH="482600" progId="Equation.3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846" y="5276230"/>
                        <a:ext cx="6888954" cy="10801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7963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Parametrické metódy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Ak dáta majú </a:t>
            </a:r>
            <a:r>
              <a:rPr lang="sk-SK" dirty="0" err="1"/>
              <a:t>multimodálne</a:t>
            </a:r>
            <a:r>
              <a:rPr lang="sk-SK" dirty="0"/>
              <a:t> rozdelenie, tak použijeme GMM – </a:t>
            </a:r>
            <a:r>
              <a:rPr lang="sk-SK" dirty="0" err="1"/>
              <a:t>Gaussian</a:t>
            </a:r>
            <a:r>
              <a:rPr lang="sk-SK" dirty="0"/>
              <a:t> </a:t>
            </a:r>
            <a:r>
              <a:rPr lang="sk-SK" dirty="0" err="1"/>
              <a:t>mixture</a:t>
            </a:r>
            <a:r>
              <a:rPr lang="sk-SK" dirty="0"/>
              <a:t> model</a:t>
            </a:r>
          </a:p>
          <a:p>
            <a:endParaRPr lang="sk-SK" dirty="0"/>
          </a:p>
          <a:p>
            <a:endParaRPr lang="sk-SK" dirty="0"/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38087"/>
              </p:ext>
            </p:extLst>
          </p:nvPr>
        </p:nvGraphicFramePr>
        <p:xfrm>
          <a:off x="2646101" y="2890593"/>
          <a:ext cx="6899795" cy="1009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4" imgW="3390900" imgH="495300" progId="Equation.3">
                  <p:embed/>
                </p:oleObj>
              </mc:Choice>
              <mc:Fallback>
                <p:oleObj name="Equation" r:id="rId4" imgW="3390900" imgH="4953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6101" y="2890593"/>
                        <a:ext cx="6899795" cy="100977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 descr="http://4.bp.blogspot.com/-WmqttAqATac/To3skTW_-TI/AAAAAAAAB4o/71_up3PCWRU/s1600/untitled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615603" y="3967407"/>
            <a:ext cx="6960793" cy="304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62680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Gaussovský</a:t>
            </a:r>
            <a:r>
              <a:rPr lang="sk-SK" dirty="0"/>
              <a:t> naivný </a:t>
            </a:r>
            <a:r>
              <a:rPr lang="sk-SK" dirty="0" err="1"/>
              <a:t>Bayes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241066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Ak máme spojitý príznak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k-SK" dirty="0"/>
                  <a:t>, rozdelíme ho do tried a vypočítame strednú hodnotu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sk-SK" dirty="0"/>
                  <a:t>a rozptyl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k-SK" dirty="0"/>
                  <a:t> v triede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Pre nameranú hodnotu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sk-SK" dirty="0"/>
                  <a:t>  rozdelenie podmienenej pravdepodobnosti vypočítame ako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241066"/>
              </a:xfrm>
              <a:blipFill>
                <a:blip r:embed="rId3"/>
                <a:stretch>
                  <a:fillRect l="-1391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110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Mnohočlenový</a:t>
            </a:r>
            <a:r>
              <a:rPr lang="sk-SK" dirty="0"/>
              <a:t> naivný </a:t>
            </a:r>
            <a:r>
              <a:rPr lang="sk-SK" dirty="0" err="1"/>
              <a:t>Bayes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18831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V tomto modeli príznakové vektory reprezentujú frekvencie, s ktorými sú určité udalosti generované mnohočlenom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je pravdepodobnosť, že sa objaví udalosť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Potom príznakový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je </a:t>
                </a:r>
                <a:r>
                  <a:rPr lang="sk-SK" dirty="0" err="1"/>
                  <a:t>histogramom</a:t>
                </a:r>
                <a:r>
                  <a:rPr lang="sk-SK" dirty="0"/>
                  <a:t>, 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je počet, koľkokrát sa objavuje udalosť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sk-SK" dirty="0"/>
                  <a:t> v konkrétnej inštancii</a:t>
                </a:r>
              </a:p>
              <a:p>
                <a:r>
                  <a:rPr lang="sk-SK" dirty="0"/>
                  <a:t>Tento model sa používa na klasifikáciu dokumentov a udalosť je koľkokrát sa objavilo slovo v dokumente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188312"/>
              </a:xfrm>
              <a:blipFill>
                <a:blip r:embed="rId3"/>
                <a:stretch>
                  <a:fillRect l="-1391" t="-3052" r="-1855" b="-4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831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Mnohočlenový</a:t>
            </a:r>
            <a:r>
              <a:rPr lang="sk-SK" dirty="0"/>
              <a:t> naivný </a:t>
            </a:r>
            <a:r>
              <a:rPr lang="sk-SK" dirty="0" err="1"/>
              <a:t>Bayes</a:t>
            </a:r>
            <a:r>
              <a:rPr lang="sk-SK" dirty="0"/>
              <a:t>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39053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sk-SK" dirty="0"/>
                  <a:t>Potom podmienená pravdepodobnosť je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)!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nary>
                        <m:naryPr>
                          <m:chr m:val="∏"/>
                          <m:supHide m:val="on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Ak sa vyjadrí v logaritmickom priestore, tak sa </a:t>
                </a:r>
                <a:r>
                  <a:rPr lang="sk-SK" dirty="0" err="1"/>
                  <a:t>Bayes</a:t>
                </a:r>
                <a:r>
                  <a:rPr lang="sk-SK" dirty="0"/>
                  <a:t> stane lineárnym klasifikátorom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sk-SK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)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)=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𝑙𝑜𝑔𝑃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</m:nary>
                      <m:sSub>
                        <m:sSub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𝑘𝑖</m:t>
                          </m:r>
                        </m:sub>
                      </m:sSub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sk-SK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390536"/>
              </a:xfrm>
              <a:blipFill>
                <a:blip r:embed="rId3"/>
                <a:stretch>
                  <a:fillRect l="-1275" t="-3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378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Neseparovateľný prípad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Majme aj druhú apriórnu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, ktorá vyjadruje podmienenú pravdepodobnosť vektora x za podmienky známej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Ak zvolíme veľkosť straty 0 pri správnej klasifikácii a 1 pri nesprávnej</a:t>
                </a:r>
                <a:r>
                  <a:rPr lang="en-US" dirty="0"/>
                  <a:t> 0</a:t>
                </a:r>
                <a:r>
                  <a:rPr lang="sk-SK" dirty="0"/>
                  <a:t>, potom optimálny klasifikátor, ktorý rozhoduje s najmenšou (chybou) stratou je Bayesovský klasifikátor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380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dĺžnik 6"/>
          <p:cNvSpPr/>
          <p:nvPr/>
        </p:nvSpPr>
        <p:spPr>
          <a:xfrm>
            <a:off x="485232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120141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Bernoulliho</a:t>
            </a:r>
            <a:r>
              <a:rPr lang="sk-SK" dirty="0"/>
              <a:t> naivný </a:t>
            </a:r>
            <a:r>
              <a:rPr lang="sk-SK" dirty="0" err="1"/>
              <a:t>Bayes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V tomto modeli sú príznaky binárne premenné</a:t>
                </a:r>
              </a:p>
              <a:p>
                <a:r>
                  <a:rPr lang="sk-SK" dirty="0"/>
                  <a:t>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je booleovská premenná, vyjadrujúca (ne)prítomnosť i-</a:t>
                </a:r>
                <a:r>
                  <a:rPr lang="sk-SK" dirty="0" err="1"/>
                  <a:t>teho</a:t>
                </a:r>
                <a:r>
                  <a:rPr lang="sk-SK" dirty="0"/>
                  <a:t> </a:t>
                </a:r>
                <a:r>
                  <a:rPr lang="sk-SK" dirty="0" err="1"/>
                  <a:t>termu</a:t>
                </a:r>
                <a:r>
                  <a:rPr lang="sk-SK" dirty="0"/>
                  <a:t> zo slovníka (pri rozpoznávaní krátkych textov), potom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Sup>
                            <m:sSub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𝑘𝑖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,</a:t>
                </a:r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sk-SK" dirty="0"/>
                  <a:t> je pravdepodobnosť, že trieda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sk-SK" dirty="0"/>
                  <a:t>  generuje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2060" r="-2087" b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458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Neparametrické metódy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Pravdepodobnosť, že vybraný vektor bude z oblasti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sk-SK" dirty="0"/>
                  <a:t> je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  <m:sup/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Pre dostatočne malé okolie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sk-SK" dirty="0"/>
                  <a:t> platí: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ℛ</m:t>
                          </m:r>
                        </m:sub>
                        <m:sup/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sub>
                            <m:sup/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,</a:t>
                </a:r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sk-SK" dirty="0"/>
                  <a:t> je obsah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3"/>
                <a:stretch>
                  <a:fillRect l="-1565" t="-2958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470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Neparametrické metódy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Majme n nezávislých výberov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sk-SK" dirty="0"/>
                  <a:t> z rozdelenia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𝑝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a nech M  z nich patrí do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Potom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/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k-SK" dirty="0"/>
                  <a:t> a tiež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Problém je 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𝑉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Na praktickú realizáciu používame metódu </a:t>
                </a:r>
                <a:r>
                  <a:rPr lang="sk-SK" dirty="0" err="1"/>
                  <a:t>Parzenovho</a:t>
                </a:r>
                <a:r>
                  <a:rPr lang="sk-SK" dirty="0"/>
                  <a:t> okna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12912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Parzenovo</a:t>
            </a:r>
            <a:r>
              <a:rPr lang="sk-SK" dirty="0"/>
              <a:t> okno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241066"/>
              </a:xfrm>
            </p:spPr>
            <p:txBody>
              <a:bodyPr/>
              <a:lstStyle/>
              <a:p>
                <a:r>
                  <a:rPr lang="sk-SK" dirty="0"/>
                  <a:t>Uvažujme oblasť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sk-SK" dirty="0"/>
                  <a:t> a D-rozmernú jednotkovú </a:t>
                </a:r>
                <a:r>
                  <a:rPr lang="sk-SK" dirty="0" err="1"/>
                  <a:t>hyperkocku</a:t>
                </a:r>
                <a:r>
                  <a:rPr lang="sk-SK" dirty="0"/>
                  <a:t> (ako jadro al. </a:t>
                </a:r>
                <a:r>
                  <a:rPr lang="sk-SK" dirty="0" err="1"/>
                  <a:t>kernel</a:t>
                </a:r>
                <a:r>
                  <a:rPr lang="sk-SK" dirty="0"/>
                  <a:t>) definovanú:</a:t>
                </a:r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Počet vzoriek v kocke so stranou h a stredom 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241066"/>
              </a:xfrm>
              <a:blipFill>
                <a:blip r:embed="rId4"/>
                <a:stretch>
                  <a:fillRect l="-1623" t="-2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4881867"/>
              </p:ext>
            </p:extLst>
          </p:nvPr>
        </p:nvGraphicFramePr>
        <p:xfrm>
          <a:off x="3585369" y="2996754"/>
          <a:ext cx="5021262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5" imgW="2108160" imgH="457200" progId="Equation.3">
                  <p:embed/>
                </p:oleObj>
              </mc:Choice>
              <mc:Fallback>
                <p:oleObj name="Equation" r:id="rId5" imgW="2108160" imgH="457200" progId="Equation.3">
                  <p:embed/>
                  <p:pic>
                    <p:nvPicPr>
                      <p:cNvPr id="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369" y="2996754"/>
                        <a:ext cx="5021262" cy="1089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97309"/>
              </p:ext>
            </p:extLst>
          </p:nvPr>
        </p:nvGraphicFramePr>
        <p:xfrm>
          <a:off x="1852952" y="4523584"/>
          <a:ext cx="30194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Rovnica" r:id="rId7" imgW="1130040" imgH="431640" progId="Equation.3">
                  <p:embed/>
                </p:oleObj>
              </mc:Choice>
              <mc:Fallback>
                <p:oleObj name="Rovnica" r:id="rId7" imgW="1130040" imgH="431640" progId="Equation.3">
                  <p:embed/>
                  <p:pic>
                    <p:nvPicPr>
                      <p:cNvPr id="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952" y="4523584"/>
                        <a:ext cx="3019425" cy="1152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9"/>
          <a:srcRect r="16783"/>
          <a:stretch>
            <a:fillRect/>
          </a:stretch>
        </p:blipFill>
        <p:spPr bwMode="auto">
          <a:xfrm>
            <a:off x="8025458" y="5099847"/>
            <a:ext cx="33528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07941"/>
              </p:ext>
            </p:extLst>
          </p:nvPr>
        </p:nvGraphicFramePr>
        <p:xfrm>
          <a:off x="1659521" y="5606260"/>
          <a:ext cx="5544616" cy="120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Rovnica" r:id="rId10" imgW="1981080" imgH="431640" progId="Equation.3">
                  <p:embed/>
                </p:oleObj>
              </mc:Choice>
              <mc:Fallback>
                <p:oleObj name="Rovnica" r:id="rId10" imgW="1981080" imgH="431640" progId="Equation.3">
                  <p:embed/>
                  <p:pic>
                    <p:nvPicPr>
                      <p:cNvPr id="9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9521" y="5606260"/>
                        <a:ext cx="5544616" cy="12086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05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Parzenovo</a:t>
            </a:r>
            <a:r>
              <a:rPr lang="sk-SK" dirty="0"/>
              <a:t> okno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Spojité jadrá</a:t>
            </a:r>
          </a:p>
        </p:txBody>
      </p:sp>
      <p:pic>
        <p:nvPicPr>
          <p:cNvPr id="10" name="Picture 4" descr="File:Kernels.sv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6969" y="2523745"/>
            <a:ext cx="6019800" cy="433425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6206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Parzenovo</a:t>
            </a:r>
            <a:r>
              <a:rPr lang="sk-SK" dirty="0"/>
              <a:t> okno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5404338" cy="3840798"/>
          </a:xfrm>
        </p:spPr>
        <p:txBody>
          <a:bodyPr>
            <a:normAutofit/>
          </a:bodyPr>
          <a:lstStyle/>
          <a:p>
            <a:r>
              <a:rPr lang="sk-SK" dirty="0"/>
              <a:t>Každá vzorka prispieva k</a:t>
            </a:r>
            <a:r>
              <a:rPr lang="en-US" dirty="0"/>
              <a:t> h</a:t>
            </a:r>
            <a:r>
              <a:rPr lang="sk-SK" dirty="0" err="1"/>
              <a:t>ustote</a:t>
            </a:r>
            <a:r>
              <a:rPr lang="sk-SK" dirty="0"/>
              <a:t> v bodoch, ktoré padnú do okna okolo vzorky</a:t>
            </a:r>
          </a:p>
          <a:p>
            <a:r>
              <a:rPr lang="sk-SK" dirty="0"/>
              <a:t>Preto stačí dať okno na vzorky a spočítať</a:t>
            </a:r>
          </a:p>
        </p:txBody>
      </p:sp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28048" y="1379258"/>
            <a:ext cx="4139952" cy="5478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657138"/>
              </p:ext>
            </p:extLst>
          </p:nvPr>
        </p:nvGraphicFramePr>
        <p:xfrm>
          <a:off x="1218650" y="5113338"/>
          <a:ext cx="4643438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5" imgW="1612800" imgH="431640" progId="Equation.3">
                  <p:embed/>
                </p:oleObj>
              </mc:Choice>
              <mc:Fallback>
                <p:oleObj name="Equation" r:id="rId5" imgW="1612800" imgH="431640" progId="Equation.3">
                  <p:embed/>
                  <p:pic>
                    <p:nvPicPr>
                      <p:cNvPr id="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50" y="5113338"/>
                        <a:ext cx="4643438" cy="12430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427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Parzenovo</a:t>
            </a:r>
            <a:r>
              <a:rPr lang="sk-SK" dirty="0"/>
              <a:t> okno IV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720378" y="2309692"/>
            <a:ext cx="4751243" cy="3840163"/>
          </a:xfrm>
        </p:spPr>
      </p:pic>
    </p:spTree>
    <p:extLst>
      <p:ext uri="{BB962C8B-B14F-4D97-AF65-F5344CB8AC3E}">
        <p14:creationId xmlns:p14="http://schemas.microsoft.com/office/powerpoint/2010/main" val="1667158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Parzenovo</a:t>
            </a:r>
            <a:r>
              <a:rPr lang="sk-SK" dirty="0"/>
              <a:t> okno 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4797669" cy="286067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Veľkosť okna h</a:t>
            </a:r>
            <a:r>
              <a:rPr lang="en-US" dirty="0"/>
              <a:t> </a:t>
            </a:r>
            <a:r>
              <a:rPr lang="sk-SK" dirty="0"/>
              <a:t>ovplyvňuje amplitúdu aj šírku</a:t>
            </a:r>
          </a:p>
          <a:p>
            <a:r>
              <a:rPr lang="sk-SK" dirty="0"/>
              <a:t>Ukážka ho symetrického</a:t>
            </a:r>
            <a:r>
              <a:rPr lang="en-US" dirty="0"/>
              <a:t> </a:t>
            </a:r>
            <a:r>
              <a:rPr lang="sk-SK" dirty="0" err="1"/>
              <a:t>Parzenovho</a:t>
            </a:r>
            <a:r>
              <a:rPr lang="sk-SK" dirty="0"/>
              <a:t> okna</a:t>
            </a:r>
            <a:r>
              <a:rPr lang="en-US" dirty="0"/>
              <a:t> </a:t>
            </a:r>
            <a:r>
              <a:rPr lang="sk-SK" dirty="0"/>
              <a:t>pre rôzne h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79" y="1980256"/>
            <a:ext cx="5900260" cy="2163428"/>
          </a:xfrm>
          <a:prstGeom prst="rect">
            <a:avLst/>
          </a:prstGeom>
        </p:spPr>
      </p:pic>
      <p:pic>
        <p:nvPicPr>
          <p:cNvPr id="10" name="Obrázok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523" y="4143684"/>
            <a:ext cx="8892216" cy="25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94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Výsledky klasifikátora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err="1"/>
              <a:t>Bayesovské</a:t>
            </a:r>
            <a:r>
              <a:rPr lang="sk-SK" dirty="0"/>
              <a:t> metódy zovšeobecňujú omnoho lepšie s malým počtom vzoriek</a:t>
            </a:r>
          </a:p>
          <a:p>
            <a:r>
              <a:rPr lang="sk-SK" dirty="0"/>
              <a:t>Majú veľkú výpočtovú náročnosť pre veľký počet vzoriek</a:t>
            </a:r>
          </a:p>
          <a:p>
            <a:r>
              <a:rPr lang="sk-SK" dirty="0"/>
              <a:t>Aj keď naivný </a:t>
            </a:r>
            <a:r>
              <a:rPr lang="sk-SK" dirty="0" err="1"/>
              <a:t>Bayes</a:t>
            </a:r>
            <a:r>
              <a:rPr lang="sk-SK" dirty="0"/>
              <a:t> neodráža úplne reálne vzťahy medzi príznakmi, dokáže relatívne dobre oddeliť od seba triedy, ktoré sú rozdielne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56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Je založený na dvoch apriórnych (dopredu známych) pravdepodobnostiach: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ako pravdepodobnosti objavenia sa triedy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pravdepodobnosti vektora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za podmienky, že je známa trieda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Klasifikátor zaraďuje neznámy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do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sk-SK" dirty="0"/>
                  <a:t>, ktorá má pre tento vektor najvyššiu aposteriórnu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99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Aposteriórna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dirty="0"/>
                  <a:t> je podmienená pravdepodobnosť 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sk-SK" dirty="0"/>
                  <a:t> za podmienky, že na vstupe je príznakový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, čiže môžeme povedať, že je to pravdepodobnosť toho, že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patrí do triedy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Aposteriórna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sk-SK" dirty="0"/>
                  <a:t> sa vypočíta z apriórnych pravdepodobností podľa </a:t>
                </a:r>
                <a:r>
                  <a:rPr lang="sk-SK" dirty="0" err="1"/>
                  <a:t>Bayesovho</a:t>
                </a:r>
                <a:r>
                  <a:rPr lang="sk-SK" dirty="0"/>
                  <a:t> pravidla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1902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20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 III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Bayesovo pravidlo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V menovateli je nepodmienená pravdepodobnosť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 – určuje pravdepodobnosť vektora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bez ohľadu na triedu</a:t>
                </a:r>
              </a:p>
              <a:p>
                <a:r>
                  <a:rPr lang="sk-SK" dirty="0"/>
                  <a:t>Vypočíta sa podľa vety o úplnej pravdepodobnosti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12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Bayesovský klasifikátor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Klasifikátor zaradí neznámy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do tej triedy, ktorej aposteriórna pravdepodobnosť je najväčšia, čiže platí </a:t>
                </a:r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Označuje sa ako MAP (maximum </a:t>
                </a:r>
                <a:r>
                  <a:rPr lang="sk-SK" dirty="0" err="1"/>
                  <a:t>aposterior</a:t>
                </a:r>
                <a:r>
                  <a:rPr lang="sk-SK" dirty="0"/>
                  <a:t> </a:t>
                </a:r>
                <a:r>
                  <a:rPr lang="sk-SK" dirty="0" err="1"/>
                  <a:t>probability</a:t>
                </a:r>
                <a:r>
                  <a:rPr lang="sk-SK" dirty="0"/>
                  <a:t>) pravidlo </a:t>
                </a:r>
              </a:p>
              <a:p>
                <a:r>
                  <a:rPr lang="sk-SK" dirty="0"/>
                  <a:t>Akej chyby sa pri tomto pravidle dopúšťame?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3"/>
                <a:stretch>
                  <a:fillRect l="-1623" t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61551" y="3013312"/>
            <a:ext cx="4977547" cy="1267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4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348</TotalTime>
  <Words>2133</Words>
  <Application>Microsoft Office PowerPoint</Application>
  <PresentationFormat>Widescreen</PresentationFormat>
  <Paragraphs>305</Paragraphs>
  <Slides>58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Cambria Math</vt:lpstr>
      <vt:lpstr>Corbel</vt:lpstr>
      <vt:lpstr>Office Theme</vt:lpstr>
      <vt:lpstr>Worksheet</vt:lpstr>
      <vt:lpstr>Equation</vt:lpstr>
      <vt:lpstr>Rovnica</vt:lpstr>
      <vt:lpstr>Rozpoznávanie Obrazcov  7. Prednáška – Bayesovský klasifikátor</vt:lpstr>
      <vt:lpstr>Bayesovský klasifikátor</vt:lpstr>
      <vt:lpstr>Neseparovateľný prípad</vt:lpstr>
      <vt:lpstr>Neseparovateľný prípad II</vt:lpstr>
      <vt:lpstr>Neseparovateľný prípad III</vt:lpstr>
      <vt:lpstr>Bayesovský klasifikátor</vt:lpstr>
      <vt:lpstr>Bayesovský klasifikátor II</vt:lpstr>
      <vt:lpstr>Bayesovský klasifikátor III</vt:lpstr>
      <vt:lpstr>Bayesovský klasifikátor IV</vt:lpstr>
      <vt:lpstr>Bayesovský klasifikátor V</vt:lpstr>
      <vt:lpstr>Optimalita klasifikátora</vt:lpstr>
      <vt:lpstr>Optimalita klasifikátora II</vt:lpstr>
      <vt:lpstr>Porovnanie Bayesovského klasifikátora</vt:lpstr>
      <vt:lpstr>Strata Bayesovského klasifikátora</vt:lpstr>
      <vt:lpstr>Strata Bayesovského klasifikátora II</vt:lpstr>
      <vt:lpstr>Strata Bayesovského klasifikátora III</vt:lpstr>
      <vt:lpstr>Rozhodovacie pravidlo pre 2 triedy</vt:lpstr>
      <vt:lpstr>0-1 strata pre viac tried</vt:lpstr>
      <vt:lpstr>Bayesovský klasifikátor VI</vt:lpstr>
      <vt:lpstr>Bayesovský klasifikátor VII</vt:lpstr>
      <vt:lpstr>Aké sú rozhodovacie oblasti?</vt:lpstr>
      <vt:lpstr>Aké sú rozhodovacie oblasti II</vt:lpstr>
      <vt:lpstr>Aké sú rozhodovacie oblasti III</vt:lpstr>
      <vt:lpstr>Prvý prípad</vt:lpstr>
      <vt:lpstr>Prvý prípad II</vt:lpstr>
      <vt:lpstr>Prvý prípad III</vt:lpstr>
      <vt:lpstr>Prvý prípad IV</vt:lpstr>
      <vt:lpstr>Druhý prípad </vt:lpstr>
      <vt:lpstr>Druhý prípad II</vt:lpstr>
      <vt:lpstr>Tretí prípad </vt:lpstr>
      <vt:lpstr>Tretí prípad II </vt:lpstr>
      <vt:lpstr>Tretí prípad III </vt:lpstr>
      <vt:lpstr>Rozhodovacie oblasti pre 3 triedy</vt:lpstr>
      <vt:lpstr>Rozhodovacie oblasti pre 3 triedy II</vt:lpstr>
      <vt:lpstr>Rozhodovacie oblasti pre 3 triedy III</vt:lpstr>
      <vt:lpstr>Učenie klasifikátora</vt:lpstr>
      <vt:lpstr>Naivný Bayesovský klasifikátor</vt:lpstr>
      <vt:lpstr>Naivný Bayesovský klasifikátor II</vt:lpstr>
      <vt:lpstr>Naivný Bayesovský klasifikátor III</vt:lpstr>
      <vt:lpstr>Naivný Bayesovský klasifikátor IV</vt:lpstr>
      <vt:lpstr>Učenie naivného klasifikátora</vt:lpstr>
      <vt:lpstr>Príklad 1</vt:lpstr>
      <vt:lpstr>Príklad 2</vt:lpstr>
      <vt:lpstr>Učenie naivného klasifikátora II</vt:lpstr>
      <vt:lpstr>Parametrické metódy</vt:lpstr>
      <vt:lpstr>Parametrické metódy II</vt:lpstr>
      <vt:lpstr>Gaussovský naivný Bayes</vt:lpstr>
      <vt:lpstr>Mnohočlenový naivný Bayes</vt:lpstr>
      <vt:lpstr>Mnohočlenový naivný Bayes II</vt:lpstr>
      <vt:lpstr>Bernoulliho naivný Bayes</vt:lpstr>
      <vt:lpstr>Neparametrické metódy</vt:lpstr>
      <vt:lpstr>Neparametrické metódy II</vt:lpstr>
      <vt:lpstr>Parzenovo okno</vt:lpstr>
      <vt:lpstr>Parzenovo okno II</vt:lpstr>
      <vt:lpstr>Parzenovo okno III</vt:lpstr>
      <vt:lpstr>Parzenovo okno IV</vt:lpstr>
      <vt:lpstr>Parzenovo okno V</vt:lpstr>
      <vt:lpstr>Výsledky klasifikátora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10</cp:revision>
  <dcterms:created xsi:type="dcterms:W3CDTF">2022-02-13T17:29:31Z</dcterms:created>
  <dcterms:modified xsi:type="dcterms:W3CDTF">2022-03-29T15:28:42Z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