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3"/>
  </p:notesMasterIdLst>
  <p:sldIdLst>
    <p:sldId id="256" r:id="rId5"/>
    <p:sldId id="259" r:id="rId6"/>
    <p:sldId id="506" r:id="rId7"/>
    <p:sldId id="486" r:id="rId8"/>
    <p:sldId id="526" r:id="rId9"/>
    <p:sldId id="528" r:id="rId10"/>
    <p:sldId id="440" r:id="rId11"/>
    <p:sldId id="529" r:id="rId12"/>
    <p:sldId id="530" r:id="rId13"/>
    <p:sldId id="507" r:id="rId14"/>
    <p:sldId id="531" r:id="rId15"/>
    <p:sldId id="532" r:id="rId16"/>
    <p:sldId id="527" r:id="rId17"/>
    <p:sldId id="533" r:id="rId18"/>
    <p:sldId id="534" r:id="rId19"/>
    <p:sldId id="441" r:id="rId20"/>
    <p:sldId id="442" r:id="rId21"/>
    <p:sldId id="492" r:id="rId22"/>
    <p:sldId id="535" r:id="rId23"/>
    <p:sldId id="493" r:id="rId24"/>
    <p:sldId id="494" r:id="rId25"/>
    <p:sldId id="536" r:id="rId26"/>
    <p:sldId id="519" r:id="rId27"/>
    <p:sldId id="520" r:id="rId28"/>
    <p:sldId id="564" r:id="rId29"/>
    <p:sldId id="403" r:id="rId30"/>
    <p:sldId id="495" r:id="rId31"/>
    <p:sldId id="565" r:id="rId32"/>
    <p:sldId id="562" r:id="rId33"/>
    <p:sldId id="521" r:id="rId34"/>
    <p:sldId id="563" r:id="rId35"/>
    <p:sldId id="566" r:id="rId36"/>
    <p:sldId id="522" r:id="rId37"/>
    <p:sldId id="567" r:id="rId38"/>
    <p:sldId id="524" r:id="rId39"/>
    <p:sldId id="523" r:id="rId40"/>
    <p:sldId id="568" r:id="rId41"/>
    <p:sldId id="569" r:id="rId42"/>
    <p:sldId id="525" r:id="rId43"/>
    <p:sldId id="570" r:id="rId44"/>
    <p:sldId id="571" r:id="rId45"/>
    <p:sldId id="572" r:id="rId46"/>
    <p:sldId id="539" r:id="rId47"/>
    <p:sldId id="540" r:id="rId48"/>
    <p:sldId id="573" r:id="rId49"/>
    <p:sldId id="541" r:id="rId50"/>
    <p:sldId id="542" r:id="rId51"/>
    <p:sldId id="544" r:id="rId52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04/05/2022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Druhá</a:t>
            </a:r>
            <a:r>
              <a:rPr lang="sk-SK" baseline="0" dirty="0"/>
              <a:t> možnosť je zmeniť metriku.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52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3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55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8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2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Napriek tomu dosahuje</a:t>
            </a:r>
            <a:r>
              <a:rPr lang="sk-SK" baseline="0" dirty="0"/>
              <a:t> dobré výsledky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70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180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49263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r>
              <a:rPr lang="sk-SK" altLang="sk-SK" sz="1200" dirty="0"/>
              <a:t>Pri rozpoznávaní špičiek signálu sa hľadajú </a:t>
            </a:r>
            <a:r>
              <a:rPr lang="sk-SK" altLang="sk-SK" sz="1200" dirty="0" err="1"/>
              <a:t>podreťazce</a:t>
            </a:r>
            <a:r>
              <a:rPr lang="sk-SK" altLang="sk-SK" sz="1200" dirty="0"/>
              <a:t> v tvarovom reťazci, ktorým zodpovedajú definované </a:t>
            </a:r>
            <a:r>
              <a:rPr lang="sk-SK" altLang="sk-SK" sz="1200" dirty="0" err="1"/>
              <a:t>podreťazce</a:t>
            </a:r>
            <a:r>
              <a:rPr lang="sk-SK" altLang="sk-SK" sz="1200" dirty="0"/>
              <a:t> v sémantickom reťazci.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61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02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6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00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3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03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724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3/5.1/5.2/5=6/125</a:t>
            </a:r>
          </a:p>
          <a:p>
            <a:r>
              <a:rPr lang="en-US" dirty="0"/>
              <a:t>2/5.3/5.3/5=18/125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002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4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01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4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8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3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6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47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36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27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Pre dve triedy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0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Pre dve triedy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63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Kladné celé čísla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471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81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005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918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595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  <a:cs typeface="Calibri" panose="020F0502020204030204" pitchFamily="34" charset="0"/>
              </a:rPr>
              <a:t>Z6 a Z9 sú ekvivalentné</a:t>
            </a: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288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4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713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56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9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Rozhodovacie oblasti. Problematická je tá žltá oblasť v zelenej</a:t>
            </a:r>
            <a:r>
              <a:rPr lang="sk-SK" baseline="0" dirty="0"/>
              <a:t> oblasti.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96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To je zovšeobecnenie</a:t>
            </a:r>
            <a:r>
              <a:rPr lang="sk-SK" baseline="0" dirty="0"/>
              <a:t> metódy jedného suseda.  Žltá oblasť v zelenej sa stratila. A modré prsty vľavo sa začali vyhladzovať.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Mahalanobisova</a:t>
            </a:r>
            <a:r>
              <a:rPr lang="sk-SK" baseline="0" dirty="0"/>
              <a:t> matrika – do výpočtu vstupuje korelačná matica, pokiaľ sú dva body </a:t>
            </a:r>
            <a:r>
              <a:rPr lang="sk-SK" baseline="0" dirty="0" err="1"/>
              <a:t>nekorelované</a:t>
            </a:r>
            <a:r>
              <a:rPr lang="sk-SK" baseline="0" dirty="0"/>
              <a:t>, tak táto metrika zodpovedá štvorcu Euklidovskej metriky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4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2018-19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9.emf"/><Relationship Id="rId4" Type="http://schemas.openxmlformats.org/officeDocument/2006/relationships/image" Target="../media/image3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gi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8. </a:t>
            </a:r>
            <a:r>
              <a:rPr lang="en-US" sz="4800" dirty="0" err="1"/>
              <a:t>Prednáška</a:t>
            </a:r>
            <a:r>
              <a:rPr lang="en-US" sz="4800" dirty="0"/>
              <a:t> - </a:t>
            </a:r>
            <a:r>
              <a:rPr lang="en-US" sz="4800" dirty="0" err="1"/>
              <a:t>Úvod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Metrika pre </a:t>
            </a:r>
            <a:r>
              <a:rPr lang="sk-SK" dirty="0" err="1"/>
              <a:t>kNN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Čo znamená najbližší? Veľký vplyv má metrika</a:t>
            </a:r>
          </a:p>
          <a:p>
            <a:r>
              <a:rPr lang="sk-SK" dirty="0"/>
              <a:t>Vždy musíme prehľadať celú trénovaciu množinu na určenie susedov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83892" y="3409950"/>
            <a:ext cx="21812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4074" y="3443287"/>
            <a:ext cx="22002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43306" y="3476626"/>
            <a:ext cx="2067469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298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Metrika pre </a:t>
            </a:r>
            <a:r>
              <a:rPr lang="sk-SK" dirty="0" err="1"/>
              <a:t>kNN</a:t>
            </a:r>
            <a:r>
              <a:rPr lang="sk-SK" dirty="0"/>
              <a:t>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L1 (Manhattanská) metrika     L2 (Euklidovská) metrika</a:t>
            </a:r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815" y="3018917"/>
            <a:ext cx="3372618" cy="3591809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4048" y="3018916"/>
            <a:ext cx="3178227" cy="3591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1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Metrika pre </a:t>
            </a:r>
            <a:r>
              <a:rPr lang="sk-SK" dirty="0" err="1"/>
              <a:t>kNN</a:t>
            </a:r>
            <a:r>
              <a:rPr lang="sk-SK" dirty="0"/>
              <a:t>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L1 (Manhattanská) metrika     L2 (Euklidovská) metrika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905" y="3236816"/>
            <a:ext cx="3301240" cy="3607777"/>
          </a:xfrm>
          <a:prstGeom prst="rect">
            <a:avLst/>
          </a:prstGeom>
        </p:spPr>
      </p:pic>
      <p:pic>
        <p:nvPicPr>
          <p:cNvPr id="9" name="Obrázok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4857" y="3236816"/>
            <a:ext cx="3302594" cy="35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83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VII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Zvyšovanie K:</a:t>
            </a:r>
          </a:p>
          <a:p>
            <a:pPr lvl="1"/>
            <a:r>
              <a:rPr lang="sk-SK" dirty="0"/>
              <a:t>Vyhladzuje sa hranica</a:t>
            </a:r>
          </a:p>
          <a:p>
            <a:pPr lvl="1"/>
            <a:r>
              <a:rPr lang="sk-SK" dirty="0"/>
              <a:t>Zvyšuje/znižuje sa klasifikačná chyba</a:t>
            </a:r>
          </a:p>
          <a:p>
            <a:pPr lvl="1"/>
            <a:r>
              <a:rPr lang="sk-SK" dirty="0"/>
              <a:t>Rastie výpočtová náročnosť</a:t>
            </a:r>
          </a:p>
          <a:p>
            <a:r>
              <a:rPr lang="sk-SK" dirty="0"/>
              <a:t>Vzájomná validácia na určenie K:</a:t>
            </a:r>
          </a:p>
          <a:p>
            <a:pPr lvl="1"/>
            <a:r>
              <a:rPr lang="sk-SK" dirty="0"/>
              <a:t>Trénovacia/validačná množina</a:t>
            </a:r>
          </a:p>
          <a:p>
            <a:pPr lvl="1"/>
            <a:r>
              <a:rPr lang="sk-SK" dirty="0"/>
              <a:t>Priemer chyby na trénovacích množinách</a:t>
            </a:r>
          </a:p>
        </p:txBody>
      </p:sp>
    </p:spTree>
    <p:extLst>
      <p:ext uri="{BB962C8B-B14F-4D97-AF65-F5344CB8AC3E}">
        <p14:creationId xmlns:p14="http://schemas.microsoft.com/office/powerpoint/2010/main" val="2513148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F385C6-597F-4A72-BE7B-343DB9E9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CE679B-31A3-4B9E-BE77-5EE2EA535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36" y="186838"/>
            <a:ext cx="9158928" cy="64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9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Koeficient kvality klasifikátora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Priemerná hodnota koeficientov v jednotlivých triedach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𝑠𝑐𝑜𝑟𝑒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Buď je to funkcia náhodného výberu alebo je to náhodná premenná</a:t>
                </a:r>
              </a:p>
              <a:p>
                <a:r>
                  <a:rPr lang="sk-SK" dirty="0"/>
                  <a:t>Nejde o trénovaciu chybu, ale testovaciu</a:t>
                </a:r>
                <a:r>
                  <a:rPr lang="en-GB" dirty="0"/>
                  <a:t>;</a:t>
                </a:r>
                <a:r>
                  <a:rPr lang="sk-SK" dirty="0"/>
                  <a:t> odhaduje sa na validačnej (testovacej) množine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r="-2551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259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</a:t>
            </a:r>
            <a:r>
              <a:rPr lang="en-US" dirty="0" err="1"/>
              <a:t>validačnej</a:t>
            </a:r>
            <a:r>
              <a:rPr lang="sk-SK" dirty="0"/>
              <a:t> množiny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Postup pri výbere:</a:t>
            </a:r>
          </a:p>
          <a:p>
            <a:pPr lvl="1"/>
            <a:r>
              <a:rPr lang="sk-SK" dirty="0"/>
              <a:t>Vzájomná validácia</a:t>
            </a:r>
          </a:p>
          <a:p>
            <a:pPr lvl="1"/>
            <a:r>
              <a:rPr lang="sk-SK" dirty="0"/>
              <a:t>Náhodné </a:t>
            </a:r>
            <a:r>
              <a:rPr lang="sk-SK" dirty="0" err="1"/>
              <a:t>prevzorkovanie</a:t>
            </a:r>
            <a:endParaRPr lang="sk-SK" dirty="0"/>
          </a:p>
          <a:p>
            <a:pPr lvl="1"/>
            <a:r>
              <a:rPr lang="sk-SK" dirty="0"/>
              <a:t>K-násobná vzájomná validácia</a:t>
            </a:r>
          </a:p>
          <a:p>
            <a:pPr lvl="1"/>
            <a:r>
              <a:rPr lang="sk-SK" dirty="0"/>
              <a:t>Vrstvená K-násobná vzájomná validácia</a:t>
            </a:r>
          </a:p>
          <a:p>
            <a:pPr lvl="1"/>
            <a:r>
              <a:rPr lang="sk-SK" dirty="0"/>
              <a:t>Vzájomná validácia s vynechaním jednej vzorky</a:t>
            </a:r>
          </a:p>
          <a:p>
            <a:pPr lvl="1"/>
            <a:r>
              <a:rPr lang="sk-SK" dirty="0" err="1"/>
              <a:t>Bootstrap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65581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validácia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Rozdeľ dáta na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skupín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Každú skupinu postupne použi na validáciu</a:t>
                </a:r>
              </a:p>
              <a:p>
                <a:r>
                  <a:rPr lang="sk-SK" dirty="0"/>
                  <a:t>Zisti priemernú chybu 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904" y="3624598"/>
            <a:ext cx="4319264" cy="3149003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08168" y="4096570"/>
            <a:ext cx="2376264" cy="165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951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Náhodné </a:t>
            </a:r>
            <a:r>
              <a:rPr lang="sk-SK" dirty="0" err="1"/>
              <a:t>prevzorkovanie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6"/>
                <a:ext cx="6477000" cy="4752756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Pri každom z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náhodných výberov (ťahov) sa vytvorí testovacia množina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sk-SK" dirty="0"/>
                  <a:t> vzoriek, ktorá v jednotlivých výberoch môže </a:t>
                </a:r>
                <a:r>
                  <a:rPr lang="sk-SK" dirty="0" err="1"/>
                  <a:t>vať</a:t>
                </a:r>
                <a:r>
                  <a:rPr lang="sk-SK" dirty="0"/>
                  <a:t> aj rovnaké vzorky a niektoré</a:t>
                </a:r>
                <a:r>
                  <a:rPr lang="en-US" dirty="0"/>
                  <a:t> </a:t>
                </a:r>
                <a:r>
                  <a:rPr lang="sk-SK" dirty="0"/>
                  <a:t>vzorky sa do testovacej množiny nedostanú vôbec					</a:t>
                </a: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6"/>
                <a:ext cx="6477000" cy="4752756"/>
              </a:xfrm>
              <a:blipFill>
                <a:blip r:embed="rId3"/>
                <a:stretch>
                  <a:fillRect l="-2637" t="-1923" r="-3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24868" y="2210142"/>
            <a:ext cx="4967132" cy="386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4601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K-násobná vzájomná validácia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Pôvodnú množinu rozdelíme na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rovnako veľkých podmnožín</a:t>
                </a:r>
                <a:endParaRPr lang="en-US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01529" y="2667895"/>
            <a:ext cx="4788941" cy="384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627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6582508" cy="3840798"/>
              </a:xfrm>
            </p:spPr>
            <p:txBody>
              <a:bodyPr/>
              <a:lstStyle/>
              <a:p>
                <a:r>
                  <a:rPr lang="sk-SK" dirty="0"/>
                  <a:t>Algoritmus:</a:t>
                </a:r>
              </a:p>
              <a:p>
                <a:pPr lvl="1"/>
                <a:r>
                  <a:rPr lang="sk-SK" dirty="0"/>
                  <a:t>Pre každú testovanú vzorku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/>
                  <a:t> nájdi K najbližších susedov z trénovacej množiny</a:t>
                </a:r>
              </a:p>
              <a:p>
                <a:pPr lvl="1"/>
                <a:r>
                  <a:rPr lang="sk-SK" dirty="0"/>
                  <a:t>Klasifikuj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podľa príslušnosti väčšiny z týchto </a:t>
                </a:r>
                <a:r>
                  <a:rPr lang="sk-SK" dirty="0" err="1"/>
                  <a:t>susedovK</a:t>
                </a:r>
                <a:r>
                  <a:rPr lang="sk-SK" dirty="0"/>
                  <a:t> = 3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6582508" cy="3840798"/>
              </a:xfrm>
              <a:blipFill>
                <a:blip r:embed="rId3"/>
                <a:stretch>
                  <a:fillRect l="-2595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4524" y="2089339"/>
            <a:ext cx="4644671" cy="35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703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Vrstvená K-násobná vzájomná validácia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Množinu dát rozdelíme tak, aby podmnožiny zachovávali distribúciu jednotlivých tried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5384" y="3027758"/>
            <a:ext cx="4649881" cy="3715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108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Vzájomná validácia s vynechaním vzorky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082805"/>
              </a:xfrm>
            </p:spPr>
            <p:txBody>
              <a:bodyPr/>
              <a:lstStyle/>
              <a:p>
                <a:r>
                  <a:rPr lang="sk-SK" dirty="0"/>
                  <a:t>Testujeme na jedinej vzorke, všetky ostatné tvoria trénovaciu množinu</a:t>
                </a:r>
              </a:p>
              <a:p>
                <a:r>
                  <a:rPr lang="sk-SK" dirty="0"/>
                  <a:t>Ide o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násobnú vzájomnú validáciu, 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je rovné počtu vzoriek</a:t>
                </a:r>
              </a:p>
              <a:p>
                <a:r>
                  <a:rPr lang="sk-SK" dirty="0"/>
                  <a:t>Používa sa pre veľmi malé množiny dát –</a:t>
                </a:r>
                <a:r>
                  <a:rPr lang="en-US" dirty="0"/>
                  <a:t> </a:t>
                </a:r>
                <a:r>
                  <a:rPr lang="sk-SK" dirty="0"/>
                  <a:t>príznakových vektorov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082805"/>
              </a:xfrm>
              <a:blipFill>
                <a:blip r:embed="rId3"/>
                <a:stretch>
                  <a:fillRect l="-1623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4506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Výber parametra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2" name="Nadpis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232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Výber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 záleží na veľkosti množiny</a:t>
                </a:r>
              </a:p>
              <a:p>
                <a:r>
                  <a:rPr lang="sk-SK" dirty="0"/>
                  <a:t>Pre veľmi veľké množiny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sk-SK" dirty="0"/>
                  <a:t> postačuje, lebo pri veľkom počte dát sa štatistické vlastnosti prejavia v každom výbere</a:t>
                </a:r>
              </a:p>
              <a:p>
                <a:r>
                  <a:rPr lang="sk-SK" dirty="0"/>
                  <a:t>Pre veľmi malé množiny požívame validáciu s vynechaním jednej vzorky</a:t>
                </a:r>
              </a:p>
              <a:p>
                <a:r>
                  <a:rPr lang="sk-SK" dirty="0"/>
                  <a:t>Najviac sa používa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sk-SK" dirty="0"/>
                  <a:t>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186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Bootstrap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6"/>
                <a:ext cx="7074877" cy="4513628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Máme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dirty="0"/>
                  <a:t> vzoriek </a:t>
                </a:r>
              </a:p>
              <a:p>
                <a:r>
                  <a:rPr lang="sk-SK" dirty="0"/>
                  <a:t>Trénovacia množina je	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dirty="0"/>
                  <a:t> vzoriek – vybraných náhodným výberom s opakovaním</a:t>
                </a:r>
              </a:p>
              <a:p>
                <a:r>
                  <a:rPr lang="sk-SK" dirty="0"/>
                  <a:t>Testovacia množina: vzorky, ktoré sa </a:t>
                </a:r>
                <a:r>
                  <a:rPr lang="sk-SK" dirty="0" err="1"/>
                  <a:t>kytujú</a:t>
                </a:r>
                <a:r>
                  <a:rPr lang="sk-SK" dirty="0"/>
                  <a:t> v trénovacej 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opakovaní 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6"/>
                <a:ext cx="7074877" cy="4513628"/>
              </a:xfrm>
              <a:blipFill>
                <a:blip r:embed="rId3"/>
                <a:stretch>
                  <a:fillRect l="-2326" t="-2024" r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5AEC1D5-9F1C-41CB-9E86-F1ED98A7A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065" y="1199416"/>
            <a:ext cx="3562350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3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Bootstrap</a:t>
            </a:r>
            <a:r>
              <a:rPr lang="sk-SK" dirty="0"/>
              <a:t>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8068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Alternatívny názov je 0</a:t>
                </a:r>
                <a:r>
                  <a:rPr lang="en-US" dirty="0"/>
                  <a:t>.</a:t>
                </a:r>
                <a:r>
                  <a:rPr lang="sk-SK" dirty="0"/>
                  <a:t>632 </a:t>
                </a:r>
                <a:r>
                  <a:rPr lang="sk-SK" dirty="0" err="1"/>
                  <a:t>bootstrap</a:t>
                </a:r>
                <a:endParaRPr lang="sk-SK" dirty="0"/>
              </a:p>
              <a:p>
                <a:r>
                  <a:rPr lang="sk-SK" dirty="0"/>
                  <a:t>Vzorka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k-SK" dirty="0"/>
                  <a:t> má pravdepodobnosť, že ju nevyberieme do trénovacej množiny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1−1/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sk-SK" dirty="0"/>
              </a:p>
              <a:p>
                <a:r>
                  <a:rPr lang="sk-SK" dirty="0"/>
                  <a:t>Vyberáme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dirty="0"/>
                  <a:t> krát, teda pravdepodobnosť, že vzorka skončí v</a:t>
                </a:r>
                <a:r>
                  <a:rPr lang="en-US" dirty="0"/>
                  <a:t>o </a:t>
                </a:r>
                <a:r>
                  <a:rPr lang="en-US" dirty="0" err="1"/>
                  <a:t>validačnej</a:t>
                </a:r>
                <a:r>
                  <a:rPr lang="sk-SK" dirty="0"/>
                  <a:t> množine je </a:t>
                </a:r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Teda trénujeme na 63,2% dátach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80683"/>
              </a:xfrm>
              <a:blipFill>
                <a:blip r:embed="rId3"/>
                <a:stretch>
                  <a:fillRect l="-1623" t="-1953" r="-2261" b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27161" y="4616465"/>
            <a:ext cx="3337677" cy="102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14546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Trénovacia, validačná a testovacia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5705"/>
          </a:xfrm>
        </p:spPr>
        <p:txBody>
          <a:bodyPr>
            <a:normAutofit/>
          </a:bodyPr>
          <a:lstStyle/>
          <a:p>
            <a:r>
              <a:rPr lang="sk-SK" dirty="0"/>
              <a:t>Pri veľkom počte dát volíme rozdelenie medzi trénovaciu a testovaciu množinu v pomere 75:25 alebo 80:20</a:t>
            </a:r>
          </a:p>
          <a:p>
            <a:r>
              <a:rPr lang="sk-SK" dirty="0" err="1"/>
              <a:t>Trénovacia</a:t>
            </a:r>
            <a:r>
              <a:rPr lang="sk-SK" dirty="0"/>
              <a:t> množina slúži na učenie (trénovanie klasifikátora), validačná na overenie nastavenia hyperparametrov (nastavuje ich používa-teľ a nemenia sa pri učení)</a:t>
            </a:r>
          </a:p>
        </p:txBody>
      </p:sp>
    </p:spTree>
    <p:extLst>
      <p:ext uri="{BB962C8B-B14F-4D97-AF65-F5344CB8AC3E}">
        <p14:creationId xmlns:p14="http://schemas.microsoft.com/office/powerpoint/2010/main" val="745110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Chybová funkcia </a:t>
            </a:r>
            <a:r>
              <a:rPr lang="sk-SK" dirty="0" err="1"/>
              <a:t>klasifkátora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537682"/>
          </a:xfrm>
        </p:spPr>
        <p:txBody>
          <a:bodyPr>
            <a:normAutofit fontScale="92500"/>
          </a:bodyPr>
          <a:lstStyle/>
          <a:p>
            <a:r>
              <a:rPr lang="sk-SK" dirty="0"/>
              <a:t>Niektoré chyby klasifikácie môžu byť drahšie (majú väčšie následky) ako iné</a:t>
            </a:r>
          </a:p>
          <a:p>
            <a:r>
              <a:rPr lang="sk-SK" dirty="0"/>
              <a:t>Príklad:  Neodhalenie smrteľnej choroby, ktorá by sa dala liečiť liekmi bez vedľajších účinkov. Teda neklasifikovanie choroby u chorého človeka má horšie následky ako nasadenie liekov u zdravého človeka </a:t>
            </a:r>
          </a:p>
          <a:p>
            <a:endParaRPr lang="sk-SK" dirty="0"/>
          </a:p>
          <a:p>
            <a:endParaRPr lang="sk-SK" dirty="0"/>
          </a:p>
        </p:txBody>
      </p:sp>
      <p:graphicFrame>
        <p:nvGraphicFramePr>
          <p:cNvPr id="6" name="Tabuľ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776280"/>
              </p:ext>
            </p:extLst>
          </p:nvPr>
        </p:nvGraphicFramePr>
        <p:xfrm>
          <a:off x="2063552" y="5209431"/>
          <a:ext cx="7632848" cy="1415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727">
                <a:tc>
                  <a:txBody>
                    <a:bodyPr/>
                    <a:lstStyle/>
                    <a:p>
                      <a:r>
                        <a:rPr lang="sk-SK" sz="2000" b="1" dirty="0"/>
                        <a:t>Pacient/Rozhodnutie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/>
                        <a:t>Neliečiť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b="1" dirty="0"/>
                        <a:t>Liečiť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r>
                        <a:rPr lang="sk-SK" sz="2400" b="1" dirty="0"/>
                        <a:t>Zdravý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Správne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Malé vedľajšie účinky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727">
                <a:tc>
                  <a:txBody>
                    <a:bodyPr/>
                    <a:lstStyle/>
                    <a:p>
                      <a:r>
                        <a:rPr lang="sk-SK" sz="2400" b="1" dirty="0"/>
                        <a:t>Chorý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Smrteľné následky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dirty="0"/>
                        <a:t>Správne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4238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Rôzne typy chýb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89474"/>
          </a:xfrm>
        </p:spPr>
        <p:txBody>
          <a:bodyPr>
            <a:normAutofit lnSpcReduction="10000"/>
          </a:bodyPr>
          <a:lstStyle/>
          <a:p>
            <a:r>
              <a:rPr lang="sk-SK" dirty="0"/>
              <a:t>Nesprávne pozitívna klasifikácia (FP)</a:t>
            </a:r>
          </a:p>
          <a:p>
            <a:r>
              <a:rPr lang="sk-SK" dirty="0"/>
              <a:t>Nesprávne negatívna klasifikácia (FN)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  <a:p>
            <a:r>
              <a:rPr lang="sk-SK" dirty="0"/>
              <a:t>Cena za správne rozhodnutie: 0</a:t>
            </a:r>
          </a:p>
          <a:p>
            <a:r>
              <a:rPr lang="sk-SK" dirty="0"/>
              <a:t>Cena za nesprávne: 1 (alebo iná konštanta)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1870" y="2856167"/>
            <a:ext cx="9133400" cy="236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710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Strata pri použití klasifikátora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10343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Funkcia straty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sk-SK" dirty="0"/>
                  <a:t>, kde S je priestor stavov skutočných klasifikačných tried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sk-SK" dirty="0"/>
                  <a:t>je priestor akcií (výstupov klasifikátora)</a:t>
                </a:r>
              </a:p>
              <a:p>
                <a:endParaRPr lang="sk-SK" dirty="0"/>
              </a:p>
              <a:p>
                <a:endParaRPr lang="en-US" dirty="0"/>
              </a:p>
              <a:p>
                <a:endParaRPr lang="sk-SK" dirty="0"/>
              </a:p>
              <a:p>
                <a:r>
                  <a:rPr lang="sk-SK" dirty="0"/>
                  <a:t>Potom očakávaná podmienená strata pri klasifikácii vzorky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patriacej do triedy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sk-SK" dirty="0"/>
                  <a:t> je: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10343"/>
              </a:xfrm>
              <a:blipFill>
                <a:blip r:embed="rId3"/>
                <a:stretch>
                  <a:fillRect l="-1623" t="-1982" r="-522" b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ázo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560" y="3708441"/>
            <a:ext cx="2952328" cy="1333348"/>
          </a:xfrm>
          <a:prstGeom prst="rect">
            <a:avLst/>
          </a:prstGeom>
        </p:spPr>
      </p:pic>
      <p:pic>
        <p:nvPicPr>
          <p:cNvPr id="8" name="Obrázok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965" y="3738550"/>
            <a:ext cx="3558173" cy="130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Strata pri použití klasifikátora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918074"/>
              </a:xfrm>
            </p:spPr>
            <p:txBody>
              <a:bodyPr>
                <a:normAutofit/>
              </a:bodyPr>
              <a:lstStyle/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Celková očakávaná podmienená strata pri použití klasifikátora je </a:t>
                </a:r>
                <a:endParaRPr lang="en-US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sk-SK" dirty="0"/>
                  <a:t> je rozhodovacia oblasť triedy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918074"/>
              </a:xfrm>
              <a:blipFill>
                <a:blip r:embed="rId3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5681" y="1486338"/>
            <a:ext cx="4664237" cy="133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69352" y="4056867"/>
            <a:ext cx="8853297" cy="1446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6712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Pre K = 1 dostaneme </a:t>
            </a:r>
            <a:r>
              <a:rPr lang="sk-SK" dirty="0" err="1"/>
              <a:t>Voronoiov</a:t>
            </a:r>
            <a:r>
              <a:rPr lang="sk-SK" dirty="0"/>
              <a:t> diagram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1531" y="2551585"/>
            <a:ext cx="3367633" cy="34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4630" y="2551585"/>
            <a:ext cx="3405170" cy="3424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161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Koeficienty kvality klasifikácie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179520"/>
          </a:xfrm>
        </p:spPr>
        <p:txBody>
          <a:bodyPr>
            <a:normAutofit lnSpcReduction="10000"/>
          </a:bodyPr>
          <a:lstStyle/>
          <a:p>
            <a:r>
              <a:rPr lang="sk-SK" dirty="0"/>
              <a:t>Citlivosť testu</a:t>
            </a:r>
          </a:p>
          <a:p>
            <a:endParaRPr lang="sk-SK" dirty="0"/>
          </a:p>
          <a:p>
            <a:r>
              <a:rPr lang="sk-SK" dirty="0"/>
              <a:t>Čím vyšší je počet nesprávne negatívnych výsledkov, tým nižšia je citlivosť klasifikátora</a:t>
            </a:r>
          </a:p>
          <a:p>
            <a:r>
              <a:rPr lang="sk-SK" dirty="0"/>
              <a:t>To znamená, že klasifikátor nevie odhaliť všetky výskyty objektu</a:t>
            </a:r>
          </a:p>
          <a:p>
            <a:r>
              <a:rPr lang="sk-SK" dirty="0"/>
              <a:t>Ideálny klasifikátor dosahuje 100% citlivosť</a:t>
            </a:r>
          </a:p>
          <a:p>
            <a:r>
              <a:rPr lang="sk-SK" dirty="0"/>
              <a:t>Niekedy sa nazýva senzitivita, záchyt (</a:t>
            </a:r>
            <a:r>
              <a:rPr lang="sk-SK" dirty="0" err="1"/>
              <a:t>recall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4161" y="1486454"/>
            <a:ext cx="2952328" cy="1221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715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Koeficienty kvality klasifikácie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3555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Výlučnosť testu</a:t>
            </a:r>
          </a:p>
          <a:p>
            <a:endParaRPr lang="sk-SK" dirty="0"/>
          </a:p>
          <a:p>
            <a:r>
              <a:rPr lang="sk-SK" dirty="0"/>
              <a:t>Miera, ako dobre dokáže klasifikátor určiť negatívne vzorky – čím viac nesprávne pozitívnych, tým nižšia hodnota TNR</a:t>
            </a:r>
          </a:p>
          <a:p>
            <a:r>
              <a:rPr lang="sk-SK" dirty="0"/>
              <a:t>Vysoká výlučnosť sa vyžaduje napr. na výrob-nej linke, kde sa výrobky, ktoré neprejdú testom, zahadzujú </a:t>
            </a:r>
          </a:p>
          <a:p>
            <a:endParaRPr lang="sk-SK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3684" y="1556793"/>
            <a:ext cx="2924631" cy="1152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0811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Koeficienty kvality klasifikácie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nízkej výlučnosti prejde testom (nebude za-hodené) množstvo nefungujúcich výrobkov</a:t>
            </a:r>
          </a:p>
          <a:p>
            <a:r>
              <a:rPr lang="sk-SK" dirty="0"/>
              <a:t>Ideálny klasifikátor má 100%-</a:t>
            </a:r>
            <a:r>
              <a:rPr lang="sk-SK" dirty="0" err="1"/>
              <a:t>nú</a:t>
            </a:r>
            <a:r>
              <a:rPr lang="sk-SK" dirty="0"/>
              <a:t> výlučnosť</a:t>
            </a:r>
          </a:p>
          <a:p>
            <a:r>
              <a:rPr lang="sk-SK" dirty="0"/>
              <a:t>Niekedy sa táto miera nazýva </a:t>
            </a:r>
            <a:r>
              <a:rPr lang="sk-SK" dirty="0" err="1"/>
              <a:t>špecificita</a:t>
            </a:r>
            <a:r>
              <a:rPr lang="sk-SK" dirty="0"/>
              <a:t>, alebo miera skutočnej </a:t>
            </a:r>
            <a:r>
              <a:rPr lang="sk-SK" dirty="0" err="1"/>
              <a:t>negativity</a:t>
            </a:r>
            <a:endParaRPr lang="sk-SK" dirty="0"/>
          </a:p>
          <a:p>
            <a:r>
              <a:rPr lang="sk-SK" dirty="0"/>
              <a:t>Platí tiež 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12942" y="5013176"/>
            <a:ext cx="4387829" cy="1199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9789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Prediktívna hodnota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399328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Pravdepodobnosť, že pacient má skutočne danú chorobu, keď test vyšiel pozitívne</a:t>
            </a:r>
          </a:p>
          <a:p>
            <a:endParaRPr lang="en-US" dirty="0"/>
          </a:p>
          <a:p>
            <a:endParaRPr lang="en-US" dirty="0"/>
          </a:p>
          <a:p>
            <a:r>
              <a:rPr lang="sk-SK" dirty="0"/>
              <a:t>Nazýva sa aj presnosť (</a:t>
            </a:r>
            <a:r>
              <a:rPr lang="sk-SK" dirty="0" err="1"/>
              <a:t>precision</a:t>
            </a:r>
            <a:r>
              <a:rPr lang="sk-SK" dirty="0"/>
              <a:t>)</a:t>
            </a:r>
            <a:r>
              <a:rPr lang="en-US" dirty="0"/>
              <a:t> – ale </a:t>
            </a:r>
            <a:r>
              <a:rPr lang="en-US" dirty="0" err="1"/>
              <a:t>nie</a:t>
            </a:r>
            <a:r>
              <a:rPr lang="en-US" dirty="0"/>
              <a:t> je to accuracy, </a:t>
            </a:r>
            <a:r>
              <a:rPr lang="en-US" dirty="0" err="1"/>
              <a:t>ktorá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niekedy</a:t>
            </a:r>
            <a:r>
              <a:rPr lang="en-US" dirty="0"/>
              <a:t> </a:t>
            </a:r>
            <a:r>
              <a:rPr lang="en-US" dirty="0" err="1"/>
              <a:t>tiež</a:t>
            </a:r>
            <a:r>
              <a:rPr lang="en-US" dirty="0"/>
              <a:t> </a:t>
            </a:r>
            <a:r>
              <a:rPr lang="en-US" dirty="0" err="1"/>
              <a:t>prekladá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presnosť</a:t>
            </a:r>
            <a:r>
              <a:rPr lang="en-US" dirty="0"/>
              <a:t>!</a:t>
            </a:r>
            <a:endParaRPr lang="sk-SK" dirty="0"/>
          </a:p>
          <a:p>
            <a:r>
              <a:rPr lang="sk-SK" dirty="0"/>
              <a:t>Pravdepodobnosť, že pacient je skutočne zdravý, ak test vyšiel negatívne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6877" y="2888940"/>
            <a:ext cx="2338246" cy="9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50325" y="5409662"/>
            <a:ext cx="2464975" cy="1042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548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Účinnosť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422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Počet nesprávnych výsledkov klasifikácie (pozitívnych aj negatívnych) v pomere k počtu skúmaných vzoriek sa volá účinnosť</a:t>
            </a:r>
            <a:endParaRPr lang="en-US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  <a:p>
            <a:r>
              <a:rPr lang="sk-SK" dirty="0"/>
              <a:t>Čím menej nesprávnych vzoriek, tým vyššia účinnosť</a:t>
            </a:r>
          </a:p>
          <a:p>
            <a:r>
              <a:rPr lang="sk-SK" dirty="0"/>
              <a:t>Volá sa aj efektívnosť </a:t>
            </a:r>
            <a:r>
              <a:rPr lang="sk-SK" dirty="0" err="1"/>
              <a:t>al</a:t>
            </a:r>
            <a:r>
              <a:rPr lang="en-US" dirty="0" err="1"/>
              <a:t>ebo</a:t>
            </a:r>
            <a:r>
              <a:rPr lang="sk-SK" dirty="0"/>
              <a:t> správnosť (</a:t>
            </a:r>
            <a:r>
              <a:rPr lang="sk-SK" dirty="0" err="1"/>
              <a:t>accuracy</a:t>
            </a:r>
            <a:r>
              <a:rPr lang="sk-SK" dirty="0"/>
              <a:t>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51446" y="3499598"/>
            <a:ext cx="439775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7605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F1 skóre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 oblasti získavania informácií sa na hodnotenie kvality </a:t>
            </a:r>
            <a:r>
              <a:rPr lang="sk-SK" dirty="0" err="1"/>
              <a:t>dolovacích</a:t>
            </a:r>
            <a:r>
              <a:rPr lang="sk-SK" dirty="0"/>
              <a:t> metód používa vážený harmonický priemer presnosti a citlivosti</a:t>
            </a:r>
            <a:endParaRPr lang="en-US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Pri F1 skóre je váha presnosti a citlivosti rovnaká   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9472" y="3499338"/>
            <a:ext cx="4133056" cy="1237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5230860"/>
            <a:ext cx="2895600" cy="1079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8878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sk-SK" dirty="0"/>
              <a:t>Pravdepodobnostná veličina na vyhodnotenie úspešnosti klasifikácie v prípade dvoch tried</a:t>
            </a:r>
          </a:p>
          <a:p>
            <a:r>
              <a:rPr lang="sk-SK" dirty="0"/>
              <a:t>Formálne je definovaná ako vzťah medzi FPR na osi x a TPR na osi y</a:t>
            </a:r>
          </a:p>
          <a:p>
            <a:r>
              <a:rPr lang="sk-SK" dirty="0"/>
              <a:t>Podľa plochy pod krivkou (AUC) sa dá určiť vhodnosť klasifikačného pravidla – pre 0,5 – 0,6 nepoužiteľný, 0,7 – 0,8 vhodný, od 0,8 – 0,9 dobrý a 0,9 a vyššie – veľmi dobrý 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863143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529" y="1412776"/>
            <a:ext cx="8529849" cy="4815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66772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492" y="1690688"/>
            <a:ext cx="7577015" cy="503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6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 III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FA82FA-909B-4A73-8C9B-7209844E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6312" y="1690688"/>
            <a:ext cx="9199375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51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Špecifický prípad najbližšieho suseda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Ak vyberieme za každú z R tried jedného typického predstaviteľa (</a:t>
            </a:r>
            <a:r>
              <a:rPr lang="sk-SK" dirty="0" err="1"/>
              <a:t>etalón</a:t>
            </a:r>
            <a:r>
              <a:rPr lang="sk-SK" dirty="0"/>
              <a:t>) a K = 1, tak dostaneme lineárny klasifikátor</a:t>
            </a:r>
          </a:p>
          <a:p>
            <a:r>
              <a:rPr lang="sk-SK" dirty="0"/>
              <a:t>Etalóny sa</a:t>
            </a:r>
            <a:r>
              <a:rPr lang="en-US" dirty="0"/>
              <a:t> </a:t>
            </a:r>
            <a:r>
              <a:rPr lang="sk-SK" dirty="0"/>
              <a:t>obvykle vyberajú ako </a:t>
            </a:r>
            <a:r>
              <a:rPr lang="sk-SK" dirty="0" err="1"/>
              <a:t>centroidy</a:t>
            </a:r>
            <a:r>
              <a:rPr lang="sk-SK" dirty="0"/>
              <a:t> známych</a:t>
            </a:r>
            <a:r>
              <a:rPr lang="en-US" dirty="0"/>
              <a:t> </a:t>
            </a:r>
            <a:r>
              <a:rPr lang="sk-SK" dirty="0"/>
              <a:t>vektorov z tried</a:t>
            </a:r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289" y="4272601"/>
            <a:ext cx="5900043" cy="25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85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ROC krivky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ROC krivka zo vzájomnej validácie – priemer jednotlivých ROC kriviek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2204" y="3017202"/>
            <a:ext cx="6047592" cy="3586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14340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AUC hodnota – integrál ROC krivky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Porovnanie testov - cez kritický pomer overujeme hypotézu, že rozdiel medzi dvoma hodnotami AUC je nulový a k tomu dávame p-hodnoty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sk-SK" dirty="0"/>
                  <a:t> rozdelenia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43946" y="4246685"/>
            <a:ext cx="2894996" cy="2611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25480" y="4791076"/>
            <a:ext cx="3581400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35960" y="3769597"/>
            <a:ext cx="3960440" cy="100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8466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Tolerovaná hodnota FPR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ROC krivka len po hodnotu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k-SK" dirty="0"/>
                  <a:t> - maximálna tolerovaná hodnota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𝐹𝑃𝑅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5721" y="2954855"/>
            <a:ext cx="4637101" cy="404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746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McNemarov</a:t>
            </a:r>
            <a:r>
              <a:rPr lang="sk-SK" dirty="0"/>
              <a:t>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286946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k-SK" dirty="0"/>
                  <a:t>Pri porovnaní dvoch klasifikátorov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 určíme nasledovné hodnoty: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sk-SK" dirty="0"/>
                  <a:t>: počet vzoriek správne klasifikovaných oboma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</m:oMath>
                </a14:m>
                <a:r>
                  <a:rPr lang="sk-SK" dirty="0"/>
                  <a:t>: počet vzoriek správne klasifikovaných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a nesprávne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sk-SK" dirty="0"/>
                  <a:t>: počet vzoriek nesprávne klasifikovaných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a správne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sk-SK" dirty="0"/>
                  <a:t>: počet vzoriek nesprávne klasifikovaných oboma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2869466"/>
              </a:xfrm>
              <a:blipFill>
                <a:blip r:embed="rId3"/>
                <a:stretch>
                  <a:fillRect l="-1275" t="-4246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07868" y="4695092"/>
            <a:ext cx="2376264" cy="1755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830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McNemarov</a:t>
            </a:r>
            <a:r>
              <a:rPr lang="sk-SK" dirty="0"/>
              <a:t> test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</p:spPr>
            <p:txBody>
              <a:bodyPr/>
              <a:lstStyle/>
              <a:p>
                <a:r>
                  <a:rPr lang="sk-SK" dirty="0"/>
                  <a:t>Určíme štatistiku </a:t>
                </a:r>
              </a:p>
              <a:p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,</a:t>
                </a:r>
                <a:r>
                  <a:rPr lang="sk-SK" dirty="0"/>
                  <a:t>ktorá má rozdelenie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s jedným stupňom voľnosti</a:t>
                </a:r>
              </a:p>
              <a:p>
                <a:r>
                  <a:rPr lang="sk-SK" dirty="0"/>
                  <a:t>Ak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&gt;3,84</m:t>
                    </m:r>
                  </m:oMath>
                </a14:m>
                <a:r>
                  <a:rPr lang="sk-SK" dirty="0"/>
                  <a:t>, potom s 95% spoľahlivosťou môžeme zamietnuť nulovú hypotézu, že oba klasifikátory majú rovnakú chybovosť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24229"/>
              </a:xfrm>
              <a:blipFill>
                <a:blip r:embed="rId3"/>
                <a:stretch>
                  <a:fillRect l="-1797" t="-2113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00193" y="1558017"/>
            <a:ext cx="365313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1767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1548-B3CE-41D4-82F2-D9E177DD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08145"/>
            <a:ext cx="10231315" cy="982543"/>
          </a:xfrm>
        </p:spPr>
        <p:txBody>
          <a:bodyPr>
            <a:normAutofit/>
          </a:bodyPr>
          <a:lstStyle/>
          <a:p>
            <a:r>
              <a:rPr lang="en-US" dirty="0" err="1"/>
              <a:t>Nerovnomerne</a:t>
            </a:r>
            <a:r>
              <a:rPr lang="en-US" dirty="0"/>
              <a:t> </a:t>
            </a:r>
            <a:r>
              <a:rPr lang="en-US" dirty="0" err="1"/>
              <a:t>rozdelené</a:t>
            </a:r>
            <a:r>
              <a:rPr lang="en-US" dirty="0"/>
              <a:t> </a:t>
            </a:r>
            <a:r>
              <a:rPr lang="en-US" dirty="0" err="1"/>
              <a:t>dáta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CC5E8-B2A2-4FF3-932C-4CF26FFB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290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nerovnomerne</a:t>
            </a:r>
            <a:r>
              <a:rPr lang="en-US" dirty="0"/>
              <a:t> </a:t>
            </a:r>
            <a:r>
              <a:rPr lang="en-US" dirty="0" err="1"/>
              <a:t>rozdelených</a:t>
            </a:r>
            <a:r>
              <a:rPr lang="en-US" dirty="0"/>
              <a:t> </a:t>
            </a:r>
            <a:r>
              <a:rPr lang="en-US" dirty="0" err="1"/>
              <a:t>triedach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nám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stať</a:t>
            </a:r>
            <a:r>
              <a:rPr lang="en-US" dirty="0"/>
              <a:t>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pohľad</a:t>
            </a:r>
            <a:r>
              <a:rPr lang="en-US" dirty="0"/>
              <a:t> </a:t>
            </a:r>
            <a:r>
              <a:rPr lang="en-US" dirty="0" err="1"/>
              <a:t>veľmi</a:t>
            </a:r>
            <a:r>
              <a:rPr lang="en-US" dirty="0"/>
              <a:t> </a:t>
            </a:r>
            <a:r>
              <a:rPr lang="en-US" dirty="0" err="1"/>
              <a:t>dobrú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presnosti</a:t>
            </a:r>
            <a:endParaRPr lang="en-US" dirty="0"/>
          </a:p>
          <a:p>
            <a:r>
              <a:rPr lang="en-US" dirty="0"/>
              <a:t>Ak </a:t>
            </a:r>
            <a:r>
              <a:rPr lang="en-US" dirty="0" err="1"/>
              <a:t>však</a:t>
            </a:r>
            <a:r>
              <a:rPr lang="en-US" dirty="0"/>
              <a:t> </a:t>
            </a:r>
            <a:r>
              <a:rPr lang="en-US" dirty="0" err="1"/>
              <a:t>máme</a:t>
            </a:r>
            <a:r>
              <a:rPr lang="en-US" dirty="0"/>
              <a:t> </a:t>
            </a:r>
            <a:r>
              <a:rPr lang="en-US" dirty="0" err="1"/>
              <a:t>napr</a:t>
            </a:r>
            <a:r>
              <a:rPr lang="en-US" dirty="0"/>
              <a:t>.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triedu</a:t>
            </a:r>
            <a:r>
              <a:rPr lang="en-US" dirty="0"/>
              <a:t> v </a:t>
            </a:r>
            <a:r>
              <a:rPr lang="en-US" dirty="0" err="1"/>
              <a:t>datasete</a:t>
            </a:r>
            <a:r>
              <a:rPr lang="en-US" dirty="0"/>
              <a:t> </a:t>
            </a:r>
            <a:r>
              <a:rPr lang="en-US" dirty="0" err="1"/>
              <a:t>zastúpenú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80 percent,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klasifikátor</a:t>
            </a:r>
            <a:r>
              <a:rPr lang="en-US" dirty="0"/>
              <a:t> s </a:t>
            </a:r>
            <a:r>
              <a:rPr lang="en-US" dirty="0" err="1"/>
              <a:t>presnosťou</a:t>
            </a:r>
            <a:r>
              <a:rPr lang="en-US" dirty="0"/>
              <a:t> 80 percent je </a:t>
            </a:r>
            <a:r>
              <a:rPr lang="en-US" dirty="0" err="1"/>
              <a:t>rovnako</a:t>
            </a:r>
            <a:r>
              <a:rPr lang="en-US" dirty="0"/>
              <a:t> </a:t>
            </a:r>
            <a:r>
              <a:rPr lang="en-US" dirty="0" err="1"/>
              <a:t>zlý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nič</a:t>
            </a:r>
            <a:r>
              <a:rPr lang="en-US" dirty="0"/>
              <a:t>!</a:t>
            </a:r>
          </a:p>
          <a:p>
            <a:r>
              <a:rPr lang="en-US" dirty="0"/>
              <a:t>V </a:t>
            </a:r>
            <a:r>
              <a:rPr lang="en-US" dirty="0" err="1"/>
              <a:t>takom</a:t>
            </a:r>
            <a:r>
              <a:rPr lang="en-US" dirty="0"/>
              <a:t> </a:t>
            </a:r>
            <a:r>
              <a:rPr lang="en-US" dirty="0" err="1"/>
              <a:t>prípade</a:t>
            </a:r>
            <a:r>
              <a:rPr lang="en-US" dirty="0"/>
              <a:t> je </a:t>
            </a:r>
            <a:r>
              <a:rPr lang="en-US" dirty="0" err="1"/>
              <a:t>dobré</a:t>
            </a:r>
            <a:r>
              <a:rPr lang="en-US" dirty="0"/>
              <a:t> </a:t>
            </a:r>
            <a:r>
              <a:rPr lang="en-US" dirty="0" err="1"/>
              <a:t>rozpísať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prediktívnu</a:t>
            </a:r>
            <a:r>
              <a:rPr lang="en-US" dirty="0"/>
              <a:t> </a:t>
            </a:r>
            <a:r>
              <a:rPr lang="en-US" dirty="0" err="1"/>
              <a:t>hodnotu</a:t>
            </a:r>
            <a:r>
              <a:rPr lang="en-US" dirty="0"/>
              <a:t> (precision) a </a:t>
            </a:r>
            <a:r>
              <a:rPr lang="en-US" dirty="0" err="1"/>
              <a:t>citlivosť</a:t>
            </a:r>
            <a:r>
              <a:rPr lang="en-US" dirty="0"/>
              <a:t> (recall) pre </a:t>
            </a:r>
            <a:r>
              <a:rPr lang="en-US" dirty="0" err="1"/>
              <a:t>jednotlivé</a:t>
            </a:r>
            <a:r>
              <a:rPr lang="en-US" dirty="0"/>
              <a:t> </a:t>
            </a:r>
            <a:r>
              <a:rPr lang="en-US" dirty="0" err="1"/>
              <a:t>triedy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072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Vyhodnotenie pre viac tried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Klasifikátor nie je dobre natrénovaný, lebo si zamieňa číslice 3, 8 a 9 a tiež 5 a 6</a:t>
            </a:r>
          </a:p>
        </p:txBody>
      </p:sp>
      <p:pic>
        <p:nvPicPr>
          <p:cNvPr id="6" name="Picture 2" descr="https://www.wolfram.com/mathematica/new-in-10/highly-automated-machine-learning/HTMLImages.en/create-a-handwritten-digit-recognizer/smallthumb_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125" y="3177981"/>
            <a:ext cx="3600400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869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Matica zámen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759069" y="5940426"/>
            <a:ext cx="10515600" cy="3840798"/>
          </a:xfrm>
        </p:spPr>
        <p:txBody>
          <a:bodyPr>
            <a:normAutofit/>
          </a:bodyPr>
          <a:lstStyle/>
          <a:p>
            <a:r>
              <a:rPr lang="sk-SK" dirty="0"/>
              <a:t>Špeciálna trieda R – zamietnutie každej triedy</a:t>
            </a:r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8650" y="1347220"/>
            <a:ext cx="81947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2469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Vizualizácia matice cez teplotnú mapu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6032558"/>
            <a:ext cx="10515600" cy="3840798"/>
          </a:xfrm>
        </p:spPr>
        <p:txBody>
          <a:bodyPr>
            <a:normAutofit/>
          </a:bodyPr>
          <a:lstStyle/>
          <a:p>
            <a:r>
              <a:rPr lang="sk-SK" dirty="0"/>
              <a:t>Percentuálny podiel v jednotlivých triedach</a:t>
            </a:r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6486" y="1459491"/>
            <a:ext cx="5259027" cy="457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165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Rozhodovacie pravidlo: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⟷</m:t>
                    </m:r>
                  </m:oMath>
                </a14:m>
                <a:r>
                  <a:rPr lang="sk-SK" dirty="0"/>
                  <a:t> ak väčšina z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najbližších susedov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sk-SK" dirty="0"/>
                  <a:t> patrí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Aká je zložitosť klasifikátora? Trénovanie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sk-SK" dirty="0"/>
                  <a:t>, klasifikácia je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To je zle: chceme klasifikátor, ktorý je rýchly pri klasifikácii, ak je pomalý pri trénovaní, tak to nevadí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5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Ide o neparametrickú metódu, ktorá nemá žiadne vnútorné parametre, čiže nemá ani fázu učenia klasifikátora</a:t>
                </a:r>
              </a:p>
              <a:p>
                <a:r>
                  <a:rPr lang="sk-SK" dirty="0" err="1"/>
                  <a:t>Hyperparametrami</a:t>
                </a:r>
                <a:r>
                  <a:rPr lang="sk-SK" dirty="0"/>
                  <a:t> sú počet najbližších susedov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sk-SK" dirty="0"/>
                  <a:t> a metrika, ktorá meria vzdialenosť</a:t>
                </a:r>
              </a:p>
              <a:p>
                <a:r>
                  <a:rPr lang="sk-SK" dirty="0"/>
                  <a:t>Ako máme správne vybrať hyperparametre: nestačí, že fungujú na trénovacej množine, validujeme ich na validačnej množine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328" b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20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V</a:t>
            </a:r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17872" y="1825625"/>
            <a:ext cx="5556256" cy="3840163"/>
          </a:xfrm>
        </p:spPr>
      </p:pic>
    </p:spTree>
    <p:extLst>
      <p:ext uri="{BB962C8B-B14F-4D97-AF65-F5344CB8AC3E}">
        <p14:creationId xmlns:p14="http://schemas.microsoft.com/office/powerpoint/2010/main" val="381346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pre K = 1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164" y="1690688"/>
            <a:ext cx="6681637" cy="490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5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K najbližších susedov VI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Pri zvyšovaní K výsledok klasifikácie určí väčšinové hlasovanie z K najbližších bodov (biele plochy, reprezentujú remízu)</a:t>
            </a:r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45024"/>
            <a:ext cx="9144000" cy="24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2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789</TotalTime>
  <Words>1541</Words>
  <Application>Microsoft Office PowerPoint</Application>
  <PresentationFormat>Widescreen</PresentationFormat>
  <Paragraphs>252</Paragraphs>
  <Slides>48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Corbel</vt:lpstr>
      <vt:lpstr>Times New Roman</vt:lpstr>
      <vt:lpstr>Office Theme</vt:lpstr>
      <vt:lpstr>Rozpoznávanie Obrazcov  8. Prednáška - Úvod</vt:lpstr>
      <vt:lpstr>K najbližších susedov</vt:lpstr>
      <vt:lpstr>K najbližších susedov II</vt:lpstr>
      <vt:lpstr>Špecifický prípad najbližšieho suseda</vt:lpstr>
      <vt:lpstr>K najbližších susedov III</vt:lpstr>
      <vt:lpstr>K najbližších susedov IV</vt:lpstr>
      <vt:lpstr>K najbližších susedov V</vt:lpstr>
      <vt:lpstr>K najbližších susedov pre K = 1 </vt:lpstr>
      <vt:lpstr>K najbližších susedov VI</vt:lpstr>
      <vt:lpstr>Metrika pre kNN</vt:lpstr>
      <vt:lpstr>Metrika pre kNN II</vt:lpstr>
      <vt:lpstr>Metrika pre kNN III</vt:lpstr>
      <vt:lpstr>K najbližších susedov VII</vt:lpstr>
      <vt:lpstr>PowerPoint Presentation</vt:lpstr>
      <vt:lpstr>Koeficient kvality klasifikátora</vt:lpstr>
      <vt:lpstr>Výber validačnej množiny</vt:lpstr>
      <vt:lpstr>Vzájomná validácia</vt:lpstr>
      <vt:lpstr>Náhodné prevzorkovanie</vt:lpstr>
      <vt:lpstr>K-násobná vzájomná validácia</vt:lpstr>
      <vt:lpstr>Vrstvená K-násobná vzájomná validácia</vt:lpstr>
      <vt:lpstr>Vzájomná validácia s vynechaním vzorky</vt:lpstr>
      <vt:lpstr>Výber parametra K </vt:lpstr>
      <vt:lpstr>Bootstrap</vt:lpstr>
      <vt:lpstr>Bootstrap II</vt:lpstr>
      <vt:lpstr>Trénovacia, validačná a testovacia</vt:lpstr>
      <vt:lpstr>Chybová funkcia klasifkátora</vt:lpstr>
      <vt:lpstr>Rôzne typy chýb</vt:lpstr>
      <vt:lpstr>Strata pri použití klasifikátora</vt:lpstr>
      <vt:lpstr>Strata pri použití klasifikátora II</vt:lpstr>
      <vt:lpstr>Koeficienty kvality klasifikácie</vt:lpstr>
      <vt:lpstr>Koeficienty kvality klasifikácie II</vt:lpstr>
      <vt:lpstr>Koeficienty kvality klasifikácie III</vt:lpstr>
      <vt:lpstr>Prediktívna hodnota</vt:lpstr>
      <vt:lpstr>Účinnosť</vt:lpstr>
      <vt:lpstr>F1 skóre</vt:lpstr>
      <vt:lpstr>ROC krivky</vt:lpstr>
      <vt:lpstr>ROC krivky</vt:lpstr>
      <vt:lpstr>ROC krivky II</vt:lpstr>
      <vt:lpstr>ROC krivky III</vt:lpstr>
      <vt:lpstr>ROC krivky IV</vt:lpstr>
      <vt:lpstr>AUC hodnota – integrál ROC krivky</vt:lpstr>
      <vt:lpstr>Tolerovaná hodnota FPR</vt:lpstr>
      <vt:lpstr>McNemarov test</vt:lpstr>
      <vt:lpstr>McNemarov test II</vt:lpstr>
      <vt:lpstr>Nerovnomerne rozdelené dáta</vt:lpstr>
      <vt:lpstr>Vyhodnotenie pre viac tried</vt:lpstr>
      <vt:lpstr>Matica zámen</vt:lpstr>
      <vt:lpstr>Vizualizácia matice cez teplotnú mapu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11</cp:revision>
  <dcterms:created xsi:type="dcterms:W3CDTF">2022-02-13T17:29:31Z</dcterms:created>
  <dcterms:modified xsi:type="dcterms:W3CDTF">2022-04-04T23:07:53Z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