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2"/>
  </p:notesMasterIdLst>
  <p:sldIdLst>
    <p:sldId id="256" r:id="rId5"/>
    <p:sldId id="260" r:id="rId6"/>
    <p:sldId id="322" r:id="rId7"/>
    <p:sldId id="323" r:id="rId8"/>
    <p:sldId id="324" r:id="rId9"/>
    <p:sldId id="325" r:id="rId10"/>
    <p:sldId id="326" r:id="rId11"/>
    <p:sldId id="327" r:id="rId12"/>
    <p:sldId id="342" r:id="rId13"/>
    <p:sldId id="343" r:id="rId14"/>
    <p:sldId id="328" r:id="rId15"/>
    <p:sldId id="329" r:id="rId16"/>
    <p:sldId id="330" r:id="rId17"/>
    <p:sldId id="331" r:id="rId18"/>
    <p:sldId id="346" r:id="rId19"/>
    <p:sldId id="332" r:id="rId20"/>
    <p:sldId id="333" r:id="rId21"/>
    <p:sldId id="383" r:id="rId22"/>
    <p:sldId id="335" r:id="rId23"/>
    <p:sldId id="336" r:id="rId24"/>
    <p:sldId id="344" r:id="rId25"/>
    <p:sldId id="337" r:id="rId26"/>
    <p:sldId id="338" r:id="rId27"/>
    <p:sldId id="339" r:id="rId28"/>
    <p:sldId id="340" r:id="rId29"/>
    <p:sldId id="345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85" r:id="rId49"/>
    <p:sldId id="386" r:id="rId50"/>
    <p:sldId id="387" r:id="rId51"/>
    <p:sldId id="390" r:id="rId52"/>
    <p:sldId id="389" r:id="rId53"/>
    <p:sldId id="365" r:id="rId54"/>
    <p:sldId id="366" r:id="rId55"/>
    <p:sldId id="367" r:id="rId56"/>
    <p:sldId id="368" r:id="rId57"/>
    <p:sldId id="381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82" r:id="rId69"/>
    <p:sldId id="379" r:id="rId70"/>
    <p:sldId id="380" r:id="rId71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84532" autoAdjust="0"/>
  </p:normalViewPr>
  <p:slideViewPr>
    <p:cSldViewPr snapToGrid="0" snapToObjects="1">
      <p:cViewPr varScale="1">
        <p:scale>
          <a:sx n="92" d="100"/>
          <a:sy n="92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02/20/2022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Červený obdĺžnik ilustrovať </a:t>
            </a:r>
            <a:r>
              <a:rPr lang="sk-SK" dirty="0" err="1"/>
              <a:t>Vennovým</a:t>
            </a:r>
            <a:r>
              <a:rPr lang="sk-SK" dirty="0"/>
              <a:t> diagramom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Bud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vytiahneme červenú a modrú 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 ∩ A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 alebo dve modré 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 ∩ B 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sk-SK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Tieto javy sú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nezlučitel’né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(nemôžu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nastat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oba naraz) =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disjunktne</a:t>
            </a:r>
            <a:endParaRPr lang="sk-SK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Po vytiahnutí prvej ponožky zostane v krabici už len 14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kusov.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Ked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sme vytiahli červenú ponožku, zostalo 9 červených a 5 modrých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ponožiek, a preto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C|A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5/14.</a:t>
            </a:r>
          </a:p>
          <a:p>
            <a:endParaRPr lang="sk-SK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Ked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sme vytiahli modrú, zostalo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10 červených a 4 modré ponožky, preto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C|B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4/14.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4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0,9174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Diskrétne premenné</a:t>
            </a:r>
          </a:p>
          <a:p>
            <a:r>
              <a:rPr lang="sk-SK" dirty="0"/>
              <a:t>Spojité premenné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5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5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To je len ukážka, prejdeme si to ďalej podrobnejšie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Distribučná funkcia je kumulatívna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väčšina premenných napr. pri fyzikálnych alebo ekonomických meraniach a pozorovaniach má normálne rozdelenie. Okrem toho, mnoho ďalších rozdelení početností sa dá čiastočne prispôsobiť - aproximovať na normálne rozdelenie.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9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Použitie pri overovaní hypotéz a intervalových odhadov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Takisto sa používa pri overovaní hypotéz a intervalových odhadov, X a Y sú nezávislé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Modus je hodnota, ktorá sa vyskytuje najčastejšie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0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1. A HHH, HHO, HOH, OHH 1.B HOO, OHO, OOH</a:t>
            </a:r>
            <a:r>
              <a:rPr lang="sk-SK" baseline="0" dirty="0"/>
              <a:t>  2. A 2,4,6 2. B 1,2,3,4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Kovariancia premennej sama so sebou je vlastne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rozpyl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Na diagonále je rozptyl každej zložky vektora X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8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-rozmerný vektor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Sigma =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kovariancna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matica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vrstevnice</a:t>
            </a: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Ktorú</a:t>
            </a:r>
            <a:r>
              <a:rPr lang="sk-SK" baseline="0" dirty="0"/>
              <a:t> otázku zodpovie štatistika a ktorú TP</a:t>
            </a:r>
          </a:p>
          <a:p>
            <a:r>
              <a:rPr lang="sk-SK" baseline="0" dirty="0"/>
              <a:t>1. </a:t>
            </a:r>
            <a:r>
              <a:rPr lang="sk-SK" baseline="0" dirty="0" err="1"/>
              <a:t>Štat</a:t>
            </a:r>
            <a:r>
              <a:rPr lang="sk-SK" baseline="0" dirty="0"/>
              <a:t> 2. Pravdepodobnosť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8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err="1"/>
              <a:t>ovplyvnuje</a:t>
            </a:r>
            <a:r>
              <a:rPr lang="sk-SK" dirty="0"/>
              <a:t> kov. matica tvar </a:t>
            </a:r>
            <a:r>
              <a:rPr lang="sk-SK" dirty="0" err="1"/>
              <a:t>Gausianu</a:t>
            </a:r>
            <a:r>
              <a:rPr lang="sk-SK" dirty="0"/>
              <a:t>.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Vrstevnice dvojrozmerného normálneho rozdelenia so stredom (0,0) a rôznymi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kovariančnými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maticami.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0,5*1+1/6*2-1/3*3=-1/6</a:t>
            </a:r>
            <a:r>
              <a:rPr lang="sk-SK" dirty="0"/>
              <a:t> </a:t>
            </a:r>
            <a:r>
              <a:rPr lang="en-US" dirty="0"/>
              <a:t>  (-16</a:t>
            </a:r>
            <a:r>
              <a:rPr lang="sk-SK" dirty="0"/>
              <a:t> centov</a:t>
            </a:r>
            <a:r>
              <a:rPr lang="en-US" dirty="0"/>
              <a:t>)</a:t>
            </a:r>
            <a:endParaRPr lang="sk-SK" dirty="0"/>
          </a:p>
          <a:p>
            <a:r>
              <a:rPr lang="sk-SK" dirty="0"/>
              <a:t>A 1000x</a:t>
            </a:r>
            <a:r>
              <a:rPr lang="sk-SK" baseline="0" dirty="0"/>
              <a:t> za sebou?</a:t>
            </a: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7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malom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sk-SK" dirty="0"/>
              <a:t>č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pokusov</a:t>
            </a:r>
            <a:r>
              <a:rPr lang="en-US" dirty="0"/>
              <a:t> –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uplne</a:t>
            </a:r>
            <a:r>
              <a:rPr lang="en-US" dirty="0"/>
              <a:t> </a:t>
            </a:r>
            <a:r>
              <a:rPr lang="en-US" dirty="0" err="1"/>
              <a:t>dobre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Sigma-algebra alebo -algebra je v matematike teoretický koncept výberu podmnožín danej množiny</a:t>
            </a:r>
          </a:p>
          <a:p>
            <a:endParaRPr lang="sk-SK" dirty="0"/>
          </a:p>
          <a:p>
            <a:r>
              <a:rPr lang="sk-SK" dirty="0"/>
              <a:t>P je miera na sigma-algebre</a:t>
            </a:r>
            <a:endParaRPr lang="en-US" dirty="0"/>
          </a:p>
          <a:p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sk-SK" dirty="0"/>
              <a:t>Predošlé definície sú špeciálnymi prípadmi axiomatickej definície, v praxi sa však pri výpočte pravdepodobnosti často využívajú.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1. A HHH, HHO, HOH, OHH 1.B HOO, OHO, OOH</a:t>
            </a:r>
            <a:r>
              <a:rPr lang="sk-SK" baseline="0" dirty="0"/>
              <a:t>  2. A 2,4,6 2. B 1,2,3,4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Zrejme </a:t>
            </a:r>
            <a:r>
              <a:rPr lang="pl-PL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pl-PL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pl-PL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pl-PL" sz="1200" b="0" i="1" u="none" strike="noStrike" kern="1200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pl-PL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lang="pl-PL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je najjednoduchší rozklad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A,B </a:t>
            </a:r>
            <a:r>
              <a:rPr lang="en-US" dirty="0" err="1"/>
              <a:t>nezlucitelne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baseline="0" dirty="0"/>
              <a:t> </a:t>
            </a:r>
            <a:r>
              <a:rPr lang="en-US" baseline="0" dirty="0" err="1"/>
              <a:t>komplementarne</a:t>
            </a:r>
            <a:r>
              <a:rPr lang="en-US" baseline="0" dirty="0"/>
              <a:t>, </a:t>
            </a:r>
            <a:r>
              <a:rPr lang="en-US" baseline="0" dirty="0" err="1"/>
              <a:t>tvoria</a:t>
            </a:r>
            <a:r>
              <a:rPr lang="en-US" baseline="0" dirty="0"/>
              <a:t> </a:t>
            </a:r>
            <a:r>
              <a:rPr lang="en-US" baseline="0" dirty="0" err="1"/>
              <a:t>rozklad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Rozpoznávanie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ea typeface="Verdana" panose="020B0604030504040204" pitchFamily="34" charset="0"/>
                <a:cs typeface="Verdana" panose="020B0604030504040204" pitchFamily="34" charset="0"/>
              </a:rPr>
              <a:t>obrazcov</a:t>
            </a:r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 2019-20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2. </a:t>
            </a:r>
            <a:r>
              <a:rPr lang="en-US" sz="4800" dirty="0" err="1"/>
              <a:t>Prednáška</a:t>
            </a:r>
            <a:r>
              <a:rPr lang="en-US" sz="4800" dirty="0"/>
              <a:t> – </a:t>
            </a:r>
            <a:r>
              <a:rPr lang="en-US" sz="4800"/>
              <a:t>Pravdepodobnosť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pravdepodobnosti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5446"/>
              </a:xfrm>
            </p:spPr>
            <p:txBody>
              <a:bodyPr/>
              <a:lstStyle/>
              <a:p>
                <a:r>
                  <a:rPr lang="sk-SK" dirty="0"/>
                  <a:t>Pravdepodobnosť je funkcia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sk-SK" dirty="0"/>
                  <a:t>ktorá spĺňa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ℕ</m:t>
                            </m:r>
                          </m:sub>
                          <m:sup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sk-SK" dirty="0"/>
                  <a:t>, ak javy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 sú po dvoch disjunktné.</a:t>
                </a:r>
              </a:p>
              <a:p>
                <a:r>
                  <a:rPr lang="sk-SK" dirty="0"/>
                  <a:t>Pravdepodobnostný priestor označujeme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5446"/>
              </a:xfrm>
              <a:blipFill>
                <a:blip r:embed="rId2"/>
                <a:stretch>
                  <a:fillRect l="-1623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23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643" y="1941754"/>
            <a:ext cx="7394713" cy="3607904"/>
          </a:xfrm>
        </p:spPr>
      </p:pic>
    </p:spTree>
    <p:extLst>
      <p:ext uri="{BB962C8B-B14F-4D97-AF65-F5344CB8AC3E}">
        <p14:creationId xmlns:p14="http://schemas.microsoft.com/office/powerpoint/2010/main" val="49223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Diskrétne: (napr. hod kockou alebo mincou, počet detí v rodine, ...)</a:t>
            </a:r>
          </a:p>
          <a:p>
            <a:r>
              <a:rPr lang="sk-SK" dirty="0"/>
              <a:t>Spojité: (napr. rozmer výrobku, výška hráčov, ...)</a:t>
            </a:r>
          </a:p>
          <a:p>
            <a:r>
              <a:rPr lang="sk-SK" dirty="0"/>
              <a:t>Kvantitatívne: (vyjadrujúce množstvo: 17, 42, 11)</a:t>
            </a:r>
          </a:p>
          <a:p>
            <a:r>
              <a:rPr lang="sk-SK" dirty="0"/>
              <a:t>Kvalitatívne: (vyjadrujúce kvalitu – červený, Škoda, Slovensko)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506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Tri hody mincou – výberový priestor </a:t>
            </a:r>
            <a:r>
              <a:rPr lang="el-GR" dirty="0"/>
              <a:t>Ω</a:t>
            </a:r>
            <a:r>
              <a:rPr lang="sk-SK" dirty="0"/>
              <a:t> = </a:t>
            </a:r>
            <a:r>
              <a:rPr lang="en-GB" dirty="0"/>
              <a:t>{</a:t>
            </a:r>
            <a:r>
              <a:rPr lang="sk-SK" dirty="0"/>
              <a:t>HHH, HHO, HOH, HOO, OHH, OHO, OOH, OOO</a:t>
            </a:r>
            <a:r>
              <a:rPr lang="en-GB" dirty="0"/>
              <a:t>}</a:t>
            </a:r>
            <a:r>
              <a:rPr lang="sk-SK" dirty="0"/>
              <a:t>, javy sú</a:t>
            </a:r>
          </a:p>
          <a:p>
            <a:r>
              <a:rPr lang="sk-SK" dirty="0"/>
              <a:t>A – aspoň 2x hlava, B – práve 2x orol</a:t>
            </a:r>
          </a:p>
          <a:p>
            <a:r>
              <a:rPr lang="sk-SK" dirty="0"/>
              <a:t>2. Jeden hod kockou – výberový priestor </a:t>
            </a:r>
            <a:r>
              <a:rPr lang="el-GR" dirty="0"/>
              <a:t>Ω</a:t>
            </a:r>
            <a:r>
              <a:rPr lang="sk-SK" dirty="0"/>
              <a:t> = </a:t>
            </a:r>
            <a:r>
              <a:rPr lang="en-GB" dirty="0"/>
              <a:t>{</a:t>
            </a:r>
            <a:r>
              <a:rPr lang="sk-SK" dirty="0"/>
              <a:t>1,2,3,4,5,6</a:t>
            </a:r>
            <a:r>
              <a:rPr lang="en-GB" dirty="0"/>
              <a:t>}</a:t>
            </a:r>
            <a:r>
              <a:rPr lang="sk-SK" dirty="0"/>
              <a:t>, javy sú</a:t>
            </a:r>
          </a:p>
          <a:p>
            <a:r>
              <a:rPr lang="sk-SK" dirty="0"/>
              <a:t>A – párne čísla, B – čísla menšie ako 5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47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Zjednotenie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∪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k-SK" dirty="0"/>
                  <a:t> nastane práve vtedy, keď nastane aspoň jeden z javov</a:t>
                </a:r>
              </a:p>
              <a:p>
                <a:r>
                  <a:rPr lang="sk-SK" dirty="0"/>
                  <a:t>Opačný jav k 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sk-SK" dirty="0"/>
                  <a:t> sa nazýva aj doplnkový/komplementárny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>
                        <a:latin typeface="Cambria Math" panose="02040503050406030204" pitchFamily="18" charset="0"/>
                      </a:rPr>
                      <m:t>∖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Prienik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∩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k-SK" dirty="0"/>
                  <a:t> nastane práve vtedy, keď nastanú oba javy A </a:t>
                </a:r>
                <a:r>
                  <a:rPr lang="sk-SK" dirty="0" err="1"/>
                  <a:t>a</a:t>
                </a:r>
                <a:r>
                  <a:rPr lang="sk-SK" dirty="0"/>
                  <a:t> B</a:t>
                </a:r>
              </a:p>
              <a:p>
                <a:r>
                  <a:rPr lang="sk-SK" dirty="0"/>
                  <a:t>Nezlučiteľné javy – keď A </a:t>
                </a:r>
                <a:r>
                  <a:rPr lang="sk-SK" dirty="0" err="1"/>
                  <a:t>a</a:t>
                </a:r>
                <a:r>
                  <a:rPr lang="sk-SK" dirty="0"/>
                  <a:t> B nemajú ani jeden spoločný elementárny jav</a:t>
                </a:r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1623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8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Rozkladom výberového priestoru nazývame súbor vzájomne </a:t>
                </a:r>
                <a:r>
                  <a:rPr lang="sk-SK" dirty="0" err="1"/>
                  <a:t>disjunktných</a:t>
                </a:r>
                <a:r>
                  <a:rPr lang="sk-SK" dirty="0"/>
                  <a:t> neprázdnych javov, ktorých zjednotením je celý výberový priestor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6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Počet hláv v 10 hodoch mincou</a:t>
                </a:r>
              </a:p>
              <a:p>
                <a:r>
                  <a:rPr lang="sk-SK" dirty="0"/>
                  <a:t>A =</a:t>
                </a:r>
                <a:r>
                  <a:rPr lang="en-GB" dirty="0"/>
                  <a:t> {0,2,4,6,8</a:t>
                </a:r>
                <a:r>
                  <a:rPr lang="sk-SK" dirty="0"/>
                  <a:t>,10</a:t>
                </a:r>
                <a:r>
                  <a:rPr lang="en-GB" dirty="0"/>
                  <a:t>}</a:t>
                </a:r>
                <a:endParaRPr lang="sk-SK" dirty="0"/>
              </a:p>
              <a:p>
                <a:r>
                  <a:rPr lang="sk-SK" dirty="0"/>
                  <a:t>B =</a:t>
                </a:r>
                <a:r>
                  <a:rPr lang="en-GB" dirty="0"/>
                  <a:t> {1,3,5,7,9}</a:t>
                </a:r>
                <a:endParaRPr lang="sk-SK" dirty="0"/>
              </a:p>
              <a:p>
                <a:r>
                  <a:rPr lang="sk-SK" dirty="0"/>
                  <a:t>C = </a:t>
                </a:r>
                <a:r>
                  <a:rPr lang="en-GB" dirty="0"/>
                  <a:t>{0,1,2,3,4,5}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 ∅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6,7,8,9,10</m:t>
                        </m:r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b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445" y="1191576"/>
            <a:ext cx="4788024" cy="35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Vlastnosti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812566"/>
              </a:xfrm>
            </p:spPr>
            <p:txBody>
              <a:bodyPr>
                <a:normAutofit/>
              </a:bodyPr>
              <a:lstStyle/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Javy A </a:t>
                </a:r>
                <a:r>
                  <a:rPr lang="sk-SK" dirty="0" err="1"/>
                  <a:t>a</a:t>
                </a:r>
                <a:r>
                  <a:rPr lang="sk-SK" dirty="0"/>
                  <a:t> B nazveme nezávislé, ak platí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812566"/>
              </a:xfrm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49" y="708145"/>
            <a:ext cx="746229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Aká je pravdepodobnosť, že pri hode mincou padne hlava 2x za sebou?</a:t>
                </a:r>
              </a:p>
              <a:p>
                <a:r>
                  <a:rPr lang="sk-SK" dirty="0"/>
                  <a:t>P(H) = 0,5</a:t>
                </a:r>
              </a:p>
              <a:p>
                <a:r>
                  <a:rPr lang="sk-SK" dirty="0"/>
                  <a:t>Výsledok druhého hodu B je nezávislý od výsledku prvého hodu A</a:t>
                </a:r>
              </a:p>
              <a:p>
                <a:r>
                  <a:rPr lang="sk-SK" dirty="0"/>
                  <a:t>Preto výsledná pravdepodobnosť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=0.5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0.5=0,25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Podmienená pravdepodobnosť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Pravdepodobnosť, že nastane jav A za podmienky, že nastal jav B 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A = </a:t>
                </a:r>
                <a:r>
                  <a:rPr lang="en-GB" dirty="0"/>
                  <a:t>{</a:t>
                </a:r>
                <a:r>
                  <a:rPr lang="sk-SK" dirty="0"/>
                  <a:t>0,2,4,6,8,10</a:t>
                </a:r>
                <a:r>
                  <a:rPr lang="en-GB" dirty="0"/>
                  <a:t>}</a:t>
                </a:r>
                <a:endParaRPr lang="sk-SK" dirty="0"/>
              </a:p>
              <a:p>
                <a:r>
                  <a:rPr lang="sk-SK" dirty="0"/>
                  <a:t>B =</a:t>
                </a:r>
                <a:r>
                  <a:rPr lang="en-GB" dirty="0"/>
                  <a:t> {</a:t>
                </a:r>
                <a:r>
                  <a:rPr lang="sk-SK" dirty="0"/>
                  <a:t>4,5,7,8,9</a:t>
                </a:r>
                <a:r>
                  <a:rPr lang="en-GB" dirty="0"/>
                  <a:t>}</a:t>
                </a:r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∩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77" y="2341842"/>
            <a:ext cx="3723205" cy="28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8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Sylabus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Príznaky, extrakcia (v prednáške z PV)</a:t>
            </a:r>
          </a:p>
          <a:p>
            <a:r>
              <a:rPr lang="sk-SK" dirty="0"/>
              <a:t>Klasické prístupy </a:t>
            </a:r>
            <a:r>
              <a:rPr lang="sk-SK" dirty="0" err="1"/>
              <a:t>vs</a:t>
            </a:r>
            <a:r>
              <a:rPr lang="sk-SK" dirty="0"/>
              <a:t>. neurónové siete</a:t>
            </a:r>
          </a:p>
          <a:p>
            <a:r>
              <a:rPr lang="sk-SK" dirty="0"/>
              <a:t>Štatistika a pravdepodobnosť</a:t>
            </a:r>
          </a:p>
          <a:p>
            <a:r>
              <a:rPr lang="sk-SK" dirty="0"/>
              <a:t>Príznaky, selekcia a príznakový vektor</a:t>
            </a:r>
          </a:p>
          <a:p>
            <a:r>
              <a:rPr lang="sk-SK" dirty="0"/>
              <a:t>Klasifikátory a ich hodnotenie</a:t>
            </a:r>
          </a:p>
          <a:p>
            <a:r>
              <a:rPr lang="sk-SK" dirty="0"/>
              <a:t>Neurónové siete</a:t>
            </a:r>
          </a:p>
          <a:p>
            <a:r>
              <a:rPr lang="sk-SK" dirty="0"/>
              <a:t>Aplikácie</a:t>
            </a:r>
          </a:p>
        </p:txBody>
      </p:sp>
    </p:spTree>
    <p:extLst>
      <p:ext uri="{BB962C8B-B14F-4D97-AF65-F5344CB8AC3E}">
        <p14:creationId xmlns:p14="http://schemas.microsoft.com/office/powerpoint/2010/main" val="359421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V krabici sa nachádza 10 červených a 5 modrých ponožiek. Ak náhodne vytiahneme dve ponožky, aká je pravdepodobnosť, že ako druhú sme vytiahli modrú?</a:t>
            </a:r>
          </a:p>
          <a:p>
            <a:r>
              <a:rPr lang="sk-SK" dirty="0"/>
              <a:t>Nejde o nezávislé javy</a:t>
            </a:r>
          </a:p>
          <a:p>
            <a:r>
              <a:rPr lang="sk-SK" dirty="0"/>
              <a:t>A = jav, kedy ako prvá bola červená</a:t>
            </a:r>
          </a:p>
          <a:p>
            <a:r>
              <a:rPr lang="sk-SK" dirty="0"/>
              <a:t>B = jav, kedy ako prvá bola modrá</a:t>
            </a:r>
          </a:p>
          <a:p>
            <a:r>
              <a:rPr lang="sk-SK" dirty="0"/>
              <a:t>C = ako druhá vytiahnutá bola modrá ponožka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005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Príklad II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∩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)/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∩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)/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+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210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4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Veta o úplnej pravdepodobnosti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Nech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sk-SK" dirty="0"/>
                  <a:t> je rozklad priestoru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r>
                  <a:rPr lang="sk-SK" dirty="0"/>
                  <a:t> Potom platí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Dôkaz: Ľubovoľný jav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sk-SK" dirty="0"/>
                  <a:t> je zjednotením javov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. Tieto javy sú disjunktné, preto platí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0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Veta o úplnej pravdepodobnosti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sk-SK" dirty="0"/>
                  <a:t>.</a:t>
                </a:r>
              </a:p>
              <a:p>
                <a:pPr lvl="1"/>
                <a:r>
                  <a:rPr lang="sk-SK" dirty="0"/>
                  <a:t>Pretože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sk-SK" dirty="0"/>
                  <a:t>, spojením dostaneme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, čo sme mali dokázať. </a:t>
                </a:r>
              </a:p>
              <a:p>
                <a:pPr lvl="1"/>
                <a:r>
                  <a:rPr lang="sk-SK" dirty="0"/>
                  <a:t>Vieme si to predstaviť?</a:t>
                </a:r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8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Bayesov vzorec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Ak poznáme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ako určíme pravdepodobnosť, že nastane jav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za podmienky, že nastalo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k-SK" dirty="0"/>
                  <a:t>?</a:t>
                </a:r>
              </a:p>
              <a:p>
                <a:r>
                  <a:rPr lang="sk-SK" dirty="0"/>
                  <a:t>Odpoveďou je </a:t>
                </a:r>
                <a:r>
                  <a:rPr lang="sk-SK" dirty="0" err="1"/>
                  <a:t>Bayesov</a:t>
                </a:r>
                <a:r>
                  <a:rPr lang="sk-SK" dirty="0"/>
                  <a:t> vzorec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sk-SK" dirty="0"/>
                  <a:t>, kde menovateľ je určený podľa vety o úplnej pravdepodobnosti.</a:t>
                </a:r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61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konci linky je tester, ktorá s pravdepodobnosťou 0,999 vyradí chybný výrobok. </a:t>
            </a:r>
          </a:p>
          <a:p>
            <a:r>
              <a:rPr lang="sk-SK" dirty="0"/>
              <a:t>S pravdepodobnosťou 0,01 vyradí aj kvalitný výrobok. </a:t>
            </a:r>
          </a:p>
          <a:p>
            <a:r>
              <a:rPr lang="sk-SK" dirty="0" err="1"/>
              <a:t>Kazivosť</a:t>
            </a:r>
            <a:r>
              <a:rPr lang="sk-SK" dirty="0"/>
              <a:t> výrobku je 0,1 (jeden z desiatich je chybný). </a:t>
            </a:r>
          </a:p>
          <a:p>
            <a:r>
              <a:rPr lang="sk-SK" dirty="0"/>
              <a:t>Aká je pravdepodobnosť, že vyradený výrobok je naozaj chybný?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15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- riešenie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sk-SK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=0,9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Vyradenie výrobku je jav B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=0,999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lang="sk-SK" dirty="0"/>
                  <a:t>. </a:t>
                </a:r>
              </a:p>
              <a:p>
                <a:r>
                  <a:rPr lang="sk-SK" dirty="0"/>
                  <a:t>Potom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𝑐h</m:t>
                                </m:r>
                              </m:sub>
                            </m:sSub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Náhodná premenná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Pojmom náhodná premenná (veličina) označujeme funkciu, ktorej hodnota je určená výsledkom náhodného pokusu.</a:t>
            </a:r>
          </a:p>
          <a:p>
            <a:r>
              <a:rPr lang="sk-SK" dirty="0"/>
              <a:t>Priraďuje číselnú hodnotu každému elementárnemu javu</a:t>
            </a:r>
          </a:p>
          <a:p>
            <a:r>
              <a:rPr lang="sk-SK" dirty="0"/>
              <a:t>Hodnota funkcie sa nedá pred pokusom určiť, ale dokážeme ju popísať rozdelením pravdepodobnosti. </a:t>
            </a:r>
          </a:p>
        </p:txBody>
      </p:sp>
    </p:spTree>
    <p:extLst>
      <p:ext uri="{BB962C8B-B14F-4D97-AF65-F5344CB8AC3E}">
        <p14:creationId xmlns:p14="http://schemas.microsoft.com/office/powerpoint/2010/main" val="196701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Distribučná funkcia</a:t>
            </a:r>
            <a:r>
              <a:rPr lang="en-US" dirty="0"/>
              <a:t> </a:t>
            </a:r>
            <a:r>
              <a:rPr lang="en-US" sz="2700" dirty="0"/>
              <a:t>(EN – cumulative distribution function)</a:t>
            </a:r>
            <a:endParaRPr lang="sk-SK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64551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Rozdelenie pravdepodobnosti náhodnej premennej definovanej na priestore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opisujeme pomocou distribučnej funkcie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ℝ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Distribučná funkcia je neklesajúca a zľava spojitá a plat</a:t>
                </a:r>
                <a:r>
                  <a:rPr lang="en-US" dirty="0"/>
                  <a:t>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sk-SK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645512"/>
              </a:xfrm>
              <a:blipFill>
                <a:blip r:embed="rId2"/>
                <a:stretch>
                  <a:fillRect l="-1623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5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Distribučná funkcia II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75" y="2770632"/>
            <a:ext cx="5432433" cy="374309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9" y="2770632"/>
            <a:ext cx="5366577" cy="37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 do matematiky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6104" y="1966602"/>
            <a:ext cx="3299791" cy="3558209"/>
          </a:xfrm>
        </p:spPr>
      </p:pic>
    </p:spTree>
    <p:extLst>
      <p:ext uri="{BB962C8B-B14F-4D97-AF65-F5344CB8AC3E}">
        <p14:creationId xmlns:p14="http://schemas.microsoft.com/office/powerpoint/2010/main" val="1229569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=1−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sk-SK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556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3" y="2372868"/>
            <a:ext cx="4895579" cy="274631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983" y="2384046"/>
            <a:ext cx="5040633" cy="27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Distribučnú funkciu určíme ako 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sk-SK" dirty="0"/>
                  <a:t>, kde f(t) je hustota rozdelenia pravdepodobnosti</a:t>
                </a:r>
                <a:r>
                  <a:rPr lang="en-US" dirty="0"/>
                  <a:t> (</a:t>
                </a:r>
                <a:r>
                  <a:rPr lang="en-US" dirty="0" err="1"/>
                  <a:t>en</a:t>
                </a:r>
                <a:r>
                  <a:rPr lang="en-US" dirty="0"/>
                  <a:t> - probability density function)</a:t>
                </a:r>
                <a:endParaRPr lang="sk-SK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8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 IV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833" y="1494594"/>
            <a:ext cx="8184333" cy="2634558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933056"/>
            <a:ext cx="9143999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3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Diskrétny príklad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Máme dva stroje (nezávislé na sebe), jeden sa pokazí s pravdepodobnosťou 20% a druhý 30%</a:t>
                </a:r>
              </a:p>
              <a:p>
                <a:r>
                  <a:rPr lang="sk-SK" dirty="0"/>
                  <a:t>Náhodná premenná X označuje počet pokazených strojov, popíšte ju.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=0,3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=0,8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0,7=0,56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1∩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=0,38 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1∩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=0,2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0,3=0,06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5" t="-4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Diskrétny príklad II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591147"/>
            <a:ext cx="3440317" cy="1837853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977" y="1078833"/>
            <a:ext cx="2633047" cy="235016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895468"/>
            <a:ext cx="9144000" cy="29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3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Spojitý prípad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68635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Nech X je spojitá náhodná premenná definovaná hustotou pravdepodobnosti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04" y="2628041"/>
            <a:ext cx="7035128" cy="873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9" y="5763018"/>
            <a:ext cx="5387708" cy="1094982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259" y="3465358"/>
            <a:ext cx="4355976" cy="233334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855" y="3501041"/>
            <a:ext cx="4515886" cy="248222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926" y="5985000"/>
            <a:ext cx="2175813" cy="8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8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Rozdelenia pravdepodobnosti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Diskrétne: Alternatívne, Binomické, </a:t>
            </a:r>
            <a:r>
              <a:rPr lang="sk-SK" dirty="0" err="1"/>
              <a:t>Hypergeometrické</a:t>
            </a:r>
            <a:r>
              <a:rPr lang="sk-SK" dirty="0"/>
              <a:t>, Geometrické, Negatívne binomické (</a:t>
            </a:r>
            <a:r>
              <a:rPr lang="sk-SK" dirty="0" err="1"/>
              <a:t>Pascalove</a:t>
            </a:r>
            <a:r>
              <a:rPr lang="sk-SK" dirty="0"/>
              <a:t>), </a:t>
            </a:r>
            <a:r>
              <a:rPr lang="sk-SK" dirty="0" err="1"/>
              <a:t>Poissonove</a:t>
            </a:r>
            <a:endParaRPr lang="sk-SK" dirty="0"/>
          </a:p>
          <a:p>
            <a:r>
              <a:rPr lang="sk-SK" dirty="0"/>
              <a:t>Spojité: Rovnomerné, Exponenciálne</a:t>
            </a:r>
            <a:r>
              <a:rPr lang="en-US" dirty="0"/>
              <a:t>,</a:t>
            </a:r>
            <a:r>
              <a:rPr lang="sk-SK" dirty="0"/>
              <a:t> </a:t>
            </a:r>
            <a:r>
              <a:rPr lang="sk-SK" dirty="0" err="1"/>
              <a:t>Weibullove</a:t>
            </a:r>
            <a:r>
              <a:rPr lang="sk-SK" dirty="0"/>
              <a:t>, Gama-</a:t>
            </a:r>
            <a:r>
              <a:rPr lang="sk-SK" dirty="0" err="1"/>
              <a:t>Erlangove</a:t>
            </a:r>
            <a:r>
              <a:rPr lang="sk-SK" dirty="0"/>
              <a:t>, </a:t>
            </a:r>
            <a:r>
              <a:rPr lang="sk-SK" dirty="0" err="1"/>
              <a:t>Triangulárne</a:t>
            </a:r>
            <a:r>
              <a:rPr lang="sk-SK" dirty="0"/>
              <a:t>-Simpsonove, </a:t>
            </a:r>
            <a:r>
              <a:rPr lang="sk-SK" dirty="0" err="1"/>
              <a:t>Cauchyho</a:t>
            </a:r>
            <a:r>
              <a:rPr lang="sk-SK" dirty="0"/>
              <a:t>, Beta, </a:t>
            </a:r>
            <a:r>
              <a:rPr lang="sk-SK" dirty="0" err="1"/>
              <a:t>Raleighove</a:t>
            </a:r>
            <a:r>
              <a:rPr lang="sk-SK" dirty="0"/>
              <a:t>, Normálne, Normované normálne, Logaritmicko-normálne</a:t>
            </a:r>
          </a:p>
        </p:txBody>
      </p:sp>
    </p:spTree>
    <p:extLst>
      <p:ext uri="{BB962C8B-B14F-4D97-AF65-F5344CB8AC3E}">
        <p14:creationId xmlns:p14="http://schemas.microsoft.com/office/powerpoint/2010/main" val="3414693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Rozdelenia pravdepodobnosti 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Špecifické (výberové):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chí</a:t>
                </a:r>
                <a:r>
                  <a:rPr lang="sk-SK" dirty="0"/>
                  <a:t> kvadrát) rozdelenie </a:t>
                </a:r>
              </a:p>
              <a:p>
                <a:pPr lvl="1"/>
                <a:r>
                  <a:rPr lang="sk-SK" dirty="0" err="1"/>
                  <a:t>Studentovo</a:t>
                </a:r>
                <a:r>
                  <a:rPr lang="sk-SK" dirty="0"/>
                  <a:t> t - rozdelenie</a:t>
                </a:r>
              </a:p>
              <a:p>
                <a:pPr lvl="1"/>
                <a:r>
                  <a:rPr lang="sk-SK" dirty="0" err="1"/>
                  <a:t>Fischerovo</a:t>
                </a:r>
                <a:r>
                  <a:rPr lang="sk-SK" dirty="0"/>
                  <a:t> F - rozdelenie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01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Binomické rozdelenie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Bernoulliho</a:t>
            </a:r>
            <a:r>
              <a:rPr lang="sk-SK" dirty="0"/>
              <a:t> pokusy – postupnosť nezávislých pokusov, kde pravdepodobnosť úspechu je p</a:t>
            </a:r>
          </a:p>
          <a:p>
            <a:r>
              <a:rPr lang="sk-SK" dirty="0"/>
              <a:t>n – celkový počet pokusov</a:t>
            </a:r>
          </a:p>
          <a:p>
            <a:r>
              <a:rPr lang="sk-SK" dirty="0"/>
              <a:t>p – pravdepodobnosť úspechu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15" y="2894842"/>
            <a:ext cx="5311185" cy="317677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11394"/>
            <a:ext cx="4037930" cy="106587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4021732"/>
            <a:ext cx="1294629" cy="7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Pravdepodobnosť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Abstraktný matematický model neurčitosti</a:t>
            </a:r>
          </a:p>
          <a:p>
            <a:r>
              <a:rPr lang="sk-SK" dirty="0"/>
              <a:t>Modeluje deje, v ktorých hrá úlohu náhodnosť</a:t>
            </a:r>
          </a:p>
          <a:p>
            <a:r>
              <a:rPr lang="sk-SK" dirty="0"/>
              <a:t>Dedukcia: usudzovanie zo všeobecného na konkrétne</a:t>
            </a:r>
          </a:p>
          <a:p>
            <a:r>
              <a:rPr lang="sk-SK" dirty="0"/>
              <a:t>Populáciu poznáme – čo môžeme povedať o konkrétnej vzorke (výbere)?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9364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Binomické rozdelenie - použitie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Pravdepodobnosť, že nastane k úspešných pokusov z n pokusov</a:t>
            </a:r>
          </a:p>
          <a:p>
            <a:pPr lvl="1"/>
            <a:r>
              <a:rPr lang="sk-SK" dirty="0"/>
              <a:t>Počet </a:t>
            </a:r>
            <a:r>
              <a:rPr lang="en-US" dirty="0" err="1"/>
              <a:t>zdravých</a:t>
            </a:r>
            <a:r>
              <a:rPr lang="en-US" dirty="0"/>
              <a:t> </a:t>
            </a:r>
            <a:r>
              <a:rPr lang="en-US" dirty="0" err="1"/>
              <a:t>detí</a:t>
            </a:r>
            <a:r>
              <a:rPr lang="sk-SK" dirty="0"/>
              <a:t> medzi 10.000 novorodencami</a:t>
            </a:r>
          </a:p>
          <a:p>
            <a:pPr lvl="1"/>
            <a:r>
              <a:rPr lang="sk-SK" dirty="0"/>
              <a:t>Počet chybných výrobkov medzi 30 testovanými</a:t>
            </a:r>
          </a:p>
          <a:p>
            <a:pPr lvl="1"/>
            <a:r>
              <a:rPr lang="sk-SK" dirty="0"/>
              <a:t>Počet nevyrastených rastlín zo 100 zasadených cibuliek</a:t>
            </a:r>
          </a:p>
        </p:txBody>
      </p:sp>
    </p:spTree>
    <p:extLst>
      <p:ext uri="{BB962C8B-B14F-4D97-AF65-F5344CB8AC3E}">
        <p14:creationId xmlns:p14="http://schemas.microsoft.com/office/powerpoint/2010/main" val="381426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diskrétne rozdelenia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Alternatívne – binomické pre n = 1</a:t>
            </a:r>
          </a:p>
          <a:p>
            <a:r>
              <a:rPr lang="sk-SK" dirty="0" err="1"/>
              <a:t>Hypergeometrické</a:t>
            </a:r>
            <a:r>
              <a:rPr lang="sk-SK" dirty="0"/>
              <a:t> – modeluje závislé pokusy</a:t>
            </a:r>
          </a:p>
          <a:p>
            <a:r>
              <a:rPr lang="sk-SK" dirty="0"/>
              <a:t>Geometrické – počet </a:t>
            </a:r>
            <a:r>
              <a:rPr lang="sk-SK" dirty="0" err="1"/>
              <a:t>Bernoulliho</a:t>
            </a:r>
            <a:r>
              <a:rPr lang="sk-SK" dirty="0"/>
              <a:t> pokusov do prvého úspechu (niekedy vrátane)</a:t>
            </a:r>
          </a:p>
          <a:p>
            <a:r>
              <a:rPr lang="sk-SK" dirty="0" err="1"/>
              <a:t>Pascalove</a:t>
            </a:r>
            <a:r>
              <a:rPr lang="sk-SK" dirty="0"/>
              <a:t> – počet </a:t>
            </a:r>
            <a:r>
              <a:rPr lang="sk-SK" dirty="0" err="1"/>
              <a:t>Bernoulliho</a:t>
            </a:r>
            <a:r>
              <a:rPr lang="sk-SK" dirty="0"/>
              <a:t> pokusov do k-</a:t>
            </a:r>
            <a:r>
              <a:rPr lang="sk-SK" dirty="0" err="1"/>
              <a:t>teho</a:t>
            </a:r>
            <a:r>
              <a:rPr lang="sk-SK" dirty="0"/>
              <a:t> úspechu (niekedy vrátane)</a:t>
            </a:r>
          </a:p>
          <a:p>
            <a:r>
              <a:rPr lang="sk-SK" dirty="0" err="1"/>
              <a:t>Poissonove</a:t>
            </a:r>
            <a:r>
              <a:rPr lang="sk-SK" dirty="0"/>
              <a:t> – počet náhodných udalostí v nejakom pevnom časovom intervale</a:t>
            </a:r>
          </a:p>
        </p:txBody>
      </p:sp>
    </p:spTree>
    <p:extLst>
      <p:ext uri="{BB962C8B-B14F-4D97-AF65-F5344CB8AC3E}">
        <p14:creationId xmlns:p14="http://schemas.microsoft.com/office/powerpoint/2010/main" val="3173946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rozdelenia – použitie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Hyper</a:t>
            </a:r>
            <a:r>
              <a:rPr lang="sk-SK" dirty="0"/>
              <a:t>geometrické</a:t>
            </a:r>
            <a:r>
              <a:rPr lang="en-US" dirty="0"/>
              <a:t> = </a:t>
            </a:r>
            <a:r>
              <a:rPr lang="sk-SK" dirty="0"/>
              <a:t>Toto rozdelenie slúži aj ako pravdepodobnostný model niektorých hazardných hier.</a:t>
            </a:r>
            <a:r>
              <a:rPr lang="en-US" dirty="0"/>
              <a:t> </a:t>
            </a:r>
            <a:r>
              <a:rPr lang="sk-SK" dirty="0"/>
              <a:t>Spočítajme pravdepodobnosť s akou bude študent pri skúške vedieť práve jednu z troch náhodne vybraných otázok, ak sa naučil iba päť otázok z dvadsiatich.</a:t>
            </a:r>
            <a:endParaRPr lang="en-US" dirty="0"/>
          </a:p>
          <a:p>
            <a:r>
              <a:rPr lang="en-US" dirty="0" err="1"/>
              <a:t>Geom</a:t>
            </a:r>
            <a:r>
              <a:rPr lang="sk-SK" dirty="0" err="1"/>
              <a:t>etrické</a:t>
            </a:r>
            <a:r>
              <a:rPr lang="en-US" dirty="0"/>
              <a:t> = </a:t>
            </a:r>
            <a:r>
              <a:rPr lang="sk-SK" dirty="0"/>
              <a:t>počet volaní nutných k tomu, aby sme sa dovolali do televíznej súťaže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2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rozdelenia – použitie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Pasc</a:t>
            </a:r>
            <a:r>
              <a:rPr lang="sk-SK" dirty="0" err="1"/>
              <a:t>alove</a:t>
            </a:r>
            <a:r>
              <a:rPr lang="en-US" dirty="0"/>
              <a:t> = </a:t>
            </a:r>
            <a:r>
              <a:rPr lang="sk-SK" dirty="0"/>
              <a:t>počtu cestujúcich, ktorých musí revízor skontrolovať do chvíle, než nájde 10 čiernych</a:t>
            </a:r>
            <a:r>
              <a:rPr lang="en-US" dirty="0"/>
              <a:t> </a:t>
            </a:r>
            <a:r>
              <a:rPr lang="sk-SK" dirty="0"/>
              <a:t>pasažierov</a:t>
            </a:r>
            <a:endParaRPr lang="en-US" dirty="0"/>
          </a:p>
          <a:p>
            <a:r>
              <a:rPr lang="en-US" dirty="0" err="1"/>
              <a:t>Poiss</a:t>
            </a:r>
            <a:r>
              <a:rPr lang="sk-SK" dirty="0" err="1"/>
              <a:t>onove</a:t>
            </a:r>
            <a:r>
              <a:rPr lang="en-US" dirty="0"/>
              <a:t> = </a:t>
            </a:r>
            <a:r>
              <a:rPr lang="sk-SK" dirty="0"/>
              <a:t>počet pacientov ošetrených počas dopoludňajších ordinačných hodín</a:t>
            </a:r>
            <a:r>
              <a:rPr lang="en-US" dirty="0"/>
              <a:t> (</a:t>
            </a:r>
            <a:r>
              <a:rPr lang="en-US" dirty="0" err="1"/>
              <a:t>nahr</a:t>
            </a:r>
            <a:r>
              <a:rPr lang="sk-SK" dirty="0"/>
              <a:t>á</a:t>
            </a:r>
            <a:r>
              <a:rPr lang="en-US" dirty="0" err="1"/>
              <a:t>dza</a:t>
            </a:r>
            <a:r>
              <a:rPr lang="en-US" dirty="0"/>
              <a:t> </a:t>
            </a:r>
            <a:r>
              <a:rPr lang="en-US" dirty="0" err="1"/>
              <a:t>binomick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GB" dirty="0"/>
              <a:t>pre </a:t>
            </a:r>
            <a:r>
              <a:rPr lang="en-GB" dirty="0" err="1"/>
              <a:t>ve</a:t>
            </a:r>
            <a:r>
              <a:rPr lang="sk-SK" dirty="0" err="1"/>
              <a:t>ľké</a:t>
            </a:r>
            <a:r>
              <a:rPr lang="en-GB" dirty="0"/>
              <a:t> </a:t>
            </a:r>
            <a:r>
              <a:rPr lang="sk-SK" dirty="0"/>
              <a:t>n</a:t>
            </a:r>
            <a:r>
              <a:rPr lang="en-GB" dirty="0"/>
              <a:t> a mal</a:t>
            </a:r>
            <a:r>
              <a:rPr lang="sk-SK" dirty="0"/>
              <a:t>é</a:t>
            </a:r>
            <a:r>
              <a:rPr lang="en-GB" dirty="0"/>
              <a:t> </a:t>
            </a:r>
            <a:r>
              <a:rPr lang="sk-SK" dirty="0"/>
              <a:t>p</a:t>
            </a:r>
            <a:r>
              <a:rPr lang="en-GB" dirty="0"/>
              <a:t>)</a:t>
            </a:r>
            <a:r>
              <a:rPr lang="sk-SK" dirty="0"/>
              <a:t>. </a:t>
            </a:r>
            <a:r>
              <a:rPr lang="sk-SK" dirty="0" err="1"/>
              <a:t>Aproximuje</a:t>
            </a:r>
            <a:r>
              <a:rPr lang="sk-SK" dirty="0"/>
              <a:t> málo</a:t>
            </a:r>
            <a:r>
              <a:rPr lang="en-US" dirty="0"/>
              <a:t> </a:t>
            </a:r>
            <a:r>
              <a:rPr lang="sk-SK" dirty="0"/>
              <a:t>pravdepodobné udalosti pri veľkom počte nezávislých</a:t>
            </a:r>
            <a:r>
              <a:rPr lang="en-US" dirty="0"/>
              <a:t> </a:t>
            </a:r>
            <a:r>
              <a:rPr lang="sk-SK" dirty="0"/>
              <a:t>opakovaní</a:t>
            </a:r>
          </a:p>
        </p:txBody>
      </p:sp>
    </p:spTree>
    <p:extLst>
      <p:ext uri="{BB962C8B-B14F-4D97-AF65-F5344CB8AC3E}">
        <p14:creationId xmlns:p14="http://schemas.microsoft.com/office/powerpoint/2010/main" val="309556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Spojité: Normálne rozdelenie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468"/>
                <a:ext cx="10515600" cy="3840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 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dirty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k-SK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468"/>
                <a:ext cx="10515600" cy="38407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33" y="2776077"/>
            <a:ext cx="4642807" cy="254272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462" y="2299923"/>
            <a:ext cx="4283970" cy="238188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12" y="5318806"/>
            <a:ext cx="4689288" cy="135106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273" y="4625141"/>
            <a:ext cx="3923928" cy="22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5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krivka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Vyjadruje hustotu (početnosť) normálneho rozdelenia pravdepodobnosti</a:t>
                </a:r>
              </a:p>
              <a:p>
                <a:r>
                  <a:rPr lang="sk-SK" dirty="0"/>
                  <a:t>Má dve premenné, strednú hodnotu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sk-SK" dirty="0"/>
                  <a:t> a smerodajnú odchýlku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Vzťah opisujúci </a:t>
                </a:r>
                <a:r>
                  <a:rPr lang="sk-SK" dirty="0" err="1"/>
                  <a:t>Gaussovu</a:t>
                </a:r>
                <a:r>
                  <a:rPr lang="sk-SK" dirty="0"/>
                  <a:t> krivku je</a:t>
                </a:r>
              </a:p>
              <a:p>
                <a:pPr marL="0" indent="0" algn="ctr">
                  <a:buNone/>
                </a:pPr>
                <a:r>
                  <a:rPr lang="sk-SK" dirty="0"/>
                  <a:t>     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 r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38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Všeobecná </a:t>
                </a:r>
                <a:r>
                  <a:rPr lang="sk-SK" dirty="0" err="1"/>
                  <a:t>Gaussova</a:t>
                </a:r>
                <a:r>
                  <a:rPr lang="sk-SK" dirty="0"/>
                  <a:t> funkcia má tvar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Ak to má byť funkcia hustoty pravdepodobnosti, potom jej integrál sa musí rovnať jednej, čiže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Túto normalizačnú podmienku splníme vhodnou voľbou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060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90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Najjednoduchšia </a:t>
                </a:r>
                <a:r>
                  <a:rPr lang="sk-SK" dirty="0" err="1"/>
                  <a:t>Gaussova</a:t>
                </a:r>
                <a:r>
                  <a:rPr lang="sk-SK" dirty="0"/>
                  <a:t> funkcia má tvar </a:t>
                </a:r>
              </a:p>
              <a:p>
                <a:r>
                  <a:rPr lang="sk-SK" dirty="0"/>
                  <a:t>     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Jej integrál sa rovná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sk-SK" dirty="0"/>
                  <a:t>, čiže normalizovaná verzia má tvar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Parameter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sk-SK" dirty="0"/>
                  <a:t> nemá vplyv na hodnotu integrálu, iba posúva funkciu pozdĺž osi x</a:t>
                </a:r>
                <a:endParaRPr lang="en-GB" dirty="0"/>
              </a:p>
              <a:p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graf funkcie rozširuje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16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Pri rozširovaní grafu sa zväčšuje integrál faktorom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sk-SK" dirty="0"/>
              </a:p>
              <a:p>
                <a:r>
                  <a:rPr lang="sk-SK" dirty="0"/>
                  <a:t>Potom všeobecná normalizovaná verzia </a:t>
                </a:r>
                <a:r>
                  <a:rPr lang="sk-SK" dirty="0" err="1"/>
                  <a:t>Gaussovej</a:t>
                </a:r>
                <a:r>
                  <a:rPr lang="sk-SK" dirty="0"/>
                  <a:t> funkcie musí mať tvar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Parameter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sk-SK" dirty="0"/>
                  <a:t> má potom význam strednej hodnoty a parameter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smerodajnej odchýlky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634" r="-1565" b="-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87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5032374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Potom platí:</a:t>
                </a:r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=3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=4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5032374"/>
              </a:xfrm>
              <a:blipFill>
                <a:blip r:embed="rId3"/>
                <a:stretch>
                  <a:fillRect l="-1623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Zber, organizácia a analýza dát</a:t>
            </a:r>
          </a:p>
          <a:p>
            <a:r>
              <a:rPr lang="sk-SK" dirty="0"/>
              <a:t>Zovšeobecňuje z konečných vzoriek</a:t>
            </a:r>
          </a:p>
          <a:p>
            <a:r>
              <a:rPr lang="sk-SK" dirty="0"/>
              <a:t>Odhad parametrov, testovanie hypotéz</a:t>
            </a:r>
          </a:p>
          <a:p>
            <a:r>
              <a:rPr lang="sk-SK" dirty="0"/>
              <a:t>Indukcia: usudzovanie z konkrétneho na všeobecné</a:t>
            </a:r>
          </a:p>
          <a:p>
            <a:r>
              <a:rPr lang="sk-SK" dirty="0"/>
              <a:t>Vzorku poznáme  - čo môžeme povedať o populácii?</a:t>
            </a:r>
          </a:p>
          <a:p>
            <a:r>
              <a:rPr lang="sk-SK" dirty="0"/>
              <a:t>Tak fungujú experimentálne vedy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0283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Pravidlo 3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32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490"/>
          </a:xfrm>
        </p:spPr>
        <p:txBody>
          <a:bodyPr>
            <a:normAutofit lnSpcReduction="10000"/>
          </a:bodyPr>
          <a:lstStyle/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sk-SK" dirty="0"/>
          </a:p>
          <a:p>
            <a:pPr marL="457200" lvl="1" indent="0" algn="ctr">
              <a:buNone/>
            </a:pPr>
            <a:r>
              <a:rPr lang="sk-SK" dirty="0"/>
              <a:t>(68,26%, 95,45%,99,73%)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98" y="1078606"/>
            <a:ext cx="6770805" cy="4707197"/>
          </a:xfrm>
          <a:prstGeom prst="rect">
            <a:avLst/>
          </a:prstGeom>
        </p:spPr>
      </p:pic>
      <p:sp>
        <p:nvSpPr>
          <p:cNvPr id="12" name="Šípka doľava 11"/>
          <p:cNvSpPr/>
          <p:nvPr/>
        </p:nvSpPr>
        <p:spPr>
          <a:xfrm>
            <a:off x="6384032" y="1340769"/>
            <a:ext cx="64807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ľava 12"/>
          <p:cNvSpPr/>
          <p:nvPr/>
        </p:nvSpPr>
        <p:spPr>
          <a:xfrm>
            <a:off x="6384032" y="1626576"/>
            <a:ext cx="1584176" cy="1956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>
            <a:off x="5087888" y="1340769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prava 16"/>
          <p:cNvSpPr/>
          <p:nvPr/>
        </p:nvSpPr>
        <p:spPr>
          <a:xfrm>
            <a:off x="3071664" y="1908130"/>
            <a:ext cx="2592288" cy="267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ľava 18"/>
          <p:cNvSpPr/>
          <p:nvPr/>
        </p:nvSpPr>
        <p:spPr>
          <a:xfrm>
            <a:off x="6384032" y="1894255"/>
            <a:ext cx="2618941" cy="259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4007768" y="1626576"/>
            <a:ext cx="1656184" cy="195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3607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Rovnomerné rozdelenie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R(a</a:t>
            </a:r>
            <a:r>
              <a:rPr lang="en-GB" dirty="0"/>
              <a:t>;</a:t>
            </a:r>
            <a:r>
              <a:rPr lang="sk-SK" dirty="0"/>
              <a:t>b)     interval (</a:t>
            </a:r>
            <a:r>
              <a:rPr lang="sk-SK" dirty="0" err="1"/>
              <a:t>a,b</a:t>
            </a:r>
            <a:r>
              <a:rPr lang="sk-SK" dirty="0"/>
              <a:t>) </a:t>
            </a:r>
          </a:p>
          <a:p>
            <a:pPr lvl="1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37724"/>
            <a:ext cx="4441585" cy="125131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09121"/>
            <a:ext cx="4667201" cy="167873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57" y="1916832"/>
            <a:ext cx="4554444" cy="2403192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014" y="4320026"/>
            <a:ext cx="4544986" cy="2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2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spojité rozdelenia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Exponenciálne – pravdepodobnosť dĺžky časového intervalu medzi dvoma udalosťami v </a:t>
            </a:r>
            <a:r>
              <a:rPr lang="sk-SK" dirty="0" err="1"/>
              <a:t>Poissonovom</a:t>
            </a:r>
            <a:r>
              <a:rPr lang="sk-SK" dirty="0"/>
              <a:t> procese</a:t>
            </a:r>
          </a:p>
          <a:p>
            <a:r>
              <a:rPr lang="sk-SK" dirty="0" err="1"/>
              <a:t>Erlangove</a:t>
            </a:r>
            <a:r>
              <a:rPr lang="sk-SK" dirty="0"/>
              <a:t> – čas do výskytu k-tej udalosti v </a:t>
            </a:r>
            <a:r>
              <a:rPr lang="sk-SK" dirty="0" err="1"/>
              <a:t>Poissonovom</a:t>
            </a:r>
            <a:r>
              <a:rPr lang="sk-SK" dirty="0"/>
              <a:t> procese</a:t>
            </a:r>
          </a:p>
          <a:p>
            <a:r>
              <a:rPr lang="sk-SK" dirty="0"/>
              <a:t>Logaritmicko-normálne – pre jednostranne ohraničené údaje, ktorých prirodzený logaritmus má normálne rozdelenie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8999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rozdelenia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Chí kvadrát s n stupňami voľnosti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Stredná hodnota je n a rozptyl 2n</a:t>
                </a:r>
              </a:p>
              <a:p>
                <a:pPr lvl="1"/>
                <a:r>
                  <a:rPr lang="sk-SK" dirty="0"/>
                  <a:t>Graf hustoty tohto rozdelenia je pre malé n nesymetrický, ale pre hodnoty väčšie ako 30 môžeme hustotu aproximovať hustotou normovaného normálneho rozdelenia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6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50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rozdelenia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 err="1"/>
                  <a:t>Studentove</a:t>
                </a:r>
                <a:r>
                  <a:rPr lang="sk-SK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sk-SK" dirty="0"/>
                  <a:t>	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pPr lvl="1"/>
                <a:r>
                  <a:rPr lang="sk-SK" dirty="0" err="1"/>
                  <a:t>Fischerove</a:t>
                </a:r>
                <a:r>
                  <a:rPr lang="sk-SK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den>
                    </m:f>
                  </m:oMath>
                </a14:m>
                <a:r>
                  <a:rPr lang="sk-SK" dirty="0"/>
                  <a:t>          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pPr lvl="1"/>
                <a:r>
                  <a:rPr lang="sk-SK" dirty="0" err="1"/>
                  <a:t>Studentove</a:t>
                </a:r>
                <a:r>
                  <a:rPr lang="sk-SK" dirty="0"/>
                  <a:t> rozdelenie sa používa pri testovaní hypotéz s malým počtom vzoriek do 30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24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Číselné charakteristiky </a:t>
            </a:r>
            <a:br>
              <a:rPr lang="sk-SK" dirty="0"/>
            </a:br>
            <a:r>
              <a:rPr lang="sk-SK" dirty="0"/>
              <a:t>náhodnej premennej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Charakterizujú vlastnosti náhodnej premennej a umožňujú porovnávať premenné:</a:t>
            </a:r>
          </a:p>
          <a:p>
            <a:pPr lvl="1"/>
            <a:r>
              <a:rPr lang="sk-SK" dirty="0"/>
              <a:t>Momenty</a:t>
            </a:r>
          </a:p>
          <a:p>
            <a:pPr lvl="1"/>
            <a:r>
              <a:rPr lang="sk-SK" dirty="0" err="1"/>
              <a:t>Kvantily</a:t>
            </a:r>
            <a:endParaRPr lang="sk-SK" dirty="0"/>
          </a:p>
          <a:p>
            <a:pPr lvl="1"/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08553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Momenty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7854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Všeobecný moment r-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dirty="0"/>
              </a:p>
              <a:p>
                <a:r>
                  <a:rPr lang="sk-SK" dirty="0"/>
                  <a:t>Stredná hodnota E(X) (r=1)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Centrálny moment r-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</m:sup>
                      </m:sSubSup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sk-SK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Rozptyl (r=2)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sk-SK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785486"/>
              </a:xfrm>
              <a:blipFill>
                <a:blip r:embed="rId2"/>
                <a:stretch>
                  <a:fillRect l="-1391" t="-2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6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Šikmosť a špicatosť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Šikmosť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,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Špicatosť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,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36" y="1340769"/>
            <a:ext cx="7204464" cy="1895371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26" y="4172948"/>
            <a:ext cx="6890074" cy="2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58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Kvantily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Kvantil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k-SK" dirty="0"/>
                  <a:t> je hodnota, pre ktorú platí, že pravdepodobnosť, že náhodná veličina X má hodnotu menšiu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sk-SK" dirty="0"/>
                  <a:t>, je 100p%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dirty="0"/>
                  <a:t>            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sk-SK" dirty="0"/>
              </a:p>
              <a:p>
                <a:r>
                  <a:rPr lang="sk-SK" dirty="0"/>
                  <a:t>Medián – </a:t>
                </a:r>
                <a:r>
                  <a:rPr lang="sk-SK" dirty="0" err="1"/>
                  <a:t>kvantil</a:t>
                </a:r>
                <a:r>
                  <a:rPr lang="sk-SK" dirty="0"/>
                  <a:t> deliaci súbor na polovice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21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749759"/>
            <a:ext cx="9144000" cy="16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Kvartil</a:t>
            </a:r>
            <a:r>
              <a:rPr lang="sk-SK" dirty="0"/>
              <a:t>, </a:t>
            </a:r>
            <a:r>
              <a:rPr lang="sk-SK" dirty="0" err="1"/>
              <a:t>decil</a:t>
            </a:r>
            <a:r>
              <a:rPr lang="sk-SK" dirty="0"/>
              <a:t>, </a:t>
            </a:r>
            <a:r>
              <a:rPr lang="sk-SK" dirty="0" err="1"/>
              <a:t>percentil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Kvartil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0,25</m:t>
                        </m:r>
                      </m:sub>
                    </m:sSub>
                  </m:oMath>
                </a14:m>
                <a:r>
                  <a:rPr lang="sk-SK" dirty="0"/>
                  <a:t> (dolný </a:t>
                </a:r>
                <a:r>
                  <a:rPr lang="sk-SK" dirty="0" err="1"/>
                  <a:t>kvartil</a:t>
                </a:r>
                <a:r>
                  <a:rPr lang="sk-SK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0,5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0,75</m:t>
                        </m:r>
                      </m:sub>
                    </m:sSub>
                  </m:oMath>
                </a14:m>
                <a:r>
                  <a:rPr lang="sk-SK" dirty="0"/>
                  <a:t> (horný </a:t>
                </a:r>
                <a:r>
                  <a:rPr lang="sk-SK" dirty="0" err="1"/>
                  <a:t>kvartil</a:t>
                </a:r>
                <a:r>
                  <a:rPr lang="sk-SK" dirty="0"/>
                  <a:t>)</a:t>
                </a:r>
              </a:p>
              <a:p>
                <a:pPr lvl="1"/>
                <a:r>
                  <a:rPr lang="sk-SK" dirty="0" err="1"/>
                  <a:t>Medzikvartilové</a:t>
                </a:r>
                <a:r>
                  <a:rPr lang="sk-SK" dirty="0"/>
                  <a:t> rozpätie</a:t>
                </a:r>
              </a:p>
              <a:p>
                <a:r>
                  <a:rPr lang="sk-SK" dirty="0" err="1"/>
                  <a:t>Decil</a:t>
                </a:r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0,9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pPr lvl="1"/>
                <a:r>
                  <a:rPr lang="sk-SK" dirty="0"/>
                  <a:t>Medzidecilové rozpätie</a:t>
                </a:r>
              </a:p>
              <a:p>
                <a:r>
                  <a:rPr lang="sk-SK" dirty="0" err="1"/>
                  <a:t>Percentil</a:t>
                </a:r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0,01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0,02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0,99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Medzipercentilové rozpätie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02" y="3069246"/>
            <a:ext cx="3851920" cy="36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Pravdepodobnosť </a:t>
            </a:r>
            <a:r>
              <a:rPr lang="sk-SK" dirty="0" err="1"/>
              <a:t>vs</a:t>
            </a:r>
            <a:r>
              <a:rPr lang="sk-SK" dirty="0"/>
              <a:t>. štatistika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Ktorú otázku si kladie pravdepodobnosť a ktorú štatistika?</a:t>
            </a:r>
          </a:p>
          <a:p>
            <a:r>
              <a:rPr lang="sk-SK" dirty="0"/>
              <a:t>Ak sme už kúpili niekoľko rovnakých výrobkov a niektoré sa pokazili, čo vieme povedať o tomto type výrobku vo všeobecnosti?</a:t>
            </a:r>
          </a:p>
          <a:p>
            <a:r>
              <a:rPr lang="sk-SK" dirty="0"/>
              <a:t>Ak poznáme </a:t>
            </a:r>
            <a:r>
              <a:rPr lang="sk-SK" dirty="0" err="1"/>
              <a:t>kazivosť</a:t>
            </a:r>
            <a:r>
              <a:rPr lang="sk-SK" dirty="0"/>
              <a:t> daného typu výrobku, čo vieme povedať o konkrétnom výrobku, ktorý si kupujeme?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3253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Viacrozmerný prípad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(X,Y) – dvojrozmerná náhodná premenná</a:t>
                </a:r>
              </a:p>
              <a:p>
                <a:r>
                  <a:rPr lang="sk-SK" dirty="0"/>
                  <a:t>Združená distribučná funkcia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– pravdepodobnosť, že súčasne nastanú dve udalosti</a:t>
                </a:r>
              </a:p>
              <a:p>
                <a:r>
                  <a:rPr lang="sk-SK" dirty="0"/>
                  <a:t>Marginálna DF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,∞)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Podmienená DF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Nezávislosť premenných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06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22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Viacrozmerný prípad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22420"/>
              </a:xfrm>
            </p:spPr>
            <p:txBody>
              <a:bodyPr/>
              <a:lstStyle/>
              <a:p>
                <a:r>
                  <a:rPr lang="sk-SK" dirty="0"/>
                  <a:t>f(x,y) – združená hustota rozdelenia pravdepodobnosti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lvl="1"/>
                <a:endParaRPr lang="en-US" dirty="0"/>
              </a:p>
              <a:p>
                <a:pPr lvl="1"/>
                <a:endParaRPr lang="sk-SK" dirty="0"/>
              </a:p>
              <a:p>
                <a:pPr marL="457200" lvl="1" indent="0">
                  <a:buNone/>
                </a:pPr>
                <a:r>
                  <a:rPr lang="sk-SK" dirty="0"/>
                  <a:t>Podmienená  marginálna</a:t>
                </a:r>
                <a:endParaRPr lang="en-US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marL="457200" lvl="1" indent="0">
                  <a:buNone/>
                </a:pPr>
                <a:r>
                  <a:rPr lang="sk-SK" dirty="0"/>
                  <a:t>Pre nezávislé premenné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sk-SK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22420"/>
              </a:xfrm>
              <a:blipFill>
                <a:blip r:embed="rId3"/>
                <a:stretch>
                  <a:fillRect l="-162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/>
          <p:cNvCxnSpPr/>
          <p:nvPr/>
        </p:nvCxnSpPr>
        <p:spPr>
          <a:xfrm flipV="1">
            <a:off x="2711624" y="3546748"/>
            <a:ext cx="100811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 flipV="1">
            <a:off x="4943873" y="3618756"/>
            <a:ext cx="720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35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3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k-SK" dirty="0"/>
                  <a:t>Vektor stred. hodnôt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), …,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Vektor rozptylov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), …,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Obecný združený moment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sk-SK" dirty="0"/>
                  <a:t>...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m:rPr>
                                <m:nor/>
                              </m:rPr>
                              <a:rPr lang="sk-SK" dirty="0"/>
                              <m:t>... </m:t>
                            </m:r>
                            <m:sSubSup>
                              <m:sSub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Centrálny združený moment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k-S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sk-SK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k-S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k-SK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sk-SK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sk-SK" dirty="0"/>
              </a:p>
              <a:p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30"/>
              </a:xfrm>
              <a:blipFill>
                <a:blip r:embed="rId2"/>
                <a:stretch>
                  <a:fillRect l="-127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83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Momenty používané v 2D CV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Škálovo a translačne invariantné momenty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,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sub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bSup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Škálovo, translačne aj rotačne invariantné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+4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4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Kovariancia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Stredná hodnota a rozptyl sú užitočné pri skúmaní 1D náhodnej premennej</a:t>
                </a:r>
              </a:p>
              <a:p>
                <a:r>
                  <a:rPr lang="sk-SK" dirty="0"/>
                  <a:t>Ak má premenná viac rozmerov, mierou na skúmanie ich vzťahu je kovariancia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 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>
                <a:blip r:embed="rId3"/>
                <a:stretch>
                  <a:fillRect l="-1623" t="-1816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49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Kovariancia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7411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To bola kovariancia pre dva rozmery, pre N vypočítame kovariančnú maticu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 kovariancii nejde o absolútnu hodnotu, ale o znamienko, ak je kladné obe premenné rastú súčasne, ak záporné, tak ak 1. rastie, 2. klesá</a:t>
            </a:r>
          </a:p>
          <a:p>
            <a:pPr lvl="1"/>
            <a:endParaRPr lang="sk-S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07" y="2782352"/>
            <a:ext cx="6723185" cy="201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24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Normálne rozdelenie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78" y="2019080"/>
            <a:ext cx="5768122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47" y="3164348"/>
            <a:ext cx="3621813" cy="321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4" y="1972929"/>
            <a:ext cx="5610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4" y="1467827"/>
            <a:ext cx="2159136" cy="62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41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Normálne rozdelenie II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BA6956-68F5-4F01-AFAD-104FE77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64" y="1532053"/>
            <a:ext cx="3008564" cy="24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92" y="1532053"/>
            <a:ext cx="3022657" cy="24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99" y="4019448"/>
            <a:ext cx="3193694" cy="248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99" y="4018355"/>
            <a:ext cx="3193694" cy="261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1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História pravdepodobnosti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229"/>
          </a:xfrm>
        </p:spPr>
        <p:txBody>
          <a:bodyPr/>
          <a:lstStyle/>
          <a:p>
            <a:r>
              <a:rPr lang="sk-SK" dirty="0"/>
              <a:t>Hľadanie úspechu v hazardných hrách</a:t>
            </a:r>
          </a:p>
          <a:p>
            <a:r>
              <a:rPr lang="sk-SK" dirty="0"/>
              <a:t>Hra: Hod férovou kockou</a:t>
            </a:r>
          </a:p>
          <a:p>
            <a:pPr lvl="1"/>
            <a:r>
              <a:rPr lang="sk-SK" dirty="0"/>
              <a:t>Ak padne 2,3 alebo 4, vyhráte 1 Euro</a:t>
            </a:r>
          </a:p>
          <a:p>
            <a:pPr lvl="1"/>
            <a:r>
              <a:rPr lang="sk-SK" dirty="0"/>
              <a:t>Ak padne 5, vyhráte 2 Eurá</a:t>
            </a:r>
          </a:p>
          <a:p>
            <a:pPr lvl="1"/>
            <a:r>
              <a:rPr lang="sk-SK" dirty="0"/>
              <a:t>Ak padne 1 alebo 6, prehráte 3 Eurá</a:t>
            </a:r>
          </a:p>
          <a:p>
            <a:r>
              <a:rPr lang="sk-SK" dirty="0"/>
              <a:t>Kto by hral takúto hru?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572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pravdepodobnosti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Klasická (</a:t>
                </a:r>
                <a:r>
                  <a:rPr lang="sk-SK" dirty="0" err="1"/>
                  <a:t>Laplaceova</a:t>
                </a:r>
                <a:r>
                  <a:rPr lang="sk-SK" dirty="0"/>
                  <a:t>): Relatívna početnosť výsledku A v N pokusoch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Limitná: Relatívna početnosť v nekonečne veľkom počte pokusov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6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pravdepodobnosti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Axiomatická (</a:t>
                </a:r>
                <a:r>
                  <a:rPr lang="sk-SK" dirty="0" err="1"/>
                  <a:t>Kolmogorovova</a:t>
                </a:r>
                <a:r>
                  <a:rPr lang="sk-SK" dirty="0"/>
                  <a:t>): </a:t>
                </a:r>
              </a:p>
              <a:p>
                <a:r>
                  <a:rPr lang="sk-SK" dirty="0"/>
                  <a:t>Pole javov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sk-SK" dirty="0"/>
                  <a:t> je </a:t>
                </a:r>
                <a:r>
                  <a:rPr lang="el-GR" dirty="0"/>
                  <a:t>σ</a:t>
                </a:r>
                <a:r>
                  <a:rPr lang="sk-SK" dirty="0"/>
                  <a:t>-algebra na </a:t>
                </a:r>
                <a:r>
                  <a:rPr lang="el-GR" dirty="0"/>
                  <a:t>Ω</a:t>
                </a:r>
                <a:r>
                  <a:rPr lang="sk-SK" dirty="0"/>
                  <a:t>, t.j. je to systém podmnožín priestoru </a:t>
                </a:r>
                <a:r>
                  <a:rPr lang="el-GR" dirty="0"/>
                  <a:t>Ω</a:t>
                </a:r>
                <a:r>
                  <a:rPr lang="sk-SK" dirty="0"/>
                  <a:t> obsahujúci </a:t>
                </a:r>
                <a:r>
                  <a:rPr lang="el-GR" dirty="0"/>
                  <a:t>Ω</a:t>
                </a:r>
                <a:r>
                  <a:rPr lang="sk-SK" dirty="0"/>
                  <a:t> a uzavretý voči doplnku a zjednoteniu, čiže </a:t>
                </a:r>
              </a:p>
              <a:p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1. 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>
                        <a:latin typeface="Cambria Math" panose="02040503050406030204" pitchFamily="18" charset="0"/>
                      </a:rPr>
                      <m:t>∈</m:t>
                    </m:r>
                    <m:r>
                      <a:rPr lang="el-GR">
                        <a:latin typeface="Cambria Math" panose="02040503050406030204" pitchFamily="18" charset="0"/>
                      </a:rPr>
                      <m:t>𝒜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          2.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3. (∀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ℕ</m:t>
                    </m:r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𝒜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)⇒</m:t>
                    </m:r>
                    <m:nary>
                      <m:naryPr>
                        <m:chr m:val="⋃"/>
                        <m:sup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nary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233</TotalTime>
  <Words>2890</Words>
  <Application>Microsoft Office PowerPoint</Application>
  <PresentationFormat>Widescreen</PresentationFormat>
  <Paragraphs>409</Paragraphs>
  <Slides>67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Cambria Math</vt:lpstr>
      <vt:lpstr>Corbel</vt:lpstr>
      <vt:lpstr>Times New Roman</vt:lpstr>
      <vt:lpstr>Office Theme</vt:lpstr>
      <vt:lpstr>Rozpoznávanie Obrazcov  2. Prednáška – Pravdepodobnosť</vt:lpstr>
      <vt:lpstr>Sylabus prednášky</vt:lpstr>
      <vt:lpstr>Odbočka do matematiky</vt:lpstr>
      <vt:lpstr>Pravdepodobnosť</vt:lpstr>
      <vt:lpstr>Štatistika</vt:lpstr>
      <vt:lpstr>Pravdepodobnosť vs. štatistika</vt:lpstr>
      <vt:lpstr>História pravdepodobnosti</vt:lpstr>
      <vt:lpstr>Definícia pravdepodobnosti</vt:lpstr>
      <vt:lpstr>Definícia pravdepodobnosti II</vt:lpstr>
      <vt:lpstr>Definícia pravdepodobnosti III</vt:lpstr>
      <vt:lpstr>Ukážka</vt:lpstr>
      <vt:lpstr>Javy</vt:lpstr>
      <vt:lpstr>Príklady</vt:lpstr>
      <vt:lpstr>Operácie</vt:lpstr>
      <vt:lpstr>Rozklad</vt:lpstr>
      <vt:lpstr>Príklad </vt:lpstr>
      <vt:lpstr>Vlastnosti</vt:lpstr>
      <vt:lpstr>Príklad</vt:lpstr>
      <vt:lpstr>Podmienená pravdepodobnosť</vt:lpstr>
      <vt:lpstr>Príklad</vt:lpstr>
      <vt:lpstr>Príklad II</vt:lpstr>
      <vt:lpstr>Veta o úplnej pravdepodobnosti</vt:lpstr>
      <vt:lpstr>Veta o úplnej pravdepodobnosti II</vt:lpstr>
      <vt:lpstr>Bayesov vzorec</vt:lpstr>
      <vt:lpstr>Príklad</vt:lpstr>
      <vt:lpstr>Príklad - riešenie</vt:lpstr>
      <vt:lpstr>Náhodná premenná</vt:lpstr>
      <vt:lpstr>Distribučná funkcia (EN – cumulative distribution function)</vt:lpstr>
      <vt:lpstr>Distribučná funkcia II</vt:lpstr>
      <vt:lpstr>Vzťahy medzi P a DF</vt:lpstr>
      <vt:lpstr>Vzťahy medzi P a DF II</vt:lpstr>
      <vt:lpstr>Vzťahy medzi P a DF III</vt:lpstr>
      <vt:lpstr>Vzťahy medzi P a DF IV</vt:lpstr>
      <vt:lpstr>Diskrétny príklad</vt:lpstr>
      <vt:lpstr>Diskrétny príklad II</vt:lpstr>
      <vt:lpstr>Spojitý prípad</vt:lpstr>
      <vt:lpstr>Rozdelenia pravdepodobnosti </vt:lpstr>
      <vt:lpstr>Rozdelenia pravdepodobnosti II </vt:lpstr>
      <vt:lpstr>Binomické rozdelenie</vt:lpstr>
      <vt:lpstr>Binomické rozdelenie - použitie</vt:lpstr>
      <vt:lpstr>Iné diskrétne rozdelenia</vt:lpstr>
      <vt:lpstr>Iné rozdelenia – použitie</vt:lpstr>
      <vt:lpstr>Iné rozdelenia – použitie II</vt:lpstr>
      <vt:lpstr>Spojité: Normálne rozdelenie</vt:lpstr>
      <vt:lpstr>Odbočka: Gaussova krivka</vt:lpstr>
      <vt:lpstr>Odbočka: Gaussova funkcia</vt:lpstr>
      <vt:lpstr>Odbočka: Gaussova funkcia II</vt:lpstr>
      <vt:lpstr>Odbočka: Gaussova funkcia III</vt:lpstr>
      <vt:lpstr>Odbočka: Gaussova funkcia IV</vt:lpstr>
      <vt:lpstr>Pravidlo 3σ</vt:lpstr>
      <vt:lpstr>Rovnomerné rozdelenie</vt:lpstr>
      <vt:lpstr>Iné spojité rozdelenia</vt:lpstr>
      <vt:lpstr>Špeciálne rozdelenia</vt:lpstr>
      <vt:lpstr>Špeciálne rozdelenia II</vt:lpstr>
      <vt:lpstr>Číselné charakteristiky  náhodnej premennej</vt:lpstr>
      <vt:lpstr>Momenty</vt:lpstr>
      <vt:lpstr>Šikmosť a špicatosť</vt:lpstr>
      <vt:lpstr>Kvantily</vt:lpstr>
      <vt:lpstr>Kvartil, decil, percentil</vt:lpstr>
      <vt:lpstr>Viacrozmerný prípad</vt:lpstr>
      <vt:lpstr>Viacrozmerný prípad II</vt:lpstr>
      <vt:lpstr>Charakteristiky</vt:lpstr>
      <vt:lpstr>Momenty používané v 2D CV</vt:lpstr>
      <vt:lpstr>Kovariancia</vt:lpstr>
      <vt:lpstr>Kovariancia II</vt:lpstr>
      <vt:lpstr>Normálne rozdelenie</vt:lpstr>
      <vt:lpstr>Normálne rozdelenie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8</cp:revision>
  <dcterms:created xsi:type="dcterms:W3CDTF">2022-02-13T17:29:31Z</dcterms:created>
  <dcterms:modified xsi:type="dcterms:W3CDTF">2022-02-20T21:36:06Z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